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2" r:id="rId1"/>
  </p:sldMasterIdLst>
  <p:notesMasterIdLst>
    <p:notesMasterId r:id="rId42"/>
  </p:notesMasterIdLst>
  <p:sldIdLst>
    <p:sldId id="267" r:id="rId2"/>
    <p:sldId id="303" r:id="rId3"/>
    <p:sldId id="268" r:id="rId4"/>
    <p:sldId id="304" r:id="rId5"/>
    <p:sldId id="269" r:id="rId6"/>
    <p:sldId id="270" r:id="rId7"/>
    <p:sldId id="271" r:id="rId8"/>
    <p:sldId id="305" r:id="rId9"/>
    <p:sldId id="272" r:id="rId10"/>
    <p:sldId id="273" r:id="rId11"/>
    <p:sldId id="274" r:id="rId12"/>
    <p:sldId id="275" r:id="rId13"/>
    <p:sldId id="276" r:id="rId14"/>
    <p:sldId id="277" r:id="rId15"/>
    <p:sldId id="278" r:id="rId16"/>
    <p:sldId id="279" r:id="rId17"/>
    <p:sldId id="280" r:id="rId18"/>
    <p:sldId id="281" r:id="rId19"/>
    <p:sldId id="282" r:id="rId20"/>
    <p:sldId id="283" r:id="rId21"/>
    <p:sldId id="284" r:id="rId22"/>
    <p:sldId id="285" r:id="rId23"/>
    <p:sldId id="286" r:id="rId24"/>
    <p:sldId id="287" r:id="rId25"/>
    <p:sldId id="288" r:id="rId26"/>
    <p:sldId id="289" r:id="rId27"/>
    <p:sldId id="290" r:id="rId28"/>
    <p:sldId id="291" r:id="rId29"/>
    <p:sldId id="292" r:id="rId30"/>
    <p:sldId id="293" r:id="rId31"/>
    <p:sldId id="294" r:id="rId32"/>
    <p:sldId id="295" r:id="rId33"/>
    <p:sldId id="296" r:id="rId34"/>
    <p:sldId id="297" r:id="rId35"/>
    <p:sldId id="298" r:id="rId36"/>
    <p:sldId id="299" r:id="rId37"/>
    <p:sldId id="300" r:id="rId38"/>
    <p:sldId id="301" r:id="rId39"/>
    <p:sldId id="302" r:id="rId40"/>
    <p:sldId id="306" r:id="rId41"/>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ahom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Tahom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CC"/>
    <a:srgbClr val="0000CC"/>
    <a:srgbClr val="000099"/>
    <a:srgbClr val="66FF33"/>
    <a:srgbClr val="0099FF"/>
    <a:srgbClr val="FFFF00"/>
    <a:srgbClr val="3399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718" autoAdjust="0"/>
  </p:normalViewPr>
  <p:slideViewPr>
    <p:cSldViewPr>
      <p:cViewPr varScale="1">
        <p:scale>
          <a:sx n="106" d="100"/>
          <a:sy n="106" d="100"/>
        </p:scale>
        <p:origin x="-168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950"/>
    </p:cViewPr>
  </p:sorterViewPr>
  <p:notesViewPr>
    <p:cSldViewPr>
      <p:cViewPr varScale="1">
        <p:scale>
          <a:sx n="42" d="100"/>
          <a:sy n="42" d="100"/>
        </p:scale>
        <p:origin x="-1426" y="-6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en-US"/>
          </a:p>
        </p:txBody>
      </p:sp>
      <p:sp>
        <p:nvSpPr>
          <p:cNvPr id="512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en-US"/>
          </a:p>
        </p:txBody>
      </p:sp>
      <p:sp>
        <p:nvSpPr>
          <p:cNvPr id="5124"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Cliquez pour modifier les styles du texte du masque</a:t>
            </a:r>
          </a:p>
          <a:p>
            <a:pPr lvl="0"/>
            <a:r>
              <a:rPr lang="en-US" smtClean="0"/>
              <a:t>Deuxième niveau</a:t>
            </a:r>
          </a:p>
          <a:p>
            <a:pPr lvl="0"/>
            <a:r>
              <a:rPr lang="en-US" smtClean="0"/>
              <a:t>Troisième niveau</a:t>
            </a:r>
          </a:p>
          <a:p>
            <a:pPr lvl="0"/>
            <a:r>
              <a:rPr lang="en-US" smtClean="0"/>
              <a:t>Quatrième niveau</a:t>
            </a:r>
          </a:p>
          <a:p>
            <a:pPr lvl="0"/>
            <a:r>
              <a:rPr lang="en-US" smtClean="0"/>
              <a:t>Cinquième niveau</a:t>
            </a:r>
          </a:p>
        </p:txBody>
      </p:sp>
      <p:sp>
        <p:nvSpPr>
          <p:cNvPr id="512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en-US"/>
          </a:p>
        </p:txBody>
      </p:sp>
      <p:sp>
        <p:nvSpPr>
          <p:cNvPr id="512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1E21BFD6-F084-4926-89C5-0F8161725BFE}" type="slidenum">
              <a:rPr lang="en-US"/>
              <a:pPr/>
              <a:t>‹N°›</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F7A771E-1DCA-4D78-AD70-62B9F6AC2DAB}" type="slidenum">
              <a:rPr lang="en-US"/>
              <a:pPr/>
              <a:t>1</a:t>
            </a:fld>
            <a:endParaRPr lang="en-US"/>
          </a:p>
        </p:txBody>
      </p:sp>
      <p:sp>
        <p:nvSpPr>
          <p:cNvPr id="91138" name="Rectangle 2"/>
          <p:cNvSpPr>
            <a:spLocks noChangeArrowheads="1" noTextEdit="1"/>
          </p:cNvSpPr>
          <p:nvPr>
            <p:ph type="sldImg"/>
          </p:nvPr>
        </p:nvSpPr>
        <p:spPr>
          <a:ln/>
        </p:spPr>
      </p:sp>
      <p:sp>
        <p:nvSpPr>
          <p:cNvPr id="91139" name="Rectangle 3"/>
          <p:cNvSpPr>
            <a:spLocks noGrp="1" noChangeArrowheads="1"/>
          </p:cNvSpPr>
          <p:nvPr>
            <p:ph type="body" idx="1"/>
          </p:nvPr>
        </p:nvSpPr>
        <p:spPr/>
        <p:txBody>
          <a:bodyPr/>
          <a:lstStyle/>
          <a:p>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D91B06-DD0A-46F7-B592-22D261AAA619}" type="slidenum">
              <a:rPr lang="en-US"/>
              <a:pPr/>
              <a:t>10</a:t>
            </a:fld>
            <a:endParaRPr lang="en-US"/>
          </a:p>
        </p:txBody>
      </p:sp>
      <p:sp>
        <p:nvSpPr>
          <p:cNvPr id="26626" name="Rectangle 2"/>
          <p:cNvSpPr>
            <a:spLocks noChangeArrowheads="1" noTextEdit="1"/>
          </p:cNvSpPr>
          <p:nvPr>
            <p:ph type="sldImg"/>
          </p:nvPr>
        </p:nvSpPr>
        <p:spPr>
          <a:ln/>
        </p:spPr>
      </p:sp>
      <p:sp>
        <p:nvSpPr>
          <p:cNvPr id="26627" name="Rectangle 3"/>
          <p:cNvSpPr>
            <a:spLocks noGrp="1" noChangeArrowheads="1"/>
          </p:cNvSpPr>
          <p:nvPr>
            <p:ph type="body" idx="1"/>
          </p:nvPr>
        </p:nvSpPr>
        <p:spPr/>
        <p:txBody>
          <a:bodyPr/>
          <a:lstStyle/>
          <a:p>
            <a:pPr>
              <a:spcBef>
                <a:spcPct val="0"/>
              </a:spcBef>
            </a:pPr>
            <a:r>
              <a:rPr lang="fr-FR" sz="2400"/>
              <a:t>Contenu de la gestion des données techniques</a:t>
            </a:r>
          </a:p>
          <a:p>
            <a:pPr>
              <a:spcBef>
                <a:spcPct val="0"/>
              </a:spcBef>
            </a:pPr>
            <a:endParaRPr lang="fr-FR" sz="2400"/>
          </a:p>
          <a:p>
            <a:pPr>
              <a:spcBef>
                <a:spcPct val="0"/>
              </a:spcBef>
            </a:pPr>
            <a:r>
              <a:rPr lang="fr-FR" sz="2400"/>
              <a:t>Elles sont utilisées par toutes les fonctions du progiciel</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7EB2BE-45A8-49FF-9AEB-2C4C4B252B0E}" type="slidenum">
              <a:rPr lang="en-US"/>
              <a:pPr/>
              <a:t>11</a:t>
            </a:fld>
            <a:endParaRPr lang="en-US"/>
          </a:p>
        </p:txBody>
      </p:sp>
      <p:sp>
        <p:nvSpPr>
          <p:cNvPr id="28674" name="Rectangle 2"/>
          <p:cNvSpPr>
            <a:spLocks noChangeArrowheads="1" noTextEdit="1"/>
          </p:cNvSpPr>
          <p:nvPr>
            <p:ph type="sldImg"/>
          </p:nvPr>
        </p:nvSpPr>
        <p:spPr>
          <a:ln/>
        </p:spPr>
      </p:sp>
      <p:sp>
        <p:nvSpPr>
          <p:cNvPr id="28675" name="Rectangle 3"/>
          <p:cNvSpPr>
            <a:spLocks noGrp="1" noChangeArrowheads="1"/>
          </p:cNvSpPr>
          <p:nvPr>
            <p:ph type="body" idx="1"/>
          </p:nvPr>
        </p:nvSpPr>
        <p:spPr/>
        <p:txBody>
          <a:bodyPr/>
          <a:lstStyle/>
          <a:p>
            <a:pPr>
              <a:spcBef>
                <a:spcPct val="0"/>
              </a:spcBef>
            </a:pPr>
            <a:r>
              <a:rPr lang="fr-FR" sz="2400"/>
              <a:t>La codification unique est définie en centrale même si elle est proposée par le site</a:t>
            </a:r>
          </a:p>
          <a:p>
            <a:pPr>
              <a:spcBef>
                <a:spcPct val="0"/>
              </a:spcBef>
            </a:pPr>
            <a:r>
              <a:rPr lang="fr-FR" sz="2400"/>
              <a:t>Un même produit fabriqué sur deux sites aura donc une même codification.</a:t>
            </a:r>
          </a:p>
          <a:p>
            <a:pPr>
              <a:spcBef>
                <a:spcPct val="0"/>
              </a:spcBef>
            </a:pPr>
            <a:r>
              <a:rPr lang="fr-FR" sz="2400"/>
              <a:t>La codification est </a:t>
            </a:r>
            <a:r>
              <a:rPr lang="fr-FR" sz="2400" b="1"/>
              <a:t>non parlante </a:t>
            </a:r>
            <a:r>
              <a:rPr lang="fr-FR" sz="2400"/>
              <a:t>sauf le premier caractère.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3A6142-03FF-4CF0-A34C-E63CAFDDDAC6}" type="slidenum">
              <a:rPr lang="en-US"/>
              <a:pPr/>
              <a:t>12</a:t>
            </a:fld>
            <a:endParaRPr lang="en-US"/>
          </a:p>
        </p:txBody>
      </p:sp>
      <p:sp>
        <p:nvSpPr>
          <p:cNvPr id="30722" name="Rectangle 2"/>
          <p:cNvSpPr>
            <a:spLocks noChangeArrowheads="1" noTextEdit="1"/>
          </p:cNvSpPr>
          <p:nvPr>
            <p:ph type="sldImg"/>
          </p:nvPr>
        </p:nvSpPr>
        <p:spPr>
          <a:ln/>
        </p:spPr>
      </p:sp>
      <p:sp>
        <p:nvSpPr>
          <p:cNvPr id="30723" name="Rectangle 3"/>
          <p:cNvSpPr>
            <a:spLocks noGrp="1" noChangeArrowheads="1"/>
          </p:cNvSpPr>
          <p:nvPr>
            <p:ph type="body" idx="1"/>
          </p:nvPr>
        </p:nvSpPr>
        <p:spPr/>
        <p:txBody>
          <a:bodyPr/>
          <a:lstStyle/>
          <a:p>
            <a:pPr>
              <a:spcBef>
                <a:spcPct val="0"/>
              </a:spcBef>
            </a:pPr>
            <a:r>
              <a:rPr lang="fr-FR" sz="2400"/>
              <a:t>Bouton </a:t>
            </a:r>
            <a:r>
              <a:rPr lang="fr-FR" sz="2400" b="1"/>
              <a:t>diapo suivante</a:t>
            </a:r>
            <a:r>
              <a:rPr lang="fr-FR" sz="2400"/>
              <a:t> pour faire apparaître une nomenclature arborescente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142494-96F9-4043-AF10-719FC925F74A}" type="slidenum">
              <a:rPr lang="en-US"/>
              <a:pPr/>
              <a:t>13</a:t>
            </a:fld>
            <a:endParaRPr lang="en-US"/>
          </a:p>
        </p:txBody>
      </p:sp>
      <p:sp>
        <p:nvSpPr>
          <p:cNvPr id="32770" name="Rectangle 2"/>
          <p:cNvSpPr>
            <a:spLocks noChangeArrowheads="1" noTextEdit="1"/>
          </p:cNvSpPr>
          <p:nvPr>
            <p:ph type="sldImg"/>
          </p:nvPr>
        </p:nvSpPr>
        <p:spPr>
          <a:ln/>
        </p:spPr>
      </p:sp>
      <p:sp>
        <p:nvSpPr>
          <p:cNvPr id="32771" name="Rectangle 3"/>
          <p:cNvSpPr>
            <a:spLocks noGrp="1" noChangeArrowheads="1"/>
          </p:cNvSpPr>
          <p:nvPr>
            <p:ph type="body" idx="1"/>
          </p:nvPr>
        </p:nvSpPr>
        <p:spPr/>
        <p:txBody>
          <a:bodyPr/>
          <a:lstStyle/>
          <a:p>
            <a:pPr>
              <a:spcBef>
                <a:spcPct val="0"/>
              </a:spcBef>
            </a:pPr>
            <a:r>
              <a:rPr lang="fr-FR" sz="2400"/>
              <a:t>Décomposition niveau par niveau</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28D92C-034B-42CD-88DD-18364201D33B}" type="slidenum">
              <a:rPr lang="en-US"/>
              <a:pPr/>
              <a:t>14</a:t>
            </a:fld>
            <a:endParaRPr lang="en-US"/>
          </a:p>
        </p:txBody>
      </p:sp>
      <p:sp>
        <p:nvSpPr>
          <p:cNvPr id="34818" name="Rectangle 2"/>
          <p:cNvSpPr>
            <a:spLocks noChangeArrowheads="1" noTextEdit="1"/>
          </p:cNvSpPr>
          <p:nvPr>
            <p:ph type="sldImg"/>
          </p:nvPr>
        </p:nvSpPr>
        <p:spPr>
          <a:ln/>
        </p:spPr>
      </p:sp>
      <p:sp>
        <p:nvSpPr>
          <p:cNvPr id="34819" name="Rectangle 3"/>
          <p:cNvSpPr>
            <a:spLocks noGrp="1" noChangeArrowheads="1"/>
          </p:cNvSpPr>
          <p:nvPr>
            <p:ph type="body" idx="1"/>
          </p:nvPr>
        </p:nvSpPr>
        <p:spPr/>
        <p:txBody>
          <a:bodyPr/>
          <a:lstStyle/>
          <a:p>
            <a:pPr>
              <a:spcBef>
                <a:spcPct val="0"/>
              </a:spcBef>
            </a:pPr>
            <a:r>
              <a:rPr lang="fr-FR" sz="2400"/>
              <a:t>Les dates de validité servent à sélectionner les liens actifs à une date donnée.</a:t>
            </a:r>
          </a:p>
          <a:p>
            <a:pPr>
              <a:spcBef>
                <a:spcPct val="0"/>
              </a:spcBef>
            </a:pPr>
            <a:endParaRPr lang="fr-FR" sz="2400"/>
          </a:p>
          <a:p>
            <a:pPr>
              <a:spcBef>
                <a:spcPct val="0"/>
              </a:spcBef>
            </a:pPr>
            <a:r>
              <a:rPr lang="fr-FR" sz="2400"/>
              <a:t>Le stock infomatique est débité automatiquement à travers la “post-consommation”</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95ECEE-FB5E-44E4-9D93-D89143D6CD5D}" type="slidenum">
              <a:rPr lang="en-US"/>
              <a:pPr/>
              <a:t>15</a:t>
            </a:fld>
            <a:endParaRPr lang="en-US"/>
          </a:p>
        </p:txBody>
      </p:sp>
      <p:sp>
        <p:nvSpPr>
          <p:cNvPr id="36866" name="Rectangle 2"/>
          <p:cNvSpPr>
            <a:spLocks noChangeArrowheads="1" noTextEdit="1"/>
          </p:cNvSpPr>
          <p:nvPr>
            <p:ph type="sldImg"/>
          </p:nvPr>
        </p:nvSpPr>
        <p:spPr>
          <a:ln/>
        </p:spPr>
      </p:sp>
      <p:sp>
        <p:nvSpPr>
          <p:cNvPr id="36867" name="Rectangle 3"/>
          <p:cNvSpPr>
            <a:spLocks noGrp="1" noChangeArrowheads="1"/>
          </p:cNvSpPr>
          <p:nvPr>
            <p:ph type="body" idx="1"/>
          </p:nvPr>
        </p:nvSpPr>
        <p:spPr/>
        <p:txBody>
          <a:bodyPr/>
          <a:lstStyle/>
          <a:p>
            <a:pPr>
              <a:spcBef>
                <a:spcPct val="0"/>
              </a:spcBef>
            </a:pPr>
            <a:r>
              <a:rPr lang="fr-FR" sz="2400"/>
              <a:t>La sous-traitance est considérée comme un ateleir extérieur</a:t>
            </a:r>
          </a:p>
          <a:p>
            <a:pPr>
              <a:spcBef>
                <a:spcPct val="0"/>
              </a:spcBef>
            </a:pPr>
            <a:r>
              <a:rPr lang="fr-FR" sz="2400"/>
              <a:t>Les coefficients d’efficacité représentent la disponibilité pratique de la ressource</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B42BBEE-87DF-4D21-B642-7504D60C3620}" type="slidenum">
              <a:rPr lang="en-US"/>
              <a:pPr/>
              <a:t>16</a:t>
            </a:fld>
            <a:endParaRPr lang="en-US"/>
          </a:p>
        </p:txBody>
      </p:sp>
      <p:sp>
        <p:nvSpPr>
          <p:cNvPr id="38914" name="Rectangle 2"/>
          <p:cNvSpPr>
            <a:spLocks noChangeArrowheads="1" noTextEdit="1"/>
          </p:cNvSpPr>
          <p:nvPr>
            <p:ph type="sldImg"/>
          </p:nvPr>
        </p:nvSpPr>
        <p:spPr>
          <a:ln/>
        </p:spPr>
      </p:sp>
      <p:sp>
        <p:nvSpPr>
          <p:cNvPr id="38915" name="Rectangle 3"/>
          <p:cNvSpPr>
            <a:spLocks noGrp="1" noChangeArrowheads="1"/>
          </p:cNvSpPr>
          <p:nvPr>
            <p:ph type="body" idx="1"/>
          </p:nvPr>
        </p:nvSpPr>
        <p:spPr/>
        <p:txBody>
          <a:bodyPr/>
          <a:lstStyle/>
          <a:p>
            <a:pPr>
              <a:spcBef>
                <a:spcPct val="0"/>
              </a:spcBef>
            </a:pPr>
            <a:r>
              <a:rPr lang="fr-FR" sz="2400"/>
              <a:t>La gamme décrit le processus pour passer d’un niveau de la nomenclature au niveau supérieur</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C9659F-E9BD-45B3-B495-FE7D6C18C36F}" type="slidenum">
              <a:rPr lang="en-US"/>
              <a:pPr/>
              <a:t>17</a:t>
            </a:fld>
            <a:endParaRPr lang="en-US"/>
          </a:p>
        </p:txBody>
      </p:sp>
      <p:sp>
        <p:nvSpPr>
          <p:cNvPr id="40962" name="Rectangle 2"/>
          <p:cNvSpPr>
            <a:spLocks noChangeArrowheads="1" noTextEdit="1"/>
          </p:cNvSpPr>
          <p:nvPr>
            <p:ph type="sldImg"/>
          </p:nvPr>
        </p:nvSpPr>
        <p:spPr>
          <a:ln/>
        </p:spPr>
      </p:sp>
      <p:sp>
        <p:nvSpPr>
          <p:cNvPr id="40963" name="Rectangle 3"/>
          <p:cNvSpPr>
            <a:spLocks noGrp="1" noChangeArrowheads="1"/>
          </p:cNvSpPr>
          <p:nvPr>
            <p:ph type="body" idx="1"/>
          </p:nvPr>
        </p:nvSpPr>
        <p:spPr/>
        <p:txBody>
          <a:bodyPr/>
          <a:lstStyle/>
          <a:p>
            <a:pPr>
              <a:spcBef>
                <a:spcPct val="0"/>
              </a:spcBef>
            </a:pPr>
            <a:r>
              <a:rPr lang="fr-FR" sz="1600"/>
              <a:t>Les évolutions de gamme reflètent les améliorations ou les changements de process, par exemple, suite à l’acquisition d’une nouvelle machine</a:t>
            </a:r>
          </a:p>
          <a:p>
            <a:pPr>
              <a:spcBef>
                <a:spcPct val="0"/>
              </a:spcBef>
            </a:pPr>
            <a:endParaRPr lang="fr-FR" sz="1600"/>
          </a:p>
          <a:p>
            <a:pPr>
              <a:spcBef>
                <a:spcPct val="0"/>
              </a:spcBef>
            </a:pPr>
            <a:r>
              <a:rPr lang="fr-FR" sz="1600"/>
              <a:t>Les gammes de remplacement permettent de décrire des process alternatif en cas de panne ou de non disponibilité d’un moyen</a:t>
            </a:r>
          </a:p>
          <a:p>
            <a:pPr>
              <a:spcBef>
                <a:spcPct val="0"/>
              </a:spcBef>
            </a:pPr>
            <a:r>
              <a:rPr lang="fr-FR" sz="1600"/>
              <a:t>Les gamme budget sont des gammes figées qui servent au calcul des coûts standards et à l’élaboration des budgets.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4783CF1-1CAC-4B19-AEFD-BC519303334C}" type="slidenum">
              <a:rPr lang="en-US"/>
              <a:pPr/>
              <a:t>18</a:t>
            </a:fld>
            <a:endParaRPr lang="en-US"/>
          </a:p>
        </p:txBody>
      </p:sp>
      <p:sp>
        <p:nvSpPr>
          <p:cNvPr id="43010" name="Rectangle 2"/>
          <p:cNvSpPr>
            <a:spLocks noChangeArrowheads="1" noTextEdit="1"/>
          </p:cNvSpPr>
          <p:nvPr>
            <p:ph type="sldImg"/>
          </p:nvPr>
        </p:nvSpPr>
        <p:spPr>
          <a:ln/>
        </p:spPr>
      </p:sp>
      <p:sp>
        <p:nvSpPr>
          <p:cNvPr id="43011" name="Rectangle 3"/>
          <p:cNvSpPr>
            <a:spLocks noGrp="1" noChangeArrowheads="1"/>
          </p:cNvSpPr>
          <p:nvPr>
            <p:ph type="body" idx="1"/>
          </p:nvPr>
        </p:nvSpPr>
        <p:spPr/>
        <p:txBody>
          <a:bodyPr/>
          <a:lstStyle/>
          <a:p>
            <a:pPr>
              <a:spcBef>
                <a:spcPct val="0"/>
              </a:spcBef>
            </a:pPr>
            <a:r>
              <a:rPr lang="fr-FR" sz="1600"/>
              <a:t>Ressources :</a:t>
            </a:r>
          </a:p>
          <a:p>
            <a:pPr>
              <a:spcBef>
                <a:spcPct val="0"/>
              </a:spcBef>
            </a:pPr>
            <a:r>
              <a:rPr lang="fr-FR" sz="1600"/>
              <a:t>par exemple machine : presse XXX, main-d’œuvre : opérateur</a:t>
            </a:r>
          </a:p>
          <a:p>
            <a:pPr>
              <a:spcBef>
                <a:spcPct val="0"/>
              </a:spcBef>
            </a:pPr>
            <a:endParaRPr lang="fr-FR" sz="1600"/>
          </a:p>
          <a:p>
            <a:pPr>
              <a:spcBef>
                <a:spcPct val="0"/>
              </a:spcBef>
            </a:pPr>
            <a:r>
              <a:rPr lang="fr-FR" sz="1600"/>
              <a:t>On distingue les ressources mises en œuvre pour la préparation et le réglage de la machine (indépendantes de la quantité lancée) et celles qui sont utilisées pendant les opérations de fabrication (proportionnelles à la quantité de l ’OF)</a:t>
            </a:r>
          </a:p>
          <a:p>
            <a:pPr>
              <a:spcBef>
                <a:spcPct val="0"/>
              </a:spcBef>
            </a:pPr>
            <a:endParaRPr lang="fr-FR" sz="1600"/>
          </a:p>
          <a:p>
            <a:pPr>
              <a:spcBef>
                <a:spcPct val="0"/>
              </a:spcBef>
            </a:pPr>
            <a:r>
              <a:rPr lang="fr-FR" sz="1600"/>
              <a:t>On indique quels composants sont consommés à chaque opération</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EB757D-8BB3-479B-91C3-1C74BF86AAE9}" type="slidenum">
              <a:rPr lang="en-US"/>
              <a:pPr/>
              <a:t>19</a:t>
            </a:fld>
            <a:endParaRPr lang="en-US"/>
          </a:p>
        </p:txBody>
      </p:sp>
      <p:sp>
        <p:nvSpPr>
          <p:cNvPr id="45058" name="Rectangle 2"/>
          <p:cNvSpPr>
            <a:spLocks noChangeArrowheads="1" noTextEdit="1"/>
          </p:cNvSpPr>
          <p:nvPr>
            <p:ph type="sldImg"/>
          </p:nvPr>
        </p:nvSpPr>
        <p:spPr>
          <a:ln/>
        </p:spPr>
      </p:sp>
      <p:sp>
        <p:nvSpPr>
          <p:cNvPr id="45059" name="Rectangle 3"/>
          <p:cNvSpPr>
            <a:spLocks noGrp="1" noChangeArrowheads="1"/>
          </p:cNvSpPr>
          <p:nvPr>
            <p:ph type="body" idx="1"/>
          </p:nvPr>
        </p:nvSpPr>
        <p:spPr/>
        <p:txBody>
          <a:bodyPr/>
          <a:lstStyle/>
          <a:p>
            <a:pPr>
              <a:spcBef>
                <a:spcPct val="0"/>
              </a:spcBef>
            </a:pPr>
            <a:endParaRPr lang="fr-FR" sz="24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2690C2-265D-4CBC-86A4-8966C737A2D3}" type="slidenum">
              <a:rPr lang="en-US"/>
              <a:pPr/>
              <a:t>2</a:t>
            </a:fld>
            <a:endParaRPr lang="en-US"/>
          </a:p>
        </p:txBody>
      </p:sp>
      <p:sp>
        <p:nvSpPr>
          <p:cNvPr id="95234" name="Rectangle 2"/>
          <p:cNvSpPr>
            <a:spLocks noChangeArrowheads="1" noTextEdit="1"/>
          </p:cNvSpPr>
          <p:nvPr>
            <p:ph type="sldImg"/>
          </p:nvPr>
        </p:nvSpPr>
        <p:spPr>
          <a:ln/>
        </p:spPr>
      </p:sp>
      <p:sp>
        <p:nvSpPr>
          <p:cNvPr id="95235" name="Rectangle 3"/>
          <p:cNvSpPr>
            <a:spLocks noGrp="1" noChangeArrowheads="1"/>
          </p:cNvSpPr>
          <p:nvPr>
            <p:ph type="body" idx="1"/>
          </p:nvPr>
        </p:nvSpPr>
        <p:spPr/>
        <p:txBody>
          <a:bodyPr/>
          <a:lstStyle/>
          <a:p>
            <a:endParaRPr lang="fr-F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7F2092-F415-4962-9A91-EF7EDAFCFA93}" type="slidenum">
              <a:rPr lang="en-US"/>
              <a:pPr/>
              <a:t>20</a:t>
            </a:fld>
            <a:endParaRPr lang="en-US"/>
          </a:p>
        </p:txBody>
      </p:sp>
      <p:sp>
        <p:nvSpPr>
          <p:cNvPr id="47106" name="Rectangle 2"/>
          <p:cNvSpPr>
            <a:spLocks noChangeArrowheads="1" noTextEdit="1"/>
          </p:cNvSpPr>
          <p:nvPr>
            <p:ph type="sldImg"/>
          </p:nvPr>
        </p:nvSpPr>
        <p:spPr>
          <a:ln/>
        </p:spPr>
      </p:sp>
      <p:sp>
        <p:nvSpPr>
          <p:cNvPr id="47107" name="Rectangle 3"/>
          <p:cNvSpPr>
            <a:spLocks noGrp="1" noChangeArrowheads="1"/>
          </p:cNvSpPr>
          <p:nvPr>
            <p:ph type="body" idx="1"/>
          </p:nvPr>
        </p:nvSpPr>
        <p:spPr/>
        <p:txBody>
          <a:bodyPr/>
          <a:lstStyle/>
          <a:p>
            <a:pPr>
              <a:spcBef>
                <a:spcPct val="0"/>
              </a:spcBef>
            </a:pPr>
            <a:r>
              <a:rPr lang="fr-FR" sz="1600"/>
              <a:t>Les gammes servent à beaucoup de fonctions :</a:t>
            </a:r>
          </a:p>
          <a:p>
            <a:pPr>
              <a:spcBef>
                <a:spcPct val="0"/>
              </a:spcBef>
            </a:pPr>
            <a:r>
              <a:rPr lang="fr-FR" sz="1600"/>
              <a:t>- calcul des délais de réalisation d ’un OF</a:t>
            </a:r>
          </a:p>
          <a:p>
            <a:pPr>
              <a:spcBef>
                <a:spcPct val="0"/>
              </a:spcBef>
            </a:pPr>
            <a:r>
              <a:rPr lang="fr-FR" sz="1600"/>
              <a:t>- calcul des charges, ressource par ressource, dans le but de vérifier que la charge est compatible avec la capacité</a:t>
            </a:r>
          </a:p>
          <a:p>
            <a:pPr>
              <a:spcBef>
                <a:spcPct val="0"/>
              </a:spcBef>
            </a:pPr>
            <a:r>
              <a:rPr lang="fr-FR" sz="1600"/>
              <a:t>- suivi de l ’avancement : on ne déclare les quantités fabriquées qu’à certaines opérations</a:t>
            </a:r>
          </a:p>
          <a:p>
            <a:pPr>
              <a:spcBef>
                <a:spcPct val="0"/>
              </a:spcBef>
            </a:pPr>
            <a:r>
              <a:rPr lang="fr-FR" sz="1600"/>
              <a:t>- suivi des performances : comparaison entre les temps alloués et les temps passés</a:t>
            </a:r>
          </a:p>
          <a:p>
            <a:pPr>
              <a:spcBef>
                <a:spcPct val="0"/>
              </a:spcBef>
            </a:pPr>
            <a:r>
              <a:rPr lang="fr-FR" sz="1600"/>
              <a:t>- calcul des coûts de revient des produits à partir des coûts de chaque opération</a:t>
            </a:r>
          </a:p>
          <a:p>
            <a:pPr>
              <a:spcBef>
                <a:spcPct val="0"/>
              </a:spcBef>
            </a:pPr>
            <a:r>
              <a:rPr lang="fr-FR" sz="1600"/>
              <a:t>Si elles sont fausses, tout sera faux et on prendra de mauvaises décisions.</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B768664-4A03-427A-88E0-1965D359A389}" type="slidenum">
              <a:rPr lang="en-US"/>
              <a:pPr/>
              <a:t>21</a:t>
            </a:fld>
            <a:endParaRPr lang="en-US"/>
          </a:p>
        </p:txBody>
      </p:sp>
      <p:sp>
        <p:nvSpPr>
          <p:cNvPr id="49154" name="Rectangle 2"/>
          <p:cNvSpPr>
            <a:spLocks noChangeArrowheads="1" noTextEdit="1"/>
          </p:cNvSpPr>
          <p:nvPr>
            <p:ph type="sldImg"/>
          </p:nvPr>
        </p:nvSpPr>
        <p:spPr>
          <a:ln/>
        </p:spPr>
      </p:sp>
      <p:sp>
        <p:nvSpPr>
          <p:cNvPr id="49155" name="Rectangle 3"/>
          <p:cNvSpPr>
            <a:spLocks noGrp="1" noChangeArrowheads="1"/>
          </p:cNvSpPr>
          <p:nvPr>
            <p:ph type="body" idx="1"/>
          </p:nvPr>
        </p:nvSpPr>
        <p:spPr/>
        <p:txBody>
          <a:bodyPr/>
          <a:lstStyle/>
          <a:p>
            <a:pPr>
              <a:spcBef>
                <a:spcPct val="0"/>
              </a:spcBef>
            </a:pPr>
            <a:endParaRPr lang="fr-FR" sz="240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D8DE52-C660-45B9-A0BE-8048A4EFE155}" type="slidenum">
              <a:rPr lang="en-US"/>
              <a:pPr/>
              <a:t>22</a:t>
            </a:fld>
            <a:endParaRPr lang="en-US"/>
          </a:p>
        </p:txBody>
      </p:sp>
      <p:sp>
        <p:nvSpPr>
          <p:cNvPr id="51202" name="Rectangle 2"/>
          <p:cNvSpPr>
            <a:spLocks noChangeArrowheads="1" noTextEdit="1"/>
          </p:cNvSpPr>
          <p:nvPr>
            <p:ph type="sldImg"/>
          </p:nvPr>
        </p:nvSpPr>
        <p:spPr>
          <a:ln/>
        </p:spPr>
      </p:sp>
      <p:sp>
        <p:nvSpPr>
          <p:cNvPr id="51203" name="Rectangle 3"/>
          <p:cNvSpPr>
            <a:spLocks noGrp="1" noChangeArrowheads="1"/>
          </p:cNvSpPr>
          <p:nvPr>
            <p:ph type="body" idx="1"/>
          </p:nvPr>
        </p:nvSpPr>
        <p:spPr/>
        <p:txBody>
          <a:bodyPr/>
          <a:lstStyle/>
          <a:p>
            <a:pPr>
              <a:spcBef>
                <a:spcPct val="0"/>
              </a:spcBef>
            </a:pPr>
            <a:r>
              <a:rPr lang="fr-FR" sz="2400"/>
              <a:t>Par « états », on entend</a:t>
            </a:r>
          </a:p>
          <a:p>
            <a:pPr>
              <a:spcBef>
                <a:spcPct val="0"/>
              </a:spcBef>
            </a:pPr>
            <a:r>
              <a:rPr lang="fr-FR" sz="2400"/>
              <a:t>- disponible</a:t>
            </a:r>
          </a:p>
          <a:p>
            <a:pPr>
              <a:spcBef>
                <a:spcPct val="0"/>
              </a:spcBef>
            </a:pPr>
            <a:r>
              <a:rPr lang="fr-FR" sz="2400"/>
              <a:t>- en attente de dérogation</a:t>
            </a:r>
          </a:p>
          <a:p>
            <a:pPr>
              <a:spcBef>
                <a:spcPct val="0"/>
              </a:spcBef>
            </a:pPr>
            <a:r>
              <a:rPr lang="fr-FR" sz="2400"/>
              <a:t>- en attente de retour fournisseur</a:t>
            </a:r>
          </a:p>
          <a:p>
            <a:pPr>
              <a:spcBef>
                <a:spcPct val="0"/>
              </a:spcBef>
            </a:pPr>
            <a:r>
              <a:rPr lang="fr-FR" sz="2400"/>
              <a:t>- etc.</a:t>
            </a:r>
          </a:p>
          <a:p>
            <a:pPr>
              <a:spcBef>
                <a:spcPct val="0"/>
              </a:spcBef>
            </a:pPr>
            <a:r>
              <a:rPr lang="fr-FR" sz="2400"/>
              <a:t>Pour gagner en productivité administrative :</a:t>
            </a:r>
          </a:p>
          <a:p>
            <a:pPr>
              <a:spcBef>
                <a:spcPct val="0"/>
              </a:spcBef>
            </a:pPr>
            <a:r>
              <a:rPr lang="fr-FR" sz="2400"/>
              <a:t>- utilisation de la post-consommation</a:t>
            </a:r>
          </a:p>
          <a:p>
            <a:pPr>
              <a:spcBef>
                <a:spcPct val="0"/>
              </a:spcBef>
            </a:pPr>
            <a:r>
              <a:rPr lang="fr-FR" sz="2400"/>
              <a:t>- utilisation de codes-barres</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03DC7FE-4BB5-432E-8375-78233E6932CA}" type="slidenum">
              <a:rPr lang="en-US"/>
              <a:pPr/>
              <a:t>23</a:t>
            </a:fld>
            <a:endParaRPr lang="en-US"/>
          </a:p>
        </p:txBody>
      </p:sp>
      <p:sp>
        <p:nvSpPr>
          <p:cNvPr id="53250" name="Rectangle 2"/>
          <p:cNvSpPr>
            <a:spLocks noChangeArrowheads="1" noTextEdit="1"/>
          </p:cNvSpPr>
          <p:nvPr>
            <p:ph type="sldImg"/>
          </p:nvPr>
        </p:nvSpPr>
        <p:spPr>
          <a:ln/>
        </p:spPr>
      </p:sp>
      <p:sp>
        <p:nvSpPr>
          <p:cNvPr id="53251" name="Rectangle 3"/>
          <p:cNvSpPr>
            <a:spLocks noGrp="1" noChangeArrowheads="1"/>
          </p:cNvSpPr>
          <p:nvPr>
            <p:ph type="body" idx="1"/>
          </p:nvPr>
        </p:nvSpPr>
        <p:spPr/>
        <p:txBody>
          <a:bodyPr/>
          <a:lstStyle/>
          <a:p>
            <a:pPr>
              <a:spcBef>
                <a:spcPct val="0"/>
              </a:spcBef>
            </a:pPr>
            <a:r>
              <a:rPr lang="fr-FR" sz="2400"/>
              <a:t>La gestion sur stock de type “mini-maxi” est très peu utilisée sauf pour les articles de faible valeur comme les consommables</a:t>
            </a:r>
          </a:p>
          <a:p>
            <a:pPr>
              <a:spcBef>
                <a:spcPct val="0"/>
              </a:spcBef>
            </a:pPr>
            <a:r>
              <a:rPr lang="fr-FR" sz="2400"/>
              <a:t>ex : film étirables, huile de coupe ...</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B782C1-8C52-4586-8428-29AEB62C0A8C}" type="slidenum">
              <a:rPr lang="en-US"/>
              <a:pPr/>
              <a:t>24</a:t>
            </a:fld>
            <a:endParaRPr lang="en-US"/>
          </a:p>
        </p:txBody>
      </p:sp>
      <p:sp>
        <p:nvSpPr>
          <p:cNvPr id="55298" name="Rectangle 2"/>
          <p:cNvSpPr>
            <a:spLocks noChangeArrowheads="1" noTextEdit="1"/>
          </p:cNvSpPr>
          <p:nvPr>
            <p:ph type="sldImg"/>
          </p:nvPr>
        </p:nvSpPr>
        <p:spPr>
          <a:ln/>
        </p:spPr>
      </p:sp>
      <p:sp>
        <p:nvSpPr>
          <p:cNvPr id="55299" name="Rectangle 3"/>
          <p:cNvSpPr>
            <a:spLocks noGrp="1" noChangeArrowheads="1"/>
          </p:cNvSpPr>
          <p:nvPr>
            <p:ph type="body" idx="1"/>
          </p:nvPr>
        </p:nvSpPr>
        <p:spPr/>
        <p:txBody>
          <a:bodyPr/>
          <a:lstStyle/>
          <a:p>
            <a:pPr>
              <a:spcBef>
                <a:spcPct val="0"/>
              </a:spcBef>
            </a:pPr>
            <a:endParaRPr lang="fr-FR" sz="1000">
              <a:latin typeface="Arial"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6933B2-D181-43FD-9141-088AAA3C9519}" type="slidenum">
              <a:rPr lang="en-US"/>
              <a:pPr/>
              <a:t>25</a:t>
            </a:fld>
            <a:endParaRPr lang="en-US"/>
          </a:p>
        </p:txBody>
      </p:sp>
      <p:sp>
        <p:nvSpPr>
          <p:cNvPr id="57346" name="Rectangle 2"/>
          <p:cNvSpPr>
            <a:spLocks noChangeArrowheads="1" noTextEdit="1"/>
          </p:cNvSpPr>
          <p:nvPr>
            <p:ph type="sldImg"/>
          </p:nvPr>
        </p:nvSpPr>
        <p:spPr>
          <a:ln/>
        </p:spPr>
      </p:sp>
      <p:sp>
        <p:nvSpPr>
          <p:cNvPr id="57347" name="Rectangle 3"/>
          <p:cNvSpPr>
            <a:spLocks noGrp="1" noChangeArrowheads="1"/>
          </p:cNvSpPr>
          <p:nvPr>
            <p:ph type="body" idx="1"/>
          </p:nvPr>
        </p:nvSpPr>
        <p:spPr/>
        <p:txBody>
          <a:bodyPr/>
          <a:lstStyle/>
          <a:p>
            <a:pPr>
              <a:spcBef>
                <a:spcPct val="0"/>
              </a:spcBef>
            </a:pPr>
            <a:r>
              <a:rPr lang="fr-FR" sz="2400"/>
              <a:t>La procédure de planification se déroulera en deux phases :</a:t>
            </a:r>
          </a:p>
          <a:p>
            <a:pPr>
              <a:spcBef>
                <a:spcPct val="0"/>
              </a:spcBef>
            </a:pPr>
            <a:r>
              <a:rPr lang="fr-FR" sz="2400"/>
              <a:t>- niveau MPS (produits finis)</a:t>
            </a:r>
          </a:p>
          <a:p>
            <a:pPr>
              <a:spcBef>
                <a:spcPct val="0"/>
              </a:spcBef>
            </a:pPr>
            <a:r>
              <a:rPr lang="fr-FR" sz="2400"/>
              <a:t>- validation manuelle des ordres proposés</a:t>
            </a:r>
          </a:p>
          <a:p>
            <a:pPr>
              <a:spcBef>
                <a:spcPct val="0"/>
              </a:spcBef>
            </a:pPr>
            <a:r>
              <a:rPr lang="fr-FR" sz="2400"/>
              <a:t>- niveau MRP (tous les autres articles)</a:t>
            </a:r>
          </a:p>
          <a:p>
            <a:pPr>
              <a:spcBef>
                <a:spcPct val="0"/>
              </a:spcBef>
            </a:pPr>
            <a:r>
              <a:rPr lang="fr-FR" sz="2400"/>
              <a:t>- validation manuelle des ordres proposés</a:t>
            </a:r>
          </a:p>
          <a:p>
            <a:pPr>
              <a:spcBef>
                <a:spcPct val="0"/>
              </a:spcBef>
            </a:pPr>
            <a:endParaRPr lang="fr-FR" sz="240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B01673-BA52-4DC5-8882-E42E58FF7B3E}" type="slidenum">
              <a:rPr lang="en-US"/>
              <a:pPr/>
              <a:t>26</a:t>
            </a:fld>
            <a:endParaRPr lang="en-US"/>
          </a:p>
        </p:txBody>
      </p:sp>
      <p:sp>
        <p:nvSpPr>
          <p:cNvPr id="59394" name="Rectangle 2"/>
          <p:cNvSpPr>
            <a:spLocks noChangeArrowheads="1" noTextEdit="1"/>
          </p:cNvSpPr>
          <p:nvPr>
            <p:ph type="sldImg"/>
          </p:nvPr>
        </p:nvSpPr>
        <p:spPr>
          <a:ln/>
        </p:spPr>
      </p:sp>
      <p:sp>
        <p:nvSpPr>
          <p:cNvPr id="59395" name="Rectangle 3"/>
          <p:cNvSpPr>
            <a:spLocks noGrp="1" noChangeArrowheads="1"/>
          </p:cNvSpPr>
          <p:nvPr>
            <p:ph type="body" idx="1"/>
          </p:nvPr>
        </p:nvSpPr>
        <p:spPr/>
        <p:txBody>
          <a:bodyPr/>
          <a:lstStyle/>
          <a:p>
            <a:pPr>
              <a:spcBef>
                <a:spcPct val="0"/>
              </a:spcBef>
            </a:pPr>
            <a:r>
              <a:rPr lang="fr-FR" sz="2400"/>
              <a:t>On peut rajouter une sécurité en temps ou en quantité (constitution de stock de sécurité) pour tenir compte des aléas non encore maîtrisés</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2F8888-DCB8-4A09-B3F8-3FC0B762FC34}" type="slidenum">
              <a:rPr lang="en-US"/>
              <a:pPr/>
              <a:t>27</a:t>
            </a:fld>
            <a:endParaRPr lang="en-US"/>
          </a:p>
        </p:txBody>
      </p:sp>
      <p:sp>
        <p:nvSpPr>
          <p:cNvPr id="61442" name="Rectangle 2"/>
          <p:cNvSpPr>
            <a:spLocks noChangeArrowheads="1" noTextEdit="1"/>
          </p:cNvSpPr>
          <p:nvPr>
            <p:ph type="sldImg"/>
          </p:nvPr>
        </p:nvSpPr>
        <p:spPr>
          <a:ln/>
        </p:spPr>
      </p:sp>
      <p:sp>
        <p:nvSpPr>
          <p:cNvPr id="61443" name="Rectangle 3"/>
          <p:cNvSpPr>
            <a:spLocks noGrp="1" noChangeArrowheads="1"/>
          </p:cNvSpPr>
          <p:nvPr>
            <p:ph type="body" idx="1"/>
          </p:nvPr>
        </p:nvSpPr>
        <p:spPr/>
        <p:txBody>
          <a:bodyPr/>
          <a:lstStyle/>
          <a:p>
            <a:pPr>
              <a:spcBef>
                <a:spcPct val="0"/>
              </a:spcBef>
            </a:pPr>
            <a:r>
              <a:rPr lang="fr-FR" sz="2400"/>
              <a:t>Cela nécessitera de nombreux réglages</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55912E-09E8-4748-91B7-5A73FEBA48F3}" type="slidenum">
              <a:rPr lang="en-US"/>
              <a:pPr/>
              <a:t>28</a:t>
            </a:fld>
            <a:endParaRPr lang="en-US"/>
          </a:p>
        </p:txBody>
      </p:sp>
      <p:sp>
        <p:nvSpPr>
          <p:cNvPr id="63490" name="Rectangle 2"/>
          <p:cNvSpPr>
            <a:spLocks noChangeArrowheads="1" noTextEdit="1"/>
          </p:cNvSpPr>
          <p:nvPr>
            <p:ph type="sldImg"/>
          </p:nvPr>
        </p:nvSpPr>
        <p:spPr>
          <a:ln/>
        </p:spPr>
      </p:sp>
      <p:sp>
        <p:nvSpPr>
          <p:cNvPr id="63491" name="Rectangle 3"/>
          <p:cNvSpPr>
            <a:spLocks noGrp="1" noChangeArrowheads="1"/>
          </p:cNvSpPr>
          <p:nvPr>
            <p:ph type="body" idx="1"/>
          </p:nvPr>
        </p:nvSpPr>
        <p:spPr/>
        <p:txBody>
          <a:bodyPr/>
          <a:lstStyle/>
          <a:p>
            <a:pPr>
              <a:spcBef>
                <a:spcPct val="0"/>
              </a:spcBef>
            </a:pPr>
            <a:r>
              <a:rPr lang="fr-FR" sz="2400"/>
              <a:t>La procédure de planification fonctionne à capacité infinie. Il est donc possible que dans certaines périodes la charge générée dépasse la capacité. On doit donc vérifier que l’équilibre charge-capacité est bien respecté</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849873-227C-4C48-BE0B-4D157C964FF5}" type="slidenum">
              <a:rPr lang="en-US"/>
              <a:pPr/>
              <a:t>29</a:t>
            </a:fld>
            <a:endParaRPr lang="en-US"/>
          </a:p>
        </p:txBody>
      </p:sp>
      <p:sp>
        <p:nvSpPr>
          <p:cNvPr id="65538" name="Rectangle 2"/>
          <p:cNvSpPr>
            <a:spLocks noChangeArrowheads="1" noTextEdit="1"/>
          </p:cNvSpPr>
          <p:nvPr>
            <p:ph type="sldImg"/>
          </p:nvPr>
        </p:nvSpPr>
        <p:spPr>
          <a:ln/>
        </p:spPr>
      </p:sp>
      <p:sp>
        <p:nvSpPr>
          <p:cNvPr id="65539" name="Rectangle 3"/>
          <p:cNvSpPr>
            <a:spLocks noGrp="1" noChangeArrowheads="1"/>
          </p:cNvSpPr>
          <p:nvPr>
            <p:ph type="body" idx="1"/>
          </p:nvPr>
        </p:nvSpPr>
        <p:spPr/>
        <p:txBody>
          <a:bodyPr/>
          <a:lstStyle/>
          <a:p>
            <a:pPr>
              <a:spcBef>
                <a:spcPct val="0"/>
              </a:spcBef>
            </a:pPr>
            <a:endParaRPr lang="fr-FR" sz="24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044D4C2-842E-4A35-96D8-6FF658CEAFC7}" type="slidenum">
              <a:rPr lang="en-US"/>
              <a:pPr/>
              <a:t>3</a:t>
            </a:fld>
            <a:endParaRPr lang="en-US"/>
          </a:p>
        </p:txBody>
      </p:sp>
      <p:sp>
        <p:nvSpPr>
          <p:cNvPr id="16386" name="Rectangle 2"/>
          <p:cNvSpPr>
            <a:spLocks noGrp="1" noChangeArrowheads="1"/>
          </p:cNvSpPr>
          <p:nvPr>
            <p:ph type="body" idx="1"/>
          </p:nvPr>
        </p:nvSpPr>
        <p:spPr>
          <a:xfrm>
            <a:off x="914400" y="4357688"/>
            <a:ext cx="5029200" cy="4133850"/>
          </a:xfrm>
          <a:noFill/>
          <a:ln/>
        </p:spPr>
        <p:txBody>
          <a:bodyPr lIns="90488" tIns="44450" rIns="90488" bIns="44450"/>
          <a:lstStyle/>
          <a:p>
            <a:pPr>
              <a:spcBef>
                <a:spcPct val="0"/>
              </a:spcBef>
            </a:pPr>
            <a:r>
              <a:rPr lang="fr-FR" sz="1600"/>
              <a:t>L ’objectif essentiel de la GPAO, c’est bien de livrer les clients.</a:t>
            </a:r>
          </a:p>
          <a:p>
            <a:pPr>
              <a:spcBef>
                <a:spcPct val="0"/>
              </a:spcBef>
            </a:pPr>
            <a:r>
              <a:rPr lang="fr-FR" sz="1600"/>
              <a:t>Mais, compte-tenu de la pression sur les prix, il faut aussi maîtriser ses coûts</a:t>
            </a:r>
          </a:p>
          <a:p>
            <a:pPr>
              <a:spcBef>
                <a:spcPct val="0"/>
              </a:spcBef>
            </a:pPr>
            <a:r>
              <a:rPr lang="fr-FR" sz="1600"/>
              <a:t>Pour livrer, il faut produire et donc</a:t>
            </a:r>
          </a:p>
          <a:p>
            <a:pPr>
              <a:spcBef>
                <a:spcPct val="0"/>
              </a:spcBef>
              <a:buFontTx/>
              <a:buChar char="•"/>
            </a:pPr>
            <a:r>
              <a:rPr lang="fr-FR" sz="1600"/>
              <a:t> avoir les capacités suffisantes (mais juste suffisantes pour ne pas pénaliser les coûts)</a:t>
            </a:r>
          </a:p>
          <a:p>
            <a:pPr>
              <a:spcBef>
                <a:spcPct val="0"/>
              </a:spcBef>
              <a:buFontTx/>
              <a:buChar char="•"/>
            </a:pPr>
            <a:r>
              <a:rPr lang="fr-FR" sz="1600"/>
              <a:t> passer à temps les commandes aux fournisseurs</a:t>
            </a:r>
          </a:p>
          <a:p>
            <a:pPr>
              <a:spcBef>
                <a:spcPct val="0"/>
              </a:spcBef>
            </a:pPr>
            <a:r>
              <a:rPr lang="fr-FR" sz="1600"/>
              <a:t>La GPAO, c’est difficile = cf les contraintes</a:t>
            </a:r>
          </a:p>
          <a:p>
            <a:pPr>
              <a:spcBef>
                <a:spcPct val="0"/>
              </a:spcBef>
            </a:pPr>
            <a:r>
              <a:rPr lang="fr-FR" sz="1600"/>
              <a:t>Donner des exemples de nombre d ’articles gérés sur le site</a:t>
            </a:r>
          </a:p>
        </p:txBody>
      </p:sp>
      <p:sp>
        <p:nvSpPr>
          <p:cNvPr id="16387" name="Rectangle 3"/>
          <p:cNvSpPr>
            <a:spLocks noChangeArrowheads="1" noTextEdit="1"/>
          </p:cNvSpPr>
          <p:nvPr>
            <p:ph type="sldImg"/>
          </p:nvPr>
        </p:nvSpPr>
        <p:spPr>
          <a:xfrm>
            <a:off x="1298575" y="798513"/>
            <a:ext cx="4262438" cy="3197225"/>
          </a:xfrm>
          <a:ln w="12700" cap="flat">
            <a:solidFill>
              <a:schemeClr val="tx1"/>
            </a:solidFill>
          </a:ln>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E04A0F-2ADD-4382-8719-CA9058E25B8C}" type="slidenum">
              <a:rPr lang="en-US"/>
              <a:pPr/>
              <a:t>30</a:t>
            </a:fld>
            <a:endParaRPr lang="en-US"/>
          </a:p>
        </p:txBody>
      </p:sp>
      <p:sp>
        <p:nvSpPr>
          <p:cNvPr id="67586" name="Rectangle 2"/>
          <p:cNvSpPr>
            <a:spLocks noChangeArrowheads="1" noTextEdit="1"/>
          </p:cNvSpPr>
          <p:nvPr>
            <p:ph type="sldImg"/>
          </p:nvPr>
        </p:nvSpPr>
        <p:spPr>
          <a:ln/>
        </p:spPr>
      </p:sp>
      <p:sp>
        <p:nvSpPr>
          <p:cNvPr id="67587" name="Rectangle 3"/>
          <p:cNvSpPr>
            <a:spLocks noGrp="1" noChangeArrowheads="1"/>
          </p:cNvSpPr>
          <p:nvPr>
            <p:ph type="body" idx="1"/>
          </p:nvPr>
        </p:nvSpPr>
        <p:spPr/>
        <p:txBody>
          <a:bodyPr/>
          <a:lstStyle/>
          <a:p>
            <a:pPr>
              <a:spcBef>
                <a:spcPct val="0"/>
              </a:spcBef>
            </a:pPr>
            <a:endParaRPr lang="fr-FR" sz="240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1CBFF3-21B7-467B-97D2-1C5D9C940B39}" type="slidenum">
              <a:rPr lang="en-US"/>
              <a:pPr/>
              <a:t>31</a:t>
            </a:fld>
            <a:endParaRPr lang="en-US"/>
          </a:p>
        </p:txBody>
      </p:sp>
      <p:sp>
        <p:nvSpPr>
          <p:cNvPr id="69634" name="Rectangle 2"/>
          <p:cNvSpPr>
            <a:spLocks noChangeArrowheads="1" noTextEdit="1"/>
          </p:cNvSpPr>
          <p:nvPr>
            <p:ph type="sldImg"/>
          </p:nvPr>
        </p:nvSpPr>
        <p:spPr>
          <a:ln/>
        </p:spPr>
      </p:sp>
      <p:sp>
        <p:nvSpPr>
          <p:cNvPr id="69635" name="Rectangle 3"/>
          <p:cNvSpPr>
            <a:spLocks noGrp="1" noChangeArrowheads="1"/>
          </p:cNvSpPr>
          <p:nvPr>
            <p:ph type="body" idx="1"/>
          </p:nvPr>
        </p:nvSpPr>
        <p:spPr/>
        <p:txBody>
          <a:bodyPr/>
          <a:lstStyle/>
          <a:p>
            <a:pPr>
              <a:spcBef>
                <a:spcPct val="0"/>
              </a:spcBef>
            </a:pPr>
            <a:endParaRPr lang="fr-FR" sz="240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7CC320-B01A-420D-BC71-2D21AB17B738}" type="slidenum">
              <a:rPr lang="en-US"/>
              <a:pPr/>
              <a:t>32</a:t>
            </a:fld>
            <a:endParaRPr lang="en-US"/>
          </a:p>
        </p:txBody>
      </p:sp>
      <p:sp>
        <p:nvSpPr>
          <p:cNvPr id="71682" name="Rectangle 2"/>
          <p:cNvSpPr>
            <a:spLocks noChangeArrowheads="1" noTextEdit="1"/>
          </p:cNvSpPr>
          <p:nvPr>
            <p:ph type="sldImg"/>
          </p:nvPr>
        </p:nvSpPr>
        <p:spPr>
          <a:ln/>
        </p:spPr>
      </p:sp>
      <p:sp>
        <p:nvSpPr>
          <p:cNvPr id="71683" name="Rectangle 3"/>
          <p:cNvSpPr>
            <a:spLocks noGrp="1" noChangeArrowheads="1"/>
          </p:cNvSpPr>
          <p:nvPr>
            <p:ph type="body" idx="1"/>
          </p:nvPr>
        </p:nvSpPr>
        <p:spPr/>
        <p:txBody>
          <a:bodyPr/>
          <a:lstStyle/>
          <a:p>
            <a:pPr>
              <a:spcBef>
                <a:spcPct val="0"/>
              </a:spcBef>
            </a:pPr>
            <a:endParaRPr lang="fr-FR" sz="240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C46660A-3B60-435D-B069-14E5D5513939}" type="slidenum">
              <a:rPr lang="en-US"/>
              <a:pPr/>
              <a:t>33</a:t>
            </a:fld>
            <a:endParaRPr lang="en-US"/>
          </a:p>
        </p:txBody>
      </p:sp>
      <p:sp>
        <p:nvSpPr>
          <p:cNvPr id="73730" name="Rectangle 2"/>
          <p:cNvSpPr>
            <a:spLocks noChangeArrowheads="1" noTextEdit="1"/>
          </p:cNvSpPr>
          <p:nvPr>
            <p:ph type="sldImg"/>
          </p:nvPr>
        </p:nvSpPr>
        <p:spPr>
          <a:ln/>
        </p:spPr>
      </p:sp>
      <p:sp>
        <p:nvSpPr>
          <p:cNvPr id="73731" name="Rectangle 3"/>
          <p:cNvSpPr>
            <a:spLocks noGrp="1" noChangeArrowheads="1"/>
          </p:cNvSpPr>
          <p:nvPr>
            <p:ph type="body" idx="1"/>
          </p:nvPr>
        </p:nvSpPr>
        <p:spPr/>
        <p:txBody>
          <a:bodyPr/>
          <a:lstStyle/>
          <a:p>
            <a:pPr>
              <a:spcBef>
                <a:spcPct val="0"/>
              </a:spcBef>
            </a:pPr>
            <a:r>
              <a:rPr lang="en-US" sz="2400"/>
              <a:t>Les réceptions se feront en temps réel</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FB04E32-A3BA-438B-8A43-C8E84982FBB5}" type="slidenum">
              <a:rPr lang="en-US"/>
              <a:pPr/>
              <a:t>34</a:t>
            </a:fld>
            <a:endParaRPr lang="en-US"/>
          </a:p>
        </p:txBody>
      </p:sp>
      <p:sp>
        <p:nvSpPr>
          <p:cNvPr id="75778" name="Rectangle 2"/>
          <p:cNvSpPr>
            <a:spLocks noChangeArrowheads="1" noTextEdit="1"/>
          </p:cNvSpPr>
          <p:nvPr>
            <p:ph type="sldImg"/>
          </p:nvPr>
        </p:nvSpPr>
        <p:spPr>
          <a:ln/>
        </p:spPr>
      </p:sp>
      <p:sp>
        <p:nvSpPr>
          <p:cNvPr id="75779" name="Rectangle 3"/>
          <p:cNvSpPr>
            <a:spLocks noGrp="1" noChangeArrowheads="1"/>
          </p:cNvSpPr>
          <p:nvPr>
            <p:ph type="body" idx="1"/>
          </p:nvPr>
        </p:nvSpPr>
        <p:spPr/>
        <p:txBody>
          <a:bodyPr/>
          <a:lstStyle/>
          <a:p>
            <a:pPr>
              <a:spcBef>
                <a:spcPct val="0"/>
              </a:spcBef>
            </a:pPr>
            <a:endParaRPr lang="fr-FR" sz="240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64FF0B-6778-43CA-8F39-E72849A89666}" type="slidenum">
              <a:rPr lang="en-US"/>
              <a:pPr/>
              <a:t>35</a:t>
            </a:fld>
            <a:endParaRPr lang="en-US"/>
          </a:p>
        </p:txBody>
      </p:sp>
      <p:sp>
        <p:nvSpPr>
          <p:cNvPr id="77826" name="Rectangle 2"/>
          <p:cNvSpPr>
            <a:spLocks noChangeArrowheads="1" noTextEdit="1"/>
          </p:cNvSpPr>
          <p:nvPr>
            <p:ph type="sldImg"/>
          </p:nvPr>
        </p:nvSpPr>
        <p:spPr>
          <a:ln/>
        </p:spPr>
      </p:sp>
      <p:sp>
        <p:nvSpPr>
          <p:cNvPr id="77827" name="Rectangle 3"/>
          <p:cNvSpPr>
            <a:spLocks noGrp="1" noChangeArrowheads="1"/>
          </p:cNvSpPr>
          <p:nvPr>
            <p:ph type="body" idx="1"/>
          </p:nvPr>
        </p:nvSpPr>
        <p:spPr/>
        <p:txBody>
          <a:bodyPr/>
          <a:lstStyle/>
          <a:p>
            <a:pPr>
              <a:spcBef>
                <a:spcPct val="0"/>
              </a:spcBef>
            </a:pPr>
            <a:endParaRPr lang="fr-FR" sz="240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6FC6E7D-6F4A-4013-B6DC-EC3281FDC8B5}" type="slidenum">
              <a:rPr lang="en-US"/>
              <a:pPr/>
              <a:t>36</a:t>
            </a:fld>
            <a:endParaRPr lang="en-US"/>
          </a:p>
        </p:txBody>
      </p:sp>
      <p:sp>
        <p:nvSpPr>
          <p:cNvPr id="79874" name="Rectangle 2"/>
          <p:cNvSpPr>
            <a:spLocks noChangeArrowheads="1" noTextEdit="1"/>
          </p:cNvSpPr>
          <p:nvPr>
            <p:ph type="sldImg"/>
          </p:nvPr>
        </p:nvSpPr>
        <p:spPr>
          <a:ln/>
        </p:spPr>
      </p:sp>
      <p:sp>
        <p:nvSpPr>
          <p:cNvPr id="79875" name="Rectangle 3"/>
          <p:cNvSpPr>
            <a:spLocks noGrp="1" noChangeArrowheads="1"/>
          </p:cNvSpPr>
          <p:nvPr>
            <p:ph type="body" idx="1"/>
          </p:nvPr>
        </p:nvSpPr>
        <p:spPr/>
        <p:txBody>
          <a:bodyPr/>
          <a:lstStyle/>
          <a:p>
            <a:pPr>
              <a:spcBef>
                <a:spcPct val="0"/>
              </a:spcBef>
            </a:pPr>
            <a:endParaRPr lang="fr-FR" sz="240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DB48E4-0424-4438-8C35-344CC80F265F}" type="slidenum">
              <a:rPr lang="en-US"/>
              <a:pPr/>
              <a:t>37</a:t>
            </a:fld>
            <a:endParaRPr lang="en-US"/>
          </a:p>
        </p:txBody>
      </p:sp>
      <p:sp>
        <p:nvSpPr>
          <p:cNvPr id="81922" name="Rectangle 2"/>
          <p:cNvSpPr>
            <a:spLocks noChangeArrowheads="1" noTextEdit="1"/>
          </p:cNvSpPr>
          <p:nvPr>
            <p:ph type="sldImg"/>
          </p:nvPr>
        </p:nvSpPr>
        <p:spPr>
          <a:ln/>
        </p:spPr>
      </p:sp>
      <p:sp>
        <p:nvSpPr>
          <p:cNvPr id="81923" name="Rectangle 3"/>
          <p:cNvSpPr>
            <a:spLocks noGrp="1" noChangeArrowheads="1"/>
          </p:cNvSpPr>
          <p:nvPr>
            <p:ph type="body" idx="1"/>
          </p:nvPr>
        </p:nvSpPr>
        <p:spPr/>
        <p:txBody>
          <a:bodyPr/>
          <a:lstStyle/>
          <a:p>
            <a:pPr>
              <a:spcBef>
                <a:spcPct val="0"/>
              </a:spcBef>
            </a:pPr>
            <a:r>
              <a:rPr lang="fr-FR" sz="2400"/>
              <a:t>Dans Prélude, tous les mouvements internes sont valorisés au coût standard</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795A344-6CC3-405C-B040-D9596B411137}" type="slidenum">
              <a:rPr lang="en-US"/>
              <a:pPr/>
              <a:t>38</a:t>
            </a:fld>
            <a:endParaRPr lang="en-US"/>
          </a:p>
        </p:txBody>
      </p:sp>
      <p:sp>
        <p:nvSpPr>
          <p:cNvPr id="83970" name="Rectangle 2"/>
          <p:cNvSpPr>
            <a:spLocks noChangeArrowheads="1" noTextEdit="1"/>
          </p:cNvSpPr>
          <p:nvPr>
            <p:ph type="sldImg"/>
          </p:nvPr>
        </p:nvSpPr>
        <p:spPr>
          <a:ln/>
        </p:spPr>
      </p:sp>
      <p:sp>
        <p:nvSpPr>
          <p:cNvPr id="83971" name="Rectangle 3"/>
          <p:cNvSpPr>
            <a:spLocks noGrp="1" noChangeArrowheads="1"/>
          </p:cNvSpPr>
          <p:nvPr>
            <p:ph type="body" idx="1"/>
          </p:nvPr>
        </p:nvSpPr>
        <p:spPr/>
        <p:txBody>
          <a:bodyPr/>
          <a:lstStyle/>
          <a:p>
            <a:pPr>
              <a:spcBef>
                <a:spcPct val="0"/>
              </a:spcBef>
            </a:pPr>
            <a:r>
              <a:rPr lang="fr-FR" sz="2400"/>
              <a:t>Le but est d’améliorer la performance</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D312C7-7140-4EF6-B96E-16F725FC1439}" type="slidenum">
              <a:rPr lang="en-US"/>
              <a:pPr/>
              <a:t>39</a:t>
            </a:fld>
            <a:endParaRPr lang="en-US"/>
          </a:p>
        </p:txBody>
      </p:sp>
      <p:sp>
        <p:nvSpPr>
          <p:cNvPr id="86018" name="Rectangle 2"/>
          <p:cNvSpPr>
            <a:spLocks noChangeArrowheads="1" noTextEdit="1"/>
          </p:cNvSpPr>
          <p:nvPr>
            <p:ph type="sldImg"/>
          </p:nvPr>
        </p:nvSpPr>
        <p:spPr>
          <a:ln/>
        </p:spPr>
      </p:sp>
      <p:sp>
        <p:nvSpPr>
          <p:cNvPr id="86019" name="Rectangle 3"/>
          <p:cNvSpPr>
            <a:spLocks noGrp="1" noChangeArrowheads="1"/>
          </p:cNvSpPr>
          <p:nvPr>
            <p:ph type="body" idx="1"/>
          </p:nvPr>
        </p:nvSpPr>
        <p:spPr/>
        <p:txBody>
          <a:bodyPr/>
          <a:lstStyle/>
          <a:p>
            <a:pPr>
              <a:spcBef>
                <a:spcPct val="0"/>
              </a:spcBef>
            </a:pPr>
            <a:endParaRPr lang="fr-FR" sz="24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336B2A-F89D-4341-A88E-02D3BD02795B}" type="slidenum">
              <a:rPr lang="en-US"/>
              <a:pPr/>
              <a:t>4</a:t>
            </a:fld>
            <a:endParaRPr lang="en-US"/>
          </a:p>
        </p:txBody>
      </p:sp>
      <p:sp>
        <p:nvSpPr>
          <p:cNvPr id="96258" name="Rectangle 2"/>
          <p:cNvSpPr>
            <a:spLocks noChangeArrowheads="1" noTextEdit="1"/>
          </p:cNvSpPr>
          <p:nvPr>
            <p:ph type="sldImg"/>
          </p:nvPr>
        </p:nvSpPr>
        <p:spPr>
          <a:ln/>
        </p:spPr>
      </p:sp>
      <p:sp>
        <p:nvSpPr>
          <p:cNvPr id="96259" name="Rectangle 3"/>
          <p:cNvSpPr>
            <a:spLocks noGrp="1" noChangeArrowheads="1"/>
          </p:cNvSpPr>
          <p:nvPr>
            <p:ph type="body" idx="1"/>
          </p:nvPr>
        </p:nvSpPr>
        <p:spPr/>
        <p:txBody>
          <a:bodyPr/>
          <a:lstStyle/>
          <a:p>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F2DB9E-4D3B-4FE4-AFFA-D85C0BB22500}" type="slidenum">
              <a:rPr lang="en-US"/>
              <a:pPr/>
              <a:t>5</a:t>
            </a:fld>
            <a:endParaRPr lang="en-US"/>
          </a:p>
        </p:txBody>
      </p:sp>
      <p:sp>
        <p:nvSpPr>
          <p:cNvPr id="18434" name="Rectangle 2"/>
          <p:cNvSpPr>
            <a:spLocks noChangeArrowheads="1" noTextEdit="1"/>
          </p:cNvSpPr>
          <p:nvPr>
            <p:ph type="sldImg"/>
          </p:nvPr>
        </p:nvSpPr>
        <p:spPr>
          <a:ln/>
        </p:spPr>
      </p:sp>
      <p:sp>
        <p:nvSpPr>
          <p:cNvPr id="18435" name="Rectangle 3"/>
          <p:cNvSpPr>
            <a:spLocks noGrp="1" noChangeArrowheads="1"/>
          </p:cNvSpPr>
          <p:nvPr>
            <p:ph type="body" idx="1"/>
          </p:nvPr>
        </p:nvSpPr>
        <p:spPr/>
        <p:txBody>
          <a:bodyPr/>
          <a:lstStyle/>
          <a:p>
            <a:pPr>
              <a:spcBef>
                <a:spcPct val="0"/>
              </a:spcBef>
            </a:pPr>
            <a:r>
              <a:rPr lang="fr-FR" sz="1600"/>
              <a:t>Le moyen terme : un an</a:t>
            </a:r>
          </a:p>
          <a:p>
            <a:pPr>
              <a:spcBef>
                <a:spcPct val="0"/>
              </a:spcBef>
            </a:pPr>
            <a:r>
              <a:rPr lang="fr-FR" sz="1600"/>
              <a:t>Des modifications majeures de capacités sont longues à mettre en œuvre : il faut plusieurs mois pour commander et installer une nouvelle machine. Ces décisions d’investissement doivent donc être fondées sur des analyses des charges de travail prévisionnelles à moyen terme.</a:t>
            </a:r>
          </a:p>
          <a:p>
            <a:pPr>
              <a:spcBef>
                <a:spcPct val="0"/>
              </a:spcBef>
            </a:pPr>
            <a:endParaRPr lang="fr-FR" sz="1600"/>
          </a:p>
          <a:p>
            <a:pPr>
              <a:spcBef>
                <a:spcPct val="0"/>
              </a:spcBef>
            </a:pPr>
            <a:r>
              <a:rPr lang="fr-FR" sz="1600"/>
              <a:t>Le court terme : quelques semaines</a:t>
            </a:r>
          </a:p>
          <a:p>
            <a:pPr>
              <a:spcBef>
                <a:spcPct val="0"/>
              </a:spcBef>
            </a:pPr>
            <a:r>
              <a:rPr lang="fr-FR" sz="1600"/>
              <a:t>Si les charges prévisionnelles excédent les capacités, on peut décider de passer en deux ou trois équipes, ou bien de sous-traiter des opérations. On peut aussi éventuellement constituer des stocks d ’anticipation</a:t>
            </a:r>
          </a:p>
          <a:p>
            <a:pPr>
              <a:spcBef>
                <a:spcPct val="0"/>
              </a:spcBef>
            </a:pPr>
            <a:endParaRPr lang="fr-FR" sz="1600"/>
          </a:p>
          <a:p>
            <a:pPr>
              <a:spcBef>
                <a:spcPct val="0"/>
              </a:spcBef>
            </a:pPr>
            <a:r>
              <a:rPr lang="fr-FR" sz="1600"/>
              <a:t>Le très court terme : quelques jours</a:t>
            </a:r>
          </a:p>
          <a:p>
            <a:pPr>
              <a:spcBef>
                <a:spcPct val="0"/>
              </a:spcBef>
            </a:pPr>
            <a:r>
              <a:rPr lang="fr-FR" sz="1600"/>
              <a:t>Plus beaucoup de possibilités de modifier la capacité, sauf à faire des heures supplémentaires. On fait « au mieux » en travaillant d ’abord pour les clients prioritaires</a:t>
            </a:r>
          </a:p>
          <a:p>
            <a:pPr>
              <a:spcBef>
                <a:spcPct val="0"/>
              </a:spcBef>
            </a:pPr>
            <a:endParaRPr lang="fr-FR" sz="16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25E2E4-0A5B-4021-AFF9-859DB279FAC8}" type="slidenum">
              <a:rPr lang="en-US"/>
              <a:pPr/>
              <a:t>6</a:t>
            </a:fld>
            <a:endParaRPr lang="en-US"/>
          </a:p>
        </p:txBody>
      </p:sp>
      <p:sp>
        <p:nvSpPr>
          <p:cNvPr id="20482" name="Rectangle 2"/>
          <p:cNvSpPr>
            <a:spLocks noGrp="1" noChangeArrowheads="1"/>
          </p:cNvSpPr>
          <p:nvPr>
            <p:ph type="body" idx="1"/>
          </p:nvPr>
        </p:nvSpPr>
        <p:spPr>
          <a:xfrm>
            <a:off x="914400" y="4357688"/>
            <a:ext cx="5029200" cy="4133850"/>
          </a:xfrm>
          <a:noFill/>
          <a:ln/>
        </p:spPr>
        <p:txBody>
          <a:bodyPr lIns="90488" tIns="44450" rIns="90488" bIns="44450"/>
          <a:lstStyle/>
          <a:p>
            <a:pPr>
              <a:spcBef>
                <a:spcPct val="0"/>
              </a:spcBef>
            </a:pPr>
            <a:r>
              <a:rPr lang="fr-FR" sz="2400"/>
              <a:t>Principales opérations de gestion réalisées à chacun des trois horizons</a:t>
            </a:r>
          </a:p>
        </p:txBody>
      </p:sp>
      <p:sp>
        <p:nvSpPr>
          <p:cNvPr id="20483" name="Rectangle 3"/>
          <p:cNvSpPr>
            <a:spLocks noChangeArrowheads="1" noTextEdit="1"/>
          </p:cNvSpPr>
          <p:nvPr>
            <p:ph type="sldImg"/>
          </p:nvPr>
        </p:nvSpPr>
        <p:spPr>
          <a:xfrm>
            <a:off x="1298575" y="798513"/>
            <a:ext cx="4262438" cy="3197225"/>
          </a:xfrm>
          <a:ln w="12700" cap="flat">
            <a:solidFill>
              <a:schemeClr val="tx1"/>
            </a:solidFill>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875A063-9EDB-4F8F-9603-0B2556EDEEC5}" type="slidenum">
              <a:rPr lang="en-US"/>
              <a:pPr/>
              <a:t>7</a:t>
            </a:fld>
            <a:endParaRPr lang="en-US"/>
          </a:p>
        </p:txBody>
      </p:sp>
      <p:sp>
        <p:nvSpPr>
          <p:cNvPr id="22530" name="Rectangle 2"/>
          <p:cNvSpPr>
            <a:spLocks noChangeArrowheads="1" noTextEdit="1"/>
          </p:cNvSpPr>
          <p:nvPr>
            <p:ph type="sldImg"/>
          </p:nvPr>
        </p:nvSpPr>
        <p:spPr>
          <a:ln/>
        </p:spPr>
      </p:sp>
      <p:sp>
        <p:nvSpPr>
          <p:cNvPr id="22531" name="Rectangle 3"/>
          <p:cNvSpPr>
            <a:spLocks noGrp="1" noChangeArrowheads="1"/>
          </p:cNvSpPr>
          <p:nvPr>
            <p:ph type="body" idx="1"/>
          </p:nvPr>
        </p:nvSpPr>
        <p:spPr/>
        <p:txBody>
          <a:bodyPr/>
          <a:lstStyle/>
          <a:p>
            <a:pPr>
              <a:spcBef>
                <a:spcPct val="0"/>
              </a:spcBef>
            </a:pPr>
            <a:r>
              <a:rPr lang="fr-FR" sz="2400"/>
              <a:t>Les fonctions du logiciel sont regroupés en </a:t>
            </a:r>
            <a:r>
              <a:rPr lang="fr-FR" sz="2400" b="1"/>
              <a:t>modules </a:t>
            </a:r>
            <a:r>
              <a:rPr lang="fr-FR" sz="2400"/>
              <a:t>qui comprennent de nombreuses fonctions.</a:t>
            </a:r>
          </a:p>
          <a:p>
            <a:pPr>
              <a:spcBef>
                <a:spcPct val="0"/>
              </a:spcBef>
            </a:pPr>
            <a:endParaRPr lang="fr-FR" sz="24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139174-43FE-4C27-80FA-39A0D92B351B}" type="slidenum">
              <a:rPr lang="en-US"/>
              <a:pPr/>
              <a:t>8</a:t>
            </a:fld>
            <a:endParaRPr lang="en-US"/>
          </a:p>
        </p:txBody>
      </p:sp>
      <p:sp>
        <p:nvSpPr>
          <p:cNvPr id="97282" name="Rectangle 2"/>
          <p:cNvSpPr>
            <a:spLocks noChangeArrowheads="1" noTextEdit="1"/>
          </p:cNvSpPr>
          <p:nvPr>
            <p:ph type="sldImg"/>
          </p:nvPr>
        </p:nvSpPr>
        <p:spPr>
          <a:ln/>
        </p:spPr>
      </p:sp>
      <p:sp>
        <p:nvSpPr>
          <p:cNvPr id="97283" name="Rectangle 3"/>
          <p:cNvSpPr>
            <a:spLocks noGrp="1" noChangeArrowheads="1"/>
          </p:cNvSpPr>
          <p:nvPr>
            <p:ph type="body" idx="1"/>
          </p:nvPr>
        </p:nvSpPr>
        <p:spPr/>
        <p:txBody>
          <a:bodyPr/>
          <a:lstStyle/>
          <a:p>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20ED85-0A36-43E1-8735-0178BB71DABF}" type="slidenum">
              <a:rPr lang="en-US"/>
              <a:pPr/>
              <a:t>9</a:t>
            </a:fld>
            <a:endParaRPr lang="en-US"/>
          </a:p>
        </p:txBody>
      </p:sp>
      <p:sp>
        <p:nvSpPr>
          <p:cNvPr id="24578" name="Rectangle 2"/>
          <p:cNvSpPr>
            <a:spLocks noGrp="1" noChangeArrowheads="1"/>
          </p:cNvSpPr>
          <p:nvPr>
            <p:ph type="body" idx="1"/>
          </p:nvPr>
        </p:nvSpPr>
        <p:spPr>
          <a:xfrm>
            <a:off x="914400" y="4357688"/>
            <a:ext cx="5029200" cy="4133850"/>
          </a:xfrm>
          <a:noFill/>
          <a:ln/>
        </p:spPr>
        <p:txBody>
          <a:bodyPr lIns="90488" tIns="44450" rIns="90488" bIns="44450"/>
          <a:lstStyle/>
          <a:p>
            <a:pPr>
              <a:spcBef>
                <a:spcPct val="0"/>
              </a:spcBef>
            </a:pPr>
            <a:r>
              <a:rPr lang="fr-FR" sz="2400"/>
              <a:t>A gauche en jaune, le bloc de gestion des données techniques</a:t>
            </a:r>
          </a:p>
          <a:p>
            <a:pPr>
              <a:spcBef>
                <a:spcPct val="0"/>
              </a:spcBef>
            </a:pPr>
            <a:r>
              <a:rPr lang="fr-FR" sz="2400"/>
              <a:t>Cliquer sur un pavé pour accéder directement à la diapo détaillée</a:t>
            </a:r>
          </a:p>
          <a:p>
            <a:pPr>
              <a:spcBef>
                <a:spcPct val="0"/>
              </a:spcBef>
            </a:pPr>
            <a:r>
              <a:rPr lang="fr-FR" sz="2400"/>
              <a:t>Des boutons RETOUR figurent sur ces diapo pour revenir ici.</a:t>
            </a:r>
          </a:p>
        </p:txBody>
      </p:sp>
      <p:sp>
        <p:nvSpPr>
          <p:cNvPr id="24579" name="Rectangle 3"/>
          <p:cNvSpPr>
            <a:spLocks noChangeArrowheads="1" noTextEdit="1"/>
          </p:cNvSpPr>
          <p:nvPr>
            <p:ph type="sldImg"/>
          </p:nvPr>
        </p:nvSpPr>
        <p:spPr>
          <a:xfrm>
            <a:off x="1298575" y="798513"/>
            <a:ext cx="4262438" cy="3197225"/>
          </a:xfrm>
          <a:ln w="12700" cap="flat">
            <a:solidFill>
              <a:schemeClr val="tx1"/>
            </a:solidFill>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fld id="{C61F4240-A8E9-4816-825D-CF87979A21CA}" type="datetime1">
              <a:rPr lang="fr-FR"/>
              <a:pPr/>
              <a:t>23/01/2016</a:t>
            </a:fld>
            <a:endParaRPr lang="fr-FR"/>
          </a:p>
        </p:txBody>
      </p:sp>
      <p:sp>
        <p:nvSpPr>
          <p:cNvPr id="5" name="Espace réservé du pied de page 4"/>
          <p:cNvSpPr>
            <a:spLocks noGrp="1"/>
          </p:cNvSpPr>
          <p:nvPr>
            <p:ph type="ftr" sz="quarter" idx="11"/>
          </p:nvPr>
        </p:nvSpPr>
        <p:spPr/>
        <p:txBody>
          <a:bodyPr/>
          <a:lstStyle>
            <a:lvl1pPr>
              <a:defRPr/>
            </a:lvl1pPr>
          </a:lstStyle>
          <a:p>
            <a:r>
              <a:rPr lang="fr-FR"/>
              <a:t>©Gérard Baglin, 1998-2008</a:t>
            </a:r>
          </a:p>
        </p:txBody>
      </p:sp>
      <p:sp>
        <p:nvSpPr>
          <p:cNvPr id="6" name="Espace réservé du numéro de diapositive 5"/>
          <p:cNvSpPr>
            <a:spLocks noGrp="1"/>
          </p:cNvSpPr>
          <p:nvPr>
            <p:ph type="sldNum" sz="quarter" idx="12"/>
          </p:nvPr>
        </p:nvSpPr>
        <p:spPr/>
        <p:txBody>
          <a:bodyPr/>
          <a:lstStyle>
            <a:lvl1pPr>
              <a:defRPr/>
            </a:lvl1pPr>
          </a:lstStyle>
          <a:p>
            <a:fld id="{8D68D404-D03E-45AD-A53A-D9548B290959}" type="slidenum">
              <a:rPr lang="fr-F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fld id="{5C00E776-004D-4439-A175-15CFE579C1FB}" type="datetime1">
              <a:rPr lang="fr-FR"/>
              <a:pPr/>
              <a:t>23/01/2016</a:t>
            </a:fld>
            <a:endParaRPr lang="fr-FR"/>
          </a:p>
        </p:txBody>
      </p:sp>
      <p:sp>
        <p:nvSpPr>
          <p:cNvPr id="5" name="Espace réservé du pied de page 4"/>
          <p:cNvSpPr>
            <a:spLocks noGrp="1"/>
          </p:cNvSpPr>
          <p:nvPr>
            <p:ph type="ftr" sz="quarter" idx="11"/>
          </p:nvPr>
        </p:nvSpPr>
        <p:spPr/>
        <p:txBody>
          <a:bodyPr/>
          <a:lstStyle>
            <a:lvl1pPr>
              <a:defRPr/>
            </a:lvl1pPr>
          </a:lstStyle>
          <a:p>
            <a:r>
              <a:rPr lang="fr-FR"/>
              <a:t>©Gérard Baglin, 1998-2008</a:t>
            </a:r>
          </a:p>
        </p:txBody>
      </p:sp>
      <p:sp>
        <p:nvSpPr>
          <p:cNvPr id="6" name="Espace réservé du numéro de diapositive 5"/>
          <p:cNvSpPr>
            <a:spLocks noGrp="1"/>
          </p:cNvSpPr>
          <p:nvPr>
            <p:ph type="sldNum" sz="quarter" idx="12"/>
          </p:nvPr>
        </p:nvSpPr>
        <p:spPr/>
        <p:txBody>
          <a:bodyPr/>
          <a:lstStyle>
            <a:lvl1pPr>
              <a:defRPr/>
            </a:lvl1pPr>
          </a:lstStyle>
          <a:p>
            <a:fld id="{62DF15CB-4690-44E7-BFE1-4C8B930D66FB}" type="slidenum">
              <a:rPr lang="fr-F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72250" y="0"/>
            <a:ext cx="2190750" cy="6096000"/>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0" y="0"/>
            <a:ext cx="6419850" cy="609600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fld id="{BFB97F62-511A-48B6-AD97-8E667788874F}" type="datetime1">
              <a:rPr lang="fr-FR"/>
              <a:pPr/>
              <a:t>23/01/2016</a:t>
            </a:fld>
            <a:endParaRPr lang="fr-FR"/>
          </a:p>
        </p:txBody>
      </p:sp>
      <p:sp>
        <p:nvSpPr>
          <p:cNvPr id="5" name="Espace réservé du pied de page 4"/>
          <p:cNvSpPr>
            <a:spLocks noGrp="1"/>
          </p:cNvSpPr>
          <p:nvPr>
            <p:ph type="ftr" sz="quarter" idx="11"/>
          </p:nvPr>
        </p:nvSpPr>
        <p:spPr/>
        <p:txBody>
          <a:bodyPr/>
          <a:lstStyle>
            <a:lvl1pPr>
              <a:defRPr/>
            </a:lvl1pPr>
          </a:lstStyle>
          <a:p>
            <a:r>
              <a:rPr lang="fr-FR"/>
              <a:t>©Gérard Baglin, 1998-2008</a:t>
            </a:r>
          </a:p>
        </p:txBody>
      </p:sp>
      <p:sp>
        <p:nvSpPr>
          <p:cNvPr id="6" name="Espace réservé du numéro de diapositive 5"/>
          <p:cNvSpPr>
            <a:spLocks noGrp="1"/>
          </p:cNvSpPr>
          <p:nvPr>
            <p:ph type="sldNum" sz="quarter" idx="12"/>
          </p:nvPr>
        </p:nvSpPr>
        <p:spPr/>
        <p:txBody>
          <a:bodyPr/>
          <a:lstStyle>
            <a:lvl1pPr>
              <a:defRPr/>
            </a:lvl1pPr>
          </a:lstStyle>
          <a:p>
            <a:fld id="{FB9A3545-95B5-4329-B3A6-0F6D6700F58C}" type="slidenum">
              <a:rPr lang="fr-F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fld id="{A84DACF7-D130-468C-AEEF-BDB8438A7F5F}" type="datetime1">
              <a:rPr lang="fr-FR"/>
              <a:pPr/>
              <a:t>23/01/2016</a:t>
            </a:fld>
            <a:endParaRPr lang="fr-FR"/>
          </a:p>
        </p:txBody>
      </p:sp>
      <p:sp>
        <p:nvSpPr>
          <p:cNvPr id="5" name="Espace réservé du pied de page 4"/>
          <p:cNvSpPr>
            <a:spLocks noGrp="1"/>
          </p:cNvSpPr>
          <p:nvPr>
            <p:ph type="ftr" sz="quarter" idx="11"/>
          </p:nvPr>
        </p:nvSpPr>
        <p:spPr/>
        <p:txBody>
          <a:bodyPr/>
          <a:lstStyle>
            <a:lvl1pPr>
              <a:defRPr/>
            </a:lvl1pPr>
          </a:lstStyle>
          <a:p>
            <a:r>
              <a:rPr lang="fr-FR"/>
              <a:t>©Gérard Baglin, 1998-2008</a:t>
            </a:r>
          </a:p>
        </p:txBody>
      </p:sp>
      <p:sp>
        <p:nvSpPr>
          <p:cNvPr id="6" name="Espace réservé du numéro de diapositive 5"/>
          <p:cNvSpPr>
            <a:spLocks noGrp="1"/>
          </p:cNvSpPr>
          <p:nvPr>
            <p:ph type="sldNum" sz="quarter" idx="12"/>
          </p:nvPr>
        </p:nvSpPr>
        <p:spPr/>
        <p:txBody>
          <a:bodyPr/>
          <a:lstStyle>
            <a:lvl1pPr>
              <a:defRPr/>
            </a:lvl1pPr>
          </a:lstStyle>
          <a:p>
            <a:fld id="{D67DDDCA-A619-45F2-9B8A-376158CEACB7}" type="slidenum">
              <a:rPr lang="fr-F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fld id="{E7314EE6-0B0C-4585-9B0E-A01062428F2E}" type="datetime1">
              <a:rPr lang="fr-FR"/>
              <a:pPr/>
              <a:t>23/01/2016</a:t>
            </a:fld>
            <a:endParaRPr lang="fr-FR"/>
          </a:p>
        </p:txBody>
      </p:sp>
      <p:sp>
        <p:nvSpPr>
          <p:cNvPr id="5" name="Espace réservé du pied de page 4"/>
          <p:cNvSpPr>
            <a:spLocks noGrp="1"/>
          </p:cNvSpPr>
          <p:nvPr>
            <p:ph type="ftr" sz="quarter" idx="11"/>
          </p:nvPr>
        </p:nvSpPr>
        <p:spPr/>
        <p:txBody>
          <a:bodyPr/>
          <a:lstStyle>
            <a:lvl1pPr>
              <a:defRPr/>
            </a:lvl1pPr>
          </a:lstStyle>
          <a:p>
            <a:r>
              <a:rPr lang="fr-FR"/>
              <a:t>©Gérard Baglin, 1998-2008</a:t>
            </a:r>
          </a:p>
        </p:txBody>
      </p:sp>
      <p:sp>
        <p:nvSpPr>
          <p:cNvPr id="6" name="Espace réservé du numéro de diapositive 5"/>
          <p:cNvSpPr>
            <a:spLocks noGrp="1"/>
          </p:cNvSpPr>
          <p:nvPr>
            <p:ph type="sldNum" sz="quarter" idx="12"/>
          </p:nvPr>
        </p:nvSpPr>
        <p:spPr/>
        <p:txBody>
          <a:bodyPr/>
          <a:lstStyle>
            <a:lvl1pPr>
              <a:defRPr/>
            </a:lvl1pPr>
          </a:lstStyle>
          <a:p>
            <a:fld id="{20BBA51C-EF77-4124-A030-32968A670AD0}" type="slidenum">
              <a:rPr lang="fr-F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lvl1pPr>
              <a:defRPr/>
            </a:lvl1pPr>
          </a:lstStyle>
          <a:p>
            <a:fld id="{0C55655D-F0D3-42A0-A1EC-027ED112DAF2}" type="datetime1">
              <a:rPr lang="fr-FR"/>
              <a:pPr/>
              <a:t>23/01/2016</a:t>
            </a:fld>
            <a:endParaRPr lang="fr-FR"/>
          </a:p>
        </p:txBody>
      </p:sp>
      <p:sp>
        <p:nvSpPr>
          <p:cNvPr id="6" name="Espace réservé du pied de page 5"/>
          <p:cNvSpPr>
            <a:spLocks noGrp="1"/>
          </p:cNvSpPr>
          <p:nvPr>
            <p:ph type="ftr" sz="quarter" idx="11"/>
          </p:nvPr>
        </p:nvSpPr>
        <p:spPr/>
        <p:txBody>
          <a:bodyPr/>
          <a:lstStyle>
            <a:lvl1pPr>
              <a:defRPr/>
            </a:lvl1pPr>
          </a:lstStyle>
          <a:p>
            <a:r>
              <a:rPr lang="fr-FR"/>
              <a:t>©Gérard Baglin, 1998-2008</a:t>
            </a:r>
          </a:p>
        </p:txBody>
      </p:sp>
      <p:sp>
        <p:nvSpPr>
          <p:cNvPr id="7" name="Espace réservé du numéro de diapositive 6"/>
          <p:cNvSpPr>
            <a:spLocks noGrp="1"/>
          </p:cNvSpPr>
          <p:nvPr>
            <p:ph type="sldNum" sz="quarter" idx="12"/>
          </p:nvPr>
        </p:nvSpPr>
        <p:spPr/>
        <p:txBody>
          <a:bodyPr/>
          <a:lstStyle>
            <a:lvl1pPr>
              <a:defRPr/>
            </a:lvl1pPr>
          </a:lstStyle>
          <a:p>
            <a:fld id="{6F492773-DA8A-43F2-89D5-8BB68E60D3AF}" type="slidenum">
              <a:rPr lang="fr-F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lvl1pPr>
              <a:defRPr/>
            </a:lvl1pPr>
          </a:lstStyle>
          <a:p>
            <a:fld id="{C786A3A0-0064-4250-B7F6-2FEDA8E90B14}" type="datetime1">
              <a:rPr lang="fr-FR"/>
              <a:pPr/>
              <a:t>23/01/2016</a:t>
            </a:fld>
            <a:endParaRPr lang="fr-FR"/>
          </a:p>
        </p:txBody>
      </p:sp>
      <p:sp>
        <p:nvSpPr>
          <p:cNvPr id="8" name="Espace réservé du pied de page 7"/>
          <p:cNvSpPr>
            <a:spLocks noGrp="1"/>
          </p:cNvSpPr>
          <p:nvPr>
            <p:ph type="ftr" sz="quarter" idx="11"/>
          </p:nvPr>
        </p:nvSpPr>
        <p:spPr/>
        <p:txBody>
          <a:bodyPr/>
          <a:lstStyle>
            <a:lvl1pPr>
              <a:defRPr/>
            </a:lvl1pPr>
          </a:lstStyle>
          <a:p>
            <a:r>
              <a:rPr lang="fr-FR"/>
              <a:t>©Gérard Baglin, 1998-2008</a:t>
            </a:r>
          </a:p>
        </p:txBody>
      </p:sp>
      <p:sp>
        <p:nvSpPr>
          <p:cNvPr id="9" name="Espace réservé du numéro de diapositive 8"/>
          <p:cNvSpPr>
            <a:spLocks noGrp="1"/>
          </p:cNvSpPr>
          <p:nvPr>
            <p:ph type="sldNum" sz="quarter" idx="12"/>
          </p:nvPr>
        </p:nvSpPr>
        <p:spPr/>
        <p:txBody>
          <a:bodyPr/>
          <a:lstStyle>
            <a:lvl1pPr>
              <a:defRPr/>
            </a:lvl1pPr>
          </a:lstStyle>
          <a:p>
            <a:fld id="{6DD5A1E5-2B22-4D78-9DBA-10B068018873}" type="slidenum">
              <a:rPr lang="fr-F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lvl1pPr>
              <a:defRPr/>
            </a:lvl1pPr>
          </a:lstStyle>
          <a:p>
            <a:fld id="{635B8922-AB8D-4597-AC71-884D1702F4A5}" type="datetime1">
              <a:rPr lang="fr-FR"/>
              <a:pPr/>
              <a:t>23/01/2016</a:t>
            </a:fld>
            <a:endParaRPr lang="fr-FR"/>
          </a:p>
        </p:txBody>
      </p:sp>
      <p:sp>
        <p:nvSpPr>
          <p:cNvPr id="4" name="Espace réservé du pied de page 3"/>
          <p:cNvSpPr>
            <a:spLocks noGrp="1"/>
          </p:cNvSpPr>
          <p:nvPr>
            <p:ph type="ftr" sz="quarter" idx="11"/>
          </p:nvPr>
        </p:nvSpPr>
        <p:spPr/>
        <p:txBody>
          <a:bodyPr/>
          <a:lstStyle>
            <a:lvl1pPr>
              <a:defRPr/>
            </a:lvl1pPr>
          </a:lstStyle>
          <a:p>
            <a:r>
              <a:rPr lang="fr-FR"/>
              <a:t>©Gérard Baglin, 1998-2008</a:t>
            </a:r>
          </a:p>
        </p:txBody>
      </p:sp>
      <p:sp>
        <p:nvSpPr>
          <p:cNvPr id="5" name="Espace réservé du numéro de diapositive 4"/>
          <p:cNvSpPr>
            <a:spLocks noGrp="1"/>
          </p:cNvSpPr>
          <p:nvPr>
            <p:ph type="sldNum" sz="quarter" idx="12"/>
          </p:nvPr>
        </p:nvSpPr>
        <p:spPr/>
        <p:txBody>
          <a:bodyPr/>
          <a:lstStyle>
            <a:lvl1pPr>
              <a:defRPr/>
            </a:lvl1pPr>
          </a:lstStyle>
          <a:p>
            <a:fld id="{CBA85850-72CE-43C1-A750-B262F38C4E23}" type="slidenum">
              <a:rPr lang="fr-F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fld id="{BDA1C18D-E664-4866-B7AA-226236A16B6C}" type="datetime1">
              <a:rPr lang="fr-FR"/>
              <a:pPr/>
              <a:t>23/01/2016</a:t>
            </a:fld>
            <a:endParaRPr lang="fr-FR"/>
          </a:p>
        </p:txBody>
      </p:sp>
      <p:sp>
        <p:nvSpPr>
          <p:cNvPr id="3" name="Espace réservé du pied de page 2"/>
          <p:cNvSpPr>
            <a:spLocks noGrp="1"/>
          </p:cNvSpPr>
          <p:nvPr>
            <p:ph type="ftr" sz="quarter" idx="11"/>
          </p:nvPr>
        </p:nvSpPr>
        <p:spPr/>
        <p:txBody>
          <a:bodyPr/>
          <a:lstStyle>
            <a:lvl1pPr>
              <a:defRPr/>
            </a:lvl1pPr>
          </a:lstStyle>
          <a:p>
            <a:r>
              <a:rPr lang="fr-FR"/>
              <a:t>©Gérard Baglin, 1998-2008</a:t>
            </a:r>
          </a:p>
        </p:txBody>
      </p:sp>
      <p:sp>
        <p:nvSpPr>
          <p:cNvPr id="4" name="Espace réservé du numéro de diapositive 3"/>
          <p:cNvSpPr>
            <a:spLocks noGrp="1"/>
          </p:cNvSpPr>
          <p:nvPr>
            <p:ph type="sldNum" sz="quarter" idx="12"/>
          </p:nvPr>
        </p:nvSpPr>
        <p:spPr/>
        <p:txBody>
          <a:bodyPr/>
          <a:lstStyle>
            <a:lvl1pPr>
              <a:defRPr/>
            </a:lvl1pPr>
          </a:lstStyle>
          <a:p>
            <a:fld id="{2EE30201-9A95-480F-B51C-FC7655941C86}" type="slidenum">
              <a:rPr lang="fr-F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fld id="{A35B238F-682E-4C6F-AD92-56A43F1B29F7}" type="datetime1">
              <a:rPr lang="fr-FR"/>
              <a:pPr/>
              <a:t>23/01/2016</a:t>
            </a:fld>
            <a:endParaRPr lang="fr-FR"/>
          </a:p>
        </p:txBody>
      </p:sp>
      <p:sp>
        <p:nvSpPr>
          <p:cNvPr id="6" name="Espace réservé du pied de page 5"/>
          <p:cNvSpPr>
            <a:spLocks noGrp="1"/>
          </p:cNvSpPr>
          <p:nvPr>
            <p:ph type="ftr" sz="quarter" idx="11"/>
          </p:nvPr>
        </p:nvSpPr>
        <p:spPr/>
        <p:txBody>
          <a:bodyPr/>
          <a:lstStyle>
            <a:lvl1pPr>
              <a:defRPr/>
            </a:lvl1pPr>
          </a:lstStyle>
          <a:p>
            <a:r>
              <a:rPr lang="fr-FR"/>
              <a:t>©Gérard Baglin, 1998-2008</a:t>
            </a:r>
          </a:p>
        </p:txBody>
      </p:sp>
      <p:sp>
        <p:nvSpPr>
          <p:cNvPr id="7" name="Espace réservé du numéro de diapositive 6"/>
          <p:cNvSpPr>
            <a:spLocks noGrp="1"/>
          </p:cNvSpPr>
          <p:nvPr>
            <p:ph type="sldNum" sz="quarter" idx="12"/>
          </p:nvPr>
        </p:nvSpPr>
        <p:spPr/>
        <p:txBody>
          <a:bodyPr/>
          <a:lstStyle>
            <a:lvl1pPr>
              <a:defRPr/>
            </a:lvl1pPr>
          </a:lstStyle>
          <a:p>
            <a:fld id="{CF89C63B-B573-4AA5-B803-428F5B17876C}" type="slidenum">
              <a:rPr lang="fr-F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fld id="{C4068DAC-9B47-4224-B8CC-29654F00795F}" type="datetime1">
              <a:rPr lang="fr-FR"/>
              <a:pPr/>
              <a:t>23/01/2016</a:t>
            </a:fld>
            <a:endParaRPr lang="fr-FR"/>
          </a:p>
        </p:txBody>
      </p:sp>
      <p:sp>
        <p:nvSpPr>
          <p:cNvPr id="6" name="Espace réservé du pied de page 5"/>
          <p:cNvSpPr>
            <a:spLocks noGrp="1"/>
          </p:cNvSpPr>
          <p:nvPr>
            <p:ph type="ftr" sz="quarter" idx="11"/>
          </p:nvPr>
        </p:nvSpPr>
        <p:spPr/>
        <p:txBody>
          <a:bodyPr/>
          <a:lstStyle>
            <a:lvl1pPr>
              <a:defRPr/>
            </a:lvl1pPr>
          </a:lstStyle>
          <a:p>
            <a:r>
              <a:rPr lang="fr-FR"/>
              <a:t>©Gérard Baglin, 1998-2008</a:t>
            </a:r>
          </a:p>
        </p:txBody>
      </p:sp>
      <p:sp>
        <p:nvSpPr>
          <p:cNvPr id="7" name="Espace réservé du numéro de diapositive 6"/>
          <p:cNvSpPr>
            <a:spLocks noGrp="1"/>
          </p:cNvSpPr>
          <p:nvPr>
            <p:ph type="sldNum" sz="quarter" idx="12"/>
          </p:nvPr>
        </p:nvSpPr>
        <p:spPr/>
        <p:txBody>
          <a:bodyPr/>
          <a:lstStyle>
            <a:lvl1pPr>
              <a:defRPr/>
            </a:lvl1pPr>
          </a:lstStyle>
          <a:p>
            <a:fld id="{EBD61062-FC4F-4803-96CF-02A336ABC067}" type="slidenum">
              <a:rPr lang="fr-F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bwMode="auto">
          <a:xfrm>
            <a:off x="0" y="0"/>
            <a:ext cx="87630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fr-FR" smtClean="0"/>
              <a:t>Cliquez pour modifier le style du titre du masque</a:t>
            </a:r>
          </a:p>
        </p:txBody>
      </p:sp>
      <p:sp>
        <p:nvSpPr>
          <p:cNvPr id="9011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90116" name="Rectangle 4"/>
          <p:cNvSpPr>
            <a:spLocks noGrp="1" noChangeArrowheads="1"/>
          </p:cNvSpPr>
          <p:nvPr>
            <p:ph type="dt" sz="half" idx="2"/>
          </p:nvPr>
        </p:nvSpPr>
        <p:spPr bwMode="auto">
          <a:xfrm>
            <a:off x="685800" y="6477000"/>
            <a:ext cx="1905000" cy="230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407B4EDA-2C6A-48AE-9F4E-385E29E1C493}" type="datetime1">
              <a:rPr lang="fr-FR"/>
              <a:pPr/>
              <a:t>23/01/2016</a:t>
            </a:fld>
            <a:endParaRPr lang="fr-FR"/>
          </a:p>
        </p:txBody>
      </p:sp>
      <p:sp>
        <p:nvSpPr>
          <p:cNvPr id="90117" name="Rectangle 5"/>
          <p:cNvSpPr>
            <a:spLocks noGrp="1" noChangeArrowheads="1"/>
          </p:cNvSpPr>
          <p:nvPr>
            <p:ph type="ftr" sz="quarter" idx="3"/>
          </p:nvPr>
        </p:nvSpPr>
        <p:spPr bwMode="auto">
          <a:xfrm>
            <a:off x="3124200" y="6477000"/>
            <a:ext cx="2895600" cy="230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r>
              <a:rPr lang="fr-FR"/>
              <a:t>©Gérard Baglin, 1998-2008</a:t>
            </a:r>
          </a:p>
        </p:txBody>
      </p:sp>
      <p:sp>
        <p:nvSpPr>
          <p:cNvPr id="90118" name="Rectangle 6"/>
          <p:cNvSpPr>
            <a:spLocks noGrp="1" noChangeArrowheads="1"/>
          </p:cNvSpPr>
          <p:nvPr>
            <p:ph type="sldNum" sz="quarter" idx="4"/>
          </p:nvPr>
        </p:nvSpPr>
        <p:spPr bwMode="auto">
          <a:xfrm>
            <a:off x="7239000" y="6477000"/>
            <a:ext cx="1905000" cy="230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89C81399-C616-4EF8-B981-3F99FC347EBD}" type="slidenum">
              <a:rPr lang="fr-FR"/>
              <a:pPr/>
              <a:t>‹N°›</a:t>
            </a:fld>
            <a:endParaRPr lang="fr-FR"/>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hf hdr="0"/>
  <p:txStyles>
    <p:titleStyle>
      <a:lvl1pPr algn="r" rtl="0" eaLnBrk="0" fontAlgn="base" hangingPunct="0">
        <a:spcBef>
          <a:spcPct val="0"/>
        </a:spcBef>
        <a:spcAft>
          <a:spcPct val="0"/>
        </a:spcAft>
        <a:defRPr sz="4400">
          <a:solidFill>
            <a:srgbClr val="000099"/>
          </a:solidFill>
          <a:effectLst>
            <a:outerShdw blurRad="38100" dist="38100" dir="2700000" algn="tl">
              <a:srgbClr val="C0C0C0"/>
            </a:outerShdw>
          </a:effectLst>
          <a:latin typeface="+mj-lt"/>
          <a:ea typeface="+mj-ea"/>
          <a:cs typeface="+mj-cs"/>
        </a:defRPr>
      </a:lvl1pPr>
      <a:lvl2pPr algn="r" rtl="0" eaLnBrk="0" fontAlgn="base" hangingPunct="0">
        <a:spcBef>
          <a:spcPct val="0"/>
        </a:spcBef>
        <a:spcAft>
          <a:spcPct val="0"/>
        </a:spcAft>
        <a:defRPr sz="4400">
          <a:solidFill>
            <a:srgbClr val="000099"/>
          </a:solidFill>
          <a:effectLst>
            <a:outerShdw blurRad="38100" dist="38100" dir="2700000" algn="tl">
              <a:srgbClr val="C0C0C0"/>
            </a:outerShdw>
          </a:effectLst>
          <a:latin typeface="Tahoma" pitchFamily="34" charset="0"/>
        </a:defRPr>
      </a:lvl2pPr>
      <a:lvl3pPr algn="r" rtl="0" eaLnBrk="0" fontAlgn="base" hangingPunct="0">
        <a:spcBef>
          <a:spcPct val="0"/>
        </a:spcBef>
        <a:spcAft>
          <a:spcPct val="0"/>
        </a:spcAft>
        <a:defRPr sz="4400">
          <a:solidFill>
            <a:srgbClr val="000099"/>
          </a:solidFill>
          <a:effectLst>
            <a:outerShdw blurRad="38100" dist="38100" dir="2700000" algn="tl">
              <a:srgbClr val="C0C0C0"/>
            </a:outerShdw>
          </a:effectLst>
          <a:latin typeface="Tahoma" pitchFamily="34" charset="0"/>
        </a:defRPr>
      </a:lvl3pPr>
      <a:lvl4pPr algn="r" rtl="0" eaLnBrk="0" fontAlgn="base" hangingPunct="0">
        <a:spcBef>
          <a:spcPct val="0"/>
        </a:spcBef>
        <a:spcAft>
          <a:spcPct val="0"/>
        </a:spcAft>
        <a:defRPr sz="4400">
          <a:solidFill>
            <a:srgbClr val="000099"/>
          </a:solidFill>
          <a:effectLst>
            <a:outerShdw blurRad="38100" dist="38100" dir="2700000" algn="tl">
              <a:srgbClr val="C0C0C0"/>
            </a:outerShdw>
          </a:effectLst>
          <a:latin typeface="Tahoma" pitchFamily="34" charset="0"/>
        </a:defRPr>
      </a:lvl4pPr>
      <a:lvl5pPr algn="r" rtl="0" eaLnBrk="0" fontAlgn="base" hangingPunct="0">
        <a:spcBef>
          <a:spcPct val="0"/>
        </a:spcBef>
        <a:spcAft>
          <a:spcPct val="0"/>
        </a:spcAft>
        <a:defRPr sz="4400">
          <a:solidFill>
            <a:srgbClr val="000099"/>
          </a:solidFill>
          <a:effectLst>
            <a:outerShdw blurRad="38100" dist="38100" dir="2700000" algn="tl">
              <a:srgbClr val="C0C0C0"/>
            </a:outerShdw>
          </a:effectLst>
          <a:latin typeface="Tahoma" pitchFamily="34" charset="0"/>
        </a:defRPr>
      </a:lvl5pPr>
      <a:lvl6pPr marL="457200" algn="r" rtl="0" eaLnBrk="0" fontAlgn="base" hangingPunct="0">
        <a:spcBef>
          <a:spcPct val="0"/>
        </a:spcBef>
        <a:spcAft>
          <a:spcPct val="0"/>
        </a:spcAft>
        <a:defRPr sz="4400">
          <a:solidFill>
            <a:srgbClr val="000099"/>
          </a:solidFill>
          <a:effectLst>
            <a:outerShdw blurRad="38100" dist="38100" dir="2700000" algn="tl">
              <a:srgbClr val="C0C0C0"/>
            </a:outerShdw>
          </a:effectLst>
          <a:latin typeface="Tahoma" pitchFamily="34" charset="0"/>
        </a:defRPr>
      </a:lvl6pPr>
      <a:lvl7pPr marL="914400" algn="r" rtl="0" eaLnBrk="0" fontAlgn="base" hangingPunct="0">
        <a:spcBef>
          <a:spcPct val="0"/>
        </a:spcBef>
        <a:spcAft>
          <a:spcPct val="0"/>
        </a:spcAft>
        <a:defRPr sz="4400">
          <a:solidFill>
            <a:srgbClr val="000099"/>
          </a:solidFill>
          <a:effectLst>
            <a:outerShdw blurRad="38100" dist="38100" dir="2700000" algn="tl">
              <a:srgbClr val="C0C0C0"/>
            </a:outerShdw>
          </a:effectLst>
          <a:latin typeface="Tahoma" pitchFamily="34" charset="0"/>
        </a:defRPr>
      </a:lvl7pPr>
      <a:lvl8pPr marL="1371600" algn="r" rtl="0" eaLnBrk="0" fontAlgn="base" hangingPunct="0">
        <a:spcBef>
          <a:spcPct val="0"/>
        </a:spcBef>
        <a:spcAft>
          <a:spcPct val="0"/>
        </a:spcAft>
        <a:defRPr sz="4400">
          <a:solidFill>
            <a:srgbClr val="000099"/>
          </a:solidFill>
          <a:effectLst>
            <a:outerShdw blurRad="38100" dist="38100" dir="2700000" algn="tl">
              <a:srgbClr val="C0C0C0"/>
            </a:outerShdw>
          </a:effectLst>
          <a:latin typeface="Tahoma" pitchFamily="34" charset="0"/>
        </a:defRPr>
      </a:lvl8pPr>
      <a:lvl9pPr marL="1828800" algn="r" rtl="0" eaLnBrk="0" fontAlgn="base" hangingPunct="0">
        <a:spcBef>
          <a:spcPct val="0"/>
        </a:spcBef>
        <a:spcAft>
          <a:spcPct val="0"/>
        </a:spcAft>
        <a:defRPr sz="4400">
          <a:solidFill>
            <a:srgbClr val="000099"/>
          </a:solidFill>
          <a:effectLst>
            <a:outerShdw blurRad="38100" dist="38100" dir="2700000" algn="tl">
              <a:srgbClr val="C0C0C0"/>
            </a:outerShdw>
          </a:effectLst>
          <a:latin typeface="Tahoma" pitchFamily="34" charset="0"/>
        </a:defRPr>
      </a:lvl9pPr>
    </p:titleStyle>
    <p:bodyStyle>
      <a:lvl1pPr marL="342900" indent="-342900" algn="l" rtl="0" eaLnBrk="0" fontAlgn="base" hangingPunct="0">
        <a:spcBef>
          <a:spcPct val="20000"/>
        </a:spcBef>
        <a:spcAft>
          <a:spcPct val="0"/>
        </a:spcAft>
        <a:buChar char="•"/>
        <a:defRPr sz="3200">
          <a:solidFill>
            <a:srgbClr val="000099"/>
          </a:solidFill>
          <a:latin typeface="+mn-lt"/>
          <a:ea typeface="+mn-ea"/>
          <a:cs typeface="+mn-cs"/>
        </a:defRPr>
      </a:lvl1pPr>
      <a:lvl2pPr marL="742950" indent="-285750" algn="l" rtl="0" eaLnBrk="0" fontAlgn="base" hangingPunct="0">
        <a:spcBef>
          <a:spcPct val="20000"/>
        </a:spcBef>
        <a:spcAft>
          <a:spcPct val="0"/>
        </a:spcAft>
        <a:buChar char="–"/>
        <a:defRPr sz="2800">
          <a:solidFill>
            <a:srgbClr val="000099"/>
          </a:solidFill>
          <a:latin typeface="+mn-lt"/>
        </a:defRPr>
      </a:lvl2pPr>
      <a:lvl3pPr marL="1143000" indent="-228600" algn="l" rtl="0" eaLnBrk="0" fontAlgn="base" hangingPunct="0">
        <a:spcBef>
          <a:spcPct val="20000"/>
        </a:spcBef>
        <a:spcAft>
          <a:spcPct val="0"/>
        </a:spcAft>
        <a:buChar char="•"/>
        <a:defRPr sz="2400">
          <a:solidFill>
            <a:srgbClr val="000099"/>
          </a:solidFill>
          <a:latin typeface="+mn-lt"/>
        </a:defRPr>
      </a:lvl3pPr>
      <a:lvl4pPr marL="1600200" indent="-228600" algn="l" rtl="0" eaLnBrk="0" fontAlgn="base" hangingPunct="0">
        <a:spcBef>
          <a:spcPct val="20000"/>
        </a:spcBef>
        <a:spcAft>
          <a:spcPct val="0"/>
        </a:spcAft>
        <a:buChar char="–"/>
        <a:defRPr sz="2000">
          <a:solidFill>
            <a:srgbClr val="000099"/>
          </a:solidFill>
          <a:latin typeface="+mn-lt"/>
        </a:defRPr>
      </a:lvl4pPr>
      <a:lvl5pPr marL="2057400" indent="-228600" algn="l" rtl="0" eaLnBrk="0" fontAlgn="base" hangingPunct="0">
        <a:spcBef>
          <a:spcPct val="20000"/>
        </a:spcBef>
        <a:spcAft>
          <a:spcPct val="0"/>
        </a:spcAft>
        <a:buChar char="»"/>
        <a:defRPr sz="2000">
          <a:solidFill>
            <a:srgbClr val="000099"/>
          </a:solidFill>
          <a:latin typeface="+mn-lt"/>
        </a:defRPr>
      </a:lvl5pPr>
      <a:lvl6pPr marL="2514600" indent="-228600" algn="l" rtl="0" eaLnBrk="0" fontAlgn="base" hangingPunct="0">
        <a:spcBef>
          <a:spcPct val="20000"/>
        </a:spcBef>
        <a:spcAft>
          <a:spcPct val="0"/>
        </a:spcAft>
        <a:buChar char="»"/>
        <a:defRPr sz="2000">
          <a:solidFill>
            <a:srgbClr val="000099"/>
          </a:solidFill>
          <a:latin typeface="+mn-lt"/>
        </a:defRPr>
      </a:lvl6pPr>
      <a:lvl7pPr marL="2971800" indent="-228600" algn="l" rtl="0" eaLnBrk="0" fontAlgn="base" hangingPunct="0">
        <a:spcBef>
          <a:spcPct val="20000"/>
        </a:spcBef>
        <a:spcAft>
          <a:spcPct val="0"/>
        </a:spcAft>
        <a:buChar char="»"/>
        <a:defRPr sz="2000">
          <a:solidFill>
            <a:srgbClr val="000099"/>
          </a:solidFill>
          <a:latin typeface="+mn-lt"/>
        </a:defRPr>
      </a:lvl7pPr>
      <a:lvl8pPr marL="3429000" indent="-228600" algn="l" rtl="0" eaLnBrk="0" fontAlgn="base" hangingPunct="0">
        <a:spcBef>
          <a:spcPct val="20000"/>
        </a:spcBef>
        <a:spcAft>
          <a:spcPct val="0"/>
        </a:spcAft>
        <a:buChar char="»"/>
        <a:defRPr sz="2000">
          <a:solidFill>
            <a:srgbClr val="000099"/>
          </a:solidFill>
          <a:latin typeface="+mn-lt"/>
        </a:defRPr>
      </a:lvl8pPr>
      <a:lvl9pPr marL="3886200" indent="-228600" algn="l" rtl="0" eaLnBrk="0" fontAlgn="base" hangingPunct="0">
        <a:spcBef>
          <a:spcPct val="20000"/>
        </a:spcBef>
        <a:spcAft>
          <a:spcPct val="0"/>
        </a:spcAft>
        <a:buChar char="»"/>
        <a:defRPr sz="2000">
          <a:solidFill>
            <a:srgbClr val="000099"/>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8" Type="http://schemas.openxmlformats.org/officeDocument/2006/relationships/slide" Target="slide39.xml"/><Relationship Id="rId13" Type="http://schemas.openxmlformats.org/officeDocument/2006/relationships/slide" Target="slide32.xml"/><Relationship Id="rId3" Type="http://schemas.openxmlformats.org/officeDocument/2006/relationships/slide" Target="slide12.xml"/><Relationship Id="rId7" Type="http://schemas.openxmlformats.org/officeDocument/2006/relationships/slide" Target="slide10.xml"/><Relationship Id="rId12" Type="http://schemas.openxmlformats.org/officeDocument/2006/relationships/slide" Target="slide29.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slide" Target="slide16.xml"/><Relationship Id="rId11" Type="http://schemas.openxmlformats.org/officeDocument/2006/relationships/slide" Target="slide21.xml"/><Relationship Id="rId5" Type="http://schemas.openxmlformats.org/officeDocument/2006/relationships/slide" Target="slide11.xml"/><Relationship Id="rId15" Type="http://schemas.openxmlformats.org/officeDocument/2006/relationships/slide" Target="slide34.xml"/><Relationship Id="rId10" Type="http://schemas.openxmlformats.org/officeDocument/2006/relationships/slide" Target="slide23.xml"/><Relationship Id="rId4" Type="http://schemas.openxmlformats.org/officeDocument/2006/relationships/slide" Target="slide15.xml"/><Relationship Id="rId9" Type="http://schemas.openxmlformats.org/officeDocument/2006/relationships/slide" Target="slide22.xml"/><Relationship Id="rId14" Type="http://schemas.openxmlformats.org/officeDocument/2006/relationships/slide" Target="slide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60A2FAED-A0F2-46D0-8493-684ED3FB9F89}" type="slidenum">
              <a:rPr lang="fr-FR"/>
              <a:pPr/>
              <a:t>1</a:t>
            </a:fld>
            <a:endParaRPr lang="fr-FR"/>
          </a:p>
        </p:txBody>
      </p:sp>
      <p:sp>
        <p:nvSpPr>
          <p:cNvPr id="14338" name="Rectangle 2"/>
          <p:cNvSpPr>
            <a:spLocks noGrp="1" noChangeArrowheads="1"/>
          </p:cNvSpPr>
          <p:nvPr>
            <p:ph type="ctrTitle"/>
          </p:nvPr>
        </p:nvSpPr>
        <p:spPr>
          <a:xfrm>
            <a:off x="685800" y="2286000"/>
            <a:ext cx="7772400" cy="1143000"/>
          </a:xfrm>
        </p:spPr>
        <p:txBody>
          <a:bodyPr/>
          <a:lstStyle/>
          <a:p>
            <a:pPr algn="ctr"/>
            <a:r>
              <a:rPr lang="fr-FR" noProof="1" smtClean="0"/>
              <a:t>e-Prelude.com</a:t>
            </a:r>
            <a:endParaRPr lang="fr-FR" noProof="1"/>
          </a:p>
        </p:txBody>
      </p:sp>
      <p:sp>
        <p:nvSpPr>
          <p:cNvPr id="14339" name="Rectangle 3"/>
          <p:cNvSpPr>
            <a:spLocks noGrp="1" noChangeArrowheads="1"/>
          </p:cNvSpPr>
          <p:nvPr>
            <p:ph type="subTitle" idx="1"/>
          </p:nvPr>
        </p:nvSpPr>
        <p:spPr/>
        <p:txBody>
          <a:bodyPr/>
          <a:lstStyle/>
          <a:p>
            <a:r>
              <a:rPr lang="fr-FR">
                <a:solidFill>
                  <a:schemeClr val="tx1"/>
                </a:solidFill>
              </a:rPr>
              <a:t>Les principes de la gestion de production dans les ERP</a:t>
            </a:r>
            <a:endParaRPr lang="en-US">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Espace réservé du numéro de diapositive 5"/>
          <p:cNvSpPr>
            <a:spLocks noGrp="1"/>
          </p:cNvSpPr>
          <p:nvPr>
            <p:ph type="sldNum" sz="quarter" idx="12"/>
          </p:nvPr>
        </p:nvSpPr>
        <p:spPr/>
        <p:txBody>
          <a:bodyPr/>
          <a:lstStyle/>
          <a:p>
            <a:fld id="{3464DEAE-E95D-4F0C-A49B-3AAC44AE11F5}" type="slidenum">
              <a:rPr lang="fr-FR"/>
              <a:pPr/>
              <a:t>10</a:t>
            </a:fld>
            <a:endParaRPr lang="fr-FR"/>
          </a:p>
        </p:txBody>
      </p:sp>
      <p:sp>
        <p:nvSpPr>
          <p:cNvPr id="25602" name="Rectangle 2"/>
          <p:cNvSpPr>
            <a:spLocks noGrp="1" noChangeArrowheads="1"/>
          </p:cNvSpPr>
          <p:nvPr>
            <p:ph type="title"/>
          </p:nvPr>
        </p:nvSpPr>
        <p:spPr>
          <a:xfrm>
            <a:off x="228600" y="304800"/>
            <a:ext cx="8915400" cy="1143000"/>
          </a:xfrm>
          <a:noFill/>
          <a:ln/>
        </p:spPr>
        <p:txBody>
          <a:bodyPr lIns="90488" tIns="44450" rIns="90488" bIns="44450"/>
          <a:lstStyle/>
          <a:p>
            <a:pPr algn="l"/>
            <a:r>
              <a:rPr lang="fr-FR"/>
              <a:t>La gestion des données techniques</a:t>
            </a:r>
          </a:p>
        </p:txBody>
      </p:sp>
      <p:sp>
        <p:nvSpPr>
          <p:cNvPr id="25603" name="Rectangle 3"/>
          <p:cNvSpPr>
            <a:spLocks noGrp="1" noChangeArrowheads="1"/>
          </p:cNvSpPr>
          <p:nvPr>
            <p:ph type="body" idx="1"/>
          </p:nvPr>
        </p:nvSpPr>
        <p:spPr>
          <a:xfrm>
            <a:off x="381000" y="1524000"/>
            <a:ext cx="8534400" cy="4278313"/>
          </a:xfrm>
          <a:noFill/>
          <a:ln/>
        </p:spPr>
        <p:txBody>
          <a:bodyPr lIns="90488" tIns="44450" rIns="90488" bIns="44450"/>
          <a:lstStyle/>
          <a:p>
            <a:pPr marL="285750" indent="-285750">
              <a:lnSpc>
                <a:spcPct val="90000"/>
              </a:lnSpc>
              <a:buClr>
                <a:schemeClr val="folHlink"/>
              </a:buClr>
              <a:buSzPct val="75000"/>
              <a:buFont typeface="Monotype Sorts" pitchFamily="2" charset="2"/>
              <a:buChar char="n"/>
            </a:pPr>
            <a:r>
              <a:rPr lang="fr-FR" sz="2800" dirty="0"/>
              <a:t>Décrit la structure du système de production :</a:t>
            </a:r>
            <a:endParaRPr lang="fr-FR" dirty="0"/>
          </a:p>
          <a:p>
            <a:pPr marL="285750" indent="-285750">
              <a:lnSpc>
                <a:spcPct val="90000"/>
              </a:lnSpc>
              <a:buClr>
                <a:schemeClr val="folHlink"/>
              </a:buClr>
              <a:buSzPct val="75000"/>
              <a:buFont typeface="Monotype Sorts" pitchFamily="2" charset="2"/>
              <a:buChar char="n"/>
            </a:pPr>
            <a:r>
              <a:rPr lang="fr-FR" sz="2800" b="1" dirty="0"/>
              <a:t>les objets gérés</a:t>
            </a:r>
            <a:br>
              <a:rPr lang="fr-FR" sz="2800" b="1" dirty="0"/>
            </a:br>
            <a:r>
              <a:rPr lang="fr-FR" sz="2800" dirty="0"/>
              <a:t>			</a:t>
            </a:r>
            <a:r>
              <a:rPr lang="fr-FR" sz="2800" b="1" dirty="0">
                <a:solidFill>
                  <a:srgbClr val="339933"/>
                </a:solidFill>
              </a:rPr>
              <a:t>Les articles</a:t>
            </a:r>
          </a:p>
          <a:p>
            <a:pPr marL="285750" indent="-285750">
              <a:lnSpc>
                <a:spcPct val="90000"/>
              </a:lnSpc>
              <a:buClr>
                <a:schemeClr val="folHlink"/>
              </a:buClr>
              <a:buSzPct val="75000"/>
              <a:buFont typeface="Monotype Sorts" pitchFamily="2" charset="2"/>
              <a:buChar char="n"/>
            </a:pPr>
            <a:r>
              <a:rPr lang="fr-FR" sz="2800" b="1" dirty="0"/>
              <a:t>les relations entre les objets</a:t>
            </a:r>
            <a:br>
              <a:rPr lang="fr-FR" sz="2800" b="1" dirty="0"/>
            </a:br>
            <a:r>
              <a:rPr lang="fr-FR" sz="2800" dirty="0"/>
              <a:t>			</a:t>
            </a:r>
            <a:r>
              <a:rPr lang="fr-FR" sz="2800" b="1" dirty="0">
                <a:solidFill>
                  <a:srgbClr val="339933"/>
                </a:solidFill>
              </a:rPr>
              <a:t>Les nomenclatures</a:t>
            </a:r>
          </a:p>
          <a:p>
            <a:pPr marL="285750" indent="-285750">
              <a:lnSpc>
                <a:spcPct val="90000"/>
              </a:lnSpc>
              <a:buClr>
                <a:schemeClr val="folHlink"/>
              </a:buClr>
              <a:buSzPct val="75000"/>
              <a:buFont typeface="Monotype Sorts" pitchFamily="2" charset="2"/>
              <a:buChar char="n"/>
            </a:pPr>
            <a:r>
              <a:rPr lang="fr-FR" sz="2800" b="1" dirty="0"/>
              <a:t>les moyens de production</a:t>
            </a:r>
            <a:br>
              <a:rPr lang="fr-FR" sz="2800" b="1" dirty="0"/>
            </a:br>
            <a:r>
              <a:rPr lang="fr-FR" sz="2800" dirty="0"/>
              <a:t>			</a:t>
            </a:r>
            <a:r>
              <a:rPr lang="fr-FR" sz="2800" b="1" dirty="0">
                <a:solidFill>
                  <a:srgbClr val="339933"/>
                </a:solidFill>
              </a:rPr>
              <a:t>Les ressources</a:t>
            </a:r>
            <a:endParaRPr lang="fr-FR" sz="2800" dirty="0">
              <a:solidFill>
                <a:srgbClr val="339933"/>
              </a:solidFill>
            </a:endParaRPr>
          </a:p>
          <a:p>
            <a:pPr marL="285750" indent="-285750">
              <a:lnSpc>
                <a:spcPct val="90000"/>
              </a:lnSpc>
              <a:buClr>
                <a:schemeClr val="folHlink"/>
              </a:buClr>
              <a:buSzPct val="75000"/>
              <a:buFont typeface="Monotype Sorts" pitchFamily="2" charset="2"/>
              <a:buChar char="n"/>
            </a:pPr>
            <a:r>
              <a:rPr lang="fr-FR" sz="2800" b="1" dirty="0"/>
              <a:t>les processus de production</a:t>
            </a:r>
            <a:r>
              <a:rPr lang="fr-FR" sz="2800" dirty="0"/>
              <a:t/>
            </a:r>
            <a:br>
              <a:rPr lang="fr-FR" sz="2800" dirty="0"/>
            </a:br>
            <a:r>
              <a:rPr lang="fr-FR" sz="2800" dirty="0"/>
              <a:t>			</a:t>
            </a:r>
            <a:r>
              <a:rPr lang="fr-FR" sz="2800" b="1" dirty="0">
                <a:solidFill>
                  <a:srgbClr val="339933"/>
                </a:solidFill>
              </a:rPr>
              <a:t>Les gammes de </a:t>
            </a:r>
            <a:r>
              <a:rPr lang="fr-FR" sz="2800" b="1" dirty="0" smtClean="0">
                <a:solidFill>
                  <a:srgbClr val="339933"/>
                </a:solidFill>
              </a:rPr>
              <a:t>fabrication</a:t>
            </a:r>
          </a:p>
          <a:p>
            <a:pPr marL="285750" indent="-285750">
              <a:lnSpc>
                <a:spcPct val="90000"/>
              </a:lnSpc>
              <a:buClr>
                <a:schemeClr val="folHlink"/>
              </a:buClr>
              <a:buSzPct val="75000"/>
              <a:buFont typeface="Monotype Sorts" pitchFamily="2" charset="2"/>
              <a:buChar char="n"/>
            </a:pPr>
            <a:endParaRPr lang="fr-FR" sz="2800" b="1" dirty="0">
              <a:solidFill>
                <a:srgbClr val="339933"/>
              </a:solidFill>
            </a:endParaRPr>
          </a:p>
          <a:p>
            <a:pPr marL="285750" indent="-285750" algn="ctr">
              <a:lnSpc>
                <a:spcPct val="90000"/>
              </a:lnSpc>
              <a:buFontTx/>
              <a:buNone/>
            </a:pPr>
            <a:r>
              <a:rPr lang="fr-FR" sz="2800" i="1" dirty="0">
                <a:solidFill>
                  <a:srgbClr val="FF0000"/>
                </a:solidFill>
              </a:rPr>
              <a:t>Leur précision est fondamentale</a:t>
            </a:r>
            <a:endParaRPr lang="fr-FR" sz="2800" dirty="0">
              <a:solidFill>
                <a:srgbClr val="FF0000"/>
              </a:solidFill>
            </a:endParaRPr>
          </a:p>
        </p:txBody>
      </p:sp>
      <p:sp>
        <p:nvSpPr>
          <p:cNvPr id="25604" name="AutoShape 4">
            <a:hlinkClick r:id="rId3" action="ppaction://hlinksldjump" highlightClick="1"/>
          </p:cNvPr>
          <p:cNvSpPr>
            <a:spLocks noChangeArrowheads="1"/>
          </p:cNvSpPr>
          <p:nvPr/>
        </p:nvSpPr>
        <p:spPr bwMode="auto">
          <a:xfrm>
            <a:off x="8229600" y="6324600"/>
            <a:ext cx="304800" cy="304800"/>
          </a:xfrm>
          <a:prstGeom prst="actionButtonReturn">
            <a:avLst/>
          </a:prstGeom>
          <a:solidFill>
            <a:srgbClr val="FFFF00"/>
          </a:solidFill>
          <a:ln w="9525">
            <a:solidFill>
              <a:schemeClr val="bg2"/>
            </a:solidFill>
            <a:miter lim="800000"/>
            <a:headEnd/>
            <a:tailEnd/>
          </a:ln>
          <a:effectLst/>
        </p:spPr>
        <p:txBody>
          <a:bodyPr wrap="none" lIns="90000" tIns="46800" rIns="90000" bIns="46800" anchor="ctr"/>
          <a:lstStyle/>
          <a:p>
            <a:endParaRPr lang="fr-F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barn(outVertical)">
                                      <p:cBhvr>
                                        <p:cTn id="7" dur="500"/>
                                        <p:tgtEl>
                                          <p:spTgt spid="256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25603">
                                            <p:txEl>
                                              <p:pRg st="1" end="1"/>
                                            </p:txEl>
                                          </p:spTgt>
                                        </p:tgtEl>
                                        <p:attrNameLst>
                                          <p:attrName>style.visibility</p:attrName>
                                        </p:attrNameLst>
                                      </p:cBhvr>
                                      <p:to>
                                        <p:strVal val="visible"/>
                                      </p:to>
                                    </p:set>
                                    <p:animEffect transition="in" filter="barn(outVertical)">
                                      <p:cBhvr>
                                        <p:cTn id="12" dur="500"/>
                                        <p:tgtEl>
                                          <p:spTgt spid="2560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25603">
                                            <p:txEl>
                                              <p:pRg st="2" end="2"/>
                                            </p:txEl>
                                          </p:spTgt>
                                        </p:tgtEl>
                                        <p:attrNameLst>
                                          <p:attrName>style.visibility</p:attrName>
                                        </p:attrNameLst>
                                      </p:cBhvr>
                                      <p:to>
                                        <p:strVal val="visible"/>
                                      </p:to>
                                    </p:set>
                                    <p:animEffect transition="in" filter="barn(outVertical)">
                                      <p:cBhvr>
                                        <p:cTn id="17" dur="500"/>
                                        <p:tgtEl>
                                          <p:spTgt spid="2560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37" fill="hold" grpId="0" nodeType="clickEffect">
                                  <p:stCondLst>
                                    <p:cond delay="0"/>
                                  </p:stCondLst>
                                  <p:childTnLst>
                                    <p:set>
                                      <p:cBhvr>
                                        <p:cTn id="21" dur="1" fill="hold">
                                          <p:stCondLst>
                                            <p:cond delay="0"/>
                                          </p:stCondLst>
                                        </p:cTn>
                                        <p:tgtEl>
                                          <p:spTgt spid="25603">
                                            <p:txEl>
                                              <p:pRg st="3" end="3"/>
                                            </p:txEl>
                                          </p:spTgt>
                                        </p:tgtEl>
                                        <p:attrNameLst>
                                          <p:attrName>style.visibility</p:attrName>
                                        </p:attrNameLst>
                                      </p:cBhvr>
                                      <p:to>
                                        <p:strVal val="visible"/>
                                      </p:to>
                                    </p:set>
                                    <p:animEffect transition="in" filter="barn(outVertical)">
                                      <p:cBhvr>
                                        <p:cTn id="22" dur="500"/>
                                        <p:tgtEl>
                                          <p:spTgt spid="2560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37" fill="hold" grpId="0" nodeType="clickEffect">
                                  <p:stCondLst>
                                    <p:cond delay="0"/>
                                  </p:stCondLst>
                                  <p:childTnLst>
                                    <p:set>
                                      <p:cBhvr>
                                        <p:cTn id="26" dur="1" fill="hold">
                                          <p:stCondLst>
                                            <p:cond delay="0"/>
                                          </p:stCondLst>
                                        </p:cTn>
                                        <p:tgtEl>
                                          <p:spTgt spid="25603">
                                            <p:txEl>
                                              <p:pRg st="4" end="4"/>
                                            </p:txEl>
                                          </p:spTgt>
                                        </p:tgtEl>
                                        <p:attrNameLst>
                                          <p:attrName>style.visibility</p:attrName>
                                        </p:attrNameLst>
                                      </p:cBhvr>
                                      <p:to>
                                        <p:strVal val="visible"/>
                                      </p:to>
                                    </p:set>
                                    <p:animEffect transition="in" filter="barn(outVertical)">
                                      <p:cBhvr>
                                        <p:cTn id="27" dur="500"/>
                                        <p:tgtEl>
                                          <p:spTgt spid="2560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37" fill="hold" grpId="0" nodeType="clickEffect">
                                  <p:stCondLst>
                                    <p:cond delay="0"/>
                                  </p:stCondLst>
                                  <p:childTnLst>
                                    <p:set>
                                      <p:cBhvr>
                                        <p:cTn id="31" dur="1" fill="hold">
                                          <p:stCondLst>
                                            <p:cond delay="0"/>
                                          </p:stCondLst>
                                        </p:cTn>
                                        <p:tgtEl>
                                          <p:spTgt spid="25603">
                                            <p:txEl>
                                              <p:pRg st="6" end="6"/>
                                            </p:txEl>
                                          </p:spTgt>
                                        </p:tgtEl>
                                        <p:attrNameLst>
                                          <p:attrName>style.visibility</p:attrName>
                                        </p:attrNameLst>
                                      </p:cBhvr>
                                      <p:to>
                                        <p:strVal val="visible"/>
                                      </p:to>
                                    </p:set>
                                    <p:animEffect transition="in" filter="barn(outVertical)">
                                      <p:cBhvr>
                                        <p:cTn id="32" dur="500"/>
                                        <p:tgtEl>
                                          <p:spTgt spid="2560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Espace réservé du numéro de diapositive 5"/>
          <p:cNvSpPr>
            <a:spLocks noGrp="1"/>
          </p:cNvSpPr>
          <p:nvPr>
            <p:ph type="sldNum" sz="quarter" idx="12"/>
          </p:nvPr>
        </p:nvSpPr>
        <p:spPr/>
        <p:txBody>
          <a:bodyPr/>
          <a:lstStyle/>
          <a:p>
            <a:fld id="{0131AFD6-F8AD-4071-9805-C96584EF6C73}" type="slidenum">
              <a:rPr lang="fr-FR"/>
              <a:pPr/>
              <a:t>11</a:t>
            </a:fld>
            <a:endParaRPr lang="fr-FR"/>
          </a:p>
        </p:txBody>
      </p:sp>
      <p:sp>
        <p:nvSpPr>
          <p:cNvPr id="27650" name="Rectangle 2"/>
          <p:cNvSpPr>
            <a:spLocks noGrp="1" noChangeArrowheads="1"/>
          </p:cNvSpPr>
          <p:nvPr>
            <p:ph type="title"/>
          </p:nvPr>
        </p:nvSpPr>
        <p:spPr>
          <a:xfrm>
            <a:off x="152400" y="0"/>
            <a:ext cx="7772400" cy="1143000"/>
          </a:xfrm>
          <a:noFill/>
          <a:ln/>
        </p:spPr>
        <p:txBody>
          <a:bodyPr lIns="90488" tIns="44450" rIns="90488" bIns="44450"/>
          <a:lstStyle/>
          <a:p>
            <a:pPr algn="l"/>
            <a:r>
              <a:rPr lang="fr-FR"/>
              <a:t>La gestion des articles</a:t>
            </a:r>
          </a:p>
        </p:txBody>
      </p:sp>
      <p:sp>
        <p:nvSpPr>
          <p:cNvPr id="27651" name="Rectangle 3"/>
          <p:cNvSpPr>
            <a:spLocks noGrp="1" noChangeArrowheads="1"/>
          </p:cNvSpPr>
          <p:nvPr>
            <p:ph type="body" idx="1"/>
          </p:nvPr>
        </p:nvSpPr>
        <p:spPr>
          <a:xfrm>
            <a:off x="609600" y="1524000"/>
            <a:ext cx="7772400" cy="4114800"/>
          </a:xfrm>
          <a:noFill/>
          <a:ln/>
        </p:spPr>
        <p:txBody>
          <a:bodyPr lIns="90488" tIns="44450" rIns="90488" bIns="44450"/>
          <a:lstStyle/>
          <a:p>
            <a:pPr marL="285750" indent="-285750">
              <a:lnSpc>
                <a:spcPct val="90000"/>
              </a:lnSpc>
              <a:buClr>
                <a:schemeClr val="folHlink"/>
              </a:buClr>
              <a:buSzPct val="75000"/>
              <a:buFont typeface="Monotype Sorts" pitchFamily="2" charset="2"/>
              <a:buChar char="n"/>
            </a:pPr>
            <a:r>
              <a:rPr lang="fr-FR" sz="2800"/>
              <a:t>On gère </a:t>
            </a:r>
            <a:r>
              <a:rPr lang="fr-FR" sz="2800">
                <a:solidFill>
                  <a:srgbClr val="339933"/>
                </a:solidFill>
              </a:rPr>
              <a:t>tous les types d'articles</a:t>
            </a:r>
          </a:p>
          <a:p>
            <a:pPr marL="685800" lvl="1" indent="-228600">
              <a:lnSpc>
                <a:spcPct val="90000"/>
              </a:lnSpc>
            </a:pPr>
            <a:r>
              <a:rPr lang="fr-FR" sz="2400" b="1"/>
              <a:t>Produits finis</a:t>
            </a:r>
          </a:p>
          <a:p>
            <a:pPr marL="685800" lvl="1" indent="-228600">
              <a:lnSpc>
                <a:spcPct val="90000"/>
              </a:lnSpc>
            </a:pPr>
            <a:r>
              <a:rPr lang="fr-FR" sz="2400" b="1"/>
              <a:t>Sous-ensembles fabriqués ou sous-traités</a:t>
            </a:r>
          </a:p>
          <a:p>
            <a:pPr marL="685800" lvl="1" indent="-228600">
              <a:lnSpc>
                <a:spcPct val="90000"/>
              </a:lnSpc>
            </a:pPr>
            <a:r>
              <a:rPr lang="fr-FR" sz="2400" b="1"/>
              <a:t>Composants et matières premières achetées</a:t>
            </a:r>
          </a:p>
          <a:p>
            <a:pPr marL="685800" lvl="1" indent="-228600">
              <a:lnSpc>
                <a:spcPct val="90000"/>
              </a:lnSpc>
            </a:pPr>
            <a:r>
              <a:rPr lang="fr-FR" sz="2400" b="1"/>
              <a:t>Conditionnements</a:t>
            </a:r>
            <a:endParaRPr lang="fr-FR" sz="2400"/>
          </a:p>
          <a:p>
            <a:pPr marL="285750" indent="-285750">
              <a:lnSpc>
                <a:spcPct val="90000"/>
              </a:lnSpc>
              <a:buClr>
                <a:schemeClr val="folHlink"/>
              </a:buClr>
              <a:buSzPct val="75000"/>
              <a:buFont typeface="Monotype Sorts" pitchFamily="2" charset="2"/>
              <a:buChar char="n"/>
            </a:pPr>
            <a:r>
              <a:rPr lang="fr-FR" sz="2800"/>
              <a:t>Problème de codification</a:t>
            </a:r>
            <a:endParaRPr lang="fr-FR"/>
          </a:p>
          <a:p>
            <a:pPr marL="685800" lvl="1" indent="-228600">
              <a:lnSpc>
                <a:spcPct val="90000"/>
              </a:lnSpc>
            </a:pPr>
            <a:r>
              <a:rPr lang="fr-FR" sz="2400" b="1"/>
              <a:t>Unique pour l’ensemble de l’entreprise</a:t>
            </a:r>
            <a:endParaRPr lang="fr-FR" sz="3200"/>
          </a:p>
          <a:p>
            <a:pPr marL="285750" indent="-285750">
              <a:lnSpc>
                <a:spcPct val="90000"/>
              </a:lnSpc>
              <a:buClr>
                <a:schemeClr val="folHlink"/>
              </a:buClr>
              <a:buSzPct val="75000"/>
              <a:buFont typeface="Monotype Sorts" pitchFamily="2" charset="2"/>
              <a:buChar char="n"/>
            </a:pPr>
            <a:r>
              <a:rPr lang="fr-FR" sz="2800"/>
              <a:t>Définition du mode de gestion</a:t>
            </a:r>
          </a:p>
          <a:p>
            <a:pPr marL="685800" lvl="1" indent="-228600">
              <a:lnSpc>
                <a:spcPct val="90000"/>
              </a:lnSpc>
            </a:pPr>
            <a:r>
              <a:rPr lang="fr-FR" sz="2400" b="1"/>
              <a:t>sur stock ou sur calcul des besoins nets</a:t>
            </a:r>
          </a:p>
          <a:p>
            <a:pPr marL="685800" lvl="1" indent="-228600">
              <a:lnSpc>
                <a:spcPct val="90000"/>
              </a:lnSpc>
            </a:pPr>
            <a:r>
              <a:rPr lang="fr-FR" sz="2400" b="1"/>
              <a:t>nombreux paramètres de gestion</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barn(outVertical)">
                                      <p:cBhvr>
                                        <p:cTn id="7" dur="500"/>
                                        <p:tgtEl>
                                          <p:spTgt spid="27651">
                                            <p:txEl>
                                              <p:pRg st="0" end="0"/>
                                            </p:txEl>
                                          </p:spTgt>
                                        </p:tgtEl>
                                      </p:cBhvr>
                                    </p:animEffect>
                                  </p:childTnLst>
                                </p:cTn>
                              </p:par>
                              <p:par>
                                <p:cTn id="8" presetID="16" presetClass="entr" presetSubtype="37" fill="hold" grpId="0" nodeType="withEffect">
                                  <p:stCondLst>
                                    <p:cond delay="0"/>
                                  </p:stCondLst>
                                  <p:childTnLst>
                                    <p:set>
                                      <p:cBhvr>
                                        <p:cTn id="9" dur="1" fill="hold">
                                          <p:stCondLst>
                                            <p:cond delay="0"/>
                                          </p:stCondLst>
                                        </p:cTn>
                                        <p:tgtEl>
                                          <p:spTgt spid="27651">
                                            <p:txEl>
                                              <p:pRg st="1" end="1"/>
                                            </p:txEl>
                                          </p:spTgt>
                                        </p:tgtEl>
                                        <p:attrNameLst>
                                          <p:attrName>style.visibility</p:attrName>
                                        </p:attrNameLst>
                                      </p:cBhvr>
                                      <p:to>
                                        <p:strVal val="visible"/>
                                      </p:to>
                                    </p:set>
                                    <p:animEffect transition="in" filter="barn(outVertical)">
                                      <p:cBhvr>
                                        <p:cTn id="10" dur="500"/>
                                        <p:tgtEl>
                                          <p:spTgt spid="27651">
                                            <p:txEl>
                                              <p:pRg st="1" end="1"/>
                                            </p:txEl>
                                          </p:spTgt>
                                        </p:tgtEl>
                                      </p:cBhvr>
                                    </p:animEffect>
                                  </p:childTnLst>
                                </p:cTn>
                              </p:par>
                              <p:par>
                                <p:cTn id="11" presetID="16" presetClass="entr" presetSubtype="37" fill="hold" grpId="0" nodeType="withEffect">
                                  <p:stCondLst>
                                    <p:cond delay="0"/>
                                  </p:stCondLst>
                                  <p:childTnLst>
                                    <p:set>
                                      <p:cBhvr>
                                        <p:cTn id="12" dur="1" fill="hold">
                                          <p:stCondLst>
                                            <p:cond delay="0"/>
                                          </p:stCondLst>
                                        </p:cTn>
                                        <p:tgtEl>
                                          <p:spTgt spid="27651">
                                            <p:txEl>
                                              <p:pRg st="2" end="2"/>
                                            </p:txEl>
                                          </p:spTgt>
                                        </p:tgtEl>
                                        <p:attrNameLst>
                                          <p:attrName>style.visibility</p:attrName>
                                        </p:attrNameLst>
                                      </p:cBhvr>
                                      <p:to>
                                        <p:strVal val="visible"/>
                                      </p:to>
                                    </p:set>
                                    <p:animEffect transition="in" filter="barn(outVertical)">
                                      <p:cBhvr>
                                        <p:cTn id="13" dur="500"/>
                                        <p:tgtEl>
                                          <p:spTgt spid="27651">
                                            <p:txEl>
                                              <p:pRg st="2" end="2"/>
                                            </p:txEl>
                                          </p:spTgt>
                                        </p:tgtEl>
                                      </p:cBhvr>
                                    </p:animEffect>
                                  </p:childTnLst>
                                </p:cTn>
                              </p:par>
                              <p:par>
                                <p:cTn id="14" presetID="16" presetClass="entr" presetSubtype="37" fill="hold" grpId="0" nodeType="withEffect">
                                  <p:stCondLst>
                                    <p:cond delay="0"/>
                                  </p:stCondLst>
                                  <p:childTnLst>
                                    <p:set>
                                      <p:cBhvr>
                                        <p:cTn id="15" dur="1" fill="hold">
                                          <p:stCondLst>
                                            <p:cond delay="0"/>
                                          </p:stCondLst>
                                        </p:cTn>
                                        <p:tgtEl>
                                          <p:spTgt spid="27651">
                                            <p:txEl>
                                              <p:pRg st="3" end="3"/>
                                            </p:txEl>
                                          </p:spTgt>
                                        </p:tgtEl>
                                        <p:attrNameLst>
                                          <p:attrName>style.visibility</p:attrName>
                                        </p:attrNameLst>
                                      </p:cBhvr>
                                      <p:to>
                                        <p:strVal val="visible"/>
                                      </p:to>
                                    </p:set>
                                    <p:animEffect transition="in" filter="barn(outVertical)">
                                      <p:cBhvr>
                                        <p:cTn id="16" dur="500"/>
                                        <p:tgtEl>
                                          <p:spTgt spid="27651">
                                            <p:txEl>
                                              <p:pRg st="3" end="3"/>
                                            </p:txEl>
                                          </p:spTgt>
                                        </p:tgtEl>
                                      </p:cBhvr>
                                    </p:animEffect>
                                  </p:childTnLst>
                                </p:cTn>
                              </p:par>
                              <p:par>
                                <p:cTn id="17" presetID="16" presetClass="entr" presetSubtype="37" fill="hold" grpId="0" nodeType="withEffect">
                                  <p:stCondLst>
                                    <p:cond delay="0"/>
                                  </p:stCondLst>
                                  <p:childTnLst>
                                    <p:set>
                                      <p:cBhvr>
                                        <p:cTn id="18" dur="1" fill="hold">
                                          <p:stCondLst>
                                            <p:cond delay="0"/>
                                          </p:stCondLst>
                                        </p:cTn>
                                        <p:tgtEl>
                                          <p:spTgt spid="27651">
                                            <p:txEl>
                                              <p:pRg st="4" end="4"/>
                                            </p:txEl>
                                          </p:spTgt>
                                        </p:tgtEl>
                                        <p:attrNameLst>
                                          <p:attrName>style.visibility</p:attrName>
                                        </p:attrNameLst>
                                      </p:cBhvr>
                                      <p:to>
                                        <p:strVal val="visible"/>
                                      </p:to>
                                    </p:set>
                                    <p:animEffect transition="in" filter="barn(outVertical)">
                                      <p:cBhvr>
                                        <p:cTn id="19" dur="500"/>
                                        <p:tgtEl>
                                          <p:spTgt spid="27651">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37" fill="hold" grpId="0" nodeType="clickEffect">
                                  <p:stCondLst>
                                    <p:cond delay="0"/>
                                  </p:stCondLst>
                                  <p:childTnLst>
                                    <p:set>
                                      <p:cBhvr>
                                        <p:cTn id="23" dur="1" fill="hold">
                                          <p:stCondLst>
                                            <p:cond delay="0"/>
                                          </p:stCondLst>
                                        </p:cTn>
                                        <p:tgtEl>
                                          <p:spTgt spid="27651">
                                            <p:txEl>
                                              <p:pRg st="5" end="5"/>
                                            </p:txEl>
                                          </p:spTgt>
                                        </p:tgtEl>
                                        <p:attrNameLst>
                                          <p:attrName>style.visibility</p:attrName>
                                        </p:attrNameLst>
                                      </p:cBhvr>
                                      <p:to>
                                        <p:strVal val="visible"/>
                                      </p:to>
                                    </p:set>
                                    <p:animEffect transition="in" filter="barn(outVertical)">
                                      <p:cBhvr>
                                        <p:cTn id="24" dur="500"/>
                                        <p:tgtEl>
                                          <p:spTgt spid="27651">
                                            <p:txEl>
                                              <p:pRg st="5" end="5"/>
                                            </p:txEl>
                                          </p:spTgt>
                                        </p:tgtEl>
                                      </p:cBhvr>
                                    </p:animEffect>
                                  </p:childTnLst>
                                </p:cTn>
                              </p:par>
                              <p:par>
                                <p:cTn id="25" presetID="16" presetClass="entr" presetSubtype="37" fill="hold" grpId="0" nodeType="withEffect">
                                  <p:stCondLst>
                                    <p:cond delay="0"/>
                                  </p:stCondLst>
                                  <p:childTnLst>
                                    <p:set>
                                      <p:cBhvr>
                                        <p:cTn id="26" dur="1" fill="hold">
                                          <p:stCondLst>
                                            <p:cond delay="0"/>
                                          </p:stCondLst>
                                        </p:cTn>
                                        <p:tgtEl>
                                          <p:spTgt spid="27651">
                                            <p:txEl>
                                              <p:pRg st="6" end="6"/>
                                            </p:txEl>
                                          </p:spTgt>
                                        </p:tgtEl>
                                        <p:attrNameLst>
                                          <p:attrName>style.visibility</p:attrName>
                                        </p:attrNameLst>
                                      </p:cBhvr>
                                      <p:to>
                                        <p:strVal val="visible"/>
                                      </p:to>
                                    </p:set>
                                    <p:animEffect transition="in" filter="barn(outVertical)">
                                      <p:cBhvr>
                                        <p:cTn id="27" dur="500"/>
                                        <p:tgtEl>
                                          <p:spTgt spid="27651">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37" fill="hold" grpId="0" nodeType="clickEffect">
                                  <p:stCondLst>
                                    <p:cond delay="0"/>
                                  </p:stCondLst>
                                  <p:childTnLst>
                                    <p:set>
                                      <p:cBhvr>
                                        <p:cTn id="31" dur="1" fill="hold">
                                          <p:stCondLst>
                                            <p:cond delay="0"/>
                                          </p:stCondLst>
                                        </p:cTn>
                                        <p:tgtEl>
                                          <p:spTgt spid="27651">
                                            <p:txEl>
                                              <p:pRg st="7" end="7"/>
                                            </p:txEl>
                                          </p:spTgt>
                                        </p:tgtEl>
                                        <p:attrNameLst>
                                          <p:attrName>style.visibility</p:attrName>
                                        </p:attrNameLst>
                                      </p:cBhvr>
                                      <p:to>
                                        <p:strVal val="visible"/>
                                      </p:to>
                                    </p:set>
                                    <p:animEffect transition="in" filter="barn(outVertical)">
                                      <p:cBhvr>
                                        <p:cTn id="32" dur="500"/>
                                        <p:tgtEl>
                                          <p:spTgt spid="27651">
                                            <p:txEl>
                                              <p:pRg st="7" end="7"/>
                                            </p:txEl>
                                          </p:spTgt>
                                        </p:tgtEl>
                                      </p:cBhvr>
                                    </p:animEffect>
                                  </p:childTnLst>
                                </p:cTn>
                              </p:par>
                              <p:par>
                                <p:cTn id="33" presetID="16" presetClass="entr" presetSubtype="37" fill="hold" grpId="0" nodeType="withEffect">
                                  <p:stCondLst>
                                    <p:cond delay="0"/>
                                  </p:stCondLst>
                                  <p:childTnLst>
                                    <p:set>
                                      <p:cBhvr>
                                        <p:cTn id="34" dur="1" fill="hold">
                                          <p:stCondLst>
                                            <p:cond delay="0"/>
                                          </p:stCondLst>
                                        </p:cTn>
                                        <p:tgtEl>
                                          <p:spTgt spid="27651">
                                            <p:txEl>
                                              <p:pRg st="8" end="8"/>
                                            </p:txEl>
                                          </p:spTgt>
                                        </p:tgtEl>
                                        <p:attrNameLst>
                                          <p:attrName>style.visibility</p:attrName>
                                        </p:attrNameLst>
                                      </p:cBhvr>
                                      <p:to>
                                        <p:strVal val="visible"/>
                                      </p:to>
                                    </p:set>
                                    <p:animEffect transition="in" filter="barn(outVertical)">
                                      <p:cBhvr>
                                        <p:cTn id="35" dur="500"/>
                                        <p:tgtEl>
                                          <p:spTgt spid="27651">
                                            <p:txEl>
                                              <p:pRg st="8" end="8"/>
                                            </p:txEl>
                                          </p:spTgt>
                                        </p:tgtEl>
                                      </p:cBhvr>
                                    </p:animEffect>
                                  </p:childTnLst>
                                </p:cTn>
                              </p:par>
                              <p:par>
                                <p:cTn id="36" presetID="16" presetClass="entr" presetSubtype="37" fill="hold" grpId="0" nodeType="withEffect">
                                  <p:stCondLst>
                                    <p:cond delay="0"/>
                                  </p:stCondLst>
                                  <p:childTnLst>
                                    <p:set>
                                      <p:cBhvr>
                                        <p:cTn id="37" dur="1" fill="hold">
                                          <p:stCondLst>
                                            <p:cond delay="0"/>
                                          </p:stCondLst>
                                        </p:cTn>
                                        <p:tgtEl>
                                          <p:spTgt spid="27651">
                                            <p:txEl>
                                              <p:pRg st="9" end="9"/>
                                            </p:txEl>
                                          </p:spTgt>
                                        </p:tgtEl>
                                        <p:attrNameLst>
                                          <p:attrName>style.visibility</p:attrName>
                                        </p:attrNameLst>
                                      </p:cBhvr>
                                      <p:to>
                                        <p:strVal val="visible"/>
                                      </p:to>
                                    </p:set>
                                    <p:animEffect transition="in" filter="barn(outVertical)">
                                      <p:cBhvr>
                                        <p:cTn id="38" dur="500"/>
                                        <p:tgtEl>
                                          <p:spTgt spid="27651">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Espace réservé du numéro de diapositive 5"/>
          <p:cNvSpPr>
            <a:spLocks noGrp="1"/>
          </p:cNvSpPr>
          <p:nvPr>
            <p:ph type="sldNum" sz="quarter" idx="12"/>
          </p:nvPr>
        </p:nvSpPr>
        <p:spPr/>
        <p:txBody>
          <a:bodyPr/>
          <a:lstStyle/>
          <a:p>
            <a:fld id="{D38F6D8F-8E60-474D-90F2-3CC13165CBFA}" type="slidenum">
              <a:rPr lang="fr-FR"/>
              <a:pPr/>
              <a:t>12</a:t>
            </a:fld>
            <a:endParaRPr lang="fr-FR"/>
          </a:p>
        </p:txBody>
      </p:sp>
      <p:sp>
        <p:nvSpPr>
          <p:cNvPr id="29698" name="Rectangle 2"/>
          <p:cNvSpPr>
            <a:spLocks noGrp="1" noChangeArrowheads="1"/>
          </p:cNvSpPr>
          <p:nvPr>
            <p:ph type="title"/>
          </p:nvPr>
        </p:nvSpPr>
        <p:spPr>
          <a:xfrm>
            <a:off x="228600" y="0"/>
            <a:ext cx="7772400" cy="1143000"/>
          </a:xfrm>
          <a:noFill/>
          <a:ln/>
        </p:spPr>
        <p:txBody>
          <a:bodyPr lIns="90488" tIns="44450" rIns="90488" bIns="44450"/>
          <a:lstStyle/>
          <a:p>
            <a:pPr algn="l"/>
            <a:r>
              <a:rPr lang="fr-FR"/>
              <a:t>Les nomenclatures</a:t>
            </a:r>
            <a:endParaRPr lang="en-US"/>
          </a:p>
        </p:txBody>
      </p:sp>
      <p:sp>
        <p:nvSpPr>
          <p:cNvPr id="29699" name="Rectangle 3"/>
          <p:cNvSpPr>
            <a:spLocks noGrp="1" noChangeArrowheads="1"/>
          </p:cNvSpPr>
          <p:nvPr>
            <p:ph type="body" idx="1"/>
          </p:nvPr>
        </p:nvSpPr>
        <p:spPr>
          <a:xfrm>
            <a:off x="685800" y="1371600"/>
            <a:ext cx="7772400" cy="4953000"/>
          </a:xfrm>
          <a:noFill/>
          <a:ln/>
        </p:spPr>
        <p:txBody>
          <a:bodyPr lIns="90488" tIns="44450" rIns="90488" bIns="44450"/>
          <a:lstStyle/>
          <a:p>
            <a:pPr marL="285750" indent="-285750">
              <a:buClr>
                <a:schemeClr val="folHlink"/>
              </a:buClr>
              <a:buSzPct val="75000"/>
              <a:buFont typeface="Monotype Sorts" pitchFamily="2" charset="2"/>
              <a:buChar char="n"/>
            </a:pPr>
            <a:r>
              <a:rPr lang="fr-FR" sz="2800"/>
              <a:t>Représentation sous forme arborescente de la composition des articles</a:t>
            </a:r>
          </a:p>
          <a:p>
            <a:pPr marL="285750" indent="-285750">
              <a:buClr>
                <a:schemeClr val="folHlink"/>
              </a:buClr>
              <a:buSzPct val="75000"/>
              <a:buFont typeface="Monotype Sorts" pitchFamily="2" charset="2"/>
              <a:buChar char="n"/>
            </a:pPr>
            <a:r>
              <a:rPr lang="fr-FR" sz="2800"/>
              <a:t>Plusieurs décompositions :</a:t>
            </a:r>
          </a:p>
          <a:p>
            <a:pPr marL="704850" lvl="1" indent="-228600"/>
            <a:r>
              <a:rPr lang="fr-FR" sz="2400" b="1"/>
              <a:t>Nomenclature(s) d'études</a:t>
            </a:r>
          </a:p>
          <a:p>
            <a:pPr marL="704850" lvl="1" indent="-228600"/>
            <a:r>
              <a:rPr lang="fr-FR" sz="2400" b="1"/>
              <a:t>Nomenclature(s) de fabrication</a:t>
            </a:r>
          </a:p>
          <a:p>
            <a:pPr marL="285750" indent="-285750">
              <a:buClr>
                <a:schemeClr val="folHlink"/>
              </a:buClr>
              <a:buSzPct val="75000"/>
              <a:buFont typeface="Monotype Sorts" pitchFamily="2" charset="2"/>
              <a:buChar char="n"/>
            </a:pPr>
            <a:r>
              <a:rPr lang="fr-FR" sz="2800"/>
              <a:t>Conserver l'historique des évolutions de la composition des produits</a:t>
            </a:r>
          </a:p>
          <a:p>
            <a:pPr marL="704850" lvl="1" indent="-228600"/>
            <a:r>
              <a:rPr lang="fr-FR" sz="2400" b="1"/>
              <a:t>pour anticiper des changements futurs</a:t>
            </a:r>
          </a:p>
          <a:p>
            <a:pPr marL="704850" lvl="1" indent="-228600"/>
            <a:r>
              <a:rPr lang="fr-FR" sz="2400" b="1"/>
              <a:t>pour l'après-vente</a:t>
            </a:r>
          </a:p>
          <a:p>
            <a:pPr marL="704850" lvl="1" indent="-228600"/>
            <a:r>
              <a:rPr lang="fr-FR" sz="2400" b="1"/>
              <a:t>pour suivre l’évolution des coûts de revient</a:t>
            </a:r>
            <a:endParaRPr lang="en-US" sz="2400" b="1"/>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barn(outVertical)">
                                      <p:cBhvr>
                                        <p:cTn id="7" dur="500"/>
                                        <p:tgtEl>
                                          <p:spTgt spid="296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29699">
                                            <p:txEl>
                                              <p:pRg st="1" end="1"/>
                                            </p:txEl>
                                          </p:spTgt>
                                        </p:tgtEl>
                                        <p:attrNameLst>
                                          <p:attrName>style.visibility</p:attrName>
                                        </p:attrNameLst>
                                      </p:cBhvr>
                                      <p:to>
                                        <p:strVal val="visible"/>
                                      </p:to>
                                    </p:set>
                                    <p:animEffect transition="in" filter="barn(outVertical)">
                                      <p:cBhvr>
                                        <p:cTn id="12" dur="500"/>
                                        <p:tgtEl>
                                          <p:spTgt spid="29699">
                                            <p:txEl>
                                              <p:pRg st="1" end="1"/>
                                            </p:txEl>
                                          </p:spTgt>
                                        </p:tgtEl>
                                      </p:cBhvr>
                                    </p:animEffect>
                                  </p:childTnLst>
                                </p:cTn>
                              </p:par>
                              <p:par>
                                <p:cTn id="13" presetID="16" presetClass="entr" presetSubtype="37" fill="hold" grpId="0" nodeType="withEffect">
                                  <p:stCondLst>
                                    <p:cond delay="0"/>
                                  </p:stCondLst>
                                  <p:childTnLst>
                                    <p:set>
                                      <p:cBhvr>
                                        <p:cTn id="14" dur="1" fill="hold">
                                          <p:stCondLst>
                                            <p:cond delay="0"/>
                                          </p:stCondLst>
                                        </p:cTn>
                                        <p:tgtEl>
                                          <p:spTgt spid="29699">
                                            <p:txEl>
                                              <p:pRg st="2" end="2"/>
                                            </p:txEl>
                                          </p:spTgt>
                                        </p:tgtEl>
                                        <p:attrNameLst>
                                          <p:attrName>style.visibility</p:attrName>
                                        </p:attrNameLst>
                                      </p:cBhvr>
                                      <p:to>
                                        <p:strVal val="visible"/>
                                      </p:to>
                                    </p:set>
                                    <p:animEffect transition="in" filter="barn(outVertical)">
                                      <p:cBhvr>
                                        <p:cTn id="15" dur="500"/>
                                        <p:tgtEl>
                                          <p:spTgt spid="29699">
                                            <p:txEl>
                                              <p:pRg st="2" end="2"/>
                                            </p:txEl>
                                          </p:spTgt>
                                        </p:tgtEl>
                                      </p:cBhvr>
                                    </p:animEffect>
                                  </p:childTnLst>
                                </p:cTn>
                              </p:par>
                              <p:par>
                                <p:cTn id="16" presetID="16" presetClass="entr" presetSubtype="37" fill="hold" grpId="0" nodeType="withEffect">
                                  <p:stCondLst>
                                    <p:cond delay="0"/>
                                  </p:stCondLst>
                                  <p:childTnLst>
                                    <p:set>
                                      <p:cBhvr>
                                        <p:cTn id="17" dur="1" fill="hold">
                                          <p:stCondLst>
                                            <p:cond delay="0"/>
                                          </p:stCondLst>
                                        </p:cTn>
                                        <p:tgtEl>
                                          <p:spTgt spid="29699">
                                            <p:txEl>
                                              <p:pRg st="3" end="3"/>
                                            </p:txEl>
                                          </p:spTgt>
                                        </p:tgtEl>
                                        <p:attrNameLst>
                                          <p:attrName>style.visibility</p:attrName>
                                        </p:attrNameLst>
                                      </p:cBhvr>
                                      <p:to>
                                        <p:strVal val="visible"/>
                                      </p:to>
                                    </p:set>
                                    <p:animEffect transition="in" filter="barn(outVertical)">
                                      <p:cBhvr>
                                        <p:cTn id="18" dur="500"/>
                                        <p:tgtEl>
                                          <p:spTgt spid="29699">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37" fill="hold" grpId="0" nodeType="clickEffect">
                                  <p:stCondLst>
                                    <p:cond delay="0"/>
                                  </p:stCondLst>
                                  <p:childTnLst>
                                    <p:set>
                                      <p:cBhvr>
                                        <p:cTn id="22" dur="1" fill="hold">
                                          <p:stCondLst>
                                            <p:cond delay="0"/>
                                          </p:stCondLst>
                                        </p:cTn>
                                        <p:tgtEl>
                                          <p:spTgt spid="29699">
                                            <p:txEl>
                                              <p:pRg st="4" end="4"/>
                                            </p:txEl>
                                          </p:spTgt>
                                        </p:tgtEl>
                                        <p:attrNameLst>
                                          <p:attrName>style.visibility</p:attrName>
                                        </p:attrNameLst>
                                      </p:cBhvr>
                                      <p:to>
                                        <p:strVal val="visible"/>
                                      </p:to>
                                    </p:set>
                                    <p:animEffect transition="in" filter="barn(outVertical)">
                                      <p:cBhvr>
                                        <p:cTn id="23" dur="500"/>
                                        <p:tgtEl>
                                          <p:spTgt spid="29699">
                                            <p:txEl>
                                              <p:pRg st="4" end="4"/>
                                            </p:txEl>
                                          </p:spTgt>
                                        </p:tgtEl>
                                      </p:cBhvr>
                                    </p:animEffect>
                                  </p:childTnLst>
                                </p:cTn>
                              </p:par>
                              <p:par>
                                <p:cTn id="24" presetID="16" presetClass="entr" presetSubtype="37" fill="hold" grpId="0" nodeType="withEffect">
                                  <p:stCondLst>
                                    <p:cond delay="0"/>
                                  </p:stCondLst>
                                  <p:childTnLst>
                                    <p:set>
                                      <p:cBhvr>
                                        <p:cTn id="25" dur="1" fill="hold">
                                          <p:stCondLst>
                                            <p:cond delay="0"/>
                                          </p:stCondLst>
                                        </p:cTn>
                                        <p:tgtEl>
                                          <p:spTgt spid="29699">
                                            <p:txEl>
                                              <p:pRg st="5" end="5"/>
                                            </p:txEl>
                                          </p:spTgt>
                                        </p:tgtEl>
                                        <p:attrNameLst>
                                          <p:attrName>style.visibility</p:attrName>
                                        </p:attrNameLst>
                                      </p:cBhvr>
                                      <p:to>
                                        <p:strVal val="visible"/>
                                      </p:to>
                                    </p:set>
                                    <p:animEffect transition="in" filter="barn(outVertical)">
                                      <p:cBhvr>
                                        <p:cTn id="26" dur="500"/>
                                        <p:tgtEl>
                                          <p:spTgt spid="29699">
                                            <p:txEl>
                                              <p:pRg st="5" end="5"/>
                                            </p:txEl>
                                          </p:spTgt>
                                        </p:tgtEl>
                                      </p:cBhvr>
                                    </p:animEffect>
                                  </p:childTnLst>
                                </p:cTn>
                              </p:par>
                              <p:par>
                                <p:cTn id="27" presetID="16" presetClass="entr" presetSubtype="37" fill="hold" grpId="0" nodeType="withEffect">
                                  <p:stCondLst>
                                    <p:cond delay="0"/>
                                  </p:stCondLst>
                                  <p:childTnLst>
                                    <p:set>
                                      <p:cBhvr>
                                        <p:cTn id="28" dur="1" fill="hold">
                                          <p:stCondLst>
                                            <p:cond delay="0"/>
                                          </p:stCondLst>
                                        </p:cTn>
                                        <p:tgtEl>
                                          <p:spTgt spid="29699">
                                            <p:txEl>
                                              <p:pRg st="6" end="6"/>
                                            </p:txEl>
                                          </p:spTgt>
                                        </p:tgtEl>
                                        <p:attrNameLst>
                                          <p:attrName>style.visibility</p:attrName>
                                        </p:attrNameLst>
                                      </p:cBhvr>
                                      <p:to>
                                        <p:strVal val="visible"/>
                                      </p:to>
                                    </p:set>
                                    <p:animEffect transition="in" filter="barn(outVertical)">
                                      <p:cBhvr>
                                        <p:cTn id="29" dur="500"/>
                                        <p:tgtEl>
                                          <p:spTgt spid="29699">
                                            <p:txEl>
                                              <p:pRg st="6" end="6"/>
                                            </p:txEl>
                                          </p:spTgt>
                                        </p:tgtEl>
                                      </p:cBhvr>
                                    </p:animEffect>
                                  </p:childTnLst>
                                </p:cTn>
                              </p:par>
                              <p:par>
                                <p:cTn id="30" presetID="16" presetClass="entr" presetSubtype="37" fill="hold" grpId="0" nodeType="withEffect">
                                  <p:stCondLst>
                                    <p:cond delay="0"/>
                                  </p:stCondLst>
                                  <p:childTnLst>
                                    <p:set>
                                      <p:cBhvr>
                                        <p:cTn id="31" dur="1" fill="hold">
                                          <p:stCondLst>
                                            <p:cond delay="0"/>
                                          </p:stCondLst>
                                        </p:cTn>
                                        <p:tgtEl>
                                          <p:spTgt spid="29699">
                                            <p:txEl>
                                              <p:pRg st="7" end="7"/>
                                            </p:txEl>
                                          </p:spTgt>
                                        </p:tgtEl>
                                        <p:attrNameLst>
                                          <p:attrName>style.visibility</p:attrName>
                                        </p:attrNameLst>
                                      </p:cBhvr>
                                      <p:to>
                                        <p:strVal val="visible"/>
                                      </p:to>
                                    </p:set>
                                    <p:animEffect transition="in" filter="barn(outVertical)">
                                      <p:cBhvr>
                                        <p:cTn id="32" dur="500"/>
                                        <p:tgtEl>
                                          <p:spTgt spid="2969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Espace réservé du numéro de diapositive 5"/>
          <p:cNvSpPr>
            <a:spLocks noGrp="1"/>
          </p:cNvSpPr>
          <p:nvPr>
            <p:ph type="sldNum" sz="quarter" idx="12"/>
          </p:nvPr>
        </p:nvSpPr>
        <p:spPr/>
        <p:txBody>
          <a:bodyPr/>
          <a:lstStyle/>
          <a:p>
            <a:fld id="{38FDCEEE-264A-4A87-B1A9-04A86AC11194}" type="slidenum">
              <a:rPr lang="fr-FR"/>
              <a:pPr/>
              <a:t>13</a:t>
            </a:fld>
            <a:endParaRPr lang="fr-FR"/>
          </a:p>
        </p:txBody>
      </p:sp>
      <p:sp>
        <p:nvSpPr>
          <p:cNvPr id="31746" name="Rectangle 2"/>
          <p:cNvSpPr>
            <a:spLocks noGrp="1" noChangeArrowheads="1"/>
          </p:cNvSpPr>
          <p:nvPr>
            <p:ph type="title"/>
          </p:nvPr>
        </p:nvSpPr>
        <p:spPr>
          <a:xfrm>
            <a:off x="152400" y="0"/>
            <a:ext cx="7772400" cy="1143000"/>
          </a:xfrm>
          <a:noFill/>
          <a:ln/>
        </p:spPr>
        <p:txBody>
          <a:bodyPr/>
          <a:lstStyle/>
          <a:p>
            <a:pPr algn="l"/>
            <a:r>
              <a:rPr lang="fr-FR"/>
              <a:t>La nomenclature arborescente</a:t>
            </a:r>
          </a:p>
        </p:txBody>
      </p:sp>
      <p:sp>
        <p:nvSpPr>
          <p:cNvPr id="31748" name="Line 4"/>
          <p:cNvSpPr>
            <a:spLocks noChangeShapeType="1"/>
          </p:cNvSpPr>
          <p:nvPr/>
        </p:nvSpPr>
        <p:spPr bwMode="auto">
          <a:xfrm>
            <a:off x="4572000" y="2392363"/>
            <a:ext cx="1588" cy="223837"/>
          </a:xfrm>
          <a:prstGeom prst="line">
            <a:avLst/>
          </a:prstGeom>
          <a:noFill/>
          <a:ln w="19050">
            <a:solidFill>
              <a:schemeClr val="tx1"/>
            </a:solidFill>
            <a:round/>
            <a:headEnd/>
            <a:tailEnd/>
          </a:ln>
        </p:spPr>
        <p:txBody>
          <a:bodyPr/>
          <a:lstStyle/>
          <a:p>
            <a:endParaRPr lang="fr-FR"/>
          </a:p>
        </p:txBody>
      </p:sp>
      <p:sp>
        <p:nvSpPr>
          <p:cNvPr id="31749" name="Line 5"/>
          <p:cNvSpPr>
            <a:spLocks noChangeShapeType="1"/>
          </p:cNvSpPr>
          <p:nvPr/>
        </p:nvSpPr>
        <p:spPr bwMode="auto">
          <a:xfrm>
            <a:off x="2182813" y="2616200"/>
            <a:ext cx="0" cy="223838"/>
          </a:xfrm>
          <a:prstGeom prst="line">
            <a:avLst/>
          </a:prstGeom>
          <a:noFill/>
          <a:ln w="19050">
            <a:solidFill>
              <a:schemeClr val="tx1"/>
            </a:solidFill>
            <a:round/>
            <a:headEnd/>
            <a:tailEnd/>
          </a:ln>
        </p:spPr>
        <p:txBody>
          <a:bodyPr/>
          <a:lstStyle/>
          <a:p>
            <a:endParaRPr lang="fr-FR"/>
          </a:p>
        </p:txBody>
      </p:sp>
      <p:sp>
        <p:nvSpPr>
          <p:cNvPr id="31750" name="Line 6"/>
          <p:cNvSpPr>
            <a:spLocks noChangeShapeType="1"/>
          </p:cNvSpPr>
          <p:nvPr/>
        </p:nvSpPr>
        <p:spPr bwMode="auto">
          <a:xfrm>
            <a:off x="4572000" y="2616200"/>
            <a:ext cx="1588" cy="223838"/>
          </a:xfrm>
          <a:prstGeom prst="line">
            <a:avLst/>
          </a:prstGeom>
          <a:noFill/>
          <a:ln w="19050">
            <a:solidFill>
              <a:schemeClr val="tx1"/>
            </a:solidFill>
            <a:round/>
            <a:headEnd/>
            <a:tailEnd/>
          </a:ln>
        </p:spPr>
        <p:txBody>
          <a:bodyPr/>
          <a:lstStyle/>
          <a:p>
            <a:endParaRPr lang="fr-FR"/>
          </a:p>
        </p:txBody>
      </p:sp>
      <p:sp>
        <p:nvSpPr>
          <p:cNvPr id="31751" name="Line 7"/>
          <p:cNvSpPr>
            <a:spLocks noChangeShapeType="1"/>
          </p:cNvSpPr>
          <p:nvPr/>
        </p:nvSpPr>
        <p:spPr bwMode="auto">
          <a:xfrm>
            <a:off x="6864350" y="2616200"/>
            <a:ext cx="1588" cy="223838"/>
          </a:xfrm>
          <a:prstGeom prst="line">
            <a:avLst/>
          </a:prstGeom>
          <a:noFill/>
          <a:ln w="19050">
            <a:solidFill>
              <a:schemeClr val="tx1"/>
            </a:solidFill>
            <a:round/>
            <a:headEnd/>
            <a:tailEnd/>
          </a:ln>
        </p:spPr>
        <p:txBody>
          <a:bodyPr/>
          <a:lstStyle/>
          <a:p>
            <a:endParaRPr lang="fr-FR"/>
          </a:p>
        </p:txBody>
      </p:sp>
      <p:sp>
        <p:nvSpPr>
          <p:cNvPr id="31752" name="Line 8"/>
          <p:cNvSpPr>
            <a:spLocks noChangeShapeType="1"/>
          </p:cNvSpPr>
          <p:nvPr/>
        </p:nvSpPr>
        <p:spPr bwMode="auto">
          <a:xfrm>
            <a:off x="2182813" y="2617788"/>
            <a:ext cx="2389187" cy="0"/>
          </a:xfrm>
          <a:prstGeom prst="line">
            <a:avLst/>
          </a:prstGeom>
          <a:noFill/>
          <a:ln w="19050">
            <a:solidFill>
              <a:schemeClr val="tx1"/>
            </a:solidFill>
            <a:round/>
            <a:headEnd/>
            <a:tailEnd/>
          </a:ln>
        </p:spPr>
        <p:txBody>
          <a:bodyPr/>
          <a:lstStyle/>
          <a:p>
            <a:endParaRPr lang="fr-FR"/>
          </a:p>
        </p:txBody>
      </p:sp>
      <p:sp>
        <p:nvSpPr>
          <p:cNvPr id="31753" name="Line 9"/>
          <p:cNvSpPr>
            <a:spLocks noChangeShapeType="1"/>
          </p:cNvSpPr>
          <p:nvPr/>
        </p:nvSpPr>
        <p:spPr bwMode="auto">
          <a:xfrm>
            <a:off x="4572000" y="2616200"/>
            <a:ext cx="2292350" cy="1588"/>
          </a:xfrm>
          <a:prstGeom prst="line">
            <a:avLst/>
          </a:prstGeom>
          <a:noFill/>
          <a:ln w="19050">
            <a:solidFill>
              <a:schemeClr val="tx1"/>
            </a:solidFill>
            <a:round/>
            <a:headEnd/>
            <a:tailEnd/>
          </a:ln>
        </p:spPr>
        <p:txBody>
          <a:bodyPr/>
          <a:lstStyle/>
          <a:p>
            <a:endParaRPr lang="fr-FR"/>
          </a:p>
        </p:txBody>
      </p:sp>
      <p:sp>
        <p:nvSpPr>
          <p:cNvPr id="31754" name="Rectangle 10"/>
          <p:cNvSpPr>
            <a:spLocks noChangeArrowheads="1"/>
          </p:cNvSpPr>
          <p:nvPr/>
        </p:nvSpPr>
        <p:spPr bwMode="auto">
          <a:xfrm>
            <a:off x="1143000" y="2840038"/>
            <a:ext cx="2060575" cy="835025"/>
          </a:xfrm>
          <a:prstGeom prst="rect">
            <a:avLst/>
          </a:prstGeom>
          <a:solidFill>
            <a:srgbClr val="00CCFF"/>
          </a:solidFill>
          <a:ln w="9525">
            <a:solidFill>
              <a:schemeClr val="tx1"/>
            </a:solidFill>
            <a:miter lim="800000"/>
            <a:headEnd/>
            <a:tailEnd/>
          </a:ln>
        </p:spPr>
        <p:txBody>
          <a:bodyPr anchor="ctr"/>
          <a:lstStyle/>
          <a:p>
            <a:pPr algn="ctr"/>
            <a:r>
              <a:rPr lang="fr-FR" sz="2100">
                <a:latin typeface="Arial" pitchFamily="34" charset="0"/>
              </a:rPr>
              <a:t>Sous-ensemble</a:t>
            </a:r>
          </a:p>
          <a:p>
            <a:pPr algn="ctr"/>
            <a:r>
              <a:rPr lang="fr-FR" sz="2100">
                <a:latin typeface="Arial" pitchFamily="34" charset="0"/>
              </a:rPr>
              <a:t>SE 1</a:t>
            </a:r>
          </a:p>
        </p:txBody>
      </p:sp>
      <p:sp>
        <p:nvSpPr>
          <p:cNvPr id="31755" name="Line 11"/>
          <p:cNvSpPr>
            <a:spLocks noChangeShapeType="1"/>
          </p:cNvSpPr>
          <p:nvPr/>
        </p:nvSpPr>
        <p:spPr bwMode="auto">
          <a:xfrm>
            <a:off x="4572000" y="3675063"/>
            <a:ext cx="1588" cy="223837"/>
          </a:xfrm>
          <a:prstGeom prst="line">
            <a:avLst/>
          </a:prstGeom>
          <a:noFill/>
          <a:ln w="19050">
            <a:solidFill>
              <a:schemeClr val="tx1"/>
            </a:solidFill>
            <a:round/>
            <a:headEnd/>
            <a:tailEnd/>
          </a:ln>
        </p:spPr>
        <p:txBody>
          <a:bodyPr/>
          <a:lstStyle/>
          <a:p>
            <a:endParaRPr lang="fr-FR"/>
          </a:p>
        </p:txBody>
      </p:sp>
      <p:sp>
        <p:nvSpPr>
          <p:cNvPr id="31756" name="Line 12"/>
          <p:cNvSpPr>
            <a:spLocks noChangeShapeType="1"/>
          </p:cNvSpPr>
          <p:nvPr/>
        </p:nvSpPr>
        <p:spPr bwMode="auto">
          <a:xfrm>
            <a:off x="3541713" y="3898900"/>
            <a:ext cx="1587" cy="223838"/>
          </a:xfrm>
          <a:prstGeom prst="line">
            <a:avLst/>
          </a:prstGeom>
          <a:noFill/>
          <a:ln w="19050">
            <a:solidFill>
              <a:schemeClr val="tx1"/>
            </a:solidFill>
            <a:round/>
            <a:headEnd/>
            <a:tailEnd/>
          </a:ln>
        </p:spPr>
        <p:txBody>
          <a:bodyPr/>
          <a:lstStyle/>
          <a:p>
            <a:endParaRPr lang="fr-FR"/>
          </a:p>
        </p:txBody>
      </p:sp>
      <p:sp>
        <p:nvSpPr>
          <p:cNvPr id="31757" name="Line 13"/>
          <p:cNvSpPr>
            <a:spLocks noChangeShapeType="1"/>
          </p:cNvSpPr>
          <p:nvPr/>
        </p:nvSpPr>
        <p:spPr bwMode="auto">
          <a:xfrm>
            <a:off x="5602288" y="3898900"/>
            <a:ext cx="1587" cy="223838"/>
          </a:xfrm>
          <a:prstGeom prst="line">
            <a:avLst/>
          </a:prstGeom>
          <a:noFill/>
          <a:ln w="19050">
            <a:solidFill>
              <a:schemeClr val="tx1"/>
            </a:solidFill>
            <a:round/>
            <a:headEnd/>
            <a:tailEnd/>
          </a:ln>
        </p:spPr>
        <p:txBody>
          <a:bodyPr/>
          <a:lstStyle/>
          <a:p>
            <a:endParaRPr lang="fr-FR"/>
          </a:p>
        </p:txBody>
      </p:sp>
      <p:sp>
        <p:nvSpPr>
          <p:cNvPr id="31758" name="Line 14"/>
          <p:cNvSpPr>
            <a:spLocks noChangeShapeType="1"/>
          </p:cNvSpPr>
          <p:nvPr/>
        </p:nvSpPr>
        <p:spPr bwMode="auto">
          <a:xfrm>
            <a:off x="3541713" y="3898900"/>
            <a:ext cx="1030287" cy="1588"/>
          </a:xfrm>
          <a:prstGeom prst="line">
            <a:avLst/>
          </a:prstGeom>
          <a:noFill/>
          <a:ln w="19050">
            <a:solidFill>
              <a:schemeClr val="tx1"/>
            </a:solidFill>
            <a:round/>
            <a:headEnd/>
            <a:tailEnd/>
          </a:ln>
        </p:spPr>
        <p:txBody>
          <a:bodyPr/>
          <a:lstStyle/>
          <a:p>
            <a:endParaRPr lang="fr-FR"/>
          </a:p>
        </p:txBody>
      </p:sp>
      <p:sp>
        <p:nvSpPr>
          <p:cNvPr id="31759" name="Line 15"/>
          <p:cNvSpPr>
            <a:spLocks noChangeShapeType="1"/>
          </p:cNvSpPr>
          <p:nvPr/>
        </p:nvSpPr>
        <p:spPr bwMode="auto">
          <a:xfrm>
            <a:off x="4572000" y="3898900"/>
            <a:ext cx="1030288" cy="1588"/>
          </a:xfrm>
          <a:prstGeom prst="line">
            <a:avLst/>
          </a:prstGeom>
          <a:noFill/>
          <a:ln w="19050">
            <a:solidFill>
              <a:schemeClr val="tx1"/>
            </a:solidFill>
            <a:round/>
            <a:headEnd/>
            <a:tailEnd/>
          </a:ln>
        </p:spPr>
        <p:txBody>
          <a:bodyPr/>
          <a:lstStyle/>
          <a:p>
            <a:endParaRPr lang="fr-FR"/>
          </a:p>
        </p:txBody>
      </p:sp>
      <p:sp>
        <p:nvSpPr>
          <p:cNvPr id="31760" name="Line 16"/>
          <p:cNvSpPr>
            <a:spLocks noChangeShapeType="1"/>
          </p:cNvSpPr>
          <p:nvPr/>
        </p:nvSpPr>
        <p:spPr bwMode="auto">
          <a:xfrm>
            <a:off x="3541713" y="4627563"/>
            <a:ext cx="1587" cy="223837"/>
          </a:xfrm>
          <a:prstGeom prst="line">
            <a:avLst/>
          </a:prstGeom>
          <a:noFill/>
          <a:ln w="19050">
            <a:solidFill>
              <a:schemeClr val="tx1"/>
            </a:solidFill>
            <a:round/>
            <a:headEnd/>
            <a:tailEnd/>
          </a:ln>
        </p:spPr>
        <p:txBody>
          <a:bodyPr/>
          <a:lstStyle/>
          <a:p>
            <a:endParaRPr lang="fr-FR"/>
          </a:p>
        </p:txBody>
      </p:sp>
      <p:sp>
        <p:nvSpPr>
          <p:cNvPr id="31761" name="Line 17"/>
          <p:cNvSpPr>
            <a:spLocks noChangeShapeType="1"/>
          </p:cNvSpPr>
          <p:nvPr/>
        </p:nvSpPr>
        <p:spPr bwMode="auto">
          <a:xfrm>
            <a:off x="2755900" y="4851400"/>
            <a:ext cx="1588" cy="223838"/>
          </a:xfrm>
          <a:prstGeom prst="line">
            <a:avLst/>
          </a:prstGeom>
          <a:noFill/>
          <a:ln w="19050">
            <a:solidFill>
              <a:schemeClr val="tx1"/>
            </a:solidFill>
            <a:round/>
            <a:headEnd/>
            <a:tailEnd/>
          </a:ln>
        </p:spPr>
        <p:txBody>
          <a:bodyPr/>
          <a:lstStyle/>
          <a:p>
            <a:endParaRPr lang="fr-FR"/>
          </a:p>
        </p:txBody>
      </p:sp>
      <p:sp>
        <p:nvSpPr>
          <p:cNvPr id="31762" name="Line 18"/>
          <p:cNvSpPr>
            <a:spLocks noChangeShapeType="1"/>
          </p:cNvSpPr>
          <p:nvPr/>
        </p:nvSpPr>
        <p:spPr bwMode="auto">
          <a:xfrm>
            <a:off x="4319588" y="4851400"/>
            <a:ext cx="1587" cy="223838"/>
          </a:xfrm>
          <a:prstGeom prst="line">
            <a:avLst/>
          </a:prstGeom>
          <a:noFill/>
          <a:ln w="19050">
            <a:solidFill>
              <a:schemeClr val="tx1"/>
            </a:solidFill>
            <a:round/>
            <a:headEnd/>
            <a:tailEnd/>
          </a:ln>
        </p:spPr>
        <p:txBody>
          <a:bodyPr/>
          <a:lstStyle/>
          <a:p>
            <a:endParaRPr lang="fr-FR"/>
          </a:p>
        </p:txBody>
      </p:sp>
      <p:sp>
        <p:nvSpPr>
          <p:cNvPr id="31763" name="Line 19"/>
          <p:cNvSpPr>
            <a:spLocks noChangeShapeType="1"/>
          </p:cNvSpPr>
          <p:nvPr/>
        </p:nvSpPr>
        <p:spPr bwMode="auto">
          <a:xfrm>
            <a:off x="2755900" y="4851400"/>
            <a:ext cx="785813" cy="1588"/>
          </a:xfrm>
          <a:prstGeom prst="line">
            <a:avLst/>
          </a:prstGeom>
          <a:noFill/>
          <a:ln w="19050">
            <a:solidFill>
              <a:schemeClr val="tx1"/>
            </a:solidFill>
            <a:round/>
            <a:headEnd/>
            <a:tailEnd/>
          </a:ln>
        </p:spPr>
        <p:txBody>
          <a:bodyPr/>
          <a:lstStyle/>
          <a:p>
            <a:endParaRPr lang="fr-FR"/>
          </a:p>
        </p:txBody>
      </p:sp>
      <p:sp>
        <p:nvSpPr>
          <p:cNvPr id="31764" name="Line 20"/>
          <p:cNvSpPr>
            <a:spLocks noChangeShapeType="1"/>
          </p:cNvSpPr>
          <p:nvPr/>
        </p:nvSpPr>
        <p:spPr bwMode="auto">
          <a:xfrm>
            <a:off x="3541713" y="4851400"/>
            <a:ext cx="777875" cy="1588"/>
          </a:xfrm>
          <a:prstGeom prst="line">
            <a:avLst/>
          </a:prstGeom>
          <a:noFill/>
          <a:ln w="19050">
            <a:solidFill>
              <a:schemeClr val="tx1"/>
            </a:solidFill>
            <a:round/>
            <a:headEnd/>
            <a:tailEnd/>
          </a:ln>
        </p:spPr>
        <p:txBody>
          <a:bodyPr/>
          <a:lstStyle/>
          <a:p>
            <a:endParaRPr lang="fr-FR"/>
          </a:p>
        </p:txBody>
      </p:sp>
      <p:sp>
        <p:nvSpPr>
          <p:cNvPr id="31765" name="Rectangle 21"/>
          <p:cNvSpPr>
            <a:spLocks noChangeArrowheads="1"/>
          </p:cNvSpPr>
          <p:nvPr/>
        </p:nvSpPr>
        <p:spPr bwMode="auto">
          <a:xfrm>
            <a:off x="1979613" y="5075238"/>
            <a:ext cx="1520825" cy="506412"/>
          </a:xfrm>
          <a:prstGeom prst="rect">
            <a:avLst/>
          </a:prstGeom>
          <a:solidFill>
            <a:srgbClr val="00FF00"/>
          </a:solidFill>
          <a:ln w="9525">
            <a:solidFill>
              <a:schemeClr val="tx1"/>
            </a:solidFill>
            <a:miter lim="800000"/>
            <a:headEnd/>
            <a:tailEnd/>
          </a:ln>
        </p:spPr>
        <p:txBody>
          <a:bodyPr anchor="ctr"/>
          <a:lstStyle/>
          <a:p>
            <a:pPr algn="ctr"/>
            <a:r>
              <a:rPr lang="fr-FR" sz="2100">
                <a:latin typeface="Arial" pitchFamily="34" charset="0"/>
              </a:rPr>
              <a:t>Matière X</a:t>
            </a:r>
          </a:p>
        </p:txBody>
      </p:sp>
      <p:sp>
        <p:nvSpPr>
          <p:cNvPr id="31766" name="Rectangle 22"/>
          <p:cNvSpPr>
            <a:spLocks noChangeArrowheads="1"/>
          </p:cNvSpPr>
          <p:nvPr/>
        </p:nvSpPr>
        <p:spPr bwMode="auto">
          <a:xfrm>
            <a:off x="3543300" y="5075238"/>
            <a:ext cx="1520825" cy="506412"/>
          </a:xfrm>
          <a:prstGeom prst="rect">
            <a:avLst/>
          </a:prstGeom>
          <a:solidFill>
            <a:srgbClr val="00FF00"/>
          </a:solidFill>
          <a:ln w="9525">
            <a:solidFill>
              <a:schemeClr val="tx1"/>
            </a:solidFill>
            <a:miter lim="800000"/>
            <a:headEnd/>
            <a:tailEnd/>
          </a:ln>
        </p:spPr>
        <p:txBody>
          <a:bodyPr anchor="ctr"/>
          <a:lstStyle/>
          <a:p>
            <a:pPr algn="ctr"/>
            <a:r>
              <a:rPr lang="fr-FR" sz="2100">
                <a:latin typeface="Arial" pitchFamily="34" charset="0"/>
              </a:rPr>
              <a:t>Matière Y</a:t>
            </a:r>
          </a:p>
        </p:txBody>
      </p:sp>
      <p:sp>
        <p:nvSpPr>
          <p:cNvPr id="31767" name="Rectangle 23"/>
          <p:cNvSpPr>
            <a:spLocks noChangeArrowheads="1"/>
          </p:cNvSpPr>
          <p:nvPr/>
        </p:nvSpPr>
        <p:spPr bwMode="auto">
          <a:xfrm>
            <a:off x="2628900" y="4122738"/>
            <a:ext cx="1827213" cy="504825"/>
          </a:xfrm>
          <a:prstGeom prst="rect">
            <a:avLst/>
          </a:prstGeom>
          <a:solidFill>
            <a:srgbClr val="CC99FF"/>
          </a:solidFill>
          <a:ln w="9525">
            <a:solidFill>
              <a:schemeClr val="tx1"/>
            </a:solidFill>
            <a:miter lim="800000"/>
            <a:headEnd/>
            <a:tailEnd/>
          </a:ln>
        </p:spPr>
        <p:txBody>
          <a:bodyPr anchor="ctr"/>
          <a:lstStyle/>
          <a:p>
            <a:pPr algn="ctr"/>
            <a:r>
              <a:rPr lang="fr-FR" sz="2100">
                <a:latin typeface="Arial" pitchFamily="34" charset="0"/>
              </a:rPr>
              <a:t>Pièce A</a:t>
            </a:r>
          </a:p>
        </p:txBody>
      </p:sp>
      <p:sp>
        <p:nvSpPr>
          <p:cNvPr id="31768" name="Rectangle 24"/>
          <p:cNvSpPr>
            <a:spLocks noChangeArrowheads="1"/>
          </p:cNvSpPr>
          <p:nvPr/>
        </p:nvSpPr>
        <p:spPr bwMode="auto">
          <a:xfrm>
            <a:off x="4687888" y="4122738"/>
            <a:ext cx="1827212" cy="504825"/>
          </a:xfrm>
          <a:prstGeom prst="rect">
            <a:avLst/>
          </a:prstGeom>
          <a:solidFill>
            <a:srgbClr val="CC99FF"/>
          </a:solidFill>
          <a:ln w="9525">
            <a:solidFill>
              <a:schemeClr val="tx1"/>
            </a:solidFill>
            <a:miter lim="800000"/>
            <a:headEnd/>
            <a:tailEnd/>
          </a:ln>
        </p:spPr>
        <p:txBody>
          <a:bodyPr anchor="ctr"/>
          <a:lstStyle/>
          <a:p>
            <a:pPr algn="ctr"/>
            <a:r>
              <a:rPr lang="fr-FR" sz="2100">
                <a:latin typeface="Arial" pitchFamily="34" charset="0"/>
              </a:rPr>
              <a:t>Pièce B</a:t>
            </a:r>
          </a:p>
        </p:txBody>
      </p:sp>
      <p:sp>
        <p:nvSpPr>
          <p:cNvPr id="31769" name="Rectangle 25"/>
          <p:cNvSpPr>
            <a:spLocks noChangeArrowheads="1"/>
          </p:cNvSpPr>
          <p:nvPr/>
        </p:nvSpPr>
        <p:spPr bwMode="auto">
          <a:xfrm>
            <a:off x="3541713" y="1885950"/>
            <a:ext cx="2060575" cy="506413"/>
          </a:xfrm>
          <a:prstGeom prst="rect">
            <a:avLst/>
          </a:prstGeom>
          <a:solidFill>
            <a:srgbClr val="FFCC00"/>
          </a:solidFill>
          <a:ln w="9525">
            <a:solidFill>
              <a:schemeClr val="tx1"/>
            </a:solidFill>
            <a:miter lim="800000"/>
            <a:headEnd/>
            <a:tailEnd/>
          </a:ln>
        </p:spPr>
        <p:txBody>
          <a:bodyPr anchor="ctr"/>
          <a:lstStyle/>
          <a:p>
            <a:pPr algn="ctr"/>
            <a:r>
              <a:rPr lang="fr-FR" sz="2100">
                <a:latin typeface="Arial" pitchFamily="34" charset="0"/>
              </a:rPr>
              <a:t>Produit fini</a:t>
            </a:r>
          </a:p>
        </p:txBody>
      </p:sp>
      <p:sp>
        <p:nvSpPr>
          <p:cNvPr id="31770" name="Rectangle 26"/>
          <p:cNvSpPr>
            <a:spLocks noChangeArrowheads="1"/>
          </p:cNvSpPr>
          <p:nvPr/>
        </p:nvSpPr>
        <p:spPr bwMode="auto">
          <a:xfrm>
            <a:off x="3543300" y="2840038"/>
            <a:ext cx="2060575" cy="835025"/>
          </a:xfrm>
          <a:prstGeom prst="rect">
            <a:avLst/>
          </a:prstGeom>
          <a:solidFill>
            <a:srgbClr val="00CCFF"/>
          </a:solidFill>
          <a:ln w="9525">
            <a:solidFill>
              <a:schemeClr val="tx1"/>
            </a:solidFill>
            <a:miter lim="800000"/>
            <a:headEnd/>
            <a:tailEnd/>
          </a:ln>
        </p:spPr>
        <p:txBody>
          <a:bodyPr anchor="ctr"/>
          <a:lstStyle/>
          <a:p>
            <a:pPr algn="ctr"/>
            <a:r>
              <a:rPr lang="fr-FR" sz="2100">
                <a:latin typeface="Arial" pitchFamily="34" charset="0"/>
              </a:rPr>
              <a:t>Sous-ensemble</a:t>
            </a:r>
          </a:p>
          <a:p>
            <a:pPr algn="ctr"/>
            <a:r>
              <a:rPr lang="fr-FR" sz="2100">
                <a:latin typeface="Arial" pitchFamily="34" charset="0"/>
              </a:rPr>
              <a:t>SE 2</a:t>
            </a:r>
          </a:p>
        </p:txBody>
      </p:sp>
      <p:sp>
        <p:nvSpPr>
          <p:cNvPr id="31771" name="Rectangle 27"/>
          <p:cNvSpPr>
            <a:spLocks noChangeArrowheads="1"/>
          </p:cNvSpPr>
          <p:nvPr/>
        </p:nvSpPr>
        <p:spPr bwMode="auto">
          <a:xfrm>
            <a:off x="5940425" y="2840038"/>
            <a:ext cx="2060575" cy="835025"/>
          </a:xfrm>
          <a:prstGeom prst="rect">
            <a:avLst/>
          </a:prstGeom>
          <a:solidFill>
            <a:srgbClr val="00CCFF"/>
          </a:solidFill>
          <a:ln w="9525">
            <a:solidFill>
              <a:schemeClr val="tx1"/>
            </a:solidFill>
            <a:miter lim="800000"/>
            <a:headEnd/>
            <a:tailEnd/>
          </a:ln>
        </p:spPr>
        <p:txBody>
          <a:bodyPr anchor="ctr"/>
          <a:lstStyle/>
          <a:p>
            <a:pPr algn="ctr"/>
            <a:r>
              <a:rPr lang="fr-FR" sz="2100">
                <a:latin typeface="Arial" pitchFamily="34" charset="0"/>
              </a:rPr>
              <a:t>Sous-ensemble</a:t>
            </a:r>
          </a:p>
          <a:p>
            <a:pPr algn="ctr"/>
            <a:r>
              <a:rPr lang="fr-FR" sz="2100">
                <a:latin typeface="Arial" pitchFamily="34" charset="0"/>
              </a:rPr>
              <a:t>SE 3</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Espace réservé du numéro de diapositive 5"/>
          <p:cNvSpPr>
            <a:spLocks noGrp="1"/>
          </p:cNvSpPr>
          <p:nvPr>
            <p:ph type="sldNum" sz="quarter" idx="12"/>
          </p:nvPr>
        </p:nvSpPr>
        <p:spPr/>
        <p:txBody>
          <a:bodyPr/>
          <a:lstStyle/>
          <a:p>
            <a:fld id="{E765E60B-5D9D-43A1-8A0A-3FF245296DDC}" type="slidenum">
              <a:rPr lang="fr-FR"/>
              <a:pPr/>
              <a:t>14</a:t>
            </a:fld>
            <a:endParaRPr lang="fr-FR"/>
          </a:p>
        </p:txBody>
      </p:sp>
      <p:sp>
        <p:nvSpPr>
          <p:cNvPr id="33794" name="Rectangle 2"/>
          <p:cNvSpPr>
            <a:spLocks noGrp="1" noChangeArrowheads="1"/>
          </p:cNvSpPr>
          <p:nvPr>
            <p:ph type="title"/>
          </p:nvPr>
        </p:nvSpPr>
        <p:spPr>
          <a:xfrm>
            <a:off x="228600" y="0"/>
            <a:ext cx="7772400" cy="1143000"/>
          </a:xfrm>
          <a:noFill/>
          <a:ln/>
        </p:spPr>
        <p:txBody>
          <a:bodyPr lIns="90488" tIns="44450" rIns="90488" bIns="44450"/>
          <a:lstStyle/>
          <a:p>
            <a:pPr algn="l"/>
            <a:r>
              <a:rPr lang="fr-FR"/>
              <a:t>Les liens de nomenclature</a:t>
            </a:r>
          </a:p>
        </p:txBody>
      </p:sp>
      <p:sp>
        <p:nvSpPr>
          <p:cNvPr id="33795" name="Rectangle 3"/>
          <p:cNvSpPr>
            <a:spLocks noGrp="1" noChangeArrowheads="1"/>
          </p:cNvSpPr>
          <p:nvPr>
            <p:ph type="body" idx="1"/>
          </p:nvPr>
        </p:nvSpPr>
        <p:spPr>
          <a:noFill/>
          <a:ln/>
        </p:spPr>
        <p:txBody>
          <a:bodyPr lIns="90488" tIns="44450" rIns="90488" bIns="44450"/>
          <a:lstStyle/>
          <a:p>
            <a:pPr marL="285750" indent="-285750">
              <a:buClr>
                <a:schemeClr val="folHlink"/>
              </a:buClr>
              <a:buSzPct val="75000"/>
              <a:buFont typeface="Monotype Sorts" pitchFamily="2" charset="2"/>
              <a:buChar char="n"/>
            </a:pPr>
            <a:r>
              <a:rPr lang="fr-FR" sz="2800"/>
              <a:t>Décrivent les relations entre un </a:t>
            </a:r>
            <a:r>
              <a:rPr lang="fr-FR" sz="2800" i="1">
                <a:solidFill>
                  <a:srgbClr val="339933"/>
                </a:solidFill>
              </a:rPr>
              <a:t>composé</a:t>
            </a:r>
            <a:r>
              <a:rPr lang="fr-FR" sz="2800"/>
              <a:t> et un </a:t>
            </a:r>
            <a:r>
              <a:rPr lang="fr-FR" sz="2800" i="1">
                <a:solidFill>
                  <a:srgbClr val="339933"/>
                </a:solidFill>
              </a:rPr>
              <a:t>composant</a:t>
            </a:r>
            <a:endParaRPr lang="fr-FR" i="1">
              <a:solidFill>
                <a:srgbClr val="339933"/>
              </a:solidFill>
            </a:endParaRPr>
          </a:p>
          <a:p>
            <a:pPr marL="685800" lvl="1" indent="-228600"/>
            <a:r>
              <a:rPr lang="fr-FR" sz="2400" b="1"/>
              <a:t>Quantité nécessaire (coefficient technique)</a:t>
            </a:r>
          </a:p>
          <a:p>
            <a:pPr marL="685800" lvl="1" indent="-228600"/>
            <a:r>
              <a:rPr lang="fr-FR" sz="2400" b="1"/>
              <a:t>Pourcentage de rebut</a:t>
            </a:r>
          </a:p>
          <a:p>
            <a:pPr marL="685800" lvl="1" indent="-228600"/>
            <a:r>
              <a:rPr lang="fr-FR" sz="2400" b="1"/>
              <a:t>Dates de validité</a:t>
            </a:r>
            <a:endParaRPr lang="fr-FR" b="1"/>
          </a:p>
          <a:p>
            <a:pPr marL="285750" indent="-285750">
              <a:buClr>
                <a:schemeClr val="folHlink"/>
              </a:buClr>
              <a:buSzPct val="75000"/>
              <a:buFont typeface="Monotype Sorts" pitchFamily="2" charset="2"/>
              <a:buChar char="n"/>
            </a:pPr>
            <a:r>
              <a:rPr lang="fr-FR" sz="2800"/>
              <a:t>Servent</a:t>
            </a:r>
          </a:p>
          <a:p>
            <a:pPr marL="685800" lvl="1" indent="-228600"/>
            <a:r>
              <a:rPr lang="fr-FR" sz="2400" b="1"/>
              <a:t>à calculer les besoins</a:t>
            </a:r>
          </a:p>
          <a:p>
            <a:pPr marL="685800" lvl="1" indent="-228600"/>
            <a:r>
              <a:rPr lang="fr-FR" sz="2400" b="1"/>
              <a:t>à gérer le stock informatique</a:t>
            </a:r>
          </a:p>
          <a:p>
            <a:pPr marL="685800" lvl="1" indent="-228600"/>
            <a:r>
              <a:rPr lang="fr-FR" sz="2400" b="1"/>
              <a:t>à calculer les coûts de revient</a:t>
            </a:r>
            <a:endParaRPr lang="fr-F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Effect transition="in" filter="barn(outVertical)">
                                      <p:cBhvr>
                                        <p:cTn id="7" dur="500"/>
                                        <p:tgtEl>
                                          <p:spTgt spid="33795">
                                            <p:txEl>
                                              <p:pRg st="0" end="0"/>
                                            </p:txEl>
                                          </p:spTgt>
                                        </p:tgtEl>
                                      </p:cBhvr>
                                    </p:animEffect>
                                  </p:childTnLst>
                                </p:cTn>
                              </p:par>
                              <p:par>
                                <p:cTn id="8" presetID="16" presetClass="entr" presetSubtype="37" fill="hold" grpId="0" nodeType="withEffect">
                                  <p:stCondLst>
                                    <p:cond delay="0"/>
                                  </p:stCondLst>
                                  <p:childTnLst>
                                    <p:set>
                                      <p:cBhvr>
                                        <p:cTn id="9" dur="1" fill="hold">
                                          <p:stCondLst>
                                            <p:cond delay="0"/>
                                          </p:stCondLst>
                                        </p:cTn>
                                        <p:tgtEl>
                                          <p:spTgt spid="33795">
                                            <p:txEl>
                                              <p:pRg st="1" end="1"/>
                                            </p:txEl>
                                          </p:spTgt>
                                        </p:tgtEl>
                                        <p:attrNameLst>
                                          <p:attrName>style.visibility</p:attrName>
                                        </p:attrNameLst>
                                      </p:cBhvr>
                                      <p:to>
                                        <p:strVal val="visible"/>
                                      </p:to>
                                    </p:set>
                                    <p:animEffect transition="in" filter="barn(outVertical)">
                                      <p:cBhvr>
                                        <p:cTn id="10" dur="500"/>
                                        <p:tgtEl>
                                          <p:spTgt spid="33795">
                                            <p:txEl>
                                              <p:pRg st="1" end="1"/>
                                            </p:txEl>
                                          </p:spTgt>
                                        </p:tgtEl>
                                      </p:cBhvr>
                                    </p:animEffect>
                                  </p:childTnLst>
                                </p:cTn>
                              </p:par>
                              <p:par>
                                <p:cTn id="11" presetID="16" presetClass="entr" presetSubtype="37" fill="hold" grpId="0" nodeType="withEffect">
                                  <p:stCondLst>
                                    <p:cond delay="0"/>
                                  </p:stCondLst>
                                  <p:childTnLst>
                                    <p:set>
                                      <p:cBhvr>
                                        <p:cTn id="12" dur="1" fill="hold">
                                          <p:stCondLst>
                                            <p:cond delay="0"/>
                                          </p:stCondLst>
                                        </p:cTn>
                                        <p:tgtEl>
                                          <p:spTgt spid="33795">
                                            <p:txEl>
                                              <p:pRg st="2" end="2"/>
                                            </p:txEl>
                                          </p:spTgt>
                                        </p:tgtEl>
                                        <p:attrNameLst>
                                          <p:attrName>style.visibility</p:attrName>
                                        </p:attrNameLst>
                                      </p:cBhvr>
                                      <p:to>
                                        <p:strVal val="visible"/>
                                      </p:to>
                                    </p:set>
                                    <p:animEffect transition="in" filter="barn(outVertical)">
                                      <p:cBhvr>
                                        <p:cTn id="13" dur="500"/>
                                        <p:tgtEl>
                                          <p:spTgt spid="33795">
                                            <p:txEl>
                                              <p:pRg st="2" end="2"/>
                                            </p:txEl>
                                          </p:spTgt>
                                        </p:tgtEl>
                                      </p:cBhvr>
                                    </p:animEffect>
                                  </p:childTnLst>
                                </p:cTn>
                              </p:par>
                              <p:par>
                                <p:cTn id="14" presetID="16" presetClass="entr" presetSubtype="37" fill="hold" grpId="0" nodeType="withEffect">
                                  <p:stCondLst>
                                    <p:cond delay="0"/>
                                  </p:stCondLst>
                                  <p:childTnLst>
                                    <p:set>
                                      <p:cBhvr>
                                        <p:cTn id="15" dur="1" fill="hold">
                                          <p:stCondLst>
                                            <p:cond delay="0"/>
                                          </p:stCondLst>
                                        </p:cTn>
                                        <p:tgtEl>
                                          <p:spTgt spid="33795">
                                            <p:txEl>
                                              <p:pRg st="3" end="3"/>
                                            </p:txEl>
                                          </p:spTgt>
                                        </p:tgtEl>
                                        <p:attrNameLst>
                                          <p:attrName>style.visibility</p:attrName>
                                        </p:attrNameLst>
                                      </p:cBhvr>
                                      <p:to>
                                        <p:strVal val="visible"/>
                                      </p:to>
                                    </p:set>
                                    <p:animEffect transition="in" filter="barn(outVertical)">
                                      <p:cBhvr>
                                        <p:cTn id="16" dur="500"/>
                                        <p:tgtEl>
                                          <p:spTgt spid="33795">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37" fill="hold" grpId="0" nodeType="clickEffect">
                                  <p:stCondLst>
                                    <p:cond delay="0"/>
                                  </p:stCondLst>
                                  <p:childTnLst>
                                    <p:set>
                                      <p:cBhvr>
                                        <p:cTn id="20" dur="1" fill="hold">
                                          <p:stCondLst>
                                            <p:cond delay="0"/>
                                          </p:stCondLst>
                                        </p:cTn>
                                        <p:tgtEl>
                                          <p:spTgt spid="33795">
                                            <p:txEl>
                                              <p:pRg st="4" end="4"/>
                                            </p:txEl>
                                          </p:spTgt>
                                        </p:tgtEl>
                                        <p:attrNameLst>
                                          <p:attrName>style.visibility</p:attrName>
                                        </p:attrNameLst>
                                      </p:cBhvr>
                                      <p:to>
                                        <p:strVal val="visible"/>
                                      </p:to>
                                    </p:set>
                                    <p:animEffect transition="in" filter="barn(outVertical)">
                                      <p:cBhvr>
                                        <p:cTn id="21" dur="500"/>
                                        <p:tgtEl>
                                          <p:spTgt spid="33795">
                                            <p:txEl>
                                              <p:pRg st="4" end="4"/>
                                            </p:txEl>
                                          </p:spTgt>
                                        </p:tgtEl>
                                      </p:cBhvr>
                                    </p:animEffect>
                                  </p:childTnLst>
                                </p:cTn>
                              </p:par>
                              <p:par>
                                <p:cTn id="22" presetID="16" presetClass="entr" presetSubtype="37" fill="hold" grpId="0" nodeType="withEffect">
                                  <p:stCondLst>
                                    <p:cond delay="0"/>
                                  </p:stCondLst>
                                  <p:childTnLst>
                                    <p:set>
                                      <p:cBhvr>
                                        <p:cTn id="23" dur="1" fill="hold">
                                          <p:stCondLst>
                                            <p:cond delay="0"/>
                                          </p:stCondLst>
                                        </p:cTn>
                                        <p:tgtEl>
                                          <p:spTgt spid="33795">
                                            <p:txEl>
                                              <p:pRg st="5" end="5"/>
                                            </p:txEl>
                                          </p:spTgt>
                                        </p:tgtEl>
                                        <p:attrNameLst>
                                          <p:attrName>style.visibility</p:attrName>
                                        </p:attrNameLst>
                                      </p:cBhvr>
                                      <p:to>
                                        <p:strVal val="visible"/>
                                      </p:to>
                                    </p:set>
                                    <p:animEffect transition="in" filter="barn(outVertical)">
                                      <p:cBhvr>
                                        <p:cTn id="24" dur="500"/>
                                        <p:tgtEl>
                                          <p:spTgt spid="33795">
                                            <p:txEl>
                                              <p:pRg st="5" end="5"/>
                                            </p:txEl>
                                          </p:spTgt>
                                        </p:tgtEl>
                                      </p:cBhvr>
                                    </p:animEffect>
                                  </p:childTnLst>
                                </p:cTn>
                              </p:par>
                              <p:par>
                                <p:cTn id="25" presetID="16" presetClass="entr" presetSubtype="37" fill="hold" grpId="0" nodeType="withEffect">
                                  <p:stCondLst>
                                    <p:cond delay="0"/>
                                  </p:stCondLst>
                                  <p:childTnLst>
                                    <p:set>
                                      <p:cBhvr>
                                        <p:cTn id="26" dur="1" fill="hold">
                                          <p:stCondLst>
                                            <p:cond delay="0"/>
                                          </p:stCondLst>
                                        </p:cTn>
                                        <p:tgtEl>
                                          <p:spTgt spid="33795">
                                            <p:txEl>
                                              <p:pRg st="6" end="6"/>
                                            </p:txEl>
                                          </p:spTgt>
                                        </p:tgtEl>
                                        <p:attrNameLst>
                                          <p:attrName>style.visibility</p:attrName>
                                        </p:attrNameLst>
                                      </p:cBhvr>
                                      <p:to>
                                        <p:strVal val="visible"/>
                                      </p:to>
                                    </p:set>
                                    <p:animEffect transition="in" filter="barn(outVertical)">
                                      <p:cBhvr>
                                        <p:cTn id="27" dur="500"/>
                                        <p:tgtEl>
                                          <p:spTgt spid="33795">
                                            <p:txEl>
                                              <p:pRg st="6" end="6"/>
                                            </p:txEl>
                                          </p:spTgt>
                                        </p:tgtEl>
                                      </p:cBhvr>
                                    </p:animEffect>
                                  </p:childTnLst>
                                </p:cTn>
                              </p:par>
                              <p:par>
                                <p:cTn id="28" presetID="16" presetClass="entr" presetSubtype="37" fill="hold" grpId="0" nodeType="withEffect">
                                  <p:stCondLst>
                                    <p:cond delay="0"/>
                                  </p:stCondLst>
                                  <p:childTnLst>
                                    <p:set>
                                      <p:cBhvr>
                                        <p:cTn id="29" dur="1" fill="hold">
                                          <p:stCondLst>
                                            <p:cond delay="0"/>
                                          </p:stCondLst>
                                        </p:cTn>
                                        <p:tgtEl>
                                          <p:spTgt spid="33795">
                                            <p:txEl>
                                              <p:pRg st="7" end="7"/>
                                            </p:txEl>
                                          </p:spTgt>
                                        </p:tgtEl>
                                        <p:attrNameLst>
                                          <p:attrName>style.visibility</p:attrName>
                                        </p:attrNameLst>
                                      </p:cBhvr>
                                      <p:to>
                                        <p:strVal val="visible"/>
                                      </p:to>
                                    </p:set>
                                    <p:animEffect transition="in" filter="barn(outVertical)">
                                      <p:cBhvr>
                                        <p:cTn id="30" dur="500"/>
                                        <p:tgtEl>
                                          <p:spTgt spid="3379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Espace réservé du numéro de diapositive 5"/>
          <p:cNvSpPr>
            <a:spLocks noGrp="1"/>
          </p:cNvSpPr>
          <p:nvPr>
            <p:ph type="sldNum" sz="quarter" idx="12"/>
          </p:nvPr>
        </p:nvSpPr>
        <p:spPr/>
        <p:txBody>
          <a:bodyPr/>
          <a:lstStyle/>
          <a:p>
            <a:fld id="{91084D32-B896-458E-9C4C-396E73B57827}" type="slidenum">
              <a:rPr lang="fr-FR"/>
              <a:pPr/>
              <a:t>15</a:t>
            </a:fld>
            <a:endParaRPr lang="fr-FR"/>
          </a:p>
        </p:txBody>
      </p:sp>
      <p:sp>
        <p:nvSpPr>
          <p:cNvPr id="35842" name="Rectangle 2"/>
          <p:cNvSpPr>
            <a:spLocks noGrp="1" noChangeArrowheads="1"/>
          </p:cNvSpPr>
          <p:nvPr>
            <p:ph type="title"/>
          </p:nvPr>
        </p:nvSpPr>
        <p:spPr>
          <a:xfrm>
            <a:off x="228600" y="0"/>
            <a:ext cx="7772400" cy="1143000"/>
          </a:xfrm>
          <a:noFill/>
          <a:ln/>
        </p:spPr>
        <p:txBody>
          <a:bodyPr lIns="90488" tIns="44450" rIns="90488" bIns="44450"/>
          <a:lstStyle/>
          <a:p>
            <a:pPr algn="l"/>
            <a:r>
              <a:rPr lang="fr-FR"/>
              <a:t>Les ressources</a:t>
            </a:r>
          </a:p>
        </p:txBody>
      </p:sp>
      <p:sp>
        <p:nvSpPr>
          <p:cNvPr id="35843" name="Rectangle 3"/>
          <p:cNvSpPr>
            <a:spLocks noGrp="1" noChangeArrowheads="1"/>
          </p:cNvSpPr>
          <p:nvPr>
            <p:ph type="body" idx="1"/>
          </p:nvPr>
        </p:nvSpPr>
        <p:spPr>
          <a:xfrm>
            <a:off x="990600" y="1676400"/>
            <a:ext cx="7207250" cy="3792538"/>
          </a:xfrm>
          <a:noFill/>
          <a:ln/>
        </p:spPr>
        <p:txBody>
          <a:bodyPr lIns="90488" tIns="44450" rIns="90488" bIns="44450"/>
          <a:lstStyle/>
          <a:p>
            <a:pPr marL="285750" indent="-285750">
              <a:lnSpc>
                <a:spcPct val="90000"/>
              </a:lnSpc>
              <a:buClr>
                <a:schemeClr val="folHlink"/>
              </a:buClr>
              <a:buSzPct val="75000"/>
              <a:buFont typeface="Monotype Sorts" pitchFamily="2" charset="2"/>
              <a:buChar char="n"/>
            </a:pPr>
            <a:r>
              <a:rPr lang="fr-FR" sz="2800"/>
              <a:t>Définition de la structure des moyens </a:t>
            </a:r>
          </a:p>
          <a:p>
            <a:pPr marL="704850" lvl="1" indent="-228600">
              <a:lnSpc>
                <a:spcPct val="90000"/>
              </a:lnSpc>
            </a:pPr>
            <a:r>
              <a:rPr lang="fr-FR" sz="2400" b="1"/>
              <a:t>Ateliers</a:t>
            </a:r>
          </a:p>
          <a:p>
            <a:pPr marL="704850" lvl="1" indent="-228600">
              <a:lnSpc>
                <a:spcPct val="90000"/>
              </a:lnSpc>
            </a:pPr>
            <a:r>
              <a:rPr lang="fr-FR" sz="2400" b="1"/>
              <a:t>Machines</a:t>
            </a:r>
          </a:p>
          <a:p>
            <a:pPr marL="704850" lvl="1" indent="-228600">
              <a:lnSpc>
                <a:spcPct val="90000"/>
              </a:lnSpc>
            </a:pPr>
            <a:r>
              <a:rPr lang="fr-FR" sz="2400" b="1"/>
              <a:t>Main-d’œuvre</a:t>
            </a:r>
          </a:p>
          <a:p>
            <a:pPr marL="704850" lvl="1" indent="-228600">
              <a:lnSpc>
                <a:spcPct val="90000"/>
              </a:lnSpc>
            </a:pPr>
            <a:r>
              <a:rPr lang="fr-FR" sz="2400" b="1"/>
              <a:t>Sous-traitance</a:t>
            </a:r>
            <a:endParaRPr lang="fr-FR" sz="2000"/>
          </a:p>
          <a:p>
            <a:pPr marL="285750" indent="-285750">
              <a:lnSpc>
                <a:spcPct val="90000"/>
              </a:lnSpc>
              <a:buClr>
                <a:schemeClr val="folHlink"/>
              </a:buClr>
              <a:buSzPct val="75000"/>
              <a:buFont typeface="Monotype Sorts" pitchFamily="2" charset="2"/>
              <a:buChar char="n"/>
            </a:pPr>
            <a:r>
              <a:rPr lang="fr-FR" sz="2800"/>
              <a:t>Capacité de production définie via </a:t>
            </a:r>
          </a:p>
          <a:p>
            <a:pPr marL="704850" lvl="1" indent="-228600">
              <a:lnSpc>
                <a:spcPct val="90000"/>
              </a:lnSpc>
            </a:pPr>
            <a:r>
              <a:rPr lang="fr-FR" sz="2400" b="1"/>
              <a:t>le calendrier applicable à la ressource</a:t>
            </a:r>
          </a:p>
          <a:p>
            <a:pPr marL="704850" lvl="1" indent="-228600">
              <a:lnSpc>
                <a:spcPct val="90000"/>
              </a:lnSpc>
            </a:pPr>
            <a:r>
              <a:rPr lang="fr-FR" sz="2400" b="1"/>
              <a:t>un coefficient d ’efficacité</a:t>
            </a:r>
            <a:endParaRPr lang="fr-FR" sz="2400"/>
          </a:p>
          <a:p>
            <a:pPr marL="285750" indent="-285750">
              <a:lnSpc>
                <a:spcPct val="90000"/>
              </a:lnSpc>
              <a:buClr>
                <a:schemeClr val="folHlink"/>
              </a:buClr>
              <a:buSzPct val="75000"/>
              <a:buFont typeface="Monotype Sorts" pitchFamily="2" charset="2"/>
              <a:buChar char="n"/>
            </a:pPr>
            <a:r>
              <a:rPr lang="fr-FR" sz="2800"/>
              <a:t>Chaque ressource a un coût horaire</a:t>
            </a:r>
            <a:endParaRPr lang="fr-FR" sz="24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Effect transition="in" filter="barn(outVertical)">
                                      <p:cBhvr>
                                        <p:cTn id="7" dur="500"/>
                                        <p:tgtEl>
                                          <p:spTgt spid="35843">
                                            <p:txEl>
                                              <p:pRg st="0" end="0"/>
                                            </p:txEl>
                                          </p:spTgt>
                                        </p:tgtEl>
                                      </p:cBhvr>
                                    </p:animEffect>
                                  </p:childTnLst>
                                </p:cTn>
                              </p:par>
                              <p:par>
                                <p:cTn id="8" presetID="16" presetClass="entr" presetSubtype="37" fill="hold" grpId="0" nodeType="withEffect">
                                  <p:stCondLst>
                                    <p:cond delay="0"/>
                                  </p:stCondLst>
                                  <p:childTnLst>
                                    <p:set>
                                      <p:cBhvr>
                                        <p:cTn id="9" dur="1" fill="hold">
                                          <p:stCondLst>
                                            <p:cond delay="0"/>
                                          </p:stCondLst>
                                        </p:cTn>
                                        <p:tgtEl>
                                          <p:spTgt spid="35843">
                                            <p:txEl>
                                              <p:pRg st="1" end="1"/>
                                            </p:txEl>
                                          </p:spTgt>
                                        </p:tgtEl>
                                        <p:attrNameLst>
                                          <p:attrName>style.visibility</p:attrName>
                                        </p:attrNameLst>
                                      </p:cBhvr>
                                      <p:to>
                                        <p:strVal val="visible"/>
                                      </p:to>
                                    </p:set>
                                    <p:animEffect transition="in" filter="barn(outVertical)">
                                      <p:cBhvr>
                                        <p:cTn id="10" dur="500"/>
                                        <p:tgtEl>
                                          <p:spTgt spid="35843">
                                            <p:txEl>
                                              <p:pRg st="1" end="1"/>
                                            </p:txEl>
                                          </p:spTgt>
                                        </p:tgtEl>
                                      </p:cBhvr>
                                    </p:animEffect>
                                  </p:childTnLst>
                                </p:cTn>
                              </p:par>
                              <p:par>
                                <p:cTn id="11" presetID="16" presetClass="entr" presetSubtype="37" fill="hold" grpId="0" nodeType="withEffect">
                                  <p:stCondLst>
                                    <p:cond delay="0"/>
                                  </p:stCondLst>
                                  <p:childTnLst>
                                    <p:set>
                                      <p:cBhvr>
                                        <p:cTn id="12" dur="1" fill="hold">
                                          <p:stCondLst>
                                            <p:cond delay="0"/>
                                          </p:stCondLst>
                                        </p:cTn>
                                        <p:tgtEl>
                                          <p:spTgt spid="35843">
                                            <p:txEl>
                                              <p:pRg st="2" end="2"/>
                                            </p:txEl>
                                          </p:spTgt>
                                        </p:tgtEl>
                                        <p:attrNameLst>
                                          <p:attrName>style.visibility</p:attrName>
                                        </p:attrNameLst>
                                      </p:cBhvr>
                                      <p:to>
                                        <p:strVal val="visible"/>
                                      </p:to>
                                    </p:set>
                                    <p:animEffect transition="in" filter="barn(outVertical)">
                                      <p:cBhvr>
                                        <p:cTn id="13" dur="500"/>
                                        <p:tgtEl>
                                          <p:spTgt spid="35843">
                                            <p:txEl>
                                              <p:pRg st="2" end="2"/>
                                            </p:txEl>
                                          </p:spTgt>
                                        </p:tgtEl>
                                      </p:cBhvr>
                                    </p:animEffect>
                                  </p:childTnLst>
                                </p:cTn>
                              </p:par>
                              <p:par>
                                <p:cTn id="14" presetID="16" presetClass="entr" presetSubtype="37" fill="hold" grpId="0" nodeType="withEffect">
                                  <p:stCondLst>
                                    <p:cond delay="0"/>
                                  </p:stCondLst>
                                  <p:childTnLst>
                                    <p:set>
                                      <p:cBhvr>
                                        <p:cTn id="15" dur="1" fill="hold">
                                          <p:stCondLst>
                                            <p:cond delay="0"/>
                                          </p:stCondLst>
                                        </p:cTn>
                                        <p:tgtEl>
                                          <p:spTgt spid="35843">
                                            <p:txEl>
                                              <p:pRg st="3" end="3"/>
                                            </p:txEl>
                                          </p:spTgt>
                                        </p:tgtEl>
                                        <p:attrNameLst>
                                          <p:attrName>style.visibility</p:attrName>
                                        </p:attrNameLst>
                                      </p:cBhvr>
                                      <p:to>
                                        <p:strVal val="visible"/>
                                      </p:to>
                                    </p:set>
                                    <p:animEffect transition="in" filter="barn(outVertical)">
                                      <p:cBhvr>
                                        <p:cTn id="16" dur="500"/>
                                        <p:tgtEl>
                                          <p:spTgt spid="35843">
                                            <p:txEl>
                                              <p:pRg st="3" end="3"/>
                                            </p:txEl>
                                          </p:spTgt>
                                        </p:tgtEl>
                                      </p:cBhvr>
                                    </p:animEffect>
                                  </p:childTnLst>
                                </p:cTn>
                              </p:par>
                              <p:par>
                                <p:cTn id="17" presetID="16" presetClass="entr" presetSubtype="37" fill="hold" grpId="0" nodeType="withEffect">
                                  <p:stCondLst>
                                    <p:cond delay="0"/>
                                  </p:stCondLst>
                                  <p:childTnLst>
                                    <p:set>
                                      <p:cBhvr>
                                        <p:cTn id="18" dur="1" fill="hold">
                                          <p:stCondLst>
                                            <p:cond delay="0"/>
                                          </p:stCondLst>
                                        </p:cTn>
                                        <p:tgtEl>
                                          <p:spTgt spid="35843">
                                            <p:txEl>
                                              <p:pRg st="4" end="4"/>
                                            </p:txEl>
                                          </p:spTgt>
                                        </p:tgtEl>
                                        <p:attrNameLst>
                                          <p:attrName>style.visibility</p:attrName>
                                        </p:attrNameLst>
                                      </p:cBhvr>
                                      <p:to>
                                        <p:strVal val="visible"/>
                                      </p:to>
                                    </p:set>
                                    <p:animEffect transition="in" filter="barn(outVertical)">
                                      <p:cBhvr>
                                        <p:cTn id="19" dur="500"/>
                                        <p:tgtEl>
                                          <p:spTgt spid="3584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37" fill="hold" grpId="0" nodeType="clickEffect">
                                  <p:stCondLst>
                                    <p:cond delay="0"/>
                                  </p:stCondLst>
                                  <p:childTnLst>
                                    <p:set>
                                      <p:cBhvr>
                                        <p:cTn id="23" dur="1" fill="hold">
                                          <p:stCondLst>
                                            <p:cond delay="0"/>
                                          </p:stCondLst>
                                        </p:cTn>
                                        <p:tgtEl>
                                          <p:spTgt spid="35843">
                                            <p:txEl>
                                              <p:pRg st="5" end="5"/>
                                            </p:txEl>
                                          </p:spTgt>
                                        </p:tgtEl>
                                        <p:attrNameLst>
                                          <p:attrName>style.visibility</p:attrName>
                                        </p:attrNameLst>
                                      </p:cBhvr>
                                      <p:to>
                                        <p:strVal val="visible"/>
                                      </p:to>
                                    </p:set>
                                    <p:animEffect transition="in" filter="barn(outVertical)">
                                      <p:cBhvr>
                                        <p:cTn id="24" dur="500"/>
                                        <p:tgtEl>
                                          <p:spTgt spid="35843">
                                            <p:txEl>
                                              <p:pRg st="5" end="5"/>
                                            </p:txEl>
                                          </p:spTgt>
                                        </p:tgtEl>
                                      </p:cBhvr>
                                    </p:animEffect>
                                  </p:childTnLst>
                                </p:cTn>
                              </p:par>
                              <p:par>
                                <p:cTn id="25" presetID="16" presetClass="entr" presetSubtype="37" fill="hold" grpId="0" nodeType="withEffect">
                                  <p:stCondLst>
                                    <p:cond delay="0"/>
                                  </p:stCondLst>
                                  <p:childTnLst>
                                    <p:set>
                                      <p:cBhvr>
                                        <p:cTn id="26" dur="1" fill="hold">
                                          <p:stCondLst>
                                            <p:cond delay="0"/>
                                          </p:stCondLst>
                                        </p:cTn>
                                        <p:tgtEl>
                                          <p:spTgt spid="35843">
                                            <p:txEl>
                                              <p:pRg st="6" end="6"/>
                                            </p:txEl>
                                          </p:spTgt>
                                        </p:tgtEl>
                                        <p:attrNameLst>
                                          <p:attrName>style.visibility</p:attrName>
                                        </p:attrNameLst>
                                      </p:cBhvr>
                                      <p:to>
                                        <p:strVal val="visible"/>
                                      </p:to>
                                    </p:set>
                                    <p:animEffect transition="in" filter="barn(outVertical)">
                                      <p:cBhvr>
                                        <p:cTn id="27" dur="500"/>
                                        <p:tgtEl>
                                          <p:spTgt spid="35843">
                                            <p:txEl>
                                              <p:pRg st="6" end="6"/>
                                            </p:txEl>
                                          </p:spTgt>
                                        </p:tgtEl>
                                      </p:cBhvr>
                                    </p:animEffect>
                                  </p:childTnLst>
                                </p:cTn>
                              </p:par>
                              <p:par>
                                <p:cTn id="28" presetID="16" presetClass="entr" presetSubtype="37" fill="hold" grpId="0" nodeType="withEffect">
                                  <p:stCondLst>
                                    <p:cond delay="0"/>
                                  </p:stCondLst>
                                  <p:childTnLst>
                                    <p:set>
                                      <p:cBhvr>
                                        <p:cTn id="29" dur="1" fill="hold">
                                          <p:stCondLst>
                                            <p:cond delay="0"/>
                                          </p:stCondLst>
                                        </p:cTn>
                                        <p:tgtEl>
                                          <p:spTgt spid="35843">
                                            <p:txEl>
                                              <p:pRg st="7" end="7"/>
                                            </p:txEl>
                                          </p:spTgt>
                                        </p:tgtEl>
                                        <p:attrNameLst>
                                          <p:attrName>style.visibility</p:attrName>
                                        </p:attrNameLst>
                                      </p:cBhvr>
                                      <p:to>
                                        <p:strVal val="visible"/>
                                      </p:to>
                                    </p:set>
                                    <p:animEffect transition="in" filter="barn(outVertical)">
                                      <p:cBhvr>
                                        <p:cTn id="30" dur="500"/>
                                        <p:tgtEl>
                                          <p:spTgt spid="35843">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37" fill="hold" grpId="0" nodeType="clickEffect">
                                  <p:stCondLst>
                                    <p:cond delay="0"/>
                                  </p:stCondLst>
                                  <p:childTnLst>
                                    <p:set>
                                      <p:cBhvr>
                                        <p:cTn id="34" dur="1" fill="hold">
                                          <p:stCondLst>
                                            <p:cond delay="0"/>
                                          </p:stCondLst>
                                        </p:cTn>
                                        <p:tgtEl>
                                          <p:spTgt spid="35843">
                                            <p:txEl>
                                              <p:pRg st="8" end="8"/>
                                            </p:txEl>
                                          </p:spTgt>
                                        </p:tgtEl>
                                        <p:attrNameLst>
                                          <p:attrName>style.visibility</p:attrName>
                                        </p:attrNameLst>
                                      </p:cBhvr>
                                      <p:to>
                                        <p:strVal val="visible"/>
                                      </p:to>
                                    </p:set>
                                    <p:animEffect transition="in" filter="barn(outVertical)">
                                      <p:cBhvr>
                                        <p:cTn id="35" dur="500"/>
                                        <p:tgtEl>
                                          <p:spTgt spid="3584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Espace réservé du numéro de diapositive 5"/>
          <p:cNvSpPr>
            <a:spLocks noGrp="1"/>
          </p:cNvSpPr>
          <p:nvPr>
            <p:ph type="sldNum" sz="quarter" idx="12"/>
          </p:nvPr>
        </p:nvSpPr>
        <p:spPr/>
        <p:txBody>
          <a:bodyPr/>
          <a:lstStyle/>
          <a:p>
            <a:fld id="{F4ADD9B3-A96D-4A63-9A28-8FDAFF0BE522}" type="slidenum">
              <a:rPr lang="fr-FR"/>
              <a:pPr/>
              <a:t>16</a:t>
            </a:fld>
            <a:endParaRPr lang="fr-FR"/>
          </a:p>
        </p:txBody>
      </p:sp>
      <p:sp>
        <p:nvSpPr>
          <p:cNvPr id="37890" name="Rectangle 2"/>
          <p:cNvSpPr>
            <a:spLocks noGrp="1" noChangeArrowheads="1"/>
          </p:cNvSpPr>
          <p:nvPr>
            <p:ph type="title"/>
          </p:nvPr>
        </p:nvSpPr>
        <p:spPr>
          <a:xfrm>
            <a:off x="304800" y="304800"/>
            <a:ext cx="8610600" cy="1066800"/>
          </a:xfrm>
          <a:noFill/>
          <a:ln/>
        </p:spPr>
        <p:txBody>
          <a:bodyPr lIns="90488" tIns="44450" rIns="90488" bIns="44450"/>
          <a:lstStyle/>
          <a:p>
            <a:pPr algn="l"/>
            <a:r>
              <a:rPr lang="fr-FR"/>
              <a:t>La représentation des processus </a:t>
            </a:r>
            <a:br>
              <a:rPr lang="fr-FR"/>
            </a:br>
            <a:r>
              <a:rPr lang="fr-FR"/>
              <a:t>de fabrication</a:t>
            </a:r>
          </a:p>
        </p:txBody>
      </p:sp>
      <p:sp>
        <p:nvSpPr>
          <p:cNvPr id="37891" name="Rectangle 3"/>
          <p:cNvSpPr>
            <a:spLocks noChangeArrowheads="1"/>
          </p:cNvSpPr>
          <p:nvPr/>
        </p:nvSpPr>
        <p:spPr bwMode="auto">
          <a:xfrm>
            <a:off x="4792663" y="2209800"/>
            <a:ext cx="1604962" cy="457200"/>
          </a:xfrm>
          <a:prstGeom prst="rect">
            <a:avLst/>
          </a:prstGeom>
          <a:solidFill>
            <a:srgbClr val="00CCFF"/>
          </a:solidFill>
          <a:ln w="9525">
            <a:solidFill>
              <a:schemeClr val="tx1"/>
            </a:solidFill>
            <a:miter lim="800000"/>
            <a:headEnd/>
            <a:tailEnd/>
          </a:ln>
        </p:spPr>
        <p:txBody>
          <a:bodyPr anchor="ctr"/>
          <a:lstStyle/>
          <a:p>
            <a:pPr algn="ctr"/>
            <a:r>
              <a:rPr lang="fr-FR" sz="1600">
                <a:latin typeface="Arial" pitchFamily="34" charset="0"/>
              </a:rPr>
              <a:t>Sous-ensemble</a:t>
            </a:r>
          </a:p>
          <a:p>
            <a:pPr algn="ctr"/>
            <a:r>
              <a:rPr lang="fr-FR" sz="1600">
                <a:latin typeface="Arial" pitchFamily="34" charset="0"/>
              </a:rPr>
              <a:t> SE 1</a:t>
            </a:r>
            <a:endParaRPr lang="fr-FR" sz="1600" b="1">
              <a:latin typeface="Arial" pitchFamily="34" charset="0"/>
            </a:endParaRPr>
          </a:p>
        </p:txBody>
      </p:sp>
      <p:sp>
        <p:nvSpPr>
          <p:cNvPr id="37892" name="Rectangle 4"/>
          <p:cNvSpPr>
            <a:spLocks noChangeArrowheads="1"/>
          </p:cNvSpPr>
          <p:nvPr/>
        </p:nvSpPr>
        <p:spPr bwMode="auto">
          <a:xfrm>
            <a:off x="169863" y="2176463"/>
            <a:ext cx="990600" cy="506412"/>
          </a:xfrm>
          <a:prstGeom prst="rect">
            <a:avLst/>
          </a:prstGeom>
          <a:solidFill>
            <a:srgbClr val="00FF00"/>
          </a:solidFill>
          <a:ln w="9525">
            <a:solidFill>
              <a:schemeClr val="tx1"/>
            </a:solidFill>
            <a:miter lim="800000"/>
            <a:headEnd/>
            <a:tailEnd/>
          </a:ln>
        </p:spPr>
        <p:txBody>
          <a:bodyPr anchor="ctr"/>
          <a:lstStyle/>
          <a:p>
            <a:pPr algn="ctr"/>
            <a:r>
              <a:rPr lang="fr-FR" sz="1600">
                <a:latin typeface="Arial" pitchFamily="34" charset="0"/>
              </a:rPr>
              <a:t>Matière</a:t>
            </a:r>
          </a:p>
          <a:p>
            <a:pPr algn="ctr"/>
            <a:r>
              <a:rPr lang="fr-FR" sz="1600">
                <a:latin typeface="Arial" pitchFamily="34" charset="0"/>
              </a:rPr>
              <a:t> X</a:t>
            </a:r>
          </a:p>
        </p:txBody>
      </p:sp>
      <p:sp>
        <p:nvSpPr>
          <p:cNvPr id="37893" name="Rectangle 5"/>
          <p:cNvSpPr>
            <a:spLocks noChangeArrowheads="1"/>
          </p:cNvSpPr>
          <p:nvPr/>
        </p:nvSpPr>
        <p:spPr bwMode="auto">
          <a:xfrm>
            <a:off x="168275" y="3406775"/>
            <a:ext cx="990600" cy="506413"/>
          </a:xfrm>
          <a:prstGeom prst="rect">
            <a:avLst/>
          </a:prstGeom>
          <a:solidFill>
            <a:srgbClr val="00FF00"/>
          </a:solidFill>
          <a:ln w="9525">
            <a:solidFill>
              <a:schemeClr val="tx1"/>
            </a:solidFill>
            <a:miter lim="800000"/>
            <a:headEnd/>
            <a:tailEnd/>
          </a:ln>
        </p:spPr>
        <p:txBody>
          <a:bodyPr anchor="ctr"/>
          <a:lstStyle/>
          <a:p>
            <a:pPr algn="ctr"/>
            <a:r>
              <a:rPr lang="fr-FR" sz="1600">
                <a:latin typeface="Arial" pitchFamily="34" charset="0"/>
              </a:rPr>
              <a:t>Matière</a:t>
            </a:r>
          </a:p>
          <a:p>
            <a:pPr algn="ctr"/>
            <a:r>
              <a:rPr lang="fr-FR" sz="1600">
                <a:latin typeface="Arial" pitchFamily="34" charset="0"/>
              </a:rPr>
              <a:t>Y</a:t>
            </a:r>
          </a:p>
        </p:txBody>
      </p:sp>
      <p:sp>
        <p:nvSpPr>
          <p:cNvPr id="37894" name="Rectangle 6"/>
          <p:cNvSpPr>
            <a:spLocks noChangeArrowheads="1"/>
          </p:cNvSpPr>
          <p:nvPr/>
        </p:nvSpPr>
        <p:spPr bwMode="auto">
          <a:xfrm>
            <a:off x="2057400" y="2765425"/>
            <a:ext cx="1284288" cy="447675"/>
          </a:xfrm>
          <a:prstGeom prst="rect">
            <a:avLst/>
          </a:prstGeom>
          <a:solidFill>
            <a:srgbClr val="CC99FF"/>
          </a:solidFill>
          <a:ln w="9525">
            <a:solidFill>
              <a:schemeClr val="tx1"/>
            </a:solidFill>
            <a:miter lim="800000"/>
            <a:headEnd/>
            <a:tailEnd/>
          </a:ln>
        </p:spPr>
        <p:txBody>
          <a:bodyPr anchor="ctr"/>
          <a:lstStyle/>
          <a:p>
            <a:pPr algn="ctr"/>
            <a:r>
              <a:rPr lang="fr-FR" sz="1600">
                <a:latin typeface="Arial" pitchFamily="34" charset="0"/>
              </a:rPr>
              <a:t>Pièce</a:t>
            </a:r>
          </a:p>
          <a:p>
            <a:pPr algn="ctr"/>
            <a:r>
              <a:rPr lang="fr-FR" sz="1600">
                <a:latin typeface="Arial" pitchFamily="34" charset="0"/>
              </a:rPr>
              <a:t> A</a:t>
            </a:r>
            <a:endParaRPr lang="fr-FR" sz="1600" b="1">
              <a:latin typeface="Arial" pitchFamily="34" charset="0"/>
            </a:endParaRPr>
          </a:p>
        </p:txBody>
      </p:sp>
      <p:sp>
        <p:nvSpPr>
          <p:cNvPr id="37895" name="Rectangle 7"/>
          <p:cNvSpPr>
            <a:spLocks noChangeArrowheads="1"/>
          </p:cNvSpPr>
          <p:nvPr/>
        </p:nvSpPr>
        <p:spPr bwMode="auto">
          <a:xfrm>
            <a:off x="1978025" y="3830638"/>
            <a:ext cx="1363663" cy="512762"/>
          </a:xfrm>
          <a:prstGeom prst="rect">
            <a:avLst/>
          </a:prstGeom>
          <a:solidFill>
            <a:srgbClr val="CC99FF"/>
          </a:solidFill>
          <a:ln w="9525">
            <a:solidFill>
              <a:schemeClr val="tx1"/>
            </a:solidFill>
            <a:miter lim="800000"/>
            <a:headEnd/>
            <a:tailEnd/>
          </a:ln>
        </p:spPr>
        <p:txBody>
          <a:bodyPr anchor="ctr"/>
          <a:lstStyle/>
          <a:p>
            <a:pPr algn="ctr"/>
            <a:r>
              <a:rPr lang="fr-FR" sz="1600">
                <a:latin typeface="Arial" pitchFamily="34" charset="0"/>
              </a:rPr>
              <a:t>Pièce</a:t>
            </a:r>
          </a:p>
          <a:p>
            <a:pPr algn="ctr"/>
            <a:r>
              <a:rPr lang="fr-FR" sz="1600">
                <a:latin typeface="Arial" pitchFamily="34" charset="0"/>
              </a:rPr>
              <a:t> B</a:t>
            </a:r>
          </a:p>
        </p:txBody>
      </p:sp>
      <p:sp>
        <p:nvSpPr>
          <p:cNvPr id="37896" name="Rectangle 8"/>
          <p:cNvSpPr>
            <a:spLocks noChangeArrowheads="1"/>
          </p:cNvSpPr>
          <p:nvPr/>
        </p:nvSpPr>
        <p:spPr bwMode="auto">
          <a:xfrm>
            <a:off x="7848600" y="3178175"/>
            <a:ext cx="1066800" cy="620713"/>
          </a:xfrm>
          <a:prstGeom prst="rect">
            <a:avLst/>
          </a:prstGeom>
          <a:solidFill>
            <a:schemeClr val="accent1"/>
          </a:solidFill>
          <a:ln w="9525">
            <a:solidFill>
              <a:schemeClr val="tx1"/>
            </a:solidFill>
            <a:miter lim="800000"/>
            <a:headEnd/>
            <a:tailEnd/>
          </a:ln>
        </p:spPr>
        <p:txBody>
          <a:bodyPr anchor="ctr"/>
          <a:lstStyle/>
          <a:p>
            <a:pPr algn="ctr"/>
            <a:r>
              <a:rPr lang="fr-FR" sz="1600" b="1">
                <a:latin typeface="Arial" pitchFamily="34" charset="0"/>
              </a:rPr>
              <a:t>Produit fini</a:t>
            </a:r>
          </a:p>
        </p:txBody>
      </p:sp>
      <p:sp>
        <p:nvSpPr>
          <p:cNvPr id="37897" name="Rectangle 9"/>
          <p:cNvSpPr>
            <a:spLocks noChangeArrowheads="1"/>
          </p:cNvSpPr>
          <p:nvPr/>
        </p:nvSpPr>
        <p:spPr bwMode="auto">
          <a:xfrm>
            <a:off x="4792663" y="3265488"/>
            <a:ext cx="1604962" cy="457200"/>
          </a:xfrm>
          <a:prstGeom prst="rect">
            <a:avLst/>
          </a:prstGeom>
          <a:solidFill>
            <a:srgbClr val="00CCFF"/>
          </a:solidFill>
          <a:ln w="9525">
            <a:solidFill>
              <a:schemeClr val="tx1"/>
            </a:solidFill>
            <a:miter lim="800000"/>
            <a:headEnd/>
            <a:tailEnd/>
          </a:ln>
        </p:spPr>
        <p:txBody>
          <a:bodyPr anchor="ctr"/>
          <a:lstStyle/>
          <a:p>
            <a:pPr algn="ctr"/>
            <a:r>
              <a:rPr lang="fr-FR" sz="1600">
                <a:latin typeface="Arial" pitchFamily="34" charset="0"/>
              </a:rPr>
              <a:t>Sous-ensemble</a:t>
            </a:r>
          </a:p>
          <a:p>
            <a:pPr algn="ctr"/>
            <a:r>
              <a:rPr lang="fr-FR" sz="1600">
                <a:latin typeface="Arial" pitchFamily="34" charset="0"/>
              </a:rPr>
              <a:t> SE 2</a:t>
            </a:r>
          </a:p>
        </p:txBody>
      </p:sp>
      <p:sp>
        <p:nvSpPr>
          <p:cNvPr id="37898" name="Rectangle 10"/>
          <p:cNvSpPr>
            <a:spLocks noChangeArrowheads="1"/>
          </p:cNvSpPr>
          <p:nvPr/>
        </p:nvSpPr>
        <p:spPr bwMode="auto">
          <a:xfrm>
            <a:off x="4792663" y="4343400"/>
            <a:ext cx="1604962" cy="457200"/>
          </a:xfrm>
          <a:prstGeom prst="rect">
            <a:avLst/>
          </a:prstGeom>
          <a:solidFill>
            <a:srgbClr val="00CCFF"/>
          </a:solidFill>
          <a:ln w="9525">
            <a:solidFill>
              <a:schemeClr val="tx1"/>
            </a:solidFill>
            <a:miter lim="800000"/>
            <a:headEnd/>
            <a:tailEnd/>
          </a:ln>
        </p:spPr>
        <p:txBody>
          <a:bodyPr anchor="ctr"/>
          <a:lstStyle/>
          <a:p>
            <a:pPr algn="ctr"/>
            <a:r>
              <a:rPr lang="fr-FR" sz="1600">
                <a:latin typeface="Arial" pitchFamily="34" charset="0"/>
              </a:rPr>
              <a:t>Sous-ensemble</a:t>
            </a:r>
          </a:p>
          <a:p>
            <a:pPr algn="ctr"/>
            <a:r>
              <a:rPr lang="fr-FR" sz="1600">
                <a:latin typeface="Arial" pitchFamily="34" charset="0"/>
              </a:rPr>
              <a:t> SE 3</a:t>
            </a:r>
          </a:p>
        </p:txBody>
      </p:sp>
      <p:grpSp>
        <p:nvGrpSpPr>
          <p:cNvPr id="37899" name="Group 11"/>
          <p:cNvGrpSpPr>
            <a:grpSpLocks/>
          </p:cNvGrpSpPr>
          <p:nvPr/>
        </p:nvGrpSpPr>
        <p:grpSpPr bwMode="auto">
          <a:xfrm rot="-5400000">
            <a:off x="7134225" y="3071813"/>
            <a:ext cx="304800" cy="914400"/>
            <a:chOff x="432" y="2736"/>
            <a:chExt cx="192" cy="576"/>
          </a:xfrm>
        </p:grpSpPr>
        <p:sp>
          <p:nvSpPr>
            <p:cNvPr id="37900" name="Oval 12"/>
            <p:cNvSpPr>
              <a:spLocks noChangeArrowheads="1"/>
            </p:cNvSpPr>
            <p:nvPr/>
          </p:nvSpPr>
          <p:spPr bwMode="auto">
            <a:xfrm>
              <a:off x="432" y="3120"/>
              <a:ext cx="192" cy="192"/>
            </a:xfrm>
            <a:prstGeom prst="ellipse">
              <a:avLst/>
            </a:prstGeom>
            <a:solidFill>
              <a:srgbClr val="FFFF00"/>
            </a:solidFill>
            <a:ln w="9525">
              <a:solidFill>
                <a:schemeClr val="tx1"/>
              </a:solidFill>
              <a:round/>
              <a:headEnd/>
              <a:tailEnd/>
            </a:ln>
            <a:effectLst/>
          </p:spPr>
          <p:txBody>
            <a:bodyPr wrap="none" lIns="90000" tIns="46800" rIns="90000" bIns="46800" anchor="ctr"/>
            <a:lstStyle/>
            <a:p>
              <a:endParaRPr lang="fr-FR"/>
            </a:p>
          </p:txBody>
        </p:sp>
        <p:sp>
          <p:nvSpPr>
            <p:cNvPr id="37901" name="Oval 13"/>
            <p:cNvSpPr>
              <a:spLocks noChangeArrowheads="1"/>
            </p:cNvSpPr>
            <p:nvPr/>
          </p:nvSpPr>
          <p:spPr bwMode="auto">
            <a:xfrm>
              <a:off x="432" y="2928"/>
              <a:ext cx="192" cy="192"/>
            </a:xfrm>
            <a:prstGeom prst="ellipse">
              <a:avLst/>
            </a:prstGeom>
            <a:solidFill>
              <a:srgbClr val="FFFF00"/>
            </a:solidFill>
            <a:ln w="9525">
              <a:solidFill>
                <a:schemeClr val="tx1"/>
              </a:solidFill>
              <a:round/>
              <a:headEnd/>
              <a:tailEnd/>
            </a:ln>
            <a:effectLst/>
          </p:spPr>
          <p:txBody>
            <a:bodyPr wrap="none" lIns="90000" tIns="46800" rIns="90000" bIns="46800" anchor="ctr"/>
            <a:lstStyle/>
            <a:p>
              <a:endParaRPr lang="fr-FR"/>
            </a:p>
          </p:txBody>
        </p:sp>
        <p:sp>
          <p:nvSpPr>
            <p:cNvPr id="37902" name="Oval 14"/>
            <p:cNvSpPr>
              <a:spLocks noChangeArrowheads="1"/>
            </p:cNvSpPr>
            <p:nvPr/>
          </p:nvSpPr>
          <p:spPr bwMode="auto">
            <a:xfrm>
              <a:off x="432" y="2736"/>
              <a:ext cx="192" cy="192"/>
            </a:xfrm>
            <a:prstGeom prst="ellipse">
              <a:avLst/>
            </a:prstGeom>
            <a:solidFill>
              <a:srgbClr val="FFFF00"/>
            </a:solidFill>
            <a:ln w="9525">
              <a:solidFill>
                <a:schemeClr val="tx1"/>
              </a:solidFill>
              <a:round/>
              <a:headEnd/>
              <a:tailEnd/>
            </a:ln>
            <a:effectLst/>
          </p:spPr>
          <p:txBody>
            <a:bodyPr wrap="none" lIns="90000" tIns="46800" rIns="90000" bIns="46800" anchor="ctr"/>
            <a:lstStyle/>
            <a:p>
              <a:endParaRPr lang="fr-FR"/>
            </a:p>
          </p:txBody>
        </p:sp>
        <p:sp>
          <p:nvSpPr>
            <p:cNvPr id="37903" name="AutoShape 15"/>
            <p:cNvSpPr>
              <a:spLocks noChangeArrowheads="1"/>
            </p:cNvSpPr>
            <p:nvPr/>
          </p:nvSpPr>
          <p:spPr bwMode="auto">
            <a:xfrm>
              <a:off x="432" y="2736"/>
              <a:ext cx="192" cy="576"/>
            </a:xfrm>
            <a:prstGeom prst="roundRect">
              <a:avLst>
                <a:gd name="adj" fmla="val 16667"/>
              </a:avLst>
            </a:prstGeom>
            <a:solidFill>
              <a:srgbClr val="FFFF00">
                <a:alpha val="50000"/>
              </a:srgbClr>
            </a:solidFill>
            <a:ln w="9525">
              <a:solidFill>
                <a:schemeClr val="tx1"/>
              </a:solidFill>
              <a:round/>
              <a:headEnd/>
              <a:tailEnd/>
            </a:ln>
            <a:effectLst/>
          </p:spPr>
          <p:txBody>
            <a:bodyPr wrap="none" lIns="90000" tIns="46800" rIns="90000" bIns="46800" anchor="ctr"/>
            <a:lstStyle/>
            <a:p>
              <a:endParaRPr lang="fr-FR"/>
            </a:p>
          </p:txBody>
        </p:sp>
      </p:grpSp>
      <p:grpSp>
        <p:nvGrpSpPr>
          <p:cNvPr id="37904" name="Group 16"/>
          <p:cNvGrpSpPr>
            <a:grpSpLocks/>
          </p:cNvGrpSpPr>
          <p:nvPr/>
        </p:nvGrpSpPr>
        <p:grpSpPr bwMode="auto">
          <a:xfrm rot="-5400000">
            <a:off x="3967163" y="3086100"/>
            <a:ext cx="304800" cy="914400"/>
            <a:chOff x="432" y="2736"/>
            <a:chExt cx="192" cy="576"/>
          </a:xfrm>
        </p:grpSpPr>
        <p:sp>
          <p:nvSpPr>
            <p:cNvPr id="37905" name="Oval 17"/>
            <p:cNvSpPr>
              <a:spLocks noChangeArrowheads="1"/>
            </p:cNvSpPr>
            <p:nvPr/>
          </p:nvSpPr>
          <p:spPr bwMode="auto">
            <a:xfrm>
              <a:off x="432" y="3120"/>
              <a:ext cx="192" cy="192"/>
            </a:xfrm>
            <a:prstGeom prst="ellipse">
              <a:avLst/>
            </a:prstGeom>
            <a:solidFill>
              <a:srgbClr val="FFFF00"/>
            </a:solidFill>
            <a:ln w="9525">
              <a:solidFill>
                <a:schemeClr val="tx1"/>
              </a:solidFill>
              <a:round/>
              <a:headEnd/>
              <a:tailEnd/>
            </a:ln>
            <a:effectLst/>
          </p:spPr>
          <p:txBody>
            <a:bodyPr wrap="none" lIns="90000" tIns="46800" rIns="90000" bIns="46800" anchor="ctr"/>
            <a:lstStyle/>
            <a:p>
              <a:endParaRPr lang="fr-FR"/>
            </a:p>
          </p:txBody>
        </p:sp>
        <p:sp>
          <p:nvSpPr>
            <p:cNvPr id="37906" name="Oval 18"/>
            <p:cNvSpPr>
              <a:spLocks noChangeArrowheads="1"/>
            </p:cNvSpPr>
            <p:nvPr/>
          </p:nvSpPr>
          <p:spPr bwMode="auto">
            <a:xfrm>
              <a:off x="432" y="2928"/>
              <a:ext cx="192" cy="192"/>
            </a:xfrm>
            <a:prstGeom prst="ellipse">
              <a:avLst/>
            </a:prstGeom>
            <a:solidFill>
              <a:srgbClr val="FFFF00"/>
            </a:solidFill>
            <a:ln w="9525">
              <a:solidFill>
                <a:schemeClr val="tx1"/>
              </a:solidFill>
              <a:round/>
              <a:headEnd/>
              <a:tailEnd/>
            </a:ln>
            <a:effectLst/>
          </p:spPr>
          <p:txBody>
            <a:bodyPr wrap="none" lIns="90000" tIns="46800" rIns="90000" bIns="46800" anchor="ctr"/>
            <a:lstStyle/>
            <a:p>
              <a:endParaRPr lang="fr-FR"/>
            </a:p>
          </p:txBody>
        </p:sp>
        <p:sp>
          <p:nvSpPr>
            <p:cNvPr id="37907" name="Oval 19"/>
            <p:cNvSpPr>
              <a:spLocks noChangeArrowheads="1"/>
            </p:cNvSpPr>
            <p:nvPr/>
          </p:nvSpPr>
          <p:spPr bwMode="auto">
            <a:xfrm>
              <a:off x="432" y="2736"/>
              <a:ext cx="192" cy="192"/>
            </a:xfrm>
            <a:prstGeom prst="ellipse">
              <a:avLst/>
            </a:prstGeom>
            <a:solidFill>
              <a:srgbClr val="FFFF00"/>
            </a:solidFill>
            <a:ln w="9525">
              <a:solidFill>
                <a:schemeClr val="tx1"/>
              </a:solidFill>
              <a:round/>
              <a:headEnd/>
              <a:tailEnd/>
            </a:ln>
            <a:effectLst/>
          </p:spPr>
          <p:txBody>
            <a:bodyPr wrap="none" lIns="90000" tIns="46800" rIns="90000" bIns="46800" anchor="ctr"/>
            <a:lstStyle/>
            <a:p>
              <a:endParaRPr lang="fr-FR"/>
            </a:p>
          </p:txBody>
        </p:sp>
        <p:sp>
          <p:nvSpPr>
            <p:cNvPr id="37908" name="AutoShape 20"/>
            <p:cNvSpPr>
              <a:spLocks noChangeArrowheads="1"/>
            </p:cNvSpPr>
            <p:nvPr/>
          </p:nvSpPr>
          <p:spPr bwMode="auto">
            <a:xfrm>
              <a:off x="432" y="2736"/>
              <a:ext cx="192" cy="576"/>
            </a:xfrm>
            <a:prstGeom prst="roundRect">
              <a:avLst>
                <a:gd name="adj" fmla="val 16667"/>
              </a:avLst>
            </a:prstGeom>
            <a:solidFill>
              <a:srgbClr val="FFFF00">
                <a:alpha val="50000"/>
              </a:srgbClr>
            </a:solidFill>
            <a:ln w="9525">
              <a:solidFill>
                <a:schemeClr val="tx1"/>
              </a:solidFill>
              <a:round/>
              <a:headEnd/>
              <a:tailEnd/>
            </a:ln>
            <a:effectLst/>
          </p:spPr>
          <p:txBody>
            <a:bodyPr wrap="none" lIns="90000" tIns="46800" rIns="90000" bIns="46800" anchor="ctr"/>
            <a:lstStyle/>
            <a:p>
              <a:endParaRPr lang="fr-FR"/>
            </a:p>
          </p:txBody>
        </p:sp>
      </p:grpSp>
      <p:grpSp>
        <p:nvGrpSpPr>
          <p:cNvPr id="37909" name="Group 21"/>
          <p:cNvGrpSpPr>
            <a:grpSpLocks/>
          </p:cNvGrpSpPr>
          <p:nvPr/>
        </p:nvGrpSpPr>
        <p:grpSpPr bwMode="auto">
          <a:xfrm rot="-5400000">
            <a:off x="1368425" y="2563813"/>
            <a:ext cx="304800" cy="914400"/>
            <a:chOff x="432" y="2736"/>
            <a:chExt cx="192" cy="576"/>
          </a:xfrm>
        </p:grpSpPr>
        <p:sp>
          <p:nvSpPr>
            <p:cNvPr id="37910" name="Oval 22"/>
            <p:cNvSpPr>
              <a:spLocks noChangeArrowheads="1"/>
            </p:cNvSpPr>
            <p:nvPr/>
          </p:nvSpPr>
          <p:spPr bwMode="auto">
            <a:xfrm>
              <a:off x="432" y="3120"/>
              <a:ext cx="192" cy="192"/>
            </a:xfrm>
            <a:prstGeom prst="ellipse">
              <a:avLst/>
            </a:prstGeom>
            <a:solidFill>
              <a:srgbClr val="FFFF00"/>
            </a:solidFill>
            <a:ln w="9525">
              <a:solidFill>
                <a:schemeClr val="tx1"/>
              </a:solidFill>
              <a:round/>
              <a:headEnd/>
              <a:tailEnd/>
            </a:ln>
            <a:effectLst/>
          </p:spPr>
          <p:txBody>
            <a:bodyPr wrap="none" lIns="90000" tIns="46800" rIns="90000" bIns="46800" anchor="ctr"/>
            <a:lstStyle/>
            <a:p>
              <a:endParaRPr lang="fr-FR"/>
            </a:p>
          </p:txBody>
        </p:sp>
        <p:sp>
          <p:nvSpPr>
            <p:cNvPr id="37911" name="Oval 23"/>
            <p:cNvSpPr>
              <a:spLocks noChangeArrowheads="1"/>
            </p:cNvSpPr>
            <p:nvPr/>
          </p:nvSpPr>
          <p:spPr bwMode="auto">
            <a:xfrm>
              <a:off x="432" y="2928"/>
              <a:ext cx="192" cy="192"/>
            </a:xfrm>
            <a:prstGeom prst="ellipse">
              <a:avLst/>
            </a:prstGeom>
            <a:solidFill>
              <a:srgbClr val="FFFF00"/>
            </a:solidFill>
            <a:ln w="9525">
              <a:solidFill>
                <a:schemeClr val="tx1"/>
              </a:solidFill>
              <a:round/>
              <a:headEnd/>
              <a:tailEnd/>
            </a:ln>
            <a:effectLst/>
          </p:spPr>
          <p:txBody>
            <a:bodyPr wrap="none" lIns="90000" tIns="46800" rIns="90000" bIns="46800" anchor="ctr"/>
            <a:lstStyle/>
            <a:p>
              <a:endParaRPr lang="fr-FR"/>
            </a:p>
          </p:txBody>
        </p:sp>
        <p:sp>
          <p:nvSpPr>
            <p:cNvPr id="37912" name="Oval 24"/>
            <p:cNvSpPr>
              <a:spLocks noChangeArrowheads="1"/>
            </p:cNvSpPr>
            <p:nvPr/>
          </p:nvSpPr>
          <p:spPr bwMode="auto">
            <a:xfrm>
              <a:off x="432" y="2736"/>
              <a:ext cx="192" cy="192"/>
            </a:xfrm>
            <a:prstGeom prst="ellipse">
              <a:avLst/>
            </a:prstGeom>
            <a:solidFill>
              <a:srgbClr val="FFFF00"/>
            </a:solidFill>
            <a:ln w="9525">
              <a:solidFill>
                <a:schemeClr val="tx1"/>
              </a:solidFill>
              <a:round/>
              <a:headEnd/>
              <a:tailEnd/>
            </a:ln>
            <a:effectLst/>
          </p:spPr>
          <p:txBody>
            <a:bodyPr wrap="none" lIns="90000" tIns="46800" rIns="90000" bIns="46800" anchor="ctr"/>
            <a:lstStyle/>
            <a:p>
              <a:endParaRPr lang="fr-FR"/>
            </a:p>
          </p:txBody>
        </p:sp>
        <p:sp>
          <p:nvSpPr>
            <p:cNvPr id="37913" name="AutoShape 25"/>
            <p:cNvSpPr>
              <a:spLocks noChangeArrowheads="1"/>
            </p:cNvSpPr>
            <p:nvPr/>
          </p:nvSpPr>
          <p:spPr bwMode="auto">
            <a:xfrm>
              <a:off x="432" y="2736"/>
              <a:ext cx="192" cy="576"/>
            </a:xfrm>
            <a:prstGeom prst="roundRect">
              <a:avLst>
                <a:gd name="adj" fmla="val 16667"/>
              </a:avLst>
            </a:prstGeom>
            <a:solidFill>
              <a:srgbClr val="FFFF00">
                <a:alpha val="50000"/>
              </a:srgbClr>
            </a:solidFill>
            <a:ln w="9525">
              <a:solidFill>
                <a:schemeClr val="tx1"/>
              </a:solidFill>
              <a:round/>
              <a:headEnd/>
              <a:tailEnd/>
            </a:ln>
            <a:effectLst/>
          </p:spPr>
          <p:txBody>
            <a:bodyPr wrap="none" lIns="90000" tIns="46800" rIns="90000" bIns="46800" anchor="ctr"/>
            <a:lstStyle/>
            <a:p>
              <a:endParaRPr lang="fr-FR"/>
            </a:p>
          </p:txBody>
        </p:sp>
      </p:grpSp>
      <p:sp>
        <p:nvSpPr>
          <p:cNvPr id="37914" name="Line 26"/>
          <p:cNvSpPr>
            <a:spLocks noChangeShapeType="1"/>
          </p:cNvSpPr>
          <p:nvPr/>
        </p:nvSpPr>
        <p:spPr bwMode="auto">
          <a:xfrm>
            <a:off x="6624638" y="2438400"/>
            <a:ext cx="0" cy="2209800"/>
          </a:xfrm>
          <a:prstGeom prst="line">
            <a:avLst/>
          </a:prstGeom>
          <a:noFill/>
          <a:ln w="9525">
            <a:solidFill>
              <a:schemeClr val="tx1"/>
            </a:solidFill>
            <a:round/>
            <a:headEnd/>
            <a:tailEnd/>
          </a:ln>
          <a:effectLst/>
        </p:spPr>
        <p:txBody>
          <a:bodyPr wrap="none" lIns="90000" tIns="46800" rIns="90000" bIns="46800" anchor="ctr"/>
          <a:lstStyle/>
          <a:p>
            <a:endParaRPr lang="fr-FR"/>
          </a:p>
        </p:txBody>
      </p:sp>
      <p:sp>
        <p:nvSpPr>
          <p:cNvPr id="37915" name="Line 27"/>
          <p:cNvSpPr>
            <a:spLocks noChangeShapeType="1"/>
          </p:cNvSpPr>
          <p:nvPr/>
        </p:nvSpPr>
        <p:spPr bwMode="auto">
          <a:xfrm>
            <a:off x="6394450" y="2436813"/>
            <a:ext cx="231775" cy="0"/>
          </a:xfrm>
          <a:prstGeom prst="line">
            <a:avLst/>
          </a:prstGeom>
          <a:noFill/>
          <a:ln w="9525">
            <a:solidFill>
              <a:schemeClr val="tx1"/>
            </a:solidFill>
            <a:round/>
            <a:headEnd/>
            <a:tailEnd/>
          </a:ln>
          <a:effectLst/>
        </p:spPr>
        <p:txBody>
          <a:bodyPr wrap="none" lIns="90000" tIns="46800" rIns="90000" bIns="46800" anchor="ctr"/>
          <a:lstStyle/>
          <a:p>
            <a:endParaRPr lang="fr-FR"/>
          </a:p>
        </p:txBody>
      </p:sp>
      <p:sp>
        <p:nvSpPr>
          <p:cNvPr id="37916" name="Line 28"/>
          <p:cNvSpPr>
            <a:spLocks noChangeShapeType="1"/>
          </p:cNvSpPr>
          <p:nvPr/>
        </p:nvSpPr>
        <p:spPr bwMode="auto">
          <a:xfrm>
            <a:off x="6381750" y="3497263"/>
            <a:ext cx="461963" cy="0"/>
          </a:xfrm>
          <a:prstGeom prst="line">
            <a:avLst/>
          </a:prstGeom>
          <a:noFill/>
          <a:ln w="9525">
            <a:solidFill>
              <a:schemeClr val="tx1"/>
            </a:solidFill>
            <a:round/>
            <a:headEnd/>
            <a:tailEnd/>
          </a:ln>
          <a:effectLst/>
        </p:spPr>
        <p:txBody>
          <a:bodyPr wrap="none" lIns="90000" tIns="46800" rIns="90000" bIns="46800" anchor="ctr"/>
          <a:lstStyle/>
          <a:p>
            <a:endParaRPr lang="fr-FR"/>
          </a:p>
        </p:txBody>
      </p:sp>
      <p:sp>
        <p:nvSpPr>
          <p:cNvPr id="37917" name="Line 29"/>
          <p:cNvSpPr>
            <a:spLocks noChangeShapeType="1"/>
          </p:cNvSpPr>
          <p:nvPr/>
        </p:nvSpPr>
        <p:spPr bwMode="auto">
          <a:xfrm>
            <a:off x="7754938" y="3551238"/>
            <a:ext cx="109537" cy="0"/>
          </a:xfrm>
          <a:prstGeom prst="line">
            <a:avLst/>
          </a:prstGeom>
          <a:noFill/>
          <a:ln w="9525">
            <a:solidFill>
              <a:schemeClr val="tx1"/>
            </a:solidFill>
            <a:round/>
            <a:headEnd/>
            <a:tailEnd/>
          </a:ln>
          <a:effectLst/>
        </p:spPr>
        <p:txBody>
          <a:bodyPr wrap="none" lIns="90000" tIns="46800" rIns="90000" bIns="46800" anchor="ctr"/>
          <a:lstStyle/>
          <a:p>
            <a:endParaRPr lang="fr-FR"/>
          </a:p>
        </p:txBody>
      </p:sp>
      <p:sp>
        <p:nvSpPr>
          <p:cNvPr id="37918" name="Line 30"/>
          <p:cNvSpPr>
            <a:spLocks noChangeShapeType="1"/>
          </p:cNvSpPr>
          <p:nvPr/>
        </p:nvSpPr>
        <p:spPr bwMode="auto">
          <a:xfrm>
            <a:off x="6424613" y="4643438"/>
            <a:ext cx="231775" cy="0"/>
          </a:xfrm>
          <a:prstGeom prst="line">
            <a:avLst/>
          </a:prstGeom>
          <a:noFill/>
          <a:ln w="9525">
            <a:solidFill>
              <a:schemeClr val="tx1"/>
            </a:solidFill>
            <a:round/>
            <a:headEnd/>
            <a:tailEnd/>
          </a:ln>
          <a:effectLst/>
        </p:spPr>
        <p:txBody>
          <a:bodyPr wrap="none" lIns="90000" tIns="46800" rIns="90000" bIns="46800" anchor="ctr"/>
          <a:lstStyle/>
          <a:p>
            <a:endParaRPr lang="fr-FR"/>
          </a:p>
        </p:txBody>
      </p:sp>
      <p:sp>
        <p:nvSpPr>
          <p:cNvPr id="37919" name="Line 31"/>
          <p:cNvSpPr>
            <a:spLocks noChangeShapeType="1"/>
          </p:cNvSpPr>
          <p:nvPr/>
        </p:nvSpPr>
        <p:spPr bwMode="auto">
          <a:xfrm>
            <a:off x="3497263" y="2925763"/>
            <a:ext cx="0" cy="1184275"/>
          </a:xfrm>
          <a:prstGeom prst="line">
            <a:avLst/>
          </a:prstGeom>
          <a:noFill/>
          <a:ln w="9525">
            <a:solidFill>
              <a:schemeClr val="tx1"/>
            </a:solidFill>
            <a:round/>
            <a:headEnd/>
            <a:tailEnd/>
          </a:ln>
          <a:effectLst/>
        </p:spPr>
        <p:txBody>
          <a:bodyPr wrap="none" lIns="90000" tIns="46800" rIns="90000" bIns="46800" anchor="ctr"/>
          <a:lstStyle/>
          <a:p>
            <a:endParaRPr lang="fr-FR"/>
          </a:p>
        </p:txBody>
      </p:sp>
      <p:sp>
        <p:nvSpPr>
          <p:cNvPr id="37920" name="Line 32"/>
          <p:cNvSpPr>
            <a:spLocks noChangeShapeType="1"/>
          </p:cNvSpPr>
          <p:nvPr/>
        </p:nvSpPr>
        <p:spPr bwMode="auto">
          <a:xfrm>
            <a:off x="3505200" y="3535363"/>
            <a:ext cx="141288" cy="3175"/>
          </a:xfrm>
          <a:prstGeom prst="line">
            <a:avLst/>
          </a:prstGeom>
          <a:noFill/>
          <a:ln w="9525">
            <a:solidFill>
              <a:schemeClr val="tx1"/>
            </a:solidFill>
            <a:round/>
            <a:headEnd/>
            <a:tailEnd/>
          </a:ln>
          <a:effectLst/>
        </p:spPr>
        <p:txBody>
          <a:bodyPr wrap="none" lIns="90000" tIns="46800" rIns="90000" bIns="46800" anchor="ctr"/>
          <a:lstStyle/>
          <a:p>
            <a:endParaRPr lang="fr-FR"/>
          </a:p>
        </p:txBody>
      </p:sp>
      <p:sp>
        <p:nvSpPr>
          <p:cNvPr id="37921" name="Line 33"/>
          <p:cNvSpPr>
            <a:spLocks noChangeShapeType="1"/>
          </p:cNvSpPr>
          <p:nvPr/>
        </p:nvSpPr>
        <p:spPr bwMode="auto">
          <a:xfrm>
            <a:off x="3344863" y="2933700"/>
            <a:ext cx="160337" cy="0"/>
          </a:xfrm>
          <a:prstGeom prst="line">
            <a:avLst/>
          </a:prstGeom>
          <a:noFill/>
          <a:ln w="9525">
            <a:solidFill>
              <a:schemeClr val="tx1"/>
            </a:solidFill>
            <a:round/>
            <a:headEnd/>
            <a:tailEnd/>
          </a:ln>
          <a:effectLst/>
        </p:spPr>
        <p:txBody>
          <a:bodyPr wrap="none" lIns="90000" tIns="46800" rIns="90000" bIns="46800" anchor="ctr"/>
          <a:lstStyle/>
          <a:p>
            <a:endParaRPr lang="fr-FR"/>
          </a:p>
        </p:txBody>
      </p:sp>
      <p:sp>
        <p:nvSpPr>
          <p:cNvPr id="37922" name="Line 34"/>
          <p:cNvSpPr>
            <a:spLocks noChangeShapeType="1"/>
          </p:cNvSpPr>
          <p:nvPr/>
        </p:nvSpPr>
        <p:spPr bwMode="auto">
          <a:xfrm>
            <a:off x="3344863" y="4098925"/>
            <a:ext cx="152400" cy="0"/>
          </a:xfrm>
          <a:prstGeom prst="line">
            <a:avLst/>
          </a:prstGeom>
          <a:noFill/>
          <a:ln w="9525">
            <a:solidFill>
              <a:schemeClr val="tx1"/>
            </a:solidFill>
            <a:round/>
            <a:headEnd/>
            <a:tailEnd/>
          </a:ln>
          <a:effectLst/>
        </p:spPr>
        <p:txBody>
          <a:bodyPr wrap="none" lIns="90000" tIns="46800" rIns="90000" bIns="46800" anchor="ctr"/>
          <a:lstStyle/>
          <a:p>
            <a:endParaRPr lang="fr-FR"/>
          </a:p>
        </p:txBody>
      </p:sp>
      <p:sp>
        <p:nvSpPr>
          <p:cNvPr id="37923" name="Line 35"/>
          <p:cNvSpPr>
            <a:spLocks noChangeShapeType="1"/>
          </p:cNvSpPr>
          <p:nvPr/>
        </p:nvSpPr>
        <p:spPr bwMode="auto">
          <a:xfrm>
            <a:off x="4579938" y="3551238"/>
            <a:ext cx="220662" cy="0"/>
          </a:xfrm>
          <a:prstGeom prst="line">
            <a:avLst/>
          </a:prstGeom>
          <a:noFill/>
          <a:ln w="9525">
            <a:solidFill>
              <a:schemeClr val="tx1"/>
            </a:solidFill>
            <a:round/>
            <a:headEnd/>
            <a:tailEnd/>
          </a:ln>
          <a:effectLst/>
        </p:spPr>
        <p:txBody>
          <a:bodyPr wrap="none" lIns="90000" tIns="46800" rIns="90000" bIns="46800" anchor="ctr"/>
          <a:lstStyle/>
          <a:p>
            <a:endParaRPr lang="fr-FR"/>
          </a:p>
        </p:txBody>
      </p:sp>
      <p:sp>
        <p:nvSpPr>
          <p:cNvPr id="37924" name="Line 36"/>
          <p:cNvSpPr>
            <a:spLocks noChangeShapeType="1"/>
          </p:cNvSpPr>
          <p:nvPr/>
        </p:nvSpPr>
        <p:spPr bwMode="auto">
          <a:xfrm>
            <a:off x="735013" y="2681288"/>
            <a:ext cx="0" cy="285750"/>
          </a:xfrm>
          <a:prstGeom prst="line">
            <a:avLst/>
          </a:prstGeom>
          <a:noFill/>
          <a:ln w="9525">
            <a:solidFill>
              <a:schemeClr val="tx1"/>
            </a:solidFill>
            <a:round/>
            <a:headEnd/>
            <a:tailEnd/>
          </a:ln>
          <a:effectLst/>
        </p:spPr>
        <p:txBody>
          <a:bodyPr wrap="none" lIns="90000" tIns="46800" rIns="90000" bIns="46800" anchor="ctr"/>
          <a:lstStyle/>
          <a:p>
            <a:endParaRPr lang="fr-FR"/>
          </a:p>
        </p:txBody>
      </p:sp>
      <p:sp>
        <p:nvSpPr>
          <p:cNvPr id="37925" name="Line 37"/>
          <p:cNvSpPr>
            <a:spLocks noChangeShapeType="1"/>
          </p:cNvSpPr>
          <p:nvPr/>
        </p:nvSpPr>
        <p:spPr bwMode="auto">
          <a:xfrm flipV="1">
            <a:off x="735013" y="2951163"/>
            <a:ext cx="327025" cy="1587"/>
          </a:xfrm>
          <a:prstGeom prst="line">
            <a:avLst/>
          </a:prstGeom>
          <a:noFill/>
          <a:ln w="9525">
            <a:solidFill>
              <a:schemeClr val="tx1"/>
            </a:solidFill>
            <a:round/>
            <a:headEnd/>
            <a:tailEnd/>
          </a:ln>
          <a:effectLst/>
        </p:spPr>
        <p:txBody>
          <a:bodyPr wrap="none" lIns="90000" tIns="46800" rIns="90000" bIns="46800" anchor="ctr"/>
          <a:lstStyle/>
          <a:p>
            <a:endParaRPr lang="fr-FR"/>
          </a:p>
        </p:txBody>
      </p:sp>
      <p:sp>
        <p:nvSpPr>
          <p:cNvPr id="37926" name="Line 38"/>
          <p:cNvSpPr>
            <a:spLocks noChangeShapeType="1"/>
          </p:cNvSpPr>
          <p:nvPr/>
        </p:nvSpPr>
        <p:spPr bwMode="auto">
          <a:xfrm flipH="1">
            <a:off x="720725" y="3040063"/>
            <a:ext cx="3175" cy="347662"/>
          </a:xfrm>
          <a:prstGeom prst="line">
            <a:avLst/>
          </a:prstGeom>
          <a:noFill/>
          <a:ln w="9525">
            <a:solidFill>
              <a:schemeClr val="tx1"/>
            </a:solidFill>
            <a:round/>
            <a:headEnd/>
            <a:tailEnd/>
          </a:ln>
          <a:effectLst/>
        </p:spPr>
        <p:txBody>
          <a:bodyPr wrap="none" lIns="90000" tIns="46800" rIns="90000" bIns="46800" anchor="ctr"/>
          <a:lstStyle/>
          <a:p>
            <a:endParaRPr lang="fr-FR"/>
          </a:p>
        </p:txBody>
      </p:sp>
      <p:sp>
        <p:nvSpPr>
          <p:cNvPr id="37927" name="Line 39"/>
          <p:cNvSpPr>
            <a:spLocks noChangeShapeType="1"/>
          </p:cNvSpPr>
          <p:nvPr/>
        </p:nvSpPr>
        <p:spPr bwMode="auto">
          <a:xfrm>
            <a:off x="731838" y="3051175"/>
            <a:ext cx="327025" cy="0"/>
          </a:xfrm>
          <a:prstGeom prst="line">
            <a:avLst/>
          </a:prstGeom>
          <a:noFill/>
          <a:ln w="9525">
            <a:solidFill>
              <a:schemeClr val="tx1"/>
            </a:solidFill>
            <a:round/>
            <a:headEnd/>
            <a:tailEnd/>
          </a:ln>
          <a:effectLst/>
        </p:spPr>
        <p:txBody>
          <a:bodyPr wrap="none" lIns="90000" tIns="46800" rIns="90000" bIns="46800" anchor="ctr"/>
          <a:lstStyle/>
          <a:p>
            <a:endParaRPr lang="fr-FR"/>
          </a:p>
        </p:txBody>
      </p:sp>
      <p:sp>
        <p:nvSpPr>
          <p:cNvPr id="37928" name="Line 40"/>
          <p:cNvSpPr>
            <a:spLocks noChangeShapeType="1"/>
          </p:cNvSpPr>
          <p:nvPr/>
        </p:nvSpPr>
        <p:spPr bwMode="auto">
          <a:xfrm>
            <a:off x="1973263" y="3035300"/>
            <a:ext cx="95250" cy="0"/>
          </a:xfrm>
          <a:prstGeom prst="line">
            <a:avLst/>
          </a:prstGeom>
          <a:noFill/>
          <a:ln w="9525">
            <a:solidFill>
              <a:schemeClr val="tx1"/>
            </a:solidFill>
            <a:round/>
            <a:headEnd/>
            <a:tailEnd/>
          </a:ln>
          <a:effectLst/>
        </p:spPr>
        <p:txBody>
          <a:bodyPr wrap="none" lIns="90000" tIns="46800" rIns="90000" bIns="46800" anchor="ctr"/>
          <a:lstStyle/>
          <a:p>
            <a:endParaRPr lang="fr-FR"/>
          </a:p>
        </p:txBody>
      </p:sp>
      <p:sp>
        <p:nvSpPr>
          <p:cNvPr id="37929" name="Text Box 41"/>
          <p:cNvSpPr txBox="1">
            <a:spLocks noChangeArrowheads="1"/>
          </p:cNvSpPr>
          <p:nvPr/>
        </p:nvSpPr>
        <p:spPr bwMode="auto">
          <a:xfrm>
            <a:off x="6740525" y="5453063"/>
            <a:ext cx="1274763" cy="466725"/>
          </a:xfrm>
          <a:prstGeom prst="rect">
            <a:avLst/>
          </a:prstGeom>
          <a:noFill/>
          <a:ln w="9525">
            <a:solidFill>
              <a:schemeClr val="tx1"/>
            </a:solidFill>
            <a:miter lim="800000"/>
            <a:headEnd/>
            <a:tailEnd/>
          </a:ln>
          <a:effectLst/>
        </p:spPr>
        <p:txBody>
          <a:bodyPr wrap="none" lIns="90000" tIns="46800" rIns="90000" bIns="46800" anchor="ctr">
            <a:spAutoFit/>
          </a:bodyPr>
          <a:lstStyle/>
          <a:p>
            <a:pPr algn="ctr"/>
            <a:r>
              <a:rPr lang="fr-FR">
                <a:solidFill>
                  <a:srgbClr val="000099"/>
                </a:solidFill>
                <a:latin typeface="Arial" pitchFamily="34" charset="0"/>
              </a:rPr>
              <a:t>Gamme</a:t>
            </a:r>
          </a:p>
        </p:txBody>
      </p:sp>
      <p:sp>
        <p:nvSpPr>
          <p:cNvPr id="37930" name="Line 42"/>
          <p:cNvSpPr>
            <a:spLocks noChangeShapeType="1"/>
          </p:cNvSpPr>
          <p:nvPr/>
        </p:nvSpPr>
        <p:spPr bwMode="auto">
          <a:xfrm flipV="1">
            <a:off x="7400925" y="3702050"/>
            <a:ext cx="0" cy="1700213"/>
          </a:xfrm>
          <a:prstGeom prst="line">
            <a:avLst/>
          </a:prstGeom>
          <a:noFill/>
          <a:ln w="9525">
            <a:solidFill>
              <a:schemeClr val="tx1"/>
            </a:solidFill>
            <a:round/>
            <a:headEnd/>
            <a:tailEnd type="triangle" w="med" len="med"/>
          </a:ln>
          <a:effectLst/>
        </p:spPr>
        <p:txBody>
          <a:bodyPr wrap="none" lIns="90000" tIns="46800" rIns="90000" bIns="46800" anchor="ctr"/>
          <a:lstStyle/>
          <a:p>
            <a:endParaRPr lang="fr-FR"/>
          </a:p>
        </p:txBody>
      </p:sp>
      <p:sp>
        <p:nvSpPr>
          <p:cNvPr id="37931" name="Text Box 43"/>
          <p:cNvSpPr txBox="1">
            <a:spLocks noChangeArrowheads="1"/>
          </p:cNvSpPr>
          <p:nvPr/>
        </p:nvSpPr>
        <p:spPr bwMode="auto">
          <a:xfrm>
            <a:off x="3576638" y="5405438"/>
            <a:ext cx="1274762" cy="466725"/>
          </a:xfrm>
          <a:prstGeom prst="rect">
            <a:avLst/>
          </a:prstGeom>
          <a:noFill/>
          <a:ln w="9525">
            <a:solidFill>
              <a:schemeClr val="tx1"/>
            </a:solidFill>
            <a:miter lim="800000"/>
            <a:headEnd/>
            <a:tailEnd/>
          </a:ln>
          <a:effectLst/>
        </p:spPr>
        <p:txBody>
          <a:bodyPr wrap="none" lIns="90000" tIns="46800" rIns="90000" bIns="46800" anchor="ctr">
            <a:spAutoFit/>
          </a:bodyPr>
          <a:lstStyle/>
          <a:p>
            <a:pPr algn="ctr"/>
            <a:r>
              <a:rPr lang="fr-FR">
                <a:solidFill>
                  <a:srgbClr val="000099"/>
                </a:solidFill>
                <a:latin typeface="Arial" pitchFamily="34" charset="0"/>
              </a:rPr>
              <a:t>Gamme</a:t>
            </a:r>
          </a:p>
        </p:txBody>
      </p:sp>
      <p:sp>
        <p:nvSpPr>
          <p:cNvPr id="37932" name="Text Box 44"/>
          <p:cNvSpPr txBox="1">
            <a:spLocks noChangeArrowheads="1"/>
          </p:cNvSpPr>
          <p:nvPr/>
        </p:nvSpPr>
        <p:spPr bwMode="auto">
          <a:xfrm>
            <a:off x="757238" y="5405438"/>
            <a:ext cx="1274762" cy="466725"/>
          </a:xfrm>
          <a:prstGeom prst="rect">
            <a:avLst/>
          </a:prstGeom>
          <a:noFill/>
          <a:ln w="9525">
            <a:solidFill>
              <a:schemeClr val="tx1"/>
            </a:solidFill>
            <a:miter lim="800000"/>
            <a:headEnd/>
            <a:tailEnd/>
          </a:ln>
          <a:effectLst/>
        </p:spPr>
        <p:txBody>
          <a:bodyPr wrap="none" lIns="90000" tIns="46800" rIns="90000" bIns="46800" anchor="ctr">
            <a:spAutoFit/>
          </a:bodyPr>
          <a:lstStyle/>
          <a:p>
            <a:pPr algn="ctr"/>
            <a:r>
              <a:rPr lang="fr-FR">
                <a:solidFill>
                  <a:srgbClr val="000099"/>
                </a:solidFill>
                <a:latin typeface="Arial" pitchFamily="34" charset="0"/>
              </a:rPr>
              <a:t>Gamme</a:t>
            </a:r>
          </a:p>
        </p:txBody>
      </p:sp>
      <p:sp>
        <p:nvSpPr>
          <p:cNvPr id="37933" name="Line 45"/>
          <p:cNvSpPr>
            <a:spLocks noChangeShapeType="1"/>
          </p:cNvSpPr>
          <p:nvPr/>
        </p:nvSpPr>
        <p:spPr bwMode="auto">
          <a:xfrm flipV="1">
            <a:off x="1524000" y="3200400"/>
            <a:ext cx="0" cy="2133600"/>
          </a:xfrm>
          <a:prstGeom prst="line">
            <a:avLst/>
          </a:prstGeom>
          <a:noFill/>
          <a:ln w="9525">
            <a:solidFill>
              <a:schemeClr val="tx1"/>
            </a:solidFill>
            <a:round/>
            <a:headEnd/>
            <a:tailEnd type="triangle" w="med" len="med"/>
          </a:ln>
          <a:effectLst/>
        </p:spPr>
        <p:txBody>
          <a:bodyPr wrap="none" lIns="90000" tIns="46800" rIns="90000" bIns="46800" anchor="ctr"/>
          <a:lstStyle/>
          <a:p>
            <a:endParaRPr lang="fr-FR"/>
          </a:p>
        </p:txBody>
      </p:sp>
      <p:sp>
        <p:nvSpPr>
          <p:cNvPr id="37934" name="Line 46"/>
          <p:cNvSpPr>
            <a:spLocks noChangeShapeType="1"/>
          </p:cNvSpPr>
          <p:nvPr/>
        </p:nvSpPr>
        <p:spPr bwMode="auto">
          <a:xfrm flipV="1">
            <a:off x="4191000" y="3733800"/>
            <a:ext cx="0" cy="1752600"/>
          </a:xfrm>
          <a:prstGeom prst="line">
            <a:avLst/>
          </a:prstGeom>
          <a:noFill/>
          <a:ln w="9525">
            <a:solidFill>
              <a:schemeClr val="tx1"/>
            </a:solidFill>
            <a:round/>
            <a:headEnd/>
            <a:tailEnd type="triangle" w="med" len="med"/>
          </a:ln>
          <a:effectLst/>
        </p:spPr>
        <p:txBody>
          <a:bodyPr wrap="none" lIns="90000" tIns="46800" rIns="90000" bIns="46800" anchor="ctr"/>
          <a:lstStyle/>
          <a:p>
            <a:endParaRPr lang="fr-F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7D554153-40CE-4616-925E-8B82325A7742}" type="slidenum">
              <a:rPr lang="fr-FR"/>
              <a:pPr/>
              <a:t>17</a:t>
            </a:fld>
            <a:endParaRPr lang="fr-FR"/>
          </a:p>
        </p:txBody>
      </p:sp>
      <p:sp>
        <p:nvSpPr>
          <p:cNvPr id="39938" name="Rectangle 2"/>
          <p:cNvSpPr>
            <a:spLocks noGrp="1" noChangeArrowheads="1"/>
          </p:cNvSpPr>
          <p:nvPr>
            <p:ph type="title"/>
          </p:nvPr>
        </p:nvSpPr>
        <p:spPr>
          <a:xfrm>
            <a:off x="152400" y="0"/>
            <a:ext cx="7772400" cy="1143000"/>
          </a:xfrm>
          <a:noFill/>
          <a:ln/>
        </p:spPr>
        <p:txBody>
          <a:bodyPr lIns="90488" tIns="44450" rIns="90488" bIns="44450"/>
          <a:lstStyle/>
          <a:p>
            <a:pPr algn="l"/>
            <a:r>
              <a:rPr lang="fr-FR"/>
              <a:t>Les gammes de fabrication</a:t>
            </a:r>
          </a:p>
        </p:txBody>
      </p:sp>
      <p:sp>
        <p:nvSpPr>
          <p:cNvPr id="39939" name="Rectangle 3"/>
          <p:cNvSpPr>
            <a:spLocks noGrp="1" noChangeArrowheads="1"/>
          </p:cNvSpPr>
          <p:nvPr>
            <p:ph type="body" idx="1"/>
          </p:nvPr>
        </p:nvSpPr>
        <p:spPr>
          <a:xfrm>
            <a:off x="762000" y="1828800"/>
            <a:ext cx="7489825" cy="3663950"/>
          </a:xfrm>
          <a:noFill/>
          <a:ln/>
        </p:spPr>
        <p:txBody>
          <a:bodyPr lIns="90488" tIns="44450" rIns="90488" bIns="44450"/>
          <a:lstStyle/>
          <a:p>
            <a:pPr marL="285750" indent="-285750">
              <a:lnSpc>
                <a:spcPct val="90000"/>
              </a:lnSpc>
              <a:buClr>
                <a:schemeClr val="folHlink"/>
              </a:buClr>
              <a:buSzPct val="75000"/>
              <a:buFont typeface="Monotype Sorts" pitchFamily="2" charset="2"/>
              <a:buChar char="n"/>
            </a:pPr>
            <a:r>
              <a:rPr lang="fr-FR" sz="2800"/>
              <a:t>Description du processus de fabrication</a:t>
            </a:r>
          </a:p>
          <a:p>
            <a:pPr marL="285750" indent="-285750">
              <a:lnSpc>
                <a:spcPct val="90000"/>
              </a:lnSpc>
              <a:buClr>
                <a:schemeClr val="folHlink"/>
              </a:buClr>
              <a:buSzPct val="75000"/>
              <a:buFont typeface="Monotype Sorts" pitchFamily="2" charset="2"/>
              <a:buChar char="n"/>
            </a:pPr>
            <a:r>
              <a:rPr lang="fr-FR" sz="2800"/>
              <a:t>Informations à fournir</a:t>
            </a:r>
          </a:p>
          <a:p>
            <a:pPr marL="685800" lvl="1" indent="-228600">
              <a:lnSpc>
                <a:spcPct val="90000"/>
              </a:lnSpc>
            </a:pPr>
            <a:r>
              <a:rPr lang="fr-FR" sz="2000" b="1"/>
              <a:t>la succession des opérations à réaliser</a:t>
            </a:r>
          </a:p>
          <a:p>
            <a:pPr marL="685800" lvl="1" indent="-228600">
              <a:lnSpc>
                <a:spcPct val="90000"/>
              </a:lnSpc>
              <a:buFont typeface="Wingdings" pitchFamily="2" charset="2"/>
              <a:buChar char="è"/>
            </a:pPr>
            <a:r>
              <a:rPr lang="fr-FR" sz="2000" b="1"/>
              <a:t>chaque article fabriqué doit avoir une gamme de fabrication</a:t>
            </a:r>
            <a:endParaRPr lang="fr-FR" sz="2000"/>
          </a:p>
          <a:p>
            <a:pPr marL="285750" indent="-285750">
              <a:lnSpc>
                <a:spcPct val="90000"/>
              </a:lnSpc>
              <a:buClr>
                <a:schemeClr val="folHlink"/>
              </a:buClr>
              <a:buSzPct val="75000"/>
              <a:buFont typeface="Monotype Sorts" pitchFamily="2" charset="2"/>
              <a:buChar char="n"/>
            </a:pPr>
            <a:r>
              <a:rPr lang="fr-FR" sz="2800"/>
              <a:t>Indice d'évolution</a:t>
            </a:r>
          </a:p>
          <a:p>
            <a:pPr marL="285750" indent="-285750">
              <a:lnSpc>
                <a:spcPct val="90000"/>
              </a:lnSpc>
              <a:buClr>
                <a:schemeClr val="folHlink"/>
              </a:buClr>
              <a:buSzPct val="75000"/>
              <a:buFont typeface="Monotype Sorts" pitchFamily="2" charset="2"/>
              <a:buChar char="n"/>
            </a:pPr>
            <a:r>
              <a:rPr lang="fr-FR" sz="2800"/>
              <a:t>Plusieurs types de gamme</a:t>
            </a:r>
            <a:endParaRPr lang="fr-FR"/>
          </a:p>
          <a:p>
            <a:pPr marL="685800" lvl="1" indent="-228600">
              <a:lnSpc>
                <a:spcPct val="90000"/>
              </a:lnSpc>
            </a:pPr>
            <a:r>
              <a:rPr lang="fr-FR" sz="2000" b="1"/>
              <a:t>Gamme principale</a:t>
            </a:r>
          </a:p>
          <a:p>
            <a:pPr marL="685800" lvl="1" indent="-228600">
              <a:lnSpc>
                <a:spcPct val="90000"/>
              </a:lnSpc>
            </a:pPr>
            <a:r>
              <a:rPr lang="fr-FR" sz="2000" b="1"/>
              <a:t>Gammes de remplacement</a:t>
            </a:r>
          </a:p>
          <a:p>
            <a:pPr marL="685800" lvl="1" indent="-228600">
              <a:lnSpc>
                <a:spcPct val="90000"/>
              </a:lnSpc>
            </a:pPr>
            <a:r>
              <a:rPr lang="fr-FR" sz="2000" b="1"/>
              <a:t>Gamme budget</a:t>
            </a:r>
            <a:endParaRPr lang="fr-FR" sz="20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Effect transition="in" filter="barn(outVertical)">
                                      <p:cBhvr>
                                        <p:cTn id="7" dur="500"/>
                                        <p:tgtEl>
                                          <p:spTgt spid="399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39939">
                                            <p:txEl>
                                              <p:pRg st="1" end="1"/>
                                            </p:txEl>
                                          </p:spTgt>
                                        </p:tgtEl>
                                        <p:attrNameLst>
                                          <p:attrName>style.visibility</p:attrName>
                                        </p:attrNameLst>
                                      </p:cBhvr>
                                      <p:to>
                                        <p:strVal val="visible"/>
                                      </p:to>
                                    </p:set>
                                    <p:animEffect transition="in" filter="barn(outVertical)">
                                      <p:cBhvr>
                                        <p:cTn id="12" dur="500"/>
                                        <p:tgtEl>
                                          <p:spTgt spid="39939">
                                            <p:txEl>
                                              <p:pRg st="1" end="1"/>
                                            </p:txEl>
                                          </p:spTgt>
                                        </p:tgtEl>
                                      </p:cBhvr>
                                    </p:animEffect>
                                  </p:childTnLst>
                                </p:cTn>
                              </p:par>
                              <p:par>
                                <p:cTn id="13" presetID="16" presetClass="entr" presetSubtype="37" fill="hold" grpId="0" nodeType="withEffect">
                                  <p:stCondLst>
                                    <p:cond delay="0"/>
                                  </p:stCondLst>
                                  <p:childTnLst>
                                    <p:set>
                                      <p:cBhvr>
                                        <p:cTn id="14" dur="1" fill="hold">
                                          <p:stCondLst>
                                            <p:cond delay="0"/>
                                          </p:stCondLst>
                                        </p:cTn>
                                        <p:tgtEl>
                                          <p:spTgt spid="39939">
                                            <p:txEl>
                                              <p:pRg st="2" end="2"/>
                                            </p:txEl>
                                          </p:spTgt>
                                        </p:tgtEl>
                                        <p:attrNameLst>
                                          <p:attrName>style.visibility</p:attrName>
                                        </p:attrNameLst>
                                      </p:cBhvr>
                                      <p:to>
                                        <p:strVal val="visible"/>
                                      </p:to>
                                    </p:set>
                                    <p:animEffect transition="in" filter="barn(outVertical)">
                                      <p:cBhvr>
                                        <p:cTn id="15" dur="500"/>
                                        <p:tgtEl>
                                          <p:spTgt spid="39939">
                                            <p:txEl>
                                              <p:pRg st="2" end="2"/>
                                            </p:txEl>
                                          </p:spTgt>
                                        </p:tgtEl>
                                      </p:cBhvr>
                                    </p:animEffect>
                                  </p:childTnLst>
                                </p:cTn>
                              </p:par>
                              <p:par>
                                <p:cTn id="16" presetID="16" presetClass="entr" presetSubtype="37" fill="hold" grpId="0" nodeType="withEffect">
                                  <p:stCondLst>
                                    <p:cond delay="0"/>
                                  </p:stCondLst>
                                  <p:childTnLst>
                                    <p:set>
                                      <p:cBhvr>
                                        <p:cTn id="17" dur="1" fill="hold">
                                          <p:stCondLst>
                                            <p:cond delay="0"/>
                                          </p:stCondLst>
                                        </p:cTn>
                                        <p:tgtEl>
                                          <p:spTgt spid="39939">
                                            <p:txEl>
                                              <p:pRg st="3" end="3"/>
                                            </p:txEl>
                                          </p:spTgt>
                                        </p:tgtEl>
                                        <p:attrNameLst>
                                          <p:attrName>style.visibility</p:attrName>
                                        </p:attrNameLst>
                                      </p:cBhvr>
                                      <p:to>
                                        <p:strVal val="visible"/>
                                      </p:to>
                                    </p:set>
                                    <p:animEffect transition="in" filter="barn(outVertical)">
                                      <p:cBhvr>
                                        <p:cTn id="18" dur="500"/>
                                        <p:tgtEl>
                                          <p:spTgt spid="39939">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37" fill="hold" grpId="0" nodeType="clickEffect">
                                  <p:stCondLst>
                                    <p:cond delay="0"/>
                                  </p:stCondLst>
                                  <p:childTnLst>
                                    <p:set>
                                      <p:cBhvr>
                                        <p:cTn id="22" dur="1" fill="hold">
                                          <p:stCondLst>
                                            <p:cond delay="0"/>
                                          </p:stCondLst>
                                        </p:cTn>
                                        <p:tgtEl>
                                          <p:spTgt spid="39939">
                                            <p:txEl>
                                              <p:pRg st="4" end="4"/>
                                            </p:txEl>
                                          </p:spTgt>
                                        </p:tgtEl>
                                        <p:attrNameLst>
                                          <p:attrName>style.visibility</p:attrName>
                                        </p:attrNameLst>
                                      </p:cBhvr>
                                      <p:to>
                                        <p:strVal val="visible"/>
                                      </p:to>
                                    </p:set>
                                    <p:animEffect transition="in" filter="barn(outVertical)">
                                      <p:cBhvr>
                                        <p:cTn id="23" dur="500"/>
                                        <p:tgtEl>
                                          <p:spTgt spid="39939">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37" fill="hold" grpId="0" nodeType="clickEffect">
                                  <p:stCondLst>
                                    <p:cond delay="0"/>
                                  </p:stCondLst>
                                  <p:childTnLst>
                                    <p:set>
                                      <p:cBhvr>
                                        <p:cTn id="27" dur="1" fill="hold">
                                          <p:stCondLst>
                                            <p:cond delay="0"/>
                                          </p:stCondLst>
                                        </p:cTn>
                                        <p:tgtEl>
                                          <p:spTgt spid="39939">
                                            <p:txEl>
                                              <p:pRg st="5" end="5"/>
                                            </p:txEl>
                                          </p:spTgt>
                                        </p:tgtEl>
                                        <p:attrNameLst>
                                          <p:attrName>style.visibility</p:attrName>
                                        </p:attrNameLst>
                                      </p:cBhvr>
                                      <p:to>
                                        <p:strVal val="visible"/>
                                      </p:to>
                                    </p:set>
                                    <p:animEffect transition="in" filter="barn(outVertical)">
                                      <p:cBhvr>
                                        <p:cTn id="28" dur="500"/>
                                        <p:tgtEl>
                                          <p:spTgt spid="39939">
                                            <p:txEl>
                                              <p:pRg st="5" end="5"/>
                                            </p:txEl>
                                          </p:spTgt>
                                        </p:tgtEl>
                                      </p:cBhvr>
                                    </p:animEffect>
                                  </p:childTnLst>
                                </p:cTn>
                              </p:par>
                              <p:par>
                                <p:cTn id="29" presetID="16" presetClass="entr" presetSubtype="37" fill="hold" grpId="0" nodeType="withEffect">
                                  <p:stCondLst>
                                    <p:cond delay="0"/>
                                  </p:stCondLst>
                                  <p:childTnLst>
                                    <p:set>
                                      <p:cBhvr>
                                        <p:cTn id="30" dur="1" fill="hold">
                                          <p:stCondLst>
                                            <p:cond delay="0"/>
                                          </p:stCondLst>
                                        </p:cTn>
                                        <p:tgtEl>
                                          <p:spTgt spid="39939">
                                            <p:txEl>
                                              <p:pRg st="6" end="6"/>
                                            </p:txEl>
                                          </p:spTgt>
                                        </p:tgtEl>
                                        <p:attrNameLst>
                                          <p:attrName>style.visibility</p:attrName>
                                        </p:attrNameLst>
                                      </p:cBhvr>
                                      <p:to>
                                        <p:strVal val="visible"/>
                                      </p:to>
                                    </p:set>
                                    <p:animEffect transition="in" filter="barn(outVertical)">
                                      <p:cBhvr>
                                        <p:cTn id="31" dur="500"/>
                                        <p:tgtEl>
                                          <p:spTgt spid="39939">
                                            <p:txEl>
                                              <p:pRg st="6" end="6"/>
                                            </p:txEl>
                                          </p:spTgt>
                                        </p:tgtEl>
                                      </p:cBhvr>
                                    </p:animEffect>
                                  </p:childTnLst>
                                </p:cTn>
                              </p:par>
                              <p:par>
                                <p:cTn id="32" presetID="16" presetClass="entr" presetSubtype="37" fill="hold" grpId="0" nodeType="withEffect">
                                  <p:stCondLst>
                                    <p:cond delay="0"/>
                                  </p:stCondLst>
                                  <p:childTnLst>
                                    <p:set>
                                      <p:cBhvr>
                                        <p:cTn id="33" dur="1" fill="hold">
                                          <p:stCondLst>
                                            <p:cond delay="0"/>
                                          </p:stCondLst>
                                        </p:cTn>
                                        <p:tgtEl>
                                          <p:spTgt spid="39939">
                                            <p:txEl>
                                              <p:pRg st="7" end="7"/>
                                            </p:txEl>
                                          </p:spTgt>
                                        </p:tgtEl>
                                        <p:attrNameLst>
                                          <p:attrName>style.visibility</p:attrName>
                                        </p:attrNameLst>
                                      </p:cBhvr>
                                      <p:to>
                                        <p:strVal val="visible"/>
                                      </p:to>
                                    </p:set>
                                    <p:animEffect transition="in" filter="barn(outVertical)">
                                      <p:cBhvr>
                                        <p:cTn id="34" dur="500"/>
                                        <p:tgtEl>
                                          <p:spTgt spid="39939">
                                            <p:txEl>
                                              <p:pRg st="7" end="7"/>
                                            </p:txEl>
                                          </p:spTgt>
                                        </p:tgtEl>
                                      </p:cBhvr>
                                    </p:animEffect>
                                  </p:childTnLst>
                                </p:cTn>
                              </p:par>
                              <p:par>
                                <p:cTn id="35" presetID="16" presetClass="entr" presetSubtype="37" fill="hold" grpId="0" nodeType="withEffect">
                                  <p:stCondLst>
                                    <p:cond delay="0"/>
                                  </p:stCondLst>
                                  <p:childTnLst>
                                    <p:set>
                                      <p:cBhvr>
                                        <p:cTn id="36" dur="1" fill="hold">
                                          <p:stCondLst>
                                            <p:cond delay="0"/>
                                          </p:stCondLst>
                                        </p:cTn>
                                        <p:tgtEl>
                                          <p:spTgt spid="39939">
                                            <p:txEl>
                                              <p:pRg st="8" end="8"/>
                                            </p:txEl>
                                          </p:spTgt>
                                        </p:tgtEl>
                                        <p:attrNameLst>
                                          <p:attrName>style.visibility</p:attrName>
                                        </p:attrNameLst>
                                      </p:cBhvr>
                                      <p:to>
                                        <p:strVal val="visible"/>
                                      </p:to>
                                    </p:set>
                                    <p:animEffect transition="in" filter="barn(outVertical)">
                                      <p:cBhvr>
                                        <p:cTn id="37" dur="500"/>
                                        <p:tgtEl>
                                          <p:spTgt spid="3993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C6DD60A1-DCDF-4F4B-A674-361179CB8A2D}" type="slidenum">
              <a:rPr lang="fr-FR"/>
              <a:pPr/>
              <a:t>18</a:t>
            </a:fld>
            <a:endParaRPr lang="fr-FR"/>
          </a:p>
        </p:txBody>
      </p:sp>
      <p:sp>
        <p:nvSpPr>
          <p:cNvPr id="41986" name="Rectangle 2"/>
          <p:cNvSpPr>
            <a:spLocks noGrp="1" noChangeArrowheads="1"/>
          </p:cNvSpPr>
          <p:nvPr>
            <p:ph type="title"/>
          </p:nvPr>
        </p:nvSpPr>
        <p:spPr>
          <a:xfrm>
            <a:off x="228600" y="0"/>
            <a:ext cx="7772400" cy="1143000"/>
          </a:xfrm>
          <a:noFill/>
          <a:ln/>
        </p:spPr>
        <p:txBody>
          <a:bodyPr lIns="90488" tIns="44450" rIns="90488" bIns="44450"/>
          <a:lstStyle/>
          <a:p>
            <a:pPr algn="l"/>
            <a:r>
              <a:rPr lang="fr-FR"/>
              <a:t>Une opération de gamme</a:t>
            </a:r>
          </a:p>
        </p:txBody>
      </p:sp>
      <p:sp>
        <p:nvSpPr>
          <p:cNvPr id="41987" name="Rectangle 3"/>
          <p:cNvSpPr>
            <a:spLocks noGrp="1" noChangeArrowheads="1"/>
          </p:cNvSpPr>
          <p:nvPr>
            <p:ph type="body" idx="1"/>
          </p:nvPr>
        </p:nvSpPr>
        <p:spPr>
          <a:noFill/>
          <a:ln/>
        </p:spPr>
        <p:txBody>
          <a:bodyPr lIns="90488" tIns="44450" rIns="90488" bIns="44450"/>
          <a:lstStyle/>
          <a:p>
            <a:pPr marL="285750" indent="-285750">
              <a:lnSpc>
                <a:spcPct val="90000"/>
              </a:lnSpc>
              <a:buClr>
                <a:schemeClr val="folHlink"/>
              </a:buClr>
              <a:buSzPct val="75000"/>
              <a:buFont typeface="Monotype Sorts" pitchFamily="2" charset="2"/>
              <a:buChar char="n"/>
            </a:pPr>
            <a:r>
              <a:rPr lang="fr-FR" sz="2800"/>
              <a:t>Une opération est définie par</a:t>
            </a:r>
            <a:endParaRPr lang="fr-FR"/>
          </a:p>
          <a:p>
            <a:pPr marL="685800" lvl="1" indent="-228600">
              <a:lnSpc>
                <a:spcPct val="90000"/>
              </a:lnSpc>
            </a:pPr>
            <a:r>
              <a:rPr lang="fr-FR" sz="2400" b="1"/>
              <a:t>les ressources mises en oeuvre</a:t>
            </a:r>
          </a:p>
          <a:p>
            <a:pPr marL="685800" lvl="1" indent="-228600">
              <a:lnSpc>
                <a:spcPct val="90000"/>
              </a:lnSpc>
            </a:pPr>
            <a:r>
              <a:rPr lang="fr-FR" sz="2400" b="1"/>
              <a:t>le temps de préparation (machine et main-d'œuvre)</a:t>
            </a:r>
          </a:p>
          <a:p>
            <a:pPr marL="685800" lvl="1" indent="-228600">
              <a:lnSpc>
                <a:spcPct val="90000"/>
              </a:lnSpc>
            </a:pPr>
            <a:r>
              <a:rPr lang="fr-FR" sz="2400" b="1"/>
              <a:t>le temps opératoire unitaire (machine et main-d'œuvre)</a:t>
            </a:r>
          </a:p>
          <a:p>
            <a:pPr marL="685800" lvl="1" indent="-228600">
              <a:lnSpc>
                <a:spcPct val="90000"/>
              </a:lnSpc>
            </a:pPr>
            <a:r>
              <a:rPr lang="fr-FR" sz="2400" b="1"/>
              <a:t>les composants utilisés</a:t>
            </a:r>
            <a:endParaRPr lang="fr-FR" sz="2400"/>
          </a:p>
          <a:p>
            <a:pPr marL="285750" indent="-285750">
              <a:lnSpc>
                <a:spcPct val="90000"/>
              </a:lnSpc>
              <a:buFontTx/>
              <a:buNone/>
            </a:pPr>
            <a:endParaRPr lang="fr-FR" sz="2400" i="1"/>
          </a:p>
          <a:p>
            <a:pPr marL="285750" indent="-285750">
              <a:lnSpc>
                <a:spcPct val="90000"/>
              </a:lnSpc>
              <a:buFontTx/>
              <a:buNone/>
            </a:pPr>
            <a:r>
              <a:rPr lang="fr-FR" sz="2400" i="1"/>
              <a:t>Remarque : la gamme ne contient pas les paramètres et instructions techniques des opérations</a:t>
            </a:r>
            <a:endParaRPr lang="fr-FR" sz="2400"/>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Espace réservé du numéro de diapositive 4"/>
          <p:cNvSpPr>
            <a:spLocks noGrp="1"/>
          </p:cNvSpPr>
          <p:nvPr>
            <p:ph type="sldNum" sz="quarter" idx="12"/>
          </p:nvPr>
        </p:nvSpPr>
        <p:spPr/>
        <p:txBody>
          <a:bodyPr/>
          <a:lstStyle/>
          <a:p>
            <a:fld id="{244F6A2B-C884-4451-9DD0-CD46BC18A5A0}" type="slidenum">
              <a:rPr lang="fr-FR"/>
              <a:pPr/>
              <a:t>19</a:t>
            </a:fld>
            <a:endParaRPr lang="fr-FR"/>
          </a:p>
        </p:txBody>
      </p:sp>
      <p:sp>
        <p:nvSpPr>
          <p:cNvPr id="44034" name="Rectangle 2"/>
          <p:cNvSpPr>
            <a:spLocks noGrp="1" noChangeArrowheads="1"/>
          </p:cNvSpPr>
          <p:nvPr>
            <p:ph type="title"/>
          </p:nvPr>
        </p:nvSpPr>
        <p:spPr>
          <a:xfrm>
            <a:off x="152400" y="0"/>
            <a:ext cx="7772400" cy="1143000"/>
          </a:xfrm>
        </p:spPr>
        <p:txBody>
          <a:bodyPr/>
          <a:lstStyle/>
          <a:p>
            <a:pPr algn="l"/>
            <a:r>
              <a:rPr lang="fr-FR"/>
              <a:t>Représentation d’une gamme</a:t>
            </a:r>
          </a:p>
        </p:txBody>
      </p:sp>
      <p:sp>
        <p:nvSpPr>
          <p:cNvPr id="44035" name="Line 3"/>
          <p:cNvSpPr>
            <a:spLocks noChangeShapeType="1"/>
          </p:cNvSpPr>
          <p:nvPr/>
        </p:nvSpPr>
        <p:spPr bwMode="auto">
          <a:xfrm>
            <a:off x="685800" y="4191000"/>
            <a:ext cx="6934200" cy="0"/>
          </a:xfrm>
          <a:prstGeom prst="line">
            <a:avLst/>
          </a:prstGeom>
          <a:noFill/>
          <a:ln w="76200" cmpd="tri">
            <a:solidFill>
              <a:schemeClr val="tx1"/>
            </a:solidFill>
            <a:round/>
            <a:headEnd/>
            <a:tailEnd type="triangle" w="med" len="med"/>
          </a:ln>
          <a:effectLst/>
        </p:spPr>
        <p:txBody>
          <a:bodyPr wrap="none" anchor="ctr"/>
          <a:lstStyle/>
          <a:p>
            <a:endParaRPr lang="fr-FR"/>
          </a:p>
        </p:txBody>
      </p:sp>
      <p:sp>
        <p:nvSpPr>
          <p:cNvPr id="44036" name="Rectangle 4"/>
          <p:cNvSpPr>
            <a:spLocks noChangeArrowheads="1"/>
          </p:cNvSpPr>
          <p:nvPr/>
        </p:nvSpPr>
        <p:spPr bwMode="auto">
          <a:xfrm>
            <a:off x="1066800" y="3886200"/>
            <a:ext cx="1219200" cy="533400"/>
          </a:xfrm>
          <a:prstGeom prst="rect">
            <a:avLst/>
          </a:prstGeom>
          <a:solidFill>
            <a:schemeClr val="accent2"/>
          </a:solidFill>
          <a:ln w="9525">
            <a:solidFill>
              <a:schemeClr val="tx1"/>
            </a:solidFill>
            <a:miter lim="800000"/>
            <a:headEnd/>
            <a:tailEnd/>
          </a:ln>
          <a:effectLst/>
        </p:spPr>
        <p:txBody>
          <a:bodyPr wrap="none" anchor="ctr"/>
          <a:lstStyle/>
          <a:p>
            <a:pPr algn="ctr"/>
            <a:r>
              <a:rPr lang="fr-FR" sz="2000">
                <a:solidFill>
                  <a:schemeClr val="bg1"/>
                </a:solidFill>
                <a:latin typeface="Arial" pitchFamily="34" charset="0"/>
              </a:rPr>
              <a:t>Op. 010</a:t>
            </a:r>
          </a:p>
        </p:txBody>
      </p:sp>
      <p:sp>
        <p:nvSpPr>
          <p:cNvPr id="44037" name="Rectangle 5"/>
          <p:cNvSpPr>
            <a:spLocks noChangeArrowheads="1"/>
          </p:cNvSpPr>
          <p:nvPr/>
        </p:nvSpPr>
        <p:spPr bwMode="auto">
          <a:xfrm>
            <a:off x="2590800" y="3886200"/>
            <a:ext cx="1219200" cy="533400"/>
          </a:xfrm>
          <a:prstGeom prst="rect">
            <a:avLst/>
          </a:prstGeom>
          <a:solidFill>
            <a:schemeClr val="accent2"/>
          </a:solidFill>
          <a:ln w="9525">
            <a:solidFill>
              <a:schemeClr val="tx1"/>
            </a:solidFill>
            <a:miter lim="800000"/>
            <a:headEnd/>
            <a:tailEnd/>
          </a:ln>
          <a:effectLst/>
        </p:spPr>
        <p:txBody>
          <a:bodyPr wrap="none" anchor="ctr"/>
          <a:lstStyle/>
          <a:p>
            <a:pPr algn="ctr"/>
            <a:r>
              <a:rPr lang="fr-FR" sz="2000">
                <a:solidFill>
                  <a:schemeClr val="bg1"/>
                </a:solidFill>
                <a:latin typeface="Arial" pitchFamily="34" charset="0"/>
              </a:rPr>
              <a:t>Op. 020</a:t>
            </a:r>
          </a:p>
        </p:txBody>
      </p:sp>
      <p:sp>
        <p:nvSpPr>
          <p:cNvPr id="44038" name="Rectangle 6"/>
          <p:cNvSpPr>
            <a:spLocks noChangeArrowheads="1"/>
          </p:cNvSpPr>
          <p:nvPr/>
        </p:nvSpPr>
        <p:spPr bwMode="auto">
          <a:xfrm>
            <a:off x="4114800" y="3886200"/>
            <a:ext cx="1219200" cy="533400"/>
          </a:xfrm>
          <a:prstGeom prst="rect">
            <a:avLst/>
          </a:prstGeom>
          <a:solidFill>
            <a:schemeClr val="accent2"/>
          </a:solidFill>
          <a:ln w="9525">
            <a:solidFill>
              <a:schemeClr val="tx1"/>
            </a:solidFill>
            <a:miter lim="800000"/>
            <a:headEnd/>
            <a:tailEnd/>
          </a:ln>
          <a:effectLst/>
        </p:spPr>
        <p:txBody>
          <a:bodyPr wrap="none" anchor="ctr"/>
          <a:lstStyle/>
          <a:p>
            <a:pPr algn="ctr"/>
            <a:r>
              <a:rPr lang="fr-FR" sz="2000">
                <a:solidFill>
                  <a:schemeClr val="bg1"/>
                </a:solidFill>
                <a:latin typeface="Arial" pitchFamily="34" charset="0"/>
              </a:rPr>
              <a:t>Op. 030</a:t>
            </a:r>
          </a:p>
        </p:txBody>
      </p:sp>
      <p:sp>
        <p:nvSpPr>
          <p:cNvPr id="44039" name="Rectangle 7"/>
          <p:cNvSpPr>
            <a:spLocks noChangeArrowheads="1"/>
          </p:cNvSpPr>
          <p:nvPr/>
        </p:nvSpPr>
        <p:spPr bwMode="auto">
          <a:xfrm>
            <a:off x="5638800" y="3886200"/>
            <a:ext cx="1219200" cy="533400"/>
          </a:xfrm>
          <a:prstGeom prst="rect">
            <a:avLst/>
          </a:prstGeom>
          <a:solidFill>
            <a:schemeClr val="accent2"/>
          </a:solidFill>
          <a:ln w="9525">
            <a:solidFill>
              <a:schemeClr val="tx1"/>
            </a:solidFill>
            <a:miter lim="800000"/>
            <a:headEnd/>
            <a:tailEnd/>
          </a:ln>
          <a:effectLst/>
        </p:spPr>
        <p:txBody>
          <a:bodyPr wrap="none" anchor="ctr"/>
          <a:lstStyle/>
          <a:p>
            <a:pPr algn="ctr"/>
            <a:r>
              <a:rPr lang="fr-FR" sz="2000">
                <a:solidFill>
                  <a:schemeClr val="bg1"/>
                </a:solidFill>
                <a:latin typeface="Arial" pitchFamily="34" charset="0"/>
              </a:rPr>
              <a:t>Op. 040</a:t>
            </a:r>
          </a:p>
        </p:txBody>
      </p:sp>
      <p:sp>
        <p:nvSpPr>
          <p:cNvPr id="44040" name="Rectangle 8"/>
          <p:cNvSpPr>
            <a:spLocks noChangeArrowheads="1"/>
          </p:cNvSpPr>
          <p:nvPr/>
        </p:nvSpPr>
        <p:spPr bwMode="auto">
          <a:xfrm>
            <a:off x="7620000" y="3886200"/>
            <a:ext cx="1219200" cy="609600"/>
          </a:xfrm>
          <a:prstGeom prst="rect">
            <a:avLst/>
          </a:prstGeom>
          <a:solidFill>
            <a:srgbClr val="66FF33"/>
          </a:solidFill>
          <a:ln w="9525">
            <a:solidFill>
              <a:schemeClr val="tx1"/>
            </a:solidFill>
            <a:miter lim="800000"/>
            <a:headEnd/>
            <a:tailEnd/>
          </a:ln>
          <a:effectLst/>
        </p:spPr>
        <p:txBody>
          <a:bodyPr wrap="none" anchor="ctr"/>
          <a:lstStyle/>
          <a:p>
            <a:pPr algn="ctr"/>
            <a:r>
              <a:rPr lang="fr-FR" sz="1800" b="1">
                <a:latin typeface="Arial" pitchFamily="34" charset="0"/>
              </a:rPr>
              <a:t>Produit</a:t>
            </a:r>
            <a:br>
              <a:rPr lang="fr-FR" sz="1800" b="1">
                <a:latin typeface="Arial" pitchFamily="34" charset="0"/>
              </a:rPr>
            </a:br>
            <a:r>
              <a:rPr lang="fr-FR" sz="1800" b="1">
                <a:latin typeface="Arial" pitchFamily="34" charset="0"/>
              </a:rPr>
              <a:t>fabriqué</a:t>
            </a:r>
            <a:endParaRPr lang="fr-FR" b="1">
              <a:latin typeface="Arial" pitchFamily="34" charset="0"/>
            </a:endParaRPr>
          </a:p>
        </p:txBody>
      </p:sp>
      <p:sp>
        <p:nvSpPr>
          <p:cNvPr id="44041" name="Rectangle 9"/>
          <p:cNvSpPr>
            <a:spLocks noChangeArrowheads="1"/>
          </p:cNvSpPr>
          <p:nvPr/>
        </p:nvSpPr>
        <p:spPr bwMode="auto">
          <a:xfrm>
            <a:off x="609600" y="2895600"/>
            <a:ext cx="990600" cy="457200"/>
          </a:xfrm>
          <a:prstGeom prst="rect">
            <a:avLst/>
          </a:prstGeom>
          <a:solidFill>
            <a:srgbClr val="FFFF00"/>
          </a:solidFill>
          <a:ln w="9525">
            <a:solidFill>
              <a:schemeClr val="tx1"/>
            </a:solidFill>
            <a:miter lim="800000"/>
            <a:headEnd/>
            <a:tailEnd/>
          </a:ln>
          <a:effectLst/>
        </p:spPr>
        <p:txBody>
          <a:bodyPr wrap="none" anchor="ctr"/>
          <a:lstStyle/>
          <a:p>
            <a:pPr algn="ctr"/>
            <a:r>
              <a:rPr lang="fr-FR" sz="1800" b="1">
                <a:latin typeface="Arial" pitchFamily="34" charset="0"/>
              </a:rPr>
              <a:t>M 1</a:t>
            </a:r>
            <a:endParaRPr lang="fr-FR" b="1">
              <a:latin typeface="Arial" pitchFamily="34" charset="0"/>
            </a:endParaRPr>
          </a:p>
        </p:txBody>
      </p:sp>
      <p:sp>
        <p:nvSpPr>
          <p:cNvPr id="44042" name="Line 10"/>
          <p:cNvSpPr>
            <a:spLocks noChangeShapeType="1"/>
          </p:cNvSpPr>
          <p:nvPr/>
        </p:nvSpPr>
        <p:spPr bwMode="auto">
          <a:xfrm flipH="1">
            <a:off x="4724400" y="3352800"/>
            <a:ext cx="381000" cy="533400"/>
          </a:xfrm>
          <a:prstGeom prst="line">
            <a:avLst/>
          </a:prstGeom>
          <a:noFill/>
          <a:ln w="19050">
            <a:solidFill>
              <a:schemeClr val="tx1"/>
            </a:solidFill>
            <a:round/>
            <a:headEnd/>
            <a:tailEnd type="triangle" w="med" len="med"/>
          </a:ln>
          <a:effectLst/>
        </p:spPr>
        <p:txBody>
          <a:bodyPr wrap="none" anchor="ctr"/>
          <a:lstStyle/>
          <a:p>
            <a:endParaRPr lang="fr-FR"/>
          </a:p>
        </p:txBody>
      </p:sp>
      <p:sp>
        <p:nvSpPr>
          <p:cNvPr id="44043" name="Rectangle 11"/>
          <p:cNvSpPr>
            <a:spLocks noChangeArrowheads="1"/>
          </p:cNvSpPr>
          <p:nvPr/>
        </p:nvSpPr>
        <p:spPr bwMode="auto">
          <a:xfrm>
            <a:off x="3352800" y="2895600"/>
            <a:ext cx="1066800" cy="457200"/>
          </a:xfrm>
          <a:prstGeom prst="rect">
            <a:avLst/>
          </a:prstGeom>
          <a:solidFill>
            <a:srgbClr val="FFFF00"/>
          </a:solidFill>
          <a:ln w="9525">
            <a:solidFill>
              <a:schemeClr val="tx1"/>
            </a:solidFill>
            <a:miter lim="800000"/>
            <a:headEnd/>
            <a:tailEnd/>
          </a:ln>
          <a:effectLst/>
        </p:spPr>
        <p:txBody>
          <a:bodyPr wrap="none" anchor="ctr"/>
          <a:lstStyle/>
          <a:p>
            <a:pPr algn="ctr"/>
            <a:r>
              <a:rPr lang="fr-FR" sz="1800" b="1">
                <a:latin typeface="Arial" pitchFamily="34" charset="0"/>
              </a:rPr>
              <a:t>M 2</a:t>
            </a:r>
            <a:endParaRPr lang="fr-FR" b="1">
              <a:latin typeface="Arial" pitchFamily="34" charset="0"/>
            </a:endParaRPr>
          </a:p>
        </p:txBody>
      </p:sp>
      <p:sp>
        <p:nvSpPr>
          <p:cNvPr id="44044" name="Rectangle 12"/>
          <p:cNvSpPr>
            <a:spLocks noChangeArrowheads="1"/>
          </p:cNvSpPr>
          <p:nvPr/>
        </p:nvSpPr>
        <p:spPr bwMode="auto">
          <a:xfrm>
            <a:off x="4724400" y="2895600"/>
            <a:ext cx="990600" cy="457200"/>
          </a:xfrm>
          <a:prstGeom prst="rect">
            <a:avLst/>
          </a:prstGeom>
          <a:solidFill>
            <a:schemeClr val="hlink"/>
          </a:solidFill>
          <a:ln w="9525">
            <a:solidFill>
              <a:schemeClr val="tx1"/>
            </a:solidFill>
            <a:miter lim="800000"/>
            <a:headEnd/>
            <a:tailEnd/>
          </a:ln>
          <a:effectLst/>
        </p:spPr>
        <p:txBody>
          <a:bodyPr wrap="none" anchor="ctr"/>
          <a:lstStyle/>
          <a:p>
            <a:pPr algn="ctr"/>
            <a:r>
              <a:rPr lang="fr-FR" sz="1800" b="1">
                <a:latin typeface="Arial" pitchFamily="34" charset="0"/>
              </a:rPr>
              <a:t>S / E</a:t>
            </a:r>
            <a:endParaRPr lang="fr-FR" b="1">
              <a:latin typeface="Arial" pitchFamily="34" charset="0"/>
            </a:endParaRPr>
          </a:p>
        </p:txBody>
      </p:sp>
      <p:sp>
        <p:nvSpPr>
          <p:cNvPr id="44045" name="Line 13"/>
          <p:cNvSpPr>
            <a:spLocks noChangeShapeType="1"/>
          </p:cNvSpPr>
          <p:nvPr/>
        </p:nvSpPr>
        <p:spPr bwMode="auto">
          <a:xfrm>
            <a:off x="3962400" y="2590800"/>
            <a:ext cx="838200" cy="228600"/>
          </a:xfrm>
          <a:prstGeom prst="line">
            <a:avLst/>
          </a:prstGeom>
          <a:noFill/>
          <a:ln w="19050">
            <a:solidFill>
              <a:schemeClr val="tx1"/>
            </a:solidFill>
            <a:round/>
            <a:headEnd/>
            <a:tailEnd type="triangle" w="med" len="med"/>
          </a:ln>
          <a:effectLst/>
        </p:spPr>
        <p:txBody>
          <a:bodyPr wrap="none" anchor="ctr"/>
          <a:lstStyle/>
          <a:p>
            <a:endParaRPr lang="fr-FR"/>
          </a:p>
        </p:txBody>
      </p:sp>
      <p:sp>
        <p:nvSpPr>
          <p:cNvPr id="44046" name="Line 14"/>
          <p:cNvSpPr>
            <a:spLocks noChangeShapeType="1"/>
          </p:cNvSpPr>
          <p:nvPr/>
        </p:nvSpPr>
        <p:spPr bwMode="auto">
          <a:xfrm>
            <a:off x="3200400" y="2590800"/>
            <a:ext cx="533400" cy="228600"/>
          </a:xfrm>
          <a:prstGeom prst="line">
            <a:avLst/>
          </a:prstGeom>
          <a:noFill/>
          <a:ln w="19050">
            <a:solidFill>
              <a:schemeClr val="tx1"/>
            </a:solidFill>
            <a:round/>
            <a:headEnd/>
            <a:tailEnd type="triangle" w="med" len="med"/>
          </a:ln>
          <a:effectLst/>
        </p:spPr>
        <p:txBody>
          <a:bodyPr wrap="none" anchor="ctr"/>
          <a:lstStyle/>
          <a:p>
            <a:endParaRPr lang="fr-FR"/>
          </a:p>
        </p:txBody>
      </p:sp>
      <p:sp>
        <p:nvSpPr>
          <p:cNvPr id="44047" name="Text Box 15"/>
          <p:cNvSpPr txBox="1">
            <a:spLocks noChangeArrowheads="1"/>
          </p:cNvSpPr>
          <p:nvPr/>
        </p:nvSpPr>
        <p:spPr bwMode="auto">
          <a:xfrm>
            <a:off x="1104900" y="1447800"/>
            <a:ext cx="6648450" cy="396875"/>
          </a:xfrm>
          <a:prstGeom prst="rect">
            <a:avLst/>
          </a:prstGeom>
          <a:noFill/>
          <a:ln w="9525">
            <a:noFill/>
            <a:miter lim="800000"/>
            <a:headEnd/>
            <a:tailEnd/>
          </a:ln>
          <a:effectLst/>
        </p:spPr>
        <p:txBody>
          <a:bodyPr wrap="none" anchor="ctr">
            <a:spAutoFit/>
          </a:bodyPr>
          <a:lstStyle/>
          <a:p>
            <a:pPr algn="ctr"/>
            <a:r>
              <a:rPr lang="fr-FR" sz="2000">
                <a:solidFill>
                  <a:srgbClr val="000099"/>
                </a:solidFill>
                <a:latin typeface="Arial" pitchFamily="34" charset="0"/>
              </a:rPr>
              <a:t>Gamme de fabrication = étapes du process de production</a:t>
            </a:r>
          </a:p>
        </p:txBody>
      </p:sp>
      <p:sp>
        <p:nvSpPr>
          <p:cNvPr id="44048" name="Text Box 16"/>
          <p:cNvSpPr txBox="1">
            <a:spLocks noChangeArrowheads="1"/>
          </p:cNvSpPr>
          <p:nvPr/>
        </p:nvSpPr>
        <p:spPr bwMode="auto">
          <a:xfrm>
            <a:off x="1219200" y="2209800"/>
            <a:ext cx="2876550" cy="396875"/>
          </a:xfrm>
          <a:prstGeom prst="rect">
            <a:avLst/>
          </a:prstGeom>
          <a:noFill/>
          <a:ln w="9525">
            <a:noFill/>
            <a:miter lim="800000"/>
            <a:headEnd/>
            <a:tailEnd/>
          </a:ln>
          <a:effectLst/>
        </p:spPr>
        <p:txBody>
          <a:bodyPr wrap="none" anchor="ctr">
            <a:spAutoFit/>
          </a:bodyPr>
          <a:lstStyle/>
          <a:p>
            <a:pPr algn="ctr"/>
            <a:r>
              <a:rPr lang="fr-FR" sz="2000">
                <a:solidFill>
                  <a:srgbClr val="000099"/>
                </a:solidFill>
                <a:latin typeface="Arial" pitchFamily="34" charset="0"/>
              </a:rPr>
              <a:t>Matières et composants</a:t>
            </a:r>
          </a:p>
        </p:txBody>
      </p:sp>
      <p:sp>
        <p:nvSpPr>
          <p:cNvPr id="44049" name="Line 17"/>
          <p:cNvSpPr>
            <a:spLocks noChangeShapeType="1"/>
          </p:cNvSpPr>
          <p:nvPr/>
        </p:nvSpPr>
        <p:spPr bwMode="auto">
          <a:xfrm>
            <a:off x="1066800" y="3352800"/>
            <a:ext cx="152400" cy="533400"/>
          </a:xfrm>
          <a:prstGeom prst="line">
            <a:avLst/>
          </a:prstGeom>
          <a:noFill/>
          <a:ln w="9525">
            <a:solidFill>
              <a:schemeClr val="tx1"/>
            </a:solidFill>
            <a:round/>
            <a:headEnd/>
            <a:tailEnd type="triangle" w="med" len="med"/>
          </a:ln>
          <a:effectLst/>
        </p:spPr>
        <p:txBody>
          <a:bodyPr wrap="none" anchor="ctr"/>
          <a:lstStyle/>
          <a:p>
            <a:endParaRPr lang="fr-FR"/>
          </a:p>
        </p:txBody>
      </p:sp>
      <p:sp>
        <p:nvSpPr>
          <p:cNvPr id="44050" name="Line 18"/>
          <p:cNvSpPr>
            <a:spLocks noChangeShapeType="1"/>
          </p:cNvSpPr>
          <p:nvPr/>
        </p:nvSpPr>
        <p:spPr bwMode="auto">
          <a:xfrm flipH="1">
            <a:off x="1143000" y="2590800"/>
            <a:ext cx="762000" cy="228600"/>
          </a:xfrm>
          <a:prstGeom prst="line">
            <a:avLst/>
          </a:prstGeom>
          <a:noFill/>
          <a:ln w="9525">
            <a:solidFill>
              <a:schemeClr val="tx1"/>
            </a:solidFill>
            <a:round/>
            <a:headEnd/>
            <a:tailEnd type="triangle" w="med" len="med"/>
          </a:ln>
          <a:effectLst/>
        </p:spPr>
        <p:txBody>
          <a:bodyPr wrap="none" anchor="ctr"/>
          <a:lstStyle/>
          <a:p>
            <a:endParaRPr lang="fr-FR"/>
          </a:p>
        </p:txBody>
      </p:sp>
      <p:sp>
        <p:nvSpPr>
          <p:cNvPr id="44051" name="Line 19"/>
          <p:cNvSpPr>
            <a:spLocks noChangeShapeType="1"/>
          </p:cNvSpPr>
          <p:nvPr/>
        </p:nvSpPr>
        <p:spPr bwMode="auto">
          <a:xfrm>
            <a:off x="3962400" y="3352800"/>
            <a:ext cx="304800" cy="533400"/>
          </a:xfrm>
          <a:prstGeom prst="line">
            <a:avLst/>
          </a:prstGeom>
          <a:noFill/>
          <a:ln w="9525">
            <a:solidFill>
              <a:schemeClr val="tx1"/>
            </a:solidFill>
            <a:round/>
            <a:headEnd/>
            <a:tailEnd type="triangle" w="med" len="med"/>
          </a:ln>
          <a:effectLst/>
        </p:spPr>
        <p:txBody>
          <a:bodyPr wrap="none" anchor="ctr"/>
          <a:lstStyle/>
          <a:p>
            <a:endParaRPr lang="fr-FR"/>
          </a:p>
        </p:txBody>
      </p:sp>
      <p:sp>
        <p:nvSpPr>
          <p:cNvPr id="44052" name="AutoShape 20"/>
          <p:cNvSpPr>
            <a:spLocks noChangeArrowheads="1"/>
          </p:cNvSpPr>
          <p:nvPr/>
        </p:nvSpPr>
        <p:spPr bwMode="auto">
          <a:xfrm>
            <a:off x="1066800" y="4876800"/>
            <a:ext cx="990600" cy="1066800"/>
          </a:xfrm>
          <a:prstGeom prst="flowChartMultidocument">
            <a:avLst/>
          </a:prstGeom>
          <a:solidFill>
            <a:schemeClr val="accent1"/>
          </a:solidFill>
          <a:ln w="9525">
            <a:solidFill>
              <a:schemeClr val="tx1"/>
            </a:solidFill>
            <a:miter lim="800000"/>
            <a:headEnd/>
            <a:tailEnd/>
          </a:ln>
          <a:effectLst/>
        </p:spPr>
        <p:txBody>
          <a:bodyPr wrap="none" anchor="ctr"/>
          <a:lstStyle/>
          <a:p>
            <a:endParaRPr lang="fr-FR"/>
          </a:p>
        </p:txBody>
      </p:sp>
      <p:sp>
        <p:nvSpPr>
          <p:cNvPr id="44053" name="AutoShape 21"/>
          <p:cNvSpPr>
            <a:spLocks noChangeArrowheads="1"/>
          </p:cNvSpPr>
          <p:nvPr/>
        </p:nvSpPr>
        <p:spPr bwMode="auto">
          <a:xfrm>
            <a:off x="2590800" y="4876800"/>
            <a:ext cx="990600" cy="1066800"/>
          </a:xfrm>
          <a:prstGeom prst="flowChartMultidocument">
            <a:avLst/>
          </a:prstGeom>
          <a:solidFill>
            <a:schemeClr val="accent1"/>
          </a:solidFill>
          <a:ln w="9525">
            <a:solidFill>
              <a:schemeClr val="tx1"/>
            </a:solidFill>
            <a:miter lim="800000"/>
            <a:headEnd/>
            <a:tailEnd/>
          </a:ln>
          <a:effectLst/>
        </p:spPr>
        <p:txBody>
          <a:bodyPr wrap="none" anchor="ctr"/>
          <a:lstStyle/>
          <a:p>
            <a:endParaRPr lang="fr-FR"/>
          </a:p>
        </p:txBody>
      </p:sp>
      <p:sp>
        <p:nvSpPr>
          <p:cNvPr id="44054" name="AutoShape 22"/>
          <p:cNvSpPr>
            <a:spLocks noChangeArrowheads="1"/>
          </p:cNvSpPr>
          <p:nvPr/>
        </p:nvSpPr>
        <p:spPr bwMode="auto">
          <a:xfrm>
            <a:off x="4114800" y="4876800"/>
            <a:ext cx="990600" cy="1066800"/>
          </a:xfrm>
          <a:prstGeom prst="flowChartMultidocument">
            <a:avLst/>
          </a:prstGeom>
          <a:solidFill>
            <a:schemeClr val="accent1"/>
          </a:solidFill>
          <a:ln w="9525">
            <a:solidFill>
              <a:schemeClr val="tx1"/>
            </a:solidFill>
            <a:miter lim="800000"/>
            <a:headEnd/>
            <a:tailEnd/>
          </a:ln>
          <a:effectLst/>
        </p:spPr>
        <p:txBody>
          <a:bodyPr wrap="none" anchor="ctr"/>
          <a:lstStyle/>
          <a:p>
            <a:endParaRPr lang="fr-FR"/>
          </a:p>
        </p:txBody>
      </p:sp>
      <p:sp>
        <p:nvSpPr>
          <p:cNvPr id="44055" name="AutoShape 23"/>
          <p:cNvSpPr>
            <a:spLocks noChangeArrowheads="1"/>
          </p:cNvSpPr>
          <p:nvPr/>
        </p:nvSpPr>
        <p:spPr bwMode="auto">
          <a:xfrm>
            <a:off x="5638800" y="4876800"/>
            <a:ext cx="990600" cy="1066800"/>
          </a:xfrm>
          <a:prstGeom prst="flowChartMultidocument">
            <a:avLst/>
          </a:prstGeom>
          <a:solidFill>
            <a:schemeClr val="accent1"/>
          </a:solidFill>
          <a:ln w="9525">
            <a:solidFill>
              <a:schemeClr val="tx1"/>
            </a:solidFill>
            <a:miter lim="800000"/>
            <a:headEnd/>
            <a:tailEnd/>
          </a:ln>
          <a:effectLst/>
        </p:spPr>
        <p:txBody>
          <a:bodyPr wrap="none" anchor="ctr"/>
          <a:lstStyle/>
          <a:p>
            <a:endParaRPr lang="fr-FR"/>
          </a:p>
        </p:txBody>
      </p:sp>
      <p:sp>
        <p:nvSpPr>
          <p:cNvPr id="44056" name="Line 24"/>
          <p:cNvSpPr>
            <a:spLocks noChangeShapeType="1"/>
          </p:cNvSpPr>
          <p:nvPr/>
        </p:nvSpPr>
        <p:spPr bwMode="auto">
          <a:xfrm flipV="1">
            <a:off x="1600200" y="4419600"/>
            <a:ext cx="0" cy="457200"/>
          </a:xfrm>
          <a:prstGeom prst="line">
            <a:avLst/>
          </a:prstGeom>
          <a:noFill/>
          <a:ln w="9525">
            <a:solidFill>
              <a:schemeClr val="tx1"/>
            </a:solidFill>
            <a:round/>
            <a:headEnd/>
            <a:tailEnd type="triangle" w="med" len="med"/>
          </a:ln>
          <a:effectLst/>
        </p:spPr>
        <p:txBody>
          <a:bodyPr wrap="none" anchor="ctr"/>
          <a:lstStyle/>
          <a:p>
            <a:endParaRPr lang="fr-FR"/>
          </a:p>
        </p:txBody>
      </p:sp>
      <p:sp>
        <p:nvSpPr>
          <p:cNvPr id="44057" name="Line 25"/>
          <p:cNvSpPr>
            <a:spLocks noChangeShapeType="1"/>
          </p:cNvSpPr>
          <p:nvPr/>
        </p:nvSpPr>
        <p:spPr bwMode="auto">
          <a:xfrm flipV="1">
            <a:off x="3124200" y="4419600"/>
            <a:ext cx="0" cy="457200"/>
          </a:xfrm>
          <a:prstGeom prst="line">
            <a:avLst/>
          </a:prstGeom>
          <a:noFill/>
          <a:ln w="9525">
            <a:solidFill>
              <a:schemeClr val="tx1"/>
            </a:solidFill>
            <a:round/>
            <a:headEnd/>
            <a:tailEnd type="triangle" w="med" len="med"/>
          </a:ln>
          <a:effectLst/>
        </p:spPr>
        <p:txBody>
          <a:bodyPr wrap="none" anchor="ctr"/>
          <a:lstStyle/>
          <a:p>
            <a:endParaRPr lang="fr-FR"/>
          </a:p>
        </p:txBody>
      </p:sp>
      <p:sp>
        <p:nvSpPr>
          <p:cNvPr id="44058" name="Line 26"/>
          <p:cNvSpPr>
            <a:spLocks noChangeShapeType="1"/>
          </p:cNvSpPr>
          <p:nvPr/>
        </p:nvSpPr>
        <p:spPr bwMode="auto">
          <a:xfrm flipV="1">
            <a:off x="4648200" y="4419600"/>
            <a:ext cx="0" cy="457200"/>
          </a:xfrm>
          <a:prstGeom prst="line">
            <a:avLst/>
          </a:prstGeom>
          <a:noFill/>
          <a:ln w="9525">
            <a:solidFill>
              <a:schemeClr val="tx1"/>
            </a:solidFill>
            <a:round/>
            <a:headEnd/>
            <a:tailEnd type="triangle" w="med" len="med"/>
          </a:ln>
          <a:effectLst/>
        </p:spPr>
        <p:txBody>
          <a:bodyPr wrap="none" anchor="ctr"/>
          <a:lstStyle/>
          <a:p>
            <a:endParaRPr lang="fr-FR"/>
          </a:p>
        </p:txBody>
      </p:sp>
      <p:sp>
        <p:nvSpPr>
          <p:cNvPr id="44059" name="Line 27"/>
          <p:cNvSpPr>
            <a:spLocks noChangeShapeType="1"/>
          </p:cNvSpPr>
          <p:nvPr/>
        </p:nvSpPr>
        <p:spPr bwMode="auto">
          <a:xfrm flipV="1">
            <a:off x="6172200" y="4419600"/>
            <a:ext cx="0" cy="457200"/>
          </a:xfrm>
          <a:prstGeom prst="line">
            <a:avLst/>
          </a:prstGeom>
          <a:noFill/>
          <a:ln w="9525">
            <a:solidFill>
              <a:schemeClr val="tx1"/>
            </a:solidFill>
            <a:round/>
            <a:headEnd/>
            <a:tailEnd type="triangle" w="med" len="med"/>
          </a:ln>
          <a:effectLst/>
        </p:spPr>
        <p:txBody>
          <a:bodyPr wrap="none" anchor="ctr"/>
          <a:lstStyle/>
          <a:p>
            <a:endParaRPr lang="fr-FR"/>
          </a:p>
        </p:txBody>
      </p:sp>
      <p:sp>
        <p:nvSpPr>
          <p:cNvPr id="44060" name="Text Box 28"/>
          <p:cNvSpPr txBox="1">
            <a:spLocks noChangeArrowheads="1"/>
          </p:cNvSpPr>
          <p:nvPr/>
        </p:nvSpPr>
        <p:spPr bwMode="auto">
          <a:xfrm>
            <a:off x="6934200" y="4735513"/>
            <a:ext cx="1749425" cy="1565275"/>
          </a:xfrm>
          <a:prstGeom prst="rect">
            <a:avLst/>
          </a:prstGeom>
          <a:noFill/>
          <a:ln w="9525">
            <a:solidFill>
              <a:schemeClr val="tx1"/>
            </a:solidFill>
            <a:miter lim="800000"/>
            <a:headEnd/>
            <a:tailEnd/>
          </a:ln>
          <a:effectLst/>
        </p:spPr>
        <p:txBody>
          <a:bodyPr wrap="none" anchor="ctr">
            <a:spAutoFit/>
          </a:bodyPr>
          <a:lstStyle/>
          <a:p>
            <a:r>
              <a:rPr lang="fr-FR">
                <a:solidFill>
                  <a:srgbClr val="000099"/>
                </a:solidFill>
              </a:rPr>
              <a:t>Ressources</a:t>
            </a:r>
          </a:p>
          <a:p>
            <a:r>
              <a:rPr lang="fr-FR" sz="1800">
                <a:solidFill>
                  <a:srgbClr val="000099"/>
                </a:solidFill>
              </a:rPr>
              <a:t>- machine</a:t>
            </a:r>
          </a:p>
          <a:p>
            <a:r>
              <a:rPr lang="fr-FR" sz="1800">
                <a:solidFill>
                  <a:srgbClr val="000099"/>
                </a:solidFill>
              </a:rPr>
              <a:t>- main-d’œuvre</a:t>
            </a:r>
          </a:p>
          <a:p>
            <a:r>
              <a:rPr lang="fr-FR" sz="1800">
                <a:solidFill>
                  <a:srgbClr val="000099"/>
                </a:solidFill>
              </a:rPr>
              <a:t>- outillage</a:t>
            </a:r>
          </a:p>
          <a:p>
            <a:r>
              <a:rPr lang="fr-FR" sz="1800">
                <a:solidFill>
                  <a:srgbClr val="000099"/>
                </a:solidFill>
              </a:rPr>
              <a:t>- etc.</a:t>
            </a:r>
            <a:endParaRPr lang="fr-FR">
              <a:solidFill>
                <a:srgbClr val="000099"/>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Espace réservé du numéro de diapositive 4"/>
          <p:cNvSpPr>
            <a:spLocks noGrp="1"/>
          </p:cNvSpPr>
          <p:nvPr>
            <p:ph type="sldNum" sz="quarter" idx="12"/>
          </p:nvPr>
        </p:nvSpPr>
        <p:spPr/>
        <p:txBody>
          <a:bodyPr/>
          <a:lstStyle/>
          <a:p>
            <a:fld id="{8C495E32-AB05-423E-BC2A-CF94E02ED915}" type="slidenum">
              <a:rPr lang="fr-FR"/>
              <a:pPr/>
              <a:t>2</a:t>
            </a:fld>
            <a:endParaRPr lang="fr-FR"/>
          </a:p>
        </p:txBody>
      </p:sp>
      <p:sp>
        <p:nvSpPr>
          <p:cNvPr id="92162" name="Rectangle 2050"/>
          <p:cNvSpPr>
            <a:spLocks noGrp="1" noChangeArrowheads="1"/>
          </p:cNvSpPr>
          <p:nvPr>
            <p:ph type="title"/>
          </p:nvPr>
        </p:nvSpPr>
        <p:spPr>
          <a:xfrm>
            <a:off x="228600" y="304800"/>
            <a:ext cx="8763000" cy="838200"/>
          </a:xfrm>
        </p:spPr>
        <p:txBody>
          <a:bodyPr/>
          <a:lstStyle/>
          <a:p>
            <a:r>
              <a:rPr lang="fr-FR"/>
              <a:t>La GP dans le système d'information de l'entreprise</a:t>
            </a:r>
            <a:endParaRPr lang="en-US"/>
          </a:p>
        </p:txBody>
      </p:sp>
      <p:sp>
        <p:nvSpPr>
          <p:cNvPr id="92201" name="Line 2089"/>
          <p:cNvSpPr>
            <a:spLocks noChangeShapeType="1"/>
          </p:cNvSpPr>
          <p:nvPr/>
        </p:nvSpPr>
        <p:spPr bwMode="auto">
          <a:xfrm>
            <a:off x="4411663" y="2882900"/>
            <a:ext cx="0" cy="323850"/>
          </a:xfrm>
          <a:prstGeom prst="line">
            <a:avLst/>
          </a:prstGeom>
          <a:noFill/>
          <a:ln w="12700">
            <a:noFill/>
            <a:round/>
            <a:headEnd/>
            <a:tailEnd/>
          </a:ln>
          <a:effectLst/>
        </p:spPr>
        <p:txBody>
          <a:bodyPr wrap="none" anchor="ctr"/>
          <a:lstStyle/>
          <a:p>
            <a:endParaRPr lang="fr-FR"/>
          </a:p>
        </p:txBody>
      </p:sp>
      <p:sp>
        <p:nvSpPr>
          <p:cNvPr id="92213" name="AutoShape 2101"/>
          <p:cNvSpPr>
            <a:spLocks noChangeArrowheads="1"/>
          </p:cNvSpPr>
          <p:nvPr/>
        </p:nvSpPr>
        <p:spPr bwMode="auto">
          <a:xfrm>
            <a:off x="1600200" y="2743200"/>
            <a:ext cx="1752600" cy="609600"/>
          </a:xfrm>
          <a:prstGeom prst="roundRect">
            <a:avLst>
              <a:gd name="adj" fmla="val 16667"/>
            </a:avLst>
          </a:prstGeom>
          <a:solidFill>
            <a:srgbClr val="FFFF00"/>
          </a:solidFill>
          <a:ln w="9525">
            <a:solidFill>
              <a:schemeClr val="tx1"/>
            </a:solidFill>
            <a:round/>
            <a:headEnd/>
            <a:tailEnd/>
          </a:ln>
          <a:effectLst/>
        </p:spPr>
        <p:txBody>
          <a:bodyPr wrap="none" anchor="ctr"/>
          <a:lstStyle/>
          <a:p>
            <a:pPr algn="ctr"/>
            <a:r>
              <a:rPr lang="fr-FR" sz="1600" b="1"/>
              <a:t>Etudes</a:t>
            </a:r>
            <a:br>
              <a:rPr lang="fr-FR" sz="1600" b="1"/>
            </a:br>
            <a:r>
              <a:rPr lang="fr-FR" sz="1600" b="1"/>
              <a:t>Industrialisation</a:t>
            </a:r>
          </a:p>
        </p:txBody>
      </p:sp>
      <p:sp>
        <p:nvSpPr>
          <p:cNvPr id="92214" name="AutoShape 2102"/>
          <p:cNvSpPr>
            <a:spLocks noChangeArrowheads="1"/>
          </p:cNvSpPr>
          <p:nvPr/>
        </p:nvSpPr>
        <p:spPr bwMode="auto">
          <a:xfrm>
            <a:off x="3505200" y="2057400"/>
            <a:ext cx="1752600" cy="609600"/>
          </a:xfrm>
          <a:prstGeom prst="roundRect">
            <a:avLst>
              <a:gd name="adj" fmla="val 16667"/>
            </a:avLst>
          </a:prstGeom>
          <a:solidFill>
            <a:srgbClr val="FFFF00"/>
          </a:solidFill>
          <a:ln w="9525">
            <a:solidFill>
              <a:schemeClr val="tx1"/>
            </a:solidFill>
            <a:round/>
            <a:headEnd/>
            <a:tailEnd/>
          </a:ln>
          <a:effectLst/>
        </p:spPr>
        <p:txBody>
          <a:bodyPr wrap="none" anchor="ctr"/>
          <a:lstStyle/>
          <a:p>
            <a:pPr algn="ctr"/>
            <a:r>
              <a:rPr lang="fr-FR" sz="1600" b="1"/>
              <a:t>Gestion</a:t>
            </a:r>
            <a:br>
              <a:rPr lang="fr-FR" sz="1600" b="1"/>
            </a:br>
            <a:r>
              <a:rPr lang="fr-FR" sz="1600" b="1"/>
              <a:t>commerciale</a:t>
            </a:r>
          </a:p>
        </p:txBody>
      </p:sp>
      <p:sp>
        <p:nvSpPr>
          <p:cNvPr id="92215" name="AutoShape 2103"/>
          <p:cNvSpPr>
            <a:spLocks noChangeArrowheads="1"/>
          </p:cNvSpPr>
          <p:nvPr/>
        </p:nvSpPr>
        <p:spPr bwMode="auto">
          <a:xfrm>
            <a:off x="5410200" y="2743200"/>
            <a:ext cx="1752600" cy="609600"/>
          </a:xfrm>
          <a:prstGeom prst="roundRect">
            <a:avLst>
              <a:gd name="adj" fmla="val 16667"/>
            </a:avLst>
          </a:prstGeom>
          <a:solidFill>
            <a:srgbClr val="FFFF00"/>
          </a:solidFill>
          <a:ln w="9525">
            <a:solidFill>
              <a:schemeClr val="tx1"/>
            </a:solidFill>
            <a:round/>
            <a:headEnd/>
            <a:tailEnd/>
          </a:ln>
          <a:effectLst/>
        </p:spPr>
        <p:txBody>
          <a:bodyPr wrap="none" anchor="ctr"/>
          <a:lstStyle/>
          <a:p>
            <a:pPr algn="ctr"/>
            <a:r>
              <a:rPr lang="fr-FR" sz="1600" b="1"/>
              <a:t>Distribution</a:t>
            </a:r>
          </a:p>
        </p:txBody>
      </p:sp>
      <p:sp>
        <p:nvSpPr>
          <p:cNvPr id="92216" name="AutoShape 2104"/>
          <p:cNvSpPr>
            <a:spLocks noChangeArrowheads="1"/>
          </p:cNvSpPr>
          <p:nvPr/>
        </p:nvSpPr>
        <p:spPr bwMode="auto">
          <a:xfrm>
            <a:off x="1447800" y="3657600"/>
            <a:ext cx="1752600" cy="609600"/>
          </a:xfrm>
          <a:prstGeom prst="roundRect">
            <a:avLst>
              <a:gd name="adj" fmla="val 16667"/>
            </a:avLst>
          </a:prstGeom>
          <a:solidFill>
            <a:srgbClr val="FFFF00"/>
          </a:solidFill>
          <a:ln w="9525">
            <a:solidFill>
              <a:schemeClr val="tx1"/>
            </a:solidFill>
            <a:round/>
            <a:headEnd/>
            <a:tailEnd/>
          </a:ln>
          <a:effectLst/>
        </p:spPr>
        <p:txBody>
          <a:bodyPr wrap="none" anchor="ctr"/>
          <a:lstStyle/>
          <a:p>
            <a:pPr algn="ctr"/>
            <a:r>
              <a:rPr lang="fr-FR" sz="1600" b="1"/>
              <a:t>Qualité</a:t>
            </a:r>
          </a:p>
        </p:txBody>
      </p:sp>
      <p:sp>
        <p:nvSpPr>
          <p:cNvPr id="92217" name="AutoShape 2105"/>
          <p:cNvSpPr>
            <a:spLocks noChangeArrowheads="1"/>
          </p:cNvSpPr>
          <p:nvPr/>
        </p:nvSpPr>
        <p:spPr bwMode="auto">
          <a:xfrm>
            <a:off x="5562600" y="3657600"/>
            <a:ext cx="1752600" cy="609600"/>
          </a:xfrm>
          <a:prstGeom prst="roundRect">
            <a:avLst>
              <a:gd name="adj" fmla="val 16667"/>
            </a:avLst>
          </a:prstGeom>
          <a:solidFill>
            <a:srgbClr val="FFFF00"/>
          </a:solidFill>
          <a:ln w="9525">
            <a:solidFill>
              <a:schemeClr val="tx1"/>
            </a:solidFill>
            <a:round/>
            <a:headEnd/>
            <a:tailEnd/>
          </a:ln>
          <a:effectLst/>
        </p:spPr>
        <p:txBody>
          <a:bodyPr wrap="none" anchor="ctr"/>
          <a:lstStyle/>
          <a:p>
            <a:pPr algn="ctr"/>
            <a:r>
              <a:rPr lang="fr-FR" sz="1600" b="1"/>
              <a:t>Comptabilité</a:t>
            </a:r>
            <a:br>
              <a:rPr lang="fr-FR" sz="1600" b="1"/>
            </a:br>
            <a:r>
              <a:rPr lang="fr-FR" sz="1600" b="1"/>
              <a:t>analytique</a:t>
            </a:r>
          </a:p>
        </p:txBody>
      </p:sp>
      <p:sp>
        <p:nvSpPr>
          <p:cNvPr id="92218" name="AutoShape 2106"/>
          <p:cNvSpPr>
            <a:spLocks noChangeArrowheads="1"/>
          </p:cNvSpPr>
          <p:nvPr/>
        </p:nvSpPr>
        <p:spPr bwMode="auto">
          <a:xfrm>
            <a:off x="1676400" y="4648200"/>
            <a:ext cx="1752600" cy="609600"/>
          </a:xfrm>
          <a:prstGeom prst="roundRect">
            <a:avLst>
              <a:gd name="adj" fmla="val 16667"/>
            </a:avLst>
          </a:prstGeom>
          <a:solidFill>
            <a:srgbClr val="FFFF00"/>
          </a:solidFill>
          <a:ln w="9525">
            <a:solidFill>
              <a:schemeClr val="tx1"/>
            </a:solidFill>
            <a:round/>
            <a:headEnd/>
            <a:tailEnd/>
          </a:ln>
          <a:effectLst/>
        </p:spPr>
        <p:txBody>
          <a:bodyPr wrap="none" anchor="ctr"/>
          <a:lstStyle/>
          <a:p>
            <a:pPr algn="ctr"/>
            <a:r>
              <a:rPr lang="fr-FR" sz="1600" b="1"/>
              <a:t>Gestion de</a:t>
            </a:r>
            <a:br>
              <a:rPr lang="fr-FR" sz="1600" b="1"/>
            </a:br>
            <a:r>
              <a:rPr lang="fr-FR" sz="1600" b="1"/>
              <a:t>la maintenance</a:t>
            </a:r>
          </a:p>
        </p:txBody>
      </p:sp>
      <p:sp>
        <p:nvSpPr>
          <p:cNvPr id="92219" name="AutoShape 2107"/>
          <p:cNvSpPr>
            <a:spLocks noChangeArrowheads="1"/>
          </p:cNvSpPr>
          <p:nvPr/>
        </p:nvSpPr>
        <p:spPr bwMode="auto">
          <a:xfrm>
            <a:off x="5410200" y="4495800"/>
            <a:ext cx="1752600" cy="609600"/>
          </a:xfrm>
          <a:prstGeom prst="roundRect">
            <a:avLst>
              <a:gd name="adj" fmla="val 16667"/>
            </a:avLst>
          </a:prstGeom>
          <a:solidFill>
            <a:srgbClr val="FFFF00"/>
          </a:solidFill>
          <a:ln w="9525">
            <a:solidFill>
              <a:schemeClr val="tx1"/>
            </a:solidFill>
            <a:round/>
            <a:headEnd/>
            <a:tailEnd/>
          </a:ln>
          <a:effectLst/>
        </p:spPr>
        <p:txBody>
          <a:bodyPr wrap="none" anchor="ctr"/>
          <a:lstStyle/>
          <a:p>
            <a:pPr algn="ctr"/>
            <a:r>
              <a:rPr lang="fr-FR" sz="1600" b="1"/>
              <a:t>Gestion des</a:t>
            </a:r>
            <a:br>
              <a:rPr lang="fr-FR" sz="1600" b="1"/>
            </a:br>
            <a:r>
              <a:rPr lang="fr-FR" sz="1600" b="1"/>
              <a:t>achats</a:t>
            </a:r>
          </a:p>
        </p:txBody>
      </p:sp>
      <p:sp>
        <p:nvSpPr>
          <p:cNvPr id="92220" name="AutoShape 2108"/>
          <p:cNvSpPr>
            <a:spLocks noChangeArrowheads="1"/>
          </p:cNvSpPr>
          <p:nvPr/>
        </p:nvSpPr>
        <p:spPr bwMode="auto">
          <a:xfrm>
            <a:off x="3581400" y="5105400"/>
            <a:ext cx="1752600" cy="838200"/>
          </a:xfrm>
          <a:prstGeom prst="roundRect">
            <a:avLst>
              <a:gd name="adj" fmla="val 16667"/>
            </a:avLst>
          </a:prstGeom>
          <a:solidFill>
            <a:srgbClr val="FFFF00"/>
          </a:solidFill>
          <a:ln w="9525">
            <a:solidFill>
              <a:schemeClr val="tx1"/>
            </a:solidFill>
            <a:round/>
            <a:headEnd/>
            <a:tailEnd/>
          </a:ln>
          <a:effectLst/>
        </p:spPr>
        <p:txBody>
          <a:bodyPr wrap="none" anchor="ctr"/>
          <a:lstStyle/>
          <a:p>
            <a:pPr algn="ctr"/>
            <a:r>
              <a:rPr lang="fr-FR" sz="1600" b="1"/>
              <a:t>Paye</a:t>
            </a:r>
            <a:br>
              <a:rPr lang="fr-FR" sz="1600" b="1"/>
            </a:br>
            <a:r>
              <a:rPr lang="fr-FR" sz="1600" b="1"/>
              <a:t>Gestion du</a:t>
            </a:r>
            <a:br>
              <a:rPr lang="fr-FR" sz="1600" b="1"/>
            </a:br>
            <a:r>
              <a:rPr lang="fr-FR" sz="1600" b="1"/>
              <a:t>personnel</a:t>
            </a:r>
          </a:p>
        </p:txBody>
      </p:sp>
      <p:sp>
        <p:nvSpPr>
          <p:cNvPr id="92221" name="Oval 2109"/>
          <p:cNvSpPr>
            <a:spLocks noChangeArrowheads="1"/>
          </p:cNvSpPr>
          <p:nvPr/>
        </p:nvSpPr>
        <p:spPr bwMode="auto">
          <a:xfrm>
            <a:off x="3657600" y="3200400"/>
            <a:ext cx="1447800" cy="1447800"/>
          </a:xfrm>
          <a:prstGeom prst="ellipse">
            <a:avLst/>
          </a:prstGeom>
          <a:solidFill>
            <a:srgbClr val="0099FF"/>
          </a:solidFill>
          <a:ln w="9525">
            <a:solidFill>
              <a:schemeClr val="tx1"/>
            </a:solidFill>
            <a:round/>
            <a:headEnd/>
            <a:tailEnd/>
          </a:ln>
          <a:effectLst/>
        </p:spPr>
        <p:txBody>
          <a:bodyPr wrap="none" anchor="ctr"/>
          <a:lstStyle/>
          <a:p>
            <a:pPr algn="ctr"/>
            <a:r>
              <a:rPr lang="fr-FR" sz="2000">
                <a:effectLst>
                  <a:outerShdw blurRad="38100" dist="38100" dir="2700000" algn="tl">
                    <a:srgbClr val="FFFFFF"/>
                  </a:outerShdw>
                </a:effectLst>
              </a:rPr>
              <a:t>Gestion de</a:t>
            </a:r>
          </a:p>
          <a:p>
            <a:pPr algn="ctr"/>
            <a:r>
              <a:rPr lang="fr-FR" sz="2000">
                <a:effectLst>
                  <a:outerShdw blurRad="38100" dist="38100" dir="2700000" algn="tl">
                    <a:srgbClr val="FFFFFF"/>
                  </a:outerShdw>
                </a:effectLst>
              </a:rPr>
              <a:t>production</a:t>
            </a:r>
          </a:p>
        </p:txBody>
      </p:sp>
      <p:sp>
        <p:nvSpPr>
          <p:cNvPr id="92223" name="Line 2111"/>
          <p:cNvSpPr>
            <a:spLocks noChangeShapeType="1"/>
          </p:cNvSpPr>
          <p:nvPr/>
        </p:nvSpPr>
        <p:spPr bwMode="auto">
          <a:xfrm>
            <a:off x="4343400" y="4648200"/>
            <a:ext cx="0" cy="457200"/>
          </a:xfrm>
          <a:prstGeom prst="line">
            <a:avLst/>
          </a:prstGeom>
          <a:noFill/>
          <a:ln w="19050">
            <a:solidFill>
              <a:schemeClr val="tx1"/>
            </a:solidFill>
            <a:round/>
            <a:headEnd type="triangle" w="med" len="med"/>
            <a:tailEnd type="triangle" w="med" len="med"/>
          </a:ln>
          <a:effectLst/>
        </p:spPr>
        <p:txBody>
          <a:bodyPr wrap="none" anchor="ctr"/>
          <a:lstStyle/>
          <a:p>
            <a:endParaRPr lang="fr-FR"/>
          </a:p>
        </p:txBody>
      </p:sp>
      <p:sp>
        <p:nvSpPr>
          <p:cNvPr id="92224" name="Line 2112"/>
          <p:cNvSpPr>
            <a:spLocks noChangeShapeType="1"/>
          </p:cNvSpPr>
          <p:nvPr/>
        </p:nvSpPr>
        <p:spPr bwMode="auto">
          <a:xfrm>
            <a:off x="4343400" y="2743200"/>
            <a:ext cx="0" cy="457200"/>
          </a:xfrm>
          <a:prstGeom prst="line">
            <a:avLst/>
          </a:prstGeom>
          <a:noFill/>
          <a:ln w="19050">
            <a:solidFill>
              <a:schemeClr val="tx1"/>
            </a:solidFill>
            <a:round/>
            <a:headEnd type="triangle" w="med" len="med"/>
            <a:tailEnd type="triangle" w="med" len="med"/>
          </a:ln>
          <a:effectLst/>
        </p:spPr>
        <p:txBody>
          <a:bodyPr wrap="none" anchor="ctr"/>
          <a:lstStyle/>
          <a:p>
            <a:endParaRPr lang="fr-FR"/>
          </a:p>
        </p:txBody>
      </p:sp>
      <p:sp>
        <p:nvSpPr>
          <p:cNvPr id="92225" name="Line 2113"/>
          <p:cNvSpPr>
            <a:spLocks noChangeShapeType="1"/>
          </p:cNvSpPr>
          <p:nvPr/>
        </p:nvSpPr>
        <p:spPr bwMode="auto">
          <a:xfrm rot="-5400000">
            <a:off x="5334000" y="3733800"/>
            <a:ext cx="0" cy="457200"/>
          </a:xfrm>
          <a:prstGeom prst="line">
            <a:avLst/>
          </a:prstGeom>
          <a:noFill/>
          <a:ln w="19050">
            <a:solidFill>
              <a:schemeClr val="tx1"/>
            </a:solidFill>
            <a:round/>
            <a:headEnd type="triangle" w="med" len="med"/>
            <a:tailEnd type="triangle" w="med" len="med"/>
          </a:ln>
          <a:effectLst/>
        </p:spPr>
        <p:txBody>
          <a:bodyPr wrap="none" anchor="ctr"/>
          <a:lstStyle/>
          <a:p>
            <a:endParaRPr lang="fr-FR"/>
          </a:p>
        </p:txBody>
      </p:sp>
      <p:sp>
        <p:nvSpPr>
          <p:cNvPr id="92226" name="Line 2114"/>
          <p:cNvSpPr>
            <a:spLocks noChangeShapeType="1"/>
          </p:cNvSpPr>
          <p:nvPr/>
        </p:nvSpPr>
        <p:spPr bwMode="auto">
          <a:xfrm rot="-5400000">
            <a:off x="3429000" y="3733800"/>
            <a:ext cx="0" cy="457200"/>
          </a:xfrm>
          <a:prstGeom prst="line">
            <a:avLst/>
          </a:prstGeom>
          <a:noFill/>
          <a:ln w="19050">
            <a:solidFill>
              <a:schemeClr val="tx1"/>
            </a:solidFill>
            <a:round/>
            <a:headEnd type="triangle" w="med" len="med"/>
            <a:tailEnd type="triangle" w="med" len="med"/>
          </a:ln>
          <a:effectLst/>
        </p:spPr>
        <p:txBody>
          <a:bodyPr wrap="none" anchor="ctr"/>
          <a:lstStyle/>
          <a:p>
            <a:endParaRPr lang="fr-FR"/>
          </a:p>
        </p:txBody>
      </p:sp>
      <p:sp>
        <p:nvSpPr>
          <p:cNvPr id="92227" name="Line 2115"/>
          <p:cNvSpPr>
            <a:spLocks noChangeShapeType="1"/>
          </p:cNvSpPr>
          <p:nvPr/>
        </p:nvSpPr>
        <p:spPr bwMode="auto">
          <a:xfrm rot="-25027972">
            <a:off x="3504406" y="3201194"/>
            <a:ext cx="1588" cy="457200"/>
          </a:xfrm>
          <a:prstGeom prst="line">
            <a:avLst/>
          </a:prstGeom>
          <a:noFill/>
          <a:ln w="19050">
            <a:solidFill>
              <a:schemeClr val="tx1"/>
            </a:solidFill>
            <a:round/>
            <a:headEnd type="triangle" w="med" len="med"/>
            <a:tailEnd type="triangle" w="med" len="med"/>
          </a:ln>
          <a:effectLst/>
        </p:spPr>
        <p:txBody>
          <a:bodyPr wrap="none" anchor="ctr"/>
          <a:lstStyle/>
          <a:p>
            <a:endParaRPr lang="fr-FR"/>
          </a:p>
        </p:txBody>
      </p:sp>
      <p:sp>
        <p:nvSpPr>
          <p:cNvPr id="92228" name="Line 2116"/>
          <p:cNvSpPr>
            <a:spLocks noChangeShapeType="1"/>
          </p:cNvSpPr>
          <p:nvPr/>
        </p:nvSpPr>
        <p:spPr bwMode="auto">
          <a:xfrm rot="-25027972">
            <a:off x="5257006" y="4267994"/>
            <a:ext cx="1588" cy="457200"/>
          </a:xfrm>
          <a:prstGeom prst="line">
            <a:avLst/>
          </a:prstGeom>
          <a:noFill/>
          <a:ln w="19050">
            <a:solidFill>
              <a:schemeClr val="tx1"/>
            </a:solidFill>
            <a:round/>
            <a:headEnd type="triangle" w="med" len="med"/>
            <a:tailEnd type="triangle" w="med" len="med"/>
          </a:ln>
          <a:effectLst/>
        </p:spPr>
        <p:txBody>
          <a:bodyPr wrap="none" anchor="ctr"/>
          <a:lstStyle/>
          <a:p>
            <a:endParaRPr lang="fr-FR"/>
          </a:p>
        </p:txBody>
      </p:sp>
      <p:sp>
        <p:nvSpPr>
          <p:cNvPr id="92229" name="Line 2117"/>
          <p:cNvSpPr>
            <a:spLocks noChangeShapeType="1"/>
          </p:cNvSpPr>
          <p:nvPr/>
        </p:nvSpPr>
        <p:spPr bwMode="auto">
          <a:xfrm rot="3427972" flipH="1">
            <a:off x="5180806" y="3124994"/>
            <a:ext cx="1588" cy="457200"/>
          </a:xfrm>
          <a:prstGeom prst="line">
            <a:avLst/>
          </a:prstGeom>
          <a:noFill/>
          <a:ln w="19050">
            <a:solidFill>
              <a:schemeClr val="tx1"/>
            </a:solidFill>
            <a:round/>
            <a:headEnd type="triangle" w="med" len="med"/>
            <a:tailEnd type="triangle" w="med" len="med"/>
          </a:ln>
          <a:effectLst/>
        </p:spPr>
        <p:txBody>
          <a:bodyPr wrap="none" anchor="ctr"/>
          <a:lstStyle/>
          <a:p>
            <a:endParaRPr lang="fr-FR"/>
          </a:p>
        </p:txBody>
      </p:sp>
      <p:sp>
        <p:nvSpPr>
          <p:cNvPr id="92230" name="Line 2118"/>
          <p:cNvSpPr>
            <a:spLocks noChangeShapeType="1"/>
          </p:cNvSpPr>
          <p:nvPr/>
        </p:nvSpPr>
        <p:spPr bwMode="auto">
          <a:xfrm rot="3427972" flipH="1">
            <a:off x="3656806" y="4344194"/>
            <a:ext cx="1588" cy="457200"/>
          </a:xfrm>
          <a:prstGeom prst="line">
            <a:avLst/>
          </a:prstGeom>
          <a:noFill/>
          <a:ln w="19050">
            <a:solidFill>
              <a:schemeClr val="tx1"/>
            </a:solidFill>
            <a:round/>
            <a:headEnd type="triangle" w="med" len="med"/>
            <a:tailEnd type="triangle" w="med" len="med"/>
          </a:ln>
          <a:effectLst/>
        </p:spPr>
        <p:txBody>
          <a:bodyPr wrap="none" anchor="ctr"/>
          <a:lstStyle/>
          <a:p>
            <a:endParaRPr lang="fr-FR"/>
          </a:p>
        </p:txBody>
      </p:sp>
      <p:sp>
        <p:nvSpPr>
          <p:cNvPr id="92232" name="Oval 2120"/>
          <p:cNvSpPr>
            <a:spLocks noChangeArrowheads="1"/>
          </p:cNvSpPr>
          <p:nvPr/>
        </p:nvSpPr>
        <p:spPr bwMode="auto">
          <a:xfrm>
            <a:off x="1066800" y="1600200"/>
            <a:ext cx="6705600" cy="4800600"/>
          </a:xfrm>
          <a:prstGeom prst="ellipse">
            <a:avLst/>
          </a:prstGeom>
          <a:noFill/>
          <a:ln w="9525">
            <a:solidFill>
              <a:schemeClr val="tx1"/>
            </a:solidFill>
            <a:prstDash val="sysDot"/>
            <a:round/>
            <a:headEnd/>
            <a:tailEnd/>
          </a:ln>
          <a:effectLst/>
        </p:spPr>
        <p:txBody>
          <a:bodyPr wrap="none" anchor="ctr"/>
          <a:lstStyle/>
          <a:p>
            <a:endParaRPr lang="fr-FR"/>
          </a:p>
        </p:txBody>
      </p:sp>
      <p:sp>
        <p:nvSpPr>
          <p:cNvPr id="92233" name="Text Box 2121"/>
          <p:cNvSpPr txBox="1">
            <a:spLocks noChangeArrowheads="1"/>
          </p:cNvSpPr>
          <p:nvPr/>
        </p:nvSpPr>
        <p:spPr bwMode="auto">
          <a:xfrm>
            <a:off x="6705600" y="5638800"/>
            <a:ext cx="1676400" cy="711200"/>
          </a:xfrm>
          <a:prstGeom prst="rect">
            <a:avLst/>
          </a:prstGeom>
          <a:noFill/>
          <a:ln w="9525">
            <a:solidFill>
              <a:schemeClr val="tx1"/>
            </a:solidFill>
            <a:miter lim="800000"/>
            <a:headEnd/>
            <a:tailEnd/>
          </a:ln>
          <a:effectLst/>
        </p:spPr>
        <p:txBody>
          <a:bodyPr>
            <a:spAutoFit/>
          </a:bodyPr>
          <a:lstStyle/>
          <a:p>
            <a:pPr algn="ctr">
              <a:spcBef>
                <a:spcPct val="50000"/>
              </a:spcBef>
            </a:pPr>
            <a:r>
              <a:rPr lang="fr-FR" sz="2000"/>
              <a:t>Comptabilitégénérale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Espace réservé du numéro de diapositive 5"/>
          <p:cNvSpPr>
            <a:spLocks noGrp="1"/>
          </p:cNvSpPr>
          <p:nvPr>
            <p:ph type="sldNum" sz="quarter" idx="12"/>
          </p:nvPr>
        </p:nvSpPr>
        <p:spPr/>
        <p:txBody>
          <a:bodyPr/>
          <a:lstStyle/>
          <a:p>
            <a:fld id="{0E8AA33A-DD93-4DF5-BB63-6B7DCA0ADF57}" type="slidenum">
              <a:rPr lang="fr-FR"/>
              <a:pPr/>
              <a:t>20</a:t>
            </a:fld>
            <a:endParaRPr lang="fr-FR"/>
          </a:p>
        </p:txBody>
      </p:sp>
      <p:sp>
        <p:nvSpPr>
          <p:cNvPr id="46082" name="Rectangle 2"/>
          <p:cNvSpPr>
            <a:spLocks noGrp="1" noChangeArrowheads="1"/>
          </p:cNvSpPr>
          <p:nvPr>
            <p:ph type="title"/>
          </p:nvPr>
        </p:nvSpPr>
        <p:spPr>
          <a:xfrm>
            <a:off x="304800" y="0"/>
            <a:ext cx="7772400" cy="1143000"/>
          </a:xfrm>
          <a:noFill/>
          <a:ln/>
        </p:spPr>
        <p:txBody>
          <a:bodyPr anchorCtr="1"/>
          <a:lstStyle/>
          <a:p>
            <a:r>
              <a:rPr lang="fr-FR"/>
              <a:t>Usages des gammes</a:t>
            </a:r>
          </a:p>
        </p:txBody>
      </p:sp>
      <p:sp>
        <p:nvSpPr>
          <p:cNvPr id="46083" name="Rectangle 3"/>
          <p:cNvSpPr>
            <a:spLocks noGrp="1" noChangeArrowheads="1"/>
          </p:cNvSpPr>
          <p:nvPr>
            <p:ph type="body" idx="1"/>
          </p:nvPr>
        </p:nvSpPr>
        <p:spPr/>
        <p:txBody>
          <a:bodyPr/>
          <a:lstStyle/>
          <a:p>
            <a:pPr>
              <a:buClr>
                <a:schemeClr val="folHlink"/>
              </a:buClr>
              <a:buSzPct val="75000"/>
              <a:buFont typeface="Monotype Sorts" pitchFamily="2" charset="2"/>
              <a:buChar char="n"/>
            </a:pPr>
            <a:r>
              <a:rPr lang="fr-FR"/>
              <a:t>Calcul des délais</a:t>
            </a:r>
          </a:p>
          <a:p>
            <a:pPr>
              <a:buClr>
                <a:schemeClr val="folHlink"/>
              </a:buClr>
              <a:buSzPct val="75000"/>
              <a:buFont typeface="Monotype Sorts" pitchFamily="2" charset="2"/>
              <a:buChar char="n"/>
            </a:pPr>
            <a:r>
              <a:rPr lang="fr-FR"/>
              <a:t>Calcul des charges</a:t>
            </a:r>
          </a:p>
          <a:p>
            <a:pPr>
              <a:buClr>
                <a:schemeClr val="folHlink"/>
              </a:buClr>
              <a:buSzPct val="75000"/>
              <a:buFont typeface="Monotype Sorts" pitchFamily="2" charset="2"/>
              <a:buChar char="n"/>
            </a:pPr>
            <a:r>
              <a:rPr lang="fr-FR"/>
              <a:t>Suivi de l’avancement</a:t>
            </a:r>
          </a:p>
          <a:p>
            <a:pPr>
              <a:buClr>
                <a:schemeClr val="folHlink"/>
              </a:buClr>
              <a:buSzPct val="75000"/>
              <a:buFont typeface="Monotype Sorts" pitchFamily="2" charset="2"/>
              <a:buChar char="n"/>
            </a:pPr>
            <a:r>
              <a:rPr lang="fr-FR"/>
              <a:t>Suivi des performances</a:t>
            </a:r>
          </a:p>
          <a:p>
            <a:pPr>
              <a:buClr>
                <a:schemeClr val="folHlink"/>
              </a:buClr>
              <a:buSzPct val="75000"/>
              <a:buFont typeface="Monotype Sorts" pitchFamily="2" charset="2"/>
              <a:buChar char="n"/>
            </a:pPr>
            <a:r>
              <a:rPr lang="fr-FR"/>
              <a:t>Calcul des coûts de revient</a:t>
            </a:r>
          </a:p>
          <a:p>
            <a:endParaRPr lang="fr-FR"/>
          </a:p>
          <a:p>
            <a:pPr>
              <a:buFont typeface="Monotype Sorts" pitchFamily="2" charset="2"/>
              <a:buChar char="è"/>
            </a:pPr>
            <a:r>
              <a:rPr lang="fr-FR" i="1">
                <a:solidFill>
                  <a:srgbClr val="0099FF"/>
                </a:solidFill>
              </a:rPr>
              <a:t>Importance de la justesse des gammes</a:t>
            </a:r>
            <a:endParaRPr lang="fr-FR">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animEffect transition="in" filter="barn(outVertical)">
                                      <p:cBhvr>
                                        <p:cTn id="7" dur="500"/>
                                        <p:tgtEl>
                                          <p:spTgt spid="460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46083">
                                            <p:txEl>
                                              <p:pRg st="1" end="1"/>
                                            </p:txEl>
                                          </p:spTgt>
                                        </p:tgtEl>
                                        <p:attrNameLst>
                                          <p:attrName>style.visibility</p:attrName>
                                        </p:attrNameLst>
                                      </p:cBhvr>
                                      <p:to>
                                        <p:strVal val="visible"/>
                                      </p:to>
                                    </p:set>
                                    <p:animEffect transition="in" filter="barn(outVertical)">
                                      <p:cBhvr>
                                        <p:cTn id="12" dur="500"/>
                                        <p:tgtEl>
                                          <p:spTgt spid="4608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46083">
                                            <p:txEl>
                                              <p:pRg st="2" end="2"/>
                                            </p:txEl>
                                          </p:spTgt>
                                        </p:tgtEl>
                                        <p:attrNameLst>
                                          <p:attrName>style.visibility</p:attrName>
                                        </p:attrNameLst>
                                      </p:cBhvr>
                                      <p:to>
                                        <p:strVal val="visible"/>
                                      </p:to>
                                    </p:set>
                                    <p:animEffect transition="in" filter="barn(outVertical)">
                                      <p:cBhvr>
                                        <p:cTn id="17" dur="500"/>
                                        <p:tgtEl>
                                          <p:spTgt spid="4608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37" fill="hold" grpId="0" nodeType="clickEffect">
                                  <p:stCondLst>
                                    <p:cond delay="0"/>
                                  </p:stCondLst>
                                  <p:childTnLst>
                                    <p:set>
                                      <p:cBhvr>
                                        <p:cTn id="21" dur="1" fill="hold">
                                          <p:stCondLst>
                                            <p:cond delay="0"/>
                                          </p:stCondLst>
                                        </p:cTn>
                                        <p:tgtEl>
                                          <p:spTgt spid="46083">
                                            <p:txEl>
                                              <p:pRg st="3" end="3"/>
                                            </p:txEl>
                                          </p:spTgt>
                                        </p:tgtEl>
                                        <p:attrNameLst>
                                          <p:attrName>style.visibility</p:attrName>
                                        </p:attrNameLst>
                                      </p:cBhvr>
                                      <p:to>
                                        <p:strVal val="visible"/>
                                      </p:to>
                                    </p:set>
                                    <p:animEffect transition="in" filter="barn(outVertical)">
                                      <p:cBhvr>
                                        <p:cTn id="22" dur="500"/>
                                        <p:tgtEl>
                                          <p:spTgt spid="4608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37" fill="hold" grpId="0" nodeType="clickEffect">
                                  <p:stCondLst>
                                    <p:cond delay="0"/>
                                  </p:stCondLst>
                                  <p:childTnLst>
                                    <p:set>
                                      <p:cBhvr>
                                        <p:cTn id="26" dur="1" fill="hold">
                                          <p:stCondLst>
                                            <p:cond delay="0"/>
                                          </p:stCondLst>
                                        </p:cTn>
                                        <p:tgtEl>
                                          <p:spTgt spid="46083">
                                            <p:txEl>
                                              <p:pRg st="4" end="4"/>
                                            </p:txEl>
                                          </p:spTgt>
                                        </p:tgtEl>
                                        <p:attrNameLst>
                                          <p:attrName>style.visibility</p:attrName>
                                        </p:attrNameLst>
                                      </p:cBhvr>
                                      <p:to>
                                        <p:strVal val="visible"/>
                                      </p:to>
                                    </p:set>
                                    <p:animEffect transition="in" filter="barn(outVertical)">
                                      <p:cBhvr>
                                        <p:cTn id="27" dur="500"/>
                                        <p:tgtEl>
                                          <p:spTgt spid="4608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37" fill="hold" grpId="0" nodeType="clickEffect">
                                  <p:stCondLst>
                                    <p:cond delay="0"/>
                                  </p:stCondLst>
                                  <p:childTnLst>
                                    <p:set>
                                      <p:cBhvr>
                                        <p:cTn id="31" dur="1" fill="hold">
                                          <p:stCondLst>
                                            <p:cond delay="0"/>
                                          </p:stCondLst>
                                        </p:cTn>
                                        <p:tgtEl>
                                          <p:spTgt spid="46083">
                                            <p:txEl>
                                              <p:pRg st="6" end="6"/>
                                            </p:txEl>
                                          </p:spTgt>
                                        </p:tgtEl>
                                        <p:attrNameLst>
                                          <p:attrName>style.visibility</p:attrName>
                                        </p:attrNameLst>
                                      </p:cBhvr>
                                      <p:to>
                                        <p:strVal val="visible"/>
                                      </p:to>
                                    </p:set>
                                    <p:animEffect transition="in" filter="barn(outVertical)">
                                      <p:cBhvr>
                                        <p:cTn id="32" dur="500"/>
                                        <p:tgtEl>
                                          <p:spTgt spid="4608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Espace réservé du numéro de diapositive 5"/>
          <p:cNvSpPr>
            <a:spLocks noGrp="1"/>
          </p:cNvSpPr>
          <p:nvPr>
            <p:ph type="sldNum" sz="quarter" idx="12"/>
          </p:nvPr>
        </p:nvSpPr>
        <p:spPr/>
        <p:txBody>
          <a:bodyPr/>
          <a:lstStyle/>
          <a:p>
            <a:fld id="{BAAE7378-9054-46FC-9560-6280111D9472}" type="slidenum">
              <a:rPr lang="fr-FR"/>
              <a:pPr/>
              <a:t>21</a:t>
            </a:fld>
            <a:endParaRPr lang="fr-FR"/>
          </a:p>
        </p:txBody>
      </p:sp>
      <p:sp>
        <p:nvSpPr>
          <p:cNvPr id="48130" name="Rectangle 2"/>
          <p:cNvSpPr>
            <a:spLocks noGrp="1" noChangeArrowheads="1"/>
          </p:cNvSpPr>
          <p:nvPr>
            <p:ph type="title"/>
          </p:nvPr>
        </p:nvSpPr>
        <p:spPr>
          <a:xfrm>
            <a:off x="228600" y="0"/>
            <a:ext cx="7772400" cy="1143000"/>
          </a:xfrm>
          <a:noFill/>
          <a:ln/>
        </p:spPr>
        <p:txBody>
          <a:bodyPr/>
          <a:lstStyle/>
          <a:p>
            <a:pPr algn="l"/>
            <a:r>
              <a:rPr lang="fr-FR"/>
              <a:t>La gestion commerciale</a:t>
            </a:r>
          </a:p>
        </p:txBody>
      </p:sp>
      <p:sp>
        <p:nvSpPr>
          <p:cNvPr id="48131" name="Rectangle 3"/>
          <p:cNvSpPr>
            <a:spLocks noGrp="1" noChangeArrowheads="1"/>
          </p:cNvSpPr>
          <p:nvPr>
            <p:ph type="body" idx="1"/>
          </p:nvPr>
        </p:nvSpPr>
        <p:spPr>
          <a:xfrm>
            <a:off x="762000" y="1524000"/>
            <a:ext cx="7559675" cy="4419600"/>
          </a:xfrm>
        </p:spPr>
        <p:txBody>
          <a:bodyPr/>
          <a:lstStyle/>
          <a:p>
            <a:pPr>
              <a:buClr>
                <a:schemeClr val="folHlink"/>
              </a:buClr>
              <a:buSzPct val="75000"/>
              <a:buFont typeface="Monotype Sorts" pitchFamily="2" charset="2"/>
              <a:buChar char="n"/>
            </a:pPr>
            <a:r>
              <a:rPr lang="fr-FR"/>
              <a:t>Gestion des clients et des lieux de livraison</a:t>
            </a:r>
          </a:p>
          <a:p>
            <a:pPr>
              <a:buClr>
                <a:schemeClr val="folHlink"/>
              </a:buClr>
              <a:buSzPct val="75000"/>
              <a:buFont typeface="Monotype Sorts" pitchFamily="2" charset="2"/>
              <a:buChar char="n"/>
            </a:pPr>
            <a:r>
              <a:rPr lang="fr-FR"/>
              <a:t>Gestion des commandes ouvertes</a:t>
            </a:r>
          </a:p>
          <a:p>
            <a:pPr>
              <a:buClr>
                <a:schemeClr val="folHlink"/>
              </a:buClr>
              <a:buSzPct val="75000"/>
              <a:buFont typeface="Monotype Sorts" pitchFamily="2" charset="2"/>
              <a:buChar char="n"/>
            </a:pPr>
            <a:r>
              <a:rPr lang="fr-FR"/>
              <a:t>Réception (via EDI) des demandes de livraison</a:t>
            </a:r>
          </a:p>
          <a:p>
            <a:pPr>
              <a:buClr>
                <a:schemeClr val="folHlink"/>
              </a:buClr>
              <a:buSzPct val="75000"/>
              <a:buFont typeface="Monotype Sorts" pitchFamily="2" charset="2"/>
              <a:buChar char="n"/>
            </a:pPr>
            <a:r>
              <a:rPr lang="fr-FR"/>
              <a:t>Suivi des expéditions</a:t>
            </a:r>
          </a:p>
          <a:p>
            <a:pPr>
              <a:buClr>
                <a:schemeClr val="folHlink"/>
              </a:buClr>
              <a:buSzPct val="75000"/>
              <a:buFont typeface="Monotype Sorts" pitchFamily="2" charset="2"/>
              <a:buChar char="n"/>
            </a:pPr>
            <a:r>
              <a:rPr lang="fr-FR"/>
              <a:t>Facturation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animEffect transition="in" filter="barn(outVertical)">
                                      <p:cBhvr>
                                        <p:cTn id="7" dur="500"/>
                                        <p:tgtEl>
                                          <p:spTgt spid="4813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48131">
                                            <p:txEl>
                                              <p:pRg st="1" end="1"/>
                                            </p:txEl>
                                          </p:spTgt>
                                        </p:tgtEl>
                                        <p:attrNameLst>
                                          <p:attrName>style.visibility</p:attrName>
                                        </p:attrNameLst>
                                      </p:cBhvr>
                                      <p:to>
                                        <p:strVal val="visible"/>
                                      </p:to>
                                    </p:set>
                                    <p:animEffect transition="in" filter="barn(outVertical)">
                                      <p:cBhvr>
                                        <p:cTn id="12" dur="500"/>
                                        <p:tgtEl>
                                          <p:spTgt spid="4813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48131">
                                            <p:txEl>
                                              <p:pRg st="2" end="2"/>
                                            </p:txEl>
                                          </p:spTgt>
                                        </p:tgtEl>
                                        <p:attrNameLst>
                                          <p:attrName>style.visibility</p:attrName>
                                        </p:attrNameLst>
                                      </p:cBhvr>
                                      <p:to>
                                        <p:strVal val="visible"/>
                                      </p:to>
                                    </p:set>
                                    <p:animEffect transition="in" filter="barn(outVertical)">
                                      <p:cBhvr>
                                        <p:cTn id="17" dur="500"/>
                                        <p:tgtEl>
                                          <p:spTgt spid="4813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37" fill="hold" grpId="0" nodeType="clickEffect">
                                  <p:stCondLst>
                                    <p:cond delay="0"/>
                                  </p:stCondLst>
                                  <p:childTnLst>
                                    <p:set>
                                      <p:cBhvr>
                                        <p:cTn id="21" dur="1" fill="hold">
                                          <p:stCondLst>
                                            <p:cond delay="0"/>
                                          </p:stCondLst>
                                        </p:cTn>
                                        <p:tgtEl>
                                          <p:spTgt spid="48131">
                                            <p:txEl>
                                              <p:pRg st="3" end="3"/>
                                            </p:txEl>
                                          </p:spTgt>
                                        </p:tgtEl>
                                        <p:attrNameLst>
                                          <p:attrName>style.visibility</p:attrName>
                                        </p:attrNameLst>
                                      </p:cBhvr>
                                      <p:to>
                                        <p:strVal val="visible"/>
                                      </p:to>
                                    </p:set>
                                    <p:animEffect transition="in" filter="barn(outVertical)">
                                      <p:cBhvr>
                                        <p:cTn id="22" dur="500"/>
                                        <p:tgtEl>
                                          <p:spTgt spid="4813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37" fill="hold" grpId="0" nodeType="clickEffect">
                                  <p:stCondLst>
                                    <p:cond delay="0"/>
                                  </p:stCondLst>
                                  <p:childTnLst>
                                    <p:set>
                                      <p:cBhvr>
                                        <p:cTn id="26" dur="1" fill="hold">
                                          <p:stCondLst>
                                            <p:cond delay="0"/>
                                          </p:stCondLst>
                                        </p:cTn>
                                        <p:tgtEl>
                                          <p:spTgt spid="48131">
                                            <p:txEl>
                                              <p:pRg st="4" end="4"/>
                                            </p:txEl>
                                          </p:spTgt>
                                        </p:tgtEl>
                                        <p:attrNameLst>
                                          <p:attrName>style.visibility</p:attrName>
                                        </p:attrNameLst>
                                      </p:cBhvr>
                                      <p:to>
                                        <p:strVal val="visible"/>
                                      </p:to>
                                    </p:set>
                                    <p:animEffect transition="in" filter="barn(outVertical)">
                                      <p:cBhvr>
                                        <p:cTn id="27" dur="500"/>
                                        <p:tgtEl>
                                          <p:spTgt spid="4813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Espace réservé du numéro de diapositive 5"/>
          <p:cNvSpPr>
            <a:spLocks noGrp="1"/>
          </p:cNvSpPr>
          <p:nvPr>
            <p:ph type="sldNum" sz="quarter" idx="12"/>
          </p:nvPr>
        </p:nvSpPr>
        <p:spPr/>
        <p:txBody>
          <a:bodyPr/>
          <a:lstStyle/>
          <a:p>
            <a:fld id="{AB7253F8-B837-4D04-9DE7-79AD7A6A637A}" type="slidenum">
              <a:rPr lang="fr-FR"/>
              <a:pPr/>
              <a:t>22</a:t>
            </a:fld>
            <a:endParaRPr lang="fr-FR"/>
          </a:p>
        </p:txBody>
      </p:sp>
      <p:sp>
        <p:nvSpPr>
          <p:cNvPr id="50178" name="Rectangle 2"/>
          <p:cNvSpPr>
            <a:spLocks noGrp="1" noChangeArrowheads="1"/>
          </p:cNvSpPr>
          <p:nvPr>
            <p:ph type="title"/>
          </p:nvPr>
        </p:nvSpPr>
        <p:spPr>
          <a:xfrm>
            <a:off x="228600" y="0"/>
            <a:ext cx="7772400" cy="1143000"/>
          </a:xfrm>
        </p:spPr>
        <p:txBody>
          <a:bodyPr/>
          <a:lstStyle/>
          <a:p>
            <a:pPr algn="l"/>
            <a:r>
              <a:rPr lang="fr-FR"/>
              <a:t>La gestion des stocks</a:t>
            </a:r>
          </a:p>
        </p:txBody>
      </p:sp>
      <p:sp>
        <p:nvSpPr>
          <p:cNvPr id="50179" name="Rectangle 3"/>
          <p:cNvSpPr>
            <a:spLocks noGrp="1" noChangeArrowheads="1"/>
          </p:cNvSpPr>
          <p:nvPr>
            <p:ph type="body" idx="1"/>
          </p:nvPr>
        </p:nvSpPr>
        <p:spPr>
          <a:xfrm>
            <a:off x="609600" y="1295400"/>
            <a:ext cx="7772400" cy="4495800"/>
          </a:xfrm>
        </p:spPr>
        <p:txBody>
          <a:bodyPr/>
          <a:lstStyle/>
          <a:p>
            <a:pPr>
              <a:lnSpc>
                <a:spcPct val="90000"/>
              </a:lnSpc>
              <a:buClr>
                <a:schemeClr val="folHlink"/>
              </a:buClr>
              <a:buSzPct val="75000"/>
              <a:buFont typeface="Monotype Sorts" pitchFamily="2" charset="2"/>
              <a:buChar char="n"/>
            </a:pPr>
            <a:r>
              <a:rPr lang="fr-FR" sz="2800"/>
              <a:t>Suivi des stocks</a:t>
            </a:r>
            <a:endParaRPr lang="fr-FR"/>
          </a:p>
          <a:p>
            <a:pPr lvl="1">
              <a:lnSpc>
                <a:spcPct val="80000"/>
              </a:lnSpc>
            </a:pPr>
            <a:r>
              <a:rPr lang="fr-FR" sz="2400" b="1"/>
              <a:t>dans toutes leurs localisations (magasins)</a:t>
            </a:r>
          </a:p>
          <a:p>
            <a:pPr lvl="1">
              <a:lnSpc>
                <a:spcPct val="80000"/>
              </a:lnSpc>
            </a:pPr>
            <a:r>
              <a:rPr lang="fr-FR" sz="2400" b="1"/>
              <a:t>dans tous leurs « états »</a:t>
            </a:r>
            <a:endParaRPr lang="fr-FR" b="1"/>
          </a:p>
          <a:p>
            <a:pPr>
              <a:lnSpc>
                <a:spcPct val="70000"/>
              </a:lnSpc>
              <a:spcBef>
                <a:spcPct val="45000"/>
              </a:spcBef>
              <a:buClr>
                <a:schemeClr val="folHlink"/>
              </a:buClr>
              <a:buSzPct val="70000"/>
              <a:buFont typeface="Monotype Sorts" pitchFamily="2" charset="2"/>
              <a:buChar char="n"/>
            </a:pPr>
            <a:r>
              <a:rPr lang="fr-FR" sz="2800"/>
              <a:t>Mouvements</a:t>
            </a:r>
            <a:endParaRPr lang="fr-FR"/>
          </a:p>
          <a:p>
            <a:pPr lvl="1">
              <a:lnSpc>
                <a:spcPct val="70000"/>
              </a:lnSpc>
            </a:pPr>
            <a:r>
              <a:rPr lang="fr-FR" sz="2400" b="1"/>
              <a:t>Entrées en stock</a:t>
            </a:r>
            <a:endParaRPr lang="fr-FR" b="1"/>
          </a:p>
          <a:p>
            <a:pPr lvl="2">
              <a:lnSpc>
                <a:spcPct val="70000"/>
              </a:lnSpc>
            </a:pPr>
            <a:r>
              <a:rPr lang="fr-FR" sz="2000"/>
              <a:t>en provenance des fournisseurs, sorties de fabrication</a:t>
            </a:r>
            <a:endParaRPr lang="fr-FR"/>
          </a:p>
          <a:p>
            <a:pPr lvl="1">
              <a:lnSpc>
                <a:spcPct val="70000"/>
              </a:lnSpc>
            </a:pPr>
            <a:r>
              <a:rPr lang="fr-FR" sz="2400" b="1"/>
              <a:t>Sorties de stock</a:t>
            </a:r>
            <a:endParaRPr lang="fr-FR"/>
          </a:p>
          <a:p>
            <a:pPr lvl="2">
              <a:lnSpc>
                <a:spcPct val="70000"/>
              </a:lnSpc>
            </a:pPr>
            <a:r>
              <a:rPr lang="fr-FR" sz="2000"/>
              <a:t>vers les ateliers, vers les clients</a:t>
            </a:r>
          </a:p>
          <a:p>
            <a:pPr lvl="1">
              <a:lnSpc>
                <a:spcPct val="70000"/>
              </a:lnSpc>
            </a:pPr>
            <a:r>
              <a:rPr lang="fr-FR" sz="2400" b="1"/>
              <a:t>Transferts entre magasins</a:t>
            </a:r>
          </a:p>
          <a:p>
            <a:pPr lvl="1">
              <a:lnSpc>
                <a:spcPct val="80000"/>
              </a:lnSpc>
            </a:pPr>
            <a:r>
              <a:rPr lang="fr-FR" sz="2400" b="1"/>
              <a:t>Saisie manuelle et/ou automatique, clavier ou code-barre</a:t>
            </a:r>
          </a:p>
          <a:p>
            <a:pPr lvl="1">
              <a:lnSpc>
                <a:spcPct val="80000"/>
              </a:lnSpc>
              <a:buFontTx/>
              <a:buNone/>
            </a:pPr>
            <a:endParaRPr lang="fr-FR" sz="2400" b="1"/>
          </a:p>
          <a:p>
            <a:pPr>
              <a:lnSpc>
                <a:spcPct val="80000"/>
              </a:lnSpc>
              <a:buFont typeface="Wingdings" pitchFamily="2" charset="2"/>
              <a:buChar char="è"/>
            </a:pPr>
            <a:r>
              <a:rPr lang="fr-FR" i="1">
                <a:solidFill>
                  <a:srgbClr val="0099FF"/>
                </a:solidFill>
              </a:rPr>
              <a:t>Importance de la justesse des stocks</a:t>
            </a:r>
            <a:endParaRPr lang="fr-FR" sz="3600" i="1">
              <a:solidFill>
                <a:srgbClr val="0099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Effect transition="in" filter="barn(outVertical)">
                                      <p:cBhvr>
                                        <p:cTn id="7" dur="500"/>
                                        <p:tgtEl>
                                          <p:spTgt spid="50179">
                                            <p:txEl>
                                              <p:pRg st="0" end="0"/>
                                            </p:txEl>
                                          </p:spTgt>
                                        </p:tgtEl>
                                      </p:cBhvr>
                                    </p:animEffect>
                                  </p:childTnLst>
                                </p:cTn>
                              </p:par>
                              <p:par>
                                <p:cTn id="8" presetID="16" presetClass="entr" presetSubtype="37" fill="hold" grpId="0" nodeType="withEffect">
                                  <p:stCondLst>
                                    <p:cond delay="0"/>
                                  </p:stCondLst>
                                  <p:childTnLst>
                                    <p:set>
                                      <p:cBhvr>
                                        <p:cTn id="9" dur="1" fill="hold">
                                          <p:stCondLst>
                                            <p:cond delay="0"/>
                                          </p:stCondLst>
                                        </p:cTn>
                                        <p:tgtEl>
                                          <p:spTgt spid="50179">
                                            <p:txEl>
                                              <p:pRg st="1" end="1"/>
                                            </p:txEl>
                                          </p:spTgt>
                                        </p:tgtEl>
                                        <p:attrNameLst>
                                          <p:attrName>style.visibility</p:attrName>
                                        </p:attrNameLst>
                                      </p:cBhvr>
                                      <p:to>
                                        <p:strVal val="visible"/>
                                      </p:to>
                                    </p:set>
                                    <p:animEffect transition="in" filter="barn(outVertical)">
                                      <p:cBhvr>
                                        <p:cTn id="10" dur="500"/>
                                        <p:tgtEl>
                                          <p:spTgt spid="50179">
                                            <p:txEl>
                                              <p:pRg st="1" end="1"/>
                                            </p:txEl>
                                          </p:spTgt>
                                        </p:tgtEl>
                                      </p:cBhvr>
                                    </p:animEffect>
                                  </p:childTnLst>
                                </p:cTn>
                              </p:par>
                              <p:par>
                                <p:cTn id="11" presetID="16" presetClass="entr" presetSubtype="37" fill="hold" grpId="0" nodeType="withEffect">
                                  <p:stCondLst>
                                    <p:cond delay="0"/>
                                  </p:stCondLst>
                                  <p:childTnLst>
                                    <p:set>
                                      <p:cBhvr>
                                        <p:cTn id="12" dur="1" fill="hold">
                                          <p:stCondLst>
                                            <p:cond delay="0"/>
                                          </p:stCondLst>
                                        </p:cTn>
                                        <p:tgtEl>
                                          <p:spTgt spid="50179">
                                            <p:txEl>
                                              <p:pRg st="2" end="2"/>
                                            </p:txEl>
                                          </p:spTgt>
                                        </p:tgtEl>
                                        <p:attrNameLst>
                                          <p:attrName>style.visibility</p:attrName>
                                        </p:attrNameLst>
                                      </p:cBhvr>
                                      <p:to>
                                        <p:strVal val="visible"/>
                                      </p:to>
                                    </p:set>
                                    <p:animEffect transition="in" filter="barn(outVertical)">
                                      <p:cBhvr>
                                        <p:cTn id="13" dur="500"/>
                                        <p:tgtEl>
                                          <p:spTgt spid="50179">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37" fill="hold" grpId="0" nodeType="clickEffect">
                                  <p:stCondLst>
                                    <p:cond delay="0"/>
                                  </p:stCondLst>
                                  <p:childTnLst>
                                    <p:set>
                                      <p:cBhvr>
                                        <p:cTn id="17" dur="1" fill="hold">
                                          <p:stCondLst>
                                            <p:cond delay="0"/>
                                          </p:stCondLst>
                                        </p:cTn>
                                        <p:tgtEl>
                                          <p:spTgt spid="50179">
                                            <p:txEl>
                                              <p:pRg st="3" end="3"/>
                                            </p:txEl>
                                          </p:spTgt>
                                        </p:tgtEl>
                                        <p:attrNameLst>
                                          <p:attrName>style.visibility</p:attrName>
                                        </p:attrNameLst>
                                      </p:cBhvr>
                                      <p:to>
                                        <p:strVal val="visible"/>
                                      </p:to>
                                    </p:set>
                                    <p:animEffect transition="in" filter="barn(outVertical)">
                                      <p:cBhvr>
                                        <p:cTn id="18" dur="500"/>
                                        <p:tgtEl>
                                          <p:spTgt spid="50179">
                                            <p:txEl>
                                              <p:pRg st="3" end="3"/>
                                            </p:txEl>
                                          </p:spTgt>
                                        </p:tgtEl>
                                      </p:cBhvr>
                                    </p:animEffect>
                                  </p:childTnLst>
                                </p:cTn>
                              </p:par>
                              <p:par>
                                <p:cTn id="19" presetID="16" presetClass="entr" presetSubtype="37" fill="hold" grpId="0" nodeType="withEffect">
                                  <p:stCondLst>
                                    <p:cond delay="0"/>
                                  </p:stCondLst>
                                  <p:childTnLst>
                                    <p:set>
                                      <p:cBhvr>
                                        <p:cTn id="20" dur="1" fill="hold">
                                          <p:stCondLst>
                                            <p:cond delay="0"/>
                                          </p:stCondLst>
                                        </p:cTn>
                                        <p:tgtEl>
                                          <p:spTgt spid="50179">
                                            <p:txEl>
                                              <p:pRg st="4" end="4"/>
                                            </p:txEl>
                                          </p:spTgt>
                                        </p:tgtEl>
                                        <p:attrNameLst>
                                          <p:attrName>style.visibility</p:attrName>
                                        </p:attrNameLst>
                                      </p:cBhvr>
                                      <p:to>
                                        <p:strVal val="visible"/>
                                      </p:to>
                                    </p:set>
                                    <p:animEffect transition="in" filter="barn(outVertical)">
                                      <p:cBhvr>
                                        <p:cTn id="21" dur="500"/>
                                        <p:tgtEl>
                                          <p:spTgt spid="50179">
                                            <p:txEl>
                                              <p:pRg st="4" end="4"/>
                                            </p:txEl>
                                          </p:spTgt>
                                        </p:tgtEl>
                                      </p:cBhvr>
                                    </p:animEffect>
                                  </p:childTnLst>
                                </p:cTn>
                              </p:par>
                              <p:par>
                                <p:cTn id="22" presetID="16" presetClass="entr" presetSubtype="37" fill="hold" grpId="0" nodeType="withEffect">
                                  <p:stCondLst>
                                    <p:cond delay="0"/>
                                  </p:stCondLst>
                                  <p:childTnLst>
                                    <p:set>
                                      <p:cBhvr>
                                        <p:cTn id="23" dur="1" fill="hold">
                                          <p:stCondLst>
                                            <p:cond delay="0"/>
                                          </p:stCondLst>
                                        </p:cTn>
                                        <p:tgtEl>
                                          <p:spTgt spid="50179">
                                            <p:txEl>
                                              <p:pRg st="5" end="5"/>
                                            </p:txEl>
                                          </p:spTgt>
                                        </p:tgtEl>
                                        <p:attrNameLst>
                                          <p:attrName>style.visibility</p:attrName>
                                        </p:attrNameLst>
                                      </p:cBhvr>
                                      <p:to>
                                        <p:strVal val="visible"/>
                                      </p:to>
                                    </p:set>
                                    <p:animEffect transition="in" filter="barn(outVertical)">
                                      <p:cBhvr>
                                        <p:cTn id="24" dur="500"/>
                                        <p:tgtEl>
                                          <p:spTgt spid="50179">
                                            <p:txEl>
                                              <p:pRg st="5" end="5"/>
                                            </p:txEl>
                                          </p:spTgt>
                                        </p:tgtEl>
                                      </p:cBhvr>
                                    </p:animEffect>
                                  </p:childTnLst>
                                </p:cTn>
                              </p:par>
                              <p:par>
                                <p:cTn id="25" presetID="16" presetClass="entr" presetSubtype="37" fill="hold" grpId="0" nodeType="withEffect">
                                  <p:stCondLst>
                                    <p:cond delay="0"/>
                                  </p:stCondLst>
                                  <p:childTnLst>
                                    <p:set>
                                      <p:cBhvr>
                                        <p:cTn id="26" dur="1" fill="hold">
                                          <p:stCondLst>
                                            <p:cond delay="0"/>
                                          </p:stCondLst>
                                        </p:cTn>
                                        <p:tgtEl>
                                          <p:spTgt spid="50179">
                                            <p:txEl>
                                              <p:pRg st="6" end="6"/>
                                            </p:txEl>
                                          </p:spTgt>
                                        </p:tgtEl>
                                        <p:attrNameLst>
                                          <p:attrName>style.visibility</p:attrName>
                                        </p:attrNameLst>
                                      </p:cBhvr>
                                      <p:to>
                                        <p:strVal val="visible"/>
                                      </p:to>
                                    </p:set>
                                    <p:animEffect transition="in" filter="barn(outVertical)">
                                      <p:cBhvr>
                                        <p:cTn id="27" dur="500"/>
                                        <p:tgtEl>
                                          <p:spTgt spid="50179">
                                            <p:txEl>
                                              <p:pRg st="6" end="6"/>
                                            </p:txEl>
                                          </p:spTgt>
                                        </p:tgtEl>
                                      </p:cBhvr>
                                    </p:animEffect>
                                  </p:childTnLst>
                                </p:cTn>
                              </p:par>
                              <p:par>
                                <p:cTn id="28" presetID="16" presetClass="entr" presetSubtype="37" fill="hold" grpId="0" nodeType="withEffect">
                                  <p:stCondLst>
                                    <p:cond delay="0"/>
                                  </p:stCondLst>
                                  <p:childTnLst>
                                    <p:set>
                                      <p:cBhvr>
                                        <p:cTn id="29" dur="1" fill="hold">
                                          <p:stCondLst>
                                            <p:cond delay="0"/>
                                          </p:stCondLst>
                                        </p:cTn>
                                        <p:tgtEl>
                                          <p:spTgt spid="50179">
                                            <p:txEl>
                                              <p:pRg st="7" end="7"/>
                                            </p:txEl>
                                          </p:spTgt>
                                        </p:tgtEl>
                                        <p:attrNameLst>
                                          <p:attrName>style.visibility</p:attrName>
                                        </p:attrNameLst>
                                      </p:cBhvr>
                                      <p:to>
                                        <p:strVal val="visible"/>
                                      </p:to>
                                    </p:set>
                                    <p:animEffect transition="in" filter="barn(outVertical)">
                                      <p:cBhvr>
                                        <p:cTn id="30" dur="500"/>
                                        <p:tgtEl>
                                          <p:spTgt spid="50179">
                                            <p:txEl>
                                              <p:pRg st="7" end="7"/>
                                            </p:txEl>
                                          </p:spTgt>
                                        </p:tgtEl>
                                      </p:cBhvr>
                                    </p:animEffect>
                                  </p:childTnLst>
                                </p:cTn>
                              </p:par>
                              <p:par>
                                <p:cTn id="31" presetID="16" presetClass="entr" presetSubtype="37" fill="hold" grpId="0" nodeType="withEffect">
                                  <p:stCondLst>
                                    <p:cond delay="0"/>
                                  </p:stCondLst>
                                  <p:childTnLst>
                                    <p:set>
                                      <p:cBhvr>
                                        <p:cTn id="32" dur="1" fill="hold">
                                          <p:stCondLst>
                                            <p:cond delay="0"/>
                                          </p:stCondLst>
                                        </p:cTn>
                                        <p:tgtEl>
                                          <p:spTgt spid="50179">
                                            <p:txEl>
                                              <p:pRg st="8" end="8"/>
                                            </p:txEl>
                                          </p:spTgt>
                                        </p:tgtEl>
                                        <p:attrNameLst>
                                          <p:attrName>style.visibility</p:attrName>
                                        </p:attrNameLst>
                                      </p:cBhvr>
                                      <p:to>
                                        <p:strVal val="visible"/>
                                      </p:to>
                                    </p:set>
                                    <p:animEffect transition="in" filter="barn(outVertical)">
                                      <p:cBhvr>
                                        <p:cTn id="33" dur="500"/>
                                        <p:tgtEl>
                                          <p:spTgt spid="50179">
                                            <p:txEl>
                                              <p:pRg st="8" end="8"/>
                                            </p:txEl>
                                          </p:spTgt>
                                        </p:tgtEl>
                                      </p:cBhvr>
                                    </p:animEffect>
                                  </p:childTnLst>
                                </p:cTn>
                              </p:par>
                              <p:par>
                                <p:cTn id="34" presetID="16" presetClass="entr" presetSubtype="37" fill="hold" grpId="0" nodeType="withEffect">
                                  <p:stCondLst>
                                    <p:cond delay="0"/>
                                  </p:stCondLst>
                                  <p:childTnLst>
                                    <p:set>
                                      <p:cBhvr>
                                        <p:cTn id="35" dur="1" fill="hold">
                                          <p:stCondLst>
                                            <p:cond delay="0"/>
                                          </p:stCondLst>
                                        </p:cTn>
                                        <p:tgtEl>
                                          <p:spTgt spid="50179">
                                            <p:txEl>
                                              <p:pRg st="9" end="9"/>
                                            </p:txEl>
                                          </p:spTgt>
                                        </p:tgtEl>
                                        <p:attrNameLst>
                                          <p:attrName>style.visibility</p:attrName>
                                        </p:attrNameLst>
                                      </p:cBhvr>
                                      <p:to>
                                        <p:strVal val="visible"/>
                                      </p:to>
                                    </p:set>
                                    <p:animEffect transition="in" filter="barn(outVertical)">
                                      <p:cBhvr>
                                        <p:cTn id="36" dur="500"/>
                                        <p:tgtEl>
                                          <p:spTgt spid="50179">
                                            <p:txEl>
                                              <p:pRg st="9" end="9"/>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37" fill="hold" grpId="0" nodeType="clickEffect">
                                  <p:stCondLst>
                                    <p:cond delay="0"/>
                                  </p:stCondLst>
                                  <p:childTnLst>
                                    <p:set>
                                      <p:cBhvr>
                                        <p:cTn id="40" dur="1" fill="hold">
                                          <p:stCondLst>
                                            <p:cond delay="0"/>
                                          </p:stCondLst>
                                        </p:cTn>
                                        <p:tgtEl>
                                          <p:spTgt spid="50179">
                                            <p:txEl>
                                              <p:pRg st="11" end="11"/>
                                            </p:txEl>
                                          </p:spTgt>
                                        </p:tgtEl>
                                        <p:attrNameLst>
                                          <p:attrName>style.visibility</p:attrName>
                                        </p:attrNameLst>
                                      </p:cBhvr>
                                      <p:to>
                                        <p:strVal val="visible"/>
                                      </p:to>
                                    </p:set>
                                    <p:animEffect transition="in" filter="barn(outVertical)">
                                      <p:cBhvr>
                                        <p:cTn id="41" dur="500"/>
                                        <p:tgtEl>
                                          <p:spTgt spid="50179">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71879ABD-779B-4166-AEA5-2D5FDBF5F33E}" type="slidenum">
              <a:rPr lang="fr-FR"/>
              <a:pPr/>
              <a:t>23</a:t>
            </a:fld>
            <a:endParaRPr lang="fr-FR"/>
          </a:p>
        </p:txBody>
      </p:sp>
      <p:sp>
        <p:nvSpPr>
          <p:cNvPr id="52226" name="Rectangle 2"/>
          <p:cNvSpPr>
            <a:spLocks noGrp="1" noChangeArrowheads="1"/>
          </p:cNvSpPr>
          <p:nvPr>
            <p:ph type="title"/>
          </p:nvPr>
        </p:nvSpPr>
        <p:spPr>
          <a:xfrm>
            <a:off x="152400" y="0"/>
            <a:ext cx="7772400" cy="1143000"/>
          </a:xfrm>
          <a:noFill/>
          <a:ln/>
        </p:spPr>
        <p:txBody>
          <a:bodyPr/>
          <a:lstStyle/>
          <a:p>
            <a:pPr algn="l"/>
            <a:r>
              <a:rPr lang="fr-FR"/>
              <a:t>La planification</a:t>
            </a:r>
          </a:p>
        </p:txBody>
      </p:sp>
      <p:sp>
        <p:nvSpPr>
          <p:cNvPr id="52227" name="Rectangle 3"/>
          <p:cNvSpPr>
            <a:spLocks noGrp="1" noChangeArrowheads="1"/>
          </p:cNvSpPr>
          <p:nvPr>
            <p:ph type="body" idx="1"/>
          </p:nvPr>
        </p:nvSpPr>
        <p:spPr>
          <a:xfrm>
            <a:off x="762000" y="1371600"/>
            <a:ext cx="7772400" cy="4114800"/>
          </a:xfrm>
        </p:spPr>
        <p:txBody>
          <a:bodyPr/>
          <a:lstStyle/>
          <a:p>
            <a:pPr>
              <a:buClr>
                <a:schemeClr val="folHlink"/>
              </a:buClr>
              <a:buSzPct val="75000"/>
              <a:buFont typeface="Monotype Sorts" pitchFamily="2" charset="2"/>
              <a:buChar char="n"/>
            </a:pPr>
            <a:r>
              <a:rPr lang="fr-FR"/>
              <a:t>Principe général :</a:t>
            </a:r>
            <a:br>
              <a:rPr lang="fr-FR"/>
            </a:br>
            <a:r>
              <a:rPr lang="fr-FR">
                <a:solidFill>
                  <a:srgbClr val="339933"/>
                </a:solidFill>
              </a:rPr>
              <a:t>calcul des besoins nets</a:t>
            </a:r>
          </a:p>
          <a:p>
            <a:pPr>
              <a:buClr>
                <a:schemeClr val="folHlink"/>
              </a:buClr>
              <a:buSzPct val="75000"/>
              <a:buFont typeface="Monotype Sorts" pitchFamily="2" charset="2"/>
              <a:buChar char="n"/>
            </a:pPr>
            <a:r>
              <a:rPr lang="fr-FR"/>
              <a:t>Deux méthodes :</a:t>
            </a:r>
          </a:p>
          <a:p>
            <a:pPr lvl="1"/>
            <a:r>
              <a:rPr lang="fr-FR"/>
              <a:t>Ordres de fabrication</a:t>
            </a:r>
          </a:p>
          <a:p>
            <a:pPr lvl="1"/>
            <a:r>
              <a:rPr lang="fr-FR"/>
              <a:t>Programmes de fabrication répétitifs</a:t>
            </a:r>
          </a:p>
          <a:p>
            <a:pPr>
              <a:buClr>
                <a:schemeClr val="folHlink"/>
              </a:buClr>
              <a:buSzPct val="75000"/>
              <a:buFont typeface="Monotype Sorts" pitchFamily="2" charset="2"/>
              <a:buChar char="n"/>
            </a:pPr>
            <a:r>
              <a:rPr lang="fr-FR"/>
              <a:t>Autre principe : </a:t>
            </a:r>
          </a:p>
          <a:p>
            <a:pPr lvl="1"/>
            <a:r>
              <a:rPr lang="fr-FR"/>
              <a:t>Gestion sur stock de type « mini-maxi »</a:t>
            </a:r>
          </a:p>
          <a:p>
            <a:pPr lvl="1"/>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animEffect transition="in" filter="barn(outVertical)">
                                      <p:cBhvr>
                                        <p:cTn id="7" dur="500"/>
                                        <p:tgtEl>
                                          <p:spTgt spid="522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52227">
                                            <p:txEl>
                                              <p:pRg st="1" end="1"/>
                                            </p:txEl>
                                          </p:spTgt>
                                        </p:tgtEl>
                                        <p:attrNameLst>
                                          <p:attrName>style.visibility</p:attrName>
                                        </p:attrNameLst>
                                      </p:cBhvr>
                                      <p:to>
                                        <p:strVal val="visible"/>
                                      </p:to>
                                    </p:set>
                                    <p:animEffect transition="in" filter="barn(outVertical)">
                                      <p:cBhvr>
                                        <p:cTn id="12" dur="500"/>
                                        <p:tgtEl>
                                          <p:spTgt spid="52227">
                                            <p:txEl>
                                              <p:pRg st="1" end="1"/>
                                            </p:txEl>
                                          </p:spTgt>
                                        </p:tgtEl>
                                      </p:cBhvr>
                                    </p:animEffect>
                                  </p:childTnLst>
                                </p:cTn>
                              </p:par>
                              <p:par>
                                <p:cTn id="13" presetID="16" presetClass="entr" presetSubtype="37" fill="hold" grpId="0" nodeType="withEffect">
                                  <p:stCondLst>
                                    <p:cond delay="0"/>
                                  </p:stCondLst>
                                  <p:childTnLst>
                                    <p:set>
                                      <p:cBhvr>
                                        <p:cTn id="14" dur="1" fill="hold">
                                          <p:stCondLst>
                                            <p:cond delay="0"/>
                                          </p:stCondLst>
                                        </p:cTn>
                                        <p:tgtEl>
                                          <p:spTgt spid="52227">
                                            <p:txEl>
                                              <p:pRg st="2" end="2"/>
                                            </p:txEl>
                                          </p:spTgt>
                                        </p:tgtEl>
                                        <p:attrNameLst>
                                          <p:attrName>style.visibility</p:attrName>
                                        </p:attrNameLst>
                                      </p:cBhvr>
                                      <p:to>
                                        <p:strVal val="visible"/>
                                      </p:to>
                                    </p:set>
                                    <p:animEffect transition="in" filter="barn(outVertical)">
                                      <p:cBhvr>
                                        <p:cTn id="15" dur="500"/>
                                        <p:tgtEl>
                                          <p:spTgt spid="52227">
                                            <p:txEl>
                                              <p:pRg st="2" end="2"/>
                                            </p:txEl>
                                          </p:spTgt>
                                        </p:tgtEl>
                                      </p:cBhvr>
                                    </p:animEffect>
                                  </p:childTnLst>
                                </p:cTn>
                              </p:par>
                              <p:par>
                                <p:cTn id="16" presetID="16" presetClass="entr" presetSubtype="37" fill="hold" grpId="0" nodeType="withEffect">
                                  <p:stCondLst>
                                    <p:cond delay="0"/>
                                  </p:stCondLst>
                                  <p:childTnLst>
                                    <p:set>
                                      <p:cBhvr>
                                        <p:cTn id="17" dur="1" fill="hold">
                                          <p:stCondLst>
                                            <p:cond delay="0"/>
                                          </p:stCondLst>
                                        </p:cTn>
                                        <p:tgtEl>
                                          <p:spTgt spid="52227">
                                            <p:txEl>
                                              <p:pRg st="3" end="3"/>
                                            </p:txEl>
                                          </p:spTgt>
                                        </p:tgtEl>
                                        <p:attrNameLst>
                                          <p:attrName>style.visibility</p:attrName>
                                        </p:attrNameLst>
                                      </p:cBhvr>
                                      <p:to>
                                        <p:strVal val="visible"/>
                                      </p:to>
                                    </p:set>
                                    <p:animEffect transition="in" filter="barn(outVertical)">
                                      <p:cBhvr>
                                        <p:cTn id="18" dur="500"/>
                                        <p:tgtEl>
                                          <p:spTgt spid="52227">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37" fill="hold" grpId="0" nodeType="clickEffect">
                                  <p:stCondLst>
                                    <p:cond delay="0"/>
                                  </p:stCondLst>
                                  <p:childTnLst>
                                    <p:set>
                                      <p:cBhvr>
                                        <p:cTn id="22" dur="1" fill="hold">
                                          <p:stCondLst>
                                            <p:cond delay="0"/>
                                          </p:stCondLst>
                                        </p:cTn>
                                        <p:tgtEl>
                                          <p:spTgt spid="52227">
                                            <p:txEl>
                                              <p:pRg st="4" end="4"/>
                                            </p:txEl>
                                          </p:spTgt>
                                        </p:tgtEl>
                                        <p:attrNameLst>
                                          <p:attrName>style.visibility</p:attrName>
                                        </p:attrNameLst>
                                      </p:cBhvr>
                                      <p:to>
                                        <p:strVal val="visible"/>
                                      </p:to>
                                    </p:set>
                                    <p:animEffect transition="in" filter="barn(outVertical)">
                                      <p:cBhvr>
                                        <p:cTn id="23" dur="500"/>
                                        <p:tgtEl>
                                          <p:spTgt spid="52227">
                                            <p:txEl>
                                              <p:pRg st="4" end="4"/>
                                            </p:txEl>
                                          </p:spTgt>
                                        </p:tgtEl>
                                      </p:cBhvr>
                                    </p:animEffect>
                                  </p:childTnLst>
                                </p:cTn>
                              </p:par>
                              <p:par>
                                <p:cTn id="24" presetID="16" presetClass="entr" presetSubtype="37" fill="hold" grpId="0" nodeType="withEffect">
                                  <p:stCondLst>
                                    <p:cond delay="0"/>
                                  </p:stCondLst>
                                  <p:childTnLst>
                                    <p:set>
                                      <p:cBhvr>
                                        <p:cTn id="25" dur="1" fill="hold">
                                          <p:stCondLst>
                                            <p:cond delay="0"/>
                                          </p:stCondLst>
                                        </p:cTn>
                                        <p:tgtEl>
                                          <p:spTgt spid="52227">
                                            <p:txEl>
                                              <p:pRg st="5" end="5"/>
                                            </p:txEl>
                                          </p:spTgt>
                                        </p:tgtEl>
                                        <p:attrNameLst>
                                          <p:attrName>style.visibility</p:attrName>
                                        </p:attrNameLst>
                                      </p:cBhvr>
                                      <p:to>
                                        <p:strVal val="visible"/>
                                      </p:to>
                                    </p:set>
                                    <p:animEffect transition="in" filter="barn(outVertical)">
                                      <p:cBhvr>
                                        <p:cTn id="26" dur="500"/>
                                        <p:tgtEl>
                                          <p:spTgt spid="5222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56DDEE32-91D9-48AB-932D-343C60D2E471}" type="slidenum">
              <a:rPr lang="fr-FR"/>
              <a:pPr/>
              <a:t>24</a:t>
            </a:fld>
            <a:endParaRPr lang="fr-FR"/>
          </a:p>
        </p:txBody>
      </p:sp>
      <p:sp>
        <p:nvSpPr>
          <p:cNvPr id="54274" name="Rectangle 2"/>
          <p:cNvSpPr>
            <a:spLocks noGrp="1" noChangeArrowheads="1"/>
          </p:cNvSpPr>
          <p:nvPr>
            <p:ph type="title"/>
          </p:nvPr>
        </p:nvSpPr>
        <p:spPr>
          <a:xfrm>
            <a:off x="228600" y="0"/>
            <a:ext cx="7772400" cy="1143000"/>
          </a:xfrm>
          <a:noFill/>
          <a:ln/>
        </p:spPr>
        <p:txBody>
          <a:bodyPr lIns="90488" tIns="44450" rIns="90488" bIns="44450"/>
          <a:lstStyle/>
          <a:p>
            <a:pPr algn="l"/>
            <a:r>
              <a:rPr lang="fr-FR"/>
              <a:t>Le calcul des besoins nets</a:t>
            </a:r>
          </a:p>
        </p:txBody>
      </p:sp>
      <p:sp>
        <p:nvSpPr>
          <p:cNvPr id="54275" name="Rectangle 3"/>
          <p:cNvSpPr>
            <a:spLocks noGrp="1" noChangeArrowheads="1"/>
          </p:cNvSpPr>
          <p:nvPr>
            <p:ph type="body" idx="1"/>
          </p:nvPr>
        </p:nvSpPr>
        <p:spPr>
          <a:xfrm>
            <a:off x="457200" y="1143000"/>
            <a:ext cx="8001000" cy="5029200"/>
          </a:xfrm>
          <a:noFill/>
          <a:ln/>
        </p:spPr>
        <p:txBody>
          <a:bodyPr lIns="90488" tIns="44450" rIns="90488" bIns="44450"/>
          <a:lstStyle/>
          <a:p>
            <a:pPr marL="285750" indent="-285750">
              <a:spcBef>
                <a:spcPct val="30000"/>
              </a:spcBef>
              <a:buClr>
                <a:schemeClr val="folHlink"/>
              </a:buClr>
              <a:buSzPct val="75000"/>
              <a:buFont typeface="Monotype Sorts" pitchFamily="2" charset="2"/>
              <a:buChar char="n"/>
            </a:pPr>
            <a:r>
              <a:rPr lang="fr-FR" sz="2400">
                <a:solidFill>
                  <a:srgbClr val="339933"/>
                </a:solidFill>
              </a:rPr>
              <a:t>On part de la demande en produits finis (commandes et prévisions) =&gt; besoins bruts</a:t>
            </a:r>
          </a:p>
          <a:p>
            <a:pPr marL="285750" indent="-285750">
              <a:spcBef>
                <a:spcPct val="30000"/>
              </a:spcBef>
              <a:buClr>
                <a:schemeClr val="folHlink"/>
              </a:buClr>
              <a:buSzPct val="75000"/>
              <a:buFont typeface="Monotype Sorts" pitchFamily="2" charset="2"/>
              <a:buChar char="n"/>
            </a:pPr>
            <a:r>
              <a:rPr lang="fr-FR" sz="2400">
                <a:solidFill>
                  <a:srgbClr val="339933"/>
                </a:solidFill>
              </a:rPr>
              <a:t>On soustrait les stocks de produits finis =&gt; besoins nets</a:t>
            </a:r>
          </a:p>
          <a:p>
            <a:pPr marL="285750" indent="-285750">
              <a:spcBef>
                <a:spcPct val="30000"/>
              </a:spcBef>
              <a:buClr>
                <a:schemeClr val="folHlink"/>
              </a:buClr>
              <a:buSzPct val="75000"/>
              <a:buFont typeface="Monotype Sorts" pitchFamily="2" charset="2"/>
              <a:buChar char="n"/>
            </a:pPr>
            <a:r>
              <a:rPr lang="fr-FR" sz="2400">
                <a:solidFill>
                  <a:srgbClr val="339933"/>
                </a:solidFill>
              </a:rPr>
              <a:t>On décompose les besoins nets par l'intermédiaire de la nomenclature, ce qui donne les besoins bruts en composants du niveau inférieur</a:t>
            </a:r>
          </a:p>
          <a:p>
            <a:pPr marL="285750" indent="-285750">
              <a:spcBef>
                <a:spcPct val="30000"/>
              </a:spcBef>
              <a:buClr>
                <a:schemeClr val="folHlink"/>
              </a:buClr>
              <a:buSzPct val="75000"/>
              <a:buFont typeface="Monotype Sorts" pitchFamily="2" charset="2"/>
              <a:buChar char="n"/>
            </a:pPr>
            <a:r>
              <a:rPr lang="fr-FR" sz="2400">
                <a:solidFill>
                  <a:srgbClr val="339933"/>
                </a:solidFill>
              </a:rPr>
              <a:t>Pour chaque composant, on soustrait les stocks disponibles</a:t>
            </a:r>
          </a:p>
          <a:p>
            <a:pPr marL="285750" indent="-285750">
              <a:spcBef>
                <a:spcPct val="30000"/>
              </a:spcBef>
              <a:buClr>
                <a:schemeClr val="folHlink"/>
              </a:buClr>
              <a:buSzPct val="75000"/>
              <a:buFont typeface="Monotype Sorts" pitchFamily="2" charset="2"/>
              <a:buChar char="n"/>
            </a:pPr>
            <a:r>
              <a:rPr lang="fr-FR" sz="2400">
                <a:solidFill>
                  <a:srgbClr val="339933"/>
                </a:solidFill>
              </a:rPr>
              <a:t>On répète cette procédure jusqu'au niveau des produits achetés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animEffect transition="in" filter="barn(outVertical)">
                                      <p:cBhvr>
                                        <p:cTn id="7" dur="500"/>
                                        <p:tgtEl>
                                          <p:spTgt spid="542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54275">
                                            <p:txEl>
                                              <p:pRg st="1" end="1"/>
                                            </p:txEl>
                                          </p:spTgt>
                                        </p:tgtEl>
                                        <p:attrNameLst>
                                          <p:attrName>style.visibility</p:attrName>
                                        </p:attrNameLst>
                                      </p:cBhvr>
                                      <p:to>
                                        <p:strVal val="visible"/>
                                      </p:to>
                                    </p:set>
                                    <p:animEffect transition="in" filter="barn(outVertical)">
                                      <p:cBhvr>
                                        <p:cTn id="12" dur="500"/>
                                        <p:tgtEl>
                                          <p:spTgt spid="542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54275">
                                            <p:txEl>
                                              <p:pRg st="2" end="2"/>
                                            </p:txEl>
                                          </p:spTgt>
                                        </p:tgtEl>
                                        <p:attrNameLst>
                                          <p:attrName>style.visibility</p:attrName>
                                        </p:attrNameLst>
                                      </p:cBhvr>
                                      <p:to>
                                        <p:strVal val="visible"/>
                                      </p:to>
                                    </p:set>
                                    <p:animEffect transition="in" filter="barn(outVertical)">
                                      <p:cBhvr>
                                        <p:cTn id="17" dur="500"/>
                                        <p:tgtEl>
                                          <p:spTgt spid="5427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37" fill="hold" grpId="0" nodeType="clickEffect">
                                  <p:stCondLst>
                                    <p:cond delay="0"/>
                                  </p:stCondLst>
                                  <p:childTnLst>
                                    <p:set>
                                      <p:cBhvr>
                                        <p:cTn id="21" dur="1" fill="hold">
                                          <p:stCondLst>
                                            <p:cond delay="0"/>
                                          </p:stCondLst>
                                        </p:cTn>
                                        <p:tgtEl>
                                          <p:spTgt spid="54275">
                                            <p:txEl>
                                              <p:pRg st="3" end="3"/>
                                            </p:txEl>
                                          </p:spTgt>
                                        </p:tgtEl>
                                        <p:attrNameLst>
                                          <p:attrName>style.visibility</p:attrName>
                                        </p:attrNameLst>
                                      </p:cBhvr>
                                      <p:to>
                                        <p:strVal val="visible"/>
                                      </p:to>
                                    </p:set>
                                    <p:animEffect transition="in" filter="barn(outVertical)">
                                      <p:cBhvr>
                                        <p:cTn id="22" dur="500"/>
                                        <p:tgtEl>
                                          <p:spTgt spid="5427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37" fill="hold" grpId="0" nodeType="clickEffect">
                                  <p:stCondLst>
                                    <p:cond delay="0"/>
                                  </p:stCondLst>
                                  <p:childTnLst>
                                    <p:set>
                                      <p:cBhvr>
                                        <p:cTn id="26" dur="1" fill="hold">
                                          <p:stCondLst>
                                            <p:cond delay="0"/>
                                          </p:stCondLst>
                                        </p:cTn>
                                        <p:tgtEl>
                                          <p:spTgt spid="54275">
                                            <p:txEl>
                                              <p:pRg st="4" end="4"/>
                                            </p:txEl>
                                          </p:spTgt>
                                        </p:tgtEl>
                                        <p:attrNameLst>
                                          <p:attrName>style.visibility</p:attrName>
                                        </p:attrNameLst>
                                      </p:cBhvr>
                                      <p:to>
                                        <p:strVal val="visible"/>
                                      </p:to>
                                    </p:set>
                                    <p:animEffect transition="in" filter="barn(outVertical)">
                                      <p:cBhvr>
                                        <p:cTn id="27" dur="500"/>
                                        <p:tgtEl>
                                          <p:spTgt spid="542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Espace réservé du numéro de diapositive 3"/>
          <p:cNvSpPr>
            <a:spLocks noGrp="1"/>
          </p:cNvSpPr>
          <p:nvPr>
            <p:ph type="sldNum" sz="quarter" idx="12"/>
          </p:nvPr>
        </p:nvSpPr>
        <p:spPr/>
        <p:txBody>
          <a:bodyPr/>
          <a:lstStyle/>
          <a:p>
            <a:fld id="{C2DE45E1-7815-48B9-965B-5E78337111CD}" type="slidenum">
              <a:rPr lang="fr-FR"/>
              <a:pPr/>
              <a:t>25</a:t>
            </a:fld>
            <a:endParaRPr lang="fr-FR"/>
          </a:p>
        </p:txBody>
      </p:sp>
      <p:sp>
        <p:nvSpPr>
          <p:cNvPr id="56322" name="Freeform 2"/>
          <p:cNvSpPr>
            <a:spLocks/>
          </p:cNvSpPr>
          <p:nvPr/>
        </p:nvSpPr>
        <p:spPr bwMode="auto">
          <a:xfrm>
            <a:off x="3130550" y="695325"/>
            <a:ext cx="9525" cy="6350"/>
          </a:xfrm>
          <a:custGeom>
            <a:avLst/>
            <a:gdLst/>
            <a:ahLst/>
            <a:cxnLst>
              <a:cxn ang="0">
                <a:pos x="0" y="2"/>
              </a:cxn>
              <a:cxn ang="0">
                <a:pos x="3" y="3"/>
              </a:cxn>
              <a:cxn ang="0">
                <a:pos x="5" y="2"/>
              </a:cxn>
              <a:cxn ang="0">
                <a:pos x="3" y="0"/>
              </a:cxn>
              <a:cxn ang="0">
                <a:pos x="0" y="2"/>
              </a:cxn>
            </a:cxnLst>
            <a:rect l="0" t="0" r="r" b="b"/>
            <a:pathLst>
              <a:path w="6" h="4">
                <a:moveTo>
                  <a:pt x="0" y="2"/>
                </a:moveTo>
                <a:lnTo>
                  <a:pt x="3" y="3"/>
                </a:lnTo>
                <a:lnTo>
                  <a:pt x="5" y="2"/>
                </a:lnTo>
                <a:lnTo>
                  <a:pt x="3" y="0"/>
                </a:lnTo>
                <a:lnTo>
                  <a:pt x="0" y="2"/>
                </a:lnTo>
              </a:path>
            </a:pathLst>
          </a:custGeom>
          <a:noFill/>
          <a:ln w="12700" cap="rnd" cmpd="sng">
            <a:solidFill>
              <a:schemeClr val="tx1"/>
            </a:solidFill>
            <a:prstDash val="solid"/>
            <a:round/>
            <a:headEnd type="none" w="med" len="med"/>
            <a:tailEnd type="none" w="med" len="med"/>
          </a:ln>
          <a:effectLst/>
        </p:spPr>
        <p:txBody>
          <a:bodyPr/>
          <a:lstStyle/>
          <a:p>
            <a:endParaRPr lang="fr-FR"/>
          </a:p>
        </p:txBody>
      </p:sp>
      <p:sp>
        <p:nvSpPr>
          <p:cNvPr id="56323" name="Line 3"/>
          <p:cNvSpPr>
            <a:spLocks noChangeShapeType="1"/>
          </p:cNvSpPr>
          <p:nvPr/>
        </p:nvSpPr>
        <p:spPr bwMode="auto">
          <a:xfrm flipV="1">
            <a:off x="3263900" y="762000"/>
            <a:ext cx="6350" cy="20638"/>
          </a:xfrm>
          <a:prstGeom prst="line">
            <a:avLst/>
          </a:prstGeom>
          <a:noFill/>
          <a:ln w="12700">
            <a:solidFill>
              <a:schemeClr val="tx1"/>
            </a:solidFill>
            <a:round/>
            <a:headEnd/>
            <a:tailEnd/>
          </a:ln>
          <a:effectLst/>
        </p:spPr>
        <p:txBody>
          <a:bodyPr wrap="none" anchor="ctr"/>
          <a:lstStyle/>
          <a:p>
            <a:endParaRPr lang="fr-FR"/>
          </a:p>
        </p:txBody>
      </p:sp>
      <p:sp>
        <p:nvSpPr>
          <p:cNvPr id="56324" name="Rectangle 4"/>
          <p:cNvSpPr>
            <a:spLocks noChangeArrowheads="1"/>
          </p:cNvSpPr>
          <p:nvPr/>
        </p:nvSpPr>
        <p:spPr bwMode="auto">
          <a:xfrm>
            <a:off x="838200" y="457200"/>
            <a:ext cx="2511425" cy="322263"/>
          </a:xfrm>
          <a:prstGeom prst="rect">
            <a:avLst/>
          </a:prstGeom>
          <a:noFill/>
          <a:ln w="12700">
            <a:solidFill>
              <a:schemeClr val="tx1"/>
            </a:solidFill>
            <a:miter lim="800000"/>
            <a:headEnd/>
            <a:tailEnd/>
          </a:ln>
          <a:effectLst/>
        </p:spPr>
        <p:txBody>
          <a:bodyPr wrap="none" lIns="90488" tIns="44450" rIns="90488" bIns="44450">
            <a:spAutoFit/>
          </a:bodyPr>
          <a:lstStyle/>
          <a:p>
            <a:pPr>
              <a:lnSpc>
                <a:spcPct val="90000"/>
              </a:lnSpc>
            </a:pPr>
            <a:r>
              <a:rPr lang="fr-FR" sz="1600" b="1">
                <a:effectLst>
                  <a:outerShdw blurRad="38100" dist="38100" dir="2700000" algn="tl">
                    <a:srgbClr val="C0C0C0"/>
                  </a:outerShdw>
                </a:effectLst>
                <a:latin typeface="Arial" pitchFamily="34" charset="0"/>
              </a:rPr>
              <a:t>Niveau 0 : Produits finis</a:t>
            </a:r>
          </a:p>
        </p:txBody>
      </p:sp>
      <p:sp>
        <p:nvSpPr>
          <p:cNvPr id="56325" name="Rectangle 5"/>
          <p:cNvSpPr>
            <a:spLocks noChangeArrowheads="1"/>
          </p:cNvSpPr>
          <p:nvPr/>
        </p:nvSpPr>
        <p:spPr bwMode="auto">
          <a:xfrm>
            <a:off x="838200" y="1752600"/>
            <a:ext cx="2824163" cy="322263"/>
          </a:xfrm>
          <a:prstGeom prst="rect">
            <a:avLst/>
          </a:prstGeom>
          <a:noFill/>
          <a:ln w="12700">
            <a:solidFill>
              <a:schemeClr val="tx1"/>
            </a:solidFill>
            <a:miter lim="800000"/>
            <a:headEnd/>
            <a:tailEnd/>
          </a:ln>
          <a:effectLst/>
        </p:spPr>
        <p:txBody>
          <a:bodyPr wrap="none" lIns="90488" tIns="44450" rIns="90488" bIns="44450">
            <a:spAutoFit/>
          </a:bodyPr>
          <a:lstStyle/>
          <a:p>
            <a:pPr>
              <a:lnSpc>
                <a:spcPct val="90000"/>
              </a:lnSpc>
            </a:pPr>
            <a:r>
              <a:rPr lang="fr-FR" sz="1600" b="1">
                <a:effectLst>
                  <a:outerShdw blurRad="38100" dist="38100" dir="2700000" algn="tl">
                    <a:srgbClr val="C0C0C0"/>
                  </a:outerShdw>
                </a:effectLst>
                <a:latin typeface="Arial" pitchFamily="34" charset="0"/>
              </a:rPr>
              <a:t>Niveau 1 : Sous-ensembles</a:t>
            </a:r>
          </a:p>
        </p:txBody>
      </p:sp>
      <p:sp>
        <p:nvSpPr>
          <p:cNvPr id="56326" name="Rectangle 6"/>
          <p:cNvSpPr>
            <a:spLocks noChangeArrowheads="1"/>
          </p:cNvSpPr>
          <p:nvPr/>
        </p:nvSpPr>
        <p:spPr bwMode="auto">
          <a:xfrm>
            <a:off x="838200" y="3048000"/>
            <a:ext cx="3154363" cy="322263"/>
          </a:xfrm>
          <a:prstGeom prst="rect">
            <a:avLst/>
          </a:prstGeom>
          <a:noFill/>
          <a:ln w="12700">
            <a:solidFill>
              <a:schemeClr val="tx1"/>
            </a:solidFill>
            <a:miter lim="800000"/>
            <a:headEnd/>
            <a:tailEnd/>
          </a:ln>
          <a:effectLst/>
        </p:spPr>
        <p:txBody>
          <a:bodyPr wrap="none" lIns="90488" tIns="44450" rIns="90488" bIns="44450">
            <a:spAutoFit/>
          </a:bodyPr>
          <a:lstStyle/>
          <a:p>
            <a:pPr>
              <a:lnSpc>
                <a:spcPct val="90000"/>
              </a:lnSpc>
            </a:pPr>
            <a:r>
              <a:rPr lang="fr-FR" sz="1600" b="1">
                <a:effectLst>
                  <a:outerShdw blurRad="38100" dist="38100" dir="2700000" algn="tl">
                    <a:srgbClr val="C0C0C0"/>
                  </a:outerShdw>
                </a:effectLst>
                <a:latin typeface="Arial" pitchFamily="34" charset="0"/>
              </a:rPr>
              <a:t>Niveau 2 : Pièces élémentaires</a:t>
            </a:r>
          </a:p>
        </p:txBody>
      </p:sp>
      <p:sp>
        <p:nvSpPr>
          <p:cNvPr id="56327" name="Line 7"/>
          <p:cNvSpPr>
            <a:spLocks noChangeShapeType="1"/>
          </p:cNvSpPr>
          <p:nvPr/>
        </p:nvSpPr>
        <p:spPr bwMode="auto">
          <a:xfrm>
            <a:off x="3657600" y="1066800"/>
            <a:ext cx="1524000" cy="0"/>
          </a:xfrm>
          <a:prstGeom prst="line">
            <a:avLst/>
          </a:prstGeom>
          <a:noFill/>
          <a:ln w="12700">
            <a:solidFill>
              <a:schemeClr val="tx1"/>
            </a:solidFill>
            <a:round/>
            <a:headEnd/>
            <a:tailEnd type="triangle" w="med" len="med"/>
          </a:ln>
          <a:effectLst/>
        </p:spPr>
        <p:txBody>
          <a:bodyPr wrap="none" anchor="ctr"/>
          <a:lstStyle/>
          <a:p>
            <a:endParaRPr lang="fr-FR"/>
          </a:p>
        </p:txBody>
      </p:sp>
      <p:sp>
        <p:nvSpPr>
          <p:cNvPr id="56328" name="Line 8"/>
          <p:cNvSpPr>
            <a:spLocks noChangeShapeType="1"/>
          </p:cNvSpPr>
          <p:nvPr/>
        </p:nvSpPr>
        <p:spPr bwMode="auto">
          <a:xfrm>
            <a:off x="5181600" y="990600"/>
            <a:ext cx="0" cy="292100"/>
          </a:xfrm>
          <a:prstGeom prst="line">
            <a:avLst/>
          </a:prstGeom>
          <a:noFill/>
          <a:ln w="12700">
            <a:solidFill>
              <a:schemeClr val="tx1"/>
            </a:solidFill>
            <a:round/>
            <a:headEnd/>
            <a:tailEnd type="triangle" w="med" len="med"/>
          </a:ln>
          <a:effectLst/>
        </p:spPr>
        <p:txBody>
          <a:bodyPr wrap="none" anchor="ctr"/>
          <a:lstStyle/>
          <a:p>
            <a:endParaRPr lang="fr-FR"/>
          </a:p>
        </p:txBody>
      </p:sp>
      <p:sp>
        <p:nvSpPr>
          <p:cNvPr id="56329" name="AutoShape 9"/>
          <p:cNvSpPr>
            <a:spLocks noChangeArrowheads="1"/>
          </p:cNvSpPr>
          <p:nvPr/>
        </p:nvSpPr>
        <p:spPr bwMode="auto">
          <a:xfrm>
            <a:off x="1066800" y="838200"/>
            <a:ext cx="2590800" cy="457200"/>
          </a:xfrm>
          <a:prstGeom prst="roundRect">
            <a:avLst>
              <a:gd name="adj" fmla="val 12495"/>
            </a:avLst>
          </a:prstGeom>
          <a:solidFill>
            <a:srgbClr val="FFCC00"/>
          </a:solidFill>
          <a:ln w="12700">
            <a:solidFill>
              <a:schemeClr val="tx1"/>
            </a:solidFill>
            <a:round/>
            <a:headEnd/>
            <a:tailEnd/>
          </a:ln>
          <a:effectLst/>
        </p:spPr>
        <p:txBody>
          <a:bodyPr wrap="none" lIns="90488" tIns="44450" rIns="90488" bIns="44450" anchor="ctr"/>
          <a:lstStyle/>
          <a:p>
            <a:pPr algn="ctr">
              <a:lnSpc>
                <a:spcPct val="90000"/>
              </a:lnSpc>
            </a:pPr>
            <a:r>
              <a:rPr lang="fr-FR" sz="1400">
                <a:latin typeface="Arial" pitchFamily="34" charset="0"/>
              </a:rPr>
              <a:t>Stocks Produits finis</a:t>
            </a:r>
          </a:p>
          <a:p>
            <a:pPr algn="ctr">
              <a:lnSpc>
                <a:spcPct val="90000"/>
              </a:lnSpc>
            </a:pPr>
            <a:r>
              <a:rPr lang="fr-FR" sz="1400">
                <a:latin typeface="Arial" pitchFamily="34" charset="0"/>
              </a:rPr>
              <a:t>et en cours de montage</a:t>
            </a:r>
          </a:p>
        </p:txBody>
      </p:sp>
      <p:sp>
        <p:nvSpPr>
          <p:cNvPr id="56330" name="AutoShape 10"/>
          <p:cNvSpPr>
            <a:spLocks noChangeArrowheads="1"/>
          </p:cNvSpPr>
          <p:nvPr/>
        </p:nvSpPr>
        <p:spPr bwMode="auto">
          <a:xfrm>
            <a:off x="4191000" y="381000"/>
            <a:ext cx="1981200" cy="609600"/>
          </a:xfrm>
          <a:prstGeom prst="roundRect">
            <a:avLst>
              <a:gd name="adj" fmla="val 12495"/>
            </a:avLst>
          </a:prstGeom>
          <a:solidFill>
            <a:schemeClr val="hlink"/>
          </a:solidFill>
          <a:ln w="12700">
            <a:solidFill>
              <a:schemeClr val="tx1"/>
            </a:solidFill>
            <a:round/>
            <a:headEnd/>
            <a:tailEnd/>
          </a:ln>
          <a:effectLst/>
        </p:spPr>
        <p:txBody>
          <a:bodyPr wrap="none" lIns="90488" tIns="44450" rIns="90488" bIns="44450" anchor="ctr"/>
          <a:lstStyle/>
          <a:p>
            <a:pPr algn="ctr">
              <a:lnSpc>
                <a:spcPct val="90000"/>
              </a:lnSpc>
            </a:pPr>
            <a:r>
              <a:rPr lang="fr-FR" sz="1400">
                <a:latin typeface="Arial" pitchFamily="34" charset="0"/>
              </a:rPr>
              <a:t>Besoins bruts =</a:t>
            </a:r>
          </a:p>
          <a:p>
            <a:pPr algn="ctr">
              <a:lnSpc>
                <a:spcPct val="90000"/>
              </a:lnSpc>
            </a:pPr>
            <a:r>
              <a:rPr lang="fr-FR" sz="1400">
                <a:latin typeface="Arial" pitchFamily="34" charset="0"/>
              </a:rPr>
              <a:t>Commandes/prévisions</a:t>
            </a:r>
          </a:p>
        </p:txBody>
      </p:sp>
      <p:sp>
        <p:nvSpPr>
          <p:cNvPr id="56331" name="AutoShape 11"/>
          <p:cNvSpPr>
            <a:spLocks noChangeArrowheads="1"/>
          </p:cNvSpPr>
          <p:nvPr/>
        </p:nvSpPr>
        <p:spPr bwMode="auto">
          <a:xfrm>
            <a:off x="4191000" y="1301750"/>
            <a:ext cx="1981200" cy="450850"/>
          </a:xfrm>
          <a:prstGeom prst="roundRect">
            <a:avLst>
              <a:gd name="adj" fmla="val 12495"/>
            </a:avLst>
          </a:prstGeom>
          <a:solidFill>
            <a:schemeClr val="accent1"/>
          </a:solidFill>
          <a:ln w="12700">
            <a:solidFill>
              <a:schemeClr val="tx1"/>
            </a:solidFill>
            <a:round/>
            <a:headEnd/>
            <a:tailEnd/>
          </a:ln>
          <a:effectLst/>
        </p:spPr>
        <p:txBody>
          <a:bodyPr wrap="none" lIns="90488" tIns="44450" rIns="90488" bIns="44450" anchor="ctr"/>
          <a:lstStyle/>
          <a:p>
            <a:pPr algn="ctr">
              <a:lnSpc>
                <a:spcPct val="90000"/>
              </a:lnSpc>
            </a:pPr>
            <a:r>
              <a:rPr lang="fr-FR" sz="1400">
                <a:latin typeface="Arial" pitchFamily="34" charset="0"/>
              </a:rPr>
              <a:t>Besoins nets</a:t>
            </a:r>
          </a:p>
          <a:p>
            <a:pPr algn="ctr">
              <a:lnSpc>
                <a:spcPct val="90000"/>
              </a:lnSpc>
            </a:pPr>
            <a:r>
              <a:rPr lang="fr-FR" sz="1400">
                <a:latin typeface="Arial" pitchFamily="34" charset="0"/>
              </a:rPr>
              <a:t>en produits finis</a:t>
            </a:r>
          </a:p>
        </p:txBody>
      </p:sp>
      <p:sp>
        <p:nvSpPr>
          <p:cNvPr id="56332" name="Line 12"/>
          <p:cNvSpPr>
            <a:spLocks noChangeShapeType="1"/>
          </p:cNvSpPr>
          <p:nvPr/>
        </p:nvSpPr>
        <p:spPr bwMode="auto">
          <a:xfrm>
            <a:off x="6248400" y="1371600"/>
            <a:ext cx="1066800" cy="0"/>
          </a:xfrm>
          <a:prstGeom prst="line">
            <a:avLst/>
          </a:prstGeom>
          <a:noFill/>
          <a:ln w="12700">
            <a:solidFill>
              <a:schemeClr val="tx1"/>
            </a:solidFill>
            <a:round/>
            <a:headEnd/>
            <a:tailEnd type="triangle" w="med" len="med"/>
          </a:ln>
          <a:effectLst/>
        </p:spPr>
        <p:txBody>
          <a:bodyPr wrap="none" anchor="ctr"/>
          <a:lstStyle/>
          <a:p>
            <a:endParaRPr lang="fr-FR"/>
          </a:p>
        </p:txBody>
      </p:sp>
      <p:sp>
        <p:nvSpPr>
          <p:cNvPr id="56333" name="Rectangle 13"/>
          <p:cNvSpPr>
            <a:spLocks noChangeArrowheads="1"/>
          </p:cNvSpPr>
          <p:nvPr/>
        </p:nvSpPr>
        <p:spPr bwMode="auto">
          <a:xfrm>
            <a:off x="7331075" y="1143000"/>
            <a:ext cx="1819275" cy="485775"/>
          </a:xfrm>
          <a:prstGeom prst="rect">
            <a:avLst/>
          </a:prstGeom>
          <a:noFill/>
          <a:ln w="12700">
            <a:solidFill>
              <a:schemeClr val="tx1"/>
            </a:solidFill>
            <a:miter lim="800000"/>
            <a:headEnd/>
            <a:tailEnd/>
          </a:ln>
          <a:effectLst/>
        </p:spPr>
        <p:txBody>
          <a:bodyPr wrap="none" lIns="90488" tIns="44450" rIns="90488" bIns="44450">
            <a:spAutoFit/>
          </a:bodyPr>
          <a:lstStyle/>
          <a:p>
            <a:pPr algn="ctr">
              <a:lnSpc>
                <a:spcPct val="90000"/>
              </a:lnSpc>
            </a:pPr>
            <a:r>
              <a:rPr lang="fr-FR" sz="1400" b="1">
                <a:latin typeface="Arial" pitchFamily="34" charset="0"/>
              </a:rPr>
              <a:t>Ordres de montage</a:t>
            </a:r>
          </a:p>
          <a:p>
            <a:pPr algn="ctr">
              <a:lnSpc>
                <a:spcPct val="90000"/>
              </a:lnSpc>
            </a:pPr>
            <a:r>
              <a:rPr lang="fr-FR" sz="1400" b="1">
                <a:latin typeface="Arial" pitchFamily="34" charset="0"/>
              </a:rPr>
              <a:t>Produits finis</a:t>
            </a:r>
          </a:p>
        </p:txBody>
      </p:sp>
      <p:sp>
        <p:nvSpPr>
          <p:cNvPr id="56334" name="AutoShape 14"/>
          <p:cNvSpPr>
            <a:spLocks noChangeArrowheads="1"/>
          </p:cNvSpPr>
          <p:nvPr/>
        </p:nvSpPr>
        <p:spPr bwMode="auto">
          <a:xfrm>
            <a:off x="6940550" y="1682750"/>
            <a:ext cx="1822450" cy="527050"/>
          </a:xfrm>
          <a:prstGeom prst="roundRect">
            <a:avLst>
              <a:gd name="adj" fmla="val 12495"/>
            </a:avLst>
          </a:prstGeom>
          <a:solidFill>
            <a:srgbClr val="00FFFF"/>
          </a:solidFill>
          <a:ln w="12700">
            <a:solidFill>
              <a:schemeClr val="tx1"/>
            </a:solidFill>
            <a:round/>
            <a:headEnd/>
            <a:tailEnd/>
          </a:ln>
          <a:effectLst/>
        </p:spPr>
        <p:txBody>
          <a:bodyPr wrap="none" lIns="90488" tIns="44450" rIns="90488" bIns="44450" anchor="ctr"/>
          <a:lstStyle/>
          <a:p>
            <a:pPr algn="ctr">
              <a:lnSpc>
                <a:spcPct val="90000"/>
              </a:lnSpc>
            </a:pPr>
            <a:r>
              <a:rPr lang="fr-FR" sz="1400">
                <a:latin typeface="Arial" pitchFamily="34" charset="0"/>
              </a:rPr>
              <a:t>Nomenclature des</a:t>
            </a:r>
          </a:p>
          <a:p>
            <a:pPr algn="ctr">
              <a:lnSpc>
                <a:spcPct val="90000"/>
              </a:lnSpc>
            </a:pPr>
            <a:r>
              <a:rPr lang="fr-FR" sz="1400">
                <a:latin typeface="Arial" pitchFamily="34" charset="0"/>
              </a:rPr>
              <a:t>produits finis</a:t>
            </a:r>
          </a:p>
        </p:txBody>
      </p:sp>
      <p:sp>
        <p:nvSpPr>
          <p:cNvPr id="56335" name="Line 15"/>
          <p:cNvSpPr>
            <a:spLocks noChangeShapeType="1"/>
          </p:cNvSpPr>
          <p:nvPr/>
        </p:nvSpPr>
        <p:spPr bwMode="auto">
          <a:xfrm flipH="1">
            <a:off x="5181600" y="1828800"/>
            <a:ext cx="1758950" cy="0"/>
          </a:xfrm>
          <a:prstGeom prst="line">
            <a:avLst/>
          </a:prstGeom>
          <a:noFill/>
          <a:ln w="12700">
            <a:solidFill>
              <a:schemeClr val="tx1"/>
            </a:solidFill>
            <a:round/>
            <a:headEnd/>
            <a:tailEnd type="triangle" w="med" len="med"/>
          </a:ln>
          <a:effectLst/>
        </p:spPr>
        <p:txBody>
          <a:bodyPr wrap="none" anchor="ctr"/>
          <a:lstStyle/>
          <a:p>
            <a:endParaRPr lang="fr-FR"/>
          </a:p>
        </p:txBody>
      </p:sp>
      <p:sp>
        <p:nvSpPr>
          <p:cNvPr id="56336" name="Line 16"/>
          <p:cNvSpPr>
            <a:spLocks noChangeShapeType="1"/>
          </p:cNvSpPr>
          <p:nvPr/>
        </p:nvSpPr>
        <p:spPr bwMode="auto">
          <a:xfrm>
            <a:off x="5181600" y="1752600"/>
            <a:ext cx="0" cy="215900"/>
          </a:xfrm>
          <a:prstGeom prst="line">
            <a:avLst/>
          </a:prstGeom>
          <a:noFill/>
          <a:ln w="12700">
            <a:solidFill>
              <a:schemeClr val="tx1"/>
            </a:solidFill>
            <a:round/>
            <a:headEnd/>
            <a:tailEnd type="triangle" w="med" len="med"/>
          </a:ln>
          <a:effectLst/>
        </p:spPr>
        <p:txBody>
          <a:bodyPr wrap="none" anchor="ctr"/>
          <a:lstStyle/>
          <a:p>
            <a:endParaRPr lang="fr-FR"/>
          </a:p>
        </p:txBody>
      </p:sp>
      <p:sp>
        <p:nvSpPr>
          <p:cNvPr id="56337" name="AutoShape 17"/>
          <p:cNvSpPr>
            <a:spLocks noChangeArrowheads="1"/>
          </p:cNvSpPr>
          <p:nvPr/>
        </p:nvSpPr>
        <p:spPr bwMode="auto">
          <a:xfrm>
            <a:off x="4191000" y="1981200"/>
            <a:ext cx="1981200" cy="449263"/>
          </a:xfrm>
          <a:prstGeom prst="roundRect">
            <a:avLst>
              <a:gd name="adj" fmla="val 12495"/>
            </a:avLst>
          </a:prstGeom>
          <a:solidFill>
            <a:schemeClr val="hlink"/>
          </a:solidFill>
          <a:ln w="12700">
            <a:solidFill>
              <a:schemeClr val="tx1"/>
            </a:solidFill>
            <a:round/>
            <a:headEnd/>
            <a:tailEnd/>
          </a:ln>
          <a:effectLst/>
        </p:spPr>
        <p:txBody>
          <a:bodyPr wrap="none" lIns="90488" tIns="44450" rIns="90488" bIns="44450" anchor="ctr"/>
          <a:lstStyle/>
          <a:p>
            <a:pPr algn="ctr">
              <a:lnSpc>
                <a:spcPct val="90000"/>
              </a:lnSpc>
            </a:pPr>
            <a:r>
              <a:rPr lang="fr-FR" sz="1400">
                <a:latin typeface="Arial" pitchFamily="34" charset="0"/>
              </a:rPr>
              <a:t>Besoins bruts en</a:t>
            </a:r>
          </a:p>
          <a:p>
            <a:pPr algn="ctr">
              <a:lnSpc>
                <a:spcPct val="90000"/>
              </a:lnSpc>
            </a:pPr>
            <a:r>
              <a:rPr lang="fr-FR" sz="1400">
                <a:latin typeface="Arial" pitchFamily="34" charset="0"/>
              </a:rPr>
              <a:t>sous-ensembles</a:t>
            </a:r>
          </a:p>
        </p:txBody>
      </p:sp>
      <p:sp>
        <p:nvSpPr>
          <p:cNvPr id="56338" name="AutoShape 18"/>
          <p:cNvSpPr>
            <a:spLocks noChangeArrowheads="1"/>
          </p:cNvSpPr>
          <p:nvPr/>
        </p:nvSpPr>
        <p:spPr bwMode="auto">
          <a:xfrm>
            <a:off x="1066800" y="2286000"/>
            <a:ext cx="2590800" cy="533400"/>
          </a:xfrm>
          <a:prstGeom prst="roundRect">
            <a:avLst>
              <a:gd name="adj" fmla="val 12495"/>
            </a:avLst>
          </a:prstGeom>
          <a:solidFill>
            <a:srgbClr val="FFCC00"/>
          </a:solidFill>
          <a:ln w="12700">
            <a:solidFill>
              <a:schemeClr val="tx1"/>
            </a:solidFill>
            <a:round/>
            <a:headEnd/>
            <a:tailEnd/>
          </a:ln>
          <a:effectLst/>
        </p:spPr>
        <p:txBody>
          <a:bodyPr wrap="none" lIns="90488" tIns="44450" rIns="90488" bIns="44450" anchor="ctr"/>
          <a:lstStyle/>
          <a:p>
            <a:pPr algn="ctr">
              <a:lnSpc>
                <a:spcPct val="90000"/>
              </a:lnSpc>
            </a:pPr>
            <a:r>
              <a:rPr lang="fr-FR" sz="1400">
                <a:latin typeface="Arial" pitchFamily="34" charset="0"/>
              </a:rPr>
              <a:t>Stocks Sous-ensembles</a:t>
            </a:r>
          </a:p>
          <a:p>
            <a:pPr algn="ctr">
              <a:lnSpc>
                <a:spcPct val="90000"/>
              </a:lnSpc>
            </a:pPr>
            <a:r>
              <a:rPr lang="fr-FR" sz="1400">
                <a:latin typeface="Arial" pitchFamily="34" charset="0"/>
              </a:rPr>
              <a:t>et en cours de fabrication</a:t>
            </a:r>
          </a:p>
        </p:txBody>
      </p:sp>
      <p:sp>
        <p:nvSpPr>
          <p:cNvPr id="56339" name="Line 19"/>
          <p:cNvSpPr>
            <a:spLocks noChangeShapeType="1"/>
          </p:cNvSpPr>
          <p:nvPr/>
        </p:nvSpPr>
        <p:spPr bwMode="auto">
          <a:xfrm>
            <a:off x="3657600" y="2514600"/>
            <a:ext cx="1524000" cy="0"/>
          </a:xfrm>
          <a:prstGeom prst="line">
            <a:avLst/>
          </a:prstGeom>
          <a:noFill/>
          <a:ln w="12700">
            <a:solidFill>
              <a:schemeClr val="tx1"/>
            </a:solidFill>
            <a:round/>
            <a:headEnd/>
            <a:tailEnd type="triangle" w="med" len="med"/>
          </a:ln>
          <a:effectLst/>
        </p:spPr>
        <p:txBody>
          <a:bodyPr wrap="none" anchor="ctr"/>
          <a:lstStyle/>
          <a:p>
            <a:endParaRPr lang="fr-FR"/>
          </a:p>
        </p:txBody>
      </p:sp>
      <p:sp>
        <p:nvSpPr>
          <p:cNvPr id="56340" name="Line 20"/>
          <p:cNvSpPr>
            <a:spLocks noChangeShapeType="1"/>
          </p:cNvSpPr>
          <p:nvPr/>
        </p:nvSpPr>
        <p:spPr bwMode="auto">
          <a:xfrm>
            <a:off x="5181600" y="2438400"/>
            <a:ext cx="0" cy="215900"/>
          </a:xfrm>
          <a:prstGeom prst="line">
            <a:avLst/>
          </a:prstGeom>
          <a:noFill/>
          <a:ln w="12700">
            <a:solidFill>
              <a:schemeClr val="tx1"/>
            </a:solidFill>
            <a:round/>
            <a:headEnd/>
            <a:tailEnd type="triangle" w="med" len="med"/>
          </a:ln>
          <a:effectLst/>
        </p:spPr>
        <p:txBody>
          <a:bodyPr wrap="none" anchor="ctr"/>
          <a:lstStyle/>
          <a:p>
            <a:endParaRPr lang="fr-FR"/>
          </a:p>
        </p:txBody>
      </p:sp>
      <p:sp>
        <p:nvSpPr>
          <p:cNvPr id="56341" name="AutoShape 21"/>
          <p:cNvSpPr>
            <a:spLocks noChangeArrowheads="1"/>
          </p:cNvSpPr>
          <p:nvPr/>
        </p:nvSpPr>
        <p:spPr bwMode="auto">
          <a:xfrm>
            <a:off x="4191000" y="2667000"/>
            <a:ext cx="1982788" cy="449263"/>
          </a:xfrm>
          <a:prstGeom prst="roundRect">
            <a:avLst>
              <a:gd name="adj" fmla="val 12495"/>
            </a:avLst>
          </a:prstGeom>
          <a:solidFill>
            <a:schemeClr val="accent1"/>
          </a:solidFill>
          <a:ln w="12700">
            <a:solidFill>
              <a:schemeClr val="tx1"/>
            </a:solidFill>
            <a:round/>
            <a:headEnd/>
            <a:tailEnd/>
          </a:ln>
          <a:effectLst/>
        </p:spPr>
        <p:txBody>
          <a:bodyPr wrap="none" lIns="90488" tIns="44450" rIns="90488" bIns="44450" anchor="ctr"/>
          <a:lstStyle/>
          <a:p>
            <a:pPr algn="ctr">
              <a:lnSpc>
                <a:spcPct val="90000"/>
              </a:lnSpc>
            </a:pPr>
            <a:r>
              <a:rPr lang="fr-FR" sz="1400">
                <a:latin typeface="Arial" pitchFamily="34" charset="0"/>
              </a:rPr>
              <a:t>Besoins nets en</a:t>
            </a:r>
          </a:p>
          <a:p>
            <a:pPr algn="ctr">
              <a:lnSpc>
                <a:spcPct val="90000"/>
              </a:lnSpc>
            </a:pPr>
            <a:r>
              <a:rPr lang="fr-FR" sz="1400">
                <a:latin typeface="Arial" pitchFamily="34" charset="0"/>
              </a:rPr>
              <a:t>sous-ensembles</a:t>
            </a:r>
          </a:p>
        </p:txBody>
      </p:sp>
      <p:sp>
        <p:nvSpPr>
          <p:cNvPr id="56342" name="Rectangle 22"/>
          <p:cNvSpPr>
            <a:spLocks noChangeArrowheads="1"/>
          </p:cNvSpPr>
          <p:nvPr/>
        </p:nvSpPr>
        <p:spPr bwMode="auto">
          <a:xfrm>
            <a:off x="7164388" y="2438400"/>
            <a:ext cx="1985962" cy="485775"/>
          </a:xfrm>
          <a:prstGeom prst="rect">
            <a:avLst/>
          </a:prstGeom>
          <a:noFill/>
          <a:ln w="12700">
            <a:solidFill>
              <a:schemeClr val="tx1"/>
            </a:solidFill>
            <a:miter lim="800000"/>
            <a:headEnd/>
            <a:tailEnd/>
          </a:ln>
          <a:effectLst/>
        </p:spPr>
        <p:txBody>
          <a:bodyPr wrap="none" lIns="90488" tIns="44450" rIns="90488" bIns="44450">
            <a:spAutoFit/>
          </a:bodyPr>
          <a:lstStyle/>
          <a:p>
            <a:pPr algn="ctr">
              <a:lnSpc>
                <a:spcPct val="90000"/>
              </a:lnSpc>
            </a:pPr>
            <a:r>
              <a:rPr lang="fr-FR" sz="1400" b="1">
                <a:latin typeface="Arial" pitchFamily="34" charset="0"/>
              </a:rPr>
              <a:t>Ordres de fabrication</a:t>
            </a:r>
          </a:p>
          <a:p>
            <a:pPr algn="ctr">
              <a:lnSpc>
                <a:spcPct val="90000"/>
              </a:lnSpc>
            </a:pPr>
            <a:r>
              <a:rPr lang="fr-FR" sz="1400" b="1">
                <a:latin typeface="Arial" pitchFamily="34" charset="0"/>
              </a:rPr>
              <a:t>Sous-ensembles</a:t>
            </a:r>
          </a:p>
        </p:txBody>
      </p:sp>
      <p:sp>
        <p:nvSpPr>
          <p:cNvPr id="56343" name="Line 23"/>
          <p:cNvSpPr>
            <a:spLocks noChangeShapeType="1"/>
          </p:cNvSpPr>
          <p:nvPr/>
        </p:nvSpPr>
        <p:spPr bwMode="auto">
          <a:xfrm>
            <a:off x="6172200" y="2743200"/>
            <a:ext cx="1066800" cy="0"/>
          </a:xfrm>
          <a:prstGeom prst="line">
            <a:avLst/>
          </a:prstGeom>
          <a:noFill/>
          <a:ln w="12700">
            <a:solidFill>
              <a:schemeClr val="tx1"/>
            </a:solidFill>
            <a:round/>
            <a:headEnd/>
            <a:tailEnd type="triangle" w="med" len="med"/>
          </a:ln>
          <a:effectLst/>
        </p:spPr>
        <p:txBody>
          <a:bodyPr wrap="none" anchor="ctr"/>
          <a:lstStyle/>
          <a:p>
            <a:endParaRPr lang="fr-FR"/>
          </a:p>
        </p:txBody>
      </p:sp>
      <p:sp>
        <p:nvSpPr>
          <p:cNvPr id="56344" name="AutoShape 24"/>
          <p:cNvSpPr>
            <a:spLocks noChangeArrowheads="1"/>
          </p:cNvSpPr>
          <p:nvPr/>
        </p:nvSpPr>
        <p:spPr bwMode="auto">
          <a:xfrm>
            <a:off x="6940550" y="2978150"/>
            <a:ext cx="1822450" cy="527050"/>
          </a:xfrm>
          <a:prstGeom prst="roundRect">
            <a:avLst>
              <a:gd name="adj" fmla="val 12495"/>
            </a:avLst>
          </a:prstGeom>
          <a:solidFill>
            <a:srgbClr val="00FFFF"/>
          </a:solidFill>
          <a:ln w="12700">
            <a:solidFill>
              <a:schemeClr val="tx1"/>
            </a:solidFill>
            <a:round/>
            <a:headEnd/>
            <a:tailEnd/>
          </a:ln>
          <a:effectLst/>
        </p:spPr>
        <p:txBody>
          <a:bodyPr wrap="none" lIns="90488" tIns="44450" rIns="90488" bIns="44450" anchor="ctr"/>
          <a:lstStyle/>
          <a:p>
            <a:pPr algn="ctr">
              <a:lnSpc>
                <a:spcPct val="90000"/>
              </a:lnSpc>
            </a:pPr>
            <a:r>
              <a:rPr lang="fr-FR" sz="1400">
                <a:latin typeface="Arial" pitchFamily="34" charset="0"/>
              </a:rPr>
              <a:t>Nomenclature des</a:t>
            </a:r>
          </a:p>
          <a:p>
            <a:pPr algn="ctr">
              <a:lnSpc>
                <a:spcPct val="90000"/>
              </a:lnSpc>
            </a:pPr>
            <a:r>
              <a:rPr lang="fr-FR" sz="1400">
                <a:latin typeface="Arial" pitchFamily="34" charset="0"/>
              </a:rPr>
              <a:t>sous-ensembles</a:t>
            </a:r>
          </a:p>
        </p:txBody>
      </p:sp>
      <p:sp>
        <p:nvSpPr>
          <p:cNvPr id="56345" name="Line 25"/>
          <p:cNvSpPr>
            <a:spLocks noChangeShapeType="1"/>
          </p:cNvSpPr>
          <p:nvPr/>
        </p:nvSpPr>
        <p:spPr bwMode="auto">
          <a:xfrm flipH="1">
            <a:off x="5181600" y="3200400"/>
            <a:ext cx="1752600" cy="0"/>
          </a:xfrm>
          <a:prstGeom prst="line">
            <a:avLst/>
          </a:prstGeom>
          <a:noFill/>
          <a:ln w="12700">
            <a:solidFill>
              <a:schemeClr val="tx1"/>
            </a:solidFill>
            <a:round/>
            <a:headEnd/>
            <a:tailEnd type="triangle" w="med" len="med"/>
          </a:ln>
          <a:effectLst/>
        </p:spPr>
        <p:txBody>
          <a:bodyPr wrap="none" anchor="ctr"/>
          <a:lstStyle/>
          <a:p>
            <a:endParaRPr lang="fr-FR"/>
          </a:p>
        </p:txBody>
      </p:sp>
      <p:sp>
        <p:nvSpPr>
          <p:cNvPr id="56346" name="Line 26"/>
          <p:cNvSpPr>
            <a:spLocks noChangeShapeType="1"/>
          </p:cNvSpPr>
          <p:nvPr/>
        </p:nvSpPr>
        <p:spPr bwMode="auto">
          <a:xfrm>
            <a:off x="5181600" y="3124200"/>
            <a:ext cx="0" cy="215900"/>
          </a:xfrm>
          <a:prstGeom prst="line">
            <a:avLst/>
          </a:prstGeom>
          <a:noFill/>
          <a:ln w="12700">
            <a:solidFill>
              <a:schemeClr val="tx1"/>
            </a:solidFill>
            <a:round/>
            <a:headEnd/>
            <a:tailEnd type="triangle" w="med" len="med"/>
          </a:ln>
          <a:effectLst/>
        </p:spPr>
        <p:txBody>
          <a:bodyPr wrap="none" anchor="ctr"/>
          <a:lstStyle/>
          <a:p>
            <a:endParaRPr lang="fr-FR"/>
          </a:p>
        </p:txBody>
      </p:sp>
      <p:sp>
        <p:nvSpPr>
          <p:cNvPr id="56347" name="AutoShape 27"/>
          <p:cNvSpPr>
            <a:spLocks noChangeArrowheads="1"/>
          </p:cNvSpPr>
          <p:nvPr/>
        </p:nvSpPr>
        <p:spPr bwMode="auto">
          <a:xfrm>
            <a:off x="4191000" y="3359150"/>
            <a:ext cx="1981200" cy="449263"/>
          </a:xfrm>
          <a:prstGeom prst="roundRect">
            <a:avLst>
              <a:gd name="adj" fmla="val 12495"/>
            </a:avLst>
          </a:prstGeom>
          <a:solidFill>
            <a:schemeClr val="hlink"/>
          </a:solidFill>
          <a:ln w="12700">
            <a:solidFill>
              <a:schemeClr val="tx1"/>
            </a:solidFill>
            <a:round/>
            <a:headEnd/>
            <a:tailEnd/>
          </a:ln>
          <a:effectLst/>
        </p:spPr>
        <p:txBody>
          <a:bodyPr wrap="none" lIns="90488" tIns="44450" rIns="90488" bIns="44450" anchor="ctr"/>
          <a:lstStyle/>
          <a:p>
            <a:pPr algn="ctr">
              <a:lnSpc>
                <a:spcPct val="90000"/>
              </a:lnSpc>
            </a:pPr>
            <a:r>
              <a:rPr lang="fr-FR" sz="1400">
                <a:latin typeface="Arial" pitchFamily="34" charset="0"/>
              </a:rPr>
              <a:t>Besoins bruts en</a:t>
            </a:r>
          </a:p>
          <a:p>
            <a:pPr algn="ctr">
              <a:lnSpc>
                <a:spcPct val="90000"/>
              </a:lnSpc>
            </a:pPr>
            <a:r>
              <a:rPr lang="fr-FR" sz="1400">
                <a:latin typeface="Arial" pitchFamily="34" charset="0"/>
              </a:rPr>
              <a:t>pièces élémentaires</a:t>
            </a:r>
          </a:p>
        </p:txBody>
      </p:sp>
      <p:sp>
        <p:nvSpPr>
          <p:cNvPr id="56348" name="AutoShape 28"/>
          <p:cNvSpPr>
            <a:spLocks noChangeArrowheads="1"/>
          </p:cNvSpPr>
          <p:nvPr/>
        </p:nvSpPr>
        <p:spPr bwMode="auto">
          <a:xfrm>
            <a:off x="1066800" y="3733800"/>
            <a:ext cx="2590800" cy="533400"/>
          </a:xfrm>
          <a:prstGeom prst="roundRect">
            <a:avLst>
              <a:gd name="adj" fmla="val 12495"/>
            </a:avLst>
          </a:prstGeom>
          <a:solidFill>
            <a:srgbClr val="FFCC00"/>
          </a:solidFill>
          <a:ln w="12700">
            <a:solidFill>
              <a:schemeClr val="tx1"/>
            </a:solidFill>
            <a:round/>
            <a:headEnd/>
            <a:tailEnd/>
          </a:ln>
          <a:effectLst/>
        </p:spPr>
        <p:txBody>
          <a:bodyPr wrap="none" lIns="90488" tIns="44450" rIns="90488" bIns="44450" anchor="ctr"/>
          <a:lstStyle/>
          <a:p>
            <a:pPr algn="ctr">
              <a:lnSpc>
                <a:spcPct val="90000"/>
              </a:lnSpc>
            </a:pPr>
            <a:r>
              <a:rPr lang="fr-FR" sz="1400">
                <a:latin typeface="Arial" pitchFamily="34" charset="0"/>
              </a:rPr>
              <a:t>Stock Pièces et</a:t>
            </a:r>
          </a:p>
          <a:p>
            <a:pPr algn="ctr">
              <a:lnSpc>
                <a:spcPct val="90000"/>
              </a:lnSpc>
            </a:pPr>
            <a:r>
              <a:rPr lang="fr-FR" sz="1400">
                <a:latin typeface="Arial" pitchFamily="34" charset="0"/>
              </a:rPr>
              <a:t>en-cours usinage</a:t>
            </a:r>
          </a:p>
        </p:txBody>
      </p:sp>
      <p:sp>
        <p:nvSpPr>
          <p:cNvPr id="56349" name="Line 29"/>
          <p:cNvSpPr>
            <a:spLocks noChangeShapeType="1"/>
          </p:cNvSpPr>
          <p:nvPr/>
        </p:nvSpPr>
        <p:spPr bwMode="auto">
          <a:xfrm>
            <a:off x="3657600" y="3962400"/>
            <a:ext cx="1517650" cy="0"/>
          </a:xfrm>
          <a:prstGeom prst="line">
            <a:avLst/>
          </a:prstGeom>
          <a:noFill/>
          <a:ln w="12700">
            <a:solidFill>
              <a:schemeClr val="tx1"/>
            </a:solidFill>
            <a:round/>
            <a:headEnd/>
            <a:tailEnd type="triangle" w="med" len="med"/>
          </a:ln>
          <a:effectLst/>
        </p:spPr>
        <p:txBody>
          <a:bodyPr wrap="none" anchor="ctr"/>
          <a:lstStyle/>
          <a:p>
            <a:endParaRPr lang="fr-FR"/>
          </a:p>
        </p:txBody>
      </p:sp>
      <p:sp>
        <p:nvSpPr>
          <p:cNvPr id="56350" name="Line 30"/>
          <p:cNvSpPr>
            <a:spLocks noChangeShapeType="1"/>
          </p:cNvSpPr>
          <p:nvPr/>
        </p:nvSpPr>
        <p:spPr bwMode="auto">
          <a:xfrm>
            <a:off x="5181600" y="3810000"/>
            <a:ext cx="0" cy="368300"/>
          </a:xfrm>
          <a:prstGeom prst="line">
            <a:avLst/>
          </a:prstGeom>
          <a:noFill/>
          <a:ln w="12700">
            <a:solidFill>
              <a:schemeClr val="tx1"/>
            </a:solidFill>
            <a:round/>
            <a:headEnd/>
            <a:tailEnd type="triangle" w="med" len="med"/>
          </a:ln>
          <a:effectLst/>
        </p:spPr>
        <p:txBody>
          <a:bodyPr wrap="none" anchor="ctr"/>
          <a:lstStyle/>
          <a:p>
            <a:endParaRPr lang="fr-FR"/>
          </a:p>
        </p:txBody>
      </p:sp>
      <p:sp>
        <p:nvSpPr>
          <p:cNvPr id="56351" name="AutoShape 31"/>
          <p:cNvSpPr>
            <a:spLocks noChangeArrowheads="1"/>
          </p:cNvSpPr>
          <p:nvPr/>
        </p:nvSpPr>
        <p:spPr bwMode="auto">
          <a:xfrm>
            <a:off x="4191000" y="4191000"/>
            <a:ext cx="1981200" cy="533400"/>
          </a:xfrm>
          <a:prstGeom prst="roundRect">
            <a:avLst>
              <a:gd name="adj" fmla="val 12495"/>
            </a:avLst>
          </a:prstGeom>
          <a:solidFill>
            <a:schemeClr val="accent1"/>
          </a:solidFill>
          <a:ln w="12700">
            <a:solidFill>
              <a:schemeClr val="tx1"/>
            </a:solidFill>
            <a:round/>
            <a:headEnd/>
            <a:tailEnd/>
          </a:ln>
          <a:effectLst/>
        </p:spPr>
        <p:txBody>
          <a:bodyPr wrap="none" lIns="90488" tIns="44450" rIns="90488" bIns="44450" anchor="ctr"/>
          <a:lstStyle/>
          <a:p>
            <a:pPr algn="ctr">
              <a:lnSpc>
                <a:spcPct val="90000"/>
              </a:lnSpc>
            </a:pPr>
            <a:r>
              <a:rPr lang="fr-FR" sz="1400">
                <a:latin typeface="Arial" pitchFamily="34" charset="0"/>
              </a:rPr>
              <a:t>Besoins nets en</a:t>
            </a:r>
          </a:p>
          <a:p>
            <a:pPr algn="ctr">
              <a:lnSpc>
                <a:spcPct val="90000"/>
              </a:lnSpc>
            </a:pPr>
            <a:r>
              <a:rPr lang="fr-FR" sz="1400">
                <a:latin typeface="Arial" pitchFamily="34" charset="0"/>
              </a:rPr>
              <a:t>pièces élémentaires</a:t>
            </a:r>
          </a:p>
        </p:txBody>
      </p:sp>
      <p:sp>
        <p:nvSpPr>
          <p:cNvPr id="56352" name="Rectangle 32"/>
          <p:cNvSpPr>
            <a:spLocks noChangeArrowheads="1"/>
          </p:cNvSpPr>
          <p:nvPr/>
        </p:nvSpPr>
        <p:spPr bwMode="auto">
          <a:xfrm>
            <a:off x="7164388" y="4038600"/>
            <a:ext cx="1985962" cy="485775"/>
          </a:xfrm>
          <a:prstGeom prst="rect">
            <a:avLst/>
          </a:prstGeom>
          <a:noFill/>
          <a:ln w="12700">
            <a:solidFill>
              <a:schemeClr val="tx1"/>
            </a:solidFill>
            <a:miter lim="800000"/>
            <a:headEnd/>
            <a:tailEnd/>
          </a:ln>
          <a:effectLst/>
        </p:spPr>
        <p:txBody>
          <a:bodyPr wrap="none" lIns="90488" tIns="44450" rIns="90488" bIns="44450">
            <a:spAutoFit/>
          </a:bodyPr>
          <a:lstStyle/>
          <a:p>
            <a:pPr algn="ctr">
              <a:lnSpc>
                <a:spcPct val="90000"/>
              </a:lnSpc>
            </a:pPr>
            <a:r>
              <a:rPr lang="fr-FR" sz="1400" b="1">
                <a:latin typeface="Arial" pitchFamily="34" charset="0"/>
              </a:rPr>
              <a:t>Ordres de fabrication</a:t>
            </a:r>
          </a:p>
          <a:p>
            <a:pPr algn="ctr">
              <a:lnSpc>
                <a:spcPct val="90000"/>
              </a:lnSpc>
            </a:pPr>
            <a:r>
              <a:rPr lang="fr-FR" sz="1400" b="1">
                <a:latin typeface="Arial" pitchFamily="34" charset="0"/>
              </a:rPr>
              <a:t>Pièces élémentaires</a:t>
            </a:r>
          </a:p>
        </p:txBody>
      </p:sp>
      <p:sp>
        <p:nvSpPr>
          <p:cNvPr id="56353" name="Line 33"/>
          <p:cNvSpPr>
            <a:spLocks noChangeShapeType="1"/>
          </p:cNvSpPr>
          <p:nvPr/>
        </p:nvSpPr>
        <p:spPr bwMode="auto">
          <a:xfrm>
            <a:off x="6172200" y="4267200"/>
            <a:ext cx="977900" cy="0"/>
          </a:xfrm>
          <a:prstGeom prst="line">
            <a:avLst/>
          </a:prstGeom>
          <a:noFill/>
          <a:ln w="12700">
            <a:solidFill>
              <a:schemeClr val="tx1"/>
            </a:solidFill>
            <a:round/>
            <a:headEnd/>
            <a:tailEnd type="triangle" w="med" len="med"/>
          </a:ln>
          <a:effectLst/>
        </p:spPr>
        <p:txBody>
          <a:bodyPr wrap="none" anchor="ctr"/>
          <a:lstStyle/>
          <a:p>
            <a:endParaRPr lang="fr-FR"/>
          </a:p>
        </p:txBody>
      </p:sp>
      <p:sp>
        <p:nvSpPr>
          <p:cNvPr id="56354" name="AutoShape 34"/>
          <p:cNvSpPr>
            <a:spLocks noChangeArrowheads="1"/>
          </p:cNvSpPr>
          <p:nvPr/>
        </p:nvSpPr>
        <p:spPr bwMode="auto">
          <a:xfrm>
            <a:off x="7010400" y="4648200"/>
            <a:ext cx="1746250" cy="457200"/>
          </a:xfrm>
          <a:prstGeom prst="roundRect">
            <a:avLst>
              <a:gd name="adj" fmla="val 12495"/>
            </a:avLst>
          </a:prstGeom>
          <a:solidFill>
            <a:srgbClr val="00FFFF"/>
          </a:solidFill>
          <a:ln w="12700">
            <a:solidFill>
              <a:schemeClr val="tx1"/>
            </a:solidFill>
            <a:round/>
            <a:headEnd/>
            <a:tailEnd/>
          </a:ln>
          <a:effectLst/>
        </p:spPr>
        <p:txBody>
          <a:bodyPr wrap="none" lIns="90488" tIns="44450" rIns="90488" bIns="44450" anchor="ctr"/>
          <a:lstStyle/>
          <a:p>
            <a:pPr algn="ctr">
              <a:lnSpc>
                <a:spcPct val="90000"/>
              </a:lnSpc>
            </a:pPr>
            <a:r>
              <a:rPr lang="fr-FR" sz="1400">
                <a:latin typeface="Arial" pitchFamily="34" charset="0"/>
              </a:rPr>
              <a:t>Nomenclature des</a:t>
            </a:r>
          </a:p>
          <a:p>
            <a:pPr algn="ctr">
              <a:lnSpc>
                <a:spcPct val="90000"/>
              </a:lnSpc>
            </a:pPr>
            <a:r>
              <a:rPr lang="fr-FR" sz="1400">
                <a:latin typeface="Arial" pitchFamily="34" charset="0"/>
              </a:rPr>
              <a:t>pièces élémentaires</a:t>
            </a:r>
          </a:p>
        </p:txBody>
      </p:sp>
      <p:sp>
        <p:nvSpPr>
          <p:cNvPr id="56355" name="Line 35"/>
          <p:cNvSpPr>
            <a:spLocks noChangeShapeType="1"/>
          </p:cNvSpPr>
          <p:nvPr/>
        </p:nvSpPr>
        <p:spPr bwMode="auto">
          <a:xfrm flipH="1">
            <a:off x="5181600" y="4800600"/>
            <a:ext cx="1828800" cy="0"/>
          </a:xfrm>
          <a:prstGeom prst="line">
            <a:avLst/>
          </a:prstGeom>
          <a:noFill/>
          <a:ln w="12700">
            <a:solidFill>
              <a:schemeClr val="tx1"/>
            </a:solidFill>
            <a:round/>
            <a:headEnd/>
            <a:tailEnd type="triangle" w="med" len="med"/>
          </a:ln>
          <a:effectLst/>
        </p:spPr>
        <p:txBody>
          <a:bodyPr wrap="none" anchor="ctr"/>
          <a:lstStyle/>
          <a:p>
            <a:endParaRPr lang="fr-FR"/>
          </a:p>
        </p:txBody>
      </p:sp>
      <p:sp>
        <p:nvSpPr>
          <p:cNvPr id="56356" name="Line 36"/>
          <p:cNvSpPr>
            <a:spLocks noChangeShapeType="1"/>
          </p:cNvSpPr>
          <p:nvPr/>
        </p:nvSpPr>
        <p:spPr bwMode="auto">
          <a:xfrm>
            <a:off x="5181600" y="4724400"/>
            <a:ext cx="0" cy="215900"/>
          </a:xfrm>
          <a:prstGeom prst="line">
            <a:avLst/>
          </a:prstGeom>
          <a:noFill/>
          <a:ln w="12700">
            <a:solidFill>
              <a:schemeClr val="tx1"/>
            </a:solidFill>
            <a:round/>
            <a:headEnd/>
            <a:tailEnd type="triangle" w="med" len="med"/>
          </a:ln>
          <a:effectLst/>
        </p:spPr>
        <p:txBody>
          <a:bodyPr wrap="none" anchor="ctr"/>
          <a:lstStyle/>
          <a:p>
            <a:endParaRPr lang="fr-FR"/>
          </a:p>
        </p:txBody>
      </p:sp>
      <p:sp>
        <p:nvSpPr>
          <p:cNvPr id="56357" name="Rectangle 37"/>
          <p:cNvSpPr>
            <a:spLocks noChangeArrowheads="1"/>
          </p:cNvSpPr>
          <p:nvPr/>
        </p:nvSpPr>
        <p:spPr bwMode="auto">
          <a:xfrm>
            <a:off x="647700" y="4572000"/>
            <a:ext cx="3065463" cy="322263"/>
          </a:xfrm>
          <a:prstGeom prst="rect">
            <a:avLst/>
          </a:prstGeom>
          <a:noFill/>
          <a:ln w="12700">
            <a:solidFill>
              <a:schemeClr val="tx1"/>
            </a:solidFill>
            <a:miter lim="800000"/>
            <a:headEnd/>
            <a:tailEnd/>
          </a:ln>
          <a:effectLst/>
        </p:spPr>
        <p:txBody>
          <a:bodyPr wrap="none" lIns="90488" tIns="44450" rIns="90488" bIns="44450">
            <a:spAutoFit/>
          </a:bodyPr>
          <a:lstStyle/>
          <a:p>
            <a:pPr algn="ctr">
              <a:lnSpc>
                <a:spcPct val="90000"/>
              </a:lnSpc>
            </a:pPr>
            <a:r>
              <a:rPr lang="fr-FR" sz="1600" b="1">
                <a:effectLst>
                  <a:outerShdw blurRad="38100" dist="38100" dir="2700000" algn="tl">
                    <a:srgbClr val="C0C0C0"/>
                  </a:outerShdw>
                </a:effectLst>
                <a:latin typeface="Arial" pitchFamily="34" charset="0"/>
              </a:rPr>
              <a:t>Niveau 3 : Matières premières</a:t>
            </a:r>
          </a:p>
        </p:txBody>
      </p:sp>
      <p:sp>
        <p:nvSpPr>
          <p:cNvPr id="56358" name="AutoShape 38"/>
          <p:cNvSpPr>
            <a:spLocks noChangeArrowheads="1"/>
          </p:cNvSpPr>
          <p:nvPr/>
        </p:nvSpPr>
        <p:spPr bwMode="auto">
          <a:xfrm>
            <a:off x="4191000" y="4959350"/>
            <a:ext cx="1981200" cy="446088"/>
          </a:xfrm>
          <a:prstGeom prst="roundRect">
            <a:avLst>
              <a:gd name="adj" fmla="val 12495"/>
            </a:avLst>
          </a:prstGeom>
          <a:solidFill>
            <a:schemeClr val="hlink"/>
          </a:solidFill>
          <a:ln w="12700">
            <a:solidFill>
              <a:schemeClr val="tx1"/>
            </a:solidFill>
            <a:round/>
            <a:headEnd/>
            <a:tailEnd/>
          </a:ln>
          <a:effectLst/>
        </p:spPr>
        <p:txBody>
          <a:bodyPr wrap="none" lIns="90488" tIns="44450" rIns="90488" bIns="44450" anchor="ctr"/>
          <a:lstStyle/>
          <a:p>
            <a:pPr algn="ctr">
              <a:lnSpc>
                <a:spcPct val="90000"/>
              </a:lnSpc>
            </a:pPr>
            <a:r>
              <a:rPr lang="fr-FR" sz="1400">
                <a:latin typeface="Arial" pitchFamily="34" charset="0"/>
              </a:rPr>
              <a:t>Besoins bruts en</a:t>
            </a:r>
          </a:p>
          <a:p>
            <a:pPr algn="ctr">
              <a:lnSpc>
                <a:spcPct val="90000"/>
              </a:lnSpc>
            </a:pPr>
            <a:r>
              <a:rPr lang="fr-FR" sz="1400">
                <a:latin typeface="Arial" pitchFamily="34" charset="0"/>
              </a:rPr>
              <a:t>matières premières</a:t>
            </a:r>
          </a:p>
        </p:txBody>
      </p:sp>
      <p:sp>
        <p:nvSpPr>
          <p:cNvPr id="56359" name="AutoShape 39"/>
          <p:cNvSpPr>
            <a:spLocks noChangeArrowheads="1"/>
          </p:cNvSpPr>
          <p:nvPr/>
        </p:nvSpPr>
        <p:spPr bwMode="auto">
          <a:xfrm>
            <a:off x="1073150" y="5257800"/>
            <a:ext cx="2584450" cy="533400"/>
          </a:xfrm>
          <a:prstGeom prst="roundRect">
            <a:avLst>
              <a:gd name="adj" fmla="val 12495"/>
            </a:avLst>
          </a:prstGeom>
          <a:solidFill>
            <a:srgbClr val="FFCC00"/>
          </a:solidFill>
          <a:ln w="12700">
            <a:solidFill>
              <a:schemeClr val="tx1"/>
            </a:solidFill>
            <a:round/>
            <a:headEnd/>
            <a:tailEnd/>
          </a:ln>
          <a:effectLst/>
        </p:spPr>
        <p:txBody>
          <a:bodyPr wrap="none" lIns="90488" tIns="44450" rIns="90488" bIns="44450" anchor="ctr"/>
          <a:lstStyle/>
          <a:p>
            <a:pPr algn="ctr">
              <a:lnSpc>
                <a:spcPct val="90000"/>
              </a:lnSpc>
            </a:pPr>
            <a:r>
              <a:rPr lang="fr-FR" sz="1400">
                <a:latin typeface="Arial" pitchFamily="34" charset="0"/>
              </a:rPr>
              <a:t>Stocks de matières premières</a:t>
            </a:r>
          </a:p>
          <a:p>
            <a:pPr algn="ctr">
              <a:lnSpc>
                <a:spcPct val="90000"/>
              </a:lnSpc>
            </a:pPr>
            <a:r>
              <a:rPr lang="fr-FR" sz="1400">
                <a:latin typeface="Arial" pitchFamily="34" charset="0"/>
              </a:rPr>
              <a:t>et en commandes en cours</a:t>
            </a:r>
          </a:p>
        </p:txBody>
      </p:sp>
      <p:sp>
        <p:nvSpPr>
          <p:cNvPr id="56360" name="Line 40"/>
          <p:cNvSpPr>
            <a:spLocks noChangeShapeType="1"/>
          </p:cNvSpPr>
          <p:nvPr/>
        </p:nvSpPr>
        <p:spPr bwMode="auto">
          <a:xfrm>
            <a:off x="3657600" y="5562600"/>
            <a:ext cx="1524000" cy="0"/>
          </a:xfrm>
          <a:prstGeom prst="line">
            <a:avLst/>
          </a:prstGeom>
          <a:noFill/>
          <a:ln w="12700">
            <a:solidFill>
              <a:schemeClr val="tx1"/>
            </a:solidFill>
            <a:round/>
            <a:headEnd/>
            <a:tailEnd type="triangle" w="med" len="med"/>
          </a:ln>
          <a:effectLst/>
        </p:spPr>
        <p:txBody>
          <a:bodyPr wrap="none" anchor="ctr"/>
          <a:lstStyle/>
          <a:p>
            <a:endParaRPr lang="fr-FR"/>
          </a:p>
        </p:txBody>
      </p:sp>
      <p:sp>
        <p:nvSpPr>
          <p:cNvPr id="56361" name="Line 41"/>
          <p:cNvSpPr>
            <a:spLocks noChangeShapeType="1"/>
          </p:cNvSpPr>
          <p:nvPr/>
        </p:nvSpPr>
        <p:spPr bwMode="auto">
          <a:xfrm>
            <a:off x="5181600" y="5410200"/>
            <a:ext cx="0" cy="292100"/>
          </a:xfrm>
          <a:prstGeom prst="line">
            <a:avLst/>
          </a:prstGeom>
          <a:noFill/>
          <a:ln w="12700">
            <a:solidFill>
              <a:schemeClr val="tx1"/>
            </a:solidFill>
            <a:round/>
            <a:headEnd/>
            <a:tailEnd type="triangle" w="med" len="med"/>
          </a:ln>
          <a:effectLst/>
        </p:spPr>
        <p:txBody>
          <a:bodyPr wrap="none" anchor="ctr"/>
          <a:lstStyle/>
          <a:p>
            <a:endParaRPr lang="fr-FR"/>
          </a:p>
        </p:txBody>
      </p:sp>
      <p:sp>
        <p:nvSpPr>
          <p:cNvPr id="56362" name="AutoShape 42"/>
          <p:cNvSpPr>
            <a:spLocks noChangeArrowheads="1"/>
          </p:cNvSpPr>
          <p:nvPr/>
        </p:nvSpPr>
        <p:spPr bwMode="auto">
          <a:xfrm>
            <a:off x="4191000" y="5715000"/>
            <a:ext cx="1982788" cy="450850"/>
          </a:xfrm>
          <a:prstGeom prst="roundRect">
            <a:avLst>
              <a:gd name="adj" fmla="val 12495"/>
            </a:avLst>
          </a:prstGeom>
          <a:solidFill>
            <a:schemeClr val="accent1"/>
          </a:solidFill>
          <a:ln w="12700">
            <a:solidFill>
              <a:schemeClr val="tx1"/>
            </a:solidFill>
            <a:round/>
            <a:headEnd/>
            <a:tailEnd/>
          </a:ln>
          <a:effectLst/>
        </p:spPr>
        <p:txBody>
          <a:bodyPr wrap="none" lIns="90488" tIns="44450" rIns="90488" bIns="44450" anchor="ctr"/>
          <a:lstStyle/>
          <a:p>
            <a:pPr algn="ctr">
              <a:lnSpc>
                <a:spcPct val="90000"/>
              </a:lnSpc>
            </a:pPr>
            <a:r>
              <a:rPr lang="fr-FR" sz="1400">
                <a:latin typeface="Arial" pitchFamily="34" charset="0"/>
              </a:rPr>
              <a:t>Besoins nets en</a:t>
            </a:r>
          </a:p>
          <a:p>
            <a:pPr algn="ctr">
              <a:lnSpc>
                <a:spcPct val="90000"/>
              </a:lnSpc>
            </a:pPr>
            <a:r>
              <a:rPr lang="fr-FR" sz="1400">
                <a:latin typeface="Arial" pitchFamily="34" charset="0"/>
              </a:rPr>
              <a:t>matières premières</a:t>
            </a:r>
          </a:p>
        </p:txBody>
      </p:sp>
      <p:sp>
        <p:nvSpPr>
          <p:cNvPr id="56363" name="Line 43"/>
          <p:cNvSpPr>
            <a:spLocks noChangeShapeType="1"/>
          </p:cNvSpPr>
          <p:nvPr/>
        </p:nvSpPr>
        <p:spPr bwMode="auto">
          <a:xfrm>
            <a:off x="6172200" y="5791200"/>
            <a:ext cx="838200" cy="0"/>
          </a:xfrm>
          <a:prstGeom prst="line">
            <a:avLst/>
          </a:prstGeom>
          <a:noFill/>
          <a:ln w="12700">
            <a:solidFill>
              <a:schemeClr val="tx1"/>
            </a:solidFill>
            <a:round/>
            <a:headEnd/>
            <a:tailEnd type="triangle" w="med" len="med"/>
          </a:ln>
          <a:effectLst/>
        </p:spPr>
        <p:txBody>
          <a:bodyPr wrap="none" anchor="ctr"/>
          <a:lstStyle/>
          <a:p>
            <a:endParaRPr lang="fr-FR"/>
          </a:p>
        </p:txBody>
      </p:sp>
      <p:sp>
        <p:nvSpPr>
          <p:cNvPr id="56364" name="Rectangle 44"/>
          <p:cNvSpPr>
            <a:spLocks noChangeArrowheads="1"/>
          </p:cNvSpPr>
          <p:nvPr/>
        </p:nvSpPr>
        <p:spPr bwMode="auto">
          <a:xfrm>
            <a:off x="6867525" y="5638800"/>
            <a:ext cx="2282825" cy="485775"/>
          </a:xfrm>
          <a:prstGeom prst="rect">
            <a:avLst/>
          </a:prstGeom>
          <a:noFill/>
          <a:ln w="12700">
            <a:solidFill>
              <a:schemeClr val="tx1"/>
            </a:solidFill>
            <a:miter lim="800000"/>
            <a:headEnd/>
            <a:tailEnd/>
          </a:ln>
          <a:effectLst/>
        </p:spPr>
        <p:txBody>
          <a:bodyPr wrap="none" lIns="90488" tIns="44450" rIns="90488" bIns="44450">
            <a:spAutoFit/>
          </a:bodyPr>
          <a:lstStyle/>
          <a:p>
            <a:pPr algn="ctr">
              <a:lnSpc>
                <a:spcPct val="90000"/>
              </a:lnSpc>
            </a:pPr>
            <a:r>
              <a:rPr lang="fr-FR" sz="1400" b="1">
                <a:latin typeface="Arial" pitchFamily="34" charset="0"/>
              </a:rPr>
              <a:t>Ordres d'achat</a:t>
            </a:r>
          </a:p>
          <a:p>
            <a:pPr algn="ctr">
              <a:lnSpc>
                <a:spcPct val="90000"/>
              </a:lnSpc>
            </a:pPr>
            <a:r>
              <a:rPr lang="fr-FR" sz="1400" b="1">
                <a:latin typeface="Arial" pitchFamily="34" charset="0"/>
              </a:rPr>
              <a:t>Commandes fournisseur</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Espace réservé du numéro de diapositive 5"/>
          <p:cNvSpPr>
            <a:spLocks noGrp="1"/>
          </p:cNvSpPr>
          <p:nvPr>
            <p:ph type="sldNum" sz="quarter" idx="12"/>
          </p:nvPr>
        </p:nvSpPr>
        <p:spPr/>
        <p:txBody>
          <a:bodyPr/>
          <a:lstStyle/>
          <a:p>
            <a:fld id="{2FA92C64-BD58-427A-ADD2-6CD35A8B3E21}" type="slidenum">
              <a:rPr lang="fr-FR"/>
              <a:pPr/>
              <a:t>26</a:t>
            </a:fld>
            <a:endParaRPr lang="fr-FR"/>
          </a:p>
        </p:txBody>
      </p:sp>
      <p:sp>
        <p:nvSpPr>
          <p:cNvPr id="58370" name="Rectangle 2"/>
          <p:cNvSpPr>
            <a:spLocks noGrp="1" noChangeArrowheads="1"/>
          </p:cNvSpPr>
          <p:nvPr>
            <p:ph type="title"/>
          </p:nvPr>
        </p:nvSpPr>
        <p:spPr>
          <a:xfrm>
            <a:off x="152400" y="0"/>
            <a:ext cx="7772400" cy="1143000"/>
          </a:xfrm>
          <a:noFill/>
          <a:ln/>
        </p:spPr>
        <p:txBody>
          <a:bodyPr lIns="90488" tIns="44450" rIns="90488" bIns="44450"/>
          <a:lstStyle/>
          <a:p>
            <a:pPr algn="l"/>
            <a:r>
              <a:rPr lang="fr-FR"/>
              <a:t>La prise en compte du délai</a:t>
            </a:r>
          </a:p>
        </p:txBody>
      </p:sp>
      <p:sp>
        <p:nvSpPr>
          <p:cNvPr id="58371" name="Rectangle 3"/>
          <p:cNvSpPr>
            <a:spLocks noChangeArrowheads="1"/>
          </p:cNvSpPr>
          <p:nvPr/>
        </p:nvSpPr>
        <p:spPr bwMode="auto">
          <a:xfrm>
            <a:off x="457200" y="1600200"/>
            <a:ext cx="8077200" cy="1981200"/>
          </a:xfrm>
          <a:prstGeom prst="rect">
            <a:avLst/>
          </a:prstGeom>
          <a:noFill/>
          <a:ln w="12700">
            <a:noFill/>
            <a:miter lim="800000"/>
            <a:headEnd/>
            <a:tailEnd/>
          </a:ln>
          <a:effectLst/>
        </p:spPr>
        <p:txBody>
          <a:bodyPr lIns="90488" tIns="44450" rIns="90488" bIns="44450"/>
          <a:lstStyle/>
          <a:p>
            <a:pPr marL="381000" lvl="1" indent="-190500">
              <a:lnSpc>
                <a:spcPct val="90000"/>
              </a:lnSpc>
              <a:spcBef>
                <a:spcPct val="30000"/>
              </a:spcBef>
              <a:buFontTx/>
              <a:buChar char="–"/>
            </a:pPr>
            <a:r>
              <a:rPr lang="fr-FR" sz="2000" b="1">
                <a:solidFill>
                  <a:srgbClr val="000099"/>
                </a:solidFill>
                <a:latin typeface="Arial" pitchFamily="34" charset="0"/>
              </a:rPr>
              <a:t>Pour déterminer les dates de lancement et de commande,</a:t>
            </a:r>
            <a:br>
              <a:rPr lang="fr-FR" sz="2000" b="1">
                <a:solidFill>
                  <a:srgbClr val="000099"/>
                </a:solidFill>
                <a:latin typeface="Arial" pitchFamily="34" charset="0"/>
              </a:rPr>
            </a:br>
            <a:r>
              <a:rPr lang="fr-FR" sz="2000" b="1">
                <a:solidFill>
                  <a:srgbClr val="000099"/>
                </a:solidFill>
                <a:latin typeface="Arial" pitchFamily="34" charset="0"/>
              </a:rPr>
              <a:t> il faut tenir compte du délai d’obtention des articles</a:t>
            </a:r>
          </a:p>
          <a:p>
            <a:pPr marL="381000" lvl="1" indent="-190500">
              <a:lnSpc>
                <a:spcPct val="90000"/>
              </a:lnSpc>
              <a:spcBef>
                <a:spcPct val="30000"/>
              </a:spcBef>
              <a:buFontTx/>
              <a:buChar char="–"/>
            </a:pPr>
            <a:r>
              <a:rPr lang="fr-FR" sz="2000" b="1">
                <a:solidFill>
                  <a:srgbClr val="000099"/>
                </a:solidFill>
                <a:latin typeface="Arial" pitchFamily="34" charset="0"/>
              </a:rPr>
              <a:t>Produits achetés : délai de livraison du fournisseur</a:t>
            </a:r>
          </a:p>
          <a:p>
            <a:pPr marL="381000" lvl="1" indent="-190500">
              <a:lnSpc>
                <a:spcPct val="90000"/>
              </a:lnSpc>
              <a:spcBef>
                <a:spcPct val="30000"/>
              </a:spcBef>
              <a:buFontTx/>
              <a:buChar char="–"/>
            </a:pPr>
            <a:r>
              <a:rPr lang="fr-FR" sz="2000" b="1">
                <a:solidFill>
                  <a:srgbClr val="000099"/>
                </a:solidFill>
                <a:latin typeface="Arial" pitchFamily="34" charset="0"/>
              </a:rPr>
              <a:t>Produits fabriqués : temps nécessaire à la fabrication d'un lot </a:t>
            </a:r>
            <a:br>
              <a:rPr lang="fr-FR" sz="2000" b="1">
                <a:solidFill>
                  <a:srgbClr val="000099"/>
                </a:solidFill>
                <a:latin typeface="Arial" pitchFamily="34" charset="0"/>
              </a:rPr>
            </a:br>
            <a:r>
              <a:rPr lang="fr-FR" sz="2000" b="1">
                <a:solidFill>
                  <a:srgbClr val="000099"/>
                </a:solidFill>
                <a:latin typeface="Arial" pitchFamily="34" charset="0"/>
              </a:rPr>
              <a:t>délai fixe ou dépendant de la quantité et de la gamme de fabrication</a:t>
            </a:r>
          </a:p>
        </p:txBody>
      </p:sp>
      <p:sp>
        <p:nvSpPr>
          <p:cNvPr id="58373" name="Line 5"/>
          <p:cNvSpPr>
            <a:spLocks noChangeShapeType="1"/>
          </p:cNvSpPr>
          <p:nvPr/>
        </p:nvSpPr>
        <p:spPr bwMode="auto">
          <a:xfrm>
            <a:off x="2209800" y="4937125"/>
            <a:ext cx="5638800" cy="0"/>
          </a:xfrm>
          <a:prstGeom prst="line">
            <a:avLst/>
          </a:prstGeom>
          <a:noFill/>
          <a:ln w="28575">
            <a:solidFill>
              <a:schemeClr val="tx1"/>
            </a:solidFill>
            <a:round/>
            <a:headEnd/>
            <a:tailEnd type="triangle" w="med" len="med"/>
          </a:ln>
          <a:effectLst/>
        </p:spPr>
        <p:txBody>
          <a:bodyPr wrap="none" anchor="ctr"/>
          <a:lstStyle/>
          <a:p>
            <a:endParaRPr lang="fr-FR"/>
          </a:p>
        </p:txBody>
      </p:sp>
      <p:sp>
        <p:nvSpPr>
          <p:cNvPr id="58374" name="Line 6"/>
          <p:cNvSpPr>
            <a:spLocks noChangeShapeType="1"/>
          </p:cNvSpPr>
          <p:nvPr/>
        </p:nvSpPr>
        <p:spPr bwMode="auto">
          <a:xfrm>
            <a:off x="6553200" y="4389438"/>
            <a:ext cx="0" cy="242887"/>
          </a:xfrm>
          <a:prstGeom prst="line">
            <a:avLst/>
          </a:prstGeom>
          <a:noFill/>
          <a:ln w="9525">
            <a:solidFill>
              <a:schemeClr val="tx1"/>
            </a:solidFill>
            <a:round/>
            <a:headEnd/>
            <a:tailEnd type="triangle" w="med" len="med"/>
          </a:ln>
          <a:effectLst/>
        </p:spPr>
        <p:txBody>
          <a:bodyPr wrap="none" anchor="ctr"/>
          <a:lstStyle/>
          <a:p>
            <a:endParaRPr lang="fr-FR"/>
          </a:p>
        </p:txBody>
      </p:sp>
      <p:sp>
        <p:nvSpPr>
          <p:cNvPr id="58375" name="Text Box 7"/>
          <p:cNvSpPr txBox="1">
            <a:spLocks noChangeArrowheads="1"/>
          </p:cNvSpPr>
          <p:nvPr/>
        </p:nvSpPr>
        <p:spPr bwMode="auto">
          <a:xfrm>
            <a:off x="5794375" y="3805238"/>
            <a:ext cx="1538288" cy="590550"/>
          </a:xfrm>
          <a:prstGeom prst="rect">
            <a:avLst/>
          </a:prstGeom>
          <a:noFill/>
          <a:ln w="9525">
            <a:solidFill>
              <a:schemeClr val="tx1"/>
            </a:solidFill>
            <a:miter lim="800000"/>
            <a:headEnd/>
            <a:tailEnd/>
          </a:ln>
          <a:effectLst/>
        </p:spPr>
        <p:txBody>
          <a:bodyPr wrap="none" anchor="ctr">
            <a:spAutoFit/>
          </a:bodyPr>
          <a:lstStyle/>
          <a:p>
            <a:pPr algn="ctr"/>
            <a:r>
              <a:rPr lang="fr-FR" sz="1600">
                <a:solidFill>
                  <a:srgbClr val="000099"/>
                </a:solidFill>
              </a:rPr>
              <a:t>Date de besoin</a:t>
            </a:r>
          </a:p>
          <a:p>
            <a:pPr algn="ctr"/>
            <a:r>
              <a:rPr lang="fr-FR" sz="1600">
                <a:solidFill>
                  <a:srgbClr val="000099"/>
                </a:solidFill>
              </a:rPr>
              <a:t>du composé</a:t>
            </a:r>
          </a:p>
        </p:txBody>
      </p:sp>
      <p:sp>
        <p:nvSpPr>
          <p:cNvPr id="58376" name="Line 8"/>
          <p:cNvSpPr>
            <a:spLocks noChangeShapeType="1"/>
          </p:cNvSpPr>
          <p:nvPr/>
        </p:nvSpPr>
        <p:spPr bwMode="auto">
          <a:xfrm>
            <a:off x="3429000" y="4389438"/>
            <a:ext cx="0" cy="242887"/>
          </a:xfrm>
          <a:prstGeom prst="line">
            <a:avLst/>
          </a:prstGeom>
          <a:noFill/>
          <a:ln w="9525">
            <a:solidFill>
              <a:schemeClr val="tx1"/>
            </a:solidFill>
            <a:round/>
            <a:headEnd/>
            <a:tailEnd type="triangle" w="med" len="med"/>
          </a:ln>
          <a:effectLst/>
        </p:spPr>
        <p:txBody>
          <a:bodyPr wrap="none" anchor="ctr"/>
          <a:lstStyle/>
          <a:p>
            <a:endParaRPr lang="fr-FR"/>
          </a:p>
        </p:txBody>
      </p:sp>
      <p:sp>
        <p:nvSpPr>
          <p:cNvPr id="58377" name="Text Box 9"/>
          <p:cNvSpPr txBox="1">
            <a:spLocks noChangeArrowheads="1"/>
          </p:cNvSpPr>
          <p:nvPr/>
        </p:nvSpPr>
        <p:spPr bwMode="auto">
          <a:xfrm>
            <a:off x="2516188" y="3805238"/>
            <a:ext cx="1882775" cy="590550"/>
          </a:xfrm>
          <a:prstGeom prst="rect">
            <a:avLst/>
          </a:prstGeom>
          <a:noFill/>
          <a:ln w="9525">
            <a:solidFill>
              <a:schemeClr val="tx1"/>
            </a:solidFill>
            <a:miter lim="800000"/>
            <a:headEnd/>
            <a:tailEnd/>
          </a:ln>
          <a:effectLst/>
        </p:spPr>
        <p:txBody>
          <a:bodyPr wrap="none" anchor="ctr">
            <a:spAutoFit/>
          </a:bodyPr>
          <a:lstStyle/>
          <a:p>
            <a:pPr algn="ctr"/>
            <a:r>
              <a:rPr lang="fr-FR" sz="1600">
                <a:solidFill>
                  <a:srgbClr val="000099"/>
                </a:solidFill>
              </a:rPr>
              <a:t>Date de lancement</a:t>
            </a:r>
          </a:p>
          <a:p>
            <a:pPr algn="ctr"/>
            <a:r>
              <a:rPr lang="fr-FR" sz="1600">
                <a:solidFill>
                  <a:srgbClr val="000099"/>
                </a:solidFill>
              </a:rPr>
              <a:t>du composé</a:t>
            </a:r>
          </a:p>
        </p:txBody>
      </p:sp>
      <p:sp>
        <p:nvSpPr>
          <p:cNvPr id="58378" name="Rectangle 10"/>
          <p:cNvSpPr>
            <a:spLocks noChangeArrowheads="1"/>
          </p:cNvSpPr>
          <p:nvPr/>
        </p:nvSpPr>
        <p:spPr bwMode="auto">
          <a:xfrm>
            <a:off x="3429000" y="4632325"/>
            <a:ext cx="3124200" cy="304800"/>
          </a:xfrm>
          <a:prstGeom prst="rect">
            <a:avLst/>
          </a:prstGeom>
          <a:solidFill>
            <a:schemeClr val="accent1"/>
          </a:solidFill>
          <a:ln w="9525">
            <a:solidFill>
              <a:schemeClr val="tx1"/>
            </a:solidFill>
            <a:miter lim="800000"/>
            <a:headEnd/>
            <a:tailEnd/>
          </a:ln>
          <a:effectLst/>
        </p:spPr>
        <p:txBody>
          <a:bodyPr wrap="none" anchor="ctr"/>
          <a:lstStyle/>
          <a:p>
            <a:pPr algn="ctr"/>
            <a:r>
              <a:rPr lang="fr-FR" sz="1800">
                <a:solidFill>
                  <a:srgbClr val="000099"/>
                </a:solidFill>
              </a:rPr>
              <a:t>Délai de fabrication</a:t>
            </a:r>
          </a:p>
        </p:txBody>
      </p:sp>
      <p:sp>
        <p:nvSpPr>
          <p:cNvPr id="58379" name="Line 11"/>
          <p:cNvSpPr>
            <a:spLocks noChangeShapeType="1"/>
          </p:cNvSpPr>
          <p:nvPr/>
        </p:nvSpPr>
        <p:spPr bwMode="auto">
          <a:xfrm>
            <a:off x="3429000" y="4937125"/>
            <a:ext cx="0" cy="609600"/>
          </a:xfrm>
          <a:prstGeom prst="line">
            <a:avLst/>
          </a:prstGeom>
          <a:noFill/>
          <a:ln w="9525">
            <a:solidFill>
              <a:schemeClr val="tx1"/>
            </a:solidFill>
            <a:round/>
            <a:headEnd/>
            <a:tailEnd type="triangle" w="med" len="med"/>
          </a:ln>
          <a:effectLst/>
        </p:spPr>
        <p:txBody>
          <a:bodyPr wrap="none" anchor="ctr"/>
          <a:lstStyle/>
          <a:p>
            <a:endParaRPr lang="fr-FR"/>
          </a:p>
        </p:txBody>
      </p:sp>
      <p:sp>
        <p:nvSpPr>
          <p:cNvPr id="58380" name="Line 12"/>
          <p:cNvSpPr>
            <a:spLocks noChangeShapeType="1"/>
          </p:cNvSpPr>
          <p:nvPr/>
        </p:nvSpPr>
        <p:spPr bwMode="auto">
          <a:xfrm>
            <a:off x="4114800" y="4937125"/>
            <a:ext cx="0" cy="609600"/>
          </a:xfrm>
          <a:prstGeom prst="line">
            <a:avLst/>
          </a:prstGeom>
          <a:noFill/>
          <a:ln w="9525">
            <a:solidFill>
              <a:schemeClr val="tx1"/>
            </a:solidFill>
            <a:round/>
            <a:headEnd/>
            <a:tailEnd type="triangle" w="med" len="med"/>
          </a:ln>
          <a:effectLst/>
        </p:spPr>
        <p:txBody>
          <a:bodyPr wrap="none" anchor="ctr"/>
          <a:lstStyle/>
          <a:p>
            <a:endParaRPr lang="fr-FR"/>
          </a:p>
        </p:txBody>
      </p:sp>
      <p:sp>
        <p:nvSpPr>
          <p:cNvPr id="58381" name="Line 13"/>
          <p:cNvSpPr>
            <a:spLocks noChangeShapeType="1"/>
          </p:cNvSpPr>
          <p:nvPr/>
        </p:nvSpPr>
        <p:spPr bwMode="auto">
          <a:xfrm>
            <a:off x="4800600" y="4937125"/>
            <a:ext cx="0" cy="609600"/>
          </a:xfrm>
          <a:prstGeom prst="line">
            <a:avLst/>
          </a:prstGeom>
          <a:noFill/>
          <a:ln w="9525">
            <a:solidFill>
              <a:schemeClr val="tx1"/>
            </a:solidFill>
            <a:round/>
            <a:headEnd/>
            <a:tailEnd type="triangle" w="med" len="med"/>
          </a:ln>
          <a:effectLst/>
        </p:spPr>
        <p:txBody>
          <a:bodyPr wrap="none" anchor="ctr"/>
          <a:lstStyle/>
          <a:p>
            <a:endParaRPr lang="fr-FR"/>
          </a:p>
        </p:txBody>
      </p:sp>
      <p:sp>
        <p:nvSpPr>
          <p:cNvPr id="58382" name="Text Box 14"/>
          <p:cNvSpPr txBox="1">
            <a:spLocks noChangeArrowheads="1"/>
          </p:cNvSpPr>
          <p:nvPr/>
        </p:nvSpPr>
        <p:spPr bwMode="auto">
          <a:xfrm>
            <a:off x="2471738" y="5634038"/>
            <a:ext cx="3133725" cy="590550"/>
          </a:xfrm>
          <a:prstGeom prst="rect">
            <a:avLst/>
          </a:prstGeom>
          <a:noFill/>
          <a:ln w="9525">
            <a:solidFill>
              <a:schemeClr val="tx1"/>
            </a:solidFill>
            <a:miter lim="800000"/>
            <a:headEnd/>
            <a:tailEnd/>
          </a:ln>
          <a:effectLst/>
        </p:spPr>
        <p:txBody>
          <a:bodyPr wrap="none" anchor="ctr">
            <a:spAutoFit/>
          </a:bodyPr>
          <a:lstStyle/>
          <a:p>
            <a:pPr algn="ctr"/>
            <a:r>
              <a:rPr lang="fr-FR" sz="1600">
                <a:solidFill>
                  <a:srgbClr val="000099"/>
                </a:solidFill>
              </a:rPr>
              <a:t>Dates de besoin des composants</a:t>
            </a:r>
          </a:p>
          <a:p>
            <a:pPr algn="ctr"/>
            <a:r>
              <a:rPr lang="fr-FR" sz="1600">
                <a:solidFill>
                  <a:srgbClr val="000099"/>
                </a:solidFill>
              </a:rPr>
              <a:t>selon l’opération d’utilisation</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B40BDE10-CA6C-4E5C-8AEC-9E111E1F2DBB}" type="slidenum">
              <a:rPr lang="fr-FR"/>
              <a:pPr/>
              <a:t>27</a:t>
            </a:fld>
            <a:endParaRPr lang="fr-FR"/>
          </a:p>
        </p:txBody>
      </p:sp>
      <p:sp>
        <p:nvSpPr>
          <p:cNvPr id="60418" name="Rectangle 2"/>
          <p:cNvSpPr>
            <a:spLocks noGrp="1" noChangeArrowheads="1"/>
          </p:cNvSpPr>
          <p:nvPr>
            <p:ph type="title"/>
          </p:nvPr>
        </p:nvSpPr>
        <p:spPr>
          <a:xfrm>
            <a:off x="228600" y="457200"/>
            <a:ext cx="7772400" cy="1143000"/>
          </a:xfrm>
        </p:spPr>
        <p:txBody>
          <a:bodyPr/>
          <a:lstStyle/>
          <a:p>
            <a:pPr algn="l"/>
            <a:r>
              <a:rPr lang="fr-FR"/>
              <a:t>Détermination des quantités lancées</a:t>
            </a:r>
          </a:p>
        </p:txBody>
      </p:sp>
      <p:sp>
        <p:nvSpPr>
          <p:cNvPr id="60419" name="Rectangle 3"/>
          <p:cNvSpPr>
            <a:spLocks noGrp="1" noChangeArrowheads="1"/>
          </p:cNvSpPr>
          <p:nvPr>
            <p:ph type="body" idx="1"/>
          </p:nvPr>
        </p:nvSpPr>
        <p:spPr>
          <a:xfrm>
            <a:off x="898525" y="2174875"/>
            <a:ext cx="7205663" cy="3471863"/>
          </a:xfrm>
        </p:spPr>
        <p:txBody>
          <a:bodyPr/>
          <a:lstStyle/>
          <a:p>
            <a:pPr>
              <a:buClr>
                <a:schemeClr val="folHlink"/>
              </a:buClr>
              <a:buSzPct val="75000"/>
              <a:buFont typeface="Monotype Sorts" pitchFamily="2" charset="2"/>
              <a:buChar char="n"/>
            </a:pPr>
            <a:r>
              <a:rPr lang="fr-FR" sz="2800"/>
              <a:t>Nombreux paramètres au niveau de chaque article</a:t>
            </a:r>
          </a:p>
          <a:p>
            <a:pPr lvl="1"/>
            <a:r>
              <a:rPr lang="fr-FR" sz="2400" b="1"/>
              <a:t>quantités mini, multiple</a:t>
            </a:r>
          </a:p>
          <a:p>
            <a:pPr lvl="1"/>
            <a:r>
              <a:rPr lang="fr-FR" sz="2400" b="1"/>
              <a:t>période de couverture</a:t>
            </a:r>
          </a:p>
          <a:p>
            <a:pPr lvl="1"/>
            <a:r>
              <a:rPr lang="fr-FR" sz="2400" b="1"/>
              <a:t>stocks de sécurité</a:t>
            </a:r>
            <a:endParaRPr lang="fr-FR" sz="2400"/>
          </a:p>
          <a:p>
            <a:pPr>
              <a:buClr>
                <a:schemeClr val="folHlink"/>
              </a:buClr>
              <a:buSzPct val="75000"/>
              <a:buFont typeface="Monotype Sorts" pitchFamily="2" charset="2"/>
              <a:buChar char="n"/>
            </a:pPr>
            <a:r>
              <a:rPr lang="fr-FR" sz="2800"/>
              <a:t>Mieux les paramètres sont réglés, </a:t>
            </a:r>
            <a:br>
              <a:rPr lang="fr-FR" sz="2800"/>
            </a:br>
            <a:r>
              <a:rPr lang="fr-FR" sz="2800"/>
              <a:t>moins il y a d’interventions manuelles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Espace réservé du numéro de diapositive 5"/>
          <p:cNvSpPr>
            <a:spLocks noGrp="1"/>
          </p:cNvSpPr>
          <p:nvPr>
            <p:ph type="sldNum" sz="quarter" idx="12"/>
          </p:nvPr>
        </p:nvSpPr>
        <p:spPr/>
        <p:txBody>
          <a:bodyPr/>
          <a:lstStyle/>
          <a:p>
            <a:fld id="{099127B5-8B31-40CC-83B7-CCD82818EE11}" type="slidenum">
              <a:rPr lang="fr-FR"/>
              <a:pPr/>
              <a:t>28</a:t>
            </a:fld>
            <a:endParaRPr lang="fr-FR"/>
          </a:p>
        </p:txBody>
      </p:sp>
      <p:sp>
        <p:nvSpPr>
          <p:cNvPr id="62466" name="Rectangle 2"/>
          <p:cNvSpPr>
            <a:spLocks noGrp="1" noChangeArrowheads="1"/>
          </p:cNvSpPr>
          <p:nvPr>
            <p:ph type="body" idx="1"/>
          </p:nvPr>
        </p:nvSpPr>
        <p:spPr>
          <a:xfrm>
            <a:off x="838200" y="1219200"/>
            <a:ext cx="7162800" cy="2057400"/>
          </a:xfrm>
          <a:noFill/>
          <a:ln/>
        </p:spPr>
        <p:txBody>
          <a:bodyPr lIns="90488" tIns="44450" rIns="90488" bIns="44450"/>
          <a:lstStyle/>
          <a:p>
            <a:pPr marL="285750" indent="-285750">
              <a:lnSpc>
                <a:spcPct val="90000"/>
              </a:lnSpc>
              <a:buClr>
                <a:schemeClr val="folHlink"/>
              </a:buClr>
              <a:buSzPct val="70000"/>
              <a:buFont typeface="Monotype Sorts" pitchFamily="2" charset="2"/>
              <a:buChar char="n"/>
            </a:pPr>
            <a:r>
              <a:rPr lang="fr-FR" sz="2800" dirty="0"/>
              <a:t>Examen pour chaque ressource des charges induites par les fabrications programmées</a:t>
            </a:r>
            <a:endParaRPr lang="fr-FR" sz="2600" dirty="0"/>
          </a:p>
          <a:p>
            <a:pPr marL="285750" indent="-285750">
              <a:lnSpc>
                <a:spcPct val="90000"/>
              </a:lnSpc>
              <a:buClr>
                <a:schemeClr val="folHlink"/>
              </a:buClr>
              <a:buSzPct val="70000"/>
              <a:buFont typeface="Monotype Sorts" pitchFamily="2" charset="2"/>
              <a:buChar char="n"/>
            </a:pPr>
            <a:r>
              <a:rPr lang="fr-FR" sz="2800" dirty="0"/>
              <a:t>Ajustement du rapport charge/capacité</a:t>
            </a:r>
          </a:p>
          <a:p>
            <a:pPr marL="685800" lvl="1" indent="-228600">
              <a:lnSpc>
                <a:spcPct val="90000"/>
              </a:lnSpc>
              <a:buSzPct val="70000"/>
              <a:buFont typeface="Monotype Sorts" pitchFamily="2" charset="2"/>
              <a:buChar char="Ô"/>
            </a:pPr>
            <a:r>
              <a:rPr lang="fr-FR" sz="2400" b="1" dirty="0"/>
              <a:t>par modification de la capacité</a:t>
            </a:r>
          </a:p>
          <a:p>
            <a:pPr marL="685800" lvl="1" indent="-228600">
              <a:lnSpc>
                <a:spcPct val="90000"/>
              </a:lnSpc>
              <a:buSzPct val="70000"/>
              <a:buFont typeface="Monotype Sorts" pitchFamily="2" charset="2"/>
              <a:buChar char="Ô"/>
            </a:pPr>
            <a:r>
              <a:rPr lang="fr-FR" sz="2400" b="1" dirty="0"/>
              <a:t>par déplacement des ordres</a:t>
            </a:r>
          </a:p>
        </p:txBody>
      </p:sp>
      <p:sp>
        <p:nvSpPr>
          <p:cNvPr id="62467" name="Rectangle 3"/>
          <p:cNvSpPr>
            <a:spLocks noGrp="1" noChangeArrowheads="1"/>
          </p:cNvSpPr>
          <p:nvPr>
            <p:ph type="title"/>
          </p:nvPr>
        </p:nvSpPr>
        <p:spPr>
          <a:xfrm>
            <a:off x="319088" y="228600"/>
            <a:ext cx="8443912" cy="838200"/>
          </a:xfrm>
          <a:noFill/>
          <a:ln/>
        </p:spPr>
        <p:txBody>
          <a:bodyPr lIns="90488" tIns="44450" rIns="90488" bIns="44450"/>
          <a:lstStyle/>
          <a:p>
            <a:pPr algn="l"/>
            <a:r>
              <a:rPr lang="fr-FR"/>
              <a:t>Analyse des charges</a:t>
            </a:r>
          </a:p>
        </p:txBody>
      </p:sp>
      <p:sp>
        <p:nvSpPr>
          <p:cNvPr id="62468" name="Line 4"/>
          <p:cNvSpPr>
            <a:spLocks noChangeAspect="1" noChangeShapeType="1"/>
          </p:cNvSpPr>
          <p:nvPr/>
        </p:nvSpPr>
        <p:spPr bwMode="auto">
          <a:xfrm>
            <a:off x="1900238" y="4611688"/>
            <a:ext cx="2800350" cy="0"/>
          </a:xfrm>
          <a:prstGeom prst="line">
            <a:avLst/>
          </a:prstGeom>
          <a:noFill/>
          <a:ln w="38100" cmpd="dbl">
            <a:solidFill>
              <a:schemeClr val="tx1"/>
            </a:solidFill>
            <a:round/>
            <a:headEnd/>
            <a:tailEnd/>
          </a:ln>
          <a:effectLst/>
        </p:spPr>
        <p:txBody>
          <a:bodyPr wrap="none" anchor="ctr"/>
          <a:lstStyle/>
          <a:p>
            <a:endParaRPr lang="fr-FR"/>
          </a:p>
        </p:txBody>
      </p:sp>
      <p:sp>
        <p:nvSpPr>
          <p:cNvPr id="62469" name="Line 5"/>
          <p:cNvSpPr>
            <a:spLocks noChangeAspect="1" noChangeShapeType="1"/>
          </p:cNvSpPr>
          <p:nvPr/>
        </p:nvSpPr>
        <p:spPr bwMode="auto">
          <a:xfrm>
            <a:off x="5387975" y="5867400"/>
            <a:ext cx="2847975" cy="0"/>
          </a:xfrm>
          <a:prstGeom prst="line">
            <a:avLst/>
          </a:prstGeom>
          <a:noFill/>
          <a:ln w="12700">
            <a:solidFill>
              <a:schemeClr val="tx1"/>
            </a:solidFill>
            <a:round/>
            <a:headEnd/>
            <a:tailEnd type="triangle" w="med" len="med"/>
          </a:ln>
          <a:effectLst/>
        </p:spPr>
        <p:txBody>
          <a:bodyPr wrap="none" anchor="ctr"/>
          <a:lstStyle/>
          <a:p>
            <a:endParaRPr lang="fr-FR"/>
          </a:p>
        </p:txBody>
      </p:sp>
      <p:grpSp>
        <p:nvGrpSpPr>
          <p:cNvPr id="62470" name="Group 6"/>
          <p:cNvGrpSpPr>
            <a:grpSpLocks noChangeAspect="1"/>
          </p:cNvGrpSpPr>
          <p:nvPr/>
        </p:nvGrpSpPr>
        <p:grpSpPr bwMode="auto">
          <a:xfrm>
            <a:off x="5381625" y="4772025"/>
            <a:ext cx="2457450" cy="495300"/>
            <a:chOff x="2973" y="2998"/>
            <a:chExt cx="1075" cy="217"/>
          </a:xfrm>
        </p:grpSpPr>
        <p:sp>
          <p:nvSpPr>
            <p:cNvPr id="62471" name="Freeform 7"/>
            <p:cNvSpPr>
              <a:spLocks noChangeAspect="1"/>
            </p:cNvSpPr>
            <p:nvPr/>
          </p:nvSpPr>
          <p:spPr bwMode="auto">
            <a:xfrm>
              <a:off x="2973" y="3124"/>
              <a:ext cx="181" cy="1"/>
            </a:xfrm>
            <a:custGeom>
              <a:avLst/>
              <a:gdLst/>
              <a:ahLst/>
              <a:cxnLst>
                <a:cxn ang="0">
                  <a:pos x="0" y="0"/>
                </a:cxn>
                <a:cxn ang="0">
                  <a:pos x="178" y="0"/>
                </a:cxn>
                <a:cxn ang="0">
                  <a:pos x="180" y="0"/>
                </a:cxn>
              </a:cxnLst>
              <a:rect l="0" t="0" r="r" b="b"/>
              <a:pathLst>
                <a:path w="181" h="1">
                  <a:moveTo>
                    <a:pt x="0" y="0"/>
                  </a:moveTo>
                  <a:lnTo>
                    <a:pt x="178" y="0"/>
                  </a:lnTo>
                  <a:lnTo>
                    <a:pt x="180" y="0"/>
                  </a:lnTo>
                </a:path>
              </a:pathLst>
            </a:custGeom>
            <a:noFill/>
            <a:ln w="12700" cap="rnd" cmpd="sng">
              <a:solidFill>
                <a:schemeClr val="tx1"/>
              </a:solidFill>
              <a:prstDash val="solid"/>
              <a:round/>
              <a:headEnd type="none" w="med" len="med"/>
              <a:tailEnd type="none" w="med" len="med"/>
            </a:ln>
            <a:effectLst/>
          </p:spPr>
          <p:txBody>
            <a:bodyPr/>
            <a:lstStyle/>
            <a:p>
              <a:endParaRPr lang="fr-FR"/>
            </a:p>
          </p:txBody>
        </p:sp>
        <p:sp>
          <p:nvSpPr>
            <p:cNvPr id="62472" name="Freeform 8"/>
            <p:cNvSpPr>
              <a:spLocks noChangeAspect="1"/>
            </p:cNvSpPr>
            <p:nvPr/>
          </p:nvSpPr>
          <p:spPr bwMode="auto">
            <a:xfrm>
              <a:off x="3151" y="3037"/>
              <a:ext cx="3" cy="88"/>
            </a:xfrm>
            <a:custGeom>
              <a:avLst/>
              <a:gdLst/>
              <a:ahLst/>
              <a:cxnLst>
                <a:cxn ang="0">
                  <a:pos x="0" y="87"/>
                </a:cxn>
                <a:cxn ang="0">
                  <a:pos x="0" y="0"/>
                </a:cxn>
                <a:cxn ang="0">
                  <a:pos x="2" y="0"/>
                </a:cxn>
              </a:cxnLst>
              <a:rect l="0" t="0" r="r" b="b"/>
              <a:pathLst>
                <a:path w="3" h="88">
                  <a:moveTo>
                    <a:pt x="0" y="87"/>
                  </a:moveTo>
                  <a:lnTo>
                    <a:pt x="0" y="0"/>
                  </a:lnTo>
                  <a:lnTo>
                    <a:pt x="2" y="0"/>
                  </a:lnTo>
                </a:path>
              </a:pathLst>
            </a:custGeom>
            <a:noFill/>
            <a:ln w="12700" cap="rnd" cmpd="sng">
              <a:solidFill>
                <a:schemeClr val="tx1"/>
              </a:solidFill>
              <a:prstDash val="solid"/>
              <a:round/>
              <a:headEnd type="none" w="med" len="med"/>
              <a:tailEnd type="none" w="med" len="med"/>
            </a:ln>
            <a:effectLst/>
          </p:spPr>
          <p:txBody>
            <a:bodyPr/>
            <a:lstStyle/>
            <a:p>
              <a:endParaRPr lang="fr-FR"/>
            </a:p>
          </p:txBody>
        </p:sp>
        <p:sp>
          <p:nvSpPr>
            <p:cNvPr id="62473" name="Freeform 9"/>
            <p:cNvSpPr>
              <a:spLocks noChangeAspect="1"/>
            </p:cNvSpPr>
            <p:nvPr/>
          </p:nvSpPr>
          <p:spPr bwMode="auto">
            <a:xfrm>
              <a:off x="3151" y="3037"/>
              <a:ext cx="183" cy="1"/>
            </a:xfrm>
            <a:custGeom>
              <a:avLst/>
              <a:gdLst/>
              <a:ahLst/>
              <a:cxnLst>
                <a:cxn ang="0">
                  <a:pos x="0" y="0"/>
                </a:cxn>
                <a:cxn ang="0">
                  <a:pos x="180" y="0"/>
                </a:cxn>
                <a:cxn ang="0">
                  <a:pos x="182" y="0"/>
                </a:cxn>
              </a:cxnLst>
              <a:rect l="0" t="0" r="r" b="b"/>
              <a:pathLst>
                <a:path w="183" h="1">
                  <a:moveTo>
                    <a:pt x="0" y="0"/>
                  </a:moveTo>
                  <a:lnTo>
                    <a:pt x="180" y="0"/>
                  </a:lnTo>
                  <a:lnTo>
                    <a:pt x="182" y="0"/>
                  </a:lnTo>
                </a:path>
              </a:pathLst>
            </a:custGeom>
            <a:noFill/>
            <a:ln w="12700" cap="rnd" cmpd="sng">
              <a:solidFill>
                <a:schemeClr val="tx1"/>
              </a:solidFill>
              <a:prstDash val="solid"/>
              <a:round/>
              <a:headEnd type="none" w="med" len="med"/>
              <a:tailEnd type="none" w="med" len="med"/>
            </a:ln>
            <a:effectLst/>
          </p:spPr>
          <p:txBody>
            <a:bodyPr/>
            <a:lstStyle/>
            <a:p>
              <a:endParaRPr lang="fr-FR"/>
            </a:p>
          </p:txBody>
        </p:sp>
        <p:sp>
          <p:nvSpPr>
            <p:cNvPr id="62474" name="Line 10"/>
            <p:cNvSpPr>
              <a:spLocks noChangeAspect="1" noChangeShapeType="1"/>
            </p:cNvSpPr>
            <p:nvPr/>
          </p:nvSpPr>
          <p:spPr bwMode="auto">
            <a:xfrm>
              <a:off x="3331" y="3041"/>
              <a:ext cx="0" cy="169"/>
            </a:xfrm>
            <a:prstGeom prst="line">
              <a:avLst/>
            </a:prstGeom>
            <a:noFill/>
            <a:ln w="12700">
              <a:solidFill>
                <a:schemeClr val="tx1"/>
              </a:solidFill>
              <a:round/>
              <a:headEnd/>
              <a:tailEnd/>
            </a:ln>
            <a:effectLst/>
          </p:spPr>
          <p:txBody>
            <a:bodyPr wrap="none" anchor="ctr"/>
            <a:lstStyle/>
            <a:p>
              <a:endParaRPr lang="fr-FR"/>
            </a:p>
          </p:txBody>
        </p:sp>
        <p:sp>
          <p:nvSpPr>
            <p:cNvPr id="62475" name="Freeform 11"/>
            <p:cNvSpPr>
              <a:spLocks noChangeAspect="1"/>
            </p:cNvSpPr>
            <p:nvPr/>
          </p:nvSpPr>
          <p:spPr bwMode="auto">
            <a:xfrm>
              <a:off x="3331" y="3214"/>
              <a:ext cx="181" cy="1"/>
            </a:xfrm>
            <a:custGeom>
              <a:avLst/>
              <a:gdLst/>
              <a:ahLst/>
              <a:cxnLst>
                <a:cxn ang="0">
                  <a:pos x="0" y="0"/>
                </a:cxn>
                <a:cxn ang="0">
                  <a:pos x="178" y="0"/>
                </a:cxn>
                <a:cxn ang="0">
                  <a:pos x="180" y="0"/>
                </a:cxn>
              </a:cxnLst>
              <a:rect l="0" t="0" r="r" b="b"/>
              <a:pathLst>
                <a:path w="181" h="1">
                  <a:moveTo>
                    <a:pt x="0" y="0"/>
                  </a:moveTo>
                  <a:lnTo>
                    <a:pt x="178" y="0"/>
                  </a:lnTo>
                  <a:lnTo>
                    <a:pt x="180" y="0"/>
                  </a:lnTo>
                </a:path>
              </a:pathLst>
            </a:custGeom>
            <a:noFill/>
            <a:ln w="12700" cap="rnd" cmpd="sng">
              <a:solidFill>
                <a:schemeClr val="tx1"/>
              </a:solidFill>
              <a:prstDash val="solid"/>
              <a:round/>
              <a:headEnd type="none" w="med" len="med"/>
              <a:tailEnd type="none" w="med" len="med"/>
            </a:ln>
            <a:effectLst/>
          </p:spPr>
          <p:txBody>
            <a:bodyPr/>
            <a:lstStyle/>
            <a:p>
              <a:endParaRPr lang="fr-FR"/>
            </a:p>
          </p:txBody>
        </p:sp>
        <p:sp>
          <p:nvSpPr>
            <p:cNvPr id="62476" name="Freeform 12"/>
            <p:cNvSpPr>
              <a:spLocks noChangeAspect="1"/>
            </p:cNvSpPr>
            <p:nvPr/>
          </p:nvSpPr>
          <p:spPr bwMode="auto">
            <a:xfrm>
              <a:off x="3509" y="3124"/>
              <a:ext cx="3" cy="91"/>
            </a:xfrm>
            <a:custGeom>
              <a:avLst/>
              <a:gdLst/>
              <a:ahLst/>
              <a:cxnLst>
                <a:cxn ang="0">
                  <a:pos x="0" y="90"/>
                </a:cxn>
                <a:cxn ang="0">
                  <a:pos x="0" y="0"/>
                </a:cxn>
                <a:cxn ang="0">
                  <a:pos x="2" y="0"/>
                </a:cxn>
              </a:cxnLst>
              <a:rect l="0" t="0" r="r" b="b"/>
              <a:pathLst>
                <a:path w="3" h="91">
                  <a:moveTo>
                    <a:pt x="0" y="90"/>
                  </a:moveTo>
                  <a:lnTo>
                    <a:pt x="0" y="0"/>
                  </a:lnTo>
                  <a:lnTo>
                    <a:pt x="2" y="0"/>
                  </a:lnTo>
                </a:path>
              </a:pathLst>
            </a:custGeom>
            <a:noFill/>
            <a:ln w="12700" cap="rnd" cmpd="sng">
              <a:solidFill>
                <a:schemeClr val="tx1"/>
              </a:solidFill>
              <a:prstDash val="solid"/>
              <a:round/>
              <a:headEnd type="none" w="med" len="med"/>
              <a:tailEnd type="none" w="med" len="med"/>
            </a:ln>
            <a:effectLst/>
          </p:spPr>
          <p:txBody>
            <a:bodyPr/>
            <a:lstStyle/>
            <a:p>
              <a:endParaRPr lang="fr-FR"/>
            </a:p>
          </p:txBody>
        </p:sp>
        <p:sp>
          <p:nvSpPr>
            <p:cNvPr id="62477" name="Line 13"/>
            <p:cNvSpPr>
              <a:spLocks noChangeAspect="1" noChangeShapeType="1"/>
            </p:cNvSpPr>
            <p:nvPr/>
          </p:nvSpPr>
          <p:spPr bwMode="auto">
            <a:xfrm flipV="1">
              <a:off x="3689" y="2998"/>
              <a:ext cx="0" cy="130"/>
            </a:xfrm>
            <a:prstGeom prst="line">
              <a:avLst/>
            </a:prstGeom>
            <a:noFill/>
            <a:ln w="12700">
              <a:solidFill>
                <a:schemeClr val="tx1"/>
              </a:solidFill>
              <a:round/>
              <a:headEnd/>
              <a:tailEnd/>
            </a:ln>
            <a:effectLst/>
          </p:spPr>
          <p:txBody>
            <a:bodyPr wrap="none" anchor="ctr"/>
            <a:lstStyle/>
            <a:p>
              <a:endParaRPr lang="fr-FR"/>
            </a:p>
          </p:txBody>
        </p:sp>
        <p:sp>
          <p:nvSpPr>
            <p:cNvPr id="62478" name="Freeform 14"/>
            <p:cNvSpPr>
              <a:spLocks noChangeAspect="1"/>
            </p:cNvSpPr>
            <p:nvPr/>
          </p:nvSpPr>
          <p:spPr bwMode="auto">
            <a:xfrm>
              <a:off x="3689" y="3002"/>
              <a:ext cx="181" cy="1"/>
            </a:xfrm>
            <a:custGeom>
              <a:avLst/>
              <a:gdLst/>
              <a:ahLst/>
              <a:cxnLst>
                <a:cxn ang="0">
                  <a:pos x="0" y="0"/>
                </a:cxn>
                <a:cxn ang="0">
                  <a:pos x="178" y="0"/>
                </a:cxn>
                <a:cxn ang="0">
                  <a:pos x="180" y="0"/>
                </a:cxn>
              </a:cxnLst>
              <a:rect l="0" t="0" r="r" b="b"/>
              <a:pathLst>
                <a:path w="181" h="1">
                  <a:moveTo>
                    <a:pt x="0" y="0"/>
                  </a:moveTo>
                  <a:lnTo>
                    <a:pt x="178" y="0"/>
                  </a:lnTo>
                  <a:lnTo>
                    <a:pt x="180" y="0"/>
                  </a:lnTo>
                </a:path>
              </a:pathLst>
            </a:custGeom>
            <a:noFill/>
            <a:ln w="12700" cap="rnd" cmpd="sng">
              <a:solidFill>
                <a:schemeClr val="tx1"/>
              </a:solidFill>
              <a:prstDash val="solid"/>
              <a:round/>
              <a:headEnd type="none" w="med" len="med"/>
              <a:tailEnd type="none" w="med" len="med"/>
            </a:ln>
            <a:effectLst/>
          </p:spPr>
          <p:txBody>
            <a:bodyPr/>
            <a:lstStyle/>
            <a:p>
              <a:endParaRPr lang="fr-FR"/>
            </a:p>
          </p:txBody>
        </p:sp>
        <p:sp>
          <p:nvSpPr>
            <p:cNvPr id="62479" name="Freeform 15"/>
            <p:cNvSpPr>
              <a:spLocks noChangeAspect="1"/>
            </p:cNvSpPr>
            <p:nvPr/>
          </p:nvSpPr>
          <p:spPr bwMode="auto">
            <a:xfrm>
              <a:off x="3867" y="3002"/>
              <a:ext cx="3" cy="36"/>
            </a:xfrm>
            <a:custGeom>
              <a:avLst/>
              <a:gdLst/>
              <a:ahLst/>
              <a:cxnLst>
                <a:cxn ang="0">
                  <a:pos x="0" y="0"/>
                </a:cxn>
                <a:cxn ang="0">
                  <a:pos x="0" y="35"/>
                </a:cxn>
                <a:cxn ang="0">
                  <a:pos x="2" y="35"/>
                </a:cxn>
              </a:cxnLst>
              <a:rect l="0" t="0" r="r" b="b"/>
              <a:pathLst>
                <a:path w="3" h="36">
                  <a:moveTo>
                    <a:pt x="0" y="0"/>
                  </a:moveTo>
                  <a:lnTo>
                    <a:pt x="0" y="35"/>
                  </a:lnTo>
                  <a:lnTo>
                    <a:pt x="2" y="35"/>
                  </a:lnTo>
                </a:path>
              </a:pathLst>
            </a:custGeom>
            <a:noFill/>
            <a:ln w="12700" cap="rnd" cmpd="sng">
              <a:solidFill>
                <a:schemeClr val="tx1"/>
              </a:solidFill>
              <a:prstDash val="solid"/>
              <a:round/>
              <a:headEnd type="none" w="med" len="med"/>
              <a:tailEnd type="none" w="med" len="med"/>
            </a:ln>
            <a:effectLst/>
          </p:spPr>
          <p:txBody>
            <a:bodyPr/>
            <a:lstStyle/>
            <a:p>
              <a:endParaRPr lang="fr-FR"/>
            </a:p>
          </p:txBody>
        </p:sp>
        <p:sp>
          <p:nvSpPr>
            <p:cNvPr id="62480" name="Freeform 16"/>
            <p:cNvSpPr>
              <a:spLocks noChangeAspect="1"/>
            </p:cNvSpPr>
            <p:nvPr/>
          </p:nvSpPr>
          <p:spPr bwMode="auto">
            <a:xfrm>
              <a:off x="3867" y="3037"/>
              <a:ext cx="181" cy="1"/>
            </a:xfrm>
            <a:custGeom>
              <a:avLst/>
              <a:gdLst/>
              <a:ahLst/>
              <a:cxnLst>
                <a:cxn ang="0">
                  <a:pos x="0" y="0"/>
                </a:cxn>
                <a:cxn ang="0">
                  <a:pos x="178" y="0"/>
                </a:cxn>
                <a:cxn ang="0">
                  <a:pos x="180" y="0"/>
                </a:cxn>
              </a:cxnLst>
              <a:rect l="0" t="0" r="r" b="b"/>
              <a:pathLst>
                <a:path w="181" h="1">
                  <a:moveTo>
                    <a:pt x="0" y="0"/>
                  </a:moveTo>
                  <a:lnTo>
                    <a:pt x="178" y="0"/>
                  </a:lnTo>
                  <a:lnTo>
                    <a:pt x="180" y="0"/>
                  </a:lnTo>
                </a:path>
              </a:pathLst>
            </a:custGeom>
            <a:noFill/>
            <a:ln w="12700" cap="rnd" cmpd="sng">
              <a:solidFill>
                <a:schemeClr val="tx1"/>
              </a:solidFill>
              <a:prstDash val="solid"/>
              <a:round/>
              <a:headEnd type="none" w="med" len="med"/>
              <a:tailEnd type="none" w="med" len="med"/>
            </a:ln>
            <a:effectLst/>
          </p:spPr>
          <p:txBody>
            <a:bodyPr/>
            <a:lstStyle/>
            <a:p>
              <a:endParaRPr lang="fr-FR"/>
            </a:p>
          </p:txBody>
        </p:sp>
        <p:sp>
          <p:nvSpPr>
            <p:cNvPr id="62481" name="Line 17"/>
            <p:cNvSpPr>
              <a:spLocks noChangeAspect="1" noChangeShapeType="1"/>
            </p:cNvSpPr>
            <p:nvPr/>
          </p:nvSpPr>
          <p:spPr bwMode="auto">
            <a:xfrm>
              <a:off x="3513" y="3124"/>
              <a:ext cx="172" cy="0"/>
            </a:xfrm>
            <a:prstGeom prst="line">
              <a:avLst/>
            </a:prstGeom>
            <a:noFill/>
            <a:ln w="12700">
              <a:solidFill>
                <a:schemeClr val="tx1"/>
              </a:solidFill>
              <a:round/>
              <a:headEnd/>
              <a:tailEnd/>
            </a:ln>
            <a:effectLst/>
          </p:spPr>
          <p:txBody>
            <a:bodyPr wrap="none" anchor="ctr"/>
            <a:lstStyle/>
            <a:p>
              <a:endParaRPr lang="fr-FR"/>
            </a:p>
          </p:txBody>
        </p:sp>
      </p:grpSp>
      <p:sp>
        <p:nvSpPr>
          <p:cNvPr id="62482" name="Freeform 18"/>
          <p:cNvSpPr>
            <a:spLocks noChangeAspect="1"/>
          </p:cNvSpPr>
          <p:nvPr/>
        </p:nvSpPr>
        <p:spPr bwMode="auto">
          <a:xfrm>
            <a:off x="6607175" y="4740275"/>
            <a:ext cx="414338" cy="327025"/>
          </a:xfrm>
          <a:custGeom>
            <a:avLst/>
            <a:gdLst/>
            <a:ahLst/>
            <a:cxnLst>
              <a:cxn ang="0">
                <a:pos x="0" y="0"/>
              </a:cxn>
              <a:cxn ang="0">
                <a:pos x="0" y="141"/>
              </a:cxn>
              <a:cxn ang="0">
                <a:pos x="180" y="141"/>
              </a:cxn>
              <a:cxn ang="0">
                <a:pos x="180" y="0"/>
              </a:cxn>
              <a:cxn ang="0">
                <a:pos x="0" y="0"/>
              </a:cxn>
            </a:cxnLst>
            <a:rect l="0" t="0" r="r" b="b"/>
            <a:pathLst>
              <a:path w="181" h="142">
                <a:moveTo>
                  <a:pt x="0" y="0"/>
                </a:moveTo>
                <a:lnTo>
                  <a:pt x="0" y="141"/>
                </a:lnTo>
                <a:lnTo>
                  <a:pt x="180" y="141"/>
                </a:lnTo>
                <a:lnTo>
                  <a:pt x="180" y="0"/>
                </a:lnTo>
                <a:lnTo>
                  <a:pt x="0" y="0"/>
                </a:lnTo>
              </a:path>
            </a:pathLst>
          </a:custGeom>
          <a:solidFill>
            <a:srgbClr val="808080"/>
          </a:solidFill>
          <a:ln w="12700" cap="rnd" cmpd="sng">
            <a:solidFill>
              <a:schemeClr val="tx1"/>
            </a:solidFill>
            <a:prstDash val="solid"/>
            <a:round/>
            <a:headEnd type="none" w="med" len="med"/>
            <a:tailEnd type="none" w="med" len="med"/>
          </a:ln>
          <a:effectLst/>
        </p:spPr>
        <p:txBody>
          <a:bodyPr/>
          <a:lstStyle/>
          <a:p>
            <a:endParaRPr lang="fr-FR"/>
          </a:p>
        </p:txBody>
      </p:sp>
      <p:sp>
        <p:nvSpPr>
          <p:cNvPr id="62483" name="Line 19"/>
          <p:cNvSpPr>
            <a:spLocks noChangeAspect="1" noChangeShapeType="1"/>
          </p:cNvSpPr>
          <p:nvPr/>
        </p:nvSpPr>
        <p:spPr bwMode="auto">
          <a:xfrm>
            <a:off x="1905000" y="5867400"/>
            <a:ext cx="2851150" cy="0"/>
          </a:xfrm>
          <a:prstGeom prst="line">
            <a:avLst/>
          </a:prstGeom>
          <a:noFill/>
          <a:ln w="12700">
            <a:solidFill>
              <a:schemeClr val="tx1"/>
            </a:solidFill>
            <a:round/>
            <a:headEnd/>
            <a:tailEnd type="triangle" w="med" len="med"/>
          </a:ln>
          <a:effectLst/>
        </p:spPr>
        <p:txBody>
          <a:bodyPr wrap="none" anchor="ctr"/>
          <a:lstStyle/>
          <a:p>
            <a:endParaRPr lang="fr-FR"/>
          </a:p>
        </p:txBody>
      </p:sp>
      <p:sp>
        <p:nvSpPr>
          <p:cNvPr id="62484" name="Freeform 20"/>
          <p:cNvSpPr>
            <a:spLocks noChangeAspect="1"/>
          </p:cNvSpPr>
          <p:nvPr/>
        </p:nvSpPr>
        <p:spPr bwMode="auto">
          <a:xfrm>
            <a:off x="1895475" y="5059363"/>
            <a:ext cx="412750" cy="1587"/>
          </a:xfrm>
          <a:custGeom>
            <a:avLst/>
            <a:gdLst/>
            <a:ahLst/>
            <a:cxnLst>
              <a:cxn ang="0">
                <a:pos x="0" y="0"/>
              </a:cxn>
              <a:cxn ang="0">
                <a:pos x="178" y="0"/>
              </a:cxn>
              <a:cxn ang="0">
                <a:pos x="180" y="0"/>
              </a:cxn>
            </a:cxnLst>
            <a:rect l="0" t="0" r="r" b="b"/>
            <a:pathLst>
              <a:path w="181" h="1">
                <a:moveTo>
                  <a:pt x="0" y="0"/>
                </a:moveTo>
                <a:lnTo>
                  <a:pt x="178" y="0"/>
                </a:lnTo>
                <a:lnTo>
                  <a:pt x="180" y="0"/>
                </a:lnTo>
              </a:path>
            </a:pathLst>
          </a:custGeom>
          <a:noFill/>
          <a:ln w="12700" cap="rnd" cmpd="sng">
            <a:solidFill>
              <a:schemeClr val="tx1"/>
            </a:solidFill>
            <a:prstDash val="solid"/>
            <a:round/>
            <a:headEnd type="none" w="med" len="med"/>
            <a:tailEnd type="none" w="med" len="med"/>
          </a:ln>
          <a:effectLst/>
        </p:spPr>
        <p:txBody>
          <a:bodyPr/>
          <a:lstStyle/>
          <a:p>
            <a:endParaRPr lang="fr-FR"/>
          </a:p>
        </p:txBody>
      </p:sp>
      <p:sp>
        <p:nvSpPr>
          <p:cNvPr id="62485" name="Freeform 21"/>
          <p:cNvSpPr>
            <a:spLocks noChangeAspect="1"/>
          </p:cNvSpPr>
          <p:nvPr/>
        </p:nvSpPr>
        <p:spPr bwMode="auto">
          <a:xfrm>
            <a:off x="2303463" y="4860925"/>
            <a:ext cx="4762" cy="200025"/>
          </a:xfrm>
          <a:custGeom>
            <a:avLst/>
            <a:gdLst/>
            <a:ahLst/>
            <a:cxnLst>
              <a:cxn ang="0">
                <a:pos x="0" y="87"/>
              </a:cxn>
              <a:cxn ang="0">
                <a:pos x="0" y="0"/>
              </a:cxn>
              <a:cxn ang="0">
                <a:pos x="2" y="0"/>
              </a:cxn>
            </a:cxnLst>
            <a:rect l="0" t="0" r="r" b="b"/>
            <a:pathLst>
              <a:path w="3" h="88">
                <a:moveTo>
                  <a:pt x="0" y="87"/>
                </a:moveTo>
                <a:lnTo>
                  <a:pt x="0" y="0"/>
                </a:lnTo>
                <a:lnTo>
                  <a:pt x="2" y="0"/>
                </a:lnTo>
              </a:path>
            </a:pathLst>
          </a:custGeom>
          <a:noFill/>
          <a:ln w="12700" cap="rnd" cmpd="sng">
            <a:solidFill>
              <a:schemeClr val="tx1"/>
            </a:solidFill>
            <a:prstDash val="solid"/>
            <a:round/>
            <a:headEnd type="none" w="med" len="med"/>
            <a:tailEnd type="none" w="med" len="med"/>
          </a:ln>
          <a:effectLst/>
        </p:spPr>
        <p:txBody>
          <a:bodyPr/>
          <a:lstStyle/>
          <a:p>
            <a:endParaRPr lang="fr-FR"/>
          </a:p>
        </p:txBody>
      </p:sp>
      <p:sp>
        <p:nvSpPr>
          <p:cNvPr id="62486" name="Line 22"/>
          <p:cNvSpPr>
            <a:spLocks noChangeAspect="1" noChangeShapeType="1"/>
          </p:cNvSpPr>
          <p:nvPr/>
        </p:nvSpPr>
        <p:spPr bwMode="auto">
          <a:xfrm>
            <a:off x="2312988" y="4860925"/>
            <a:ext cx="396875" cy="0"/>
          </a:xfrm>
          <a:prstGeom prst="line">
            <a:avLst/>
          </a:prstGeom>
          <a:noFill/>
          <a:ln w="12700">
            <a:solidFill>
              <a:schemeClr val="tx1"/>
            </a:solidFill>
            <a:round/>
            <a:headEnd/>
            <a:tailEnd/>
          </a:ln>
          <a:effectLst/>
        </p:spPr>
        <p:txBody>
          <a:bodyPr wrap="none" anchor="ctr"/>
          <a:lstStyle/>
          <a:p>
            <a:endParaRPr lang="fr-FR"/>
          </a:p>
        </p:txBody>
      </p:sp>
      <p:sp>
        <p:nvSpPr>
          <p:cNvPr id="62487" name="Line 23"/>
          <p:cNvSpPr>
            <a:spLocks noChangeAspect="1" noChangeShapeType="1"/>
          </p:cNvSpPr>
          <p:nvPr/>
        </p:nvSpPr>
        <p:spPr bwMode="auto">
          <a:xfrm>
            <a:off x="2719388" y="4870450"/>
            <a:ext cx="0" cy="385763"/>
          </a:xfrm>
          <a:prstGeom prst="line">
            <a:avLst/>
          </a:prstGeom>
          <a:noFill/>
          <a:ln w="12700">
            <a:solidFill>
              <a:schemeClr val="tx1"/>
            </a:solidFill>
            <a:round/>
            <a:headEnd/>
            <a:tailEnd/>
          </a:ln>
          <a:effectLst/>
        </p:spPr>
        <p:txBody>
          <a:bodyPr wrap="none" anchor="ctr"/>
          <a:lstStyle/>
          <a:p>
            <a:endParaRPr lang="fr-FR"/>
          </a:p>
        </p:txBody>
      </p:sp>
      <p:sp>
        <p:nvSpPr>
          <p:cNvPr id="62488" name="Freeform 24"/>
          <p:cNvSpPr>
            <a:spLocks noChangeAspect="1"/>
          </p:cNvSpPr>
          <p:nvPr/>
        </p:nvSpPr>
        <p:spPr bwMode="auto">
          <a:xfrm>
            <a:off x="2719388" y="5265738"/>
            <a:ext cx="412750" cy="1587"/>
          </a:xfrm>
          <a:custGeom>
            <a:avLst/>
            <a:gdLst/>
            <a:ahLst/>
            <a:cxnLst>
              <a:cxn ang="0">
                <a:pos x="0" y="0"/>
              </a:cxn>
              <a:cxn ang="0">
                <a:pos x="178" y="0"/>
              </a:cxn>
              <a:cxn ang="0">
                <a:pos x="180" y="0"/>
              </a:cxn>
            </a:cxnLst>
            <a:rect l="0" t="0" r="r" b="b"/>
            <a:pathLst>
              <a:path w="181" h="1">
                <a:moveTo>
                  <a:pt x="0" y="0"/>
                </a:moveTo>
                <a:lnTo>
                  <a:pt x="178" y="0"/>
                </a:lnTo>
                <a:lnTo>
                  <a:pt x="180" y="0"/>
                </a:lnTo>
              </a:path>
            </a:pathLst>
          </a:custGeom>
          <a:noFill/>
          <a:ln w="12700" cap="rnd" cmpd="sng">
            <a:solidFill>
              <a:schemeClr val="tx1"/>
            </a:solidFill>
            <a:prstDash val="solid"/>
            <a:round/>
            <a:headEnd type="none" w="med" len="med"/>
            <a:tailEnd type="none" w="med" len="med"/>
          </a:ln>
          <a:effectLst/>
        </p:spPr>
        <p:txBody>
          <a:bodyPr/>
          <a:lstStyle/>
          <a:p>
            <a:endParaRPr lang="fr-FR"/>
          </a:p>
        </p:txBody>
      </p:sp>
      <p:sp>
        <p:nvSpPr>
          <p:cNvPr id="62489" name="Freeform 25"/>
          <p:cNvSpPr>
            <a:spLocks noChangeAspect="1"/>
          </p:cNvSpPr>
          <p:nvPr/>
        </p:nvSpPr>
        <p:spPr bwMode="auto">
          <a:xfrm>
            <a:off x="3127375" y="5059363"/>
            <a:ext cx="4763" cy="207962"/>
          </a:xfrm>
          <a:custGeom>
            <a:avLst/>
            <a:gdLst/>
            <a:ahLst/>
            <a:cxnLst>
              <a:cxn ang="0">
                <a:pos x="0" y="90"/>
              </a:cxn>
              <a:cxn ang="0">
                <a:pos x="0" y="0"/>
              </a:cxn>
              <a:cxn ang="0">
                <a:pos x="2" y="0"/>
              </a:cxn>
            </a:cxnLst>
            <a:rect l="0" t="0" r="r" b="b"/>
            <a:pathLst>
              <a:path w="3" h="91">
                <a:moveTo>
                  <a:pt x="0" y="90"/>
                </a:moveTo>
                <a:lnTo>
                  <a:pt x="0" y="0"/>
                </a:lnTo>
                <a:lnTo>
                  <a:pt x="2" y="0"/>
                </a:lnTo>
              </a:path>
            </a:pathLst>
          </a:custGeom>
          <a:noFill/>
          <a:ln w="12700" cap="rnd" cmpd="sng">
            <a:solidFill>
              <a:schemeClr val="tx1"/>
            </a:solidFill>
            <a:prstDash val="solid"/>
            <a:round/>
            <a:headEnd type="none" w="med" len="med"/>
            <a:tailEnd type="none" w="med" len="med"/>
          </a:ln>
          <a:effectLst/>
        </p:spPr>
        <p:txBody>
          <a:bodyPr/>
          <a:lstStyle/>
          <a:p>
            <a:endParaRPr lang="fr-FR"/>
          </a:p>
        </p:txBody>
      </p:sp>
      <p:sp>
        <p:nvSpPr>
          <p:cNvPr id="62490" name="Freeform 26"/>
          <p:cNvSpPr>
            <a:spLocks noChangeAspect="1"/>
          </p:cNvSpPr>
          <p:nvPr/>
        </p:nvSpPr>
        <p:spPr bwMode="auto">
          <a:xfrm>
            <a:off x="3533775" y="4781550"/>
            <a:ext cx="6350" cy="279400"/>
          </a:xfrm>
          <a:custGeom>
            <a:avLst/>
            <a:gdLst/>
            <a:ahLst/>
            <a:cxnLst>
              <a:cxn ang="0">
                <a:pos x="0" y="122"/>
              </a:cxn>
              <a:cxn ang="0">
                <a:pos x="0" y="0"/>
              </a:cxn>
              <a:cxn ang="0">
                <a:pos x="2" y="0"/>
              </a:cxn>
            </a:cxnLst>
            <a:rect l="0" t="0" r="r" b="b"/>
            <a:pathLst>
              <a:path w="3" h="123">
                <a:moveTo>
                  <a:pt x="0" y="122"/>
                </a:moveTo>
                <a:lnTo>
                  <a:pt x="0" y="0"/>
                </a:lnTo>
                <a:lnTo>
                  <a:pt x="2" y="0"/>
                </a:lnTo>
              </a:path>
            </a:pathLst>
          </a:custGeom>
          <a:noFill/>
          <a:ln w="12700" cap="rnd" cmpd="sng">
            <a:solidFill>
              <a:schemeClr val="tx1"/>
            </a:solidFill>
            <a:prstDash val="solid"/>
            <a:round/>
            <a:headEnd type="none" w="med" len="med"/>
            <a:tailEnd type="none" w="med" len="med"/>
          </a:ln>
          <a:effectLst/>
        </p:spPr>
        <p:txBody>
          <a:bodyPr/>
          <a:lstStyle/>
          <a:p>
            <a:endParaRPr lang="fr-FR"/>
          </a:p>
        </p:txBody>
      </p:sp>
      <p:sp>
        <p:nvSpPr>
          <p:cNvPr id="62491" name="Freeform 27"/>
          <p:cNvSpPr>
            <a:spLocks noChangeAspect="1"/>
          </p:cNvSpPr>
          <p:nvPr/>
        </p:nvSpPr>
        <p:spPr bwMode="auto">
          <a:xfrm>
            <a:off x="3533775" y="4781550"/>
            <a:ext cx="419100" cy="1588"/>
          </a:xfrm>
          <a:custGeom>
            <a:avLst/>
            <a:gdLst/>
            <a:ahLst/>
            <a:cxnLst>
              <a:cxn ang="0">
                <a:pos x="0" y="0"/>
              </a:cxn>
              <a:cxn ang="0">
                <a:pos x="180" y="0"/>
              </a:cxn>
              <a:cxn ang="0">
                <a:pos x="182" y="0"/>
              </a:cxn>
            </a:cxnLst>
            <a:rect l="0" t="0" r="r" b="b"/>
            <a:pathLst>
              <a:path w="183" h="1">
                <a:moveTo>
                  <a:pt x="0" y="0"/>
                </a:moveTo>
                <a:lnTo>
                  <a:pt x="180" y="0"/>
                </a:lnTo>
                <a:lnTo>
                  <a:pt x="182" y="0"/>
                </a:lnTo>
              </a:path>
            </a:pathLst>
          </a:custGeom>
          <a:noFill/>
          <a:ln w="12700" cap="rnd" cmpd="sng">
            <a:solidFill>
              <a:schemeClr val="tx1"/>
            </a:solidFill>
            <a:prstDash val="solid"/>
            <a:round/>
            <a:headEnd type="none" w="med" len="med"/>
            <a:tailEnd type="none" w="med" len="med"/>
          </a:ln>
          <a:effectLst/>
        </p:spPr>
        <p:txBody>
          <a:bodyPr/>
          <a:lstStyle/>
          <a:p>
            <a:endParaRPr lang="fr-FR"/>
          </a:p>
        </p:txBody>
      </p:sp>
      <p:sp>
        <p:nvSpPr>
          <p:cNvPr id="62492" name="Freeform 28"/>
          <p:cNvSpPr>
            <a:spLocks noChangeAspect="1"/>
          </p:cNvSpPr>
          <p:nvPr/>
        </p:nvSpPr>
        <p:spPr bwMode="auto">
          <a:xfrm>
            <a:off x="3944938" y="4781550"/>
            <a:ext cx="7937" cy="80963"/>
          </a:xfrm>
          <a:custGeom>
            <a:avLst/>
            <a:gdLst/>
            <a:ahLst/>
            <a:cxnLst>
              <a:cxn ang="0">
                <a:pos x="0" y="0"/>
              </a:cxn>
              <a:cxn ang="0">
                <a:pos x="0" y="35"/>
              </a:cxn>
              <a:cxn ang="0">
                <a:pos x="2" y="35"/>
              </a:cxn>
            </a:cxnLst>
            <a:rect l="0" t="0" r="r" b="b"/>
            <a:pathLst>
              <a:path w="3" h="36">
                <a:moveTo>
                  <a:pt x="0" y="0"/>
                </a:moveTo>
                <a:lnTo>
                  <a:pt x="0" y="35"/>
                </a:lnTo>
                <a:lnTo>
                  <a:pt x="2" y="35"/>
                </a:lnTo>
              </a:path>
            </a:pathLst>
          </a:custGeom>
          <a:noFill/>
          <a:ln w="12700" cap="rnd" cmpd="sng">
            <a:solidFill>
              <a:schemeClr val="tx1"/>
            </a:solidFill>
            <a:prstDash val="solid"/>
            <a:round/>
            <a:headEnd type="none" w="med" len="med"/>
            <a:tailEnd type="none" w="med" len="med"/>
          </a:ln>
          <a:effectLst/>
        </p:spPr>
        <p:txBody>
          <a:bodyPr/>
          <a:lstStyle/>
          <a:p>
            <a:endParaRPr lang="fr-FR"/>
          </a:p>
        </p:txBody>
      </p:sp>
      <p:sp>
        <p:nvSpPr>
          <p:cNvPr id="62493" name="Freeform 29"/>
          <p:cNvSpPr>
            <a:spLocks noChangeAspect="1"/>
          </p:cNvSpPr>
          <p:nvPr/>
        </p:nvSpPr>
        <p:spPr bwMode="auto">
          <a:xfrm>
            <a:off x="3944938" y="4860925"/>
            <a:ext cx="415925" cy="1588"/>
          </a:xfrm>
          <a:custGeom>
            <a:avLst/>
            <a:gdLst/>
            <a:ahLst/>
            <a:cxnLst>
              <a:cxn ang="0">
                <a:pos x="0" y="0"/>
              </a:cxn>
              <a:cxn ang="0">
                <a:pos x="178" y="0"/>
              </a:cxn>
              <a:cxn ang="0">
                <a:pos x="180" y="0"/>
              </a:cxn>
            </a:cxnLst>
            <a:rect l="0" t="0" r="r" b="b"/>
            <a:pathLst>
              <a:path w="181" h="1">
                <a:moveTo>
                  <a:pt x="0" y="0"/>
                </a:moveTo>
                <a:lnTo>
                  <a:pt x="178" y="0"/>
                </a:lnTo>
                <a:lnTo>
                  <a:pt x="180" y="0"/>
                </a:lnTo>
              </a:path>
            </a:pathLst>
          </a:custGeom>
          <a:noFill/>
          <a:ln w="12700" cap="rnd" cmpd="sng">
            <a:solidFill>
              <a:schemeClr val="tx1"/>
            </a:solidFill>
            <a:prstDash val="solid"/>
            <a:round/>
            <a:headEnd type="none" w="med" len="med"/>
            <a:tailEnd type="none" w="med" len="med"/>
          </a:ln>
          <a:effectLst/>
        </p:spPr>
        <p:txBody>
          <a:bodyPr/>
          <a:lstStyle/>
          <a:p>
            <a:endParaRPr lang="fr-FR"/>
          </a:p>
        </p:txBody>
      </p:sp>
      <p:sp>
        <p:nvSpPr>
          <p:cNvPr id="62494" name="Freeform 30"/>
          <p:cNvSpPr>
            <a:spLocks noChangeAspect="1"/>
          </p:cNvSpPr>
          <p:nvPr/>
        </p:nvSpPr>
        <p:spPr bwMode="auto">
          <a:xfrm>
            <a:off x="3127375" y="5059363"/>
            <a:ext cx="412750" cy="1587"/>
          </a:xfrm>
          <a:custGeom>
            <a:avLst/>
            <a:gdLst/>
            <a:ahLst/>
            <a:cxnLst>
              <a:cxn ang="0">
                <a:pos x="0" y="0"/>
              </a:cxn>
              <a:cxn ang="0">
                <a:pos x="178" y="0"/>
              </a:cxn>
              <a:cxn ang="0">
                <a:pos x="180" y="0"/>
              </a:cxn>
            </a:cxnLst>
            <a:rect l="0" t="0" r="r" b="b"/>
            <a:pathLst>
              <a:path w="181" h="1">
                <a:moveTo>
                  <a:pt x="0" y="0"/>
                </a:moveTo>
                <a:lnTo>
                  <a:pt x="178" y="0"/>
                </a:lnTo>
                <a:lnTo>
                  <a:pt x="180" y="0"/>
                </a:lnTo>
              </a:path>
            </a:pathLst>
          </a:custGeom>
          <a:noFill/>
          <a:ln w="12700" cap="rnd" cmpd="sng">
            <a:solidFill>
              <a:schemeClr val="tx1"/>
            </a:solidFill>
            <a:prstDash val="solid"/>
            <a:round/>
            <a:headEnd type="none" w="med" len="med"/>
            <a:tailEnd type="none" w="med" len="med"/>
          </a:ln>
          <a:effectLst/>
        </p:spPr>
        <p:txBody>
          <a:bodyPr/>
          <a:lstStyle/>
          <a:p>
            <a:endParaRPr lang="fr-FR"/>
          </a:p>
        </p:txBody>
      </p:sp>
      <p:sp>
        <p:nvSpPr>
          <p:cNvPr id="62495" name="Freeform 31"/>
          <p:cNvSpPr>
            <a:spLocks noChangeAspect="1"/>
          </p:cNvSpPr>
          <p:nvPr/>
        </p:nvSpPr>
        <p:spPr bwMode="auto">
          <a:xfrm>
            <a:off x="3533775" y="4459288"/>
            <a:ext cx="419100" cy="327025"/>
          </a:xfrm>
          <a:custGeom>
            <a:avLst/>
            <a:gdLst/>
            <a:ahLst/>
            <a:cxnLst>
              <a:cxn ang="0">
                <a:pos x="0" y="0"/>
              </a:cxn>
              <a:cxn ang="0">
                <a:pos x="0" y="143"/>
              </a:cxn>
              <a:cxn ang="0">
                <a:pos x="182" y="143"/>
              </a:cxn>
              <a:cxn ang="0">
                <a:pos x="182" y="0"/>
              </a:cxn>
              <a:cxn ang="0">
                <a:pos x="0" y="0"/>
              </a:cxn>
            </a:cxnLst>
            <a:rect l="0" t="0" r="r" b="b"/>
            <a:pathLst>
              <a:path w="183" h="144">
                <a:moveTo>
                  <a:pt x="0" y="0"/>
                </a:moveTo>
                <a:lnTo>
                  <a:pt x="0" y="143"/>
                </a:lnTo>
                <a:lnTo>
                  <a:pt x="182" y="143"/>
                </a:lnTo>
                <a:lnTo>
                  <a:pt x="182" y="0"/>
                </a:lnTo>
                <a:lnTo>
                  <a:pt x="0" y="0"/>
                </a:lnTo>
              </a:path>
            </a:pathLst>
          </a:custGeom>
          <a:solidFill>
            <a:srgbClr val="808080"/>
          </a:solidFill>
          <a:ln w="12700" cap="rnd" cmpd="sng">
            <a:solidFill>
              <a:schemeClr val="tx1"/>
            </a:solidFill>
            <a:prstDash val="solid"/>
            <a:round/>
            <a:headEnd type="none" w="med" len="med"/>
            <a:tailEnd type="none" w="med" len="med"/>
          </a:ln>
          <a:effectLst/>
        </p:spPr>
        <p:txBody>
          <a:bodyPr/>
          <a:lstStyle/>
          <a:p>
            <a:endParaRPr lang="fr-FR"/>
          </a:p>
        </p:txBody>
      </p:sp>
      <p:grpSp>
        <p:nvGrpSpPr>
          <p:cNvPr id="62496" name="Group 32"/>
          <p:cNvGrpSpPr>
            <a:grpSpLocks noChangeAspect="1"/>
          </p:cNvGrpSpPr>
          <p:nvPr/>
        </p:nvGrpSpPr>
        <p:grpSpPr bwMode="auto">
          <a:xfrm>
            <a:off x="3533775" y="5059363"/>
            <a:ext cx="3486150" cy="811212"/>
            <a:chOff x="2166" y="3124"/>
            <a:chExt cx="1523" cy="354"/>
          </a:xfrm>
        </p:grpSpPr>
        <p:sp>
          <p:nvSpPr>
            <p:cNvPr id="62497" name="Freeform 33"/>
            <p:cNvSpPr>
              <a:spLocks noChangeAspect="1"/>
            </p:cNvSpPr>
            <p:nvPr/>
          </p:nvSpPr>
          <p:spPr bwMode="auto">
            <a:xfrm>
              <a:off x="2166" y="3124"/>
              <a:ext cx="3" cy="354"/>
            </a:xfrm>
            <a:custGeom>
              <a:avLst/>
              <a:gdLst/>
              <a:ahLst/>
              <a:cxnLst>
                <a:cxn ang="0">
                  <a:pos x="0" y="0"/>
                </a:cxn>
                <a:cxn ang="0">
                  <a:pos x="0" y="353"/>
                </a:cxn>
                <a:cxn ang="0">
                  <a:pos x="2" y="353"/>
                </a:cxn>
              </a:cxnLst>
              <a:rect l="0" t="0" r="r" b="b"/>
              <a:pathLst>
                <a:path w="3" h="354">
                  <a:moveTo>
                    <a:pt x="0" y="0"/>
                  </a:moveTo>
                  <a:lnTo>
                    <a:pt x="0" y="353"/>
                  </a:lnTo>
                  <a:lnTo>
                    <a:pt x="2" y="353"/>
                  </a:lnTo>
                </a:path>
              </a:pathLst>
            </a:custGeom>
            <a:noFill/>
            <a:ln w="12700" cap="rnd" cmpd="sng">
              <a:solidFill>
                <a:schemeClr val="tx1"/>
              </a:solidFill>
              <a:prstDash val="solid"/>
              <a:round/>
              <a:headEnd type="none" w="med" len="med"/>
              <a:tailEnd type="none" w="med" len="med"/>
            </a:ln>
            <a:effectLst/>
          </p:spPr>
          <p:txBody>
            <a:bodyPr/>
            <a:lstStyle/>
            <a:p>
              <a:endParaRPr lang="fr-FR"/>
            </a:p>
          </p:txBody>
        </p:sp>
        <p:sp>
          <p:nvSpPr>
            <p:cNvPr id="62498" name="Freeform 34"/>
            <p:cNvSpPr>
              <a:spLocks noChangeAspect="1"/>
            </p:cNvSpPr>
            <p:nvPr/>
          </p:nvSpPr>
          <p:spPr bwMode="auto">
            <a:xfrm>
              <a:off x="3509" y="3214"/>
              <a:ext cx="3" cy="264"/>
            </a:xfrm>
            <a:custGeom>
              <a:avLst/>
              <a:gdLst/>
              <a:ahLst/>
              <a:cxnLst>
                <a:cxn ang="0">
                  <a:pos x="0" y="0"/>
                </a:cxn>
                <a:cxn ang="0">
                  <a:pos x="0" y="263"/>
                </a:cxn>
                <a:cxn ang="0">
                  <a:pos x="2" y="263"/>
                </a:cxn>
              </a:cxnLst>
              <a:rect l="0" t="0" r="r" b="b"/>
              <a:pathLst>
                <a:path w="3" h="264">
                  <a:moveTo>
                    <a:pt x="0" y="0"/>
                  </a:moveTo>
                  <a:lnTo>
                    <a:pt x="0" y="263"/>
                  </a:lnTo>
                  <a:lnTo>
                    <a:pt x="2" y="263"/>
                  </a:lnTo>
                </a:path>
              </a:pathLst>
            </a:custGeom>
            <a:noFill/>
            <a:ln w="12700" cap="rnd" cmpd="sng">
              <a:solidFill>
                <a:schemeClr val="tx1"/>
              </a:solidFill>
              <a:prstDash val="solid"/>
              <a:round/>
              <a:headEnd type="none" w="med" len="med"/>
              <a:tailEnd type="none" w="med" len="med"/>
            </a:ln>
            <a:effectLst/>
          </p:spPr>
          <p:txBody>
            <a:bodyPr/>
            <a:lstStyle/>
            <a:p>
              <a:endParaRPr lang="fr-FR"/>
            </a:p>
          </p:txBody>
        </p:sp>
        <p:sp>
          <p:nvSpPr>
            <p:cNvPr id="62499" name="Line 35"/>
            <p:cNvSpPr>
              <a:spLocks noChangeAspect="1" noChangeShapeType="1"/>
            </p:cNvSpPr>
            <p:nvPr/>
          </p:nvSpPr>
          <p:spPr bwMode="auto">
            <a:xfrm>
              <a:off x="3689" y="3128"/>
              <a:ext cx="0" cy="345"/>
            </a:xfrm>
            <a:prstGeom prst="line">
              <a:avLst/>
            </a:prstGeom>
            <a:noFill/>
            <a:ln w="12700">
              <a:solidFill>
                <a:schemeClr val="tx1"/>
              </a:solidFill>
              <a:round/>
              <a:headEnd/>
              <a:tailEnd/>
            </a:ln>
            <a:effectLst/>
          </p:spPr>
          <p:txBody>
            <a:bodyPr wrap="none" anchor="ctr"/>
            <a:lstStyle/>
            <a:p>
              <a:endParaRPr lang="fr-FR"/>
            </a:p>
          </p:txBody>
        </p:sp>
      </p:grpSp>
      <p:sp>
        <p:nvSpPr>
          <p:cNvPr id="62500" name="Line 36"/>
          <p:cNvSpPr>
            <a:spLocks noChangeAspect="1" noChangeShapeType="1"/>
          </p:cNvSpPr>
          <p:nvPr/>
        </p:nvSpPr>
        <p:spPr bwMode="auto">
          <a:xfrm>
            <a:off x="6616700" y="5467350"/>
            <a:ext cx="393700" cy="0"/>
          </a:xfrm>
          <a:prstGeom prst="line">
            <a:avLst/>
          </a:prstGeom>
          <a:noFill/>
          <a:ln w="12700">
            <a:solidFill>
              <a:schemeClr val="tx1"/>
            </a:solidFill>
            <a:round/>
            <a:headEnd/>
            <a:tailEnd/>
          </a:ln>
          <a:effectLst/>
        </p:spPr>
        <p:txBody>
          <a:bodyPr wrap="none" anchor="ctr"/>
          <a:lstStyle/>
          <a:p>
            <a:endParaRPr lang="fr-FR"/>
          </a:p>
        </p:txBody>
      </p:sp>
      <p:sp>
        <p:nvSpPr>
          <p:cNvPr id="62501" name="Freeform 37"/>
          <p:cNvSpPr>
            <a:spLocks noChangeAspect="1"/>
          </p:cNvSpPr>
          <p:nvPr/>
        </p:nvSpPr>
        <p:spPr bwMode="auto">
          <a:xfrm>
            <a:off x="6607175" y="5391150"/>
            <a:ext cx="153988" cy="150813"/>
          </a:xfrm>
          <a:custGeom>
            <a:avLst/>
            <a:gdLst/>
            <a:ahLst/>
            <a:cxnLst>
              <a:cxn ang="0">
                <a:pos x="67" y="65"/>
              </a:cxn>
              <a:cxn ang="0">
                <a:pos x="0" y="33"/>
              </a:cxn>
              <a:cxn ang="0">
                <a:pos x="67" y="0"/>
              </a:cxn>
              <a:cxn ang="0">
                <a:pos x="34" y="33"/>
              </a:cxn>
              <a:cxn ang="0">
                <a:pos x="67" y="65"/>
              </a:cxn>
            </a:cxnLst>
            <a:rect l="0" t="0" r="r" b="b"/>
            <a:pathLst>
              <a:path w="68" h="66">
                <a:moveTo>
                  <a:pt x="67" y="65"/>
                </a:moveTo>
                <a:lnTo>
                  <a:pt x="0" y="33"/>
                </a:lnTo>
                <a:lnTo>
                  <a:pt x="67" y="0"/>
                </a:lnTo>
                <a:lnTo>
                  <a:pt x="34" y="33"/>
                </a:lnTo>
                <a:lnTo>
                  <a:pt x="67" y="65"/>
                </a:lnTo>
              </a:path>
            </a:pathLst>
          </a:custGeom>
          <a:solidFill>
            <a:schemeClr val="bg1"/>
          </a:solidFill>
          <a:ln w="12700" cap="rnd" cmpd="sng">
            <a:solidFill>
              <a:schemeClr val="tx1"/>
            </a:solidFill>
            <a:prstDash val="solid"/>
            <a:round/>
            <a:headEnd type="none" w="med" len="med"/>
            <a:tailEnd type="none" w="med" len="med"/>
          </a:ln>
          <a:effectLst/>
        </p:spPr>
        <p:txBody>
          <a:bodyPr/>
          <a:lstStyle/>
          <a:p>
            <a:endParaRPr lang="fr-FR"/>
          </a:p>
        </p:txBody>
      </p:sp>
      <p:sp>
        <p:nvSpPr>
          <p:cNvPr id="62502" name="AutoShape 38"/>
          <p:cNvSpPr>
            <a:spLocks noChangeAspect="1" noChangeArrowheads="1"/>
          </p:cNvSpPr>
          <p:nvPr/>
        </p:nvSpPr>
        <p:spPr bwMode="auto">
          <a:xfrm>
            <a:off x="2192338" y="5867400"/>
            <a:ext cx="2357437" cy="279400"/>
          </a:xfrm>
          <a:prstGeom prst="roundRect">
            <a:avLst>
              <a:gd name="adj" fmla="val 24213"/>
            </a:avLst>
          </a:prstGeom>
          <a:noFill/>
          <a:ln w="12700">
            <a:solidFill>
              <a:schemeClr val="tx1"/>
            </a:solidFill>
            <a:round/>
            <a:headEnd/>
            <a:tailEnd/>
          </a:ln>
          <a:effectLst/>
        </p:spPr>
        <p:txBody>
          <a:bodyPr wrap="none" anchor="ctr"/>
          <a:lstStyle/>
          <a:p>
            <a:endParaRPr lang="fr-FR"/>
          </a:p>
        </p:txBody>
      </p:sp>
      <p:sp>
        <p:nvSpPr>
          <p:cNvPr id="62503" name="Rectangle 39"/>
          <p:cNvSpPr>
            <a:spLocks noChangeAspect="1" noChangeArrowheads="1"/>
          </p:cNvSpPr>
          <p:nvPr/>
        </p:nvSpPr>
        <p:spPr bwMode="auto">
          <a:xfrm>
            <a:off x="2266950" y="5838825"/>
            <a:ext cx="2305050" cy="333375"/>
          </a:xfrm>
          <a:prstGeom prst="rect">
            <a:avLst/>
          </a:prstGeom>
          <a:noFill/>
          <a:ln w="12700">
            <a:noFill/>
            <a:miter lim="800000"/>
            <a:headEnd/>
            <a:tailEnd/>
          </a:ln>
          <a:effectLst/>
        </p:spPr>
        <p:txBody>
          <a:bodyPr wrap="none" lIns="90488" tIns="44450" rIns="90488" bIns="44450">
            <a:spAutoFit/>
          </a:bodyPr>
          <a:lstStyle/>
          <a:p>
            <a:r>
              <a:rPr lang="fr-FR" sz="1600" dirty="0">
                <a:solidFill>
                  <a:srgbClr val="000099"/>
                </a:solidFill>
              </a:rPr>
              <a:t>Avant lissage de charge</a:t>
            </a:r>
          </a:p>
        </p:txBody>
      </p:sp>
      <p:sp>
        <p:nvSpPr>
          <p:cNvPr id="62504" name="AutoShape 40"/>
          <p:cNvSpPr>
            <a:spLocks noChangeAspect="1" noChangeArrowheads="1"/>
          </p:cNvSpPr>
          <p:nvPr/>
        </p:nvSpPr>
        <p:spPr bwMode="auto">
          <a:xfrm>
            <a:off x="5576888" y="5881688"/>
            <a:ext cx="2357437" cy="276225"/>
          </a:xfrm>
          <a:prstGeom prst="roundRect">
            <a:avLst>
              <a:gd name="adj" fmla="val 24403"/>
            </a:avLst>
          </a:prstGeom>
          <a:noFill/>
          <a:ln w="12700">
            <a:solidFill>
              <a:schemeClr val="tx1"/>
            </a:solidFill>
            <a:round/>
            <a:headEnd/>
            <a:tailEnd/>
          </a:ln>
          <a:effectLst/>
        </p:spPr>
        <p:txBody>
          <a:bodyPr wrap="none" anchor="ctr"/>
          <a:lstStyle/>
          <a:p>
            <a:endParaRPr lang="fr-FR"/>
          </a:p>
        </p:txBody>
      </p:sp>
      <p:sp>
        <p:nvSpPr>
          <p:cNvPr id="62505" name="Rectangle 41"/>
          <p:cNvSpPr>
            <a:spLocks noChangeAspect="1" noChangeArrowheads="1"/>
          </p:cNvSpPr>
          <p:nvPr/>
        </p:nvSpPr>
        <p:spPr bwMode="auto">
          <a:xfrm>
            <a:off x="5585668" y="5838825"/>
            <a:ext cx="2298700" cy="333375"/>
          </a:xfrm>
          <a:prstGeom prst="rect">
            <a:avLst/>
          </a:prstGeom>
          <a:noFill/>
          <a:ln w="12700">
            <a:noFill/>
            <a:miter lim="800000"/>
            <a:headEnd/>
            <a:tailEnd/>
          </a:ln>
          <a:effectLst/>
        </p:spPr>
        <p:txBody>
          <a:bodyPr wrap="none" lIns="90488" tIns="44450" rIns="90488" bIns="44450">
            <a:spAutoFit/>
          </a:bodyPr>
          <a:lstStyle/>
          <a:p>
            <a:r>
              <a:rPr lang="fr-FR" sz="1600" dirty="0">
                <a:solidFill>
                  <a:srgbClr val="000099"/>
                </a:solidFill>
              </a:rPr>
              <a:t>Après lissage de charge</a:t>
            </a:r>
          </a:p>
        </p:txBody>
      </p:sp>
      <p:sp>
        <p:nvSpPr>
          <p:cNvPr id="62506" name="AutoShape 42"/>
          <p:cNvSpPr>
            <a:spLocks noChangeAspect="1" noChangeArrowheads="1"/>
          </p:cNvSpPr>
          <p:nvPr/>
        </p:nvSpPr>
        <p:spPr bwMode="auto">
          <a:xfrm>
            <a:off x="3548063" y="4110038"/>
            <a:ext cx="484187" cy="290512"/>
          </a:xfrm>
          <a:prstGeom prst="roundRect">
            <a:avLst>
              <a:gd name="adj" fmla="val 24051"/>
            </a:avLst>
          </a:prstGeom>
          <a:noFill/>
          <a:ln w="12700">
            <a:solidFill>
              <a:schemeClr val="tx1"/>
            </a:solidFill>
            <a:round/>
            <a:headEnd/>
            <a:tailEnd/>
          </a:ln>
          <a:effectLst/>
        </p:spPr>
        <p:txBody>
          <a:bodyPr wrap="none" anchor="ctr"/>
          <a:lstStyle/>
          <a:p>
            <a:endParaRPr lang="fr-FR"/>
          </a:p>
        </p:txBody>
      </p:sp>
      <p:sp>
        <p:nvSpPr>
          <p:cNvPr id="62507" name="Rectangle 43"/>
          <p:cNvSpPr>
            <a:spLocks noChangeAspect="1" noChangeArrowheads="1"/>
          </p:cNvSpPr>
          <p:nvPr/>
        </p:nvSpPr>
        <p:spPr bwMode="auto">
          <a:xfrm>
            <a:off x="3424238" y="4027488"/>
            <a:ext cx="708025" cy="376237"/>
          </a:xfrm>
          <a:prstGeom prst="rect">
            <a:avLst/>
          </a:prstGeom>
          <a:noFill/>
          <a:ln w="12700">
            <a:solidFill>
              <a:schemeClr val="tx1"/>
            </a:solidFill>
            <a:miter lim="800000"/>
            <a:headEnd/>
            <a:tailEnd/>
          </a:ln>
          <a:effectLst/>
        </p:spPr>
        <p:txBody>
          <a:bodyPr wrap="none" lIns="90488" tIns="44450" rIns="90488" bIns="44450">
            <a:spAutoFit/>
          </a:bodyPr>
          <a:lstStyle/>
          <a:p>
            <a:r>
              <a:rPr lang="fr-FR" sz="1800" b="1">
                <a:solidFill>
                  <a:srgbClr val="000099"/>
                </a:solidFill>
              </a:rPr>
              <a:t>OF x</a:t>
            </a:r>
          </a:p>
        </p:txBody>
      </p:sp>
      <p:sp>
        <p:nvSpPr>
          <p:cNvPr id="62508" name="AutoShape 44"/>
          <p:cNvSpPr>
            <a:spLocks noChangeAspect="1" noChangeArrowheads="1"/>
          </p:cNvSpPr>
          <p:nvPr/>
        </p:nvSpPr>
        <p:spPr bwMode="auto">
          <a:xfrm>
            <a:off x="6562725" y="4327525"/>
            <a:ext cx="481013" cy="290513"/>
          </a:xfrm>
          <a:prstGeom prst="roundRect">
            <a:avLst>
              <a:gd name="adj" fmla="val 24051"/>
            </a:avLst>
          </a:prstGeom>
          <a:noFill/>
          <a:ln w="12700">
            <a:solidFill>
              <a:schemeClr val="tx1"/>
            </a:solidFill>
            <a:round/>
            <a:headEnd/>
            <a:tailEnd/>
          </a:ln>
          <a:effectLst/>
        </p:spPr>
        <p:txBody>
          <a:bodyPr wrap="none" anchor="ctr"/>
          <a:lstStyle/>
          <a:p>
            <a:endParaRPr lang="fr-FR"/>
          </a:p>
        </p:txBody>
      </p:sp>
      <p:sp>
        <p:nvSpPr>
          <p:cNvPr id="62509" name="Rectangle 45"/>
          <p:cNvSpPr>
            <a:spLocks noChangeAspect="1" noChangeArrowheads="1"/>
          </p:cNvSpPr>
          <p:nvPr/>
        </p:nvSpPr>
        <p:spPr bwMode="auto">
          <a:xfrm>
            <a:off x="6438900" y="4246563"/>
            <a:ext cx="708025" cy="376237"/>
          </a:xfrm>
          <a:prstGeom prst="rect">
            <a:avLst/>
          </a:prstGeom>
          <a:noFill/>
          <a:ln w="12700">
            <a:solidFill>
              <a:schemeClr val="tx1"/>
            </a:solidFill>
            <a:miter lim="800000"/>
            <a:headEnd/>
            <a:tailEnd/>
          </a:ln>
          <a:effectLst/>
        </p:spPr>
        <p:txBody>
          <a:bodyPr wrap="none" lIns="90488" tIns="44450" rIns="90488" bIns="44450">
            <a:spAutoFit/>
          </a:bodyPr>
          <a:lstStyle/>
          <a:p>
            <a:r>
              <a:rPr lang="fr-FR" sz="1800" b="1">
                <a:solidFill>
                  <a:srgbClr val="000099"/>
                </a:solidFill>
              </a:rPr>
              <a:t>OF x</a:t>
            </a:r>
          </a:p>
        </p:txBody>
      </p:sp>
      <p:sp>
        <p:nvSpPr>
          <p:cNvPr id="62510" name="AutoShape 46"/>
          <p:cNvSpPr>
            <a:spLocks noChangeAspect="1" noChangeArrowheads="1"/>
          </p:cNvSpPr>
          <p:nvPr/>
        </p:nvSpPr>
        <p:spPr bwMode="auto">
          <a:xfrm>
            <a:off x="7124700" y="4910138"/>
            <a:ext cx="1111250" cy="877887"/>
          </a:xfrm>
          <a:prstGeom prst="roundRect">
            <a:avLst>
              <a:gd name="adj" fmla="val 24931"/>
            </a:avLst>
          </a:prstGeom>
          <a:noFill/>
          <a:ln w="12700">
            <a:solidFill>
              <a:schemeClr val="tx1"/>
            </a:solidFill>
            <a:round/>
            <a:headEnd/>
            <a:tailEnd/>
          </a:ln>
          <a:effectLst/>
        </p:spPr>
        <p:txBody>
          <a:bodyPr wrap="none" anchor="ctr"/>
          <a:lstStyle/>
          <a:p>
            <a:endParaRPr lang="fr-FR"/>
          </a:p>
        </p:txBody>
      </p:sp>
      <p:sp>
        <p:nvSpPr>
          <p:cNvPr id="62511" name="Rectangle 47"/>
          <p:cNvSpPr>
            <a:spLocks noChangeAspect="1" noChangeArrowheads="1"/>
          </p:cNvSpPr>
          <p:nvPr/>
        </p:nvSpPr>
        <p:spPr bwMode="auto">
          <a:xfrm>
            <a:off x="7059613" y="4897438"/>
            <a:ext cx="981075" cy="819150"/>
          </a:xfrm>
          <a:prstGeom prst="rect">
            <a:avLst/>
          </a:prstGeom>
          <a:noFill/>
          <a:ln w="12700">
            <a:noFill/>
            <a:miter lim="800000"/>
            <a:headEnd/>
            <a:tailEnd/>
          </a:ln>
          <a:effectLst/>
        </p:spPr>
        <p:txBody>
          <a:bodyPr wrap="none" lIns="90488" tIns="44450" rIns="90488" bIns="44450">
            <a:spAutoFit/>
          </a:bodyPr>
          <a:lstStyle/>
          <a:p>
            <a:pPr algn="ctr"/>
            <a:r>
              <a:rPr lang="fr-FR" sz="1200">
                <a:solidFill>
                  <a:srgbClr val="000099"/>
                </a:solidFill>
              </a:rPr>
              <a:t>Date de</a:t>
            </a:r>
          </a:p>
          <a:p>
            <a:pPr algn="ctr"/>
            <a:r>
              <a:rPr lang="fr-FR" sz="1200">
                <a:solidFill>
                  <a:srgbClr val="000099"/>
                </a:solidFill>
              </a:rPr>
              <a:t>besoin des</a:t>
            </a:r>
          </a:p>
          <a:p>
            <a:pPr algn="ctr"/>
            <a:r>
              <a:rPr lang="fr-FR" sz="1200">
                <a:solidFill>
                  <a:srgbClr val="000099"/>
                </a:solidFill>
              </a:rPr>
              <a:t>composants</a:t>
            </a:r>
          </a:p>
          <a:p>
            <a:pPr algn="ctr"/>
            <a:r>
              <a:rPr lang="fr-FR" sz="1200">
                <a:solidFill>
                  <a:srgbClr val="000099"/>
                </a:solidFill>
              </a:rPr>
              <a:t>avancée</a:t>
            </a:r>
          </a:p>
        </p:txBody>
      </p:sp>
      <p:sp>
        <p:nvSpPr>
          <p:cNvPr id="62512" name="Line 48"/>
          <p:cNvSpPr>
            <a:spLocks noChangeAspect="1" noChangeShapeType="1"/>
          </p:cNvSpPr>
          <p:nvPr/>
        </p:nvSpPr>
        <p:spPr bwMode="auto">
          <a:xfrm>
            <a:off x="5305425" y="4611688"/>
            <a:ext cx="2800350" cy="0"/>
          </a:xfrm>
          <a:prstGeom prst="line">
            <a:avLst/>
          </a:prstGeom>
          <a:noFill/>
          <a:ln w="38100" cmpd="dbl">
            <a:solidFill>
              <a:schemeClr val="tx1"/>
            </a:solidFill>
            <a:round/>
            <a:headEnd/>
            <a:tailEnd/>
          </a:ln>
          <a:effectLst/>
        </p:spPr>
        <p:txBody>
          <a:bodyPr wrap="none" anchor="ctr"/>
          <a:lstStyle/>
          <a:p>
            <a:endParaRPr lang="fr-FR"/>
          </a:p>
        </p:txBody>
      </p:sp>
      <p:sp>
        <p:nvSpPr>
          <p:cNvPr id="62513" name="Text Box 49"/>
          <p:cNvSpPr txBox="1">
            <a:spLocks noChangeAspect="1" noChangeArrowheads="1"/>
          </p:cNvSpPr>
          <p:nvPr/>
        </p:nvSpPr>
        <p:spPr bwMode="auto">
          <a:xfrm>
            <a:off x="709613" y="4333875"/>
            <a:ext cx="1049337" cy="376238"/>
          </a:xfrm>
          <a:prstGeom prst="rect">
            <a:avLst/>
          </a:prstGeom>
          <a:noFill/>
          <a:ln w="9525">
            <a:solidFill>
              <a:schemeClr val="tx1"/>
            </a:solidFill>
            <a:miter lim="800000"/>
            <a:headEnd/>
            <a:tailEnd/>
          </a:ln>
          <a:effectLst/>
        </p:spPr>
        <p:txBody>
          <a:bodyPr wrap="none" lIns="90000" tIns="46800" rIns="90000" bIns="46800" anchor="ctr">
            <a:spAutoFit/>
          </a:bodyPr>
          <a:lstStyle/>
          <a:p>
            <a:pPr algn="ctr"/>
            <a:r>
              <a:rPr lang="fr-FR" sz="1800">
                <a:solidFill>
                  <a:srgbClr val="000099"/>
                </a:solidFill>
              </a:rPr>
              <a:t>Capacité</a:t>
            </a:r>
          </a:p>
        </p:txBody>
      </p:sp>
      <p:sp>
        <p:nvSpPr>
          <p:cNvPr id="62514" name="Text Box 50"/>
          <p:cNvSpPr txBox="1">
            <a:spLocks noChangeAspect="1" noChangeArrowheads="1"/>
          </p:cNvSpPr>
          <p:nvPr/>
        </p:nvSpPr>
        <p:spPr bwMode="auto">
          <a:xfrm>
            <a:off x="796925" y="4883150"/>
            <a:ext cx="904875" cy="376238"/>
          </a:xfrm>
          <a:prstGeom prst="rect">
            <a:avLst/>
          </a:prstGeom>
          <a:noFill/>
          <a:ln w="9525">
            <a:solidFill>
              <a:schemeClr val="tx1"/>
            </a:solidFill>
            <a:miter lim="800000"/>
            <a:headEnd/>
            <a:tailEnd/>
          </a:ln>
          <a:effectLst/>
        </p:spPr>
        <p:txBody>
          <a:bodyPr wrap="none" lIns="90000" tIns="46800" rIns="90000" bIns="46800" anchor="ctr">
            <a:spAutoFit/>
          </a:bodyPr>
          <a:lstStyle/>
          <a:p>
            <a:pPr algn="ctr"/>
            <a:r>
              <a:rPr lang="fr-FR" sz="1800">
                <a:solidFill>
                  <a:srgbClr val="000099"/>
                </a:solidFill>
              </a:rPr>
              <a:t>Charge</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A59538BB-23F9-4045-A980-F47220B5293C}" type="slidenum">
              <a:rPr lang="fr-FR"/>
              <a:pPr/>
              <a:t>29</a:t>
            </a:fld>
            <a:endParaRPr lang="fr-FR"/>
          </a:p>
        </p:txBody>
      </p:sp>
      <p:sp>
        <p:nvSpPr>
          <p:cNvPr id="64514" name="Rectangle 2"/>
          <p:cNvSpPr>
            <a:spLocks noGrp="1" noChangeArrowheads="1"/>
          </p:cNvSpPr>
          <p:nvPr>
            <p:ph type="title"/>
          </p:nvPr>
        </p:nvSpPr>
        <p:spPr>
          <a:xfrm>
            <a:off x="228600" y="304800"/>
            <a:ext cx="8458200" cy="1143000"/>
          </a:xfrm>
          <a:noFill/>
          <a:ln/>
        </p:spPr>
        <p:txBody>
          <a:bodyPr lIns="90488" tIns="44450" rIns="90488" bIns="44450"/>
          <a:lstStyle/>
          <a:p>
            <a:pPr algn="l"/>
            <a:r>
              <a:rPr lang="fr-FR"/>
              <a:t>L'ordonnancement à court terme</a:t>
            </a:r>
          </a:p>
        </p:txBody>
      </p:sp>
      <p:sp>
        <p:nvSpPr>
          <p:cNvPr id="64515" name="Rectangle 3"/>
          <p:cNvSpPr>
            <a:spLocks noGrp="1" noChangeArrowheads="1"/>
          </p:cNvSpPr>
          <p:nvPr>
            <p:ph type="body" idx="1"/>
          </p:nvPr>
        </p:nvSpPr>
        <p:spPr>
          <a:xfrm>
            <a:off x="685800" y="2286000"/>
            <a:ext cx="7772400" cy="3406775"/>
          </a:xfrm>
          <a:noFill/>
          <a:ln/>
        </p:spPr>
        <p:txBody>
          <a:bodyPr lIns="90488" tIns="44450" rIns="90488" bIns="44450"/>
          <a:lstStyle/>
          <a:p>
            <a:pPr marL="285750" indent="-285750">
              <a:buClr>
                <a:schemeClr val="folHlink"/>
              </a:buClr>
              <a:buSzPct val="75000"/>
              <a:buFont typeface="Monotype Sorts" pitchFamily="2" charset="2"/>
              <a:buChar char="n"/>
            </a:pPr>
            <a:r>
              <a:rPr lang="fr-FR" sz="2800"/>
              <a:t>Objectif : donner aux ateliers un planning de travail réaliste en respectant les dates de besoin des OF</a:t>
            </a:r>
          </a:p>
          <a:p>
            <a:pPr marL="285750" indent="-285750">
              <a:buClr>
                <a:schemeClr val="folHlink"/>
              </a:buClr>
              <a:buSzPct val="75000"/>
              <a:buFont typeface="Monotype Sorts" pitchFamily="2" charset="2"/>
              <a:buChar char="n"/>
            </a:pPr>
            <a:r>
              <a:rPr lang="fr-FR" sz="2800"/>
              <a:t>Ordonnancement à capacité finie</a:t>
            </a:r>
          </a:p>
          <a:p>
            <a:pPr marL="285750" indent="-285750">
              <a:buClr>
                <a:schemeClr val="folHlink"/>
              </a:buClr>
              <a:buSzPct val="75000"/>
              <a:buFont typeface="Monotype Sorts" pitchFamily="2" charset="2"/>
              <a:buChar char="n"/>
            </a:pPr>
            <a:r>
              <a:rPr lang="fr-FR" sz="2800"/>
              <a:t>Placement des ordres de fabrication dans la capacité disponible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64515">
                                            <p:txEl>
                                              <p:pRg st="0" end="0"/>
                                            </p:txEl>
                                          </p:spTgt>
                                        </p:tgtEl>
                                        <p:attrNameLst>
                                          <p:attrName>style.visibility</p:attrName>
                                        </p:attrNameLst>
                                      </p:cBhvr>
                                      <p:to>
                                        <p:strVal val="visible"/>
                                      </p:to>
                                    </p:set>
                                    <p:animEffect transition="in" filter="barn(outVertical)">
                                      <p:cBhvr>
                                        <p:cTn id="7" dur="500"/>
                                        <p:tgtEl>
                                          <p:spTgt spid="645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64515">
                                            <p:txEl>
                                              <p:pRg st="1" end="1"/>
                                            </p:txEl>
                                          </p:spTgt>
                                        </p:tgtEl>
                                        <p:attrNameLst>
                                          <p:attrName>style.visibility</p:attrName>
                                        </p:attrNameLst>
                                      </p:cBhvr>
                                      <p:to>
                                        <p:strVal val="visible"/>
                                      </p:to>
                                    </p:set>
                                    <p:animEffect transition="in" filter="barn(outVertical)">
                                      <p:cBhvr>
                                        <p:cTn id="12" dur="500"/>
                                        <p:tgtEl>
                                          <p:spTgt spid="645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64515">
                                            <p:txEl>
                                              <p:pRg st="2" end="2"/>
                                            </p:txEl>
                                          </p:spTgt>
                                        </p:tgtEl>
                                        <p:attrNameLst>
                                          <p:attrName>style.visibility</p:attrName>
                                        </p:attrNameLst>
                                      </p:cBhvr>
                                      <p:to>
                                        <p:strVal val="visible"/>
                                      </p:to>
                                    </p:set>
                                    <p:animEffect transition="in" filter="barn(outVertical)">
                                      <p:cBhvr>
                                        <p:cTn id="17" dur="500"/>
                                        <p:tgtEl>
                                          <p:spTgt spid="645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5"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0D154981-5566-4E9D-A798-739159ACD232}" type="slidenum">
              <a:rPr lang="fr-FR"/>
              <a:pPr/>
              <a:t>3</a:t>
            </a:fld>
            <a:endParaRPr lang="fr-FR"/>
          </a:p>
        </p:txBody>
      </p:sp>
      <p:sp>
        <p:nvSpPr>
          <p:cNvPr id="15362" name="Rectangle 1026"/>
          <p:cNvSpPr>
            <a:spLocks noGrp="1" noChangeArrowheads="1"/>
          </p:cNvSpPr>
          <p:nvPr>
            <p:ph type="title"/>
          </p:nvPr>
        </p:nvSpPr>
        <p:spPr>
          <a:noFill/>
          <a:ln/>
        </p:spPr>
        <p:txBody>
          <a:bodyPr lIns="90488" tIns="44450" rIns="90488" bIns="44450"/>
          <a:lstStyle/>
          <a:p>
            <a:r>
              <a:rPr lang="fr-FR"/>
              <a:t>Les objectifs de la GP</a:t>
            </a:r>
          </a:p>
        </p:txBody>
      </p:sp>
      <p:sp>
        <p:nvSpPr>
          <p:cNvPr id="15363" name="Rectangle 1027"/>
          <p:cNvSpPr>
            <a:spLocks noGrp="1" noChangeArrowheads="1"/>
          </p:cNvSpPr>
          <p:nvPr>
            <p:ph type="body" idx="1"/>
          </p:nvPr>
        </p:nvSpPr>
        <p:spPr>
          <a:xfrm>
            <a:off x="381000" y="1676400"/>
            <a:ext cx="8382000" cy="4495800"/>
          </a:xfrm>
          <a:noFill/>
          <a:ln/>
        </p:spPr>
        <p:txBody>
          <a:bodyPr lIns="90488" tIns="44450" rIns="90488" bIns="44450"/>
          <a:lstStyle/>
          <a:p>
            <a:pPr marL="285750" indent="-285750">
              <a:buClr>
                <a:schemeClr val="folHlink"/>
              </a:buClr>
              <a:buSzPct val="75000"/>
              <a:buFont typeface="Monotype Sorts" pitchFamily="2" charset="2"/>
              <a:buChar char="n"/>
            </a:pPr>
            <a:r>
              <a:rPr lang="fr-FR" sz="2400" b="1">
                <a:solidFill>
                  <a:srgbClr val="339933"/>
                </a:solidFill>
              </a:rPr>
              <a:t>Satisfaire les commandes des clients au meilleur coût</a:t>
            </a:r>
            <a:endParaRPr lang="fr-FR" sz="2400">
              <a:solidFill>
                <a:srgbClr val="339933"/>
              </a:solidFill>
            </a:endParaRPr>
          </a:p>
          <a:p>
            <a:pPr marL="285750" indent="-285750">
              <a:buClr>
                <a:schemeClr val="folHlink"/>
              </a:buClr>
              <a:buSzPct val="75000"/>
              <a:buFont typeface="Monotype Sorts" pitchFamily="2" charset="2"/>
              <a:buChar char="n"/>
            </a:pPr>
            <a:r>
              <a:rPr lang="fr-FR" sz="2400" b="1">
                <a:solidFill>
                  <a:srgbClr val="339933"/>
                </a:solidFill>
              </a:rPr>
              <a:t>Impératifs :</a:t>
            </a:r>
          </a:p>
          <a:p>
            <a:pPr marL="685800" lvl="1" indent="-228600"/>
            <a:r>
              <a:rPr lang="fr-FR" sz="2000" b="1"/>
              <a:t>Planifier les capacités (machine et main-d’œuvre)</a:t>
            </a:r>
          </a:p>
          <a:p>
            <a:pPr marL="685800" lvl="1" indent="-228600"/>
            <a:r>
              <a:rPr lang="fr-FR" sz="2000" b="1"/>
              <a:t>Disposer des composants nécessaires au bon moment</a:t>
            </a:r>
          </a:p>
          <a:p>
            <a:pPr marL="685800" lvl="1" indent="-228600"/>
            <a:r>
              <a:rPr lang="fr-FR" sz="2000" b="1"/>
              <a:t>Connaître les coûts</a:t>
            </a:r>
          </a:p>
          <a:p>
            <a:pPr marL="285750" indent="-285750">
              <a:buClr>
                <a:schemeClr val="folHlink"/>
              </a:buClr>
              <a:buSzPct val="75000"/>
              <a:buFont typeface="Monotype Sorts" pitchFamily="2" charset="2"/>
              <a:buChar char="n"/>
            </a:pPr>
            <a:r>
              <a:rPr lang="fr-FR" sz="2400" b="1">
                <a:solidFill>
                  <a:srgbClr val="339933"/>
                </a:solidFill>
              </a:rPr>
              <a:t>Contraintes :</a:t>
            </a:r>
          </a:p>
          <a:p>
            <a:pPr marL="685800" lvl="1" indent="-228600"/>
            <a:r>
              <a:rPr lang="fr-FR" sz="2000" b="1"/>
              <a:t>Gérer des données nombreuses</a:t>
            </a:r>
          </a:p>
          <a:p>
            <a:pPr marL="685800" lvl="1" indent="-228600"/>
            <a:r>
              <a:rPr lang="fr-FR" sz="2000" b="1"/>
              <a:t>Gérer des relations complexes</a:t>
            </a:r>
          </a:p>
          <a:p>
            <a:pPr marL="685800" lvl="1" indent="-228600"/>
            <a:r>
              <a:rPr lang="fr-FR" sz="2000" b="1"/>
              <a:t>Effectuer de lourds calculs répétitifs</a:t>
            </a:r>
          </a:p>
          <a:p>
            <a:pPr marL="685800" lvl="1" indent="-228600"/>
            <a:r>
              <a:rPr lang="fr-FR" sz="2000" b="1"/>
              <a:t>Fournir une information en temps réel</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barn(outVertical)">
                                      <p:cBhvr>
                                        <p:cTn id="7" dur="500"/>
                                        <p:tgtEl>
                                          <p:spTgt spid="153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15363">
                                            <p:txEl>
                                              <p:pRg st="1" end="1"/>
                                            </p:txEl>
                                          </p:spTgt>
                                        </p:tgtEl>
                                        <p:attrNameLst>
                                          <p:attrName>style.visibility</p:attrName>
                                        </p:attrNameLst>
                                      </p:cBhvr>
                                      <p:to>
                                        <p:strVal val="visible"/>
                                      </p:to>
                                    </p:set>
                                    <p:animEffect transition="in" filter="barn(outVertical)">
                                      <p:cBhvr>
                                        <p:cTn id="12" dur="500"/>
                                        <p:tgtEl>
                                          <p:spTgt spid="15363">
                                            <p:txEl>
                                              <p:pRg st="1" end="1"/>
                                            </p:txEl>
                                          </p:spTgt>
                                        </p:tgtEl>
                                      </p:cBhvr>
                                    </p:animEffect>
                                  </p:childTnLst>
                                </p:cTn>
                              </p:par>
                              <p:par>
                                <p:cTn id="13" presetID="16" presetClass="entr" presetSubtype="37" fill="hold" grpId="0" nodeType="withEffect">
                                  <p:stCondLst>
                                    <p:cond delay="0"/>
                                  </p:stCondLst>
                                  <p:childTnLst>
                                    <p:set>
                                      <p:cBhvr>
                                        <p:cTn id="14" dur="1" fill="hold">
                                          <p:stCondLst>
                                            <p:cond delay="0"/>
                                          </p:stCondLst>
                                        </p:cTn>
                                        <p:tgtEl>
                                          <p:spTgt spid="15363">
                                            <p:txEl>
                                              <p:pRg st="2" end="2"/>
                                            </p:txEl>
                                          </p:spTgt>
                                        </p:tgtEl>
                                        <p:attrNameLst>
                                          <p:attrName>style.visibility</p:attrName>
                                        </p:attrNameLst>
                                      </p:cBhvr>
                                      <p:to>
                                        <p:strVal val="visible"/>
                                      </p:to>
                                    </p:set>
                                    <p:animEffect transition="in" filter="barn(outVertical)">
                                      <p:cBhvr>
                                        <p:cTn id="15" dur="500"/>
                                        <p:tgtEl>
                                          <p:spTgt spid="15363">
                                            <p:txEl>
                                              <p:pRg st="2" end="2"/>
                                            </p:txEl>
                                          </p:spTgt>
                                        </p:tgtEl>
                                      </p:cBhvr>
                                    </p:animEffect>
                                  </p:childTnLst>
                                </p:cTn>
                              </p:par>
                              <p:par>
                                <p:cTn id="16" presetID="16" presetClass="entr" presetSubtype="37" fill="hold" grpId="0" nodeType="withEffect">
                                  <p:stCondLst>
                                    <p:cond delay="0"/>
                                  </p:stCondLst>
                                  <p:childTnLst>
                                    <p:set>
                                      <p:cBhvr>
                                        <p:cTn id="17" dur="1" fill="hold">
                                          <p:stCondLst>
                                            <p:cond delay="0"/>
                                          </p:stCondLst>
                                        </p:cTn>
                                        <p:tgtEl>
                                          <p:spTgt spid="15363">
                                            <p:txEl>
                                              <p:pRg st="3" end="3"/>
                                            </p:txEl>
                                          </p:spTgt>
                                        </p:tgtEl>
                                        <p:attrNameLst>
                                          <p:attrName>style.visibility</p:attrName>
                                        </p:attrNameLst>
                                      </p:cBhvr>
                                      <p:to>
                                        <p:strVal val="visible"/>
                                      </p:to>
                                    </p:set>
                                    <p:animEffect transition="in" filter="barn(outVertical)">
                                      <p:cBhvr>
                                        <p:cTn id="18" dur="500"/>
                                        <p:tgtEl>
                                          <p:spTgt spid="15363">
                                            <p:txEl>
                                              <p:pRg st="3" end="3"/>
                                            </p:txEl>
                                          </p:spTgt>
                                        </p:tgtEl>
                                      </p:cBhvr>
                                    </p:animEffect>
                                  </p:childTnLst>
                                </p:cTn>
                              </p:par>
                              <p:par>
                                <p:cTn id="19" presetID="16" presetClass="entr" presetSubtype="37" fill="hold" grpId="0" nodeType="withEffect">
                                  <p:stCondLst>
                                    <p:cond delay="0"/>
                                  </p:stCondLst>
                                  <p:childTnLst>
                                    <p:set>
                                      <p:cBhvr>
                                        <p:cTn id="20" dur="1" fill="hold">
                                          <p:stCondLst>
                                            <p:cond delay="0"/>
                                          </p:stCondLst>
                                        </p:cTn>
                                        <p:tgtEl>
                                          <p:spTgt spid="15363">
                                            <p:txEl>
                                              <p:pRg st="4" end="4"/>
                                            </p:txEl>
                                          </p:spTgt>
                                        </p:tgtEl>
                                        <p:attrNameLst>
                                          <p:attrName>style.visibility</p:attrName>
                                        </p:attrNameLst>
                                      </p:cBhvr>
                                      <p:to>
                                        <p:strVal val="visible"/>
                                      </p:to>
                                    </p:set>
                                    <p:animEffect transition="in" filter="barn(outVertical)">
                                      <p:cBhvr>
                                        <p:cTn id="21" dur="500"/>
                                        <p:tgtEl>
                                          <p:spTgt spid="1536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37" fill="hold" grpId="0" nodeType="clickEffect">
                                  <p:stCondLst>
                                    <p:cond delay="0"/>
                                  </p:stCondLst>
                                  <p:childTnLst>
                                    <p:set>
                                      <p:cBhvr>
                                        <p:cTn id="25" dur="1" fill="hold">
                                          <p:stCondLst>
                                            <p:cond delay="0"/>
                                          </p:stCondLst>
                                        </p:cTn>
                                        <p:tgtEl>
                                          <p:spTgt spid="15363">
                                            <p:txEl>
                                              <p:pRg st="5" end="5"/>
                                            </p:txEl>
                                          </p:spTgt>
                                        </p:tgtEl>
                                        <p:attrNameLst>
                                          <p:attrName>style.visibility</p:attrName>
                                        </p:attrNameLst>
                                      </p:cBhvr>
                                      <p:to>
                                        <p:strVal val="visible"/>
                                      </p:to>
                                    </p:set>
                                    <p:animEffect transition="in" filter="barn(outVertical)">
                                      <p:cBhvr>
                                        <p:cTn id="26" dur="500"/>
                                        <p:tgtEl>
                                          <p:spTgt spid="15363">
                                            <p:txEl>
                                              <p:pRg st="5" end="5"/>
                                            </p:txEl>
                                          </p:spTgt>
                                        </p:tgtEl>
                                      </p:cBhvr>
                                    </p:animEffect>
                                  </p:childTnLst>
                                </p:cTn>
                              </p:par>
                              <p:par>
                                <p:cTn id="27" presetID="16" presetClass="entr" presetSubtype="37" fill="hold" grpId="0" nodeType="withEffect">
                                  <p:stCondLst>
                                    <p:cond delay="0"/>
                                  </p:stCondLst>
                                  <p:childTnLst>
                                    <p:set>
                                      <p:cBhvr>
                                        <p:cTn id="28" dur="1" fill="hold">
                                          <p:stCondLst>
                                            <p:cond delay="0"/>
                                          </p:stCondLst>
                                        </p:cTn>
                                        <p:tgtEl>
                                          <p:spTgt spid="15363">
                                            <p:txEl>
                                              <p:pRg st="6" end="6"/>
                                            </p:txEl>
                                          </p:spTgt>
                                        </p:tgtEl>
                                        <p:attrNameLst>
                                          <p:attrName>style.visibility</p:attrName>
                                        </p:attrNameLst>
                                      </p:cBhvr>
                                      <p:to>
                                        <p:strVal val="visible"/>
                                      </p:to>
                                    </p:set>
                                    <p:animEffect transition="in" filter="barn(outVertical)">
                                      <p:cBhvr>
                                        <p:cTn id="29" dur="500"/>
                                        <p:tgtEl>
                                          <p:spTgt spid="15363">
                                            <p:txEl>
                                              <p:pRg st="6" end="6"/>
                                            </p:txEl>
                                          </p:spTgt>
                                        </p:tgtEl>
                                      </p:cBhvr>
                                    </p:animEffect>
                                  </p:childTnLst>
                                </p:cTn>
                              </p:par>
                              <p:par>
                                <p:cTn id="30" presetID="16" presetClass="entr" presetSubtype="37" fill="hold" grpId="0" nodeType="withEffect">
                                  <p:stCondLst>
                                    <p:cond delay="0"/>
                                  </p:stCondLst>
                                  <p:childTnLst>
                                    <p:set>
                                      <p:cBhvr>
                                        <p:cTn id="31" dur="1" fill="hold">
                                          <p:stCondLst>
                                            <p:cond delay="0"/>
                                          </p:stCondLst>
                                        </p:cTn>
                                        <p:tgtEl>
                                          <p:spTgt spid="15363">
                                            <p:txEl>
                                              <p:pRg st="7" end="7"/>
                                            </p:txEl>
                                          </p:spTgt>
                                        </p:tgtEl>
                                        <p:attrNameLst>
                                          <p:attrName>style.visibility</p:attrName>
                                        </p:attrNameLst>
                                      </p:cBhvr>
                                      <p:to>
                                        <p:strVal val="visible"/>
                                      </p:to>
                                    </p:set>
                                    <p:animEffect transition="in" filter="barn(outVertical)">
                                      <p:cBhvr>
                                        <p:cTn id="32" dur="500"/>
                                        <p:tgtEl>
                                          <p:spTgt spid="15363">
                                            <p:txEl>
                                              <p:pRg st="7" end="7"/>
                                            </p:txEl>
                                          </p:spTgt>
                                        </p:tgtEl>
                                      </p:cBhvr>
                                    </p:animEffect>
                                  </p:childTnLst>
                                </p:cTn>
                              </p:par>
                              <p:par>
                                <p:cTn id="33" presetID="16" presetClass="entr" presetSubtype="37" fill="hold" grpId="0" nodeType="withEffect">
                                  <p:stCondLst>
                                    <p:cond delay="0"/>
                                  </p:stCondLst>
                                  <p:childTnLst>
                                    <p:set>
                                      <p:cBhvr>
                                        <p:cTn id="34" dur="1" fill="hold">
                                          <p:stCondLst>
                                            <p:cond delay="0"/>
                                          </p:stCondLst>
                                        </p:cTn>
                                        <p:tgtEl>
                                          <p:spTgt spid="15363">
                                            <p:txEl>
                                              <p:pRg st="8" end="8"/>
                                            </p:txEl>
                                          </p:spTgt>
                                        </p:tgtEl>
                                        <p:attrNameLst>
                                          <p:attrName>style.visibility</p:attrName>
                                        </p:attrNameLst>
                                      </p:cBhvr>
                                      <p:to>
                                        <p:strVal val="visible"/>
                                      </p:to>
                                    </p:set>
                                    <p:animEffect transition="in" filter="barn(outVertical)">
                                      <p:cBhvr>
                                        <p:cTn id="35" dur="500"/>
                                        <p:tgtEl>
                                          <p:spTgt spid="15363">
                                            <p:txEl>
                                              <p:pRg st="8" end="8"/>
                                            </p:txEl>
                                          </p:spTgt>
                                        </p:tgtEl>
                                      </p:cBhvr>
                                    </p:animEffect>
                                  </p:childTnLst>
                                </p:cTn>
                              </p:par>
                              <p:par>
                                <p:cTn id="36" presetID="16" presetClass="entr" presetSubtype="37" fill="hold" grpId="0" nodeType="withEffect">
                                  <p:stCondLst>
                                    <p:cond delay="0"/>
                                  </p:stCondLst>
                                  <p:childTnLst>
                                    <p:set>
                                      <p:cBhvr>
                                        <p:cTn id="37" dur="1" fill="hold">
                                          <p:stCondLst>
                                            <p:cond delay="0"/>
                                          </p:stCondLst>
                                        </p:cTn>
                                        <p:tgtEl>
                                          <p:spTgt spid="15363">
                                            <p:txEl>
                                              <p:pRg st="9" end="9"/>
                                            </p:txEl>
                                          </p:spTgt>
                                        </p:tgtEl>
                                        <p:attrNameLst>
                                          <p:attrName>style.visibility</p:attrName>
                                        </p:attrNameLst>
                                      </p:cBhvr>
                                      <p:to>
                                        <p:strVal val="visible"/>
                                      </p:to>
                                    </p:set>
                                    <p:animEffect transition="in" filter="barn(outVertical)">
                                      <p:cBhvr>
                                        <p:cTn id="38" dur="500"/>
                                        <p:tgtEl>
                                          <p:spTgt spid="1536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5"/>
          <p:cNvSpPr>
            <a:spLocks noGrp="1"/>
          </p:cNvSpPr>
          <p:nvPr>
            <p:ph type="sldNum" sz="quarter" idx="12"/>
          </p:nvPr>
        </p:nvSpPr>
        <p:spPr/>
        <p:txBody>
          <a:bodyPr/>
          <a:lstStyle/>
          <a:p>
            <a:fld id="{FA7E2D1B-8280-4D8B-A5E3-87CA283E3C9B}" type="slidenum">
              <a:rPr lang="fr-FR"/>
              <a:pPr/>
              <a:t>30</a:t>
            </a:fld>
            <a:endParaRPr lang="fr-FR"/>
          </a:p>
        </p:txBody>
      </p:sp>
      <p:sp>
        <p:nvSpPr>
          <p:cNvPr id="66562" name="Rectangle 2"/>
          <p:cNvSpPr>
            <a:spLocks noGrp="1" noChangeArrowheads="1"/>
          </p:cNvSpPr>
          <p:nvPr>
            <p:ph type="title"/>
          </p:nvPr>
        </p:nvSpPr>
        <p:spPr>
          <a:xfrm>
            <a:off x="152400" y="0"/>
            <a:ext cx="7772400" cy="1143000"/>
          </a:xfrm>
          <a:noFill/>
          <a:ln/>
        </p:spPr>
        <p:txBody>
          <a:bodyPr lIns="90488" tIns="44450" rIns="90488" bIns="44450"/>
          <a:lstStyle/>
          <a:p>
            <a:pPr algn="l"/>
            <a:r>
              <a:rPr lang="fr-FR"/>
              <a:t>Le lancement en fabrication</a:t>
            </a:r>
          </a:p>
        </p:txBody>
      </p:sp>
      <p:sp>
        <p:nvSpPr>
          <p:cNvPr id="66563" name="Rectangle 3"/>
          <p:cNvSpPr>
            <a:spLocks noGrp="1" noChangeArrowheads="1"/>
          </p:cNvSpPr>
          <p:nvPr>
            <p:ph type="body" idx="1"/>
          </p:nvPr>
        </p:nvSpPr>
        <p:spPr>
          <a:noFill/>
          <a:ln/>
        </p:spPr>
        <p:txBody>
          <a:bodyPr lIns="90488" tIns="44450" rIns="90488" bIns="44450"/>
          <a:lstStyle/>
          <a:p>
            <a:pPr marL="285750" indent="-285750">
              <a:buClr>
                <a:schemeClr val="folHlink"/>
              </a:buClr>
              <a:buSzPct val="75000"/>
              <a:buFont typeface="Monotype Sorts" pitchFamily="2" charset="2"/>
              <a:buChar char="n"/>
            </a:pPr>
            <a:r>
              <a:rPr lang="fr-FR" sz="2800"/>
              <a:t>Fonctions : </a:t>
            </a:r>
          </a:p>
          <a:p>
            <a:pPr marL="685800" lvl="1" indent="-228600"/>
            <a:r>
              <a:rPr lang="fr-FR" sz="2400" b="1"/>
              <a:t>réservation des composants</a:t>
            </a:r>
          </a:p>
          <a:p>
            <a:pPr marL="685800" lvl="1" indent="-228600"/>
            <a:r>
              <a:rPr lang="fr-FR" sz="2400" b="1"/>
              <a:t>préparation des documents nécessaires à la fabrication</a:t>
            </a:r>
            <a:endParaRPr lang="fr-FR" sz="2400"/>
          </a:p>
          <a:p>
            <a:pPr marL="285750" indent="-285750">
              <a:buClr>
                <a:schemeClr val="folHlink"/>
              </a:buClr>
              <a:buSzPct val="75000"/>
              <a:buFont typeface="Monotype Sorts" pitchFamily="2" charset="2"/>
              <a:buChar char="n"/>
            </a:pPr>
            <a:r>
              <a:rPr lang="fr-FR" sz="2800"/>
              <a:t>Transfert dans le module de suivi dans lequel</a:t>
            </a:r>
          </a:p>
          <a:p>
            <a:pPr marL="685800" lvl="1" indent="-228600"/>
            <a:r>
              <a:rPr lang="fr-FR" sz="2400" b="1"/>
              <a:t>on effectue des sorties de composants</a:t>
            </a:r>
          </a:p>
          <a:p>
            <a:pPr marL="685800" lvl="1" indent="-228600"/>
            <a:r>
              <a:rPr lang="fr-FR" sz="2400" b="1"/>
              <a:t>on déclare l'avancement</a:t>
            </a:r>
          </a:p>
          <a:p>
            <a:pPr marL="685800" lvl="1" indent="-228600"/>
            <a:r>
              <a:rPr lang="fr-FR" sz="2400" b="1"/>
              <a:t>on entre les produits terminés en stock</a:t>
            </a:r>
            <a:endParaRPr lang="fr-FR" sz="2400"/>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5"/>
          <p:cNvSpPr>
            <a:spLocks noGrp="1"/>
          </p:cNvSpPr>
          <p:nvPr>
            <p:ph type="sldNum" sz="quarter" idx="12"/>
          </p:nvPr>
        </p:nvSpPr>
        <p:spPr/>
        <p:txBody>
          <a:bodyPr/>
          <a:lstStyle/>
          <a:p>
            <a:fld id="{34CB83CF-AC39-46CC-AD74-B581A1A314AC}" type="slidenum">
              <a:rPr lang="fr-FR"/>
              <a:pPr/>
              <a:t>31</a:t>
            </a:fld>
            <a:endParaRPr lang="fr-FR"/>
          </a:p>
        </p:txBody>
      </p:sp>
      <p:sp>
        <p:nvSpPr>
          <p:cNvPr id="68610" name="Rectangle 2"/>
          <p:cNvSpPr>
            <a:spLocks noGrp="1" noChangeArrowheads="1"/>
          </p:cNvSpPr>
          <p:nvPr>
            <p:ph type="title"/>
          </p:nvPr>
        </p:nvSpPr>
        <p:spPr>
          <a:xfrm>
            <a:off x="304800" y="0"/>
            <a:ext cx="7772400" cy="1143000"/>
          </a:xfrm>
          <a:noFill/>
          <a:ln/>
        </p:spPr>
        <p:txBody>
          <a:bodyPr lIns="90488" tIns="44450" rIns="90488" bIns="44450"/>
          <a:lstStyle/>
          <a:p>
            <a:pPr algn="l"/>
            <a:r>
              <a:rPr lang="fr-FR"/>
              <a:t>Le suivi de la fabrication</a:t>
            </a:r>
          </a:p>
        </p:txBody>
      </p:sp>
      <p:sp>
        <p:nvSpPr>
          <p:cNvPr id="68611" name="Rectangle 3"/>
          <p:cNvSpPr>
            <a:spLocks noGrp="1" noChangeArrowheads="1"/>
          </p:cNvSpPr>
          <p:nvPr>
            <p:ph type="body" idx="1"/>
          </p:nvPr>
        </p:nvSpPr>
        <p:spPr>
          <a:xfrm>
            <a:off x="914400" y="1676400"/>
            <a:ext cx="7207250" cy="3729038"/>
          </a:xfrm>
          <a:noFill/>
          <a:ln/>
        </p:spPr>
        <p:txBody>
          <a:bodyPr lIns="90488" tIns="44450" rIns="90488" bIns="44450"/>
          <a:lstStyle/>
          <a:p>
            <a:pPr marL="285750" indent="-285750">
              <a:lnSpc>
                <a:spcPct val="90000"/>
              </a:lnSpc>
              <a:buClr>
                <a:schemeClr val="folHlink"/>
              </a:buClr>
              <a:buSzPct val="75000"/>
              <a:buFont typeface="Monotype Sorts" pitchFamily="2" charset="2"/>
              <a:buChar char="n"/>
            </a:pPr>
            <a:r>
              <a:rPr lang="fr-FR" sz="2800"/>
              <a:t>Objet : enregistrer </a:t>
            </a:r>
          </a:p>
          <a:p>
            <a:pPr marL="1143000" lvl="1" indent="-476250">
              <a:lnSpc>
                <a:spcPct val="90000"/>
              </a:lnSpc>
            </a:pPr>
            <a:r>
              <a:rPr lang="fr-FR"/>
              <a:t>l'avancement des opérations de fabrication</a:t>
            </a:r>
            <a:endParaRPr lang="fr-FR" sz="2400"/>
          </a:p>
          <a:p>
            <a:pPr marL="1562100" lvl="2">
              <a:lnSpc>
                <a:spcPct val="90000"/>
              </a:lnSpc>
            </a:pPr>
            <a:r>
              <a:rPr lang="fr-FR" sz="2000"/>
              <a:t>nombre de pièces réalisées</a:t>
            </a:r>
          </a:p>
          <a:p>
            <a:pPr marL="1562100" lvl="2">
              <a:lnSpc>
                <a:spcPct val="90000"/>
              </a:lnSpc>
            </a:pPr>
            <a:r>
              <a:rPr lang="fr-FR" sz="2000"/>
              <a:t>pièces bonnes, rebuts</a:t>
            </a:r>
          </a:p>
          <a:p>
            <a:pPr marL="1143000" lvl="1" indent="-476250">
              <a:lnSpc>
                <a:spcPct val="90000"/>
              </a:lnSpc>
            </a:pPr>
            <a:r>
              <a:rPr lang="fr-FR"/>
              <a:t>les consommations de ressources</a:t>
            </a:r>
            <a:endParaRPr lang="fr-FR" sz="2400"/>
          </a:p>
          <a:p>
            <a:pPr marL="1562100" lvl="2">
              <a:lnSpc>
                <a:spcPct val="90000"/>
              </a:lnSpc>
            </a:pPr>
            <a:r>
              <a:rPr lang="fr-FR" sz="2000"/>
              <a:t>heures machines</a:t>
            </a:r>
          </a:p>
          <a:p>
            <a:pPr marL="1562100" lvl="2">
              <a:lnSpc>
                <a:spcPct val="90000"/>
              </a:lnSpc>
            </a:pPr>
            <a:r>
              <a:rPr lang="fr-FR" sz="2000"/>
              <a:t>heures de main-d'œuvre</a:t>
            </a:r>
          </a:p>
          <a:p>
            <a:pPr marL="1562100" lvl="2">
              <a:lnSpc>
                <a:spcPct val="90000"/>
              </a:lnSpc>
            </a:pPr>
            <a:r>
              <a:rPr lang="fr-FR" sz="2000"/>
              <a:t>matières et composants</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741CCE7A-81B2-4D08-8B19-D65E288BC306}" type="slidenum">
              <a:rPr lang="fr-FR"/>
              <a:pPr/>
              <a:t>32</a:t>
            </a:fld>
            <a:endParaRPr lang="fr-FR"/>
          </a:p>
        </p:txBody>
      </p:sp>
      <p:sp>
        <p:nvSpPr>
          <p:cNvPr id="70658" name="Rectangle 2"/>
          <p:cNvSpPr>
            <a:spLocks noGrp="1" noChangeArrowheads="1"/>
          </p:cNvSpPr>
          <p:nvPr>
            <p:ph type="title"/>
          </p:nvPr>
        </p:nvSpPr>
        <p:spPr>
          <a:xfrm>
            <a:off x="228600" y="0"/>
            <a:ext cx="7772400" cy="1143000"/>
          </a:xfrm>
          <a:noFill/>
          <a:ln/>
        </p:spPr>
        <p:txBody>
          <a:bodyPr/>
          <a:lstStyle/>
          <a:p>
            <a:pPr algn="l"/>
            <a:r>
              <a:rPr lang="fr-FR"/>
              <a:t>Les achats</a:t>
            </a:r>
          </a:p>
        </p:txBody>
      </p:sp>
      <p:sp>
        <p:nvSpPr>
          <p:cNvPr id="70659" name="Rectangle 3"/>
          <p:cNvSpPr>
            <a:spLocks noGrp="1" noChangeArrowheads="1"/>
          </p:cNvSpPr>
          <p:nvPr>
            <p:ph type="body" idx="1"/>
          </p:nvPr>
        </p:nvSpPr>
        <p:spPr>
          <a:xfrm>
            <a:off x="457200" y="1600200"/>
            <a:ext cx="7772400" cy="4114800"/>
          </a:xfrm>
        </p:spPr>
        <p:txBody>
          <a:bodyPr/>
          <a:lstStyle/>
          <a:p>
            <a:pPr>
              <a:lnSpc>
                <a:spcPct val="90000"/>
              </a:lnSpc>
              <a:buClr>
                <a:schemeClr val="folHlink"/>
              </a:buClr>
              <a:buSzPct val="75000"/>
              <a:buFont typeface="Monotype Sorts" pitchFamily="2" charset="2"/>
              <a:buChar char="n"/>
            </a:pPr>
            <a:r>
              <a:rPr lang="fr-FR"/>
              <a:t>Tenue d'un fichier des fournisseurs</a:t>
            </a:r>
          </a:p>
          <a:p>
            <a:pPr>
              <a:lnSpc>
                <a:spcPct val="90000"/>
              </a:lnSpc>
              <a:buClr>
                <a:schemeClr val="folHlink"/>
              </a:buClr>
              <a:buSzPct val="75000"/>
              <a:buFont typeface="Monotype Sorts" pitchFamily="2" charset="2"/>
              <a:buChar char="n"/>
            </a:pPr>
            <a:r>
              <a:rPr lang="fr-FR"/>
              <a:t>Identification des fournisseurs potentiels de chaque article</a:t>
            </a:r>
          </a:p>
          <a:p>
            <a:pPr>
              <a:lnSpc>
                <a:spcPct val="90000"/>
              </a:lnSpc>
              <a:buClr>
                <a:schemeClr val="folHlink"/>
              </a:buClr>
              <a:buSzPct val="75000"/>
              <a:buFont typeface="Monotype Sorts" pitchFamily="2" charset="2"/>
              <a:buChar char="n"/>
            </a:pPr>
            <a:r>
              <a:rPr lang="fr-FR"/>
              <a:t>Commandes ponctuelles/ouvertes</a:t>
            </a:r>
          </a:p>
          <a:p>
            <a:pPr>
              <a:lnSpc>
                <a:spcPct val="90000"/>
              </a:lnSpc>
              <a:buClr>
                <a:schemeClr val="folHlink"/>
              </a:buClr>
              <a:buSzPct val="75000"/>
              <a:buFont typeface="Monotype Sorts" pitchFamily="2" charset="2"/>
              <a:buChar char="n"/>
            </a:pPr>
            <a:r>
              <a:rPr lang="fr-FR"/>
              <a:t>Enregistrement des prix d'achat et des délais de livraison ...</a:t>
            </a:r>
          </a:p>
          <a:p>
            <a:pPr>
              <a:lnSpc>
                <a:spcPct val="90000"/>
              </a:lnSpc>
              <a:buClr>
                <a:schemeClr val="folHlink"/>
              </a:buClr>
              <a:buSzPct val="75000"/>
              <a:buFont typeface="Monotype Sorts" pitchFamily="2" charset="2"/>
              <a:buChar char="n"/>
            </a:pPr>
            <a:r>
              <a:rPr lang="fr-FR"/>
              <a:t>Suivi des performances des fournisseurs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70659">
                                            <p:txEl>
                                              <p:pRg st="0" end="0"/>
                                            </p:txEl>
                                          </p:spTgt>
                                        </p:tgtEl>
                                        <p:attrNameLst>
                                          <p:attrName>style.visibility</p:attrName>
                                        </p:attrNameLst>
                                      </p:cBhvr>
                                      <p:to>
                                        <p:strVal val="visible"/>
                                      </p:to>
                                    </p:set>
                                    <p:animEffect transition="in" filter="barn(outVertical)">
                                      <p:cBhvr>
                                        <p:cTn id="7" dur="500"/>
                                        <p:tgtEl>
                                          <p:spTgt spid="706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70659">
                                            <p:txEl>
                                              <p:pRg st="1" end="1"/>
                                            </p:txEl>
                                          </p:spTgt>
                                        </p:tgtEl>
                                        <p:attrNameLst>
                                          <p:attrName>style.visibility</p:attrName>
                                        </p:attrNameLst>
                                      </p:cBhvr>
                                      <p:to>
                                        <p:strVal val="visible"/>
                                      </p:to>
                                    </p:set>
                                    <p:animEffect transition="in" filter="barn(outVertical)">
                                      <p:cBhvr>
                                        <p:cTn id="12" dur="500"/>
                                        <p:tgtEl>
                                          <p:spTgt spid="7065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70659">
                                            <p:txEl>
                                              <p:pRg st="2" end="2"/>
                                            </p:txEl>
                                          </p:spTgt>
                                        </p:tgtEl>
                                        <p:attrNameLst>
                                          <p:attrName>style.visibility</p:attrName>
                                        </p:attrNameLst>
                                      </p:cBhvr>
                                      <p:to>
                                        <p:strVal val="visible"/>
                                      </p:to>
                                    </p:set>
                                    <p:animEffect transition="in" filter="barn(outVertical)">
                                      <p:cBhvr>
                                        <p:cTn id="17" dur="500"/>
                                        <p:tgtEl>
                                          <p:spTgt spid="7065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37" fill="hold" grpId="0" nodeType="clickEffect">
                                  <p:stCondLst>
                                    <p:cond delay="0"/>
                                  </p:stCondLst>
                                  <p:childTnLst>
                                    <p:set>
                                      <p:cBhvr>
                                        <p:cTn id="21" dur="1" fill="hold">
                                          <p:stCondLst>
                                            <p:cond delay="0"/>
                                          </p:stCondLst>
                                        </p:cTn>
                                        <p:tgtEl>
                                          <p:spTgt spid="70659">
                                            <p:txEl>
                                              <p:pRg st="3" end="3"/>
                                            </p:txEl>
                                          </p:spTgt>
                                        </p:tgtEl>
                                        <p:attrNameLst>
                                          <p:attrName>style.visibility</p:attrName>
                                        </p:attrNameLst>
                                      </p:cBhvr>
                                      <p:to>
                                        <p:strVal val="visible"/>
                                      </p:to>
                                    </p:set>
                                    <p:animEffect transition="in" filter="barn(outVertical)">
                                      <p:cBhvr>
                                        <p:cTn id="22" dur="500"/>
                                        <p:tgtEl>
                                          <p:spTgt spid="7065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37" fill="hold" grpId="0" nodeType="clickEffect">
                                  <p:stCondLst>
                                    <p:cond delay="0"/>
                                  </p:stCondLst>
                                  <p:childTnLst>
                                    <p:set>
                                      <p:cBhvr>
                                        <p:cTn id="26" dur="1" fill="hold">
                                          <p:stCondLst>
                                            <p:cond delay="0"/>
                                          </p:stCondLst>
                                        </p:cTn>
                                        <p:tgtEl>
                                          <p:spTgt spid="70659">
                                            <p:txEl>
                                              <p:pRg st="4" end="4"/>
                                            </p:txEl>
                                          </p:spTgt>
                                        </p:tgtEl>
                                        <p:attrNameLst>
                                          <p:attrName>style.visibility</p:attrName>
                                        </p:attrNameLst>
                                      </p:cBhvr>
                                      <p:to>
                                        <p:strVal val="visible"/>
                                      </p:to>
                                    </p:set>
                                    <p:animEffect transition="in" filter="barn(outVertical)">
                                      <p:cBhvr>
                                        <p:cTn id="27" dur="500"/>
                                        <p:tgtEl>
                                          <p:spTgt spid="7065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9"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Espace réservé du numéro de diapositive 5"/>
          <p:cNvSpPr>
            <a:spLocks noGrp="1"/>
          </p:cNvSpPr>
          <p:nvPr>
            <p:ph type="sldNum" sz="quarter" idx="12"/>
          </p:nvPr>
        </p:nvSpPr>
        <p:spPr/>
        <p:txBody>
          <a:bodyPr/>
          <a:lstStyle/>
          <a:p>
            <a:fld id="{5D692146-7458-48E5-9A3C-15D2F7235176}" type="slidenum">
              <a:rPr lang="fr-FR"/>
              <a:pPr/>
              <a:t>33</a:t>
            </a:fld>
            <a:endParaRPr lang="fr-FR"/>
          </a:p>
        </p:txBody>
      </p:sp>
      <p:sp>
        <p:nvSpPr>
          <p:cNvPr id="72706" name="Rectangle 2"/>
          <p:cNvSpPr>
            <a:spLocks noGrp="1" noChangeArrowheads="1"/>
          </p:cNvSpPr>
          <p:nvPr>
            <p:ph type="title"/>
          </p:nvPr>
        </p:nvSpPr>
        <p:spPr>
          <a:xfrm>
            <a:off x="228600" y="0"/>
            <a:ext cx="7772400" cy="1143000"/>
          </a:xfrm>
          <a:noFill/>
          <a:ln/>
        </p:spPr>
        <p:txBody>
          <a:bodyPr lIns="90488" tIns="44450" rIns="90488" bIns="44450"/>
          <a:lstStyle/>
          <a:p>
            <a:pPr algn="l"/>
            <a:r>
              <a:rPr lang="fr-FR"/>
              <a:t>L’approvisionnement</a:t>
            </a:r>
          </a:p>
        </p:txBody>
      </p:sp>
      <p:sp>
        <p:nvSpPr>
          <p:cNvPr id="72707" name="Rectangle 3"/>
          <p:cNvSpPr>
            <a:spLocks noGrp="1" noChangeArrowheads="1"/>
          </p:cNvSpPr>
          <p:nvPr>
            <p:ph type="body" idx="1"/>
          </p:nvPr>
        </p:nvSpPr>
        <p:spPr>
          <a:xfrm>
            <a:off x="685800" y="1524000"/>
            <a:ext cx="7772400" cy="4114800"/>
          </a:xfrm>
          <a:noFill/>
          <a:ln/>
        </p:spPr>
        <p:txBody>
          <a:bodyPr lIns="90488" tIns="44450" rIns="90488" bIns="44450"/>
          <a:lstStyle/>
          <a:p>
            <a:pPr marL="285750" indent="-285750">
              <a:lnSpc>
                <a:spcPct val="90000"/>
              </a:lnSpc>
              <a:buClr>
                <a:schemeClr val="folHlink"/>
              </a:buClr>
              <a:buSzPct val="75000"/>
              <a:buFont typeface="Monotype Sorts" pitchFamily="2" charset="2"/>
              <a:buChar char="n"/>
            </a:pPr>
            <a:r>
              <a:rPr lang="fr-FR"/>
              <a:t>Transformation des ordres d’achat </a:t>
            </a:r>
            <a:br>
              <a:rPr lang="fr-FR"/>
            </a:br>
            <a:r>
              <a:rPr lang="fr-FR"/>
              <a:t>issus du calcul des besoins</a:t>
            </a:r>
            <a:br>
              <a:rPr lang="fr-FR"/>
            </a:br>
            <a:r>
              <a:rPr lang="fr-FR"/>
              <a:t>en </a:t>
            </a:r>
            <a:r>
              <a:rPr lang="fr-FR">
                <a:solidFill>
                  <a:srgbClr val="339933"/>
                </a:solidFill>
              </a:rPr>
              <a:t>commandes </a:t>
            </a:r>
            <a:br>
              <a:rPr lang="fr-FR">
                <a:solidFill>
                  <a:srgbClr val="339933"/>
                </a:solidFill>
              </a:rPr>
            </a:br>
            <a:r>
              <a:rPr lang="fr-FR"/>
              <a:t>en </a:t>
            </a:r>
            <a:r>
              <a:rPr lang="fr-FR">
                <a:solidFill>
                  <a:srgbClr val="339933"/>
                </a:solidFill>
              </a:rPr>
              <a:t>appels de livraison</a:t>
            </a:r>
          </a:p>
          <a:p>
            <a:pPr lvl="2">
              <a:lnSpc>
                <a:spcPct val="90000"/>
              </a:lnSpc>
              <a:buFont typeface="Monotype Sorts" pitchFamily="2" charset="2"/>
              <a:buNone/>
            </a:pPr>
            <a:r>
              <a:rPr lang="fr-FR"/>
              <a:t>transmis par EDI, fax automatiques ...</a:t>
            </a:r>
          </a:p>
          <a:p>
            <a:pPr marL="285750" indent="-285750">
              <a:lnSpc>
                <a:spcPct val="90000"/>
              </a:lnSpc>
              <a:buClr>
                <a:schemeClr val="folHlink"/>
              </a:buClr>
              <a:buSzPct val="75000"/>
              <a:buFont typeface="Monotype Sorts" pitchFamily="2" charset="2"/>
              <a:buChar char="n"/>
            </a:pPr>
            <a:r>
              <a:rPr lang="fr-FR"/>
              <a:t>Suivi des commandes en cours</a:t>
            </a:r>
          </a:p>
          <a:p>
            <a:pPr marL="285750" indent="-285750">
              <a:lnSpc>
                <a:spcPct val="90000"/>
              </a:lnSpc>
              <a:buClr>
                <a:schemeClr val="folHlink"/>
              </a:buClr>
              <a:buSzPct val="75000"/>
              <a:buFont typeface="Monotype Sorts" pitchFamily="2" charset="2"/>
              <a:buChar char="n"/>
            </a:pPr>
            <a:r>
              <a:rPr lang="fr-FR"/>
              <a:t>Enregistrement des réceptions</a:t>
            </a:r>
          </a:p>
          <a:p>
            <a:pPr marL="285750" indent="-285750">
              <a:lnSpc>
                <a:spcPct val="90000"/>
              </a:lnSpc>
              <a:buClr>
                <a:schemeClr val="folHlink"/>
              </a:buClr>
              <a:buSzPct val="75000"/>
              <a:buFont typeface="Monotype Sorts" pitchFamily="2" charset="2"/>
              <a:buChar char="n"/>
            </a:pPr>
            <a:r>
              <a:rPr lang="fr-FR"/>
              <a:t>Contrôle réception, bon à payer</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72707">
                                            <p:txEl>
                                              <p:pRg st="0" end="0"/>
                                            </p:txEl>
                                          </p:spTgt>
                                        </p:tgtEl>
                                        <p:attrNameLst>
                                          <p:attrName>style.visibility</p:attrName>
                                        </p:attrNameLst>
                                      </p:cBhvr>
                                      <p:to>
                                        <p:strVal val="visible"/>
                                      </p:to>
                                    </p:set>
                                    <p:animEffect transition="in" filter="barn(outVertical)">
                                      <p:cBhvr>
                                        <p:cTn id="7" dur="500"/>
                                        <p:tgtEl>
                                          <p:spTgt spid="72707">
                                            <p:txEl>
                                              <p:pRg st="0" end="0"/>
                                            </p:txEl>
                                          </p:spTgt>
                                        </p:tgtEl>
                                      </p:cBhvr>
                                    </p:animEffect>
                                  </p:childTnLst>
                                </p:cTn>
                              </p:par>
                              <p:par>
                                <p:cTn id="8" presetID="16" presetClass="entr" presetSubtype="37" fill="hold" grpId="0" nodeType="withEffect">
                                  <p:stCondLst>
                                    <p:cond delay="0"/>
                                  </p:stCondLst>
                                  <p:childTnLst>
                                    <p:set>
                                      <p:cBhvr>
                                        <p:cTn id="9" dur="1" fill="hold">
                                          <p:stCondLst>
                                            <p:cond delay="0"/>
                                          </p:stCondLst>
                                        </p:cTn>
                                        <p:tgtEl>
                                          <p:spTgt spid="72707">
                                            <p:txEl>
                                              <p:pRg st="1" end="1"/>
                                            </p:txEl>
                                          </p:spTgt>
                                        </p:tgtEl>
                                        <p:attrNameLst>
                                          <p:attrName>style.visibility</p:attrName>
                                        </p:attrNameLst>
                                      </p:cBhvr>
                                      <p:to>
                                        <p:strVal val="visible"/>
                                      </p:to>
                                    </p:set>
                                    <p:animEffect transition="in" filter="barn(outVertical)">
                                      <p:cBhvr>
                                        <p:cTn id="10" dur="500"/>
                                        <p:tgtEl>
                                          <p:spTgt spid="72707">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37" fill="hold" grpId="0" nodeType="clickEffect">
                                  <p:stCondLst>
                                    <p:cond delay="0"/>
                                  </p:stCondLst>
                                  <p:childTnLst>
                                    <p:set>
                                      <p:cBhvr>
                                        <p:cTn id="14" dur="1" fill="hold">
                                          <p:stCondLst>
                                            <p:cond delay="0"/>
                                          </p:stCondLst>
                                        </p:cTn>
                                        <p:tgtEl>
                                          <p:spTgt spid="72707">
                                            <p:txEl>
                                              <p:pRg st="2" end="2"/>
                                            </p:txEl>
                                          </p:spTgt>
                                        </p:tgtEl>
                                        <p:attrNameLst>
                                          <p:attrName>style.visibility</p:attrName>
                                        </p:attrNameLst>
                                      </p:cBhvr>
                                      <p:to>
                                        <p:strVal val="visible"/>
                                      </p:to>
                                    </p:set>
                                    <p:animEffect transition="in" filter="barn(outVertical)">
                                      <p:cBhvr>
                                        <p:cTn id="15" dur="500"/>
                                        <p:tgtEl>
                                          <p:spTgt spid="72707">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37" fill="hold" grpId="0" nodeType="clickEffect">
                                  <p:stCondLst>
                                    <p:cond delay="0"/>
                                  </p:stCondLst>
                                  <p:childTnLst>
                                    <p:set>
                                      <p:cBhvr>
                                        <p:cTn id="19" dur="1" fill="hold">
                                          <p:stCondLst>
                                            <p:cond delay="0"/>
                                          </p:stCondLst>
                                        </p:cTn>
                                        <p:tgtEl>
                                          <p:spTgt spid="72707">
                                            <p:txEl>
                                              <p:pRg st="3" end="3"/>
                                            </p:txEl>
                                          </p:spTgt>
                                        </p:tgtEl>
                                        <p:attrNameLst>
                                          <p:attrName>style.visibility</p:attrName>
                                        </p:attrNameLst>
                                      </p:cBhvr>
                                      <p:to>
                                        <p:strVal val="visible"/>
                                      </p:to>
                                    </p:set>
                                    <p:animEffect transition="in" filter="barn(outVertical)">
                                      <p:cBhvr>
                                        <p:cTn id="20" dur="500"/>
                                        <p:tgtEl>
                                          <p:spTgt spid="72707">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37" fill="hold" grpId="0" nodeType="clickEffect">
                                  <p:stCondLst>
                                    <p:cond delay="0"/>
                                  </p:stCondLst>
                                  <p:childTnLst>
                                    <p:set>
                                      <p:cBhvr>
                                        <p:cTn id="24" dur="1" fill="hold">
                                          <p:stCondLst>
                                            <p:cond delay="0"/>
                                          </p:stCondLst>
                                        </p:cTn>
                                        <p:tgtEl>
                                          <p:spTgt spid="72707">
                                            <p:txEl>
                                              <p:pRg st="4" end="4"/>
                                            </p:txEl>
                                          </p:spTgt>
                                        </p:tgtEl>
                                        <p:attrNameLst>
                                          <p:attrName>style.visibility</p:attrName>
                                        </p:attrNameLst>
                                      </p:cBhvr>
                                      <p:to>
                                        <p:strVal val="visible"/>
                                      </p:to>
                                    </p:set>
                                    <p:animEffect transition="in" filter="barn(outVertical)">
                                      <p:cBhvr>
                                        <p:cTn id="25" dur="500"/>
                                        <p:tgtEl>
                                          <p:spTgt spid="7270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CFBC594B-A638-4069-9F4E-65D90656DD36}" type="slidenum">
              <a:rPr lang="fr-FR"/>
              <a:pPr/>
              <a:t>34</a:t>
            </a:fld>
            <a:endParaRPr lang="fr-FR"/>
          </a:p>
        </p:txBody>
      </p:sp>
      <p:sp>
        <p:nvSpPr>
          <p:cNvPr id="74754" name="Rectangle 2"/>
          <p:cNvSpPr>
            <a:spLocks noGrp="1" noChangeArrowheads="1"/>
          </p:cNvSpPr>
          <p:nvPr>
            <p:ph type="title"/>
          </p:nvPr>
        </p:nvSpPr>
        <p:spPr>
          <a:xfrm>
            <a:off x="152400" y="0"/>
            <a:ext cx="7772400" cy="1143000"/>
          </a:xfrm>
        </p:spPr>
        <p:txBody>
          <a:bodyPr/>
          <a:lstStyle/>
          <a:p>
            <a:pPr algn="l"/>
            <a:r>
              <a:rPr lang="fr-FR"/>
              <a:t>La comptabilité industrielle</a:t>
            </a:r>
          </a:p>
        </p:txBody>
      </p:sp>
      <p:sp>
        <p:nvSpPr>
          <p:cNvPr id="74755" name="Rectangle 3"/>
          <p:cNvSpPr>
            <a:spLocks noGrp="1" noChangeArrowheads="1"/>
          </p:cNvSpPr>
          <p:nvPr>
            <p:ph type="body" idx="1"/>
          </p:nvPr>
        </p:nvSpPr>
        <p:spPr/>
        <p:txBody>
          <a:bodyPr/>
          <a:lstStyle/>
          <a:p>
            <a:pPr>
              <a:buClr>
                <a:schemeClr val="folHlink"/>
              </a:buClr>
              <a:buSzPct val="75000"/>
              <a:buFont typeface="Monotype Sorts" pitchFamily="2" charset="2"/>
              <a:buChar char="n"/>
            </a:pPr>
            <a:r>
              <a:rPr lang="fr-FR"/>
              <a:t>Calcul des coûts de revient prévisionnels des produits (budgets)</a:t>
            </a:r>
          </a:p>
          <a:p>
            <a:pPr>
              <a:buClr>
                <a:schemeClr val="folHlink"/>
              </a:buClr>
              <a:buSzPct val="75000"/>
              <a:buFont typeface="Monotype Sorts" pitchFamily="2" charset="2"/>
              <a:buChar char="n"/>
            </a:pPr>
            <a:r>
              <a:rPr lang="fr-FR"/>
              <a:t>Calcul des coûts réels des fabrications</a:t>
            </a:r>
          </a:p>
          <a:p>
            <a:pPr>
              <a:buClr>
                <a:schemeClr val="folHlink"/>
              </a:buClr>
              <a:buSzPct val="75000"/>
              <a:buFont typeface="Monotype Sorts" pitchFamily="2" charset="2"/>
              <a:buChar char="n"/>
            </a:pPr>
            <a:r>
              <a:rPr lang="fr-FR"/>
              <a:t>Valorisation des stocks</a:t>
            </a:r>
          </a:p>
          <a:p>
            <a:pPr>
              <a:buClr>
                <a:schemeClr val="folHlink"/>
              </a:buClr>
              <a:buSzPct val="75000"/>
              <a:buFont typeface="Monotype Sorts" pitchFamily="2" charset="2"/>
              <a:buChar char="n"/>
            </a:pPr>
            <a:r>
              <a:rPr lang="fr-FR"/>
              <a:t>Analyse des écarts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74755">
                                            <p:txEl>
                                              <p:pRg st="0" end="0"/>
                                            </p:txEl>
                                          </p:spTgt>
                                        </p:tgtEl>
                                        <p:attrNameLst>
                                          <p:attrName>style.visibility</p:attrName>
                                        </p:attrNameLst>
                                      </p:cBhvr>
                                      <p:to>
                                        <p:strVal val="visible"/>
                                      </p:to>
                                    </p:set>
                                    <p:animEffect transition="in" filter="barn(outVertical)">
                                      <p:cBhvr>
                                        <p:cTn id="7" dur="500"/>
                                        <p:tgtEl>
                                          <p:spTgt spid="7475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74755">
                                            <p:txEl>
                                              <p:pRg st="1" end="1"/>
                                            </p:txEl>
                                          </p:spTgt>
                                        </p:tgtEl>
                                        <p:attrNameLst>
                                          <p:attrName>style.visibility</p:attrName>
                                        </p:attrNameLst>
                                      </p:cBhvr>
                                      <p:to>
                                        <p:strVal val="visible"/>
                                      </p:to>
                                    </p:set>
                                    <p:animEffect transition="in" filter="barn(outVertical)">
                                      <p:cBhvr>
                                        <p:cTn id="12" dur="500"/>
                                        <p:tgtEl>
                                          <p:spTgt spid="7475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74755">
                                            <p:txEl>
                                              <p:pRg st="2" end="2"/>
                                            </p:txEl>
                                          </p:spTgt>
                                        </p:tgtEl>
                                        <p:attrNameLst>
                                          <p:attrName>style.visibility</p:attrName>
                                        </p:attrNameLst>
                                      </p:cBhvr>
                                      <p:to>
                                        <p:strVal val="visible"/>
                                      </p:to>
                                    </p:set>
                                    <p:animEffect transition="in" filter="barn(outVertical)">
                                      <p:cBhvr>
                                        <p:cTn id="17" dur="500"/>
                                        <p:tgtEl>
                                          <p:spTgt spid="7475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37" fill="hold" grpId="0" nodeType="clickEffect">
                                  <p:stCondLst>
                                    <p:cond delay="0"/>
                                  </p:stCondLst>
                                  <p:childTnLst>
                                    <p:set>
                                      <p:cBhvr>
                                        <p:cTn id="21" dur="1" fill="hold">
                                          <p:stCondLst>
                                            <p:cond delay="0"/>
                                          </p:stCondLst>
                                        </p:cTn>
                                        <p:tgtEl>
                                          <p:spTgt spid="74755">
                                            <p:txEl>
                                              <p:pRg st="3" end="3"/>
                                            </p:txEl>
                                          </p:spTgt>
                                        </p:tgtEl>
                                        <p:attrNameLst>
                                          <p:attrName>style.visibility</p:attrName>
                                        </p:attrNameLst>
                                      </p:cBhvr>
                                      <p:to>
                                        <p:strVal val="visible"/>
                                      </p:to>
                                    </p:set>
                                    <p:animEffect transition="in" filter="barn(outVertical)">
                                      <p:cBhvr>
                                        <p:cTn id="22" dur="500"/>
                                        <p:tgtEl>
                                          <p:spTgt spid="7475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5"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242C4C4B-5097-454F-9C59-BD00D8F66322}" type="slidenum">
              <a:rPr lang="fr-FR"/>
              <a:pPr/>
              <a:t>35</a:t>
            </a:fld>
            <a:endParaRPr lang="fr-FR"/>
          </a:p>
        </p:txBody>
      </p:sp>
      <p:sp>
        <p:nvSpPr>
          <p:cNvPr id="76802" name="Rectangle 2"/>
          <p:cNvSpPr>
            <a:spLocks noGrp="1" noChangeArrowheads="1"/>
          </p:cNvSpPr>
          <p:nvPr>
            <p:ph type="title"/>
          </p:nvPr>
        </p:nvSpPr>
        <p:spPr>
          <a:xfrm>
            <a:off x="152400" y="0"/>
            <a:ext cx="7772400" cy="1143000"/>
          </a:xfrm>
        </p:spPr>
        <p:txBody>
          <a:bodyPr/>
          <a:lstStyle/>
          <a:p>
            <a:pPr algn="l"/>
            <a:r>
              <a:rPr lang="fr-FR"/>
              <a:t>Coûts de revient prévisionnels</a:t>
            </a:r>
          </a:p>
        </p:txBody>
      </p:sp>
      <p:sp>
        <p:nvSpPr>
          <p:cNvPr id="76803" name="Rectangle 3"/>
          <p:cNvSpPr>
            <a:spLocks noGrp="1" noChangeArrowheads="1"/>
          </p:cNvSpPr>
          <p:nvPr>
            <p:ph type="body" idx="1"/>
          </p:nvPr>
        </p:nvSpPr>
        <p:spPr>
          <a:xfrm>
            <a:off x="533400" y="1447800"/>
            <a:ext cx="8382000" cy="4114800"/>
          </a:xfrm>
        </p:spPr>
        <p:txBody>
          <a:bodyPr/>
          <a:lstStyle/>
          <a:p>
            <a:pPr>
              <a:buClr>
                <a:schemeClr val="folHlink"/>
              </a:buClr>
              <a:buSzPct val="75000"/>
              <a:buFont typeface="Monotype Sorts" pitchFamily="2" charset="2"/>
              <a:buChar char="n"/>
            </a:pPr>
            <a:r>
              <a:rPr lang="en-US" sz="2800"/>
              <a:t>Principe :</a:t>
            </a:r>
          </a:p>
          <a:p>
            <a:pPr lvl="1"/>
            <a:r>
              <a:rPr lang="fr-FR" sz="2000" b="1"/>
              <a:t>Le coût d’un composé est égal à la somme</a:t>
            </a:r>
            <a:endParaRPr lang="fr-FR" sz="2400" b="1"/>
          </a:p>
          <a:p>
            <a:pPr lvl="2"/>
            <a:r>
              <a:rPr lang="fr-FR" sz="2000" b="1">
                <a:solidFill>
                  <a:srgbClr val="339933"/>
                </a:solidFill>
              </a:rPr>
              <a:t>des coûts de ses composants</a:t>
            </a:r>
          </a:p>
          <a:p>
            <a:pPr lvl="2"/>
            <a:r>
              <a:rPr lang="fr-FR" sz="2000" b="1">
                <a:solidFill>
                  <a:srgbClr val="339933"/>
                </a:solidFill>
              </a:rPr>
              <a:t>du coût des opérations de la gamme</a:t>
            </a:r>
            <a:endParaRPr lang="fr-FR" sz="2000">
              <a:solidFill>
                <a:srgbClr val="339933"/>
              </a:solidFill>
            </a:endParaRPr>
          </a:p>
          <a:p>
            <a:pPr lvl="1"/>
            <a:r>
              <a:rPr lang="fr-FR" sz="2000" b="1"/>
              <a:t>Le coût d’une opération est égal à la somme des valeurs des consommations de ressources :</a:t>
            </a:r>
            <a:endParaRPr lang="fr-FR" sz="2400" b="1"/>
          </a:p>
          <a:p>
            <a:pPr lvl="2"/>
            <a:r>
              <a:rPr lang="fr-FR" sz="2000" b="1">
                <a:solidFill>
                  <a:srgbClr val="339933"/>
                </a:solidFill>
              </a:rPr>
              <a:t>produit du temps gamme par le taux horaire standard de la ressource (machine, main-d’œuvre, sous-traitance, etc.)</a:t>
            </a:r>
          </a:p>
          <a:p>
            <a:pPr lvl="1"/>
            <a:r>
              <a:rPr lang="fr-FR" sz="2000" b="1"/>
              <a:t>On remonte des produits achetés jusqu’au produit fini</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6A5B3430-3D0D-4BCE-BFC6-942197A232E1}" type="slidenum">
              <a:rPr lang="fr-FR"/>
              <a:pPr/>
              <a:t>36</a:t>
            </a:fld>
            <a:endParaRPr lang="fr-FR"/>
          </a:p>
        </p:txBody>
      </p:sp>
      <p:sp>
        <p:nvSpPr>
          <p:cNvPr id="78850" name="Rectangle 2"/>
          <p:cNvSpPr>
            <a:spLocks noGrp="1" noChangeArrowheads="1"/>
          </p:cNvSpPr>
          <p:nvPr>
            <p:ph type="title"/>
          </p:nvPr>
        </p:nvSpPr>
        <p:spPr>
          <a:xfrm>
            <a:off x="152400" y="0"/>
            <a:ext cx="7772400" cy="1143000"/>
          </a:xfrm>
        </p:spPr>
        <p:txBody>
          <a:bodyPr/>
          <a:lstStyle/>
          <a:p>
            <a:pPr algn="l"/>
            <a:r>
              <a:rPr lang="fr-FR"/>
              <a:t>Coûts réels des fabrications</a:t>
            </a:r>
            <a:endParaRPr lang="en-US"/>
          </a:p>
        </p:txBody>
      </p:sp>
      <p:sp>
        <p:nvSpPr>
          <p:cNvPr id="78851" name="Rectangle 3"/>
          <p:cNvSpPr>
            <a:spLocks noGrp="1" noChangeArrowheads="1"/>
          </p:cNvSpPr>
          <p:nvPr>
            <p:ph type="body" idx="1"/>
          </p:nvPr>
        </p:nvSpPr>
        <p:spPr/>
        <p:txBody>
          <a:bodyPr/>
          <a:lstStyle/>
          <a:p>
            <a:pPr>
              <a:buClr>
                <a:schemeClr val="folHlink"/>
              </a:buClr>
              <a:buSzPct val="75000"/>
              <a:buFont typeface="Monotype Sorts" pitchFamily="2" charset="2"/>
              <a:buChar char="n"/>
            </a:pPr>
            <a:r>
              <a:rPr lang="fr-FR"/>
              <a:t>Même principe de calcul</a:t>
            </a:r>
          </a:p>
          <a:p>
            <a:pPr>
              <a:buClr>
                <a:schemeClr val="folHlink"/>
              </a:buClr>
              <a:buSzPct val="75000"/>
              <a:buFont typeface="Monotype Sorts" pitchFamily="2" charset="2"/>
              <a:buChar char="n"/>
            </a:pPr>
            <a:r>
              <a:rPr lang="fr-FR"/>
              <a:t>Mais on utilise les consommations réelles de ressources</a:t>
            </a:r>
          </a:p>
          <a:p>
            <a:pPr lvl="1"/>
            <a:r>
              <a:rPr lang="fr-FR"/>
              <a:t>Matières et composants réellement consommés (y compris les rebuts)</a:t>
            </a:r>
          </a:p>
          <a:p>
            <a:pPr lvl="1"/>
            <a:r>
              <a:rPr lang="fr-FR"/>
              <a:t>Temps effectivement passés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76DBC964-5BF7-4FBE-8711-F2D60209EBA3}" type="slidenum">
              <a:rPr lang="fr-FR"/>
              <a:pPr/>
              <a:t>37</a:t>
            </a:fld>
            <a:endParaRPr lang="fr-FR"/>
          </a:p>
        </p:txBody>
      </p:sp>
      <p:sp>
        <p:nvSpPr>
          <p:cNvPr id="80898" name="Rectangle 2"/>
          <p:cNvSpPr>
            <a:spLocks noGrp="1" noChangeArrowheads="1"/>
          </p:cNvSpPr>
          <p:nvPr>
            <p:ph type="title"/>
          </p:nvPr>
        </p:nvSpPr>
        <p:spPr>
          <a:xfrm>
            <a:off x="152400" y="0"/>
            <a:ext cx="7772400" cy="1143000"/>
          </a:xfrm>
        </p:spPr>
        <p:txBody>
          <a:bodyPr/>
          <a:lstStyle/>
          <a:p>
            <a:pPr algn="l"/>
            <a:r>
              <a:rPr lang="fr-FR"/>
              <a:t>Valorisation des stocks</a:t>
            </a:r>
            <a:endParaRPr lang="en-US"/>
          </a:p>
        </p:txBody>
      </p:sp>
      <p:sp>
        <p:nvSpPr>
          <p:cNvPr id="80899" name="Rectangle 3"/>
          <p:cNvSpPr>
            <a:spLocks noGrp="1" noChangeArrowheads="1"/>
          </p:cNvSpPr>
          <p:nvPr>
            <p:ph type="body" idx="1"/>
          </p:nvPr>
        </p:nvSpPr>
        <p:spPr/>
        <p:txBody>
          <a:bodyPr/>
          <a:lstStyle/>
          <a:p>
            <a:pPr>
              <a:buClr>
                <a:schemeClr val="folHlink"/>
              </a:buClr>
              <a:buSzPct val="75000"/>
              <a:buFont typeface="Monotype Sorts" pitchFamily="2" charset="2"/>
              <a:buChar char="n"/>
            </a:pPr>
            <a:r>
              <a:rPr lang="fr-FR"/>
              <a:t>Tous les stocks appartenant à l’entreprise doivent être valorisés</a:t>
            </a:r>
          </a:p>
          <a:p>
            <a:pPr lvl="1"/>
            <a:r>
              <a:rPr lang="fr-FR"/>
              <a:t>au coût standard (pour la gestion)</a:t>
            </a:r>
          </a:p>
          <a:p>
            <a:pPr lvl="1"/>
            <a:r>
              <a:rPr lang="fr-FR"/>
              <a:t>au coût réel </a:t>
            </a:r>
          </a:p>
          <a:p>
            <a:pPr marL="1162050" lvl="2"/>
            <a:r>
              <a:rPr lang="fr-FR"/>
              <a:t>pour déterminer le résultat de l’entreprise</a:t>
            </a:r>
          </a:p>
          <a:p>
            <a:pPr marL="1162050" lvl="2"/>
            <a:r>
              <a:rPr lang="fr-FR"/>
              <a:t>pour des raisons fiscales</a:t>
            </a:r>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5"/>
          <p:cNvSpPr>
            <a:spLocks noGrp="1"/>
          </p:cNvSpPr>
          <p:nvPr>
            <p:ph type="sldNum" sz="quarter" idx="12"/>
          </p:nvPr>
        </p:nvSpPr>
        <p:spPr/>
        <p:txBody>
          <a:bodyPr/>
          <a:lstStyle/>
          <a:p>
            <a:fld id="{E794029C-12F9-4C45-99B5-2DE152BBBFDD}" type="slidenum">
              <a:rPr lang="fr-FR"/>
              <a:pPr/>
              <a:t>38</a:t>
            </a:fld>
            <a:endParaRPr lang="fr-FR"/>
          </a:p>
        </p:txBody>
      </p:sp>
      <p:sp>
        <p:nvSpPr>
          <p:cNvPr id="82946" name="Rectangle 2"/>
          <p:cNvSpPr>
            <a:spLocks noGrp="1" noChangeArrowheads="1"/>
          </p:cNvSpPr>
          <p:nvPr>
            <p:ph type="title"/>
          </p:nvPr>
        </p:nvSpPr>
        <p:spPr>
          <a:xfrm>
            <a:off x="228600" y="0"/>
            <a:ext cx="7772400" cy="1143000"/>
          </a:xfrm>
        </p:spPr>
        <p:txBody>
          <a:bodyPr/>
          <a:lstStyle/>
          <a:p>
            <a:pPr algn="l"/>
            <a:r>
              <a:rPr lang="fr-FR"/>
              <a:t>Analyse des écarts</a:t>
            </a:r>
            <a:endParaRPr lang="en-US"/>
          </a:p>
        </p:txBody>
      </p:sp>
      <p:sp>
        <p:nvSpPr>
          <p:cNvPr id="82947" name="Rectangle 3"/>
          <p:cNvSpPr>
            <a:spLocks noGrp="1" noChangeArrowheads="1"/>
          </p:cNvSpPr>
          <p:nvPr>
            <p:ph type="body" idx="1"/>
          </p:nvPr>
        </p:nvSpPr>
        <p:spPr/>
        <p:txBody>
          <a:bodyPr/>
          <a:lstStyle/>
          <a:p>
            <a:pPr>
              <a:buClr>
                <a:schemeClr val="folHlink"/>
              </a:buClr>
              <a:buSzPct val="75000"/>
              <a:buFont typeface="Monotype Sorts" pitchFamily="2" charset="2"/>
              <a:buChar char="n"/>
            </a:pPr>
            <a:r>
              <a:rPr lang="fr-FR"/>
              <a:t>Mise en évidence des écarts sur les consommations de ressources</a:t>
            </a:r>
          </a:p>
          <a:p>
            <a:pPr lvl="1"/>
            <a:r>
              <a:rPr lang="fr-FR"/>
              <a:t>utilisation des matières</a:t>
            </a:r>
          </a:p>
          <a:p>
            <a:pPr lvl="1"/>
            <a:r>
              <a:rPr lang="fr-FR"/>
              <a:t>rebuts</a:t>
            </a:r>
          </a:p>
          <a:p>
            <a:pPr lvl="1"/>
            <a:r>
              <a:rPr lang="fr-FR"/>
              <a:t>temps passés / temps alloués</a:t>
            </a:r>
          </a:p>
          <a:p>
            <a:pPr lvl="2"/>
            <a:r>
              <a:rPr lang="fr-FR"/>
              <a:t>machine</a:t>
            </a:r>
          </a:p>
          <a:p>
            <a:pPr lvl="2"/>
            <a:r>
              <a:rPr lang="fr-FR"/>
              <a:t>main-d’œuvre</a:t>
            </a:r>
          </a:p>
          <a:p>
            <a:pPr>
              <a:buClr>
                <a:schemeClr val="folHlink"/>
              </a:buClr>
              <a:buSzPct val="75000"/>
              <a:buFont typeface="Monotype Sorts" pitchFamily="2" charset="2"/>
              <a:buChar char="n"/>
            </a:pPr>
            <a:r>
              <a:rPr lang="fr-FR"/>
              <a:t>Valorisation des écarts</a:t>
            </a:r>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5"/>
          <p:cNvSpPr>
            <a:spLocks noGrp="1"/>
          </p:cNvSpPr>
          <p:nvPr>
            <p:ph type="sldNum" sz="quarter" idx="12"/>
          </p:nvPr>
        </p:nvSpPr>
        <p:spPr/>
        <p:txBody>
          <a:bodyPr/>
          <a:lstStyle/>
          <a:p>
            <a:fld id="{79C2C7B4-9F41-4F43-93C7-15B91E1AAECF}" type="slidenum">
              <a:rPr lang="fr-FR"/>
              <a:pPr/>
              <a:t>39</a:t>
            </a:fld>
            <a:endParaRPr lang="fr-FR"/>
          </a:p>
        </p:txBody>
      </p:sp>
      <p:sp>
        <p:nvSpPr>
          <p:cNvPr id="84994" name="Rectangle 2"/>
          <p:cNvSpPr>
            <a:spLocks noGrp="1" noChangeArrowheads="1"/>
          </p:cNvSpPr>
          <p:nvPr>
            <p:ph type="title"/>
          </p:nvPr>
        </p:nvSpPr>
        <p:spPr>
          <a:xfrm>
            <a:off x="304800" y="0"/>
            <a:ext cx="7772400" cy="1143000"/>
          </a:xfrm>
          <a:noFill/>
          <a:ln/>
        </p:spPr>
        <p:txBody>
          <a:bodyPr lIns="90488" tIns="44450" rIns="90488" bIns="44450"/>
          <a:lstStyle/>
          <a:p>
            <a:pPr algn="l"/>
            <a:r>
              <a:rPr lang="fr-FR"/>
              <a:t>Plans à moyen terme</a:t>
            </a:r>
          </a:p>
        </p:txBody>
      </p:sp>
      <p:sp>
        <p:nvSpPr>
          <p:cNvPr id="84995" name="Rectangle 3"/>
          <p:cNvSpPr>
            <a:spLocks noGrp="1" noChangeArrowheads="1"/>
          </p:cNvSpPr>
          <p:nvPr>
            <p:ph type="body" idx="1"/>
          </p:nvPr>
        </p:nvSpPr>
        <p:spPr>
          <a:xfrm>
            <a:off x="762000" y="1524000"/>
            <a:ext cx="8077200" cy="4572000"/>
          </a:xfrm>
          <a:noFill/>
          <a:ln/>
        </p:spPr>
        <p:txBody>
          <a:bodyPr lIns="90488" tIns="44450" rIns="90488" bIns="44450"/>
          <a:lstStyle/>
          <a:p>
            <a:pPr marL="285750" indent="-285750">
              <a:buClr>
                <a:schemeClr val="folHlink"/>
              </a:buClr>
              <a:buSzPct val="75000"/>
              <a:buFont typeface="Monotype Sorts" pitchFamily="2" charset="2"/>
              <a:buChar char="n"/>
            </a:pPr>
            <a:r>
              <a:rPr lang="fr-FR" sz="2400"/>
              <a:t>But : Evaluation des charges représentées par les prévisions commerciales </a:t>
            </a:r>
            <a:r>
              <a:rPr lang="fr-FR" sz="2400">
                <a:solidFill>
                  <a:srgbClr val="339933"/>
                </a:solidFill>
              </a:rPr>
              <a:t>à moyen terme</a:t>
            </a:r>
          </a:p>
          <a:p>
            <a:pPr marL="285750" indent="-285750">
              <a:buClr>
                <a:schemeClr val="folHlink"/>
              </a:buClr>
              <a:buSzPct val="75000"/>
              <a:buFont typeface="Monotype Sorts" pitchFamily="2" charset="2"/>
              <a:buChar char="n"/>
            </a:pPr>
            <a:r>
              <a:rPr lang="fr-FR" sz="2400"/>
              <a:t>Articles « Famille »</a:t>
            </a:r>
          </a:p>
          <a:p>
            <a:pPr marL="285750" indent="-285750">
              <a:buClr>
                <a:schemeClr val="folHlink"/>
              </a:buClr>
              <a:buSzPct val="75000"/>
              <a:buFont typeface="Monotype Sorts" pitchFamily="2" charset="2"/>
              <a:buChar char="n"/>
            </a:pPr>
            <a:r>
              <a:rPr lang="fr-FR" sz="2400"/>
              <a:t>Nomenclatures ressources</a:t>
            </a:r>
          </a:p>
          <a:p>
            <a:pPr marL="285750" indent="-285750">
              <a:buClr>
                <a:schemeClr val="folHlink"/>
              </a:buClr>
              <a:buSzPct val="75000"/>
              <a:buFont typeface="Monotype Sorts" pitchFamily="2" charset="2"/>
              <a:buChar char="n"/>
            </a:pPr>
            <a:r>
              <a:rPr lang="fr-FR" sz="2400"/>
              <a:t>Comparaison par rapport aux capacités disponibles</a:t>
            </a:r>
          </a:p>
          <a:p>
            <a:pPr marL="285750" indent="-285750">
              <a:buClr>
                <a:schemeClr val="folHlink"/>
              </a:buClr>
              <a:buSzPct val="75000"/>
              <a:buFont typeface="Monotype Sorts" pitchFamily="2" charset="2"/>
              <a:buChar char="n"/>
            </a:pPr>
            <a:r>
              <a:rPr lang="fr-FR" sz="2400"/>
              <a:t>Ajustement par actions sur les capacités </a:t>
            </a:r>
          </a:p>
          <a:p>
            <a:pPr marL="685800" lvl="1" indent="-228600"/>
            <a:r>
              <a:rPr lang="fr-FR" sz="2000" b="1"/>
              <a:t>modification du calendrier</a:t>
            </a:r>
          </a:p>
          <a:p>
            <a:pPr marL="685800" lvl="1" indent="-228600"/>
            <a:r>
              <a:rPr lang="fr-FR" sz="2000" b="1"/>
              <a:t>investissements</a:t>
            </a:r>
          </a:p>
          <a:p>
            <a:pPr marL="685800" lvl="1" indent="-228600"/>
            <a:r>
              <a:rPr lang="fr-FR" sz="2000" b="1"/>
              <a:t>variations d’effectifs</a:t>
            </a:r>
          </a:p>
          <a:p>
            <a:pPr marL="685800" lvl="1" indent="-228600"/>
            <a:r>
              <a:rPr lang="fr-FR" sz="2000" b="1"/>
              <a:t>répartition entre usines</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Espace réservé du numéro de diapositive 4"/>
          <p:cNvSpPr>
            <a:spLocks noGrp="1"/>
          </p:cNvSpPr>
          <p:nvPr>
            <p:ph type="sldNum" sz="quarter" idx="12"/>
          </p:nvPr>
        </p:nvSpPr>
        <p:spPr/>
        <p:txBody>
          <a:bodyPr/>
          <a:lstStyle/>
          <a:p>
            <a:fld id="{7D839DC9-2935-4817-8B23-55DAD607FD78}" type="slidenum">
              <a:rPr lang="fr-FR"/>
              <a:pPr/>
              <a:t>4</a:t>
            </a:fld>
            <a:endParaRPr lang="fr-FR"/>
          </a:p>
        </p:txBody>
      </p:sp>
      <p:sp>
        <p:nvSpPr>
          <p:cNvPr id="93186" name="Rectangle 2"/>
          <p:cNvSpPr>
            <a:spLocks noGrp="1" noChangeArrowheads="1"/>
          </p:cNvSpPr>
          <p:nvPr>
            <p:ph type="title"/>
          </p:nvPr>
        </p:nvSpPr>
        <p:spPr/>
        <p:txBody>
          <a:bodyPr/>
          <a:lstStyle/>
          <a:p>
            <a:r>
              <a:rPr lang="fr-FR"/>
              <a:t>La gestion des flux matières</a:t>
            </a:r>
          </a:p>
        </p:txBody>
      </p:sp>
      <p:sp>
        <p:nvSpPr>
          <p:cNvPr id="93187" name="Line 3"/>
          <p:cNvSpPr>
            <a:spLocks noChangeShapeType="1"/>
          </p:cNvSpPr>
          <p:nvPr/>
        </p:nvSpPr>
        <p:spPr bwMode="auto">
          <a:xfrm>
            <a:off x="685800" y="3657600"/>
            <a:ext cx="7239000" cy="0"/>
          </a:xfrm>
          <a:prstGeom prst="line">
            <a:avLst/>
          </a:prstGeom>
          <a:noFill/>
          <a:ln w="76200" cmpd="tri">
            <a:solidFill>
              <a:schemeClr val="tx1"/>
            </a:solidFill>
            <a:round/>
            <a:headEnd/>
            <a:tailEnd type="triangle" w="med" len="med"/>
          </a:ln>
          <a:effectLst/>
        </p:spPr>
        <p:txBody>
          <a:bodyPr wrap="none" anchor="ctr"/>
          <a:lstStyle/>
          <a:p>
            <a:endParaRPr lang="fr-FR"/>
          </a:p>
        </p:txBody>
      </p:sp>
      <p:sp>
        <p:nvSpPr>
          <p:cNvPr id="93188" name="Oval 4"/>
          <p:cNvSpPr>
            <a:spLocks noChangeArrowheads="1"/>
          </p:cNvSpPr>
          <p:nvPr/>
        </p:nvSpPr>
        <p:spPr bwMode="auto">
          <a:xfrm>
            <a:off x="6096000" y="2514600"/>
            <a:ext cx="2133600" cy="990600"/>
          </a:xfrm>
          <a:prstGeom prst="ellipse">
            <a:avLst/>
          </a:prstGeom>
          <a:solidFill>
            <a:srgbClr val="FFFF00"/>
          </a:solidFill>
          <a:ln w="9525">
            <a:solidFill>
              <a:schemeClr val="tx1"/>
            </a:solidFill>
            <a:round/>
            <a:headEnd/>
            <a:tailEnd/>
          </a:ln>
          <a:effectLst/>
        </p:spPr>
        <p:txBody>
          <a:bodyPr wrap="none" anchor="ctr"/>
          <a:lstStyle/>
          <a:p>
            <a:pPr algn="ctr"/>
            <a:r>
              <a:rPr lang="fr-FR" sz="2000" b="1"/>
              <a:t>Gestion</a:t>
            </a:r>
            <a:br>
              <a:rPr lang="fr-FR" sz="2000" b="1"/>
            </a:br>
            <a:r>
              <a:rPr lang="fr-FR" sz="2000" b="1"/>
              <a:t>commerciale</a:t>
            </a:r>
          </a:p>
        </p:txBody>
      </p:sp>
      <p:sp>
        <p:nvSpPr>
          <p:cNvPr id="93189" name="Oval 5"/>
          <p:cNvSpPr>
            <a:spLocks noChangeArrowheads="1"/>
          </p:cNvSpPr>
          <p:nvPr/>
        </p:nvSpPr>
        <p:spPr bwMode="auto">
          <a:xfrm>
            <a:off x="457200" y="2438400"/>
            <a:ext cx="2133600" cy="990600"/>
          </a:xfrm>
          <a:prstGeom prst="ellipse">
            <a:avLst/>
          </a:prstGeom>
          <a:solidFill>
            <a:srgbClr val="FFFF00"/>
          </a:solidFill>
          <a:ln w="9525">
            <a:solidFill>
              <a:schemeClr val="tx1"/>
            </a:solidFill>
            <a:round/>
            <a:headEnd/>
            <a:tailEnd/>
          </a:ln>
          <a:effectLst/>
        </p:spPr>
        <p:txBody>
          <a:bodyPr wrap="none" anchor="ctr"/>
          <a:lstStyle/>
          <a:p>
            <a:pPr algn="ctr"/>
            <a:r>
              <a:rPr lang="fr-FR" sz="2000" b="1"/>
              <a:t>Gestion</a:t>
            </a:r>
            <a:br>
              <a:rPr lang="fr-FR" sz="2000" b="1"/>
            </a:br>
            <a:r>
              <a:rPr lang="fr-FR" sz="2000" b="1"/>
              <a:t>des achats</a:t>
            </a:r>
          </a:p>
        </p:txBody>
      </p:sp>
      <p:sp>
        <p:nvSpPr>
          <p:cNvPr id="93190" name="Oval 6"/>
          <p:cNvSpPr>
            <a:spLocks noChangeArrowheads="1"/>
          </p:cNvSpPr>
          <p:nvPr/>
        </p:nvSpPr>
        <p:spPr bwMode="auto">
          <a:xfrm>
            <a:off x="3276600" y="1447800"/>
            <a:ext cx="2133600" cy="990600"/>
          </a:xfrm>
          <a:prstGeom prst="ellipse">
            <a:avLst/>
          </a:prstGeom>
          <a:solidFill>
            <a:srgbClr val="FFFF00"/>
          </a:solidFill>
          <a:ln w="9525">
            <a:solidFill>
              <a:schemeClr val="tx1"/>
            </a:solidFill>
            <a:round/>
            <a:headEnd/>
            <a:tailEnd/>
          </a:ln>
          <a:effectLst/>
        </p:spPr>
        <p:txBody>
          <a:bodyPr wrap="none" anchor="ctr"/>
          <a:lstStyle/>
          <a:p>
            <a:pPr algn="ctr"/>
            <a:r>
              <a:rPr lang="fr-FR" sz="2000" b="1"/>
              <a:t>Planification</a:t>
            </a:r>
          </a:p>
        </p:txBody>
      </p:sp>
      <p:sp>
        <p:nvSpPr>
          <p:cNvPr id="93191" name="Oval 7"/>
          <p:cNvSpPr>
            <a:spLocks noChangeArrowheads="1"/>
          </p:cNvSpPr>
          <p:nvPr/>
        </p:nvSpPr>
        <p:spPr bwMode="auto">
          <a:xfrm>
            <a:off x="3124200" y="3124200"/>
            <a:ext cx="2590800" cy="990600"/>
          </a:xfrm>
          <a:prstGeom prst="ellipse">
            <a:avLst/>
          </a:prstGeom>
          <a:solidFill>
            <a:srgbClr val="FFFF00"/>
          </a:solidFill>
          <a:ln w="9525">
            <a:solidFill>
              <a:schemeClr val="tx1"/>
            </a:solidFill>
            <a:round/>
            <a:headEnd/>
            <a:tailEnd/>
          </a:ln>
          <a:effectLst/>
        </p:spPr>
        <p:txBody>
          <a:bodyPr wrap="none" anchor="ctr"/>
          <a:lstStyle/>
          <a:p>
            <a:pPr algn="ctr"/>
            <a:r>
              <a:rPr lang="fr-FR" sz="1800" b="1"/>
              <a:t>Suivi de fabrication</a:t>
            </a:r>
          </a:p>
        </p:txBody>
      </p:sp>
      <p:sp>
        <p:nvSpPr>
          <p:cNvPr id="93192" name="Oval 8"/>
          <p:cNvSpPr>
            <a:spLocks noChangeArrowheads="1"/>
          </p:cNvSpPr>
          <p:nvPr/>
        </p:nvSpPr>
        <p:spPr bwMode="auto">
          <a:xfrm>
            <a:off x="6096000" y="3810000"/>
            <a:ext cx="2133600" cy="990600"/>
          </a:xfrm>
          <a:prstGeom prst="ellipse">
            <a:avLst/>
          </a:prstGeom>
          <a:solidFill>
            <a:srgbClr val="FFFF00"/>
          </a:solidFill>
          <a:ln w="9525">
            <a:solidFill>
              <a:schemeClr val="tx1"/>
            </a:solidFill>
            <a:round/>
            <a:headEnd/>
            <a:tailEnd/>
          </a:ln>
          <a:effectLst/>
        </p:spPr>
        <p:txBody>
          <a:bodyPr wrap="none" anchor="ctr"/>
          <a:lstStyle/>
          <a:p>
            <a:pPr algn="ctr"/>
            <a:r>
              <a:rPr lang="fr-FR" sz="2000" b="1"/>
              <a:t>Distribution</a:t>
            </a:r>
          </a:p>
        </p:txBody>
      </p:sp>
      <p:sp>
        <p:nvSpPr>
          <p:cNvPr id="93193" name="Line 9"/>
          <p:cNvSpPr>
            <a:spLocks noChangeShapeType="1"/>
          </p:cNvSpPr>
          <p:nvPr/>
        </p:nvSpPr>
        <p:spPr bwMode="auto">
          <a:xfrm flipH="1">
            <a:off x="2438400" y="2209800"/>
            <a:ext cx="1066800" cy="457200"/>
          </a:xfrm>
          <a:prstGeom prst="line">
            <a:avLst/>
          </a:prstGeom>
          <a:noFill/>
          <a:ln w="19050">
            <a:solidFill>
              <a:schemeClr val="tx1"/>
            </a:solidFill>
            <a:round/>
            <a:headEnd type="triangle" w="med" len="med"/>
            <a:tailEnd type="triangle" w="med" len="med"/>
          </a:ln>
          <a:effectLst/>
        </p:spPr>
        <p:txBody>
          <a:bodyPr wrap="none" anchor="ctr"/>
          <a:lstStyle/>
          <a:p>
            <a:endParaRPr lang="fr-FR"/>
          </a:p>
        </p:txBody>
      </p:sp>
      <p:sp>
        <p:nvSpPr>
          <p:cNvPr id="93194" name="Line 10"/>
          <p:cNvSpPr>
            <a:spLocks noChangeShapeType="1"/>
          </p:cNvSpPr>
          <p:nvPr/>
        </p:nvSpPr>
        <p:spPr bwMode="auto">
          <a:xfrm>
            <a:off x="4343400" y="2438400"/>
            <a:ext cx="0" cy="685800"/>
          </a:xfrm>
          <a:prstGeom prst="line">
            <a:avLst/>
          </a:prstGeom>
          <a:noFill/>
          <a:ln w="19050">
            <a:solidFill>
              <a:schemeClr val="tx1"/>
            </a:solidFill>
            <a:round/>
            <a:headEnd type="triangle" w="med" len="med"/>
            <a:tailEnd type="triangle" w="med" len="med"/>
          </a:ln>
          <a:effectLst/>
        </p:spPr>
        <p:txBody>
          <a:bodyPr wrap="none" anchor="ctr"/>
          <a:lstStyle/>
          <a:p>
            <a:endParaRPr lang="fr-FR"/>
          </a:p>
        </p:txBody>
      </p:sp>
      <p:sp>
        <p:nvSpPr>
          <p:cNvPr id="93195" name="Line 11"/>
          <p:cNvSpPr>
            <a:spLocks noChangeShapeType="1"/>
          </p:cNvSpPr>
          <p:nvPr/>
        </p:nvSpPr>
        <p:spPr bwMode="auto">
          <a:xfrm>
            <a:off x="5334000" y="2133600"/>
            <a:ext cx="990600" cy="609600"/>
          </a:xfrm>
          <a:prstGeom prst="line">
            <a:avLst/>
          </a:prstGeom>
          <a:noFill/>
          <a:ln w="19050">
            <a:solidFill>
              <a:schemeClr val="tx1"/>
            </a:solidFill>
            <a:round/>
            <a:headEnd type="triangle" w="med" len="med"/>
            <a:tailEnd type="triangle" w="med" len="med"/>
          </a:ln>
          <a:effectLst/>
        </p:spPr>
        <p:txBody>
          <a:bodyPr wrap="none" anchor="ctr"/>
          <a:lstStyle/>
          <a:p>
            <a:endParaRPr lang="fr-FR"/>
          </a:p>
        </p:txBody>
      </p:sp>
      <p:sp>
        <p:nvSpPr>
          <p:cNvPr id="93196" name="Line 12"/>
          <p:cNvSpPr>
            <a:spLocks noChangeShapeType="1"/>
          </p:cNvSpPr>
          <p:nvPr/>
        </p:nvSpPr>
        <p:spPr bwMode="auto">
          <a:xfrm>
            <a:off x="5105400" y="2286000"/>
            <a:ext cx="1295400" cy="1676400"/>
          </a:xfrm>
          <a:prstGeom prst="line">
            <a:avLst/>
          </a:prstGeom>
          <a:noFill/>
          <a:ln w="19050">
            <a:solidFill>
              <a:schemeClr val="tx1"/>
            </a:solidFill>
            <a:round/>
            <a:headEnd type="triangle" w="med" len="med"/>
            <a:tailEnd type="triangle" w="med" len="med"/>
          </a:ln>
          <a:effectLst/>
        </p:spPr>
        <p:txBody>
          <a:bodyPr wrap="none" anchor="ctr"/>
          <a:lstStyle/>
          <a:p>
            <a:endParaRPr lang="fr-FR"/>
          </a:p>
        </p:txBody>
      </p:sp>
      <p:sp>
        <p:nvSpPr>
          <p:cNvPr id="93197" name="Oval 13"/>
          <p:cNvSpPr>
            <a:spLocks noChangeArrowheads="1"/>
          </p:cNvSpPr>
          <p:nvPr/>
        </p:nvSpPr>
        <p:spPr bwMode="auto">
          <a:xfrm>
            <a:off x="1295400" y="4572000"/>
            <a:ext cx="2590800" cy="990600"/>
          </a:xfrm>
          <a:prstGeom prst="ellipse">
            <a:avLst/>
          </a:prstGeom>
          <a:solidFill>
            <a:srgbClr val="FFFF00"/>
          </a:solidFill>
          <a:ln w="9525">
            <a:solidFill>
              <a:schemeClr val="tx1"/>
            </a:solidFill>
            <a:round/>
            <a:headEnd/>
            <a:tailEnd/>
          </a:ln>
          <a:effectLst/>
        </p:spPr>
        <p:txBody>
          <a:bodyPr wrap="none" anchor="ctr"/>
          <a:lstStyle/>
          <a:p>
            <a:pPr algn="ctr"/>
            <a:r>
              <a:rPr lang="fr-FR" sz="1800" b="1"/>
              <a:t>Gestion des stocks</a:t>
            </a:r>
          </a:p>
        </p:txBody>
      </p:sp>
      <p:sp>
        <p:nvSpPr>
          <p:cNvPr id="93198" name="Line 14"/>
          <p:cNvSpPr>
            <a:spLocks noChangeShapeType="1"/>
          </p:cNvSpPr>
          <p:nvPr/>
        </p:nvSpPr>
        <p:spPr bwMode="auto">
          <a:xfrm flipH="1">
            <a:off x="2438400" y="2362200"/>
            <a:ext cx="1219200" cy="2209800"/>
          </a:xfrm>
          <a:prstGeom prst="line">
            <a:avLst/>
          </a:prstGeom>
          <a:noFill/>
          <a:ln w="19050">
            <a:solidFill>
              <a:schemeClr val="tx1"/>
            </a:solidFill>
            <a:round/>
            <a:headEnd type="triangle" w="med" len="med"/>
            <a:tailEnd type="triangle" w="med" len="med"/>
          </a:ln>
          <a:effectLst/>
        </p:spPr>
        <p:txBody>
          <a:bodyPr wrap="none" anchor="ctr"/>
          <a:lstStyle/>
          <a:p>
            <a:endParaRPr lang="fr-F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00D7F8E1-244B-44AF-84C7-A9C7C0A726F2}" type="slidenum">
              <a:rPr lang="fr-FR"/>
              <a:pPr/>
              <a:t>40</a:t>
            </a:fld>
            <a:endParaRPr lang="fr-FR"/>
          </a:p>
        </p:txBody>
      </p:sp>
      <p:sp>
        <p:nvSpPr>
          <p:cNvPr id="98306" name="Rectangle 2"/>
          <p:cNvSpPr>
            <a:spLocks noGrp="1" noChangeArrowheads="1"/>
          </p:cNvSpPr>
          <p:nvPr>
            <p:ph type="title"/>
          </p:nvPr>
        </p:nvSpPr>
        <p:spPr/>
        <p:txBody>
          <a:bodyPr/>
          <a:lstStyle/>
          <a:p>
            <a:r>
              <a:rPr lang="fr-FR"/>
              <a:t>Gestion de la distribution</a:t>
            </a:r>
          </a:p>
        </p:txBody>
      </p:sp>
      <p:sp>
        <p:nvSpPr>
          <p:cNvPr id="98307" name="Rectangle 3"/>
          <p:cNvSpPr>
            <a:spLocks noGrp="1" noChangeArrowheads="1"/>
          </p:cNvSpPr>
          <p:nvPr>
            <p:ph type="body" idx="1"/>
          </p:nvPr>
        </p:nvSpPr>
        <p:spPr/>
        <p:txBody>
          <a:bodyPr/>
          <a:lstStyle/>
          <a:p>
            <a:pPr>
              <a:buClr>
                <a:schemeClr val="folHlink"/>
              </a:buClr>
              <a:buSzPct val="70000"/>
              <a:buFont typeface="Monotype Sorts" pitchFamily="2" charset="2"/>
              <a:buChar char="n"/>
            </a:pPr>
            <a:r>
              <a:rPr lang="fr-FR"/>
              <a:t>But : gérer les stocks et les livraisons à partir d ’entrepôts distants</a:t>
            </a:r>
          </a:p>
          <a:p>
            <a:pPr>
              <a:buClr>
                <a:schemeClr val="folHlink"/>
              </a:buClr>
              <a:buSzPct val="70000"/>
              <a:buFont typeface="Monotype Sorts" pitchFamily="2" charset="2"/>
              <a:buChar char="n"/>
            </a:pPr>
            <a:r>
              <a:rPr lang="fr-FR"/>
              <a:t>Calcul des besoins dans les entrepôts et détermination des ordres de transport</a:t>
            </a:r>
          </a:p>
          <a:p>
            <a:pPr>
              <a:buClr>
                <a:schemeClr val="folHlink"/>
              </a:buClr>
              <a:buSzPct val="70000"/>
              <a:buFont typeface="Monotype Sorts" pitchFamily="2" charset="2"/>
              <a:buChar char="n"/>
            </a:pPr>
            <a:r>
              <a:rPr lang="fr-FR"/>
              <a:t>Prise en compte du délai de transport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31A12C8D-61B9-4E4E-B661-82456AA90609}" type="slidenum">
              <a:rPr lang="fr-FR"/>
              <a:pPr/>
              <a:t>5</a:t>
            </a:fld>
            <a:endParaRPr lang="fr-FR"/>
          </a:p>
        </p:txBody>
      </p:sp>
      <p:sp>
        <p:nvSpPr>
          <p:cNvPr id="17410" name="Rectangle 2"/>
          <p:cNvSpPr>
            <a:spLocks noGrp="1" noChangeArrowheads="1"/>
          </p:cNvSpPr>
          <p:nvPr>
            <p:ph type="title"/>
          </p:nvPr>
        </p:nvSpPr>
        <p:spPr>
          <a:xfrm>
            <a:off x="0" y="304800"/>
            <a:ext cx="9144000" cy="1143000"/>
          </a:xfrm>
          <a:noFill/>
          <a:ln/>
        </p:spPr>
        <p:txBody>
          <a:bodyPr lIns="90488" tIns="44450" rIns="90488" bIns="44450"/>
          <a:lstStyle/>
          <a:p>
            <a:r>
              <a:rPr lang="fr-FR"/>
              <a:t>Les décisions de gestion industrielle</a:t>
            </a:r>
          </a:p>
        </p:txBody>
      </p:sp>
      <p:sp>
        <p:nvSpPr>
          <p:cNvPr id="17411" name="Rectangle 3"/>
          <p:cNvSpPr>
            <a:spLocks noGrp="1" noChangeArrowheads="1"/>
          </p:cNvSpPr>
          <p:nvPr>
            <p:ph type="body" idx="1"/>
          </p:nvPr>
        </p:nvSpPr>
        <p:spPr>
          <a:xfrm>
            <a:off x="1066800" y="1676400"/>
            <a:ext cx="7205663" cy="4495800"/>
          </a:xfrm>
          <a:noFill/>
          <a:ln/>
        </p:spPr>
        <p:txBody>
          <a:bodyPr lIns="90488" tIns="44450" rIns="90488" bIns="44450"/>
          <a:lstStyle/>
          <a:p>
            <a:pPr marL="285750" indent="-285750">
              <a:buClr>
                <a:schemeClr val="folHlink"/>
              </a:buClr>
              <a:buSzPct val="75000"/>
              <a:buFont typeface="Monotype Sorts" pitchFamily="2" charset="2"/>
              <a:buChar char="n"/>
            </a:pPr>
            <a:r>
              <a:rPr lang="fr-FR" sz="2800">
                <a:solidFill>
                  <a:srgbClr val="339933"/>
                </a:solidFill>
              </a:rPr>
              <a:t>A moyen terme</a:t>
            </a:r>
          </a:p>
          <a:p>
            <a:pPr marL="685800" lvl="1" indent="-228600"/>
            <a:r>
              <a:rPr lang="fr-FR" sz="2000" b="1"/>
              <a:t>Changer les capacités, décider des investissements</a:t>
            </a:r>
          </a:p>
          <a:p>
            <a:pPr marL="685800" lvl="1" indent="-228600"/>
            <a:r>
              <a:rPr lang="fr-FR" sz="2000" b="1"/>
              <a:t>Répartir les fabrications entre les sites</a:t>
            </a:r>
            <a:endParaRPr lang="fr-FR" b="1"/>
          </a:p>
          <a:p>
            <a:pPr marL="285750" indent="-285750">
              <a:buClr>
                <a:schemeClr val="folHlink"/>
              </a:buClr>
              <a:buSzPct val="75000"/>
              <a:buFont typeface="Monotype Sorts" pitchFamily="2" charset="2"/>
              <a:buChar char="n"/>
            </a:pPr>
            <a:r>
              <a:rPr lang="fr-FR" sz="2800">
                <a:solidFill>
                  <a:srgbClr val="339933"/>
                </a:solidFill>
              </a:rPr>
              <a:t>A court terme</a:t>
            </a:r>
          </a:p>
          <a:p>
            <a:pPr marL="685800" lvl="1" indent="-228600"/>
            <a:r>
              <a:rPr lang="fr-FR" sz="2000" b="1"/>
              <a:t>Modifier la capacité de production (horaires de travail, sous-traitance),</a:t>
            </a:r>
          </a:p>
          <a:p>
            <a:pPr marL="685800" lvl="1" indent="-228600"/>
            <a:r>
              <a:rPr lang="fr-FR" sz="2000" b="1"/>
              <a:t>Lisser la charge</a:t>
            </a:r>
            <a:endParaRPr lang="fr-FR" b="1"/>
          </a:p>
          <a:p>
            <a:pPr marL="285750" indent="-285750">
              <a:buClr>
                <a:schemeClr val="folHlink"/>
              </a:buClr>
              <a:buSzPct val="75000"/>
              <a:buFont typeface="Monotype Sorts" pitchFamily="2" charset="2"/>
              <a:buChar char="n"/>
            </a:pPr>
            <a:r>
              <a:rPr lang="fr-FR" sz="2800">
                <a:solidFill>
                  <a:srgbClr val="339933"/>
                </a:solidFill>
              </a:rPr>
              <a:t>A très court terme</a:t>
            </a:r>
          </a:p>
          <a:p>
            <a:pPr marL="685800" lvl="1" indent="-228600"/>
            <a:r>
              <a:rPr lang="fr-FR" sz="2000" b="1"/>
              <a:t>Ajuster la capacité de production</a:t>
            </a:r>
          </a:p>
          <a:p>
            <a:pPr marL="685800" lvl="1" indent="-228600"/>
            <a:r>
              <a:rPr lang="fr-FR" sz="2000" b="1"/>
              <a:t>Gérer les priorités</a:t>
            </a:r>
          </a:p>
          <a:p>
            <a:pPr marL="685800" lvl="1" indent="-228600"/>
            <a:r>
              <a:rPr lang="fr-FR" sz="2000" b="1"/>
              <a:t>Eviter les retards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barn(outVertical)">
                                      <p:cBhvr>
                                        <p:cTn id="7" dur="500"/>
                                        <p:tgtEl>
                                          <p:spTgt spid="17411">
                                            <p:txEl>
                                              <p:pRg st="0" end="0"/>
                                            </p:txEl>
                                          </p:spTgt>
                                        </p:tgtEl>
                                      </p:cBhvr>
                                    </p:animEffect>
                                  </p:childTnLst>
                                </p:cTn>
                              </p:par>
                              <p:par>
                                <p:cTn id="8" presetID="16" presetClass="entr" presetSubtype="37" fill="hold" grpId="0" nodeType="withEffect">
                                  <p:stCondLst>
                                    <p:cond delay="0"/>
                                  </p:stCondLst>
                                  <p:childTnLst>
                                    <p:set>
                                      <p:cBhvr>
                                        <p:cTn id="9" dur="1" fill="hold">
                                          <p:stCondLst>
                                            <p:cond delay="0"/>
                                          </p:stCondLst>
                                        </p:cTn>
                                        <p:tgtEl>
                                          <p:spTgt spid="17411">
                                            <p:txEl>
                                              <p:pRg st="1" end="1"/>
                                            </p:txEl>
                                          </p:spTgt>
                                        </p:tgtEl>
                                        <p:attrNameLst>
                                          <p:attrName>style.visibility</p:attrName>
                                        </p:attrNameLst>
                                      </p:cBhvr>
                                      <p:to>
                                        <p:strVal val="visible"/>
                                      </p:to>
                                    </p:set>
                                    <p:animEffect transition="in" filter="barn(outVertical)">
                                      <p:cBhvr>
                                        <p:cTn id="10" dur="500"/>
                                        <p:tgtEl>
                                          <p:spTgt spid="17411">
                                            <p:txEl>
                                              <p:pRg st="1" end="1"/>
                                            </p:txEl>
                                          </p:spTgt>
                                        </p:tgtEl>
                                      </p:cBhvr>
                                    </p:animEffect>
                                  </p:childTnLst>
                                </p:cTn>
                              </p:par>
                              <p:par>
                                <p:cTn id="11" presetID="16" presetClass="entr" presetSubtype="37" fill="hold" grpId="0" nodeType="withEffect">
                                  <p:stCondLst>
                                    <p:cond delay="0"/>
                                  </p:stCondLst>
                                  <p:childTnLst>
                                    <p:set>
                                      <p:cBhvr>
                                        <p:cTn id="12" dur="1" fill="hold">
                                          <p:stCondLst>
                                            <p:cond delay="0"/>
                                          </p:stCondLst>
                                        </p:cTn>
                                        <p:tgtEl>
                                          <p:spTgt spid="17411">
                                            <p:txEl>
                                              <p:pRg st="2" end="2"/>
                                            </p:txEl>
                                          </p:spTgt>
                                        </p:tgtEl>
                                        <p:attrNameLst>
                                          <p:attrName>style.visibility</p:attrName>
                                        </p:attrNameLst>
                                      </p:cBhvr>
                                      <p:to>
                                        <p:strVal val="visible"/>
                                      </p:to>
                                    </p:set>
                                    <p:animEffect transition="in" filter="barn(outVertical)">
                                      <p:cBhvr>
                                        <p:cTn id="13" dur="500"/>
                                        <p:tgtEl>
                                          <p:spTgt spid="17411">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37" fill="hold" grpId="0" nodeType="clickEffect">
                                  <p:stCondLst>
                                    <p:cond delay="0"/>
                                  </p:stCondLst>
                                  <p:childTnLst>
                                    <p:set>
                                      <p:cBhvr>
                                        <p:cTn id="17" dur="1" fill="hold">
                                          <p:stCondLst>
                                            <p:cond delay="0"/>
                                          </p:stCondLst>
                                        </p:cTn>
                                        <p:tgtEl>
                                          <p:spTgt spid="17411">
                                            <p:txEl>
                                              <p:pRg st="3" end="3"/>
                                            </p:txEl>
                                          </p:spTgt>
                                        </p:tgtEl>
                                        <p:attrNameLst>
                                          <p:attrName>style.visibility</p:attrName>
                                        </p:attrNameLst>
                                      </p:cBhvr>
                                      <p:to>
                                        <p:strVal val="visible"/>
                                      </p:to>
                                    </p:set>
                                    <p:animEffect transition="in" filter="barn(outVertical)">
                                      <p:cBhvr>
                                        <p:cTn id="18" dur="500"/>
                                        <p:tgtEl>
                                          <p:spTgt spid="17411">
                                            <p:txEl>
                                              <p:pRg st="3" end="3"/>
                                            </p:txEl>
                                          </p:spTgt>
                                        </p:tgtEl>
                                      </p:cBhvr>
                                    </p:animEffect>
                                  </p:childTnLst>
                                </p:cTn>
                              </p:par>
                              <p:par>
                                <p:cTn id="19" presetID="16" presetClass="entr" presetSubtype="37" fill="hold" grpId="0" nodeType="withEffect">
                                  <p:stCondLst>
                                    <p:cond delay="0"/>
                                  </p:stCondLst>
                                  <p:childTnLst>
                                    <p:set>
                                      <p:cBhvr>
                                        <p:cTn id="20" dur="1" fill="hold">
                                          <p:stCondLst>
                                            <p:cond delay="0"/>
                                          </p:stCondLst>
                                        </p:cTn>
                                        <p:tgtEl>
                                          <p:spTgt spid="17411">
                                            <p:txEl>
                                              <p:pRg st="4" end="4"/>
                                            </p:txEl>
                                          </p:spTgt>
                                        </p:tgtEl>
                                        <p:attrNameLst>
                                          <p:attrName>style.visibility</p:attrName>
                                        </p:attrNameLst>
                                      </p:cBhvr>
                                      <p:to>
                                        <p:strVal val="visible"/>
                                      </p:to>
                                    </p:set>
                                    <p:animEffect transition="in" filter="barn(outVertical)">
                                      <p:cBhvr>
                                        <p:cTn id="21" dur="500"/>
                                        <p:tgtEl>
                                          <p:spTgt spid="17411">
                                            <p:txEl>
                                              <p:pRg st="4" end="4"/>
                                            </p:txEl>
                                          </p:spTgt>
                                        </p:tgtEl>
                                      </p:cBhvr>
                                    </p:animEffect>
                                  </p:childTnLst>
                                </p:cTn>
                              </p:par>
                              <p:par>
                                <p:cTn id="22" presetID="16" presetClass="entr" presetSubtype="37" fill="hold" grpId="0" nodeType="withEffect">
                                  <p:stCondLst>
                                    <p:cond delay="0"/>
                                  </p:stCondLst>
                                  <p:childTnLst>
                                    <p:set>
                                      <p:cBhvr>
                                        <p:cTn id="23" dur="1" fill="hold">
                                          <p:stCondLst>
                                            <p:cond delay="0"/>
                                          </p:stCondLst>
                                        </p:cTn>
                                        <p:tgtEl>
                                          <p:spTgt spid="17411">
                                            <p:txEl>
                                              <p:pRg st="5" end="5"/>
                                            </p:txEl>
                                          </p:spTgt>
                                        </p:tgtEl>
                                        <p:attrNameLst>
                                          <p:attrName>style.visibility</p:attrName>
                                        </p:attrNameLst>
                                      </p:cBhvr>
                                      <p:to>
                                        <p:strVal val="visible"/>
                                      </p:to>
                                    </p:set>
                                    <p:animEffect transition="in" filter="barn(outVertical)">
                                      <p:cBhvr>
                                        <p:cTn id="24" dur="500"/>
                                        <p:tgtEl>
                                          <p:spTgt spid="17411">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37" fill="hold" grpId="0" nodeType="clickEffect">
                                  <p:stCondLst>
                                    <p:cond delay="0"/>
                                  </p:stCondLst>
                                  <p:childTnLst>
                                    <p:set>
                                      <p:cBhvr>
                                        <p:cTn id="28" dur="1" fill="hold">
                                          <p:stCondLst>
                                            <p:cond delay="0"/>
                                          </p:stCondLst>
                                        </p:cTn>
                                        <p:tgtEl>
                                          <p:spTgt spid="17411">
                                            <p:txEl>
                                              <p:pRg st="6" end="6"/>
                                            </p:txEl>
                                          </p:spTgt>
                                        </p:tgtEl>
                                        <p:attrNameLst>
                                          <p:attrName>style.visibility</p:attrName>
                                        </p:attrNameLst>
                                      </p:cBhvr>
                                      <p:to>
                                        <p:strVal val="visible"/>
                                      </p:to>
                                    </p:set>
                                    <p:animEffect transition="in" filter="barn(outVertical)">
                                      <p:cBhvr>
                                        <p:cTn id="29" dur="500"/>
                                        <p:tgtEl>
                                          <p:spTgt spid="17411">
                                            <p:txEl>
                                              <p:pRg st="6" end="6"/>
                                            </p:txEl>
                                          </p:spTgt>
                                        </p:tgtEl>
                                      </p:cBhvr>
                                    </p:animEffect>
                                  </p:childTnLst>
                                </p:cTn>
                              </p:par>
                              <p:par>
                                <p:cTn id="30" presetID="16" presetClass="entr" presetSubtype="37" fill="hold" grpId="0" nodeType="withEffect">
                                  <p:stCondLst>
                                    <p:cond delay="0"/>
                                  </p:stCondLst>
                                  <p:childTnLst>
                                    <p:set>
                                      <p:cBhvr>
                                        <p:cTn id="31" dur="1" fill="hold">
                                          <p:stCondLst>
                                            <p:cond delay="0"/>
                                          </p:stCondLst>
                                        </p:cTn>
                                        <p:tgtEl>
                                          <p:spTgt spid="17411">
                                            <p:txEl>
                                              <p:pRg st="7" end="7"/>
                                            </p:txEl>
                                          </p:spTgt>
                                        </p:tgtEl>
                                        <p:attrNameLst>
                                          <p:attrName>style.visibility</p:attrName>
                                        </p:attrNameLst>
                                      </p:cBhvr>
                                      <p:to>
                                        <p:strVal val="visible"/>
                                      </p:to>
                                    </p:set>
                                    <p:animEffect transition="in" filter="barn(outVertical)">
                                      <p:cBhvr>
                                        <p:cTn id="32" dur="500"/>
                                        <p:tgtEl>
                                          <p:spTgt spid="17411">
                                            <p:txEl>
                                              <p:pRg st="7" end="7"/>
                                            </p:txEl>
                                          </p:spTgt>
                                        </p:tgtEl>
                                      </p:cBhvr>
                                    </p:animEffect>
                                  </p:childTnLst>
                                </p:cTn>
                              </p:par>
                              <p:par>
                                <p:cTn id="33" presetID="16" presetClass="entr" presetSubtype="37" fill="hold" grpId="0" nodeType="withEffect">
                                  <p:stCondLst>
                                    <p:cond delay="0"/>
                                  </p:stCondLst>
                                  <p:childTnLst>
                                    <p:set>
                                      <p:cBhvr>
                                        <p:cTn id="34" dur="1" fill="hold">
                                          <p:stCondLst>
                                            <p:cond delay="0"/>
                                          </p:stCondLst>
                                        </p:cTn>
                                        <p:tgtEl>
                                          <p:spTgt spid="17411">
                                            <p:txEl>
                                              <p:pRg st="8" end="8"/>
                                            </p:txEl>
                                          </p:spTgt>
                                        </p:tgtEl>
                                        <p:attrNameLst>
                                          <p:attrName>style.visibility</p:attrName>
                                        </p:attrNameLst>
                                      </p:cBhvr>
                                      <p:to>
                                        <p:strVal val="visible"/>
                                      </p:to>
                                    </p:set>
                                    <p:animEffect transition="in" filter="barn(outVertical)">
                                      <p:cBhvr>
                                        <p:cTn id="35" dur="500"/>
                                        <p:tgtEl>
                                          <p:spTgt spid="17411">
                                            <p:txEl>
                                              <p:pRg st="8" end="8"/>
                                            </p:txEl>
                                          </p:spTgt>
                                        </p:tgtEl>
                                      </p:cBhvr>
                                    </p:animEffect>
                                  </p:childTnLst>
                                </p:cTn>
                              </p:par>
                              <p:par>
                                <p:cTn id="36" presetID="16" presetClass="entr" presetSubtype="37" fill="hold" grpId="0" nodeType="withEffect">
                                  <p:stCondLst>
                                    <p:cond delay="0"/>
                                  </p:stCondLst>
                                  <p:childTnLst>
                                    <p:set>
                                      <p:cBhvr>
                                        <p:cTn id="37" dur="1" fill="hold">
                                          <p:stCondLst>
                                            <p:cond delay="0"/>
                                          </p:stCondLst>
                                        </p:cTn>
                                        <p:tgtEl>
                                          <p:spTgt spid="17411">
                                            <p:txEl>
                                              <p:pRg st="9" end="9"/>
                                            </p:txEl>
                                          </p:spTgt>
                                        </p:tgtEl>
                                        <p:attrNameLst>
                                          <p:attrName>style.visibility</p:attrName>
                                        </p:attrNameLst>
                                      </p:cBhvr>
                                      <p:to>
                                        <p:strVal val="visible"/>
                                      </p:to>
                                    </p:set>
                                    <p:animEffect transition="in" filter="barn(outVertical)">
                                      <p:cBhvr>
                                        <p:cTn id="38" dur="500"/>
                                        <p:tgtEl>
                                          <p:spTgt spid="17411">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5B53B8DF-B843-40DD-A9C3-50B2164D1B25}" type="slidenum">
              <a:rPr lang="fr-FR"/>
              <a:pPr/>
              <a:t>6</a:t>
            </a:fld>
            <a:endParaRPr lang="fr-FR"/>
          </a:p>
        </p:txBody>
      </p:sp>
      <p:sp>
        <p:nvSpPr>
          <p:cNvPr id="19458" name="Rectangle 2"/>
          <p:cNvSpPr>
            <a:spLocks noGrp="1" noChangeArrowheads="1"/>
          </p:cNvSpPr>
          <p:nvPr>
            <p:ph type="title"/>
          </p:nvPr>
        </p:nvSpPr>
        <p:spPr>
          <a:xfrm>
            <a:off x="152400" y="0"/>
            <a:ext cx="7772400" cy="1143000"/>
          </a:xfrm>
          <a:noFill/>
          <a:ln/>
        </p:spPr>
        <p:txBody>
          <a:bodyPr lIns="90488" tIns="44450" rIns="90488" bIns="44450"/>
          <a:lstStyle/>
          <a:p>
            <a:pPr algn="l"/>
            <a:r>
              <a:rPr lang="fr-FR"/>
              <a:t>Les trois horizons de gestion</a:t>
            </a:r>
          </a:p>
        </p:txBody>
      </p:sp>
      <p:sp>
        <p:nvSpPr>
          <p:cNvPr id="19459" name="Rectangle 3"/>
          <p:cNvSpPr>
            <a:spLocks noGrp="1" noChangeArrowheads="1"/>
          </p:cNvSpPr>
          <p:nvPr>
            <p:ph type="body" idx="1"/>
          </p:nvPr>
        </p:nvSpPr>
        <p:spPr>
          <a:xfrm>
            <a:off x="457200" y="1219200"/>
            <a:ext cx="8077200" cy="5029200"/>
          </a:xfrm>
          <a:noFill/>
          <a:ln/>
        </p:spPr>
        <p:txBody>
          <a:bodyPr lIns="90488" tIns="44450" rIns="90488" bIns="44450"/>
          <a:lstStyle/>
          <a:p>
            <a:pPr marL="285750" indent="-285750">
              <a:lnSpc>
                <a:spcPct val="90000"/>
              </a:lnSpc>
              <a:buClr>
                <a:schemeClr val="folHlink"/>
              </a:buClr>
              <a:buSzPct val="75000"/>
              <a:buFont typeface="Monotype Sorts" pitchFamily="2" charset="2"/>
              <a:buChar char="n"/>
            </a:pPr>
            <a:r>
              <a:rPr lang="fr-FR" sz="2800">
                <a:solidFill>
                  <a:srgbClr val="339933"/>
                </a:solidFill>
              </a:rPr>
              <a:t>Gestion des charges à moyen terme</a:t>
            </a:r>
          </a:p>
          <a:p>
            <a:pPr marL="704850" lvl="1" indent="-228600">
              <a:lnSpc>
                <a:spcPct val="90000"/>
              </a:lnSpc>
            </a:pPr>
            <a:r>
              <a:rPr lang="fr-FR" sz="2000" b="1"/>
              <a:t>Détermination des besoins en capacité machine et main-d'œuvre, ajustement charge-capacité</a:t>
            </a:r>
          </a:p>
          <a:p>
            <a:pPr marL="704850" lvl="1" indent="-228600">
              <a:lnSpc>
                <a:spcPct val="90000"/>
              </a:lnSpc>
            </a:pPr>
            <a:r>
              <a:rPr lang="fr-FR" sz="2000" b="1"/>
              <a:t>Affectation des produits aux usines</a:t>
            </a:r>
          </a:p>
          <a:p>
            <a:pPr marL="285750" indent="-285750">
              <a:lnSpc>
                <a:spcPct val="90000"/>
              </a:lnSpc>
              <a:buClr>
                <a:schemeClr val="folHlink"/>
              </a:buClr>
              <a:buSzPct val="75000"/>
              <a:buFont typeface="Monotype Sorts" pitchFamily="2" charset="2"/>
              <a:buChar char="n"/>
            </a:pPr>
            <a:r>
              <a:rPr lang="fr-FR" sz="2800">
                <a:solidFill>
                  <a:srgbClr val="339933"/>
                </a:solidFill>
              </a:rPr>
              <a:t>Gestion des matières</a:t>
            </a:r>
          </a:p>
          <a:p>
            <a:pPr marL="704850" lvl="1" indent="-228600">
              <a:lnSpc>
                <a:spcPct val="90000"/>
              </a:lnSpc>
            </a:pPr>
            <a:r>
              <a:rPr lang="fr-FR" sz="2000" b="1"/>
              <a:t>Suivi des flux matière et calcul des besoins en composants</a:t>
            </a:r>
          </a:p>
          <a:p>
            <a:pPr marL="704850" lvl="1" indent="-228600">
              <a:lnSpc>
                <a:spcPct val="90000"/>
              </a:lnSpc>
            </a:pPr>
            <a:r>
              <a:rPr lang="fr-FR" sz="2000" b="1"/>
              <a:t>Détermination des ordres de fabrication et des ordres d'achat</a:t>
            </a:r>
          </a:p>
          <a:p>
            <a:pPr marL="704850" lvl="1" indent="-228600">
              <a:lnSpc>
                <a:spcPct val="90000"/>
              </a:lnSpc>
            </a:pPr>
            <a:r>
              <a:rPr lang="fr-FR" sz="2000" b="1"/>
              <a:t>Passation des commandes aux fournisseurs</a:t>
            </a:r>
            <a:endParaRPr lang="fr-FR" sz="2000"/>
          </a:p>
          <a:p>
            <a:pPr marL="285750" indent="-285750">
              <a:lnSpc>
                <a:spcPct val="90000"/>
              </a:lnSpc>
              <a:buClr>
                <a:schemeClr val="folHlink"/>
              </a:buClr>
              <a:buSzPct val="75000"/>
              <a:buFont typeface="Monotype Sorts" pitchFamily="2" charset="2"/>
              <a:buChar char="n"/>
            </a:pPr>
            <a:r>
              <a:rPr lang="fr-FR" sz="2800">
                <a:solidFill>
                  <a:srgbClr val="339933"/>
                </a:solidFill>
              </a:rPr>
              <a:t>Gestion d'atelier</a:t>
            </a:r>
          </a:p>
          <a:p>
            <a:pPr marL="704850" lvl="1" indent="-228600">
              <a:lnSpc>
                <a:spcPct val="90000"/>
              </a:lnSpc>
            </a:pPr>
            <a:r>
              <a:rPr lang="fr-FR" sz="2000" b="1"/>
              <a:t>Lancement des fabrications</a:t>
            </a:r>
          </a:p>
          <a:p>
            <a:pPr marL="704850" lvl="1" indent="-228600">
              <a:lnSpc>
                <a:spcPct val="90000"/>
              </a:lnSpc>
            </a:pPr>
            <a:r>
              <a:rPr lang="fr-FR" sz="2000" b="1"/>
              <a:t>Suivi de l'avancement de la fabrication</a:t>
            </a:r>
          </a:p>
          <a:p>
            <a:pPr marL="704850" lvl="1" indent="-228600">
              <a:lnSpc>
                <a:spcPct val="90000"/>
              </a:lnSpc>
            </a:pPr>
            <a:r>
              <a:rPr lang="fr-FR" sz="2000" b="1"/>
              <a:t>Mesure de performance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barn(outVertical)">
                                      <p:cBhvr>
                                        <p:cTn id="7" dur="500"/>
                                        <p:tgtEl>
                                          <p:spTgt spid="19459">
                                            <p:txEl>
                                              <p:pRg st="0" end="0"/>
                                            </p:txEl>
                                          </p:spTgt>
                                        </p:tgtEl>
                                      </p:cBhvr>
                                    </p:animEffect>
                                  </p:childTnLst>
                                </p:cTn>
                              </p:par>
                              <p:par>
                                <p:cTn id="8" presetID="16" presetClass="entr" presetSubtype="37" fill="hold" grpId="0" nodeType="withEffect">
                                  <p:stCondLst>
                                    <p:cond delay="0"/>
                                  </p:stCondLst>
                                  <p:childTnLst>
                                    <p:set>
                                      <p:cBhvr>
                                        <p:cTn id="9" dur="1" fill="hold">
                                          <p:stCondLst>
                                            <p:cond delay="0"/>
                                          </p:stCondLst>
                                        </p:cTn>
                                        <p:tgtEl>
                                          <p:spTgt spid="19459">
                                            <p:txEl>
                                              <p:pRg st="1" end="1"/>
                                            </p:txEl>
                                          </p:spTgt>
                                        </p:tgtEl>
                                        <p:attrNameLst>
                                          <p:attrName>style.visibility</p:attrName>
                                        </p:attrNameLst>
                                      </p:cBhvr>
                                      <p:to>
                                        <p:strVal val="visible"/>
                                      </p:to>
                                    </p:set>
                                    <p:animEffect transition="in" filter="barn(outVertical)">
                                      <p:cBhvr>
                                        <p:cTn id="10" dur="500"/>
                                        <p:tgtEl>
                                          <p:spTgt spid="19459">
                                            <p:txEl>
                                              <p:pRg st="1" end="1"/>
                                            </p:txEl>
                                          </p:spTgt>
                                        </p:tgtEl>
                                      </p:cBhvr>
                                    </p:animEffect>
                                  </p:childTnLst>
                                </p:cTn>
                              </p:par>
                              <p:par>
                                <p:cTn id="11" presetID="16" presetClass="entr" presetSubtype="37" fill="hold" grpId="0" nodeType="withEffect">
                                  <p:stCondLst>
                                    <p:cond delay="0"/>
                                  </p:stCondLst>
                                  <p:childTnLst>
                                    <p:set>
                                      <p:cBhvr>
                                        <p:cTn id="12" dur="1" fill="hold">
                                          <p:stCondLst>
                                            <p:cond delay="0"/>
                                          </p:stCondLst>
                                        </p:cTn>
                                        <p:tgtEl>
                                          <p:spTgt spid="19459">
                                            <p:txEl>
                                              <p:pRg st="2" end="2"/>
                                            </p:txEl>
                                          </p:spTgt>
                                        </p:tgtEl>
                                        <p:attrNameLst>
                                          <p:attrName>style.visibility</p:attrName>
                                        </p:attrNameLst>
                                      </p:cBhvr>
                                      <p:to>
                                        <p:strVal val="visible"/>
                                      </p:to>
                                    </p:set>
                                    <p:animEffect transition="in" filter="barn(outVertical)">
                                      <p:cBhvr>
                                        <p:cTn id="13" dur="500"/>
                                        <p:tgtEl>
                                          <p:spTgt spid="19459">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37" fill="hold" grpId="0" nodeType="clickEffect">
                                  <p:stCondLst>
                                    <p:cond delay="0"/>
                                  </p:stCondLst>
                                  <p:childTnLst>
                                    <p:set>
                                      <p:cBhvr>
                                        <p:cTn id="17" dur="1" fill="hold">
                                          <p:stCondLst>
                                            <p:cond delay="0"/>
                                          </p:stCondLst>
                                        </p:cTn>
                                        <p:tgtEl>
                                          <p:spTgt spid="19459">
                                            <p:txEl>
                                              <p:pRg st="3" end="3"/>
                                            </p:txEl>
                                          </p:spTgt>
                                        </p:tgtEl>
                                        <p:attrNameLst>
                                          <p:attrName>style.visibility</p:attrName>
                                        </p:attrNameLst>
                                      </p:cBhvr>
                                      <p:to>
                                        <p:strVal val="visible"/>
                                      </p:to>
                                    </p:set>
                                    <p:animEffect transition="in" filter="barn(outVertical)">
                                      <p:cBhvr>
                                        <p:cTn id="18" dur="500"/>
                                        <p:tgtEl>
                                          <p:spTgt spid="19459">
                                            <p:txEl>
                                              <p:pRg st="3" end="3"/>
                                            </p:txEl>
                                          </p:spTgt>
                                        </p:tgtEl>
                                      </p:cBhvr>
                                    </p:animEffect>
                                  </p:childTnLst>
                                </p:cTn>
                              </p:par>
                              <p:par>
                                <p:cTn id="19" presetID="16" presetClass="entr" presetSubtype="37" fill="hold" grpId="0" nodeType="withEffect">
                                  <p:stCondLst>
                                    <p:cond delay="0"/>
                                  </p:stCondLst>
                                  <p:childTnLst>
                                    <p:set>
                                      <p:cBhvr>
                                        <p:cTn id="20" dur="1" fill="hold">
                                          <p:stCondLst>
                                            <p:cond delay="0"/>
                                          </p:stCondLst>
                                        </p:cTn>
                                        <p:tgtEl>
                                          <p:spTgt spid="19459">
                                            <p:txEl>
                                              <p:pRg st="4" end="4"/>
                                            </p:txEl>
                                          </p:spTgt>
                                        </p:tgtEl>
                                        <p:attrNameLst>
                                          <p:attrName>style.visibility</p:attrName>
                                        </p:attrNameLst>
                                      </p:cBhvr>
                                      <p:to>
                                        <p:strVal val="visible"/>
                                      </p:to>
                                    </p:set>
                                    <p:animEffect transition="in" filter="barn(outVertical)">
                                      <p:cBhvr>
                                        <p:cTn id="21" dur="500"/>
                                        <p:tgtEl>
                                          <p:spTgt spid="19459">
                                            <p:txEl>
                                              <p:pRg st="4" end="4"/>
                                            </p:txEl>
                                          </p:spTgt>
                                        </p:tgtEl>
                                      </p:cBhvr>
                                    </p:animEffect>
                                  </p:childTnLst>
                                </p:cTn>
                              </p:par>
                              <p:par>
                                <p:cTn id="22" presetID="16" presetClass="entr" presetSubtype="37" fill="hold" grpId="0" nodeType="withEffect">
                                  <p:stCondLst>
                                    <p:cond delay="0"/>
                                  </p:stCondLst>
                                  <p:childTnLst>
                                    <p:set>
                                      <p:cBhvr>
                                        <p:cTn id="23" dur="1" fill="hold">
                                          <p:stCondLst>
                                            <p:cond delay="0"/>
                                          </p:stCondLst>
                                        </p:cTn>
                                        <p:tgtEl>
                                          <p:spTgt spid="19459">
                                            <p:txEl>
                                              <p:pRg st="5" end="5"/>
                                            </p:txEl>
                                          </p:spTgt>
                                        </p:tgtEl>
                                        <p:attrNameLst>
                                          <p:attrName>style.visibility</p:attrName>
                                        </p:attrNameLst>
                                      </p:cBhvr>
                                      <p:to>
                                        <p:strVal val="visible"/>
                                      </p:to>
                                    </p:set>
                                    <p:animEffect transition="in" filter="barn(outVertical)">
                                      <p:cBhvr>
                                        <p:cTn id="24" dur="500"/>
                                        <p:tgtEl>
                                          <p:spTgt spid="19459">
                                            <p:txEl>
                                              <p:pRg st="5" end="5"/>
                                            </p:txEl>
                                          </p:spTgt>
                                        </p:tgtEl>
                                      </p:cBhvr>
                                    </p:animEffect>
                                  </p:childTnLst>
                                </p:cTn>
                              </p:par>
                              <p:par>
                                <p:cTn id="25" presetID="16" presetClass="entr" presetSubtype="37" fill="hold" grpId="0" nodeType="withEffect">
                                  <p:stCondLst>
                                    <p:cond delay="0"/>
                                  </p:stCondLst>
                                  <p:childTnLst>
                                    <p:set>
                                      <p:cBhvr>
                                        <p:cTn id="26" dur="1" fill="hold">
                                          <p:stCondLst>
                                            <p:cond delay="0"/>
                                          </p:stCondLst>
                                        </p:cTn>
                                        <p:tgtEl>
                                          <p:spTgt spid="19459">
                                            <p:txEl>
                                              <p:pRg st="6" end="6"/>
                                            </p:txEl>
                                          </p:spTgt>
                                        </p:tgtEl>
                                        <p:attrNameLst>
                                          <p:attrName>style.visibility</p:attrName>
                                        </p:attrNameLst>
                                      </p:cBhvr>
                                      <p:to>
                                        <p:strVal val="visible"/>
                                      </p:to>
                                    </p:set>
                                    <p:animEffect transition="in" filter="barn(outVertical)">
                                      <p:cBhvr>
                                        <p:cTn id="27" dur="500"/>
                                        <p:tgtEl>
                                          <p:spTgt spid="19459">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37" fill="hold" grpId="0" nodeType="clickEffect">
                                  <p:stCondLst>
                                    <p:cond delay="0"/>
                                  </p:stCondLst>
                                  <p:childTnLst>
                                    <p:set>
                                      <p:cBhvr>
                                        <p:cTn id="31" dur="1" fill="hold">
                                          <p:stCondLst>
                                            <p:cond delay="0"/>
                                          </p:stCondLst>
                                        </p:cTn>
                                        <p:tgtEl>
                                          <p:spTgt spid="19459">
                                            <p:txEl>
                                              <p:pRg st="7" end="7"/>
                                            </p:txEl>
                                          </p:spTgt>
                                        </p:tgtEl>
                                        <p:attrNameLst>
                                          <p:attrName>style.visibility</p:attrName>
                                        </p:attrNameLst>
                                      </p:cBhvr>
                                      <p:to>
                                        <p:strVal val="visible"/>
                                      </p:to>
                                    </p:set>
                                    <p:animEffect transition="in" filter="barn(outVertical)">
                                      <p:cBhvr>
                                        <p:cTn id="32" dur="500"/>
                                        <p:tgtEl>
                                          <p:spTgt spid="19459">
                                            <p:txEl>
                                              <p:pRg st="7" end="7"/>
                                            </p:txEl>
                                          </p:spTgt>
                                        </p:tgtEl>
                                      </p:cBhvr>
                                    </p:animEffect>
                                  </p:childTnLst>
                                </p:cTn>
                              </p:par>
                              <p:par>
                                <p:cTn id="33" presetID="16" presetClass="entr" presetSubtype="37" fill="hold" grpId="0" nodeType="withEffect">
                                  <p:stCondLst>
                                    <p:cond delay="0"/>
                                  </p:stCondLst>
                                  <p:childTnLst>
                                    <p:set>
                                      <p:cBhvr>
                                        <p:cTn id="34" dur="1" fill="hold">
                                          <p:stCondLst>
                                            <p:cond delay="0"/>
                                          </p:stCondLst>
                                        </p:cTn>
                                        <p:tgtEl>
                                          <p:spTgt spid="19459">
                                            <p:txEl>
                                              <p:pRg st="8" end="8"/>
                                            </p:txEl>
                                          </p:spTgt>
                                        </p:tgtEl>
                                        <p:attrNameLst>
                                          <p:attrName>style.visibility</p:attrName>
                                        </p:attrNameLst>
                                      </p:cBhvr>
                                      <p:to>
                                        <p:strVal val="visible"/>
                                      </p:to>
                                    </p:set>
                                    <p:animEffect transition="in" filter="barn(outVertical)">
                                      <p:cBhvr>
                                        <p:cTn id="35" dur="500"/>
                                        <p:tgtEl>
                                          <p:spTgt spid="19459">
                                            <p:txEl>
                                              <p:pRg st="8" end="8"/>
                                            </p:txEl>
                                          </p:spTgt>
                                        </p:tgtEl>
                                      </p:cBhvr>
                                    </p:animEffect>
                                  </p:childTnLst>
                                </p:cTn>
                              </p:par>
                              <p:par>
                                <p:cTn id="36" presetID="16" presetClass="entr" presetSubtype="37" fill="hold" grpId="0" nodeType="withEffect">
                                  <p:stCondLst>
                                    <p:cond delay="0"/>
                                  </p:stCondLst>
                                  <p:childTnLst>
                                    <p:set>
                                      <p:cBhvr>
                                        <p:cTn id="37" dur="1" fill="hold">
                                          <p:stCondLst>
                                            <p:cond delay="0"/>
                                          </p:stCondLst>
                                        </p:cTn>
                                        <p:tgtEl>
                                          <p:spTgt spid="19459">
                                            <p:txEl>
                                              <p:pRg st="9" end="9"/>
                                            </p:txEl>
                                          </p:spTgt>
                                        </p:tgtEl>
                                        <p:attrNameLst>
                                          <p:attrName>style.visibility</p:attrName>
                                        </p:attrNameLst>
                                      </p:cBhvr>
                                      <p:to>
                                        <p:strVal val="visible"/>
                                      </p:to>
                                    </p:set>
                                    <p:animEffect transition="in" filter="barn(outVertical)">
                                      <p:cBhvr>
                                        <p:cTn id="38" dur="500"/>
                                        <p:tgtEl>
                                          <p:spTgt spid="19459">
                                            <p:txEl>
                                              <p:pRg st="9" end="9"/>
                                            </p:txEl>
                                          </p:spTgt>
                                        </p:tgtEl>
                                      </p:cBhvr>
                                    </p:animEffect>
                                  </p:childTnLst>
                                </p:cTn>
                              </p:par>
                              <p:par>
                                <p:cTn id="39" presetID="16" presetClass="entr" presetSubtype="37" fill="hold" grpId="0" nodeType="withEffect">
                                  <p:stCondLst>
                                    <p:cond delay="0"/>
                                  </p:stCondLst>
                                  <p:childTnLst>
                                    <p:set>
                                      <p:cBhvr>
                                        <p:cTn id="40" dur="1" fill="hold">
                                          <p:stCondLst>
                                            <p:cond delay="0"/>
                                          </p:stCondLst>
                                        </p:cTn>
                                        <p:tgtEl>
                                          <p:spTgt spid="19459">
                                            <p:txEl>
                                              <p:pRg st="10" end="10"/>
                                            </p:txEl>
                                          </p:spTgt>
                                        </p:tgtEl>
                                        <p:attrNameLst>
                                          <p:attrName>style.visibility</p:attrName>
                                        </p:attrNameLst>
                                      </p:cBhvr>
                                      <p:to>
                                        <p:strVal val="visible"/>
                                      </p:to>
                                    </p:set>
                                    <p:animEffect transition="in" filter="barn(outVertical)">
                                      <p:cBhvr>
                                        <p:cTn id="41" dur="500"/>
                                        <p:tgtEl>
                                          <p:spTgt spid="1945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BBCCA56E-4D18-4968-AB00-D4905CA87A41}" type="slidenum">
              <a:rPr lang="fr-FR"/>
              <a:pPr/>
              <a:t>7</a:t>
            </a:fld>
            <a:endParaRPr lang="fr-FR"/>
          </a:p>
        </p:txBody>
      </p:sp>
      <p:sp>
        <p:nvSpPr>
          <p:cNvPr id="21506" name="Rectangle 2"/>
          <p:cNvSpPr>
            <a:spLocks noGrp="1" noChangeArrowheads="1"/>
          </p:cNvSpPr>
          <p:nvPr>
            <p:ph type="title"/>
          </p:nvPr>
        </p:nvSpPr>
        <p:spPr>
          <a:xfrm>
            <a:off x="152400" y="0"/>
            <a:ext cx="7772400" cy="1143000"/>
          </a:xfrm>
          <a:noFill/>
          <a:ln/>
        </p:spPr>
        <p:txBody>
          <a:bodyPr lIns="90488" tIns="44450" rIns="90488" bIns="44450"/>
          <a:lstStyle/>
          <a:p>
            <a:pPr algn="l"/>
            <a:r>
              <a:rPr lang="fr-FR"/>
              <a:t>Les principales fonctions</a:t>
            </a:r>
          </a:p>
        </p:txBody>
      </p:sp>
      <p:sp>
        <p:nvSpPr>
          <p:cNvPr id="21507" name="Rectangle 3"/>
          <p:cNvSpPr>
            <a:spLocks noGrp="1" noChangeArrowheads="1"/>
          </p:cNvSpPr>
          <p:nvPr>
            <p:ph type="body" idx="1"/>
          </p:nvPr>
        </p:nvSpPr>
        <p:spPr>
          <a:xfrm>
            <a:off x="457200" y="1295400"/>
            <a:ext cx="8534400" cy="4114800"/>
          </a:xfrm>
          <a:noFill/>
          <a:ln/>
        </p:spPr>
        <p:txBody>
          <a:bodyPr lIns="90488" tIns="44450" rIns="90488" bIns="44450"/>
          <a:lstStyle/>
          <a:p>
            <a:pPr marL="285750" indent="-285750">
              <a:lnSpc>
                <a:spcPct val="90000"/>
              </a:lnSpc>
              <a:buClr>
                <a:schemeClr val="folHlink"/>
              </a:buClr>
              <a:buSzPct val="75000"/>
              <a:buFont typeface="Monotype Sorts" pitchFamily="2" charset="2"/>
              <a:buChar char="n"/>
            </a:pPr>
            <a:r>
              <a:rPr lang="fr-FR" sz="2800"/>
              <a:t>Gestion des données techniques</a:t>
            </a:r>
          </a:p>
          <a:p>
            <a:pPr marL="285750" indent="-285750">
              <a:lnSpc>
                <a:spcPct val="90000"/>
              </a:lnSpc>
              <a:buClr>
                <a:schemeClr val="folHlink"/>
              </a:buClr>
              <a:buSzPct val="75000"/>
              <a:buFont typeface="Monotype Sorts" pitchFamily="2" charset="2"/>
              <a:buChar char="n"/>
            </a:pPr>
            <a:r>
              <a:rPr lang="fr-FR" sz="2800"/>
              <a:t>Gestion commerciale </a:t>
            </a:r>
          </a:p>
          <a:p>
            <a:pPr marL="285750" indent="-285750">
              <a:lnSpc>
                <a:spcPct val="90000"/>
              </a:lnSpc>
              <a:buClr>
                <a:schemeClr val="folHlink"/>
              </a:buClr>
              <a:buSzPct val="75000"/>
              <a:buFont typeface="Monotype Sorts" pitchFamily="2" charset="2"/>
              <a:buChar char="n"/>
            </a:pPr>
            <a:r>
              <a:rPr lang="fr-FR" sz="2800"/>
              <a:t>Gestion des stocks </a:t>
            </a:r>
          </a:p>
          <a:p>
            <a:pPr marL="285750" indent="-285750">
              <a:lnSpc>
                <a:spcPct val="90000"/>
              </a:lnSpc>
              <a:buClr>
                <a:schemeClr val="folHlink"/>
              </a:buClr>
              <a:buSzPct val="75000"/>
              <a:buFont typeface="Monotype Sorts" pitchFamily="2" charset="2"/>
              <a:buChar char="n"/>
            </a:pPr>
            <a:r>
              <a:rPr lang="fr-FR" sz="2800"/>
              <a:t>Planification (MRP) et calcul des charges</a:t>
            </a:r>
          </a:p>
          <a:p>
            <a:pPr marL="285750" indent="-285750">
              <a:lnSpc>
                <a:spcPct val="90000"/>
              </a:lnSpc>
              <a:buClr>
                <a:schemeClr val="folHlink"/>
              </a:buClr>
              <a:buSzPct val="75000"/>
              <a:buFont typeface="Monotype Sorts" pitchFamily="2" charset="2"/>
              <a:buChar char="n"/>
            </a:pPr>
            <a:r>
              <a:rPr lang="fr-FR" sz="2800"/>
              <a:t>Gestion des achats et des approvisionnements</a:t>
            </a:r>
          </a:p>
          <a:p>
            <a:pPr marL="285750" indent="-285750">
              <a:lnSpc>
                <a:spcPct val="90000"/>
              </a:lnSpc>
              <a:buClr>
                <a:schemeClr val="folHlink"/>
              </a:buClr>
              <a:buSzPct val="75000"/>
              <a:buFont typeface="Monotype Sorts" pitchFamily="2" charset="2"/>
              <a:buChar char="n"/>
            </a:pPr>
            <a:r>
              <a:rPr lang="fr-FR" sz="2800"/>
              <a:t>Ordonnancement et lancement en fabrication</a:t>
            </a:r>
          </a:p>
          <a:p>
            <a:pPr marL="285750" indent="-285750">
              <a:lnSpc>
                <a:spcPct val="90000"/>
              </a:lnSpc>
              <a:buClr>
                <a:schemeClr val="folHlink"/>
              </a:buClr>
              <a:buSzPct val="75000"/>
              <a:buFont typeface="Monotype Sorts" pitchFamily="2" charset="2"/>
              <a:buChar char="n"/>
            </a:pPr>
            <a:r>
              <a:rPr lang="fr-FR" sz="2800"/>
              <a:t>Suivi de fabrication</a:t>
            </a:r>
          </a:p>
          <a:p>
            <a:pPr marL="285750" indent="-285750">
              <a:lnSpc>
                <a:spcPct val="90000"/>
              </a:lnSpc>
              <a:buClr>
                <a:schemeClr val="folHlink"/>
              </a:buClr>
              <a:buSzPct val="75000"/>
              <a:buFont typeface="Monotype Sorts" pitchFamily="2" charset="2"/>
              <a:buChar char="n"/>
            </a:pPr>
            <a:r>
              <a:rPr lang="fr-FR" sz="2800"/>
              <a:t>Comptabilité industrielle</a:t>
            </a:r>
          </a:p>
          <a:p>
            <a:pPr marL="285750" indent="-285750">
              <a:lnSpc>
                <a:spcPct val="90000"/>
              </a:lnSpc>
              <a:buClr>
                <a:schemeClr val="folHlink"/>
              </a:buClr>
              <a:buSzPct val="75000"/>
              <a:buFont typeface="Monotype Sorts" pitchFamily="2" charset="2"/>
              <a:buChar char="n"/>
            </a:pPr>
            <a:r>
              <a:rPr lang="fr-FR" sz="2800"/>
              <a:t>Plans à moyen terme</a:t>
            </a:r>
          </a:p>
          <a:p>
            <a:pPr marL="285750" indent="-285750">
              <a:lnSpc>
                <a:spcPct val="90000"/>
              </a:lnSpc>
              <a:buClr>
                <a:schemeClr val="folHlink"/>
              </a:buClr>
              <a:buSzPct val="75000"/>
              <a:buFont typeface="Monotype Sorts" pitchFamily="2" charset="2"/>
              <a:buChar char="n"/>
            </a:pPr>
            <a:r>
              <a:rPr lang="fr-FR" sz="2800"/>
              <a:t>Distribution</a:t>
            </a:r>
          </a:p>
          <a:p>
            <a:pPr marL="285750" indent="-285750">
              <a:lnSpc>
                <a:spcPct val="90000"/>
              </a:lnSpc>
            </a:pPr>
            <a:endParaRPr lang="fr-FR" sz="28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barn(outVertical)">
                                      <p:cBhvr>
                                        <p:cTn id="7" dur="500"/>
                                        <p:tgtEl>
                                          <p:spTgt spid="215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21507">
                                            <p:txEl>
                                              <p:pRg st="1" end="1"/>
                                            </p:txEl>
                                          </p:spTgt>
                                        </p:tgtEl>
                                        <p:attrNameLst>
                                          <p:attrName>style.visibility</p:attrName>
                                        </p:attrNameLst>
                                      </p:cBhvr>
                                      <p:to>
                                        <p:strVal val="visible"/>
                                      </p:to>
                                    </p:set>
                                    <p:animEffect transition="in" filter="barn(outVertical)">
                                      <p:cBhvr>
                                        <p:cTn id="12" dur="500"/>
                                        <p:tgtEl>
                                          <p:spTgt spid="215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21507">
                                            <p:txEl>
                                              <p:pRg st="2" end="2"/>
                                            </p:txEl>
                                          </p:spTgt>
                                        </p:tgtEl>
                                        <p:attrNameLst>
                                          <p:attrName>style.visibility</p:attrName>
                                        </p:attrNameLst>
                                      </p:cBhvr>
                                      <p:to>
                                        <p:strVal val="visible"/>
                                      </p:to>
                                    </p:set>
                                    <p:animEffect transition="in" filter="barn(outVertical)">
                                      <p:cBhvr>
                                        <p:cTn id="17" dur="500"/>
                                        <p:tgtEl>
                                          <p:spTgt spid="215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37" fill="hold" grpId="0" nodeType="clickEffect">
                                  <p:stCondLst>
                                    <p:cond delay="0"/>
                                  </p:stCondLst>
                                  <p:childTnLst>
                                    <p:set>
                                      <p:cBhvr>
                                        <p:cTn id="21" dur="1" fill="hold">
                                          <p:stCondLst>
                                            <p:cond delay="0"/>
                                          </p:stCondLst>
                                        </p:cTn>
                                        <p:tgtEl>
                                          <p:spTgt spid="21507">
                                            <p:txEl>
                                              <p:pRg st="3" end="3"/>
                                            </p:txEl>
                                          </p:spTgt>
                                        </p:tgtEl>
                                        <p:attrNameLst>
                                          <p:attrName>style.visibility</p:attrName>
                                        </p:attrNameLst>
                                      </p:cBhvr>
                                      <p:to>
                                        <p:strVal val="visible"/>
                                      </p:to>
                                    </p:set>
                                    <p:animEffect transition="in" filter="barn(outVertical)">
                                      <p:cBhvr>
                                        <p:cTn id="22" dur="500"/>
                                        <p:tgtEl>
                                          <p:spTgt spid="2150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37" fill="hold" grpId="0" nodeType="clickEffect">
                                  <p:stCondLst>
                                    <p:cond delay="0"/>
                                  </p:stCondLst>
                                  <p:childTnLst>
                                    <p:set>
                                      <p:cBhvr>
                                        <p:cTn id="26" dur="1" fill="hold">
                                          <p:stCondLst>
                                            <p:cond delay="0"/>
                                          </p:stCondLst>
                                        </p:cTn>
                                        <p:tgtEl>
                                          <p:spTgt spid="21507">
                                            <p:txEl>
                                              <p:pRg st="4" end="4"/>
                                            </p:txEl>
                                          </p:spTgt>
                                        </p:tgtEl>
                                        <p:attrNameLst>
                                          <p:attrName>style.visibility</p:attrName>
                                        </p:attrNameLst>
                                      </p:cBhvr>
                                      <p:to>
                                        <p:strVal val="visible"/>
                                      </p:to>
                                    </p:set>
                                    <p:animEffect transition="in" filter="barn(outVertical)">
                                      <p:cBhvr>
                                        <p:cTn id="27" dur="500"/>
                                        <p:tgtEl>
                                          <p:spTgt spid="2150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37" fill="hold" grpId="0" nodeType="clickEffect">
                                  <p:stCondLst>
                                    <p:cond delay="0"/>
                                  </p:stCondLst>
                                  <p:childTnLst>
                                    <p:set>
                                      <p:cBhvr>
                                        <p:cTn id="31" dur="1" fill="hold">
                                          <p:stCondLst>
                                            <p:cond delay="0"/>
                                          </p:stCondLst>
                                        </p:cTn>
                                        <p:tgtEl>
                                          <p:spTgt spid="21507">
                                            <p:txEl>
                                              <p:pRg st="5" end="5"/>
                                            </p:txEl>
                                          </p:spTgt>
                                        </p:tgtEl>
                                        <p:attrNameLst>
                                          <p:attrName>style.visibility</p:attrName>
                                        </p:attrNameLst>
                                      </p:cBhvr>
                                      <p:to>
                                        <p:strVal val="visible"/>
                                      </p:to>
                                    </p:set>
                                    <p:animEffect transition="in" filter="barn(outVertical)">
                                      <p:cBhvr>
                                        <p:cTn id="32" dur="500"/>
                                        <p:tgtEl>
                                          <p:spTgt spid="2150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37" fill="hold" grpId="0" nodeType="clickEffect">
                                  <p:stCondLst>
                                    <p:cond delay="0"/>
                                  </p:stCondLst>
                                  <p:childTnLst>
                                    <p:set>
                                      <p:cBhvr>
                                        <p:cTn id="36" dur="1" fill="hold">
                                          <p:stCondLst>
                                            <p:cond delay="0"/>
                                          </p:stCondLst>
                                        </p:cTn>
                                        <p:tgtEl>
                                          <p:spTgt spid="21507">
                                            <p:txEl>
                                              <p:pRg st="6" end="6"/>
                                            </p:txEl>
                                          </p:spTgt>
                                        </p:tgtEl>
                                        <p:attrNameLst>
                                          <p:attrName>style.visibility</p:attrName>
                                        </p:attrNameLst>
                                      </p:cBhvr>
                                      <p:to>
                                        <p:strVal val="visible"/>
                                      </p:to>
                                    </p:set>
                                    <p:animEffect transition="in" filter="barn(outVertical)">
                                      <p:cBhvr>
                                        <p:cTn id="37" dur="500"/>
                                        <p:tgtEl>
                                          <p:spTgt spid="2150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37" fill="hold" grpId="0" nodeType="clickEffect">
                                  <p:stCondLst>
                                    <p:cond delay="0"/>
                                  </p:stCondLst>
                                  <p:childTnLst>
                                    <p:set>
                                      <p:cBhvr>
                                        <p:cTn id="41" dur="1" fill="hold">
                                          <p:stCondLst>
                                            <p:cond delay="0"/>
                                          </p:stCondLst>
                                        </p:cTn>
                                        <p:tgtEl>
                                          <p:spTgt spid="21507">
                                            <p:txEl>
                                              <p:pRg st="7" end="7"/>
                                            </p:txEl>
                                          </p:spTgt>
                                        </p:tgtEl>
                                        <p:attrNameLst>
                                          <p:attrName>style.visibility</p:attrName>
                                        </p:attrNameLst>
                                      </p:cBhvr>
                                      <p:to>
                                        <p:strVal val="visible"/>
                                      </p:to>
                                    </p:set>
                                    <p:animEffect transition="in" filter="barn(outVertical)">
                                      <p:cBhvr>
                                        <p:cTn id="42" dur="500"/>
                                        <p:tgtEl>
                                          <p:spTgt spid="2150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37" fill="hold" grpId="0" nodeType="clickEffect">
                                  <p:stCondLst>
                                    <p:cond delay="0"/>
                                  </p:stCondLst>
                                  <p:childTnLst>
                                    <p:set>
                                      <p:cBhvr>
                                        <p:cTn id="46" dur="1" fill="hold">
                                          <p:stCondLst>
                                            <p:cond delay="0"/>
                                          </p:stCondLst>
                                        </p:cTn>
                                        <p:tgtEl>
                                          <p:spTgt spid="21507">
                                            <p:txEl>
                                              <p:pRg st="8" end="8"/>
                                            </p:txEl>
                                          </p:spTgt>
                                        </p:tgtEl>
                                        <p:attrNameLst>
                                          <p:attrName>style.visibility</p:attrName>
                                        </p:attrNameLst>
                                      </p:cBhvr>
                                      <p:to>
                                        <p:strVal val="visible"/>
                                      </p:to>
                                    </p:set>
                                    <p:animEffect transition="in" filter="barn(outVertical)">
                                      <p:cBhvr>
                                        <p:cTn id="47" dur="500"/>
                                        <p:tgtEl>
                                          <p:spTgt spid="2150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37" fill="hold" grpId="0" nodeType="clickEffect">
                                  <p:stCondLst>
                                    <p:cond delay="0"/>
                                  </p:stCondLst>
                                  <p:childTnLst>
                                    <p:set>
                                      <p:cBhvr>
                                        <p:cTn id="51" dur="1" fill="hold">
                                          <p:stCondLst>
                                            <p:cond delay="0"/>
                                          </p:stCondLst>
                                        </p:cTn>
                                        <p:tgtEl>
                                          <p:spTgt spid="21507">
                                            <p:txEl>
                                              <p:pRg st="9" end="9"/>
                                            </p:txEl>
                                          </p:spTgt>
                                        </p:tgtEl>
                                        <p:attrNameLst>
                                          <p:attrName>style.visibility</p:attrName>
                                        </p:attrNameLst>
                                      </p:cBhvr>
                                      <p:to>
                                        <p:strVal val="visible"/>
                                      </p:to>
                                    </p:set>
                                    <p:animEffect transition="in" filter="barn(outVertical)">
                                      <p:cBhvr>
                                        <p:cTn id="52" dur="500"/>
                                        <p:tgtEl>
                                          <p:spTgt spid="2150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Espace réservé du numéro de diapositive 4"/>
          <p:cNvSpPr>
            <a:spLocks noGrp="1"/>
          </p:cNvSpPr>
          <p:nvPr>
            <p:ph type="sldNum" sz="quarter" idx="12"/>
          </p:nvPr>
        </p:nvSpPr>
        <p:spPr/>
        <p:txBody>
          <a:bodyPr/>
          <a:lstStyle/>
          <a:p>
            <a:fld id="{58568883-ABDB-4311-AE84-58E58D05A339}" type="slidenum">
              <a:rPr lang="fr-FR"/>
              <a:pPr/>
              <a:t>8</a:t>
            </a:fld>
            <a:endParaRPr lang="fr-FR"/>
          </a:p>
        </p:txBody>
      </p:sp>
      <p:sp>
        <p:nvSpPr>
          <p:cNvPr id="94234" name="Rectangle 2074"/>
          <p:cNvSpPr>
            <a:spLocks noGrp="1" noChangeArrowheads="1"/>
          </p:cNvSpPr>
          <p:nvPr>
            <p:ph type="title"/>
          </p:nvPr>
        </p:nvSpPr>
        <p:spPr>
          <a:xfrm>
            <a:off x="0" y="0"/>
            <a:ext cx="8991600" cy="1143000"/>
          </a:xfrm>
        </p:spPr>
        <p:txBody>
          <a:bodyPr/>
          <a:lstStyle/>
          <a:p>
            <a:r>
              <a:rPr lang="fr-FR"/>
              <a:t>Les modules des logiciels de GP</a:t>
            </a:r>
          </a:p>
        </p:txBody>
      </p:sp>
      <p:sp>
        <p:nvSpPr>
          <p:cNvPr id="94212" name="Oval 2052"/>
          <p:cNvSpPr>
            <a:spLocks noChangeArrowheads="1"/>
          </p:cNvSpPr>
          <p:nvPr/>
        </p:nvSpPr>
        <p:spPr bwMode="auto">
          <a:xfrm>
            <a:off x="3429000" y="2819400"/>
            <a:ext cx="2176463" cy="2176463"/>
          </a:xfrm>
          <a:prstGeom prst="ellipse">
            <a:avLst/>
          </a:prstGeom>
          <a:solidFill>
            <a:srgbClr val="0099FF"/>
          </a:solidFill>
          <a:ln w="9525">
            <a:solidFill>
              <a:schemeClr val="tx1"/>
            </a:solidFill>
            <a:round/>
            <a:headEnd/>
            <a:tailEnd/>
          </a:ln>
          <a:effectLst>
            <a:outerShdw dist="53882" dir="2700000" algn="ctr" rotWithShape="0">
              <a:schemeClr val="bg2"/>
            </a:outerShdw>
          </a:effectLst>
        </p:spPr>
        <p:txBody>
          <a:bodyPr wrap="none" anchor="ctr"/>
          <a:lstStyle/>
          <a:p>
            <a:pPr algn="ctr" defTabSz="762000"/>
            <a:r>
              <a:rPr lang="fr-FR" b="1"/>
              <a:t>Base </a:t>
            </a:r>
            <a:br>
              <a:rPr lang="fr-FR" b="1"/>
            </a:br>
            <a:r>
              <a:rPr lang="fr-FR" b="1"/>
              <a:t>de données</a:t>
            </a:r>
          </a:p>
        </p:txBody>
      </p:sp>
      <p:sp>
        <p:nvSpPr>
          <p:cNvPr id="94218" name="Oval 2058"/>
          <p:cNvSpPr>
            <a:spLocks noChangeArrowheads="1"/>
          </p:cNvSpPr>
          <p:nvPr/>
        </p:nvSpPr>
        <p:spPr bwMode="auto">
          <a:xfrm>
            <a:off x="6172200" y="4191000"/>
            <a:ext cx="1295400" cy="1295400"/>
          </a:xfrm>
          <a:prstGeom prst="ellipse">
            <a:avLst/>
          </a:prstGeom>
          <a:solidFill>
            <a:srgbClr val="FFFF00"/>
          </a:solidFill>
          <a:ln w="9525">
            <a:solidFill>
              <a:schemeClr val="tx1"/>
            </a:solidFill>
            <a:round/>
            <a:headEnd/>
            <a:tailEnd/>
          </a:ln>
          <a:effectLst>
            <a:outerShdw dist="53882" dir="2700000" algn="ctr" rotWithShape="0">
              <a:schemeClr val="bg2"/>
            </a:outerShdw>
          </a:effectLst>
        </p:spPr>
        <p:txBody>
          <a:bodyPr wrap="none" lIns="92075" tIns="46038" rIns="92075" bIns="46038" anchor="ctr"/>
          <a:lstStyle/>
          <a:p>
            <a:pPr algn="ctr" defTabSz="762000"/>
            <a:r>
              <a:rPr lang="fr-FR" sz="1600" b="1"/>
              <a:t>Gestion</a:t>
            </a:r>
          </a:p>
          <a:p>
            <a:pPr algn="ctr" defTabSz="762000"/>
            <a:r>
              <a:rPr lang="fr-FR" sz="1600" b="1"/>
              <a:t>des achats</a:t>
            </a:r>
            <a:endParaRPr lang="fr-FR" sz="1400" b="1"/>
          </a:p>
        </p:txBody>
      </p:sp>
      <p:sp>
        <p:nvSpPr>
          <p:cNvPr id="94220" name="Oval 2060"/>
          <p:cNvSpPr>
            <a:spLocks noChangeArrowheads="1"/>
          </p:cNvSpPr>
          <p:nvPr/>
        </p:nvSpPr>
        <p:spPr bwMode="auto">
          <a:xfrm>
            <a:off x="1600200" y="2667000"/>
            <a:ext cx="1295400" cy="1295400"/>
          </a:xfrm>
          <a:prstGeom prst="ellipse">
            <a:avLst/>
          </a:prstGeom>
          <a:solidFill>
            <a:srgbClr val="FFFF00"/>
          </a:solidFill>
          <a:ln w="9525">
            <a:solidFill>
              <a:schemeClr val="tx1"/>
            </a:solidFill>
            <a:round/>
            <a:headEnd/>
            <a:tailEnd/>
          </a:ln>
          <a:effectLst>
            <a:outerShdw dist="53882" dir="2700000" algn="ctr" rotWithShape="0">
              <a:schemeClr val="bg2"/>
            </a:outerShdw>
          </a:effectLst>
        </p:spPr>
        <p:txBody>
          <a:bodyPr wrap="none" lIns="92075" tIns="46038" rIns="92075" bIns="46038" anchor="ctr"/>
          <a:lstStyle/>
          <a:p>
            <a:pPr algn="ctr" defTabSz="762000"/>
            <a:r>
              <a:rPr lang="fr-FR" sz="1400" b="1"/>
              <a:t>Gestion des</a:t>
            </a:r>
          </a:p>
          <a:p>
            <a:pPr algn="ctr" defTabSz="762000"/>
            <a:r>
              <a:rPr lang="fr-FR" sz="1400" b="1"/>
              <a:t>données</a:t>
            </a:r>
          </a:p>
          <a:p>
            <a:pPr algn="ctr" defTabSz="762000"/>
            <a:r>
              <a:rPr lang="fr-FR" sz="1400" b="1"/>
              <a:t>techniques</a:t>
            </a:r>
            <a:endParaRPr lang="fr-FR" sz="1200" b="1"/>
          </a:p>
        </p:txBody>
      </p:sp>
      <p:sp>
        <p:nvSpPr>
          <p:cNvPr id="94221" name="Oval 2061"/>
          <p:cNvSpPr>
            <a:spLocks noChangeArrowheads="1"/>
          </p:cNvSpPr>
          <p:nvPr/>
        </p:nvSpPr>
        <p:spPr bwMode="auto">
          <a:xfrm>
            <a:off x="5181600" y="5181600"/>
            <a:ext cx="1295400" cy="1295400"/>
          </a:xfrm>
          <a:prstGeom prst="ellipse">
            <a:avLst/>
          </a:prstGeom>
          <a:solidFill>
            <a:srgbClr val="FFFF00"/>
          </a:solidFill>
          <a:ln w="9525">
            <a:solidFill>
              <a:schemeClr val="tx1"/>
            </a:solidFill>
            <a:round/>
            <a:headEnd/>
            <a:tailEnd/>
          </a:ln>
          <a:effectLst>
            <a:outerShdw dist="53882" dir="2700000" algn="ctr" rotWithShape="0">
              <a:schemeClr val="bg2"/>
            </a:outerShdw>
          </a:effectLst>
        </p:spPr>
        <p:txBody>
          <a:bodyPr wrap="none" lIns="92075" tIns="46038" rIns="92075" bIns="46038" anchor="ctr"/>
          <a:lstStyle/>
          <a:p>
            <a:pPr algn="ctr" defTabSz="762000"/>
            <a:r>
              <a:rPr lang="fr-FR" sz="1600" b="1"/>
              <a:t>Gestion </a:t>
            </a:r>
            <a:br>
              <a:rPr lang="fr-FR" sz="1600" b="1"/>
            </a:br>
            <a:r>
              <a:rPr lang="fr-FR" sz="1600" b="1"/>
              <a:t>des </a:t>
            </a:r>
          </a:p>
          <a:p>
            <a:pPr algn="ctr" defTabSz="762000"/>
            <a:r>
              <a:rPr lang="fr-FR" sz="1600" b="1"/>
              <a:t>stocks</a:t>
            </a:r>
          </a:p>
        </p:txBody>
      </p:sp>
      <p:sp>
        <p:nvSpPr>
          <p:cNvPr id="94222" name="Oval 2062"/>
          <p:cNvSpPr>
            <a:spLocks noChangeArrowheads="1"/>
          </p:cNvSpPr>
          <p:nvPr/>
        </p:nvSpPr>
        <p:spPr bwMode="auto">
          <a:xfrm>
            <a:off x="2667000" y="5181600"/>
            <a:ext cx="1295400" cy="1295400"/>
          </a:xfrm>
          <a:prstGeom prst="ellipse">
            <a:avLst/>
          </a:prstGeom>
          <a:solidFill>
            <a:srgbClr val="FFFF00"/>
          </a:solidFill>
          <a:ln w="9525">
            <a:solidFill>
              <a:schemeClr val="tx1"/>
            </a:solidFill>
            <a:round/>
            <a:headEnd/>
            <a:tailEnd/>
          </a:ln>
          <a:effectLst>
            <a:outerShdw dist="53882" dir="2700000" algn="ctr" rotWithShape="0">
              <a:schemeClr val="bg2"/>
            </a:outerShdw>
          </a:effectLst>
        </p:spPr>
        <p:txBody>
          <a:bodyPr wrap="none" lIns="92075" tIns="46038" rIns="92075" bIns="46038" anchor="ctr"/>
          <a:lstStyle/>
          <a:p>
            <a:pPr algn="ctr" defTabSz="762000"/>
            <a:r>
              <a:rPr lang="fr-FR" sz="1600" b="1"/>
              <a:t>Suivi de</a:t>
            </a:r>
          </a:p>
          <a:p>
            <a:pPr algn="ctr" defTabSz="762000"/>
            <a:r>
              <a:rPr lang="fr-FR" sz="1600" b="1"/>
              <a:t>fabrication</a:t>
            </a:r>
          </a:p>
        </p:txBody>
      </p:sp>
      <p:sp>
        <p:nvSpPr>
          <p:cNvPr id="94223" name="Oval 2063"/>
          <p:cNvSpPr>
            <a:spLocks noChangeArrowheads="1"/>
          </p:cNvSpPr>
          <p:nvPr/>
        </p:nvSpPr>
        <p:spPr bwMode="auto">
          <a:xfrm>
            <a:off x="6248400" y="2667000"/>
            <a:ext cx="1295400" cy="1295400"/>
          </a:xfrm>
          <a:prstGeom prst="ellipse">
            <a:avLst/>
          </a:prstGeom>
          <a:solidFill>
            <a:srgbClr val="FFFF00"/>
          </a:solidFill>
          <a:ln w="9525">
            <a:solidFill>
              <a:schemeClr val="tx1"/>
            </a:solidFill>
            <a:round/>
            <a:headEnd/>
            <a:tailEnd/>
          </a:ln>
          <a:effectLst>
            <a:outerShdw dist="53882" dir="2700000" algn="ctr" rotWithShape="0">
              <a:schemeClr val="bg2"/>
            </a:outerShdw>
          </a:effectLst>
        </p:spPr>
        <p:txBody>
          <a:bodyPr wrap="none" lIns="92075" tIns="46038" rIns="92075" bIns="46038" anchor="ctr"/>
          <a:lstStyle/>
          <a:p>
            <a:pPr algn="ctr" defTabSz="762000"/>
            <a:r>
              <a:rPr lang="fr-FR" sz="1400" b="1"/>
              <a:t>Planification</a:t>
            </a:r>
            <a:br>
              <a:rPr lang="fr-FR" sz="1400" b="1"/>
            </a:br>
            <a:r>
              <a:rPr lang="fr-FR" sz="1400" b="1"/>
              <a:t>de la</a:t>
            </a:r>
            <a:br>
              <a:rPr lang="fr-FR" sz="1400" b="1"/>
            </a:br>
            <a:r>
              <a:rPr lang="fr-FR" sz="1400" b="1"/>
              <a:t>production</a:t>
            </a:r>
            <a:endParaRPr lang="fr-FR" sz="1200" b="1"/>
          </a:p>
        </p:txBody>
      </p:sp>
      <p:sp>
        <p:nvSpPr>
          <p:cNvPr id="94226" name="Oval 2066"/>
          <p:cNvSpPr>
            <a:spLocks noChangeArrowheads="1"/>
          </p:cNvSpPr>
          <p:nvPr/>
        </p:nvSpPr>
        <p:spPr bwMode="auto">
          <a:xfrm>
            <a:off x="1600200" y="4191000"/>
            <a:ext cx="1295400" cy="1295400"/>
          </a:xfrm>
          <a:prstGeom prst="ellipse">
            <a:avLst/>
          </a:prstGeom>
          <a:solidFill>
            <a:srgbClr val="FFFF00"/>
          </a:solidFill>
          <a:ln w="9525">
            <a:solidFill>
              <a:schemeClr val="tx1"/>
            </a:solidFill>
            <a:round/>
            <a:headEnd/>
            <a:tailEnd/>
          </a:ln>
          <a:effectLst>
            <a:outerShdw dist="53882" dir="2700000" algn="ctr" rotWithShape="0">
              <a:schemeClr val="bg2"/>
            </a:outerShdw>
          </a:effectLst>
        </p:spPr>
        <p:txBody>
          <a:bodyPr wrap="none" lIns="92075" tIns="46038" rIns="92075" bIns="46038" anchor="ctr"/>
          <a:lstStyle/>
          <a:p>
            <a:pPr algn="ctr" defTabSz="762000"/>
            <a:r>
              <a:rPr lang="fr-FR" sz="1400" b="1"/>
              <a:t>Comptabilité</a:t>
            </a:r>
            <a:br>
              <a:rPr lang="fr-FR" sz="1400" b="1"/>
            </a:br>
            <a:r>
              <a:rPr lang="fr-FR" sz="1400" b="1"/>
              <a:t>analytique</a:t>
            </a:r>
          </a:p>
        </p:txBody>
      </p:sp>
      <p:sp>
        <p:nvSpPr>
          <p:cNvPr id="94235" name="Oval 2075"/>
          <p:cNvSpPr>
            <a:spLocks noChangeArrowheads="1"/>
          </p:cNvSpPr>
          <p:nvPr/>
        </p:nvSpPr>
        <p:spPr bwMode="auto">
          <a:xfrm>
            <a:off x="3886200" y="990600"/>
            <a:ext cx="1295400" cy="1295400"/>
          </a:xfrm>
          <a:prstGeom prst="ellipse">
            <a:avLst/>
          </a:prstGeom>
          <a:solidFill>
            <a:srgbClr val="FFFF00"/>
          </a:solidFill>
          <a:ln w="9525">
            <a:solidFill>
              <a:schemeClr val="tx1"/>
            </a:solidFill>
            <a:round/>
            <a:headEnd/>
            <a:tailEnd/>
          </a:ln>
          <a:effectLst>
            <a:outerShdw dist="53882" dir="2700000" algn="ctr" rotWithShape="0">
              <a:schemeClr val="bg2"/>
            </a:outerShdw>
          </a:effectLst>
        </p:spPr>
        <p:txBody>
          <a:bodyPr wrap="none" lIns="92075" tIns="46038" rIns="92075" bIns="46038" anchor="ctr"/>
          <a:lstStyle/>
          <a:p>
            <a:pPr algn="ctr" defTabSz="762000"/>
            <a:r>
              <a:rPr lang="fr-FR" sz="1600" b="1"/>
              <a:t>Gestion</a:t>
            </a:r>
          </a:p>
          <a:p>
            <a:pPr algn="ctr" defTabSz="762000"/>
            <a:r>
              <a:rPr lang="fr-FR" sz="1600" b="1"/>
              <a:t>des</a:t>
            </a:r>
            <a:br>
              <a:rPr lang="fr-FR" sz="1600" b="1"/>
            </a:br>
            <a:r>
              <a:rPr lang="fr-FR" sz="1600" b="1"/>
              <a:t>ventes</a:t>
            </a:r>
            <a:endParaRPr lang="fr-FR" sz="1400" b="1"/>
          </a:p>
        </p:txBody>
      </p:sp>
      <p:sp>
        <p:nvSpPr>
          <p:cNvPr id="94236" name="Oval 2076"/>
          <p:cNvSpPr>
            <a:spLocks noChangeArrowheads="1"/>
          </p:cNvSpPr>
          <p:nvPr/>
        </p:nvSpPr>
        <p:spPr bwMode="auto">
          <a:xfrm>
            <a:off x="5334000" y="1447800"/>
            <a:ext cx="1295400" cy="1295400"/>
          </a:xfrm>
          <a:prstGeom prst="ellipse">
            <a:avLst/>
          </a:prstGeom>
          <a:solidFill>
            <a:srgbClr val="FFFF00"/>
          </a:solidFill>
          <a:ln w="9525">
            <a:solidFill>
              <a:schemeClr val="tx1"/>
            </a:solidFill>
            <a:round/>
            <a:headEnd/>
            <a:tailEnd/>
          </a:ln>
          <a:effectLst>
            <a:outerShdw dist="53882" dir="2700000" algn="ctr" rotWithShape="0">
              <a:schemeClr val="bg2"/>
            </a:outerShdw>
          </a:effectLst>
        </p:spPr>
        <p:txBody>
          <a:bodyPr wrap="none" lIns="92075" tIns="46038" rIns="92075" bIns="46038" anchor="ctr"/>
          <a:lstStyle/>
          <a:p>
            <a:pPr algn="ctr" defTabSz="762000"/>
            <a:r>
              <a:rPr lang="fr-FR" sz="1600" b="1"/>
              <a:t>Distribution</a:t>
            </a:r>
          </a:p>
        </p:txBody>
      </p:sp>
      <p:sp>
        <p:nvSpPr>
          <p:cNvPr id="94237" name="Oval 2077"/>
          <p:cNvSpPr>
            <a:spLocks noChangeArrowheads="1"/>
          </p:cNvSpPr>
          <p:nvPr/>
        </p:nvSpPr>
        <p:spPr bwMode="auto">
          <a:xfrm>
            <a:off x="2514600" y="1447800"/>
            <a:ext cx="1295400" cy="1295400"/>
          </a:xfrm>
          <a:prstGeom prst="ellipse">
            <a:avLst/>
          </a:prstGeom>
          <a:solidFill>
            <a:srgbClr val="FFFF00"/>
          </a:solidFill>
          <a:ln w="9525">
            <a:solidFill>
              <a:schemeClr val="tx1"/>
            </a:solidFill>
            <a:round/>
            <a:headEnd/>
            <a:tailEnd/>
          </a:ln>
          <a:effectLst>
            <a:outerShdw dist="53882" dir="2700000" algn="ctr" rotWithShape="0">
              <a:schemeClr val="bg2"/>
            </a:outerShdw>
          </a:effectLst>
        </p:spPr>
        <p:txBody>
          <a:bodyPr wrap="none" lIns="92075" tIns="46038" rIns="92075" bIns="46038" anchor="ctr"/>
          <a:lstStyle/>
          <a:p>
            <a:pPr algn="ctr" defTabSz="762000"/>
            <a:r>
              <a:rPr lang="fr-FR" sz="1600" b="1"/>
              <a:t>Plans</a:t>
            </a:r>
            <a:br>
              <a:rPr lang="fr-FR" sz="1600" b="1"/>
            </a:br>
            <a:r>
              <a:rPr lang="fr-FR" sz="1600" b="1"/>
              <a:t>à L. T.</a:t>
            </a:r>
            <a:endParaRPr lang="fr-FR" sz="14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75"/>
                                  </p:iterate>
                                  <p:childTnLst>
                                    <p:set>
                                      <p:cBhvr>
                                        <p:cTn id="6" dur="1" fill="hold">
                                          <p:stCondLst>
                                            <p:cond delay="74"/>
                                          </p:stCondLst>
                                        </p:cTn>
                                        <p:tgtEl>
                                          <p:spTgt spid="942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42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423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9423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9423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9422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942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9422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9422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942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2" grpId="0" animBg="1" autoUpdateAnimBg="0"/>
      <p:bldP spid="94218" grpId="0" animBg="1" autoUpdateAnimBg="0"/>
      <p:bldP spid="94220" grpId="0" animBg="1" autoUpdateAnimBg="0"/>
      <p:bldP spid="94221" grpId="0" animBg="1" autoUpdateAnimBg="0"/>
      <p:bldP spid="94222" grpId="0" animBg="1" autoUpdateAnimBg="0"/>
      <p:bldP spid="94223" grpId="0" animBg="1" autoUpdateAnimBg="0"/>
      <p:bldP spid="94226" grpId="0" animBg="1" autoUpdateAnimBg="0"/>
      <p:bldP spid="94235" grpId="0" animBg="1" autoUpdateAnimBg="0"/>
      <p:bldP spid="94236" grpId="0" animBg="1" autoUpdateAnimBg="0"/>
      <p:bldP spid="94237" grpId="0"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Espace réservé du numéro de diapositive 5"/>
          <p:cNvSpPr>
            <a:spLocks noGrp="1"/>
          </p:cNvSpPr>
          <p:nvPr>
            <p:ph type="sldNum" sz="quarter" idx="12"/>
          </p:nvPr>
        </p:nvSpPr>
        <p:spPr/>
        <p:txBody>
          <a:bodyPr/>
          <a:lstStyle/>
          <a:p>
            <a:fld id="{47941985-B81E-4CB2-8D60-649FC6C80023}" type="slidenum">
              <a:rPr lang="fr-FR"/>
              <a:pPr/>
              <a:t>9</a:t>
            </a:fld>
            <a:endParaRPr lang="fr-FR"/>
          </a:p>
        </p:txBody>
      </p:sp>
      <p:sp>
        <p:nvSpPr>
          <p:cNvPr id="23554" name="Rectangle 2"/>
          <p:cNvSpPr>
            <a:spLocks noGrp="1" noChangeArrowheads="1"/>
          </p:cNvSpPr>
          <p:nvPr>
            <p:ph type="title"/>
          </p:nvPr>
        </p:nvSpPr>
        <p:spPr>
          <a:xfrm>
            <a:off x="228600" y="228600"/>
            <a:ext cx="8305800" cy="1143000"/>
          </a:xfrm>
          <a:noFill/>
          <a:ln/>
        </p:spPr>
        <p:txBody>
          <a:bodyPr lIns="90488" tIns="44450" rIns="90488" bIns="44450"/>
          <a:lstStyle/>
          <a:p>
            <a:r>
              <a:rPr lang="fr-FR" sz="4000"/>
              <a:t>La structure des logiciels de GPAO</a:t>
            </a:r>
            <a:endParaRPr lang="fr-FR"/>
          </a:p>
        </p:txBody>
      </p:sp>
      <p:sp>
        <p:nvSpPr>
          <p:cNvPr id="23555" name="Line 3"/>
          <p:cNvSpPr>
            <a:spLocks noChangeShapeType="1"/>
          </p:cNvSpPr>
          <p:nvPr/>
        </p:nvSpPr>
        <p:spPr bwMode="auto">
          <a:xfrm flipH="1">
            <a:off x="3711575" y="4716463"/>
            <a:ext cx="14288" cy="163512"/>
          </a:xfrm>
          <a:prstGeom prst="line">
            <a:avLst/>
          </a:prstGeom>
          <a:noFill/>
          <a:ln w="12700">
            <a:solidFill>
              <a:schemeClr val="tx1"/>
            </a:solidFill>
            <a:round/>
            <a:headEnd/>
            <a:tailEnd/>
          </a:ln>
          <a:effectLst/>
        </p:spPr>
        <p:txBody>
          <a:bodyPr wrap="none" anchor="ctr"/>
          <a:lstStyle/>
          <a:p>
            <a:endParaRPr lang="fr-FR"/>
          </a:p>
        </p:txBody>
      </p:sp>
      <p:sp>
        <p:nvSpPr>
          <p:cNvPr id="23556" name="Freeform 4"/>
          <p:cNvSpPr>
            <a:spLocks/>
          </p:cNvSpPr>
          <p:nvPr/>
        </p:nvSpPr>
        <p:spPr bwMode="auto">
          <a:xfrm>
            <a:off x="3676650" y="4783138"/>
            <a:ext cx="87313" cy="104775"/>
          </a:xfrm>
          <a:custGeom>
            <a:avLst/>
            <a:gdLst/>
            <a:ahLst/>
            <a:cxnLst>
              <a:cxn ang="0">
                <a:pos x="54" y="2"/>
              </a:cxn>
              <a:cxn ang="0">
                <a:pos x="26" y="65"/>
              </a:cxn>
              <a:cxn ang="0">
                <a:pos x="0" y="0"/>
              </a:cxn>
              <a:cxn ang="0">
                <a:pos x="27" y="33"/>
              </a:cxn>
              <a:cxn ang="0">
                <a:pos x="54" y="2"/>
              </a:cxn>
            </a:cxnLst>
            <a:rect l="0" t="0" r="r" b="b"/>
            <a:pathLst>
              <a:path w="55" h="66">
                <a:moveTo>
                  <a:pt x="54" y="2"/>
                </a:moveTo>
                <a:lnTo>
                  <a:pt x="26" y="65"/>
                </a:lnTo>
                <a:lnTo>
                  <a:pt x="0" y="0"/>
                </a:lnTo>
                <a:lnTo>
                  <a:pt x="27" y="33"/>
                </a:lnTo>
                <a:lnTo>
                  <a:pt x="54" y="2"/>
                </a:lnTo>
              </a:path>
            </a:pathLst>
          </a:custGeom>
          <a:solidFill>
            <a:srgbClr val="000000"/>
          </a:solidFill>
          <a:ln w="12700" cap="rnd" cmpd="sng">
            <a:solidFill>
              <a:schemeClr val="tx1"/>
            </a:solidFill>
            <a:prstDash val="solid"/>
            <a:round/>
            <a:headEnd type="none" w="med" len="med"/>
            <a:tailEnd type="none" w="med" len="med"/>
          </a:ln>
          <a:effectLst/>
        </p:spPr>
        <p:txBody>
          <a:bodyPr/>
          <a:lstStyle/>
          <a:p>
            <a:endParaRPr lang="fr-FR"/>
          </a:p>
        </p:txBody>
      </p:sp>
      <p:sp>
        <p:nvSpPr>
          <p:cNvPr id="23557" name="Line 5"/>
          <p:cNvSpPr>
            <a:spLocks noChangeShapeType="1"/>
          </p:cNvSpPr>
          <p:nvPr/>
        </p:nvSpPr>
        <p:spPr bwMode="auto">
          <a:xfrm>
            <a:off x="5210175" y="5322888"/>
            <a:ext cx="0" cy="219075"/>
          </a:xfrm>
          <a:prstGeom prst="line">
            <a:avLst/>
          </a:prstGeom>
          <a:noFill/>
          <a:ln w="12700">
            <a:solidFill>
              <a:schemeClr val="tx1"/>
            </a:solidFill>
            <a:round/>
            <a:headEnd/>
            <a:tailEnd/>
          </a:ln>
          <a:effectLst/>
        </p:spPr>
        <p:txBody>
          <a:bodyPr wrap="none" anchor="ctr"/>
          <a:lstStyle/>
          <a:p>
            <a:endParaRPr lang="fr-FR"/>
          </a:p>
        </p:txBody>
      </p:sp>
      <p:sp>
        <p:nvSpPr>
          <p:cNvPr id="23558" name="Freeform 6"/>
          <p:cNvSpPr>
            <a:spLocks/>
          </p:cNvSpPr>
          <p:nvPr/>
        </p:nvSpPr>
        <p:spPr bwMode="auto">
          <a:xfrm>
            <a:off x="5167313" y="5448300"/>
            <a:ext cx="87312" cy="101600"/>
          </a:xfrm>
          <a:custGeom>
            <a:avLst/>
            <a:gdLst/>
            <a:ahLst/>
            <a:cxnLst>
              <a:cxn ang="0">
                <a:pos x="54" y="0"/>
              </a:cxn>
              <a:cxn ang="0">
                <a:pos x="27" y="63"/>
              </a:cxn>
              <a:cxn ang="0">
                <a:pos x="0" y="0"/>
              </a:cxn>
              <a:cxn ang="0">
                <a:pos x="27" y="31"/>
              </a:cxn>
              <a:cxn ang="0">
                <a:pos x="54" y="0"/>
              </a:cxn>
            </a:cxnLst>
            <a:rect l="0" t="0" r="r" b="b"/>
            <a:pathLst>
              <a:path w="55" h="64">
                <a:moveTo>
                  <a:pt x="54" y="0"/>
                </a:moveTo>
                <a:lnTo>
                  <a:pt x="27" y="63"/>
                </a:lnTo>
                <a:lnTo>
                  <a:pt x="0" y="0"/>
                </a:lnTo>
                <a:lnTo>
                  <a:pt x="27" y="31"/>
                </a:lnTo>
                <a:lnTo>
                  <a:pt x="54" y="0"/>
                </a:lnTo>
              </a:path>
            </a:pathLst>
          </a:custGeom>
          <a:solidFill>
            <a:srgbClr val="000000"/>
          </a:solidFill>
          <a:ln w="12700" cap="rnd" cmpd="sng">
            <a:solidFill>
              <a:schemeClr val="tx1"/>
            </a:solidFill>
            <a:prstDash val="solid"/>
            <a:round/>
            <a:headEnd type="none" w="med" len="med"/>
            <a:tailEnd type="none" w="med" len="med"/>
          </a:ln>
          <a:effectLst/>
        </p:spPr>
        <p:txBody>
          <a:bodyPr/>
          <a:lstStyle/>
          <a:p>
            <a:endParaRPr lang="fr-FR"/>
          </a:p>
        </p:txBody>
      </p:sp>
      <p:sp>
        <p:nvSpPr>
          <p:cNvPr id="23559" name="Line 7"/>
          <p:cNvSpPr>
            <a:spLocks noChangeShapeType="1"/>
          </p:cNvSpPr>
          <p:nvPr/>
        </p:nvSpPr>
        <p:spPr bwMode="auto">
          <a:xfrm flipH="1">
            <a:off x="5202238" y="4716463"/>
            <a:ext cx="14287" cy="188912"/>
          </a:xfrm>
          <a:prstGeom prst="line">
            <a:avLst/>
          </a:prstGeom>
          <a:noFill/>
          <a:ln w="12700">
            <a:solidFill>
              <a:schemeClr val="tx1"/>
            </a:solidFill>
            <a:round/>
            <a:headEnd/>
            <a:tailEnd/>
          </a:ln>
          <a:effectLst/>
        </p:spPr>
        <p:txBody>
          <a:bodyPr wrap="none" anchor="ctr"/>
          <a:lstStyle/>
          <a:p>
            <a:endParaRPr lang="fr-FR"/>
          </a:p>
        </p:txBody>
      </p:sp>
      <p:sp>
        <p:nvSpPr>
          <p:cNvPr id="23560" name="Freeform 8"/>
          <p:cNvSpPr>
            <a:spLocks/>
          </p:cNvSpPr>
          <p:nvPr/>
        </p:nvSpPr>
        <p:spPr bwMode="auto">
          <a:xfrm>
            <a:off x="5167313" y="4808538"/>
            <a:ext cx="87312" cy="104775"/>
          </a:xfrm>
          <a:custGeom>
            <a:avLst/>
            <a:gdLst/>
            <a:ahLst/>
            <a:cxnLst>
              <a:cxn ang="0">
                <a:pos x="54" y="0"/>
              </a:cxn>
              <a:cxn ang="0">
                <a:pos x="26" y="65"/>
              </a:cxn>
              <a:cxn ang="0">
                <a:pos x="0" y="0"/>
              </a:cxn>
              <a:cxn ang="0">
                <a:pos x="27" y="33"/>
              </a:cxn>
              <a:cxn ang="0">
                <a:pos x="54" y="0"/>
              </a:cxn>
            </a:cxnLst>
            <a:rect l="0" t="0" r="r" b="b"/>
            <a:pathLst>
              <a:path w="55" h="66">
                <a:moveTo>
                  <a:pt x="54" y="0"/>
                </a:moveTo>
                <a:lnTo>
                  <a:pt x="26" y="65"/>
                </a:lnTo>
                <a:lnTo>
                  <a:pt x="0" y="0"/>
                </a:lnTo>
                <a:lnTo>
                  <a:pt x="27" y="33"/>
                </a:lnTo>
                <a:lnTo>
                  <a:pt x="54" y="0"/>
                </a:lnTo>
              </a:path>
            </a:pathLst>
          </a:custGeom>
          <a:solidFill>
            <a:srgbClr val="000000"/>
          </a:solidFill>
          <a:ln w="12700" cap="rnd" cmpd="sng">
            <a:solidFill>
              <a:schemeClr val="tx1"/>
            </a:solidFill>
            <a:prstDash val="solid"/>
            <a:round/>
            <a:headEnd type="none" w="med" len="med"/>
            <a:tailEnd type="none" w="med" len="med"/>
          </a:ln>
          <a:effectLst/>
        </p:spPr>
        <p:txBody>
          <a:bodyPr/>
          <a:lstStyle/>
          <a:p>
            <a:endParaRPr lang="fr-FR"/>
          </a:p>
        </p:txBody>
      </p:sp>
      <p:sp>
        <p:nvSpPr>
          <p:cNvPr id="23561" name="Freeform 9"/>
          <p:cNvSpPr>
            <a:spLocks/>
          </p:cNvSpPr>
          <p:nvPr/>
        </p:nvSpPr>
        <p:spPr bwMode="auto">
          <a:xfrm>
            <a:off x="4887913" y="2044700"/>
            <a:ext cx="88900" cy="103188"/>
          </a:xfrm>
          <a:custGeom>
            <a:avLst/>
            <a:gdLst/>
            <a:ahLst/>
            <a:cxnLst>
              <a:cxn ang="0">
                <a:pos x="55" y="64"/>
              </a:cxn>
              <a:cxn ang="0">
                <a:pos x="0" y="32"/>
              </a:cxn>
              <a:cxn ang="0">
                <a:pos x="55" y="0"/>
              </a:cxn>
              <a:cxn ang="0">
                <a:pos x="27" y="32"/>
              </a:cxn>
              <a:cxn ang="0">
                <a:pos x="55" y="64"/>
              </a:cxn>
            </a:cxnLst>
            <a:rect l="0" t="0" r="r" b="b"/>
            <a:pathLst>
              <a:path w="56" h="65">
                <a:moveTo>
                  <a:pt x="55" y="64"/>
                </a:moveTo>
                <a:lnTo>
                  <a:pt x="0" y="32"/>
                </a:lnTo>
                <a:lnTo>
                  <a:pt x="55" y="0"/>
                </a:lnTo>
                <a:lnTo>
                  <a:pt x="27" y="32"/>
                </a:lnTo>
                <a:lnTo>
                  <a:pt x="55" y="64"/>
                </a:lnTo>
              </a:path>
            </a:pathLst>
          </a:custGeom>
          <a:solidFill>
            <a:srgbClr val="000000"/>
          </a:solidFill>
          <a:ln w="12700" cap="rnd" cmpd="sng">
            <a:solidFill>
              <a:schemeClr val="tx1"/>
            </a:solidFill>
            <a:prstDash val="solid"/>
            <a:round/>
            <a:headEnd type="none" w="med" len="med"/>
            <a:tailEnd type="none" w="med" len="med"/>
          </a:ln>
          <a:effectLst/>
        </p:spPr>
        <p:txBody>
          <a:bodyPr/>
          <a:lstStyle/>
          <a:p>
            <a:endParaRPr lang="fr-FR"/>
          </a:p>
        </p:txBody>
      </p:sp>
      <p:sp>
        <p:nvSpPr>
          <p:cNvPr id="23562" name="AutoShape 10">
            <a:hlinkClick r:id="rId3" action="ppaction://hlinksldjump"/>
          </p:cNvPr>
          <p:cNvSpPr>
            <a:spLocks noChangeArrowheads="1"/>
          </p:cNvSpPr>
          <p:nvPr/>
        </p:nvSpPr>
        <p:spPr bwMode="auto">
          <a:xfrm>
            <a:off x="1828800" y="2438400"/>
            <a:ext cx="1447800" cy="533400"/>
          </a:xfrm>
          <a:prstGeom prst="flowChartMultidocument">
            <a:avLst/>
          </a:prstGeom>
          <a:solidFill>
            <a:srgbClr val="FFFF99"/>
          </a:solidFill>
          <a:ln w="9525">
            <a:solidFill>
              <a:schemeClr val="tx1"/>
            </a:solidFill>
            <a:miter lim="800000"/>
            <a:headEnd/>
            <a:tailEnd/>
          </a:ln>
          <a:effectLst/>
        </p:spPr>
        <p:txBody>
          <a:bodyPr wrap="none" anchor="ctr"/>
          <a:lstStyle/>
          <a:p>
            <a:pPr algn="ctr"/>
            <a:r>
              <a:rPr lang="fr-FR" sz="1400">
                <a:latin typeface="Arial" pitchFamily="34" charset="0"/>
              </a:rPr>
              <a:t>Nomenclatures</a:t>
            </a:r>
            <a:endParaRPr lang="fr-FR">
              <a:latin typeface="Times New Roman" pitchFamily="18" charset="0"/>
            </a:endParaRPr>
          </a:p>
        </p:txBody>
      </p:sp>
      <p:sp>
        <p:nvSpPr>
          <p:cNvPr id="23563" name="AutoShape 11">
            <a:hlinkClick r:id="rId4" action="ppaction://hlinksldjump"/>
          </p:cNvPr>
          <p:cNvSpPr>
            <a:spLocks noChangeArrowheads="1"/>
          </p:cNvSpPr>
          <p:nvPr/>
        </p:nvSpPr>
        <p:spPr bwMode="auto">
          <a:xfrm>
            <a:off x="1828800" y="3048000"/>
            <a:ext cx="1447800" cy="533400"/>
          </a:xfrm>
          <a:prstGeom prst="flowChartMultidocument">
            <a:avLst/>
          </a:prstGeom>
          <a:solidFill>
            <a:srgbClr val="FFFF99"/>
          </a:solidFill>
          <a:ln w="9525">
            <a:solidFill>
              <a:schemeClr val="tx1"/>
            </a:solidFill>
            <a:miter lim="800000"/>
            <a:headEnd/>
            <a:tailEnd/>
          </a:ln>
          <a:effectLst/>
        </p:spPr>
        <p:txBody>
          <a:bodyPr wrap="none" anchor="ctr"/>
          <a:lstStyle/>
          <a:p>
            <a:pPr algn="ctr"/>
            <a:r>
              <a:rPr lang="fr-FR" sz="1400">
                <a:latin typeface="Arial" pitchFamily="34" charset="0"/>
              </a:rPr>
              <a:t>Ressources</a:t>
            </a:r>
            <a:endParaRPr lang="fr-FR">
              <a:latin typeface="Times New Roman" pitchFamily="18" charset="0"/>
            </a:endParaRPr>
          </a:p>
        </p:txBody>
      </p:sp>
      <p:sp>
        <p:nvSpPr>
          <p:cNvPr id="23564" name="AutoShape 12">
            <a:hlinkClick r:id="rId5" action="ppaction://hlinksldjump"/>
          </p:cNvPr>
          <p:cNvSpPr>
            <a:spLocks noChangeArrowheads="1"/>
          </p:cNvSpPr>
          <p:nvPr/>
        </p:nvSpPr>
        <p:spPr bwMode="auto">
          <a:xfrm>
            <a:off x="1828800" y="1828800"/>
            <a:ext cx="1447800" cy="533400"/>
          </a:xfrm>
          <a:prstGeom prst="flowChartMultidocument">
            <a:avLst/>
          </a:prstGeom>
          <a:solidFill>
            <a:srgbClr val="FFFF99"/>
          </a:solidFill>
          <a:ln w="9525">
            <a:solidFill>
              <a:schemeClr val="tx1"/>
            </a:solidFill>
            <a:miter lim="800000"/>
            <a:headEnd/>
            <a:tailEnd/>
          </a:ln>
          <a:effectLst/>
        </p:spPr>
        <p:txBody>
          <a:bodyPr wrap="none" anchor="ctr"/>
          <a:lstStyle/>
          <a:p>
            <a:pPr algn="ctr"/>
            <a:r>
              <a:rPr lang="fr-FR" sz="1400">
                <a:latin typeface="Arial" pitchFamily="34" charset="0"/>
              </a:rPr>
              <a:t>Articles</a:t>
            </a:r>
            <a:endParaRPr lang="fr-FR">
              <a:latin typeface="Times New Roman" pitchFamily="18" charset="0"/>
            </a:endParaRPr>
          </a:p>
        </p:txBody>
      </p:sp>
      <p:sp>
        <p:nvSpPr>
          <p:cNvPr id="23565" name="AutoShape 13">
            <a:hlinkClick r:id="rId6" action="ppaction://hlinksldjump"/>
          </p:cNvPr>
          <p:cNvSpPr>
            <a:spLocks noChangeArrowheads="1"/>
          </p:cNvSpPr>
          <p:nvPr/>
        </p:nvSpPr>
        <p:spPr bwMode="auto">
          <a:xfrm>
            <a:off x="1828800" y="3657600"/>
            <a:ext cx="1447800" cy="533400"/>
          </a:xfrm>
          <a:prstGeom prst="flowChartMultidocument">
            <a:avLst/>
          </a:prstGeom>
          <a:solidFill>
            <a:srgbClr val="FFFF99"/>
          </a:solidFill>
          <a:ln w="9525">
            <a:solidFill>
              <a:schemeClr val="tx1"/>
            </a:solidFill>
            <a:miter lim="800000"/>
            <a:headEnd/>
            <a:tailEnd/>
          </a:ln>
          <a:effectLst/>
        </p:spPr>
        <p:txBody>
          <a:bodyPr wrap="none" anchor="ctr"/>
          <a:lstStyle/>
          <a:p>
            <a:pPr algn="ctr"/>
            <a:r>
              <a:rPr lang="fr-FR" sz="1400">
                <a:latin typeface="Arial" pitchFamily="34" charset="0"/>
              </a:rPr>
              <a:t>Gammes</a:t>
            </a:r>
            <a:endParaRPr lang="fr-FR">
              <a:latin typeface="Times New Roman" pitchFamily="18" charset="0"/>
            </a:endParaRPr>
          </a:p>
        </p:txBody>
      </p:sp>
      <p:sp>
        <p:nvSpPr>
          <p:cNvPr id="23566" name="AutoShape 14"/>
          <p:cNvSpPr>
            <a:spLocks/>
          </p:cNvSpPr>
          <p:nvPr/>
        </p:nvSpPr>
        <p:spPr bwMode="auto">
          <a:xfrm>
            <a:off x="1447800" y="1905000"/>
            <a:ext cx="228600" cy="2286000"/>
          </a:xfrm>
          <a:prstGeom prst="leftBrace">
            <a:avLst>
              <a:gd name="adj1" fmla="val 83333"/>
              <a:gd name="adj2" fmla="val 50000"/>
            </a:avLst>
          </a:prstGeom>
          <a:noFill/>
          <a:ln w="9525">
            <a:solidFill>
              <a:schemeClr val="tx1"/>
            </a:solidFill>
            <a:round/>
            <a:headEnd/>
            <a:tailEnd/>
          </a:ln>
          <a:effectLst/>
        </p:spPr>
        <p:txBody>
          <a:bodyPr wrap="none" anchor="ctr"/>
          <a:lstStyle/>
          <a:p>
            <a:endParaRPr lang="fr-FR"/>
          </a:p>
        </p:txBody>
      </p:sp>
      <p:sp>
        <p:nvSpPr>
          <p:cNvPr id="23567" name="Text Box 15">
            <a:hlinkClick r:id="rId7" action="ppaction://hlinksldjump"/>
          </p:cNvPr>
          <p:cNvSpPr txBox="1">
            <a:spLocks noChangeArrowheads="1"/>
          </p:cNvSpPr>
          <p:nvPr/>
        </p:nvSpPr>
        <p:spPr bwMode="auto">
          <a:xfrm>
            <a:off x="-4763" y="2667000"/>
            <a:ext cx="1422401" cy="711200"/>
          </a:xfrm>
          <a:prstGeom prst="rect">
            <a:avLst/>
          </a:prstGeom>
          <a:noFill/>
          <a:ln w="9525">
            <a:solidFill>
              <a:schemeClr val="tx1"/>
            </a:solidFill>
            <a:miter lim="800000"/>
            <a:headEnd/>
            <a:tailEnd/>
          </a:ln>
          <a:effectLst/>
        </p:spPr>
        <p:txBody>
          <a:bodyPr wrap="none">
            <a:spAutoFit/>
          </a:bodyPr>
          <a:lstStyle/>
          <a:p>
            <a:pPr algn="ctr"/>
            <a:r>
              <a:rPr lang="fr-FR" sz="2000" i="1">
                <a:solidFill>
                  <a:srgbClr val="000099"/>
                </a:solidFill>
                <a:latin typeface="Arial" pitchFamily="34" charset="0"/>
                <a:hlinkClick r:id="rId7" action="ppaction://hlinksldjump"/>
              </a:rPr>
              <a:t>Données</a:t>
            </a:r>
          </a:p>
          <a:p>
            <a:pPr algn="ctr"/>
            <a:r>
              <a:rPr lang="fr-FR" sz="2000" i="1">
                <a:solidFill>
                  <a:srgbClr val="000099"/>
                </a:solidFill>
                <a:latin typeface="Arial" pitchFamily="34" charset="0"/>
                <a:hlinkClick r:id="rId7" action="ppaction://hlinksldjump"/>
              </a:rPr>
              <a:t>techniques</a:t>
            </a:r>
            <a:endParaRPr lang="fr-FR">
              <a:solidFill>
                <a:srgbClr val="000099"/>
              </a:solidFill>
              <a:latin typeface="Times New Roman" pitchFamily="18" charset="0"/>
            </a:endParaRPr>
          </a:p>
        </p:txBody>
      </p:sp>
      <p:sp>
        <p:nvSpPr>
          <p:cNvPr id="23568" name="AutoShape 16">
            <a:hlinkClick r:id="rId8" action="ppaction://hlinksldjump"/>
          </p:cNvPr>
          <p:cNvSpPr>
            <a:spLocks noChangeArrowheads="1"/>
          </p:cNvSpPr>
          <p:nvPr/>
        </p:nvSpPr>
        <p:spPr bwMode="auto">
          <a:xfrm>
            <a:off x="4114800" y="1828800"/>
            <a:ext cx="1447800" cy="533400"/>
          </a:xfrm>
          <a:prstGeom prst="flowChartAlternateProcess">
            <a:avLst/>
          </a:prstGeom>
          <a:solidFill>
            <a:schemeClr val="accent1"/>
          </a:solidFill>
          <a:ln w="9525">
            <a:solidFill>
              <a:schemeClr val="tx1"/>
            </a:solidFill>
            <a:miter lim="800000"/>
            <a:headEnd/>
            <a:tailEnd/>
          </a:ln>
          <a:effectLst/>
        </p:spPr>
        <p:txBody>
          <a:bodyPr wrap="none" anchor="ctr"/>
          <a:lstStyle/>
          <a:p>
            <a:pPr algn="ctr"/>
            <a:r>
              <a:rPr lang="fr-FR" sz="1400">
                <a:latin typeface="Arial" pitchFamily="34" charset="0"/>
              </a:rPr>
              <a:t>Plans</a:t>
            </a:r>
          </a:p>
          <a:p>
            <a:pPr algn="ctr"/>
            <a:r>
              <a:rPr lang="fr-FR" sz="1400">
                <a:latin typeface="Arial" pitchFamily="34" charset="0"/>
              </a:rPr>
              <a:t>moyen terme</a:t>
            </a:r>
            <a:endParaRPr lang="fr-FR" sz="1600">
              <a:effectLst>
                <a:outerShdw blurRad="38100" dist="38100" dir="2700000" algn="tl">
                  <a:srgbClr val="FFFFFF"/>
                </a:outerShdw>
              </a:effectLst>
              <a:latin typeface="Arial" pitchFamily="34" charset="0"/>
            </a:endParaRPr>
          </a:p>
        </p:txBody>
      </p:sp>
      <p:sp>
        <p:nvSpPr>
          <p:cNvPr id="23569" name="AutoShape 17"/>
          <p:cNvSpPr>
            <a:spLocks noChangeArrowheads="1"/>
          </p:cNvSpPr>
          <p:nvPr/>
        </p:nvSpPr>
        <p:spPr bwMode="auto">
          <a:xfrm>
            <a:off x="3124200" y="4343400"/>
            <a:ext cx="1447800" cy="609600"/>
          </a:xfrm>
          <a:prstGeom prst="flowChartMultidocument">
            <a:avLst/>
          </a:prstGeom>
          <a:solidFill>
            <a:srgbClr val="00FFFF"/>
          </a:solidFill>
          <a:ln w="9525">
            <a:solidFill>
              <a:schemeClr val="tx1"/>
            </a:solidFill>
            <a:miter lim="800000"/>
            <a:headEnd/>
            <a:tailEnd/>
          </a:ln>
          <a:effectLst/>
        </p:spPr>
        <p:txBody>
          <a:bodyPr wrap="none" anchor="ctr"/>
          <a:lstStyle/>
          <a:p>
            <a:pPr algn="ctr"/>
            <a:r>
              <a:rPr lang="fr-FR" sz="1400">
                <a:latin typeface="Arial" pitchFamily="34" charset="0"/>
              </a:rPr>
              <a:t>Ordres de</a:t>
            </a:r>
          </a:p>
          <a:p>
            <a:pPr algn="ctr"/>
            <a:r>
              <a:rPr lang="fr-FR" sz="1400">
                <a:latin typeface="Arial" pitchFamily="34" charset="0"/>
              </a:rPr>
              <a:t>fabrication</a:t>
            </a:r>
            <a:endParaRPr lang="fr-FR">
              <a:latin typeface="Times New Roman" pitchFamily="18" charset="0"/>
            </a:endParaRPr>
          </a:p>
        </p:txBody>
      </p:sp>
      <p:sp>
        <p:nvSpPr>
          <p:cNvPr id="23570" name="AutoShape 18"/>
          <p:cNvSpPr>
            <a:spLocks noChangeArrowheads="1"/>
          </p:cNvSpPr>
          <p:nvPr/>
        </p:nvSpPr>
        <p:spPr bwMode="auto">
          <a:xfrm>
            <a:off x="5029200" y="4343400"/>
            <a:ext cx="1447800" cy="609600"/>
          </a:xfrm>
          <a:prstGeom prst="flowChartMultidocument">
            <a:avLst/>
          </a:prstGeom>
          <a:solidFill>
            <a:srgbClr val="00FFFF"/>
          </a:solidFill>
          <a:ln w="9525">
            <a:solidFill>
              <a:schemeClr val="tx1"/>
            </a:solidFill>
            <a:miter lim="800000"/>
            <a:headEnd/>
            <a:tailEnd/>
          </a:ln>
          <a:effectLst/>
        </p:spPr>
        <p:txBody>
          <a:bodyPr wrap="none" anchor="ctr"/>
          <a:lstStyle/>
          <a:p>
            <a:pPr algn="ctr"/>
            <a:r>
              <a:rPr lang="fr-FR" sz="1400">
                <a:latin typeface="Arial" pitchFamily="34" charset="0"/>
              </a:rPr>
              <a:t>Ordres d’achat</a:t>
            </a:r>
            <a:endParaRPr lang="fr-FR">
              <a:latin typeface="Times New Roman" pitchFamily="18" charset="0"/>
            </a:endParaRPr>
          </a:p>
        </p:txBody>
      </p:sp>
      <p:sp>
        <p:nvSpPr>
          <p:cNvPr id="23571" name="AutoShape 19">
            <a:hlinkClick r:id="rId9" action="ppaction://hlinksldjump"/>
          </p:cNvPr>
          <p:cNvSpPr>
            <a:spLocks noChangeArrowheads="1"/>
          </p:cNvSpPr>
          <p:nvPr/>
        </p:nvSpPr>
        <p:spPr bwMode="auto">
          <a:xfrm>
            <a:off x="6248400" y="3352800"/>
            <a:ext cx="1447800" cy="609600"/>
          </a:xfrm>
          <a:prstGeom prst="flowChartMultidocument">
            <a:avLst/>
          </a:prstGeom>
          <a:solidFill>
            <a:srgbClr val="FF6600"/>
          </a:solidFill>
          <a:ln w="9525">
            <a:solidFill>
              <a:schemeClr val="tx1"/>
            </a:solidFill>
            <a:miter lim="800000"/>
            <a:headEnd/>
            <a:tailEnd/>
          </a:ln>
          <a:effectLst/>
        </p:spPr>
        <p:txBody>
          <a:bodyPr wrap="none" anchor="ctr"/>
          <a:lstStyle/>
          <a:p>
            <a:pPr algn="ctr"/>
            <a:r>
              <a:rPr lang="fr-FR" sz="1400">
                <a:latin typeface="Arial" pitchFamily="34" charset="0"/>
              </a:rPr>
              <a:t>Stocks</a:t>
            </a:r>
            <a:endParaRPr lang="fr-FR">
              <a:latin typeface="Times New Roman" pitchFamily="18" charset="0"/>
            </a:endParaRPr>
          </a:p>
        </p:txBody>
      </p:sp>
      <p:sp>
        <p:nvSpPr>
          <p:cNvPr id="23572" name="AutoShape 20"/>
          <p:cNvSpPr>
            <a:spLocks noChangeArrowheads="1"/>
          </p:cNvSpPr>
          <p:nvPr/>
        </p:nvSpPr>
        <p:spPr bwMode="auto">
          <a:xfrm>
            <a:off x="4114800" y="2590800"/>
            <a:ext cx="1447800" cy="609600"/>
          </a:xfrm>
          <a:prstGeom prst="flowChartMultidocument">
            <a:avLst/>
          </a:prstGeom>
          <a:solidFill>
            <a:srgbClr val="00CCFF"/>
          </a:solidFill>
          <a:ln w="9525">
            <a:solidFill>
              <a:schemeClr val="tx1"/>
            </a:solidFill>
            <a:miter lim="800000"/>
            <a:headEnd/>
            <a:tailEnd/>
          </a:ln>
          <a:effectLst/>
        </p:spPr>
        <p:txBody>
          <a:bodyPr wrap="none" anchor="ctr"/>
          <a:lstStyle/>
          <a:p>
            <a:pPr algn="ctr"/>
            <a:r>
              <a:rPr lang="fr-FR" sz="1400">
                <a:latin typeface="Arial" pitchFamily="34" charset="0"/>
              </a:rPr>
              <a:t>Programme de</a:t>
            </a:r>
          </a:p>
          <a:p>
            <a:pPr algn="ctr"/>
            <a:r>
              <a:rPr lang="fr-FR" sz="1400">
                <a:latin typeface="Arial" pitchFamily="34" charset="0"/>
              </a:rPr>
              <a:t>production</a:t>
            </a:r>
            <a:endParaRPr lang="fr-FR">
              <a:latin typeface="Times New Roman" pitchFamily="18" charset="0"/>
            </a:endParaRPr>
          </a:p>
        </p:txBody>
      </p:sp>
      <p:sp>
        <p:nvSpPr>
          <p:cNvPr id="23573" name="AutoShape 21"/>
          <p:cNvSpPr>
            <a:spLocks noChangeArrowheads="1"/>
          </p:cNvSpPr>
          <p:nvPr/>
        </p:nvSpPr>
        <p:spPr bwMode="auto">
          <a:xfrm>
            <a:off x="6248400" y="1828800"/>
            <a:ext cx="1371600" cy="533400"/>
          </a:xfrm>
          <a:prstGeom prst="octagon">
            <a:avLst>
              <a:gd name="adj" fmla="val 29287"/>
            </a:avLst>
          </a:prstGeom>
          <a:solidFill>
            <a:schemeClr val="accent1"/>
          </a:solidFill>
          <a:ln w="9525">
            <a:solidFill>
              <a:schemeClr val="tx1"/>
            </a:solidFill>
            <a:miter lim="800000"/>
            <a:headEnd/>
            <a:tailEnd/>
          </a:ln>
          <a:effectLst/>
        </p:spPr>
        <p:txBody>
          <a:bodyPr wrap="none" anchor="ctr"/>
          <a:lstStyle/>
          <a:p>
            <a:pPr algn="ctr"/>
            <a:r>
              <a:rPr lang="fr-FR" sz="1400">
                <a:latin typeface="Arial" pitchFamily="34" charset="0"/>
              </a:rPr>
              <a:t>Prévision</a:t>
            </a:r>
          </a:p>
          <a:p>
            <a:pPr algn="ctr"/>
            <a:r>
              <a:rPr lang="fr-FR" sz="1400">
                <a:latin typeface="Arial" pitchFamily="34" charset="0"/>
              </a:rPr>
              <a:t>d’activité</a:t>
            </a:r>
            <a:endParaRPr lang="fr-FR" sz="1600">
              <a:solidFill>
                <a:schemeClr val="bg2"/>
              </a:solidFill>
              <a:latin typeface="Arial" pitchFamily="34" charset="0"/>
            </a:endParaRPr>
          </a:p>
        </p:txBody>
      </p:sp>
      <p:sp>
        <p:nvSpPr>
          <p:cNvPr id="23574" name="AutoShape 22">
            <a:hlinkClick r:id="rId10" action="ppaction://hlinksldjump"/>
          </p:cNvPr>
          <p:cNvSpPr>
            <a:spLocks noChangeArrowheads="1"/>
          </p:cNvSpPr>
          <p:nvPr/>
        </p:nvSpPr>
        <p:spPr bwMode="auto">
          <a:xfrm>
            <a:off x="4114800" y="3429000"/>
            <a:ext cx="1446213" cy="533400"/>
          </a:xfrm>
          <a:prstGeom prst="flowChartPredefinedProcess">
            <a:avLst/>
          </a:prstGeom>
          <a:solidFill>
            <a:srgbClr val="66FF33"/>
          </a:solidFill>
          <a:ln w="9525">
            <a:solidFill>
              <a:schemeClr val="tx1"/>
            </a:solidFill>
            <a:miter lim="800000"/>
            <a:headEnd/>
            <a:tailEnd/>
          </a:ln>
          <a:effectLst/>
        </p:spPr>
        <p:txBody>
          <a:bodyPr wrap="none" lIns="90000" tIns="46800" rIns="90000" bIns="46800" anchor="ctr"/>
          <a:lstStyle/>
          <a:p>
            <a:pPr algn="ctr"/>
            <a:r>
              <a:rPr lang="fr-FR" sz="1400">
                <a:latin typeface="Arial" pitchFamily="34" charset="0"/>
              </a:rPr>
              <a:t>Calcul des </a:t>
            </a:r>
          </a:p>
          <a:p>
            <a:pPr algn="ctr"/>
            <a:r>
              <a:rPr lang="fr-FR" sz="1400">
                <a:latin typeface="Arial" pitchFamily="34" charset="0"/>
              </a:rPr>
              <a:t>besoins nets</a:t>
            </a:r>
            <a:endParaRPr lang="fr-FR">
              <a:latin typeface="Times New Roman" pitchFamily="18" charset="0"/>
            </a:endParaRPr>
          </a:p>
        </p:txBody>
      </p:sp>
      <p:sp>
        <p:nvSpPr>
          <p:cNvPr id="23575" name="AutoShape 23">
            <a:hlinkClick r:id="rId11" action="ppaction://hlinksldjump"/>
          </p:cNvPr>
          <p:cNvSpPr>
            <a:spLocks noChangeArrowheads="1"/>
          </p:cNvSpPr>
          <p:nvPr/>
        </p:nvSpPr>
        <p:spPr bwMode="auto">
          <a:xfrm>
            <a:off x="6248400" y="2590800"/>
            <a:ext cx="1447800" cy="609600"/>
          </a:xfrm>
          <a:prstGeom prst="flowChartMultidocument">
            <a:avLst/>
          </a:prstGeom>
          <a:solidFill>
            <a:srgbClr val="FF99CC"/>
          </a:solidFill>
          <a:ln w="9525">
            <a:solidFill>
              <a:schemeClr val="tx1"/>
            </a:solidFill>
            <a:miter lim="800000"/>
            <a:headEnd/>
            <a:tailEnd/>
          </a:ln>
          <a:effectLst/>
        </p:spPr>
        <p:txBody>
          <a:bodyPr wrap="none" anchor="ctr"/>
          <a:lstStyle/>
          <a:p>
            <a:pPr algn="ctr"/>
            <a:r>
              <a:rPr lang="fr-FR" sz="1400">
                <a:latin typeface="Arial" pitchFamily="34" charset="0"/>
              </a:rPr>
              <a:t>Commandes</a:t>
            </a:r>
            <a:endParaRPr lang="fr-FR">
              <a:latin typeface="Times New Roman" pitchFamily="18" charset="0"/>
            </a:endParaRPr>
          </a:p>
        </p:txBody>
      </p:sp>
      <p:sp>
        <p:nvSpPr>
          <p:cNvPr id="23576" name="AutoShape 24">
            <a:hlinkClick r:id="rId12" action="ppaction://hlinksldjump"/>
          </p:cNvPr>
          <p:cNvSpPr>
            <a:spLocks noChangeArrowheads="1"/>
          </p:cNvSpPr>
          <p:nvPr/>
        </p:nvSpPr>
        <p:spPr bwMode="auto">
          <a:xfrm>
            <a:off x="3124200" y="5105400"/>
            <a:ext cx="1446213" cy="533400"/>
          </a:xfrm>
          <a:prstGeom prst="flowChartPredefinedProcess">
            <a:avLst/>
          </a:prstGeom>
          <a:solidFill>
            <a:srgbClr val="66FF33"/>
          </a:solidFill>
          <a:ln w="9525">
            <a:solidFill>
              <a:schemeClr val="tx1"/>
            </a:solidFill>
            <a:miter lim="800000"/>
            <a:headEnd/>
            <a:tailEnd/>
          </a:ln>
          <a:effectLst/>
        </p:spPr>
        <p:txBody>
          <a:bodyPr wrap="none" lIns="90000" tIns="46800" rIns="90000" bIns="46800" anchor="ctr"/>
          <a:lstStyle/>
          <a:p>
            <a:pPr algn="ctr"/>
            <a:r>
              <a:rPr lang="fr-FR" sz="1400">
                <a:latin typeface="Arial" pitchFamily="34" charset="0"/>
              </a:rPr>
              <a:t>Ordo</a:t>
            </a:r>
          </a:p>
          <a:p>
            <a:pPr algn="ctr"/>
            <a:r>
              <a:rPr lang="fr-FR" sz="1400">
                <a:latin typeface="Arial" pitchFamily="34" charset="0"/>
              </a:rPr>
              <a:t>Lancement</a:t>
            </a:r>
            <a:endParaRPr lang="fr-FR">
              <a:latin typeface="Times New Roman" pitchFamily="18" charset="0"/>
            </a:endParaRPr>
          </a:p>
        </p:txBody>
      </p:sp>
      <p:sp>
        <p:nvSpPr>
          <p:cNvPr id="23577" name="AutoShape 25">
            <a:hlinkClick r:id="rId13" action="ppaction://hlinksldjump"/>
          </p:cNvPr>
          <p:cNvSpPr>
            <a:spLocks noChangeArrowheads="1"/>
          </p:cNvSpPr>
          <p:nvPr/>
        </p:nvSpPr>
        <p:spPr bwMode="auto">
          <a:xfrm>
            <a:off x="5029200" y="5105400"/>
            <a:ext cx="1446213" cy="533400"/>
          </a:xfrm>
          <a:prstGeom prst="flowChartPredefinedProcess">
            <a:avLst/>
          </a:prstGeom>
          <a:solidFill>
            <a:srgbClr val="66FF33"/>
          </a:solidFill>
          <a:ln w="9525">
            <a:solidFill>
              <a:schemeClr val="tx1"/>
            </a:solidFill>
            <a:miter lim="800000"/>
            <a:headEnd/>
            <a:tailEnd/>
          </a:ln>
          <a:effectLst/>
        </p:spPr>
        <p:txBody>
          <a:bodyPr wrap="none" lIns="90000" tIns="46800" rIns="90000" bIns="46800" anchor="ctr"/>
          <a:lstStyle/>
          <a:p>
            <a:pPr algn="ctr"/>
            <a:r>
              <a:rPr lang="fr-FR" sz="1400">
                <a:latin typeface="Arial" pitchFamily="34" charset="0"/>
              </a:rPr>
              <a:t>Achats</a:t>
            </a:r>
          </a:p>
          <a:p>
            <a:pPr algn="ctr"/>
            <a:r>
              <a:rPr lang="fr-FR" sz="1400">
                <a:latin typeface="Arial" pitchFamily="34" charset="0"/>
              </a:rPr>
              <a:t>Appro</a:t>
            </a:r>
            <a:endParaRPr lang="fr-FR">
              <a:latin typeface="Times New Roman" pitchFamily="18" charset="0"/>
            </a:endParaRPr>
          </a:p>
        </p:txBody>
      </p:sp>
      <p:sp>
        <p:nvSpPr>
          <p:cNvPr id="23578" name="AutoShape 26">
            <a:hlinkClick r:id="rId14" action="ppaction://hlinksldjump"/>
          </p:cNvPr>
          <p:cNvSpPr>
            <a:spLocks noChangeArrowheads="1"/>
          </p:cNvSpPr>
          <p:nvPr/>
        </p:nvSpPr>
        <p:spPr bwMode="auto">
          <a:xfrm>
            <a:off x="3124200" y="5791200"/>
            <a:ext cx="1446213" cy="533400"/>
          </a:xfrm>
          <a:prstGeom prst="flowChartPredefinedProcess">
            <a:avLst/>
          </a:prstGeom>
          <a:solidFill>
            <a:srgbClr val="33CCCC"/>
          </a:solidFill>
          <a:ln w="9525">
            <a:solidFill>
              <a:schemeClr val="tx1"/>
            </a:solidFill>
            <a:miter lim="800000"/>
            <a:headEnd/>
            <a:tailEnd/>
          </a:ln>
          <a:effectLst/>
        </p:spPr>
        <p:txBody>
          <a:bodyPr wrap="none" lIns="90000" tIns="46800" rIns="90000" bIns="46800" anchor="ctr"/>
          <a:lstStyle/>
          <a:p>
            <a:pPr algn="ctr"/>
            <a:r>
              <a:rPr lang="fr-FR" sz="1400">
                <a:latin typeface="Arial" pitchFamily="34" charset="0"/>
              </a:rPr>
              <a:t>Suivi de</a:t>
            </a:r>
          </a:p>
          <a:p>
            <a:pPr algn="ctr"/>
            <a:r>
              <a:rPr lang="fr-FR" sz="1400">
                <a:latin typeface="Arial" pitchFamily="34" charset="0"/>
              </a:rPr>
              <a:t>fabrication</a:t>
            </a:r>
            <a:endParaRPr lang="fr-FR">
              <a:latin typeface="Times New Roman" pitchFamily="18" charset="0"/>
            </a:endParaRPr>
          </a:p>
        </p:txBody>
      </p:sp>
      <p:sp>
        <p:nvSpPr>
          <p:cNvPr id="23579" name="AutoShape 27"/>
          <p:cNvSpPr>
            <a:spLocks noChangeArrowheads="1"/>
          </p:cNvSpPr>
          <p:nvPr/>
        </p:nvSpPr>
        <p:spPr bwMode="auto">
          <a:xfrm>
            <a:off x="5029200" y="5791200"/>
            <a:ext cx="1446213" cy="533400"/>
          </a:xfrm>
          <a:prstGeom prst="flowChartPredefinedProcess">
            <a:avLst/>
          </a:prstGeom>
          <a:solidFill>
            <a:srgbClr val="33CCCC"/>
          </a:solidFill>
          <a:ln w="9525">
            <a:solidFill>
              <a:schemeClr val="tx1"/>
            </a:solidFill>
            <a:miter lim="800000"/>
            <a:headEnd/>
            <a:tailEnd/>
          </a:ln>
          <a:effectLst/>
        </p:spPr>
        <p:txBody>
          <a:bodyPr wrap="none" lIns="90000" tIns="46800" rIns="90000" bIns="46800" anchor="ctr"/>
          <a:lstStyle/>
          <a:p>
            <a:pPr algn="ctr"/>
            <a:r>
              <a:rPr lang="fr-FR" sz="1400">
                <a:latin typeface="Arial" pitchFamily="34" charset="0"/>
              </a:rPr>
              <a:t>Réception</a:t>
            </a:r>
            <a:endParaRPr lang="fr-FR">
              <a:latin typeface="Times New Roman" pitchFamily="18" charset="0"/>
            </a:endParaRPr>
          </a:p>
        </p:txBody>
      </p:sp>
      <p:sp>
        <p:nvSpPr>
          <p:cNvPr id="23580" name="Line 28"/>
          <p:cNvSpPr>
            <a:spLocks noChangeShapeType="1"/>
          </p:cNvSpPr>
          <p:nvPr/>
        </p:nvSpPr>
        <p:spPr bwMode="auto">
          <a:xfrm>
            <a:off x="3657600" y="2057400"/>
            <a:ext cx="0" cy="1828800"/>
          </a:xfrm>
          <a:prstGeom prst="line">
            <a:avLst/>
          </a:prstGeom>
          <a:noFill/>
          <a:ln w="19050">
            <a:solidFill>
              <a:schemeClr val="tx1"/>
            </a:solidFill>
            <a:round/>
            <a:headEnd/>
            <a:tailEnd/>
          </a:ln>
          <a:effectLst/>
        </p:spPr>
        <p:txBody>
          <a:bodyPr wrap="none" lIns="90000" tIns="46800" rIns="90000" bIns="46800" anchor="ctr"/>
          <a:lstStyle/>
          <a:p>
            <a:endParaRPr lang="fr-FR"/>
          </a:p>
        </p:txBody>
      </p:sp>
      <p:sp>
        <p:nvSpPr>
          <p:cNvPr id="23581" name="Line 29"/>
          <p:cNvSpPr>
            <a:spLocks noChangeShapeType="1"/>
          </p:cNvSpPr>
          <p:nvPr/>
        </p:nvSpPr>
        <p:spPr bwMode="auto">
          <a:xfrm>
            <a:off x="3276600" y="2057400"/>
            <a:ext cx="381000" cy="0"/>
          </a:xfrm>
          <a:prstGeom prst="line">
            <a:avLst/>
          </a:prstGeom>
          <a:noFill/>
          <a:ln w="19050">
            <a:solidFill>
              <a:schemeClr val="tx1"/>
            </a:solidFill>
            <a:round/>
            <a:headEnd/>
            <a:tailEnd/>
          </a:ln>
          <a:effectLst/>
        </p:spPr>
        <p:txBody>
          <a:bodyPr wrap="none" lIns="90000" tIns="46800" rIns="90000" bIns="46800" anchor="ctr"/>
          <a:lstStyle/>
          <a:p>
            <a:endParaRPr lang="fr-FR"/>
          </a:p>
        </p:txBody>
      </p:sp>
      <p:sp>
        <p:nvSpPr>
          <p:cNvPr id="23582" name="Line 30"/>
          <p:cNvSpPr>
            <a:spLocks noChangeShapeType="1"/>
          </p:cNvSpPr>
          <p:nvPr/>
        </p:nvSpPr>
        <p:spPr bwMode="auto">
          <a:xfrm>
            <a:off x="3276600" y="2667000"/>
            <a:ext cx="381000" cy="0"/>
          </a:xfrm>
          <a:prstGeom prst="line">
            <a:avLst/>
          </a:prstGeom>
          <a:noFill/>
          <a:ln w="19050">
            <a:solidFill>
              <a:schemeClr val="tx1"/>
            </a:solidFill>
            <a:round/>
            <a:headEnd/>
            <a:tailEnd/>
          </a:ln>
          <a:effectLst/>
        </p:spPr>
        <p:txBody>
          <a:bodyPr wrap="none" lIns="90000" tIns="46800" rIns="90000" bIns="46800" anchor="ctr"/>
          <a:lstStyle/>
          <a:p>
            <a:endParaRPr lang="fr-FR"/>
          </a:p>
        </p:txBody>
      </p:sp>
      <p:sp>
        <p:nvSpPr>
          <p:cNvPr id="23583" name="Line 31"/>
          <p:cNvSpPr>
            <a:spLocks noChangeShapeType="1"/>
          </p:cNvSpPr>
          <p:nvPr/>
        </p:nvSpPr>
        <p:spPr bwMode="auto">
          <a:xfrm>
            <a:off x="3276600" y="3276600"/>
            <a:ext cx="381000" cy="0"/>
          </a:xfrm>
          <a:prstGeom prst="line">
            <a:avLst/>
          </a:prstGeom>
          <a:noFill/>
          <a:ln w="19050">
            <a:solidFill>
              <a:schemeClr val="tx1"/>
            </a:solidFill>
            <a:round/>
            <a:headEnd/>
            <a:tailEnd/>
          </a:ln>
          <a:effectLst/>
        </p:spPr>
        <p:txBody>
          <a:bodyPr wrap="none" lIns="90000" tIns="46800" rIns="90000" bIns="46800" anchor="ctr"/>
          <a:lstStyle/>
          <a:p>
            <a:endParaRPr lang="fr-FR"/>
          </a:p>
        </p:txBody>
      </p:sp>
      <p:sp>
        <p:nvSpPr>
          <p:cNvPr id="23584" name="Line 32"/>
          <p:cNvSpPr>
            <a:spLocks noChangeShapeType="1"/>
          </p:cNvSpPr>
          <p:nvPr/>
        </p:nvSpPr>
        <p:spPr bwMode="auto">
          <a:xfrm>
            <a:off x="3276600" y="3886200"/>
            <a:ext cx="381000" cy="0"/>
          </a:xfrm>
          <a:prstGeom prst="line">
            <a:avLst/>
          </a:prstGeom>
          <a:noFill/>
          <a:ln w="19050">
            <a:solidFill>
              <a:schemeClr val="tx1"/>
            </a:solidFill>
            <a:round/>
            <a:headEnd/>
            <a:tailEnd/>
          </a:ln>
          <a:effectLst/>
        </p:spPr>
        <p:txBody>
          <a:bodyPr wrap="none" lIns="90000" tIns="46800" rIns="90000" bIns="46800" anchor="ctr"/>
          <a:lstStyle/>
          <a:p>
            <a:endParaRPr lang="fr-FR"/>
          </a:p>
        </p:txBody>
      </p:sp>
      <p:sp>
        <p:nvSpPr>
          <p:cNvPr id="23585" name="Line 33"/>
          <p:cNvSpPr>
            <a:spLocks noChangeShapeType="1"/>
          </p:cNvSpPr>
          <p:nvPr/>
        </p:nvSpPr>
        <p:spPr bwMode="auto">
          <a:xfrm>
            <a:off x="3657600" y="3657600"/>
            <a:ext cx="457200" cy="0"/>
          </a:xfrm>
          <a:prstGeom prst="line">
            <a:avLst/>
          </a:prstGeom>
          <a:noFill/>
          <a:ln w="19050">
            <a:solidFill>
              <a:schemeClr val="tx1"/>
            </a:solidFill>
            <a:round/>
            <a:headEnd/>
            <a:tailEnd type="triangle" w="med" len="med"/>
          </a:ln>
          <a:effectLst/>
        </p:spPr>
        <p:txBody>
          <a:bodyPr wrap="none" lIns="90000" tIns="46800" rIns="90000" bIns="46800" anchor="ctr"/>
          <a:lstStyle/>
          <a:p>
            <a:endParaRPr lang="fr-FR"/>
          </a:p>
        </p:txBody>
      </p:sp>
      <p:sp>
        <p:nvSpPr>
          <p:cNvPr id="23586" name="Line 34"/>
          <p:cNvSpPr>
            <a:spLocks noChangeShapeType="1"/>
          </p:cNvSpPr>
          <p:nvPr/>
        </p:nvSpPr>
        <p:spPr bwMode="auto">
          <a:xfrm>
            <a:off x="3657600" y="2209800"/>
            <a:ext cx="457200" cy="0"/>
          </a:xfrm>
          <a:prstGeom prst="line">
            <a:avLst/>
          </a:prstGeom>
          <a:noFill/>
          <a:ln w="19050">
            <a:solidFill>
              <a:schemeClr val="tx1"/>
            </a:solidFill>
            <a:round/>
            <a:headEnd/>
            <a:tailEnd type="triangle" w="med" len="med"/>
          </a:ln>
          <a:effectLst/>
        </p:spPr>
        <p:txBody>
          <a:bodyPr wrap="none" lIns="90000" tIns="46800" rIns="90000" bIns="46800" anchor="ctr"/>
          <a:lstStyle/>
          <a:p>
            <a:endParaRPr lang="fr-FR"/>
          </a:p>
        </p:txBody>
      </p:sp>
      <p:sp>
        <p:nvSpPr>
          <p:cNvPr id="23587" name="Line 35"/>
          <p:cNvSpPr>
            <a:spLocks noChangeShapeType="1"/>
          </p:cNvSpPr>
          <p:nvPr/>
        </p:nvSpPr>
        <p:spPr bwMode="auto">
          <a:xfrm flipH="1">
            <a:off x="5562600" y="2133600"/>
            <a:ext cx="685800" cy="0"/>
          </a:xfrm>
          <a:prstGeom prst="line">
            <a:avLst/>
          </a:prstGeom>
          <a:noFill/>
          <a:ln w="15875">
            <a:solidFill>
              <a:schemeClr val="tx1"/>
            </a:solidFill>
            <a:round/>
            <a:headEnd/>
            <a:tailEnd type="triangle" w="med" len="med"/>
          </a:ln>
          <a:effectLst/>
        </p:spPr>
        <p:txBody>
          <a:bodyPr wrap="none" lIns="90000" tIns="46800" rIns="90000" bIns="46800" anchor="ctr"/>
          <a:lstStyle/>
          <a:p>
            <a:endParaRPr lang="fr-FR"/>
          </a:p>
        </p:txBody>
      </p:sp>
      <p:sp>
        <p:nvSpPr>
          <p:cNvPr id="23588" name="Line 36"/>
          <p:cNvSpPr>
            <a:spLocks noChangeShapeType="1"/>
          </p:cNvSpPr>
          <p:nvPr/>
        </p:nvSpPr>
        <p:spPr bwMode="auto">
          <a:xfrm flipH="1">
            <a:off x="5562600" y="2895600"/>
            <a:ext cx="685800" cy="0"/>
          </a:xfrm>
          <a:prstGeom prst="line">
            <a:avLst/>
          </a:prstGeom>
          <a:noFill/>
          <a:ln w="15875">
            <a:solidFill>
              <a:schemeClr val="tx1"/>
            </a:solidFill>
            <a:round/>
            <a:headEnd/>
            <a:tailEnd type="triangle" w="med" len="med"/>
          </a:ln>
          <a:effectLst/>
        </p:spPr>
        <p:txBody>
          <a:bodyPr wrap="none" lIns="90000" tIns="46800" rIns="90000" bIns="46800" anchor="ctr"/>
          <a:lstStyle/>
          <a:p>
            <a:endParaRPr lang="fr-FR"/>
          </a:p>
        </p:txBody>
      </p:sp>
      <p:sp>
        <p:nvSpPr>
          <p:cNvPr id="23589" name="Line 37"/>
          <p:cNvSpPr>
            <a:spLocks noChangeShapeType="1"/>
          </p:cNvSpPr>
          <p:nvPr/>
        </p:nvSpPr>
        <p:spPr bwMode="auto">
          <a:xfrm>
            <a:off x="4800600" y="3124200"/>
            <a:ext cx="0" cy="304800"/>
          </a:xfrm>
          <a:prstGeom prst="line">
            <a:avLst/>
          </a:prstGeom>
          <a:noFill/>
          <a:ln w="15875">
            <a:solidFill>
              <a:schemeClr val="tx1"/>
            </a:solidFill>
            <a:round/>
            <a:headEnd/>
            <a:tailEnd type="triangle" w="med" len="med"/>
          </a:ln>
          <a:effectLst/>
        </p:spPr>
        <p:txBody>
          <a:bodyPr wrap="none" lIns="90000" tIns="46800" rIns="90000" bIns="46800" anchor="ctr"/>
          <a:lstStyle/>
          <a:p>
            <a:endParaRPr lang="fr-FR"/>
          </a:p>
        </p:txBody>
      </p:sp>
      <p:sp>
        <p:nvSpPr>
          <p:cNvPr id="23590" name="Line 38"/>
          <p:cNvSpPr>
            <a:spLocks noChangeShapeType="1"/>
          </p:cNvSpPr>
          <p:nvPr/>
        </p:nvSpPr>
        <p:spPr bwMode="auto">
          <a:xfrm flipH="1">
            <a:off x="5562600" y="3657600"/>
            <a:ext cx="685800" cy="0"/>
          </a:xfrm>
          <a:prstGeom prst="line">
            <a:avLst/>
          </a:prstGeom>
          <a:noFill/>
          <a:ln w="15875">
            <a:solidFill>
              <a:schemeClr val="tx1"/>
            </a:solidFill>
            <a:round/>
            <a:headEnd/>
            <a:tailEnd type="triangle" w="med" len="med"/>
          </a:ln>
          <a:effectLst/>
        </p:spPr>
        <p:txBody>
          <a:bodyPr wrap="none" lIns="90000" tIns="46800" rIns="90000" bIns="46800" anchor="ctr"/>
          <a:lstStyle/>
          <a:p>
            <a:endParaRPr lang="fr-FR"/>
          </a:p>
        </p:txBody>
      </p:sp>
      <p:sp>
        <p:nvSpPr>
          <p:cNvPr id="23591" name="Line 39"/>
          <p:cNvSpPr>
            <a:spLocks noChangeShapeType="1"/>
          </p:cNvSpPr>
          <p:nvPr/>
        </p:nvSpPr>
        <p:spPr bwMode="auto">
          <a:xfrm flipH="1">
            <a:off x="3810000" y="3962400"/>
            <a:ext cx="457200" cy="381000"/>
          </a:xfrm>
          <a:prstGeom prst="line">
            <a:avLst/>
          </a:prstGeom>
          <a:noFill/>
          <a:ln w="15875">
            <a:solidFill>
              <a:schemeClr val="tx1"/>
            </a:solidFill>
            <a:round/>
            <a:headEnd/>
            <a:tailEnd type="triangle" w="med" len="med"/>
          </a:ln>
          <a:effectLst/>
        </p:spPr>
        <p:txBody>
          <a:bodyPr wrap="none" lIns="90000" tIns="46800" rIns="90000" bIns="46800" anchor="ctr"/>
          <a:lstStyle/>
          <a:p>
            <a:endParaRPr lang="fr-FR"/>
          </a:p>
        </p:txBody>
      </p:sp>
      <p:sp>
        <p:nvSpPr>
          <p:cNvPr id="23592" name="Line 40"/>
          <p:cNvSpPr>
            <a:spLocks noChangeShapeType="1"/>
          </p:cNvSpPr>
          <p:nvPr/>
        </p:nvSpPr>
        <p:spPr bwMode="auto">
          <a:xfrm>
            <a:off x="5410200" y="3962400"/>
            <a:ext cx="304800" cy="381000"/>
          </a:xfrm>
          <a:prstGeom prst="line">
            <a:avLst/>
          </a:prstGeom>
          <a:noFill/>
          <a:ln w="15875">
            <a:solidFill>
              <a:schemeClr val="tx1"/>
            </a:solidFill>
            <a:round/>
            <a:headEnd/>
            <a:tailEnd type="triangle" w="med" len="med"/>
          </a:ln>
          <a:effectLst/>
        </p:spPr>
        <p:txBody>
          <a:bodyPr wrap="none" lIns="90000" tIns="46800" rIns="90000" bIns="46800" anchor="ctr"/>
          <a:lstStyle/>
          <a:p>
            <a:endParaRPr lang="fr-FR"/>
          </a:p>
        </p:txBody>
      </p:sp>
      <p:sp>
        <p:nvSpPr>
          <p:cNvPr id="23593" name="Line 41"/>
          <p:cNvSpPr>
            <a:spLocks noChangeShapeType="1"/>
          </p:cNvSpPr>
          <p:nvPr/>
        </p:nvSpPr>
        <p:spPr bwMode="auto">
          <a:xfrm>
            <a:off x="3810000" y="4876800"/>
            <a:ext cx="0" cy="228600"/>
          </a:xfrm>
          <a:prstGeom prst="line">
            <a:avLst/>
          </a:prstGeom>
          <a:noFill/>
          <a:ln w="15875">
            <a:solidFill>
              <a:schemeClr val="tx1"/>
            </a:solidFill>
            <a:round/>
            <a:headEnd/>
            <a:tailEnd type="triangle" w="med" len="med"/>
          </a:ln>
          <a:effectLst/>
        </p:spPr>
        <p:txBody>
          <a:bodyPr wrap="none" lIns="90000" tIns="46800" rIns="90000" bIns="46800" anchor="ctr"/>
          <a:lstStyle/>
          <a:p>
            <a:endParaRPr lang="fr-FR"/>
          </a:p>
        </p:txBody>
      </p:sp>
      <p:sp>
        <p:nvSpPr>
          <p:cNvPr id="23594" name="Line 42"/>
          <p:cNvSpPr>
            <a:spLocks noChangeShapeType="1"/>
          </p:cNvSpPr>
          <p:nvPr/>
        </p:nvSpPr>
        <p:spPr bwMode="auto">
          <a:xfrm>
            <a:off x="5715000" y="4876800"/>
            <a:ext cx="0" cy="228600"/>
          </a:xfrm>
          <a:prstGeom prst="line">
            <a:avLst/>
          </a:prstGeom>
          <a:noFill/>
          <a:ln w="15875">
            <a:solidFill>
              <a:schemeClr val="tx1"/>
            </a:solidFill>
            <a:round/>
            <a:headEnd/>
            <a:tailEnd type="triangle" w="med" len="med"/>
          </a:ln>
          <a:effectLst/>
        </p:spPr>
        <p:txBody>
          <a:bodyPr wrap="none" lIns="90000" tIns="46800" rIns="90000" bIns="46800" anchor="ctr"/>
          <a:lstStyle/>
          <a:p>
            <a:endParaRPr lang="fr-FR"/>
          </a:p>
        </p:txBody>
      </p:sp>
      <p:sp>
        <p:nvSpPr>
          <p:cNvPr id="23595" name="Line 43"/>
          <p:cNvSpPr>
            <a:spLocks noChangeShapeType="1"/>
          </p:cNvSpPr>
          <p:nvPr/>
        </p:nvSpPr>
        <p:spPr bwMode="auto">
          <a:xfrm>
            <a:off x="3810000" y="5638800"/>
            <a:ext cx="0" cy="152400"/>
          </a:xfrm>
          <a:prstGeom prst="line">
            <a:avLst/>
          </a:prstGeom>
          <a:noFill/>
          <a:ln w="15875">
            <a:solidFill>
              <a:schemeClr val="tx1"/>
            </a:solidFill>
            <a:round/>
            <a:headEnd/>
            <a:tailEnd type="triangle" w="med" len="med"/>
          </a:ln>
          <a:effectLst/>
        </p:spPr>
        <p:txBody>
          <a:bodyPr wrap="none" lIns="90000" tIns="46800" rIns="90000" bIns="46800" anchor="ctr"/>
          <a:lstStyle/>
          <a:p>
            <a:endParaRPr lang="fr-FR"/>
          </a:p>
        </p:txBody>
      </p:sp>
      <p:sp>
        <p:nvSpPr>
          <p:cNvPr id="23596" name="Line 44"/>
          <p:cNvSpPr>
            <a:spLocks noChangeShapeType="1"/>
          </p:cNvSpPr>
          <p:nvPr/>
        </p:nvSpPr>
        <p:spPr bwMode="auto">
          <a:xfrm>
            <a:off x="5715000" y="5638800"/>
            <a:ext cx="0" cy="152400"/>
          </a:xfrm>
          <a:prstGeom prst="line">
            <a:avLst/>
          </a:prstGeom>
          <a:noFill/>
          <a:ln w="15875">
            <a:solidFill>
              <a:schemeClr val="tx1"/>
            </a:solidFill>
            <a:round/>
            <a:headEnd/>
            <a:tailEnd type="triangle" w="med" len="med"/>
          </a:ln>
          <a:effectLst/>
        </p:spPr>
        <p:txBody>
          <a:bodyPr wrap="none" lIns="90000" tIns="46800" rIns="90000" bIns="46800" anchor="ctr"/>
          <a:lstStyle/>
          <a:p>
            <a:endParaRPr lang="fr-FR"/>
          </a:p>
        </p:txBody>
      </p:sp>
      <p:sp>
        <p:nvSpPr>
          <p:cNvPr id="23597" name="Line 45"/>
          <p:cNvSpPr>
            <a:spLocks noChangeShapeType="1"/>
          </p:cNvSpPr>
          <p:nvPr/>
        </p:nvSpPr>
        <p:spPr bwMode="auto">
          <a:xfrm>
            <a:off x="3810000" y="6477000"/>
            <a:ext cx="3124200" cy="0"/>
          </a:xfrm>
          <a:prstGeom prst="line">
            <a:avLst/>
          </a:prstGeom>
          <a:noFill/>
          <a:ln w="15875">
            <a:solidFill>
              <a:schemeClr val="tx1"/>
            </a:solidFill>
            <a:round/>
            <a:headEnd/>
            <a:tailEnd/>
          </a:ln>
          <a:effectLst/>
        </p:spPr>
        <p:txBody>
          <a:bodyPr wrap="none" lIns="90000" tIns="46800" rIns="90000" bIns="46800" anchor="ctr"/>
          <a:lstStyle/>
          <a:p>
            <a:endParaRPr lang="fr-FR"/>
          </a:p>
        </p:txBody>
      </p:sp>
      <p:sp>
        <p:nvSpPr>
          <p:cNvPr id="23598" name="Line 46"/>
          <p:cNvSpPr>
            <a:spLocks noChangeShapeType="1"/>
          </p:cNvSpPr>
          <p:nvPr/>
        </p:nvSpPr>
        <p:spPr bwMode="auto">
          <a:xfrm flipV="1">
            <a:off x="6934200" y="3886200"/>
            <a:ext cx="0" cy="2590800"/>
          </a:xfrm>
          <a:prstGeom prst="line">
            <a:avLst/>
          </a:prstGeom>
          <a:noFill/>
          <a:ln w="15875">
            <a:solidFill>
              <a:schemeClr val="tx1"/>
            </a:solidFill>
            <a:round/>
            <a:headEnd/>
            <a:tailEnd type="triangle" w="med" len="med"/>
          </a:ln>
          <a:effectLst/>
        </p:spPr>
        <p:txBody>
          <a:bodyPr wrap="none" lIns="90000" tIns="46800" rIns="90000" bIns="46800" anchor="ctr"/>
          <a:lstStyle/>
          <a:p>
            <a:endParaRPr lang="fr-FR"/>
          </a:p>
        </p:txBody>
      </p:sp>
      <p:sp>
        <p:nvSpPr>
          <p:cNvPr id="23599" name="Line 47"/>
          <p:cNvSpPr>
            <a:spLocks noChangeShapeType="1"/>
          </p:cNvSpPr>
          <p:nvPr/>
        </p:nvSpPr>
        <p:spPr bwMode="auto">
          <a:xfrm>
            <a:off x="3810000" y="6324600"/>
            <a:ext cx="0" cy="152400"/>
          </a:xfrm>
          <a:prstGeom prst="line">
            <a:avLst/>
          </a:prstGeom>
          <a:noFill/>
          <a:ln w="15875">
            <a:solidFill>
              <a:schemeClr val="tx1"/>
            </a:solidFill>
            <a:round/>
            <a:headEnd/>
            <a:tailEnd/>
          </a:ln>
          <a:effectLst/>
        </p:spPr>
        <p:txBody>
          <a:bodyPr wrap="none" lIns="90000" tIns="46800" rIns="90000" bIns="46800" anchor="ctr"/>
          <a:lstStyle/>
          <a:p>
            <a:endParaRPr lang="fr-FR"/>
          </a:p>
        </p:txBody>
      </p:sp>
      <p:sp>
        <p:nvSpPr>
          <p:cNvPr id="23600" name="Line 48"/>
          <p:cNvSpPr>
            <a:spLocks noChangeShapeType="1"/>
          </p:cNvSpPr>
          <p:nvPr/>
        </p:nvSpPr>
        <p:spPr bwMode="auto">
          <a:xfrm>
            <a:off x="5715000" y="6324600"/>
            <a:ext cx="0" cy="152400"/>
          </a:xfrm>
          <a:prstGeom prst="line">
            <a:avLst/>
          </a:prstGeom>
          <a:noFill/>
          <a:ln w="15875">
            <a:solidFill>
              <a:schemeClr val="tx1"/>
            </a:solidFill>
            <a:round/>
            <a:headEnd/>
            <a:tailEnd/>
          </a:ln>
          <a:effectLst/>
        </p:spPr>
        <p:txBody>
          <a:bodyPr wrap="none" lIns="90000" tIns="46800" rIns="90000" bIns="46800" anchor="ctr"/>
          <a:lstStyle/>
          <a:p>
            <a:endParaRPr lang="fr-FR"/>
          </a:p>
        </p:txBody>
      </p:sp>
      <p:sp>
        <p:nvSpPr>
          <p:cNvPr id="23601" name="Oval 49"/>
          <p:cNvSpPr>
            <a:spLocks noChangeArrowheads="1"/>
          </p:cNvSpPr>
          <p:nvPr/>
        </p:nvSpPr>
        <p:spPr bwMode="auto">
          <a:xfrm>
            <a:off x="7543800" y="4114800"/>
            <a:ext cx="1219200" cy="609600"/>
          </a:xfrm>
          <a:prstGeom prst="ellipse">
            <a:avLst/>
          </a:prstGeom>
          <a:solidFill>
            <a:srgbClr val="FFFF00"/>
          </a:solidFill>
          <a:ln w="9525">
            <a:solidFill>
              <a:schemeClr val="tx1"/>
            </a:solidFill>
            <a:round/>
            <a:headEnd/>
            <a:tailEnd/>
          </a:ln>
          <a:effectLst/>
        </p:spPr>
        <p:txBody>
          <a:bodyPr wrap="none" lIns="90000" tIns="46800" rIns="90000" bIns="46800" anchor="ctr"/>
          <a:lstStyle/>
          <a:p>
            <a:pPr algn="ctr"/>
            <a:r>
              <a:rPr lang="fr-FR" sz="1400">
                <a:latin typeface="Arial" pitchFamily="34" charset="0"/>
              </a:rPr>
              <a:t>Livraisons</a:t>
            </a:r>
            <a:endParaRPr lang="fr-FR">
              <a:latin typeface="Times New Roman" pitchFamily="18" charset="0"/>
            </a:endParaRPr>
          </a:p>
        </p:txBody>
      </p:sp>
      <p:sp>
        <p:nvSpPr>
          <p:cNvPr id="23602" name="Line 50"/>
          <p:cNvSpPr>
            <a:spLocks noChangeShapeType="1"/>
          </p:cNvSpPr>
          <p:nvPr/>
        </p:nvSpPr>
        <p:spPr bwMode="auto">
          <a:xfrm>
            <a:off x="7315200" y="3886200"/>
            <a:ext cx="381000" cy="304800"/>
          </a:xfrm>
          <a:prstGeom prst="line">
            <a:avLst/>
          </a:prstGeom>
          <a:noFill/>
          <a:ln w="15875">
            <a:solidFill>
              <a:schemeClr val="tx1"/>
            </a:solidFill>
            <a:round/>
            <a:headEnd/>
            <a:tailEnd type="triangle" w="med" len="med"/>
          </a:ln>
          <a:effectLst/>
        </p:spPr>
        <p:txBody>
          <a:bodyPr wrap="none" lIns="90000" tIns="46800" rIns="90000" bIns="46800" anchor="ctr"/>
          <a:lstStyle/>
          <a:p>
            <a:endParaRPr lang="fr-FR"/>
          </a:p>
        </p:txBody>
      </p:sp>
      <p:sp>
        <p:nvSpPr>
          <p:cNvPr id="23603" name="Oval 51">
            <a:hlinkClick r:id="rId15" action="ppaction://hlinksldjump"/>
          </p:cNvPr>
          <p:cNvSpPr>
            <a:spLocks noChangeArrowheads="1"/>
          </p:cNvSpPr>
          <p:nvPr/>
        </p:nvSpPr>
        <p:spPr bwMode="auto">
          <a:xfrm>
            <a:off x="685800" y="5181600"/>
            <a:ext cx="1447800" cy="762000"/>
          </a:xfrm>
          <a:prstGeom prst="ellipse">
            <a:avLst/>
          </a:prstGeom>
          <a:solidFill>
            <a:srgbClr val="99CC00"/>
          </a:solidFill>
          <a:ln w="9525">
            <a:solidFill>
              <a:schemeClr val="tx1"/>
            </a:solidFill>
            <a:round/>
            <a:headEnd/>
            <a:tailEnd/>
          </a:ln>
          <a:effectLst/>
        </p:spPr>
        <p:txBody>
          <a:bodyPr wrap="none" lIns="90000" tIns="46800" rIns="90000" bIns="46800" anchor="ctr"/>
          <a:lstStyle/>
          <a:p>
            <a:pPr algn="ctr"/>
            <a:r>
              <a:rPr lang="fr-FR" sz="1600"/>
              <a:t>Comptabilité</a:t>
            </a:r>
          </a:p>
          <a:p>
            <a:pPr algn="ctr"/>
            <a:r>
              <a:rPr lang="fr-FR" sz="1600"/>
              <a:t>industrielle</a:t>
            </a:r>
          </a:p>
        </p:txBody>
      </p:sp>
    </p:spTree>
  </p:cSld>
  <p:clrMapOvr>
    <a:masterClrMapping/>
  </p:clrMapOvr>
  <p:transition/>
</p:sld>
</file>

<file path=ppt/theme/theme1.xml><?xml version="1.0" encoding="utf-8"?>
<a:theme xmlns:a="http://schemas.openxmlformats.org/drawingml/2006/main" name="prelude4">
  <a:themeElements>
    <a:clrScheme name="prelude4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elude4">
      <a:majorFont>
        <a:latin typeface="Tahom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prelude4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relude4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relude4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relude4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relude4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relude4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relude4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Office\Modèles\Modèles de présentation\prelude4.pot</Template>
  <TotalTime>13098</TotalTime>
  <Words>2076</Words>
  <Application>Microsoft Office PowerPoint</Application>
  <PresentationFormat>Affichage à l'écran (4:3)</PresentationFormat>
  <Paragraphs>569</Paragraphs>
  <Slides>40</Slides>
  <Notes>39</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40</vt:i4>
      </vt:variant>
    </vt:vector>
  </HeadingPairs>
  <TitlesOfParts>
    <vt:vector size="46" baseType="lpstr">
      <vt:lpstr>Times New Roman</vt:lpstr>
      <vt:lpstr>Tahoma</vt:lpstr>
      <vt:lpstr>Arial</vt:lpstr>
      <vt:lpstr>Monotype Sorts</vt:lpstr>
      <vt:lpstr>Wingdings</vt:lpstr>
      <vt:lpstr>prelude4</vt:lpstr>
      <vt:lpstr>e-Prelude.com</vt:lpstr>
      <vt:lpstr>La GP dans le système d'information de l'entreprise</vt:lpstr>
      <vt:lpstr>Les objectifs de la GP</vt:lpstr>
      <vt:lpstr>La gestion des flux matières</vt:lpstr>
      <vt:lpstr>Les décisions de gestion industrielle</vt:lpstr>
      <vt:lpstr>Les trois horizons de gestion</vt:lpstr>
      <vt:lpstr>Les principales fonctions</vt:lpstr>
      <vt:lpstr>Les modules des logiciels de GP</vt:lpstr>
      <vt:lpstr>La structure des logiciels de GPAO</vt:lpstr>
      <vt:lpstr>La gestion des données techniques</vt:lpstr>
      <vt:lpstr>La gestion des articles</vt:lpstr>
      <vt:lpstr>Les nomenclatures</vt:lpstr>
      <vt:lpstr>La nomenclature arborescente</vt:lpstr>
      <vt:lpstr>Les liens de nomenclature</vt:lpstr>
      <vt:lpstr>Les ressources</vt:lpstr>
      <vt:lpstr>La représentation des processus  de fabrication</vt:lpstr>
      <vt:lpstr>Les gammes de fabrication</vt:lpstr>
      <vt:lpstr>Une opération de gamme</vt:lpstr>
      <vt:lpstr>Représentation d’une gamme</vt:lpstr>
      <vt:lpstr>Usages des gammes</vt:lpstr>
      <vt:lpstr>La gestion commerciale</vt:lpstr>
      <vt:lpstr>La gestion des stocks</vt:lpstr>
      <vt:lpstr>La planification</vt:lpstr>
      <vt:lpstr>Le calcul des besoins nets</vt:lpstr>
      <vt:lpstr>Diapositive 25</vt:lpstr>
      <vt:lpstr>La prise en compte du délai</vt:lpstr>
      <vt:lpstr>Détermination des quantités lancées</vt:lpstr>
      <vt:lpstr>Analyse des charges</vt:lpstr>
      <vt:lpstr>L'ordonnancement à court terme</vt:lpstr>
      <vt:lpstr>Le lancement en fabrication</vt:lpstr>
      <vt:lpstr>Le suivi de la fabrication</vt:lpstr>
      <vt:lpstr>Les achats</vt:lpstr>
      <vt:lpstr>L’approvisionnement</vt:lpstr>
      <vt:lpstr>La comptabilité industrielle</vt:lpstr>
      <vt:lpstr>Coûts de revient prévisionnels</vt:lpstr>
      <vt:lpstr>Coûts réels des fabrications</vt:lpstr>
      <vt:lpstr>Valorisation des stocks</vt:lpstr>
      <vt:lpstr>Analyse des écarts</vt:lpstr>
      <vt:lpstr>Plans à moyen terme</vt:lpstr>
      <vt:lpstr>Gestion de la distribution</vt:lpstr>
    </vt:vector>
  </TitlesOfParts>
  <Company>Groupe HEC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Prélude Production 4</dc:title>
  <dc:creator>Groupe HEC</dc:creator>
  <cp:lastModifiedBy>GERARD</cp:lastModifiedBy>
  <cp:revision>32</cp:revision>
  <dcterms:created xsi:type="dcterms:W3CDTF">1998-09-11T09:34:24Z</dcterms:created>
  <dcterms:modified xsi:type="dcterms:W3CDTF">2016-01-23T13:37:45Z</dcterms:modified>
</cp:coreProperties>
</file>