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4" r:id="rId4"/>
    <p:sldId id="263" r:id="rId5"/>
    <p:sldId id="264" r:id="rId6"/>
    <p:sldId id="265" r:id="rId7"/>
    <p:sldId id="259" r:id="rId8"/>
    <p:sldId id="260" r:id="rId9"/>
    <p:sldId id="276" r:id="rId10"/>
    <p:sldId id="266" r:id="rId11"/>
    <p:sldId id="277" r:id="rId12"/>
    <p:sldId id="279" r:id="rId13"/>
    <p:sldId id="278" r:id="rId14"/>
    <p:sldId id="283" r:id="rId15"/>
    <p:sldId id="27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92" autoAdjust="0"/>
  </p:normalViewPr>
  <p:slideViewPr>
    <p:cSldViewPr>
      <p:cViewPr varScale="1">
        <p:scale>
          <a:sx n="98" d="100"/>
          <a:sy n="98" d="100"/>
        </p:scale>
        <p:origin x="197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C641F8-D0C4-4EBC-967E-AF59741CDCB6}" type="datetimeFigureOut">
              <a:rPr lang="fr-FR" smtClean="0"/>
              <a:pPr/>
              <a:t>18/04/2018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366D7-FC95-443A-BE20-36DCA93119ED}" type="slidenum">
              <a:rPr lang="fr-FR" smtClean="0"/>
              <a:pPr/>
              <a:t>‹N°›</a:t>
            </a:fld>
            <a:endParaRPr lang="fr-FR"/>
          </a:p>
        </p:txBody>
      </p:sp>
    </p:spTree>
    <p:extLst>
      <p:ext uri="{BB962C8B-B14F-4D97-AF65-F5344CB8AC3E}">
        <p14:creationId xmlns:p14="http://schemas.microsoft.com/office/powerpoint/2010/main" val="293760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Vous allez</a:t>
            </a:r>
            <a:r>
              <a:rPr lang="fr-FR" baseline="0" dirty="0"/>
              <a:t> commencer prochainement un cours ayant pour support la plate-forme e-Prelude.com</a:t>
            </a:r>
          </a:p>
          <a:p>
            <a:r>
              <a:rPr lang="fr-FR" dirty="0"/>
              <a:t>Ce tutoriel vous montre comment vous connecter et puis comment travailler sur des dossiers qui représentent des situations d’entreprises.</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1</a:t>
            </a:fld>
            <a:endParaRPr lang="fr-FR" dirty="0"/>
          </a:p>
        </p:txBody>
      </p:sp>
    </p:spTree>
    <p:extLst>
      <p:ext uri="{BB962C8B-B14F-4D97-AF65-F5344CB8AC3E}">
        <p14:creationId xmlns:p14="http://schemas.microsoft.com/office/powerpoint/2010/main" val="3115235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En haut de la page,</a:t>
            </a:r>
            <a:r>
              <a:rPr lang="fr-FR" baseline="0" dirty="0"/>
              <a:t> vous trouverez une barre de boutons.</a:t>
            </a:r>
          </a:p>
          <a:p>
            <a:r>
              <a:rPr lang="fr-FR" baseline="0" dirty="0"/>
              <a:t>Nous allons passer rapidement en revue leurs effets.</a:t>
            </a:r>
          </a:p>
          <a:p>
            <a:r>
              <a:rPr lang="fr-FR" baseline="0" dirty="0"/>
              <a:t>Le bouton ‘</a:t>
            </a:r>
            <a:r>
              <a:rPr lang="fr-FR" baseline="0" dirty="0" err="1"/>
              <a:t>Logout</a:t>
            </a:r>
            <a:r>
              <a:rPr lang="fr-FR" baseline="0" dirty="0"/>
              <a:t>’ permet de revenir à la page de démarrage.</a:t>
            </a:r>
          </a:p>
          <a:p>
            <a:r>
              <a:rPr lang="fr-FR" baseline="0" dirty="0"/>
              <a:t>Le bouton ‘Ouvrir’ ouvre (ou affiche selon le type) le document sélectionné. Vous pouvez aussi double-cliquer sur le nom du fichier.</a:t>
            </a:r>
          </a:p>
          <a:p>
            <a:r>
              <a:rPr lang="fr-FR" baseline="0" dirty="0"/>
              <a:t>Le bouton ‘Nouveau’ permet de créer un nouveau dossier, c’est-à-dire une nouvelle base de données.</a:t>
            </a:r>
          </a:p>
          <a:p>
            <a:r>
              <a:rPr lang="fr-FR" baseline="0" dirty="0"/>
              <a:t>Le bouton ‘Supprimer’ détruira le document sélectionné. Attention, il n’y a pas de corbeille !</a:t>
            </a:r>
          </a:p>
          <a:p>
            <a:r>
              <a:rPr lang="fr-FR" baseline="0" dirty="0"/>
              <a:t>Le bouton ‘Copier le document’ affiche une fenêtre pour sélectionner le sous-répertoire de destination.</a:t>
            </a:r>
          </a:p>
          <a:p>
            <a:r>
              <a:rPr lang="fr-FR" baseline="0" dirty="0"/>
              <a:t>Il permet également d’enregistrer le document sous un autre nom.</a:t>
            </a:r>
          </a:p>
          <a:p>
            <a:r>
              <a:rPr lang="fr-FR" baseline="0" dirty="0"/>
              <a:t>Le bouton ‘Restaurer’ permet d’enregistrer dans votre répertoire personnel un document se trouvant sur l’ordinateur.</a:t>
            </a:r>
          </a:p>
          <a:p>
            <a:r>
              <a:rPr lang="fr-FR" baseline="0" dirty="0"/>
              <a:t>Le bouton ‘Soumettre le document’ envoie le document à votre professeur.</a:t>
            </a:r>
          </a:p>
          <a:p>
            <a:r>
              <a:rPr lang="fr-FR" baseline="0" dirty="0"/>
              <a:t>Remarquons qu’il est inutile de préciser votre identité dans le nom du document car les documents sont transmis sous votre nom.</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10</a:t>
            </a:fld>
            <a:endParaRPr lang="fr-FR"/>
          </a:p>
        </p:txBody>
      </p:sp>
    </p:spTree>
    <p:extLst>
      <p:ext uri="{BB962C8B-B14F-4D97-AF65-F5344CB8AC3E}">
        <p14:creationId xmlns:p14="http://schemas.microsoft.com/office/powerpoint/2010/main" val="1298085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a:t>Nous vous souhaitons</a:t>
            </a:r>
            <a:r>
              <a:rPr lang="fr-FR" baseline="0"/>
              <a:t> un agréable travail avec e-Prelude.</a:t>
            </a:r>
            <a:endParaRPr lang="fr-F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15</a:t>
            </a:fld>
            <a:endParaRPr lang="fr-FR"/>
          </a:p>
        </p:txBody>
      </p:sp>
    </p:spTree>
    <p:extLst>
      <p:ext uri="{BB962C8B-B14F-4D97-AF65-F5344CB8AC3E}">
        <p14:creationId xmlns:p14="http://schemas.microsoft.com/office/powerpoint/2010/main" val="961750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Pour pouvoir utiliser la plateforme, vous devez vous identifier.</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a:t>Si vous êtes inscrit dans un cours, votre professeur vous a déjà enregistré dans le système sous</a:t>
            </a:r>
            <a:r>
              <a:rPr lang="fr-FR" baseline="0" dirty="0"/>
              <a:t> votre adresse e-mail.</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a:t>Sinon, vous pouvez demander de faire un essai en remplissant le formulaire accessible à partir de cette page.</a:t>
            </a:r>
          </a:p>
          <a:p>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2</a:t>
            </a:fld>
            <a:endParaRPr lang="fr-FR" dirty="0"/>
          </a:p>
        </p:txBody>
      </p:sp>
    </p:spTree>
    <p:extLst>
      <p:ext uri="{BB962C8B-B14F-4D97-AF65-F5344CB8AC3E}">
        <p14:creationId xmlns:p14="http://schemas.microsoft.com/office/powerpoint/2010/main" val="2678411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a:t>Entrer votre adresse mail dans la zone Identifiant.</a:t>
            </a:r>
          </a:p>
          <a:p>
            <a:r>
              <a:rPr lang="fr-FR" baseline="0" dirty="0"/>
              <a:t>Le système attend votre code d’accès personnel.</a:t>
            </a:r>
          </a:p>
          <a:p>
            <a:r>
              <a:rPr lang="fr-FR" baseline="0" dirty="0"/>
              <a:t>Si vous ne le connaissez pas encore, cliquez sur ‘Oublié’. </a:t>
            </a:r>
          </a:p>
          <a:p>
            <a:r>
              <a:rPr lang="fr-FR" baseline="0" dirty="0"/>
              <a:t>Le système vous envoie un message contenant ce code.</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3</a:t>
            </a:fld>
            <a:endParaRPr lang="fr-FR" dirty="0"/>
          </a:p>
        </p:txBody>
      </p:sp>
    </p:spTree>
    <p:extLst>
      <p:ext uri="{BB962C8B-B14F-4D97-AF65-F5344CB8AC3E}">
        <p14:creationId xmlns:p14="http://schemas.microsoft.com/office/powerpoint/2010/main" val="2845616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Aller dans votre messagerie.</a:t>
            </a:r>
          </a:p>
          <a:p>
            <a:r>
              <a:rPr lang="fr-FR" dirty="0"/>
              <a:t>Vous devez avoir reçu un message de info@e-prelude.com</a:t>
            </a:r>
          </a:p>
          <a:p>
            <a:r>
              <a:rPr lang="fr-FR" dirty="0"/>
              <a:t>Vérifiez qu’il n’a pas été placé dans les spams (courrier indésirable)</a:t>
            </a:r>
          </a:p>
          <a:p>
            <a:r>
              <a:rPr lang="fr-FR" dirty="0"/>
              <a:t>Noter le code d’accès à 6 chiffres.</a:t>
            </a:r>
          </a:p>
          <a:p>
            <a:r>
              <a:rPr lang="fr-FR" dirty="0"/>
              <a:t>Revenez à la</a:t>
            </a:r>
            <a:r>
              <a:rPr lang="fr-FR" baseline="0" dirty="0"/>
              <a:t> page e-Prelude.com</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4</a:t>
            </a:fld>
            <a:endParaRPr lang="fr-FR" dirty="0"/>
          </a:p>
        </p:txBody>
      </p:sp>
    </p:spTree>
    <p:extLst>
      <p:ext uri="{BB962C8B-B14F-4D97-AF65-F5344CB8AC3E}">
        <p14:creationId xmlns:p14="http://schemas.microsoft.com/office/powerpoint/2010/main" val="402307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Entrer les 6 chiffres du</a:t>
            </a:r>
            <a:r>
              <a:rPr lang="fr-FR" baseline="0" dirty="0"/>
              <a:t> code d’accès</a:t>
            </a:r>
          </a:p>
          <a:p>
            <a:r>
              <a:rPr lang="fr-FR" baseline="0" dirty="0"/>
              <a:t>Cocher la case ‘Se souvenir de moi’ pour éviter d’avoir à le ressaisir à chaque connexion.</a:t>
            </a:r>
          </a:p>
          <a:p>
            <a:r>
              <a:rPr lang="fr-FR" baseline="0" dirty="0"/>
              <a:t>Cliquer sur le bouton ‘Login’</a:t>
            </a:r>
            <a:endParaRPr lang="fr-FR"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5</a:t>
            </a:fld>
            <a:endParaRPr lang="fr-FR" dirty="0"/>
          </a:p>
        </p:txBody>
      </p:sp>
    </p:spTree>
    <p:extLst>
      <p:ext uri="{BB962C8B-B14F-4D97-AF65-F5344CB8AC3E}">
        <p14:creationId xmlns:p14="http://schemas.microsoft.com/office/powerpoint/2010/main" val="2527738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fr-FR" sz="1200" b="0" i="0" u="none" strike="noStrike" cap="none" normalizeH="0" baseline="0" dirty="0">
                <a:ln>
                  <a:noFill/>
                </a:ln>
                <a:solidFill>
                  <a:srgbClr val="000000"/>
                </a:solidFill>
                <a:effectLst/>
                <a:latin typeface="Arial" charset="0"/>
              </a:rPr>
              <a:t>Votre</a:t>
            </a:r>
            <a:r>
              <a:rPr kumimoji="0" lang="fr-FR" sz="1200" b="1" i="0" u="none" strike="noStrike" cap="none" normalizeH="0" baseline="0" dirty="0">
                <a:ln>
                  <a:noFill/>
                </a:ln>
                <a:solidFill>
                  <a:srgbClr val="000000"/>
                </a:solidFill>
                <a:effectLst/>
                <a:latin typeface="Arial" charset="0"/>
              </a:rPr>
              <a:t> </a:t>
            </a:r>
            <a:r>
              <a:rPr kumimoji="0" lang="fr-FR" sz="1200" b="0" i="0" u="none" strike="noStrike" cap="none" normalizeH="0" baseline="0" dirty="0">
                <a:ln>
                  <a:noFill/>
                </a:ln>
                <a:solidFill>
                  <a:srgbClr val="000000"/>
                </a:solidFill>
                <a:effectLst/>
                <a:latin typeface="Arial" charset="0"/>
              </a:rPr>
              <a:t>nom apparaît. Vous êtes maintenant connecté au système.</a:t>
            </a:r>
          </a:p>
          <a:p>
            <a:pPr marL="0" marR="0" indent="0" algn="l" defTabSz="914400" rtl="0" eaLnBrk="0" fontAlgn="base" latinLnBrk="0" hangingPunct="0">
              <a:lnSpc>
                <a:spcPct val="90000"/>
              </a:lnSpc>
              <a:spcBef>
                <a:spcPct val="0"/>
              </a:spcBef>
              <a:spcAft>
                <a:spcPct val="0"/>
              </a:spcAft>
              <a:buClrTx/>
              <a:buSzTx/>
              <a:buFontTx/>
              <a:buNone/>
              <a:tabLst/>
            </a:pPr>
            <a:r>
              <a:rPr kumimoji="0" lang="fr-FR" sz="1200" b="0" i="0" u="none" strike="noStrike" cap="none" normalizeH="0" baseline="0" dirty="0">
                <a:ln>
                  <a:noFill/>
                </a:ln>
                <a:solidFill>
                  <a:srgbClr val="000000"/>
                </a:solidFill>
                <a:effectLst/>
                <a:latin typeface="Arial" charset="0"/>
              </a:rPr>
              <a:t>Vous avez accès aux menus ‘Concepts’ et  ‘Etudiants’</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a:solidFill>
                  <a:srgbClr val="000000"/>
                </a:solidFill>
                <a:latin typeface="Arial" charset="0"/>
              </a:rPr>
              <a:t>Vous y trouverez dans ces pages de nombreux documents qui vous seront utiles</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a:solidFill>
                  <a:srgbClr val="000000"/>
                </a:solidFill>
                <a:latin typeface="Arial" charset="0"/>
              </a:rPr>
              <a:t>Vous pouvez sur ‘Modifier mon profil’</a:t>
            </a:r>
            <a:br>
              <a:rPr lang="fr-FR" sz="1200" b="0" dirty="0">
                <a:solidFill>
                  <a:srgbClr val="000000"/>
                </a:solidFill>
                <a:latin typeface="Arial" charset="0"/>
              </a:rPr>
            </a:br>
            <a:r>
              <a:rPr lang="fr-FR" sz="1200" b="0" dirty="0">
                <a:solidFill>
                  <a:srgbClr val="000000"/>
                </a:solidFill>
                <a:latin typeface="Arial" charset="0"/>
              </a:rPr>
              <a:t>pour introduire votre numéro de téléphone, un mot de passe personnel et télécharger votre photo.</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a:solidFill>
                  <a:srgbClr val="000000"/>
                </a:solidFill>
                <a:latin typeface="Arial" charset="0"/>
              </a:rPr>
              <a:t>Ces informations peuvent servir à votre professeur.</a:t>
            </a:r>
          </a:p>
          <a:p>
            <a:pPr marL="0" marR="0" indent="0" algn="l" defTabSz="914400" rtl="0" eaLnBrk="0" fontAlgn="base" latinLnBrk="0" hangingPunct="0">
              <a:lnSpc>
                <a:spcPct val="90000"/>
              </a:lnSpc>
              <a:spcBef>
                <a:spcPct val="0"/>
              </a:spcBef>
              <a:spcAft>
                <a:spcPct val="0"/>
              </a:spcAft>
              <a:buClrTx/>
              <a:buSzTx/>
              <a:buFontTx/>
              <a:buNone/>
              <a:tabLst/>
            </a:pPr>
            <a:r>
              <a:rPr lang="fr-FR" sz="1200" b="0" dirty="0">
                <a:solidFill>
                  <a:srgbClr val="000000"/>
                </a:solidFill>
                <a:latin typeface="Arial" charset="0"/>
              </a:rPr>
              <a:t>Cliquer sur ‘Accéder au logiciel’</a:t>
            </a:r>
            <a:endParaRPr kumimoji="0" lang="fr-FR" sz="1200" b="0" i="0" u="none" strike="noStrike" cap="none" normalizeH="0" baseline="0" dirty="0">
              <a:ln>
                <a:noFill/>
              </a:ln>
              <a:solidFill>
                <a:srgbClr val="000000"/>
              </a:solidFill>
              <a:effectLst/>
              <a:latin typeface="Arial" charset="0"/>
            </a:endParaRPr>
          </a:p>
          <a:p>
            <a:pPr algn="l"/>
            <a:endParaRPr lang="fr-FR" b="0" dirty="0"/>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6</a:t>
            </a:fld>
            <a:endParaRPr lang="fr-FR"/>
          </a:p>
        </p:txBody>
      </p:sp>
    </p:spTree>
    <p:extLst>
      <p:ext uri="{BB962C8B-B14F-4D97-AF65-F5344CB8AC3E}">
        <p14:creationId xmlns:p14="http://schemas.microsoft.com/office/powerpoint/2010/main" val="1061957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Voici la page de ‘login’ de l’application.</a:t>
            </a:r>
          </a:p>
          <a:p>
            <a:r>
              <a:rPr lang="fr-FR" dirty="0"/>
              <a:t>Vous pouvez y choisir la langue</a:t>
            </a:r>
            <a:r>
              <a:rPr lang="fr-FR" baseline="0" dirty="0"/>
              <a:t> et aussi le thème, c’est-à-dire le jeu de couleurs d’affichage.</a:t>
            </a:r>
          </a:p>
          <a:p>
            <a:r>
              <a:rPr lang="fr-FR" baseline="0" dirty="0"/>
              <a:t>Nous vous conseillons fortement de taper sur la touche F11. Elle fait passer le navigateur en mode ‘Plein écran’</a:t>
            </a:r>
          </a:p>
          <a:p>
            <a:r>
              <a:rPr lang="fr-FR" baseline="0" dirty="0"/>
              <a:t>Et fera disparaître les boutons ‘Suivant’ et ‘Précédent’ du navigateur qu’il ne faut jamais utiliser dans l’application.</a:t>
            </a:r>
            <a:endParaRPr lang="fr-FR" dirty="0"/>
          </a:p>
          <a:p>
            <a:r>
              <a:rPr lang="fr-FR" dirty="0"/>
              <a:t>Si vous avez coché précédemment la case ‘se souvenir de moi’, votre adresse mail et votre mot de passe sont rappelés.</a:t>
            </a:r>
          </a:p>
          <a:p>
            <a:r>
              <a:rPr lang="fr-FR" dirty="0"/>
              <a:t>Sinon,</a:t>
            </a:r>
            <a:r>
              <a:rPr lang="fr-FR" baseline="0" dirty="0"/>
              <a:t> vous devez les entrer de nouveau et n’oubliez pas de cocher la case </a:t>
            </a:r>
            <a:r>
              <a:rPr lang="fr-FR" dirty="0"/>
              <a:t>‘se souvenir de moi’.</a:t>
            </a:r>
          </a:p>
          <a:p>
            <a:r>
              <a:rPr lang="fr-FR" dirty="0"/>
              <a:t>Cliquez sur le bouton ‘Entrer’.</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7</a:t>
            </a:fld>
            <a:endParaRPr lang="fr-FR"/>
          </a:p>
        </p:txBody>
      </p:sp>
    </p:spTree>
    <p:extLst>
      <p:ext uri="{BB962C8B-B14F-4D97-AF65-F5344CB8AC3E}">
        <p14:creationId xmlns:p14="http://schemas.microsoft.com/office/powerpoint/2010/main" val="353066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Voici la page principale de l’application.</a:t>
            </a:r>
          </a:p>
          <a:p>
            <a:r>
              <a:rPr lang="fr-FR" dirty="0"/>
              <a:t>Elle vous permet d’ouvrir et</a:t>
            </a:r>
            <a:r>
              <a:rPr lang="fr-FR" baseline="0" dirty="0"/>
              <a:t> d’enregistrer </a:t>
            </a:r>
            <a:r>
              <a:rPr lang="fr-FR" dirty="0"/>
              <a:t>divers documents.</a:t>
            </a:r>
          </a:p>
          <a:p>
            <a:r>
              <a:rPr lang="fr-FR" dirty="0"/>
              <a:t>Dans la partie gauche, on trouve une liste de répertoires.</a:t>
            </a:r>
          </a:p>
          <a:p>
            <a:r>
              <a:rPr lang="fr-FR" dirty="0"/>
              <a:t>Les documents</a:t>
            </a:r>
            <a:r>
              <a:rPr lang="fr-FR" baseline="0" dirty="0"/>
              <a:t> sont listés dans la partie droite.</a:t>
            </a:r>
            <a:endParaRPr lang="fr-FR" dirty="0"/>
          </a:p>
          <a:p>
            <a:r>
              <a:rPr lang="fr-FR" dirty="0"/>
              <a:t>Chaque répertoire possède des fonctions particulières dont vous découvrirez l’usage.</a:t>
            </a:r>
          </a:p>
          <a:p>
            <a:r>
              <a:rPr lang="fr-FR" dirty="0"/>
              <a:t>Dans un répertoire peut être enregistré tout type</a:t>
            </a:r>
            <a:r>
              <a:rPr lang="fr-FR" baseline="0" dirty="0"/>
              <a:t> de fichier mais particulièrement les bases de données des exercices.</a:t>
            </a:r>
            <a:endParaRPr lang="fr-FR" dirty="0"/>
          </a:p>
          <a:p>
            <a:r>
              <a:rPr lang="fr-FR" dirty="0"/>
              <a:t>Le premier répertoire nommé ‘Mes documents’ est celui dans lequel vous enregistrerez</a:t>
            </a:r>
            <a:r>
              <a:rPr lang="fr-FR" baseline="0" dirty="0"/>
              <a:t> vos documents personnels correspondant au travail que vous effectuerez. Vous pouvez y créer des sous-répertoires pour organiser vos fichiers.</a:t>
            </a:r>
          </a:p>
          <a:p>
            <a:r>
              <a:rPr lang="fr-FR" baseline="0" dirty="0"/>
              <a:t>Le deuxième, appelé ‘Documents du cours’, est celui dans lequel votre professeur met à votre disposition les documents nécessaires au cours.</a:t>
            </a:r>
          </a:p>
          <a:p>
            <a:r>
              <a:rPr lang="fr-FR" baseline="0" dirty="0"/>
              <a:t>Enfin, vous trouverez trois autres répertoires contenant des documents divisés par langue qui peuvent être librement consultés.</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8</a:t>
            </a:fld>
            <a:endParaRPr lang="fr-FR"/>
          </a:p>
        </p:txBody>
      </p:sp>
    </p:spTree>
    <p:extLst>
      <p:ext uri="{BB962C8B-B14F-4D97-AF65-F5344CB8AC3E}">
        <p14:creationId xmlns:p14="http://schemas.microsoft.com/office/powerpoint/2010/main" val="3949805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Voici la page principale de l’application.</a:t>
            </a:r>
          </a:p>
          <a:p>
            <a:r>
              <a:rPr lang="fr-FR" dirty="0"/>
              <a:t>Elle vous permet d’ouvrir et</a:t>
            </a:r>
            <a:r>
              <a:rPr lang="fr-FR" baseline="0" dirty="0"/>
              <a:t> d’enregistrer </a:t>
            </a:r>
            <a:r>
              <a:rPr lang="fr-FR" dirty="0"/>
              <a:t>divers documents.</a:t>
            </a:r>
          </a:p>
          <a:p>
            <a:r>
              <a:rPr lang="fr-FR" dirty="0"/>
              <a:t>Dans la partie gauche, on trouve une liste de répertoires.</a:t>
            </a:r>
          </a:p>
          <a:p>
            <a:r>
              <a:rPr lang="fr-FR" dirty="0"/>
              <a:t>Les documents</a:t>
            </a:r>
            <a:r>
              <a:rPr lang="fr-FR" baseline="0" dirty="0"/>
              <a:t> sont listés dans la partie droite.</a:t>
            </a:r>
            <a:endParaRPr lang="fr-FR" dirty="0"/>
          </a:p>
          <a:p>
            <a:r>
              <a:rPr lang="fr-FR" dirty="0"/>
              <a:t>Chaque répertoire possède des fonctions particulières dont vous découvrirez l’usage.</a:t>
            </a:r>
          </a:p>
          <a:p>
            <a:r>
              <a:rPr lang="fr-FR" dirty="0"/>
              <a:t>Dans un répertoire peut être enregistré tout type</a:t>
            </a:r>
            <a:r>
              <a:rPr lang="fr-FR" baseline="0" dirty="0"/>
              <a:t> de fichier mais particulièrement les bases de données des exercices.</a:t>
            </a:r>
            <a:endParaRPr lang="fr-FR" dirty="0"/>
          </a:p>
          <a:p>
            <a:r>
              <a:rPr lang="fr-FR" dirty="0"/>
              <a:t>Le premier répertoire nommé ‘Mes documents’ est celui dans lequel vous enregistrerez</a:t>
            </a:r>
            <a:r>
              <a:rPr lang="fr-FR" baseline="0" dirty="0"/>
              <a:t> vos documents personnels correspondant au travail que vous effectuerez. Vous pouvez y créer des sous-répertoires pour organiser vos fichiers.</a:t>
            </a:r>
          </a:p>
          <a:p>
            <a:r>
              <a:rPr lang="fr-FR" baseline="0" dirty="0"/>
              <a:t>Le deuxième, appelé ‘Documents du cours’, est celui dans lequel votre professeur met à votre disposition les documents nécessaires au cours.</a:t>
            </a:r>
          </a:p>
          <a:p>
            <a:r>
              <a:rPr lang="fr-FR" baseline="0" dirty="0"/>
              <a:t>Enfin, vous trouverez trois autres répertoires contenant des documents divisés par langue qui peuvent être librement consultés.</a:t>
            </a:r>
          </a:p>
        </p:txBody>
      </p:sp>
      <p:sp>
        <p:nvSpPr>
          <p:cNvPr id="4" name="Espace réservé du numéro de diapositive 3"/>
          <p:cNvSpPr>
            <a:spLocks noGrp="1"/>
          </p:cNvSpPr>
          <p:nvPr>
            <p:ph type="sldNum" sz="quarter" idx="10"/>
          </p:nvPr>
        </p:nvSpPr>
        <p:spPr/>
        <p:txBody>
          <a:bodyPr/>
          <a:lstStyle/>
          <a:p>
            <a:fld id="{1B8366D7-FC95-443A-BE20-36DCA93119ED}" type="slidenum">
              <a:rPr lang="fr-FR" smtClean="0"/>
              <a:pPr/>
              <a:t>9</a:t>
            </a:fld>
            <a:endParaRPr lang="fr-FR"/>
          </a:p>
        </p:txBody>
      </p:sp>
    </p:spTree>
    <p:extLst>
      <p:ext uri="{BB962C8B-B14F-4D97-AF65-F5344CB8AC3E}">
        <p14:creationId xmlns:p14="http://schemas.microsoft.com/office/powerpoint/2010/main" val="3949805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0375E23F-DAC3-4916-A2E8-E120B29B675E}" type="datetime1">
              <a:rPr lang="fr-FR"/>
              <a:pPr/>
              <a:t>18/04/2018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19A419C5-071C-4499-854A-2AFD70A484AE}" type="datetime1">
              <a:rPr lang="fr-FR"/>
              <a:pPr/>
              <a:t>18/04/2018</a:t>
            </a:fld>
            <a:endParaRPr lang="fr-FR"/>
          </a:p>
        </p:txBody>
      </p:sp>
      <p:sp>
        <p:nvSpPr>
          <p:cNvPr id="6"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8553FC9D-EC4F-46FC-93DF-2C8FD3737D61}" type="datetime1">
              <a:rPr lang="fr-FR"/>
              <a:pPr/>
              <a:t>18/04/2018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67500" y="762000"/>
            <a:ext cx="1866900" cy="50292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762000"/>
            <a:ext cx="5448300" cy="5029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54140DAC-CFBD-4302-AE04-01DA508A6294}" type="datetime1">
              <a:rPr lang="fr-FR"/>
              <a:pPr/>
              <a:t>18/04/2018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1295400" y="762000"/>
            <a:ext cx="7239000" cy="457200"/>
          </a:xfrm>
        </p:spPr>
        <p:txBody>
          <a:bodyPr/>
          <a:lstStyle/>
          <a:p>
            <a:r>
              <a:rPr lang="fr-FR"/>
              <a:t>Cliquez pour modifier le style du titre</a:t>
            </a:r>
          </a:p>
        </p:txBody>
      </p:sp>
      <p:sp>
        <p:nvSpPr>
          <p:cNvPr id="3" name="Espace réservé du contenu 2"/>
          <p:cNvSpPr>
            <a:spLocks noGrp="1"/>
          </p:cNvSpPr>
          <p:nvPr>
            <p:ph sz="quarter" idx="1"/>
          </p:nvPr>
        </p:nvSpPr>
        <p:spPr>
          <a:xfrm>
            <a:off x="1066800" y="1676400"/>
            <a:ext cx="3505200" cy="1981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724400" y="1676400"/>
            <a:ext cx="3505200" cy="1981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1066800" y="3810000"/>
            <a:ext cx="3505200" cy="1981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contenu 5"/>
          <p:cNvSpPr>
            <a:spLocks noGrp="1"/>
          </p:cNvSpPr>
          <p:nvPr>
            <p:ph sz="quarter" idx="4"/>
          </p:nvPr>
        </p:nvSpPr>
        <p:spPr>
          <a:xfrm>
            <a:off x="4724400" y="3810000"/>
            <a:ext cx="3505200" cy="1981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3C1EFFC7-0371-439B-8A3E-D9E213B7E863}" type="datetime1">
              <a:rPr lang="fr-FR"/>
              <a:pPr/>
              <a:t>18/04/2018</a:t>
            </a:fld>
            <a:endParaRPr lang="fr-FR"/>
          </a:p>
        </p:txBody>
      </p:sp>
      <p:sp>
        <p:nvSpPr>
          <p:cNvPr id="8" name="Espace réservé du pied de pag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7397DC9F-AF0A-464D-9CA6-4FBE33241743}" type="datetime1">
              <a:rPr lang="fr-FR"/>
              <a:pPr/>
              <a:t>18/04/2018</a:t>
            </a:fld>
            <a:endParaRPr lang="fr-FR"/>
          </a:p>
        </p:txBody>
      </p:sp>
      <p:sp>
        <p:nvSpPr>
          <p:cNvPr id="5"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925AD025-31C4-477A-BCBC-7F74C229137E}" type="datetime1">
              <a:rPr lang="fr-FR"/>
              <a:pPr/>
              <a:t>18/04/2018</a:t>
            </a:fld>
            <a:endParaRPr lang="fr-FR"/>
          </a:p>
        </p:txBody>
      </p:sp>
      <p:sp>
        <p:nvSpPr>
          <p:cNvPr id="6"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B87158D5-3C5B-4932-A7F9-9FECE5AA3CA3}" type="datetime1">
              <a:rPr lang="fr-FR"/>
              <a:pPr/>
              <a:t>18/04/2018</a:t>
            </a:fld>
            <a:endParaRPr lang="fr-FR"/>
          </a:p>
        </p:txBody>
      </p:sp>
      <p:sp>
        <p:nvSpPr>
          <p:cNvPr id="8" name="Espace réservé du pied de pag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63F7532D-A2D5-4004-AFDD-E1546D3078DD}" type="datetime1">
              <a:rPr lang="fr-FR"/>
              <a:pPr/>
              <a:t>18/04/2018</a:t>
            </a:fld>
            <a:endParaRPr lang="fr-FR"/>
          </a:p>
        </p:txBody>
      </p:sp>
      <p:sp>
        <p:nvSpPr>
          <p:cNvPr id="4"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38F120E3-F484-4254-9E84-AEE674AC968E}" type="datetime1">
              <a:rPr lang="fr-FR"/>
              <a:pPr/>
              <a:t>18/04/2018</a:t>
            </a:fld>
            <a:endParaRPr lang="fr-FR"/>
          </a:p>
        </p:txBody>
      </p:sp>
      <p:sp>
        <p:nvSpPr>
          <p:cNvPr id="3"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6"/>
          <p:cNvSpPr>
            <a:spLocks noGrp="1" noChangeArrowheads="1"/>
          </p:cNvSpPr>
          <p:nvPr>
            <p:ph type="dt" sz="half" idx="10"/>
          </p:nvPr>
        </p:nvSpPr>
        <p:spPr>
          <a:xfrm>
            <a:off x="7010400" y="6553200"/>
            <a:ext cx="1905000" cy="228600"/>
          </a:xfrm>
          <a:prstGeom prst="rect">
            <a:avLst/>
          </a:prstGeom>
        </p:spPr>
        <p:txBody>
          <a:bodyPr/>
          <a:lstStyle>
            <a:lvl1pPr>
              <a:defRPr/>
            </a:lvl1pPr>
          </a:lstStyle>
          <a:p>
            <a:fld id="{C088BE53-2C85-4CDB-A357-1A9F7EC03C19}" type="datetime1">
              <a:rPr lang="fr-FR"/>
              <a:pPr/>
              <a:t>18/04/2018</a:t>
            </a:fld>
            <a:endParaRPr lang="fr-FR"/>
          </a:p>
        </p:txBody>
      </p:sp>
      <p:sp>
        <p:nvSpPr>
          <p:cNvPr id="6" name="Rectangle 7"/>
          <p:cNvSpPr>
            <a:spLocks noGrp="1" noChangeArrowheads="1"/>
          </p:cNvSpPr>
          <p:nvPr>
            <p:ph type="ftr" sz="quarter" idx="11"/>
          </p:nvPr>
        </p:nvSpPr>
        <p:spPr>
          <a:xfrm>
            <a:off x="179388" y="6553200"/>
            <a:ext cx="6913562" cy="228600"/>
          </a:xfrm>
          <a:prstGeom prst="rect">
            <a:avLst/>
          </a:prstGeom>
        </p:spPr>
        <p:txBody>
          <a:bodyPr/>
          <a:lstStyle>
            <a:lvl1pPr>
              <a:defRPr/>
            </a:lvl1pPr>
          </a:lstStyle>
          <a:p>
            <a:pPr>
              <a:defRPr/>
            </a:pPr>
            <a:r>
              <a:rPr lang="fr-FR"/>
              <a:t>© HEC Paris - Département Management des Opérations et des Systèmes d'Information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512" y="131763"/>
            <a:ext cx="8712968" cy="459100"/>
          </a:xfrm>
          <a:prstGeom prst="rect">
            <a:avLst/>
          </a:prstGeom>
          <a:noFill/>
          <a:ln w="12700">
            <a:noFill/>
            <a:miter lim="800000"/>
            <a:headEnd/>
            <a:tailEnd/>
          </a:ln>
          <a:effectLst/>
        </p:spPr>
        <p:txBody>
          <a:bodyPr wrap="square" lIns="90488" tIns="44450" rIns="90488" bIns="44450">
            <a:spAutoFit/>
          </a:bodyPr>
          <a:lstStyle/>
          <a:p>
            <a:pPr algn="ctr">
              <a:spcBef>
                <a:spcPct val="50000"/>
              </a:spcBef>
            </a:pPr>
            <a:r>
              <a:rPr lang="fr-FR" sz="2400" b="1" i="0" dirty="0">
                <a:solidFill>
                  <a:srgbClr val="00279F"/>
                </a:solidFill>
                <a:latin typeface="Tahoma" pitchFamily="34" charset="0"/>
              </a:rPr>
              <a:t>			e- Prelude.com   </a:t>
            </a:r>
            <a:r>
              <a:rPr lang="fr-FR" sz="2400" b="1" i="1" dirty="0">
                <a:solidFill>
                  <a:srgbClr val="00279F"/>
                </a:solidFill>
                <a:latin typeface="Tahoma" pitchFamily="34" charset="0"/>
              </a:rPr>
              <a:t>Mode d’emploi</a:t>
            </a:r>
            <a:endParaRPr lang="fr-FR" sz="2400" b="1" i="1" dirty="0">
              <a:solidFill>
                <a:srgbClr val="00279F"/>
              </a:solidFill>
              <a:effectLst>
                <a:outerShdw blurRad="38100" dist="38100" dir="2700000" algn="tl">
                  <a:srgbClr val="C0C0C0"/>
                </a:outerShdw>
              </a:effectLst>
              <a:latin typeface="Tahoma" pitchFamily="34" charset="0"/>
            </a:endParaRPr>
          </a:p>
        </p:txBody>
      </p:sp>
      <p:sp>
        <p:nvSpPr>
          <p:cNvPr id="1030" name="Rectangle 4"/>
          <p:cNvSpPr>
            <a:spLocks noGrp="1" noChangeArrowheads="1"/>
          </p:cNvSpPr>
          <p:nvPr>
            <p:ph type="title"/>
          </p:nvPr>
        </p:nvSpPr>
        <p:spPr bwMode="auto">
          <a:xfrm>
            <a:off x="1295400" y="762000"/>
            <a:ext cx="7239000" cy="4572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1031"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pic>
        <p:nvPicPr>
          <p:cNvPr id="6" name="Image 5" descr="logo ism paris.jpg"/>
          <p:cNvPicPr>
            <a:picLocks noChangeAspect="1"/>
          </p:cNvPicPr>
          <p:nvPr userDrawn="1"/>
        </p:nvPicPr>
        <p:blipFill>
          <a:blip r:embed="rId15" cstate="print"/>
          <a:stretch>
            <a:fillRect/>
          </a:stretch>
        </p:blipFill>
        <p:spPr>
          <a:xfrm>
            <a:off x="0" y="0"/>
            <a:ext cx="1456944" cy="1456944"/>
          </a:xfrm>
          <a:prstGeom prst="rect">
            <a:avLst/>
          </a:prstGeom>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50"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a:t>Comment accéder à e-Prélude ?</a:t>
            </a:r>
          </a:p>
        </p:txBody>
      </p:sp>
      <p:sp>
        <p:nvSpPr>
          <p:cNvPr id="3" name="Sous-titre 2"/>
          <p:cNvSpPr>
            <a:spLocks noGrp="1"/>
          </p:cNvSpPr>
          <p:nvPr>
            <p:ph type="subTitle" idx="1"/>
          </p:nvPr>
        </p:nvSpPr>
        <p:spPr/>
        <p:txBody>
          <a:bodyPr/>
          <a:lstStyle/>
          <a:p>
            <a:r>
              <a:rPr lang="fr-FR" dirty="0"/>
              <a:t>Comment travailler avec e-Prélude ?</a:t>
            </a: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613934"/>
            <a:ext cx="648072" cy="976993"/>
          </a:xfrm>
          <a:prstGeom prst="rect">
            <a:avLst/>
          </a:prstGeom>
        </p:spPr>
      </p:pic>
      <p:sp>
        <p:nvSpPr>
          <p:cNvPr id="8" name="ZoneTexte 7"/>
          <p:cNvSpPr txBox="1"/>
          <p:nvPr/>
        </p:nvSpPr>
        <p:spPr>
          <a:xfrm>
            <a:off x="1763688" y="4725144"/>
            <a:ext cx="5976664" cy="1754326"/>
          </a:xfrm>
          <a:prstGeom prst="rect">
            <a:avLst/>
          </a:prstGeom>
          <a:solidFill>
            <a:schemeClr val="accent6">
              <a:lumMod val="20000"/>
              <a:lumOff val="80000"/>
            </a:schemeClr>
          </a:solidFill>
        </p:spPr>
        <p:txBody>
          <a:bodyPr wrap="square" rtlCol="0">
            <a:spAutoFit/>
          </a:bodyPr>
          <a:lstStyle/>
          <a:p>
            <a:pPr algn="ctr"/>
            <a:r>
              <a:rPr lang="fr-FR" dirty="0">
                <a:solidFill>
                  <a:srgbClr val="00279F"/>
                </a:solidFill>
              </a:rPr>
              <a:t>Vous allez commencer prochainement un cours ayant pour support la plateforme e-Prelude.com.</a:t>
            </a:r>
          </a:p>
          <a:p>
            <a:pPr algn="ctr"/>
            <a:r>
              <a:rPr lang="fr-FR" dirty="0">
                <a:solidFill>
                  <a:srgbClr val="00279F"/>
                </a:solidFill>
              </a:rPr>
              <a:t>Ce tutoriel vous montre comment vous connecter, comment travailler sur des documents proposés et comment communiquer avec vos professeurs</a:t>
            </a:r>
          </a:p>
          <a:p>
            <a:pPr algn="ctr"/>
            <a:endParaRPr lang="fr-FR" dirty="0">
              <a:solidFill>
                <a:srgbClr val="00279F"/>
              </a:solidFill>
            </a:endParaRPr>
          </a:p>
        </p:txBody>
      </p:sp>
      <p:pic>
        <p:nvPicPr>
          <p:cNvPr id="5" name="Image 4">
            <a:extLst>
              <a:ext uri="{FF2B5EF4-FFF2-40B4-BE49-F238E27FC236}">
                <a16:creationId xmlns:a16="http://schemas.microsoft.com/office/drawing/2014/main" id="{983A71C0-6705-4CF0-9AFF-8611F677C0B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00374" y="5613934"/>
            <a:ext cx="792106" cy="952127"/>
          </a:xfrm>
          <a:prstGeom prst="rect">
            <a:avLst/>
          </a:prstGeom>
        </p:spPr>
      </p:pic>
    </p:spTree>
  </p:cSld>
  <p:clrMapOvr>
    <a:masterClrMapping/>
  </p:clrMapOvr>
  <p:transition advClick="0" advTm="10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1115616" y="1484784"/>
            <a:ext cx="7309485" cy="1440180"/>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a:t>La gestion des documents</a:t>
            </a:r>
          </a:p>
        </p:txBody>
      </p:sp>
      <p:sp>
        <p:nvSpPr>
          <p:cNvPr id="3" name="Espace réservé du contenu 2"/>
          <p:cNvSpPr>
            <a:spLocks noGrp="1"/>
          </p:cNvSpPr>
          <p:nvPr>
            <p:ph idx="1"/>
          </p:nvPr>
        </p:nvSpPr>
        <p:spPr>
          <a:xfrm>
            <a:off x="1080137" y="3047236"/>
            <a:ext cx="7452303" cy="3600400"/>
          </a:xfrm>
        </p:spPr>
        <p:txBody>
          <a:bodyPr/>
          <a:lstStyle/>
          <a:p>
            <a:r>
              <a:rPr lang="fr-FR" sz="2000" dirty="0"/>
              <a:t>La barre de boutons</a:t>
            </a:r>
          </a:p>
          <a:p>
            <a:pPr lvl="1"/>
            <a:r>
              <a:rPr lang="fr-FR" sz="1600" u="sng" dirty="0" err="1"/>
              <a:t>Logout</a:t>
            </a:r>
            <a:r>
              <a:rPr lang="fr-FR" sz="1600" u="sng" dirty="0"/>
              <a:t> </a:t>
            </a:r>
            <a:r>
              <a:rPr lang="fr-FR" sz="1600" dirty="0"/>
              <a:t> : </a:t>
            </a:r>
            <a:r>
              <a:rPr lang="fr-FR" sz="1400" dirty="0"/>
              <a:t>permet de revenir à la page de démarrage</a:t>
            </a:r>
            <a:endParaRPr lang="fr-FR" sz="1600" u="sng" dirty="0"/>
          </a:p>
          <a:p>
            <a:pPr lvl="1"/>
            <a:r>
              <a:rPr lang="fr-FR" sz="1600" u="sng" dirty="0"/>
              <a:t>Ouvrir</a:t>
            </a:r>
            <a:r>
              <a:rPr lang="fr-FR" sz="1600" dirty="0"/>
              <a:t> : </a:t>
            </a:r>
            <a:r>
              <a:rPr lang="fr-FR" sz="1400" dirty="0"/>
              <a:t>ouvre le document sélectionné</a:t>
            </a:r>
            <a:endParaRPr lang="fr-FR" sz="1600" dirty="0"/>
          </a:p>
          <a:p>
            <a:pPr lvl="1"/>
            <a:r>
              <a:rPr lang="fr-FR" sz="1600" u="sng" dirty="0"/>
              <a:t>Nouveau</a:t>
            </a:r>
            <a:r>
              <a:rPr lang="fr-FR" sz="1600" dirty="0"/>
              <a:t> : </a:t>
            </a:r>
            <a:r>
              <a:rPr lang="fr-FR" sz="1400" dirty="0"/>
              <a:t>crée un nouveau dossier (base de données)</a:t>
            </a:r>
            <a:endParaRPr lang="fr-FR" sz="1600" dirty="0"/>
          </a:p>
          <a:p>
            <a:pPr lvl="1"/>
            <a:r>
              <a:rPr lang="fr-FR" sz="1600" u="sng" dirty="0"/>
              <a:t>Supprimer</a:t>
            </a:r>
            <a:r>
              <a:rPr lang="fr-FR" sz="1600" dirty="0"/>
              <a:t> : </a:t>
            </a:r>
            <a:r>
              <a:rPr lang="fr-FR" sz="1400" dirty="0"/>
              <a:t>supprime le document sélectionné</a:t>
            </a:r>
            <a:endParaRPr lang="fr-FR" sz="1600" dirty="0"/>
          </a:p>
          <a:p>
            <a:pPr lvl="1"/>
            <a:r>
              <a:rPr lang="fr-FR" sz="1600" u="sng" dirty="0"/>
              <a:t>Copier le document </a:t>
            </a:r>
            <a:r>
              <a:rPr lang="fr-FR" sz="1600" dirty="0"/>
              <a:t>: </a:t>
            </a:r>
            <a:r>
              <a:rPr lang="fr-FR" sz="1400" dirty="0"/>
              <a:t>affiche la fenêtre de sélection du répertoire destination, permet aussi d’enregistrer sous un autre nom</a:t>
            </a:r>
            <a:endParaRPr lang="fr-FR" sz="1600" dirty="0"/>
          </a:p>
          <a:p>
            <a:pPr lvl="1"/>
            <a:r>
              <a:rPr lang="fr-FR" sz="1600" u="sng" dirty="0"/>
              <a:t>Restaurer</a:t>
            </a:r>
            <a:r>
              <a:rPr lang="fr-FR" sz="1600" dirty="0"/>
              <a:t> : </a:t>
            </a:r>
            <a:r>
              <a:rPr lang="fr-FR" sz="1400" dirty="0"/>
              <a:t>charge un fichier stocké sur l’ordinateur dans le répertoire personnel</a:t>
            </a:r>
            <a:endParaRPr lang="fr-FR" sz="1600" dirty="0"/>
          </a:p>
          <a:p>
            <a:pPr lvl="1"/>
            <a:r>
              <a:rPr lang="fr-FR" sz="1600" u="sng" dirty="0"/>
              <a:t>Soumettre le document </a:t>
            </a:r>
            <a:r>
              <a:rPr lang="fr-FR" sz="1600" dirty="0"/>
              <a:t>: </a:t>
            </a:r>
            <a:r>
              <a:rPr lang="fr-FR" sz="1400" dirty="0"/>
              <a:t>envoie le document sélectionné au professeur</a:t>
            </a:r>
          </a:p>
          <a:p>
            <a:pPr lvl="1"/>
            <a:r>
              <a:rPr lang="fr-FR" sz="1600" u="sng" dirty="0"/>
              <a:t>Messagerie</a:t>
            </a:r>
            <a:r>
              <a:rPr lang="fr-FR" sz="1600" dirty="0"/>
              <a:t> : </a:t>
            </a:r>
            <a:r>
              <a:rPr lang="fr-FR" sz="1400" dirty="0"/>
              <a:t>envoie d’un message au professeur</a:t>
            </a:r>
            <a:endParaRPr lang="fr-FR" sz="1600" dirty="0"/>
          </a:p>
          <a:p>
            <a:pPr lvl="1"/>
            <a:r>
              <a:rPr lang="fr-FR" sz="1600" u="sng" dirty="0"/>
              <a:t>Forum</a:t>
            </a:r>
            <a:r>
              <a:rPr lang="fr-FR" sz="1600" dirty="0"/>
              <a:t> : </a:t>
            </a:r>
            <a:r>
              <a:rPr lang="fr-FR" sz="1400" dirty="0"/>
              <a:t>forum de discussion pour les participants au cours</a:t>
            </a:r>
            <a:endParaRPr lang="fr-FR" sz="1600" dirty="0"/>
          </a:p>
        </p:txBody>
      </p:sp>
    </p:spTree>
  </p:cSld>
  <p:clrMapOvr>
    <a:masterClrMapping/>
  </p:clrMapOvr>
  <p:transition advClick="0" advTm="52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Votre travail</a:t>
            </a:r>
          </a:p>
        </p:txBody>
      </p:sp>
      <p:sp>
        <p:nvSpPr>
          <p:cNvPr id="3" name="Espace réservé du contenu 2"/>
          <p:cNvSpPr>
            <a:spLocks noGrp="1"/>
          </p:cNvSpPr>
          <p:nvPr>
            <p:ph idx="1"/>
          </p:nvPr>
        </p:nvSpPr>
        <p:spPr/>
        <p:txBody>
          <a:bodyPr/>
          <a:lstStyle/>
          <a:p>
            <a:r>
              <a:rPr lang="fr-FR" dirty="0"/>
              <a:t>Vous trouverez les documents du cours dans le répertoire ‘Documents du cours’ et dans ses sous-répertoires</a:t>
            </a:r>
          </a:p>
          <a:p>
            <a:endParaRPr lang="fr-FR" dirty="0"/>
          </a:p>
          <a:p>
            <a:r>
              <a:rPr lang="fr-FR" dirty="0"/>
              <a:t>Ce sont</a:t>
            </a:r>
          </a:p>
          <a:p>
            <a:pPr lvl="1"/>
            <a:r>
              <a:rPr lang="fr-FR" dirty="0"/>
              <a:t>Des présentations que l’on peut consulter et imprimer</a:t>
            </a:r>
          </a:p>
          <a:p>
            <a:pPr lvl="1"/>
            <a:r>
              <a:rPr lang="fr-FR" dirty="0"/>
              <a:t>Des textes d’exercices</a:t>
            </a:r>
          </a:p>
          <a:p>
            <a:pPr lvl="1"/>
            <a:r>
              <a:rPr lang="fr-FR" dirty="0"/>
              <a:t>Des feuilles Excel pour préparer les exercices</a:t>
            </a:r>
          </a:p>
          <a:p>
            <a:pPr lvl="1"/>
            <a:r>
              <a:rPr lang="fr-FR" dirty="0"/>
              <a:t>Des quiz d’entrainement</a:t>
            </a:r>
          </a:p>
          <a:p>
            <a:pPr lvl="1"/>
            <a:r>
              <a:rPr lang="fr-FR" dirty="0"/>
              <a:t>Des documents complémentaires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forum du cours</a:t>
            </a:r>
          </a:p>
        </p:txBody>
      </p:sp>
      <p:sp>
        <p:nvSpPr>
          <p:cNvPr id="3" name="Espace réservé du contenu 2"/>
          <p:cNvSpPr>
            <a:spLocks noGrp="1"/>
          </p:cNvSpPr>
          <p:nvPr>
            <p:ph idx="1"/>
          </p:nvPr>
        </p:nvSpPr>
        <p:spPr>
          <a:xfrm>
            <a:off x="1043608" y="2924964"/>
            <a:ext cx="7162800" cy="3933036"/>
          </a:xfrm>
        </p:spPr>
        <p:txBody>
          <a:bodyPr/>
          <a:lstStyle/>
          <a:p>
            <a:r>
              <a:rPr lang="fr-FR" sz="1800" dirty="0"/>
              <a:t>Le forum est un lieu de partage des préoccupations des auditeurs; n’hésitez pas à l’utiliser</a:t>
            </a:r>
          </a:p>
          <a:p>
            <a:endParaRPr lang="fr-FR" sz="1800" dirty="0"/>
          </a:p>
          <a:p>
            <a:r>
              <a:rPr lang="fr-FR" sz="1800" dirty="0"/>
              <a:t>Vous pouvez librement ouvrir une </a:t>
            </a:r>
            <a:r>
              <a:rPr lang="fr-FR" sz="1800" dirty="0">
                <a:solidFill>
                  <a:srgbClr val="00279F"/>
                </a:solidFill>
              </a:rPr>
              <a:t>nouvelle discussion </a:t>
            </a:r>
            <a:r>
              <a:rPr lang="fr-FR" sz="1800" dirty="0"/>
              <a:t>sur le forum du cours</a:t>
            </a:r>
          </a:p>
          <a:p>
            <a:pPr lvl="1"/>
            <a:r>
              <a:rPr lang="fr-FR" sz="1400" dirty="0"/>
              <a:t>Cliquer sur ‘Nouvelle discussion’ puis entrer un titre</a:t>
            </a:r>
          </a:p>
          <a:p>
            <a:endParaRPr lang="fr-FR" sz="1800" dirty="0"/>
          </a:p>
          <a:p>
            <a:r>
              <a:rPr lang="fr-FR" sz="1800" dirty="0"/>
              <a:t>Vous pouvez consulter les discussions et apporter une contribution à une discussion</a:t>
            </a:r>
          </a:p>
          <a:p>
            <a:pPr lvl="1"/>
            <a:r>
              <a:rPr lang="fr-FR" sz="1400" dirty="0"/>
              <a:t>Cliquer sur ‘Nouvelle contribution’</a:t>
            </a:r>
          </a:p>
          <a:p>
            <a:endParaRPr lang="fr-FR" sz="1800" dirty="0"/>
          </a:p>
          <a:p>
            <a:r>
              <a:rPr lang="fr-FR" sz="1800" dirty="0"/>
              <a:t>Le professeur apportera réponses et commentaires</a:t>
            </a:r>
          </a:p>
          <a:p>
            <a:endParaRPr lang="fr-FR" sz="1800" dirty="0"/>
          </a:p>
          <a:p>
            <a:endParaRPr lang="fr-FR" sz="1800" dirty="0"/>
          </a:p>
        </p:txBody>
      </p:sp>
      <p:grpSp>
        <p:nvGrpSpPr>
          <p:cNvPr id="6" name="Groupe 5">
            <a:extLst>
              <a:ext uri="{FF2B5EF4-FFF2-40B4-BE49-F238E27FC236}">
                <a16:creationId xmlns:a16="http://schemas.microsoft.com/office/drawing/2014/main" id="{4ACC84F4-06F0-4464-9275-9122BB94FF45}"/>
              </a:ext>
            </a:extLst>
          </p:cNvPr>
          <p:cNvGrpSpPr/>
          <p:nvPr/>
        </p:nvGrpSpPr>
        <p:grpSpPr>
          <a:xfrm>
            <a:off x="1115616" y="1484784"/>
            <a:ext cx="7309485" cy="1440180"/>
            <a:chOff x="1115616" y="1484784"/>
            <a:chExt cx="7309485" cy="1440180"/>
          </a:xfrm>
        </p:grpSpPr>
        <p:pic>
          <p:nvPicPr>
            <p:cNvPr id="4" name="Picture 2">
              <a:extLst>
                <a:ext uri="{FF2B5EF4-FFF2-40B4-BE49-F238E27FC236}">
                  <a16:creationId xmlns:a16="http://schemas.microsoft.com/office/drawing/2014/main" id="{2018AA2A-746C-4A9E-BACD-FE97B4146022}"/>
                </a:ext>
              </a:extLst>
            </p:cNvPr>
            <p:cNvPicPr>
              <a:picLocks noChangeAspect="1" noChangeArrowheads="1"/>
            </p:cNvPicPr>
            <p:nvPr/>
          </p:nvPicPr>
          <p:blipFill>
            <a:blip r:embed="rId2" cstate="print"/>
            <a:srcRect/>
            <a:stretch>
              <a:fillRect/>
            </a:stretch>
          </p:blipFill>
          <p:spPr bwMode="auto">
            <a:xfrm>
              <a:off x="1115616" y="1484784"/>
              <a:ext cx="7309485" cy="1440180"/>
            </a:xfrm>
            <a:prstGeom prst="rect">
              <a:avLst/>
            </a:prstGeom>
            <a:noFill/>
            <a:ln w="9525">
              <a:noFill/>
              <a:miter lim="800000"/>
              <a:headEnd/>
              <a:tailEnd/>
            </a:ln>
          </p:spPr>
        </p:pic>
        <p:sp>
          <p:nvSpPr>
            <p:cNvPr id="5" name="Ellipse 4">
              <a:extLst>
                <a:ext uri="{FF2B5EF4-FFF2-40B4-BE49-F238E27FC236}">
                  <a16:creationId xmlns:a16="http://schemas.microsoft.com/office/drawing/2014/main" id="{F8FB68D9-C45C-4C9A-BBFE-C175AF05CFBF}"/>
                </a:ext>
              </a:extLst>
            </p:cNvPr>
            <p:cNvSpPr/>
            <p:nvPr/>
          </p:nvSpPr>
          <p:spPr bwMode="auto">
            <a:xfrm>
              <a:off x="7164288" y="1628800"/>
              <a:ext cx="864096" cy="432048"/>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a:ln>
                  <a:noFill/>
                </a:ln>
                <a:solidFill>
                  <a:srgbClr val="000000"/>
                </a:solidFill>
                <a:effectLst/>
                <a:latin typeface="Arial" charset="0"/>
              </a:endParaRPr>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messagerie</a:t>
            </a:r>
          </a:p>
        </p:txBody>
      </p:sp>
      <p:sp>
        <p:nvSpPr>
          <p:cNvPr id="3" name="Espace réservé du contenu 2"/>
          <p:cNvSpPr>
            <a:spLocks noGrp="1"/>
          </p:cNvSpPr>
          <p:nvPr>
            <p:ph idx="1"/>
          </p:nvPr>
        </p:nvSpPr>
        <p:spPr>
          <a:xfrm>
            <a:off x="1115616" y="3284984"/>
            <a:ext cx="7162800" cy="3370312"/>
          </a:xfrm>
        </p:spPr>
        <p:txBody>
          <a:bodyPr/>
          <a:lstStyle/>
          <a:p>
            <a:r>
              <a:rPr lang="fr-FR" sz="2000" dirty="0"/>
              <a:t>Une messagerie simplifiée vous permet d’envoyer une message à votre professeur</a:t>
            </a:r>
          </a:p>
          <a:p>
            <a:pPr lvl="1"/>
            <a:r>
              <a:rPr lang="fr-FR" sz="1600" dirty="0"/>
              <a:t>Pour poser des questions précises uniquement</a:t>
            </a:r>
          </a:p>
          <a:p>
            <a:pPr lvl="1"/>
            <a:r>
              <a:rPr lang="fr-FR" sz="1600" dirty="0"/>
              <a:t>Pour les questions générales, utiliser le forum</a:t>
            </a:r>
          </a:p>
          <a:p>
            <a:pPr lvl="1"/>
            <a:r>
              <a:rPr lang="fr-FR" sz="1600" dirty="0"/>
              <a:t>Vous ne pouvez pas joindre de document au message</a:t>
            </a:r>
          </a:p>
          <a:p>
            <a:pPr lvl="1"/>
            <a:r>
              <a:rPr lang="fr-FR" sz="1600" dirty="0"/>
              <a:t>Pour communiquer un document à votre professeur, utilisez la fonction ‘Soumettre le document’</a:t>
            </a:r>
          </a:p>
          <a:p>
            <a:endParaRPr lang="fr-FR" sz="2000" dirty="0"/>
          </a:p>
          <a:p>
            <a:r>
              <a:rPr lang="fr-FR" sz="2000" dirty="0"/>
              <a:t>Le professeur vous répondra également par cette messagerie</a:t>
            </a:r>
          </a:p>
          <a:p>
            <a:endParaRPr lang="fr-FR" sz="2000" dirty="0"/>
          </a:p>
          <a:p>
            <a:endParaRPr lang="fr-FR" sz="2000" dirty="0"/>
          </a:p>
        </p:txBody>
      </p:sp>
      <p:pic>
        <p:nvPicPr>
          <p:cNvPr id="5" name="Picture 2">
            <a:extLst>
              <a:ext uri="{FF2B5EF4-FFF2-40B4-BE49-F238E27FC236}">
                <a16:creationId xmlns:a16="http://schemas.microsoft.com/office/drawing/2014/main" id="{9D43E2B8-5593-420E-B1A7-2F1C881EC468}"/>
              </a:ext>
            </a:extLst>
          </p:cNvPr>
          <p:cNvPicPr>
            <a:picLocks noChangeAspect="1" noChangeArrowheads="1"/>
          </p:cNvPicPr>
          <p:nvPr/>
        </p:nvPicPr>
        <p:blipFill>
          <a:blip r:embed="rId2" cstate="print"/>
          <a:srcRect/>
          <a:stretch>
            <a:fillRect/>
          </a:stretch>
        </p:blipFill>
        <p:spPr bwMode="auto">
          <a:xfrm>
            <a:off x="1078939" y="1484784"/>
            <a:ext cx="7309485" cy="1440180"/>
          </a:xfrm>
          <a:prstGeom prst="rect">
            <a:avLst/>
          </a:prstGeom>
          <a:noFill/>
          <a:ln w="9525">
            <a:noFill/>
            <a:miter lim="800000"/>
            <a:headEnd/>
            <a:tailEnd/>
          </a:ln>
        </p:spPr>
      </p:pic>
      <p:sp>
        <p:nvSpPr>
          <p:cNvPr id="6" name="Ellipse 5">
            <a:extLst>
              <a:ext uri="{FF2B5EF4-FFF2-40B4-BE49-F238E27FC236}">
                <a16:creationId xmlns:a16="http://schemas.microsoft.com/office/drawing/2014/main" id="{37DEE2CF-CD47-4063-9BAE-E58138036A65}"/>
              </a:ext>
            </a:extLst>
          </p:cNvPr>
          <p:cNvSpPr/>
          <p:nvPr/>
        </p:nvSpPr>
        <p:spPr bwMode="auto">
          <a:xfrm>
            <a:off x="6660232" y="1628800"/>
            <a:ext cx="864096" cy="432048"/>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a:ln>
                <a:noFill/>
              </a:ln>
              <a:solidFill>
                <a:srgbClr val="000000"/>
              </a:solidFill>
              <a:effectLst/>
              <a:latin typeface="Arial"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quiz</a:t>
            </a:r>
          </a:p>
        </p:txBody>
      </p:sp>
      <p:sp>
        <p:nvSpPr>
          <p:cNvPr id="3" name="Espace réservé du contenu 2"/>
          <p:cNvSpPr>
            <a:spLocks noGrp="1"/>
          </p:cNvSpPr>
          <p:nvPr>
            <p:ph idx="1"/>
          </p:nvPr>
        </p:nvSpPr>
        <p:spPr>
          <a:xfrm>
            <a:off x="1146076" y="1484784"/>
            <a:ext cx="7537648" cy="4605769"/>
          </a:xfrm>
        </p:spPr>
        <p:txBody>
          <a:bodyPr/>
          <a:lstStyle/>
          <a:p>
            <a:r>
              <a:rPr lang="fr-FR" dirty="0"/>
              <a:t>Vous devrez répondre à de nombreux quiz</a:t>
            </a:r>
          </a:p>
          <a:p>
            <a:pPr lvl="1"/>
            <a:r>
              <a:rPr lang="fr-FR" dirty="0"/>
              <a:t>pour vérifier l’acquisition de vos connaissances</a:t>
            </a:r>
          </a:p>
          <a:p>
            <a:pPr lvl="1"/>
            <a:r>
              <a:rPr lang="fr-FR" dirty="0"/>
              <a:t>pour répondre aux questions des exercices</a:t>
            </a:r>
          </a:p>
          <a:p>
            <a:r>
              <a:rPr lang="fr-FR" dirty="0"/>
              <a:t>Les questions peuvent être de différents types</a:t>
            </a:r>
          </a:p>
          <a:p>
            <a:pPr lvl="1"/>
            <a:r>
              <a:rPr lang="fr-FR" dirty="0"/>
              <a:t>Vrai/faux, Choix unique, Choix multiples</a:t>
            </a:r>
          </a:p>
          <a:p>
            <a:pPr lvl="1"/>
            <a:r>
              <a:rPr lang="fr-FR" dirty="0"/>
              <a:t>Les mauvaises réponses donnent lieu à des points négatifs</a:t>
            </a:r>
          </a:p>
          <a:p>
            <a:r>
              <a:rPr lang="fr-FR" dirty="0"/>
              <a:t>Vous pouvez enregistrer le quiz à tout moment</a:t>
            </a:r>
          </a:p>
          <a:p>
            <a:r>
              <a:rPr lang="fr-FR" dirty="0"/>
              <a:t>Le quiz est évalué immédiatement</a:t>
            </a:r>
          </a:p>
          <a:p>
            <a:r>
              <a:rPr lang="fr-FR" dirty="0"/>
              <a:t>Vous pouvez le recommencer plusieurs fois</a:t>
            </a:r>
          </a:p>
          <a:p>
            <a:pPr lvl="1"/>
            <a:r>
              <a:rPr lang="fr-FR" dirty="0"/>
              <a:t>Un quiz est satisfaisant à partir d’un score de 75%</a:t>
            </a:r>
          </a:p>
          <a:p>
            <a:r>
              <a:rPr lang="fr-FR" dirty="0"/>
              <a:t>Les quiz dont vous êtes satisfait doivent être soumis à votre professeur </a:t>
            </a:r>
            <a:br>
              <a:rPr lang="fr-FR" dirty="0"/>
            </a:br>
            <a:r>
              <a:rPr lang="fr-FR" dirty="0"/>
              <a:t>par le bouton </a:t>
            </a:r>
            <a:r>
              <a:rPr lang="fr-FR" dirty="0">
                <a:solidFill>
                  <a:srgbClr val="00279F"/>
                </a:solidFill>
              </a:rPr>
              <a:t>Soumettre le document</a:t>
            </a:r>
            <a:endParaRPr lang="fr-FR" dirty="0"/>
          </a:p>
          <a:p>
            <a:endParaRPr lang="fr-F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dirty="0"/>
              <a:t>Évaluations</a:t>
            </a:r>
          </a:p>
        </p:txBody>
      </p:sp>
      <p:sp>
        <p:nvSpPr>
          <p:cNvPr id="2" name="Espace réservé du contenu 1">
            <a:extLst>
              <a:ext uri="{FF2B5EF4-FFF2-40B4-BE49-F238E27FC236}">
                <a16:creationId xmlns:a16="http://schemas.microsoft.com/office/drawing/2014/main" id="{0B6DF7E2-F345-416E-983C-9CC1E60809D1}"/>
              </a:ext>
            </a:extLst>
          </p:cNvPr>
          <p:cNvSpPr>
            <a:spLocks noGrp="1"/>
          </p:cNvSpPr>
          <p:nvPr>
            <p:ph idx="1"/>
          </p:nvPr>
        </p:nvSpPr>
        <p:spPr>
          <a:xfrm>
            <a:off x="683568" y="1676400"/>
            <a:ext cx="7825680" cy="4114800"/>
          </a:xfrm>
        </p:spPr>
        <p:txBody>
          <a:bodyPr/>
          <a:lstStyle/>
          <a:p>
            <a:r>
              <a:rPr lang="fr-FR" dirty="0"/>
              <a:t>La remise des quiz du module comptera pour 25% de la note finale</a:t>
            </a:r>
          </a:p>
          <a:p>
            <a:endParaRPr lang="fr-FR" dirty="0"/>
          </a:p>
          <a:p>
            <a:r>
              <a:rPr lang="fr-FR" dirty="0"/>
              <a:t>Le travail effectué lors du séminaire de regroupement comptera pour 25% de la note finale</a:t>
            </a:r>
          </a:p>
          <a:p>
            <a:endParaRPr lang="fr-FR" dirty="0"/>
          </a:p>
          <a:p>
            <a:r>
              <a:rPr lang="fr-FR" dirty="0"/>
              <a:t>L’examen comptera pour 50% de la note finale</a:t>
            </a:r>
          </a:p>
        </p:txBody>
      </p:sp>
      <p:sp>
        <p:nvSpPr>
          <p:cNvPr id="3" name="ZoneTexte 2">
            <a:extLst>
              <a:ext uri="{FF2B5EF4-FFF2-40B4-BE49-F238E27FC236}">
                <a16:creationId xmlns:a16="http://schemas.microsoft.com/office/drawing/2014/main" id="{08253D3E-35F8-4BC1-9B5B-D3B4D8DD79C2}"/>
              </a:ext>
            </a:extLst>
          </p:cNvPr>
          <p:cNvSpPr txBox="1"/>
          <p:nvPr/>
        </p:nvSpPr>
        <p:spPr>
          <a:xfrm>
            <a:off x="3419872" y="6248400"/>
            <a:ext cx="2376264" cy="480131"/>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ctr" eaLnBrk="0" fontAlgn="base" hangingPunct="0">
              <a:lnSpc>
                <a:spcPct val="90000"/>
              </a:lnSpc>
              <a:spcBef>
                <a:spcPct val="0"/>
              </a:spcBef>
              <a:spcAft>
                <a:spcPct val="0"/>
              </a:spcAft>
              <a:defRPr sz="2800" b="1">
                <a:solidFill>
                  <a:schemeClr val="accent2"/>
                </a:solidFill>
                <a:latin typeface="+mj-lt"/>
                <a:ea typeface="+mj-ea"/>
                <a:cs typeface="+mj-cs"/>
              </a:defRPr>
            </a:lvl1pPr>
            <a:lvl2pPr algn="r" eaLnBrk="0" fontAlgn="base" hangingPunct="0">
              <a:lnSpc>
                <a:spcPct val="90000"/>
              </a:lnSpc>
              <a:spcBef>
                <a:spcPct val="0"/>
              </a:spcBef>
              <a:spcAft>
                <a:spcPct val="0"/>
              </a:spcAft>
              <a:defRPr sz="2800" b="1">
                <a:solidFill>
                  <a:schemeClr val="accent2"/>
                </a:solidFill>
                <a:latin typeface="Arial" charset="0"/>
              </a:defRPr>
            </a:lvl2pPr>
            <a:lvl3pPr algn="r" eaLnBrk="0" fontAlgn="base" hangingPunct="0">
              <a:lnSpc>
                <a:spcPct val="90000"/>
              </a:lnSpc>
              <a:spcBef>
                <a:spcPct val="0"/>
              </a:spcBef>
              <a:spcAft>
                <a:spcPct val="0"/>
              </a:spcAft>
              <a:defRPr sz="2800" b="1">
                <a:solidFill>
                  <a:schemeClr val="accent2"/>
                </a:solidFill>
                <a:latin typeface="Arial" charset="0"/>
              </a:defRPr>
            </a:lvl3pPr>
            <a:lvl4pPr algn="r" eaLnBrk="0" fontAlgn="base" hangingPunct="0">
              <a:lnSpc>
                <a:spcPct val="90000"/>
              </a:lnSpc>
              <a:spcBef>
                <a:spcPct val="0"/>
              </a:spcBef>
              <a:spcAft>
                <a:spcPct val="0"/>
              </a:spcAft>
              <a:defRPr sz="2800" b="1">
                <a:solidFill>
                  <a:schemeClr val="accent2"/>
                </a:solidFill>
                <a:latin typeface="Arial" charset="0"/>
              </a:defRPr>
            </a:lvl4pPr>
            <a:lvl5pPr algn="r" eaLnBrk="0" fontAlgn="base" hangingPunct="0">
              <a:lnSpc>
                <a:spcPct val="90000"/>
              </a:lnSpc>
              <a:spcBef>
                <a:spcPct val="0"/>
              </a:spcBef>
              <a:spcAft>
                <a:spcPct val="0"/>
              </a:spcAft>
              <a:defRPr sz="2800" b="1">
                <a:solidFill>
                  <a:schemeClr val="accent2"/>
                </a:solidFill>
                <a:latin typeface="Arial" charset="0"/>
              </a:defRPr>
            </a:lvl5pPr>
            <a:lvl6pPr marL="457200" algn="r" eaLnBrk="0" fontAlgn="base" hangingPunct="0">
              <a:lnSpc>
                <a:spcPct val="90000"/>
              </a:lnSpc>
              <a:spcBef>
                <a:spcPct val="0"/>
              </a:spcBef>
              <a:spcAft>
                <a:spcPct val="0"/>
              </a:spcAft>
              <a:defRPr sz="2800" b="1">
                <a:solidFill>
                  <a:schemeClr val="accent2"/>
                </a:solidFill>
                <a:latin typeface="Arial" charset="0"/>
              </a:defRPr>
            </a:lvl6pPr>
            <a:lvl7pPr marL="914400" algn="r" eaLnBrk="0" fontAlgn="base" hangingPunct="0">
              <a:lnSpc>
                <a:spcPct val="90000"/>
              </a:lnSpc>
              <a:spcBef>
                <a:spcPct val="0"/>
              </a:spcBef>
              <a:spcAft>
                <a:spcPct val="0"/>
              </a:spcAft>
              <a:defRPr sz="2800" b="1">
                <a:solidFill>
                  <a:schemeClr val="accent2"/>
                </a:solidFill>
                <a:latin typeface="Arial" charset="0"/>
              </a:defRPr>
            </a:lvl7pPr>
            <a:lvl8pPr marL="1371600" algn="r" eaLnBrk="0" fontAlgn="base" hangingPunct="0">
              <a:lnSpc>
                <a:spcPct val="90000"/>
              </a:lnSpc>
              <a:spcBef>
                <a:spcPct val="0"/>
              </a:spcBef>
              <a:spcAft>
                <a:spcPct val="0"/>
              </a:spcAft>
              <a:defRPr sz="2800" b="1">
                <a:solidFill>
                  <a:schemeClr val="accent2"/>
                </a:solidFill>
                <a:latin typeface="Arial" charset="0"/>
              </a:defRPr>
            </a:lvl8pPr>
            <a:lvl9pPr marL="1828800" algn="r" eaLnBrk="0" fontAlgn="base" hangingPunct="0">
              <a:lnSpc>
                <a:spcPct val="90000"/>
              </a:lnSpc>
              <a:spcBef>
                <a:spcPct val="0"/>
              </a:spcBef>
              <a:spcAft>
                <a:spcPct val="0"/>
              </a:spcAft>
              <a:defRPr sz="2800" b="1">
                <a:solidFill>
                  <a:schemeClr val="accent2"/>
                </a:solidFill>
                <a:latin typeface="Arial" charset="0"/>
              </a:defRPr>
            </a:lvl9pPr>
          </a:lstStyle>
          <a:p>
            <a:r>
              <a:rPr lang="fr-FR" dirty="0"/>
              <a:t>Bon travail !</a:t>
            </a:r>
          </a:p>
        </p:txBody>
      </p:sp>
    </p:spTree>
  </p:cSld>
  <p:clrMapOvr>
    <a:masterClrMapping/>
  </p:clrMapOvr>
  <p:transition advClick="0" advTm="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1357290" y="500042"/>
            <a:ext cx="7239000" cy="457200"/>
          </a:xfrm>
        </p:spPr>
        <p:txBody>
          <a:bodyPr>
            <a:normAutofit fontScale="90000"/>
          </a:bodyPr>
          <a:lstStyle/>
          <a:p>
            <a:r>
              <a:rPr lang="fr-FR" dirty="0"/>
              <a:t>Démarrage</a:t>
            </a:r>
          </a:p>
        </p:txBody>
      </p:sp>
      <p:sp>
        <p:nvSpPr>
          <p:cNvPr id="2054" name="Rectangle 3"/>
          <p:cNvSpPr>
            <a:spLocks noGrp="1" noChangeArrowheads="1"/>
          </p:cNvSpPr>
          <p:nvPr>
            <p:ph type="body" idx="1"/>
          </p:nvPr>
        </p:nvSpPr>
        <p:spPr>
          <a:xfrm>
            <a:off x="1043608" y="980728"/>
            <a:ext cx="7608888" cy="785818"/>
          </a:xfrm>
        </p:spPr>
        <p:txBody>
          <a:bodyPr>
            <a:normAutofit/>
          </a:bodyPr>
          <a:lstStyle/>
          <a:p>
            <a:r>
              <a:rPr lang="fr-FR" dirty="0"/>
              <a:t>Vous devez vous identifier</a:t>
            </a:r>
            <a:endParaRPr lang="fr-FR" dirty="0">
              <a:solidFill>
                <a:srgbClr val="000099"/>
              </a:solidFill>
            </a:endParaRPr>
          </a:p>
        </p:txBody>
      </p:sp>
      <p:pic>
        <p:nvPicPr>
          <p:cNvPr id="1027" name="Picture 3"/>
          <p:cNvPicPr>
            <a:picLocks noChangeAspect="1" noChangeArrowheads="1"/>
          </p:cNvPicPr>
          <p:nvPr/>
        </p:nvPicPr>
        <p:blipFill>
          <a:blip r:embed="rId3" cstate="print"/>
          <a:srcRect/>
          <a:stretch>
            <a:fillRect/>
          </a:stretch>
        </p:blipFill>
        <p:spPr bwMode="auto">
          <a:xfrm>
            <a:off x="827584" y="1412776"/>
            <a:ext cx="7290579" cy="4115743"/>
          </a:xfrm>
          <a:prstGeom prst="rect">
            <a:avLst/>
          </a:prstGeom>
          <a:noFill/>
          <a:ln w="9525">
            <a:noFill/>
            <a:miter lim="800000"/>
            <a:headEnd/>
            <a:tailEnd/>
          </a:ln>
        </p:spPr>
      </p:pic>
      <p:sp>
        <p:nvSpPr>
          <p:cNvPr id="6" name="ZoneTexte 5"/>
          <p:cNvSpPr txBox="1"/>
          <p:nvPr/>
        </p:nvSpPr>
        <p:spPr>
          <a:xfrm>
            <a:off x="971600" y="5733256"/>
            <a:ext cx="7128792" cy="646331"/>
          </a:xfrm>
          <a:prstGeom prst="rect">
            <a:avLst/>
          </a:prstGeom>
          <a:solidFill>
            <a:schemeClr val="accent6">
              <a:lumMod val="20000"/>
              <a:lumOff val="80000"/>
            </a:schemeClr>
          </a:solidFill>
        </p:spPr>
        <p:txBody>
          <a:bodyPr wrap="square" rtlCol="0">
            <a:spAutoFit/>
          </a:bodyPr>
          <a:lstStyle/>
          <a:p>
            <a:pPr algn="ctr">
              <a:defRPr/>
            </a:pPr>
            <a:r>
              <a:rPr lang="fr-FR" dirty="0">
                <a:solidFill>
                  <a:srgbClr val="00279F"/>
                </a:solidFill>
              </a:rPr>
              <a:t>Pour pouvoir utiliser la plateforme, vous devez vous identifier.</a:t>
            </a:r>
          </a:p>
          <a:p>
            <a:pPr algn="ctr">
              <a:defRPr/>
            </a:pPr>
            <a:r>
              <a:rPr lang="fr-FR" dirty="0">
                <a:solidFill>
                  <a:srgbClr val="00279F"/>
                </a:solidFill>
              </a:rPr>
              <a:t>Vous êtes enregistré dans le système sous votre adresse e-mail.</a:t>
            </a:r>
          </a:p>
        </p:txBody>
      </p:sp>
    </p:spTree>
  </p:cSld>
  <p:clrMapOvr>
    <a:masterClrMapping/>
  </p:clrMapOvr>
  <p:transition spd="slow" advClick="0" advTm="7000">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3" cstate="print"/>
          <a:srcRect/>
          <a:stretch>
            <a:fillRect/>
          </a:stretch>
        </p:blipFill>
        <p:spPr bwMode="auto">
          <a:xfrm>
            <a:off x="539552" y="1196752"/>
            <a:ext cx="8252262" cy="1773144"/>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a:t>Identifiez-vous</a:t>
            </a:r>
          </a:p>
        </p:txBody>
      </p:sp>
      <p:sp>
        <p:nvSpPr>
          <p:cNvPr id="5" name="Rectangle à coins arrondis 4"/>
          <p:cNvSpPr/>
          <p:nvPr/>
        </p:nvSpPr>
        <p:spPr bwMode="auto">
          <a:xfrm>
            <a:off x="827584" y="3284984"/>
            <a:ext cx="2143140" cy="571504"/>
          </a:xfrm>
          <a:prstGeom prst="wedgeRoundRectCallout">
            <a:avLst>
              <a:gd name="adj1" fmla="val 1026"/>
              <a:gd name="adj2" fmla="val -196207"/>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1- entrer votre adresse e-mail</a:t>
            </a:r>
          </a:p>
        </p:txBody>
      </p:sp>
      <p:sp>
        <p:nvSpPr>
          <p:cNvPr id="6" name="Rectangle à coins arrondis 5"/>
          <p:cNvSpPr/>
          <p:nvPr/>
        </p:nvSpPr>
        <p:spPr bwMode="auto">
          <a:xfrm>
            <a:off x="5076056" y="3429000"/>
            <a:ext cx="2143140" cy="288032"/>
          </a:xfrm>
          <a:prstGeom prst="wedgeRoundRectCallout">
            <a:avLst>
              <a:gd name="adj1" fmla="val -53256"/>
              <a:gd name="adj2" fmla="val -411823"/>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2- cliquer sur ‘Oublié’</a:t>
            </a:r>
          </a:p>
        </p:txBody>
      </p:sp>
      <p:sp>
        <p:nvSpPr>
          <p:cNvPr id="7" name="Rectangle à coins arrondis 6"/>
          <p:cNvSpPr/>
          <p:nvPr/>
        </p:nvSpPr>
        <p:spPr bwMode="auto">
          <a:xfrm>
            <a:off x="1187624" y="4005064"/>
            <a:ext cx="6768752" cy="2852937"/>
          </a:xfrm>
          <a:prstGeom prst="round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r-FR" sz="1600" b="1" dirty="0">
                <a:solidFill>
                  <a:srgbClr val="002060"/>
                </a:solidFill>
              </a:rPr>
              <a:t>Le système attend votre code d’accès personnel.</a:t>
            </a:r>
          </a:p>
          <a:p>
            <a:pPr algn="ctr"/>
            <a:r>
              <a:rPr lang="fr-FR" sz="1600" b="1" dirty="0">
                <a:solidFill>
                  <a:srgbClr val="002060"/>
                </a:solidFill>
              </a:rPr>
              <a:t>Si vous ne le connaissez pas encore, cliquez sur ‘Oublié’. </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2060"/>
                </a:solidFill>
                <a:effectLst/>
                <a:latin typeface="Arial" charset="0"/>
              </a:rPr>
              <a:t>Un message vous est envoyé à l’adresse mail indiquée</a:t>
            </a:r>
          </a:p>
        </p:txBody>
      </p:sp>
      <p:pic>
        <p:nvPicPr>
          <p:cNvPr id="8" name="Picture 3"/>
          <p:cNvPicPr>
            <a:picLocks noChangeAspect="1" noChangeArrowheads="1"/>
          </p:cNvPicPr>
          <p:nvPr/>
        </p:nvPicPr>
        <p:blipFill>
          <a:blip r:embed="rId4" cstate="print"/>
          <a:srcRect/>
          <a:stretch>
            <a:fillRect/>
          </a:stretch>
        </p:blipFill>
        <p:spPr bwMode="auto">
          <a:xfrm>
            <a:off x="2483768" y="5093543"/>
            <a:ext cx="4076700" cy="1647825"/>
          </a:xfrm>
          <a:prstGeom prst="rect">
            <a:avLst/>
          </a:prstGeom>
          <a:noFill/>
          <a:ln w="9525">
            <a:noFill/>
            <a:miter lim="800000"/>
            <a:headEnd/>
            <a:tailEnd/>
          </a:ln>
        </p:spPr>
      </p:pic>
      <p:sp>
        <p:nvSpPr>
          <p:cNvPr id="3" name="ZoneTexte 2">
            <a:extLst>
              <a:ext uri="{FF2B5EF4-FFF2-40B4-BE49-F238E27FC236}">
                <a16:creationId xmlns:a16="http://schemas.microsoft.com/office/drawing/2014/main" id="{9CD3C8EB-1E76-4879-9BA4-9AEDB2EE986A}"/>
              </a:ext>
            </a:extLst>
          </p:cNvPr>
          <p:cNvSpPr txBox="1"/>
          <p:nvPr/>
        </p:nvSpPr>
        <p:spPr>
          <a:xfrm>
            <a:off x="3923928" y="1383683"/>
            <a:ext cx="4595514" cy="646331"/>
          </a:xfrm>
          <a:prstGeom prst="rect">
            <a:avLst/>
          </a:prstGeom>
          <a:noFill/>
        </p:spPr>
        <p:txBody>
          <a:bodyPr wrap="square" rtlCol="0">
            <a:spAutoFit/>
          </a:bodyPr>
          <a:lstStyle/>
          <a:p>
            <a:pPr algn="ctr"/>
            <a:r>
              <a:rPr lang="fr-FR" b="1" dirty="0">
                <a:solidFill>
                  <a:srgbClr val="FF0000"/>
                </a:solidFill>
              </a:rPr>
              <a:t>L’identifiant à saisir ici est votre adresse e-mail et le non l’identifiant ISM</a:t>
            </a:r>
          </a:p>
        </p:txBody>
      </p:sp>
    </p:spTree>
    <p:extLst>
      <p:ext uri="{BB962C8B-B14F-4D97-AF65-F5344CB8AC3E}">
        <p14:creationId xmlns:p14="http://schemas.microsoft.com/office/powerpoint/2010/main" val="558677843"/>
      </p:ext>
    </p:extLst>
  </p:cSld>
  <p:clrMapOvr>
    <a:masterClrMapping/>
  </p:clrMapOvr>
  <p:transition spd="med" advClick="0" advTm="19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3500"/>
                                  </p:stCondLst>
                                  <p:childTnLst>
                                    <p:set>
                                      <p:cBhvr>
                                        <p:cTn id="6" dur="1" fill="hold">
                                          <p:stCondLst>
                                            <p:cond delay="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par>
                                <p:cTn id="7" presetID="1" presetClass="entr" presetSubtype="0" fill="hold" grpId="0" nodeType="withEffect">
                                  <p:stCondLst>
                                    <p:cond delay="10500"/>
                                  </p:stCondLst>
                                  <p:childTnLst>
                                    <p:set>
                                      <p:cBhvr>
                                        <p:cTn id="8" dur="1" fill="hold">
                                          <p:stCondLst>
                                            <p:cond delay="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3616" y="955576"/>
            <a:ext cx="8138864" cy="457200"/>
          </a:xfrm>
        </p:spPr>
        <p:txBody>
          <a:bodyPr/>
          <a:lstStyle/>
          <a:p>
            <a:r>
              <a:rPr lang="fr-FR" dirty="0"/>
              <a:t>Récupérer le message dans votre messagerie</a:t>
            </a:r>
          </a:p>
        </p:txBody>
      </p:sp>
      <p:sp>
        <p:nvSpPr>
          <p:cNvPr id="7" name="Espace réservé du contenu 6"/>
          <p:cNvSpPr>
            <a:spLocks noGrp="1"/>
          </p:cNvSpPr>
          <p:nvPr>
            <p:ph idx="1"/>
          </p:nvPr>
        </p:nvSpPr>
        <p:spPr>
          <a:xfrm>
            <a:off x="755576" y="1556792"/>
            <a:ext cx="7848872" cy="4392488"/>
          </a:xfrm>
        </p:spPr>
        <p:txBody>
          <a:bodyPr/>
          <a:lstStyle/>
          <a:p>
            <a:r>
              <a:rPr lang="fr-FR" sz="2000" dirty="0">
                <a:solidFill>
                  <a:schemeClr val="accent1">
                    <a:lumMod val="50000"/>
                  </a:schemeClr>
                </a:solidFill>
              </a:rPr>
              <a:t>Aller dans votre messagerie.</a:t>
            </a:r>
          </a:p>
          <a:p>
            <a:r>
              <a:rPr lang="fr-FR" sz="2000" dirty="0">
                <a:solidFill>
                  <a:schemeClr val="accent1">
                    <a:lumMod val="50000"/>
                  </a:schemeClr>
                </a:solidFill>
              </a:rPr>
              <a:t>Vous devez avoir reçu un message de info@e-prelude.com</a:t>
            </a:r>
          </a:p>
          <a:p>
            <a:r>
              <a:rPr lang="fr-FR" sz="2000" dirty="0">
                <a:solidFill>
                  <a:schemeClr val="accent1">
                    <a:lumMod val="50000"/>
                  </a:schemeClr>
                </a:solidFill>
              </a:rPr>
              <a:t>Vérifiez qu’il n’a pas été placé dans les </a:t>
            </a:r>
            <a:r>
              <a:rPr lang="fr-FR" sz="2000" dirty="0" err="1">
                <a:solidFill>
                  <a:schemeClr val="accent1">
                    <a:lumMod val="50000"/>
                  </a:schemeClr>
                </a:solidFill>
              </a:rPr>
              <a:t>spams</a:t>
            </a:r>
            <a:r>
              <a:rPr lang="fr-FR" sz="2000" dirty="0">
                <a:solidFill>
                  <a:schemeClr val="accent1">
                    <a:lumMod val="50000"/>
                  </a:schemeClr>
                </a:solidFill>
              </a:rPr>
              <a:t> (courrier indésirable)</a:t>
            </a:r>
          </a:p>
          <a:p>
            <a:endParaRPr lang="fr-FR" sz="2000" dirty="0">
              <a:solidFill>
                <a:schemeClr val="accent1">
                  <a:lumMod val="50000"/>
                </a:schemeClr>
              </a:solidFill>
            </a:endParaRPr>
          </a:p>
          <a:p>
            <a:endParaRPr lang="fr-FR" sz="2000" dirty="0">
              <a:solidFill>
                <a:schemeClr val="accent1">
                  <a:lumMod val="50000"/>
                </a:schemeClr>
              </a:solidFill>
            </a:endParaRPr>
          </a:p>
          <a:p>
            <a:endParaRPr lang="fr-FR" sz="2000" dirty="0">
              <a:solidFill>
                <a:schemeClr val="accent1">
                  <a:lumMod val="50000"/>
                </a:schemeClr>
              </a:solidFill>
            </a:endParaRPr>
          </a:p>
          <a:p>
            <a:endParaRPr lang="fr-FR" sz="2000" dirty="0">
              <a:solidFill>
                <a:schemeClr val="accent1">
                  <a:lumMod val="50000"/>
                </a:schemeClr>
              </a:solidFill>
            </a:endParaRPr>
          </a:p>
          <a:p>
            <a:endParaRPr lang="fr-FR" sz="2000" dirty="0">
              <a:solidFill>
                <a:schemeClr val="accent1">
                  <a:lumMod val="50000"/>
                </a:schemeClr>
              </a:solidFill>
            </a:endParaRPr>
          </a:p>
          <a:p>
            <a:r>
              <a:rPr lang="fr-FR" sz="2000" dirty="0">
                <a:solidFill>
                  <a:schemeClr val="accent1">
                    <a:lumMod val="50000"/>
                  </a:schemeClr>
                </a:solidFill>
              </a:rPr>
              <a:t>Retenez ce code d’accès à 6 chiffres</a:t>
            </a:r>
          </a:p>
          <a:p>
            <a:endParaRPr lang="fr-FR" sz="2000" dirty="0">
              <a:solidFill>
                <a:schemeClr val="accent1">
                  <a:lumMod val="50000"/>
                </a:schemeClr>
              </a:solidFill>
            </a:endParaRPr>
          </a:p>
          <a:p>
            <a:r>
              <a:rPr lang="fr-FR" sz="2000" dirty="0">
                <a:solidFill>
                  <a:schemeClr val="accent1">
                    <a:lumMod val="50000"/>
                  </a:schemeClr>
                </a:solidFill>
              </a:rPr>
              <a:t>Vous pourrez ultérieurement enregistrer un mot de passe personnel</a:t>
            </a:r>
          </a:p>
        </p:txBody>
      </p:sp>
      <p:sp>
        <p:nvSpPr>
          <p:cNvPr id="4" name="Espace réservé de la date 3"/>
          <p:cNvSpPr>
            <a:spLocks noGrp="1"/>
          </p:cNvSpPr>
          <p:nvPr>
            <p:ph type="dt" sz="half" idx="4294967295"/>
          </p:nvPr>
        </p:nvSpPr>
        <p:spPr>
          <a:xfrm>
            <a:off x="7010400" y="6553200"/>
            <a:ext cx="1905000" cy="228600"/>
          </a:xfrm>
          <a:prstGeom prst="rect">
            <a:avLst/>
          </a:prstGeom>
        </p:spPr>
        <p:txBody>
          <a:bodyPr/>
          <a:lstStyle/>
          <a:p>
            <a:fld id="{3F5F4578-2318-44BD-A01F-0DFFBE01C620}" type="datetime1">
              <a:rPr lang="fr-FR" smtClean="0"/>
              <a:pPr/>
              <a:t>18/04/2018</a:t>
            </a:fld>
            <a:endParaRPr lang="fr-FR" dirty="0"/>
          </a:p>
        </p:txBody>
      </p:sp>
      <p:grpSp>
        <p:nvGrpSpPr>
          <p:cNvPr id="10" name="Groupe 9"/>
          <p:cNvGrpSpPr/>
          <p:nvPr/>
        </p:nvGrpSpPr>
        <p:grpSpPr>
          <a:xfrm>
            <a:off x="3563888" y="2996952"/>
            <a:ext cx="2206589" cy="1076325"/>
            <a:chOff x="3419872" y="1412776"/>
            <a:chExt cx="2206589" cy="1076325"/>
          </a:xfrm>
        </p:grpSpPr>
        <p:pic>
          <p:nvPicPr>
            <p:cNvPr id="3075" name="Picture 3"/>
            <p:cNvPicPr>
              <a:picLocks noChangeAspect="1" noChangeArrowheads="1"/>
            </p:cNvPicPr>
            <p:nvPr/>
          </p:nvPicPr>
          <p:blipFill>
            <a:blip r:embed="rId3" cstate="print"/>
            <a:srcRect r="25814"/>
            <a:stretch>
              <a:fillRect/>
            </a:stretch>
          </p:blipFill>
          <p:spPr bwMode="auto">
            <a:xfrm>
              <a:off x="3419872" y="1412776"/>
              <a:ext cx="1512168" cy="1076325"/>
            </a:xfrm>
            <a:prstGeom prst="rect">
              <a:avLst/>
            </a:prstGeom>
            <a:noFill/>
            <a:ln w="9525">
              <a:noFill/>
              <a:miter lim="800000"/>
              <a:headEnd/>
              <a:tailEnd/>
            </a:ln>
          </p:spPr>
        </p:pic>
        <p:sp>
          <p:nvSpPr>
            <p:cNvPr id="9" name="ZoneTexte 8"/>
            <p:cNvSpPr txBox="1"/>
            <p:nvPr/>
          </p:nvSpPr>
          <p:spPr>
            <a:xfrm>
              <a:off x="4932040" y="2060848"/>
              <a:ext cx="694421" cy="276999"/>
            </a:xfrm>
            <a:prstGeom prst="rect">
              <a:avLst/>
            </a:prstGeom>
            <a:noFill/>
          </p:spPr>
          <p:txBody>
            <a:bodyPr wrap="none" rtlCol="0">
              <a:spAutoFit/>
            </a:bodyPr>
            <a:lstStyle/>
            <a:p>
              <a:r>
                <a:rPr lang="fr-FR" sz="1200" b="1" dirty="0">
                  <a:solidFill>
                    <a:schemeClr val="accent3">
                      <a:lumMod val="10000"/>
                    </a:schemeClr>
                  </a:solidFill>
                </a:rPr>
                <a:t>123456</a:t>
              </a:r>
            </a:p>
          </p:txBody>
        </p:sp>
      </p:grpSp>
    </p:spTree>
  </p:cSld>
  <p:clrMapOvr>
    <a:masterClrMapping/>
  </p:clrMapOvr>
  <p:transition spd="slow" advClick="0" advTm="10000">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467544" y="1340768"/>
            <a:ext cx="8100392" cy="1699268"/>
          </a:xfrm>
          <a:prstGeom prst="rect">
            <a:avLst/>
          </a:prstGeom>
          <a:noFill/>
          <a:ln w="9525">
            <a:noFill/>
            <a:miter lim="800000"/>
            <a:headEnd/>
            <a:tailEnd/>
          </a:ln>
        </p:spPr>
      </p:pic>
      <p:sp>
        <p:nvSpPr>
          <p:cNvPr id="2053" name="Rectangle 2"/>
          <p:cNvSpPr>
            <a:spLocks noGrp="1" noChangeArrowheads="1"/>
          </p:cNvSpPr>
          <p:nvPr>
            <p:ph type="title"/>
          </p:nvPr>
        </p:nvSpPr>
        <p:spPr>
          <a:xfrm>
            <a:off x="1357290" y="667544"/>
            <a:ext cx="7239000" cy="457200"/>
          </a:xfrm>
        </p:spPr>
        <p:txBody>
          <a:bodyPr>
            <a:normAutofit fontScale="90000"/>
          </a:bodyPr>
          <a:lstStyle/>
          <a:p>
            <a:r>
              <a:rPr lang="fr-FR" dirty="0"/>
              <a:t>Entrée du code d’accès</a:t>
            </a:r>
          </a:p>
        </p:txBody>
      </p:sp>
      <p:sp>
        <p:nvSpPr>
          <p:cNvPr id="6" name="Rectangle à coins arrondis 5"/>
          <p:cNvSpPr/>
          <p:nvPr/>
        </p:nvSpPr>
        <p:spPr bwMode="auto">
          <a:xfrm>
            <a:off x="1403648" y="3284984"/>
            <a:ext cx="2143140" cy="571504"/>
          </a:xfrm>
          <a:prstGeom prst="wedgeRoundRectCallout">
            <a:avLst>
              <a:gd name="adj1" fmla="val 68598"/>
              <a:gd name="adj2" fmla="val -171232"/>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1- entrer votre code d’accès</a:t>
            </a:r>
          </a:p>
        </p:txBody>
      </p:sp>
      <p:sp>
        <p:nvSpPr>
          <p:cNvPr id="7" name="Rectangle à coins arrondis 6"/>
          <p:cNvSpPr/>
          <p:nvPr/>
        </p:nvSpPr>
        <p:spPr bwMode="auto">
          <a:xfrm>
            <a:off x="6453150" y="3296304"/>
            <a:ext cx="2143140" cy="571504"/>
          </a:xfrm>
          <a:prstGeom prst="wedgeRoundRectCallout">
            <a:avLst>
              <a:gd name="adj1" fmla="val -23574"/>
              <a:gd name="adj2" fmla="val -177005"/>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3- cliquer sur ‘Login’</a:t>
            </a:r>
          </a:p>
        </p:txBody>
      </p:sp>
      <p:sp>
        <p:nvSpPr>
          <p:cNvPr id="9" name="Rectangle à coins arrondis 8"/>
          <p:cNvSpPr/>
          <p:nvPr/>
        </p:nvSpPr>
        <p:spPr bwMode="auto">
          <a:xfrm>
            <a:off x="3779912" y="3284984"/>
            <a:ext cx="2143140" cy="571504"/>
          </a:xfrm>
          <a:prstGeom prst="wedgeRoundRectCallout">
            <a:avLst>
              <a:gd name="adj1" fmla="val 30329"/>
              <a:gd name="adj2" fmla="val -175763"/>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2- cocher la case </a:t>
            </a:r>
            <a:br>
              <a:rPr kumimoji="0" lang="fr-FR" sz="1400" b="1" i="0" u="none" strike="noStrike" cap="none" normalizeH="0" baseline="0" dirty="0">
                <a:ln>
                  <a:noFill/>
                </a:ln>
                <a:solidFill>
                  <a:srgbClr val="000000"/>
                </a:solidFill>
                <a:effectLst/>
                <a:latin typeface="Arial" charset="0"/>
              </a:rPr>
            </a:br>
            <a:r>
              <a:rPr kumimoji="0" lang="fr-FR" sz="1400" b="1" i="0" u="none" strike="noStrike" cap="none" normalizeH="0" baseline="0" dirty="0">
                <a:ln>
                  <a:noFill/>
                </a:ln>
                <a:solidFill>
                  <a:srgbClr val="000000"/>
                </a:solidFill>
                <a:effectLst/>
                <a:latin typeface="Arial" charset="0"/>
              </a:rPr>
              <a:t>‘Se</a:t>
            </a:r>
            <a:r>
              <a:rPr kumimoji="0" lang="fr-FR" sz="1400" b="1" i="0" u="none" strike="noStrike" cap="none" normalizeH="0" dirty="0">
                <a:ln>
                  <a:noFill/>
                </a:ln>
                <a:solidFill>
                  <a:srgbClr val="000000"/>
                </a:solidFill>
                <a:effectLst/>
                <a:latin typeface="Arial" charset="0"/>
              </a:rPr>
              <a:t> souvenir de moi</a:t>
            </a:r>
            <a:r>
              <a:rPr kumimoji="0" lang="fr-FR" sz="1400" b="1" i="0" u="none" strike="noStrike" cap="none" normalizeH="0" baseline="0" dirty="0">
                <a:ln>
                  <a:noFill/>
                </a:ln>
                <a:solidFill>
                  <a:srgbClr val="000000"/>
                </a:solidFill>
                <a:effectLst/>
                <a:latin typeface="Arial" charset="0"/>
              </a:rPr>
              <a:t>’</a:t>
            </a:r>
          </a:p>
        </p:txBody>
      </p:sp>
    </p:spTree>
  </p:cSld>
  <p:clrMapOvr>
    <a:masterClrMapping/>
  </p:clrMapOvr>
  <p:transition spd="slow" advClick="0" advTm="11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50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400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900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a:stretch>
            <a:fillRect/>
          </a:stretch>
        </p:blipFill>
        <p:spPr bwMode="auto">
          <a:xfrm>
            <a:off x="323528" y="1412776"/>
            <a:ext cx="8532440" cy="1793112"/>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a:t>Vous </a:t>
            </a:r>
            <a:r>
              <a:rPr lang="fr-FR"/>
              <a:t>êtes connecté(e)</a:t>
            </a:r>
            <a:endParaRPr lang="fr-FR" dirty="0"/>
          </a:p>
        </p:txBody>
      </p:sp>
      <p:sp>
        <p:nvSpPr>
          <p:cNvPr id="4" name="Espace réservé de la date 3"/>
          <p:cNvSpPr>
            <a:spLocks noGrp="1"/>
          </p:cNvSpPr>
          <p:nvPr>
            <p:ph type="dt" sz="half" idx="4294967295"/>
          </p:nvPr>
        </p:nvSpPr>
        <p:spPr>
          <a:xfrm>
            <a:off x="457200" y="6356350"/>
            <a:ext cx="2133600" cy="365125"/>
          </a:xfrm>
          <a:prstGeom prst="rect">
            <a:avLst/>
          </a:prstGeom>
        </p:spPr>
        <p:txBody>
          <a:bodyPr/>
          <a:lstStyle/>
          <a:p>
            <a:fld id="{0363A9FF-9830-423C-BDF1-9CAD7EE58CC6}" type="datetime1">
              <a:rPr lang="fr-FR" smtClean="0"/>
              <a:pPr/>
              <a:t>18/04/2018</a:t>
            </a:fld>
            <a:endParaRPr lang="fr-FR" dirty="0"/>
          </a:p>
        </p:txBody>
      </p:sp>
      <p:sp>
        <p:nvSpPr>
          <p:cNvPr id="7" name="Rectangle à coins arrondis 6"/>
          <p:cNvSpPr/>
          <p:nvPr/>
        </p:nvSpPr>
        <p:spPr bwMode="auto">
          <a:xfrm>
            <a:off x="1259632" y="3573016"/>
            <a:ext cx="6768752" cy="2304256"/>
          </a:xfrm>
          <a:prstGeom prst="round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Votre nom apparaît</a:t>
            </a:r>
          </a:p>
          <a:p>
            <a:pPr marL="0" marR="0" indent="0" algn="ctr" defTabSz="914400" rtl="0" eaLnBrk="0" fontAlgn="base" latinLnBrk="0" hangingPunct="0">
              <a:lnSpc>
                <a:spcPct val="90000"/>
              </a:lnSpc>
              <a:spcBef>
                <a:spcPct val="0"/>
              </a:spcBef>
              <a:spcAft>
                <a:spcPct val="0"/>
              </a:spcAft>
              <a:buClrTx/>
              <a:buSzTx/>
              <a:buFontTx/>
              <a:buNone/>
              <a:tabLst/>
            </a:pPr>
            <a:endParaRPr lang="fr-FR" sz="1400" b="1" dirty="0">
              <a:solidFill>
                <a:srgbClr val="000000"/>
              </a:solidFill>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Vous avez accès menus ‘Concepts’ et  ‘Etudiants’</a:t>
            </a:r>
          </a:p>
          <a:p>
            <a:pPr marL="0" marR="0" indent="0" algn="ctr" defTabSz="914400" rtl="0" eaLnBrk="0" fontAlgn="base" latinLnBrk="0" hangingPunct="0">
              <a:lnSpc>
                <a:spcPct val="90000"/>
              </a:lnSpc>
              <a:spcBef>
                <a:spcPct val="0"/>
              </a:spcBef>
              <a:spcAft>
                <a:spcPct val="0"/>
              </a:spcAft>
              <a:buClrTx/>
              <a:buSzTx/>
              <a:buFontTx/>
              <a:buNone/>
              <a:tabLst/>
            </a:pPr>
            <a:r>
              <a:rPr lang="fr-FR" sz="1400" b="1" dirty="0">
                <a:solidFill>
                  <a:srgbClr val="000000"/>
                </a:solidFill>
                <a:latin typeface="Arial" charset="0"/>
              </a:rPr>
              <a:t>Vous y trouverez divers documents qui vous seront utiles</a:t>
            </a:r>
          </a:p>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400" b="1" dirty="0">
                <a:solidFill>
                  <a:srgbClr val="000000"/>
                </a:solidFill>
                <a:latin typeface="Arial" charset="0"/>
              </a:rPr>
              <a:t>Vous pouvez cliquer sur ‘Modifier mon profil’</a:t>
            </a:r>
            <a:br>
              <a:rPr lang="fr-FR" sz="1400" b="1" dirty="0">
                <a:solidFill>
                  <a:srgbClr val="000000"/>
                </a:solidFill>
                <a:latin typeface="Arial" charset="0"/>
              </a:rPr>
            </a:br>
            <a:r>
              <a:rPr lang="fr-FR" sz="1400" b="1" dirty="0">
                <a:solidFill>
                  <a:srgbClr val="000000"/>
                </a:solidFill>
                <a:latin typeface="Arial" charset="0"/>
              </a:rPr>
              <a:t>pour introduire votre numéro de téléphone, un mot de passe personnel</a:t>
            </a:r>
            <a:br>
              <a:rPr lang="fr-FR" sz="1400" b="1" dirty="0">
                <a:solidFill>
                  <a:srgbClr val="000000"/>
                </a:solidFill>
                <a:latin typeface="Arial" charset="0"/>
              </a:rPr>
            </a:br>
            <a:r>
              <a:rPr lang="fr-FR" sz="1400" b="1" dirty="0">
                <a:solidFill>
                  <a:srgbClr val="000000"/>
                </a:solidFill>
                <a:latin typeface="Arial" charset="0"/>
              </a:rPr>
              <a:t>et pour télécharger votre photo</a:t>
            </a:r>
          </a:p>
          <a:p>
            <a:pPr marL="0" marR="0" indent="0" algn="ctr" defTabSz="914400" rtl="0" eaLnBrk="0" fontAlgn="base" latinLnBrk="0" hangingPunct="0">
              <a:lnSpc>
                <a:spcPct val="90000"/>
              </a:lnSpc>
              <a:spcBef>
                <a:spcPct val="0"/>
              </a:spcBef>
              <a:spcAft>
                <a:spcPct val="0"/>
              </a:spcAft>
              <a:buClrTx/>
              <a:buSzTx/>
              <a:buFontTx/>
              <a:buNone/>
              <a:tabLst/>
            </a:pPr>
            <a:endParaRPr lang="fr-FR" sz="1400" b="1" dirty="0">
              <a:solidFill>
                <a:srgbClr val="000000"/>
              </a:solidFill>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400" b="1" dirty="0">
                <a:solidFill>
                  <a:srgbClr val="000000"/>
                </a:solidFill>
                <a:latin typeface="Arial" charset="0"/>
              </a:rPr>
              <a:t>Cliquer sur ‘Accéder au logiciel’</a:t>
            </a:r>
            <a:endParaRPr kumimoji="0" lang="fr-FR" sz="1400" b="1" i="0" u="none" strike="noStrike" cap="none" normalizeH="0" baseline="0" dirty="0">
              <a:ln>
                <a:noFill/>
              </a:ln>
              <a:solidFill>
                <a:srgbClr val="000000"/>
              </a:solidFill>
              <a:effectLst/>
              <a:latin typeface="Arial" charset="0"/>
            </a:endParaRPr>
          </a:p>
        </p:txBody>
      </p:sp>
    </p:spTree>
  </p:cSld>
  <p:clrMapOvr>
    <a:masterClrMapping/>
  </p:clrMapOvr>
  <p:transition spd="slow" advClick="0" advTm="20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page de login</a:t>
            </a:r>
          </a:p>
        </p:txBody>
      </p:sp>
      <p:sp>
        <p:nvSpPr>
          <p:cNvPr id="5" name="Espace réservé du contenu 4"/>
          <p:cNvSpPr>
            <a:spLocks noGrp="1"/>
          </p:cNvSpPr>
          <p:nvPr>
            <p:ph idx="1"/>
          </p:nvPr>
        </p:nvSpPr>
        <p:spPr>
          <a:xfrm>
            <a:off x="899592" y="1268760"/>
            <a:ext cx="7378824" cy="648072"/>
          </a:xfrm>
        </p:spPr>
        <p:txBody>
          <a:bodyPr/>
          <a:lstStyle/>
          <a:p>
            <a:pPr>
              <a:buNone/>
            </a:pPr>
            <a:r>
              <a:rPr lang="fr-FR" sz="1800" dirty="0"/>
              <a:t>Appuyer sur la touche </a:t>
            </a:r>
            <a:r>
              <a:rPr lang="fr-FR" sz="1800" dirty="0">
                <a:solidFill>
                  <a:srgbClr val="00279F"/>
                </a:solidFill>
              </a:rPr>
              <a:t>F11</a:t>
            </a:r>
            <a:r>
              <a:rPr lang="fr-FR" sz="1800" dirty="0"/>
              <a:t> </a:t>
            </a:r>
            <a:r>
              <a:rPr lang="fr-FR" sz="1800"/>
              <a:t>pour passer </a:t>
            </a:r>
            <a:r>
              <a:rPr lang="fr-FR" sz="1800" dirty="0"/>
              <a:t>en mode ‘</a:t>
            </a:r>
            <a:r>
              <a:rPr lang="fr-FR" sz="1800" dirty="0">
                <a:solidFill>
                  <a:srgbClr val="00279F"/>
                </a:solidFill>
              </a:rPr>
              <a:t>Plein écran</a:t>
            </a:r>
            <a:r>
              <a:rPr lang="fr-FR" sz="1800" dirty="0"/>
              <a:t>’</a:t>
            </a:r>
          </a:p>
          <a:p>
            <a:pPr>
              <a:buNone/>
            </a:pPr>
            <a:r>
              <a:rPr lang="fr-FR" sz="1800" dirty="0"/>
              <a:t>Ne pas utiliser les bouton ‘</a:t>
            </a:r>
            <a:r>
              <a:rPr lang="fr-FR" sz="1800" dirty="0">
                <a:solidFill>
                  <a:srgbClr val="00279F"/>
                </a:solidFill>
              </a:rPr>
              <a:t>Précédent</a:t>
            </a:r>
            <a:r>
              <a:rPr lang="fr-FR" sz="1800" dirty="0"/>
              <a:t>’ ou ‘</a:t>
            </a:r>
            <a:r>
              <a:rPr lang="fr-FR" sz="1800" dirty="0">
                <a:solidFill>
                  <a:srgbClr val="00279F"/>
                </a:solidFill>
              </a:rPr>
              <a:t>Suivant</a:t>
            </a:r>
            <a:r>
              <a:rPr lang="fr-FR" sz="1800" dirty="0"/>
              <a:t>’ du navigateur</a:t>
            </a:r>
          </a:p>
        </p:txBody>
      </p:sp>
      <p:pic>
        <p:nvPicPr>
          <p:cNvPr id="305154" name="Picture 2"/>
          <p:cNvPicPr>
            <a:picLocks noChangeAspect="1" noChangeArrowheads="1"/>
          </p:cNvPicPr>
          <p:nvPr/>
        </p:nvPicPr>
        <p:blipFill>
          <a:blip r:embed="rId3" cstate="print"/>
          <a:srcRect/>
          <a:stretch>
            <a:fillRect/>
          </a:stretch>
        </p:blipFill>
        <p:spPr bwMode="auto">
          <a:xfrm>
            <a:off x="914240" y="1988840"/>
            <a:ext cx="7315200" cy="4572000"/>
          </a:xfrm>
          <a:prstGeom prst="rect">
            <a:avLst/>
          </a:prstGeom>
          <a:noFill/>
          <a:ln w="12700" cap="flat" cmpd="sng">
            <a:noFill/>
            <a:prstDash val="solid"/>
            <a:miter lim="800000"/>
            <a:headEnd type="none" w="med" len="med"/>
            <a:tailEnd type="none" w="med" len="med"/>
          </a:ln>
        </p:spPr>
      </p:pic>
      <p:sp>
        <p:nvSpPr>
          <p:cNvPr id="7" name="Rectangle à coins arrondis 6"/>
          <p:cNvSpPr/>
          <p:nvPr/>
        </p:nvSpPr>
        <p:spPr bwMode="auto">
          <a:xfrm>
            <a:off x="251520" y="4509120"/>
            <a:ext cx="2143140" cy="357190"/>
          </a:xfrm>
          <a:prstGeom prst="wedgeRoundRectCallout">
            <a:avLst>
              <a:gd name="adj1" fmla="val 114597"/>
              <a:gd name="adj2" fmla="val -7825"/>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Cliquer sur ‘Entrer’</a:t>
            </a:r>
          </a:p>
        </p:txBody>
      </p:sp>
      <p:sp>
        <p:nvSpPr>
          <p:cNvPr id="9" name="ZoneTexte 8"/>
          <p:cNvSpPr txBox="1"/>
          <p:nvPr/>
        </p:nvSpPr>
        <p:spPr>
          <a:xfrm>
            <a:off x="72008" y="4925486"/>
            <a:ext cx="8964488" cy="1815882"/>
          </a:xfrm>
          <a:prstGeom prst="rect">
            <a:avLst/>
          </a:prstGeom>
          <a:solidFill>
            <a:schemeClr val="accent6">
              <a:lumMod val="20000"/>
              <a:lumOff val="80000"/>
            </a:schemeClr>
          </a:solidFill>
        </p:spPr>
        <p:txBody>
          <a:bodyPr wrap="square" rtlCol="0">
            <a:spAutoFit/>
          </a:bodyPr>
          <a:lstStyle/>
          <a:p>
            <a:pPr algn="ctr"/>
            <a:r>
              <a:rPr lang="fr-FR" sz="1400" dirty="0">
                <a:solidFill>
                  <a:schemeClr val="accent3">
                    <a:lumMod val="10000"/>
                  </a:schemeClr>
                </a:solidFill>
              </a:rPr>
              <a:t>Voici la page de ‘login’ de l’application.</a:t>
            </a:r>
          </a:p>
          <a:p>
            <a:pPr algn="ctr"/>
            <a:r>
              <a:rPr lang="fr-FR" sz="1400" dirty="0">
                <a:solidFill>
                  <a:schemeClr val="accent3">
                    <a:lumMod val="10000"/>
                  </a:schemeClr>
                </a:solidFill>
              </a:rPr>
              <a:t>Vous pouvez y choisir la langue et aussi le thème, c’est-à-dire le jeu de couleurs d’affichage.</a:t>
            </a:r>
          </a:p>
          <a:p>
            <a:pPr algn="ctr"/>
            <a:r>
              <a:rPr lang="fr-FR" sz="1400" dirty="0">
                <a:solidFill>
                  <a:schemeClr val="accent3">
                    <a:lumMod val="10000"/>
                  </a:schemeClr>
                </a:solidFill>
              </a:rPr>
              <a:t>Nous vous conseillons fortement de taper sur la touche F11. Elle fait passer le navigateur en mode ‘Plein écran’ et fera disparaître les boutons ‘Suivant’ et ‘Précédent’ du navigateur qu’il ne faut jamais utiliser.</a:t>
            </a:r>
          </a:p>
          <a:p>
            <a:pPr algn="ctr"/>
            <a:r>
              <a:rPr lang="fr-FR" sz="1400" dirty="0">
                <a:solidFill>
                  <a:schemeClr val="accent3">
                    <a:lumMod val="10000"/>
                  </a:schemeClr>
                </a:solidFill>
              </a:rPr>
              <a:t>Si vous avez coché précédemment la case ‘Se souvenir de moi’, votre adresse mail et votre mot de passe sont rappelés. Sinon, vous devez les entrer de nouveau et n’oubliez pas de cocher la case ‘Se souvenir de moi’.</a:t>
            </a:r>
          </a:p>
          <a:p>
            <a:pPr algn="ctr"/>
            <a:r>
              <a:rPr lang="fr-FR" sz="1400" dirty="0">
                <a:solidFill>
                  <a:schemeClr val="accent3">
                    <a:lumMod val="10000"/>
                  </a:schemeClr>
                </a:solidFill>
              </a:rPr>
              <a:t>Cliquez sur le bouton ‘</a:t>
            </a:r>
            <a:r>
              <a:rPr lang="fr-FR" sz="1400" b="1" dirty="0">
                <a:solidFill>
                  <a:schemeClr val="accent3">
                    <a:lumMod val="10000"/>
                  </a:schemeClr>
                </a:solidFill>
              </a:rPr>
              <a:t>Entrer</a:t>
            </a:r>
            <a:r>
              <a:rPr lang="fr-FR" sz="1400" dirty="0">
                <a:solidFill>
                  <a:schemeClr val="accent3">
                    <a:lumMod val="10000"/>
                  </a:schemeClr>
                </a:solidFill>
              </a:rPr>
              <a:t>’.</a:t>
            </a:r>
          </a:p>
          <a:p>
            <a:pPr algn="ctr"/>
            <a:r>
              <a:rPr lang="fr-FR" sz="1400" dirty="0">
                <a:solidFill>
                  <a:schemeClr val="accent3">
                    <a:lumMod val="10000"/>
                  </a:schemeClr>
                </a:solidFill>
              </a:rPr>
              <a:t>Vous avez alors accès aux documents du module actif.</a:t>
            </a:r>
          </a:p>
        </p:txBody>
      </p:sp>
    </p:spTree>
  </p:cSld>
  <p:clrMapOvr>
    <a:masterClrMapping/>
  </p:clrMapOvr>
  <p:transition spd="slow" advClick="0" advTm="18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79512" y="1484784"/>
            <a:ext cx="8748464" cy="2052024"/>
          </a:xfrm>
          <a:prstGeom prst="rect">
            <a:avLst/>
          </a:prstGeom>
          <a:noFill/>
          <a:ln w="9525">
            <a:solidFill>
              <a:srgbClr val="00B0F0"/>
            </a:solidFill>
            <a:miter lim="800000"/>
            <a:headEnd/>
            <a:tailEnd/>
          </a:ln>
        </p:spPr>
      </p:pic>
      <p:sp>
        <p:nvSpPr>
          <p:cNvPr id="3077" name="Rectangle 2"/>
          <p:cNvSpPr>
            <a:spLocks noGrp="1" noChangeArrowheads="1"/>
          </p:cNvSpPr>
          <p:nvPr>
            <p:ph type="title"/>
          </p:nvPr>
        </p:nvSpPr>
        <p:spPr/>
        <p:txBody>
          <a:bodyPr>
            <a:normAutofit fontScale="90000"/>
          </a:bodyPr>
          <a:lstStyle/>
          <a:p>
            <a:r>
              <a:rPr lang="fr-FR" dirty="0"/>
              <a:t>La page Gestion des documents</a:t>
            </a:r>
          </a:p>
        </p:txBody>
      </p:sp>
      <p:sp>
        <p:nvSpPr>
          <p:cNvPr id="9" name="Rectangle à coins arrondis 8"/>
          <p:cNvSpPr/>
          <p:nvPr/>
        </p:nvSpPr>
        <p:spPr bwMode="auto">
          <a:xfrm>
            <a:off x="4139952" y="1916832"/>
            <a:ext cx="2857520" cy="360040"/>
          </a:xfrm>
          <a:prstGeom prst="wedgeRoundRectCallout">
            <a:avLst>
              <a:gd name="adj1" fmla="val -143927"/>
              <a:gd name="adj2" fmla="val 4829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1- Votre répertoire personnel</a:t>
            </a:r>
          </a:p>
        </p:txBody>
      </p:sp>
      <p:sp>
        <p:nvSpPr>
          <p:cNvPr id="12" name="Rectangle à coins arrondis 11"/>
          <p:cNvSpPr/>
          <p:nvPr/>
        </p:nvSpPr>
        <p:spPr bwMode="auto">
          <a:xfrm>
            <a:off x="3131840" y="2708920"/>
            <a:ext cx="2857520" cy="360040"/>
          </a:xfrm>
          <a:prstGeom prst="wedgeRoundRectCallout">
            <a:avLst>
              <a:gd name="adj1" fmla="val -106347"/>
              <a:gd name="adj2" fmla="val -118983"/>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2- Documents du cours</a:t>
            </a:r>
          </a:p>
        </p:txBody>
      </p:sp>
      <p:sp>
        <p:nvSpPr>
          <p:cNvPr id="13" name="Rectangle à coins arrondis 12"/>
          <p:cNvSpPr/>
          <p:nvPr/>
        </p:nvSpPr>
        <p:spPr bwMode="auto">
          <a:xfrm>
            <a:off x="1835696" y="3645024"/>
            <a:ext cx="2857520" cy="360040"/>
          </a:xfrm>
          <a:prstGeom prst="wedgeRoundRectCallout">
            <a:avLst>
              <a:gd name="adj1" fmla="val -63291"/>
              <a:gd name="adj2" fmla="val -19469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3- Documents publics</a:t>
            </a:r>
          </a:p>
        </p:txBody>
      </p:sp>
      <p:sp>
        <p:nvSpPr>
          <p:cNvPr id="17" name="ZoneTexte 16"/>
          <p:cNvSpPr txBox="1"/>
          <p:nvPr/>
        </p:nvSpPr>
        <p:spPr>
          <a:xfrm>
            <a:off x="179512" y="4221088"/>
            <a:ext cx="8820472" cy="1569660"/>
          </a:xfrm>
          <a:prstGeom prst="rect">
            <a:avLst/>
          </a:prstGeom>
          <a:solidFill>
            <a:schemeClr val="accent6">
              <a:lumMod val="20000"/>
              <a:lumOff val="80000"/>
            </a:schemeClr>
          </a:solidFill>
        </p:spPr>
        <p:txBody>
          <a:bodyPr wrap="square" rtlCol="0">
            <a:spAutoFit/>
          </a:bodyPr>
          <a:lstStyle/>
          <a:p>
            <a:pPr algn="ctr"/>
            <a:r>
              <a:rPr lang="fr-FR" sz="1600" dirty="0">
                <a:solidFill>
                  <a:schemeClr val="accent3">
                    <a:lumMod val="10000"/>
                  </a:schemeClr>
                </a:solidFill>
              </a:rPr>
              <a:t>Voici la page principale de l’application.</a:t>
            </a:r>
          </a:p>
          <a:p>
            <a:pPr algn="ctr"/>
            <a:r>
              <a:rPr lang="fr-FR" sz="1600" dirty="0">
                <a:solidFill>
                  <a:schemeClr val="accent3">
                    <a:lumMod val="10000"/>
                  </a:schemeClr>
                </a:solidFill>
              </a:rPr>
              <a:t>Elle vous permet d’ouvrir et d’enregistrer divers documents.</a:t>
            </a:r>
          </a:p>
          <a:p>
            <a:pPr algn="ctr"/>
            <a:r>
              <a:rPr lang="fr-FR" sz="1600" dirty="0">
                <a:solidFill>
                  <a:schemeClr val="accent3">
                    <a:lumMod val="10000"/>
                  </a:schemeClr>
                </a:solidFill>
              </a:rPr>
              <a:t>Dans la partie gauche, on trouve une liste de répertoires.</a:t>
            </a:r>
          </a:p>
          <a:p>
            <a:pPr algn="ctr"/>
            <a:r>
              <a:rPr lang="fr-FR" sz="1600" dirty="0">
                <a:solidFill>
                  <a:schemeClr val="accent3">
                    <a:lumMod val="10000"/>
                  </a:schemeClr>
                </a:solidFill>
              </a:rPr>
              <a:t>Les documents sont listés dans la partie droite.</a:t>
            </a:r>
          </a:p>
          <a:p>
            <a:pPr algn="ctr"/>
            <a:r>
              <a:rPr lang="fr-FR" sz="1600" dirty="0">
                <a:solidFill>
                  <a:schemeClr val="accent3">
                    <a:lumMod val="10000"/>
                  </a:schemeClr>
                </a:solidFill>
              </a:rPr>
              <a:t>Chaque répertoire possède des fonctions particulières dont vous découvrirez l’usage.</a:t>
            </a:r>
          </a:p>
          <a:p>
            <a:pPr algn="ctr"/>
            <a:r>
              <a:rPr lang="fr-FR" sz="1600" dirty="0">
                <a:solidFill>
                  <a:schemeClr val="accent3">
                    <a:lumMod val="10000"/>
                  </a:schemeClr>
                </a:solidFill>
              </a:rPr>
              <a:t>Dans un répertoire peut être enregistré tout type de fichier.</a:t>
            </a:r>
          </a:p>
        </p:txBody>
      </p:sp>
    </p:spTree>
  </p:cSld>
  <p:clrMapOvr>
    <a:masterClrMapping/>
  </p:clrMapOvr>
  <p:transition advClick="0" advTm="3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2"/>
                                  </p:stCondLst>
                                  <p:childTnLst>
                                    <p:set>
                                      <p:cBhvr>
                                        <p:cTn id="9" dur="1" fill="hold">
                                          <p:stCondLst>
                                            <p:cond delay="0"/>
                                          </p:stCondLst>
                                        </p:cTn>
                                        <p:tgtEl>
                                          <p:spTgt spid="12"/>
                                        </p:tgtEl>
                                        <p:attrNameLst>
                                          <p:attrName>style.visibility</p:attrName>
                                        </p:attrNameLst>
                                      </p:cBhvr>
                                      <p:to>
                                        <p:strVal val="visible"/>
                                      </p:to>
                                    </p:set>
                                  </p:childTnLst>
                                </p:cTn>
                              </p:par>
                            </p:childTnLst>
                          </p:cTn>
                        </p:par>
                        <p:par>
                          <p:cTn id="10" fill="hold">
                            <p:stCondLst>
                              <p:cond delay="552"/>
                            </p:stCondLst>
                            <p:childTnLst>
                              <p:par>
                                <p:cTn id="11" presetID="1"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srcRect/>
          <a:stretch>
            <a:fillRect/>
          </a:stretch>
        </p:blipFill>
        <p:spPr bwMode="auto">
          <a:xfrm>
            <a:off x="179512" y="1484784"/>
            <a:ext cx="8748464" cy="2052024"/>
          </a:xfrm>
          <a:prstGeom prst="rect">
            <a:avLst/>
          </a:prstGeom>
          <a:noFill/>
          <a:ln w="9525">
            <a:solidFill>
              <a:srgbClr val="00B0F0"/>
            </a:solidFill>
            <a:miter lim="800000"/>
            <a:headEnd/>
            <a:tailEnd/>
          </a:ln>
        </p:spPr>
      </p:pic>
      <p:sp>
        <p:nvSpPr>
          <p:cNvPr id="3077" name="Rectangle 2"/>
          <p:cNvSpPr>
            <a:spLocks noGrp="1" noChangeArrowheads="1"/>
          </p:cNvSpPr>
          <p:nvPr>
            <p:ph type="title"/>
          </p:nvPr>
        </p:nvSpPr>
        <p:spPr/>
        <p:txBody>
          <a:bodyPr>
            <a:normAutofit fontScale="90000"/>
          </a:bodyPr>
          <a:lstStyle/>
          <a:p>
            <a:r>
              <a:rPr lang="fr-FR" dirty="0"/>
              <a:t>La page Gestion des documents</a:t>
            </a:r>
          </a:p>
        </p:txBody>
      </p:sp>
      <p:sp>
        <p:nvSpPr>
          <p:cNvPr id="9" name="Rectangle à coins arrondis 8"/>
          <p:cNvSpPr/>
          <p:nvPr/>
        </p:nvSpPr>
        <p:spPr bwMode="auto">
          <a:xfrm>
            <a:off x="4139952" y="1916832"/>
            <a:ext cx="2857520" cy="360040"/>
          </a:xfrm>
          <a:prstGeom prst="wedgeRoundRectCallout">
            <a:avLst>
              <a:gd name="adj1" fmla="val -141492"/>
              <a:gd name="adj2" fmla="val 48295"/>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1- Votre répertoire personnel</a:t>
            </a:r>
          </a:p>
        </p:txBody>
      </p:sp>
      <p:sp>
        <p:nvSpPr>
          <p:cNvPr id="12" name="Rectangle à coins arrondis 11"/>
          <p:cNvSpPr/>
          <p:nvPr/>
        </p:nvSpPr>
        <p:spPr bwMode="auto">
          <a:xfrm>
            <a:off x="3131840" y="3212976"/>
            <a:ext cx="2857520" cy="360040"/>
          </a:xfrm>
          <a:prstGeom prst="wedgeRoundRectCallout">
            <a:avLst>
              <a:gd name="adj1" fmla="val -104608"/>
              <a:gd name="adj2" fmla="val -22112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2- Documents du cours</a:t>
            </a:r>
          </a:p>
        </p:txBody>
      </p:sp>
      <p:sp>
        <p:nvSpPr>
          <p:cNvPr id="17" name="ZoneTexte 16"/>
          <p:cNvSpPr txBox="1"/>
          <p:nvPr/>
        </p:nvSpPr>
        <p:spPr>
          <a:xfrm>
            <a:off x="323528" y="4221088"/>
            <a:ext cx="8568952" cy="2308324"/>
          </a:xfrm>
          <a:prstGeom prst="rect">
            <a:avLst/>
          </a:prstGeom>
          <a:solidFill>
            <a:schemeClr val="accent6">
              <a:lumMod val="20000"/>
              <a:lumOff val="80000"/>
            </a:schemeClr>
          </a:solidFill>
        </p:spPr>
        <p:txBody>
          <a:bodyPr wrap="square" rtlCol="0">
            <a:spAutoFit/>
          </a:bodyPr>
          <a:lstStyle/>
          <a:p>
            <a:pPr algn="ctr"/>
            <a:r>
              <a:rPr lang="fr-FR" sz="1600" dirty="0">
                <a:solidFill>
                  <a:schemeClr val="accent3">
                    <a:lumMod val="10000"/>
                  </a:schemeClr>
                </a:solidFill>
              </a:rPr>
              <a:t>Le premier répertoire nommé ‘Mes documents’ est celui dans lequel vous enregistrerez vos documents personnels correspondant au travail que vous effectuerez. Vous pouvez y créer des sous-répertoires pour organiser vos fichiers.</a:t>
            </a:r>
          </a:p>
          <a:p>
            <a:pPr algn="ctr"/>
            <a:endParaRPr lang="fr-FR" sz="1600" dirty="0">
              <a:solidFill>
                <a:schemeClr val="accent3">
                  <a:lumMod val="10000"/>
                </a:schemeClr>
              </a:solidFill>
            </a:endParaRPr>
          </a:p>
          <a:p>
            <a:pPr algn="ctr"/>
            <a:r>
              <a:rPr lang="fr-FR" sz="1600" dirty="0">
                <a:solidFill>
                  <a:schemeClr val="accent3">
                    <a:lumMod val="10000"/>
                  </a:schemeClr>
                </a:solidFill>
              </a:rPr>
              <a:t>Le deuxième, appelé ‘Documents du cours’, est celui dans lequel votre professeur met à votre disposition les documents nécessaires au cours.</a:t>
            </a:r>
          </a:p>
          <a:p>
            <a:pPr algn="ctr"/>
            <a:endParaRPr lang="fr-FR" sz="1600" dirty="0">
              <a:solidFill>
                <a:schemeClr val="accent3">
                  <a:lumMod val="10000"/>
                </a:schemeClr>
              </a:solidFill>
            </a:endParaRPr>
          </a:p>
          <a:p>
            <a:pPr algn="ctr"/>
            <a:r>
              <a:rPr lang="fr-FR" sz="1600" dirty="0">
                <a:solidFill>
                  <a:schemeClr val="accent3">
                    <a:lumMod val="10000"/>
                  </a:schemeClr>
                </a:solidFill>
              </a:rPr>
              <a:t>Enfin, vous trouverez trois autres répertoires contenant des documents publics divisés par langue qui peuvent être librement consultés mais dont nous ne servirons pas.</a:t>
            </a:r>
          </a:p>
        </p:txBody>
      </p:sp>
      <p:sp>
        <p:nvSpPr>
          <p:cNvPr id="11" name="Rectangle à coins arrondis 10"/>
          <p:cNvSpPr/>
          <p:nvPr/>
        </p:nvSpPr>
        <p:spPr bwMode="auto">
          <a:xfrm>
            <a:off x="1547664" y="3717032"/>
            <a:ext cx="2857520" cy="360040"/>
          </a:xfrm>
          <a:prstGeom prst="wedgeRoundRectCallout">
            <a:avLst>
              <a:gd name="adj1" fmla="val -63291"/>
              <a:gd name="adj2" fmla="val -194694"/>
              <a:gd name="adj3" fmla="val 16667"/>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3- Documents publics</a:t>
            </a:r>
          </a:p>
        </p:txBody>
      </p:sp>
    </p:spTree>
  </p:cSld>
  <p:clrMapOvr>
    <a:masterClrMapping/>
  </p:clrMapOvr>
  <p:transition advClick="0" advTm="3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2"/>
                                  </p:stCondLst>
                                  <p:childTnLst>
                                    <p:set>
                                      <p:cBhvr>
                                        <p:cTn id="9" dur="1" fill="hold">
                                          <p:stCondLst>
                                            <p:cond delay="0"/>
                                          </p:stCondLst>
                                        </p:cTn>
                                        <p:tgtEl>
                                          <p:spTgt spid="12"/>
                                        </p:tgtEl>
                                        <p:attrNameLst>
                                          <p:attrName>style.visibility</p:attrName>
                                        </p:attrNameLst>
                                      </p:cBhvr>
                                      <p:to>
                                        <p:strVal val="visible"/>
                                      </p:to>
                                    </p:set>
                                  </p:childTnLst>
                                </p:cTn>
                              </p:par>
                            </p:childTnLst>
                          </p:cTn>
                        </p:par>
                        <p:par>
                          <p:cTn id="10" fill="hold">
                            <p:stCondLst>
                              <p:cond delay="552"/>
                            </p:stCondLst>
                            <p:childTnLst>
                              <p:par>
                                <p:cTn id="11" presetID="1"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Lst>
  </p:timing>
</p:sld>
</file>

<file path=ppt/theme/theme1.xml><?xml version="1.0" encoding="utf-8"?>
<a:theme xmlns:a="http://schemas.openxmlformats.org/drawingml/2006/main" name="ERP_fr">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ERP_f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lnDef>
  </a:objectDefaults>
  <a:extraClrSchemeLst>
    <a:extraClrScheme>
      <a:clrScheme name="ERP_f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RP_f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RP_f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RP_f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RP_f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RP_f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RP_f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1855</Words>
  <Application>Microsoft Office PowerPoint</Application>
  <PresentationFormat>Affichage à l'écran (4:3)</PresentationFormat>
  <Paragraphs>200</Paragraphs>
  <Slides>15</Slides>
  <Notes>11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Tahoma</vt:lpstr>
      <vt:lpstr>ERP_fr</vt:lpstr>
      <vt:lpstr>Comment accéder à e-Prélude ?</vt:lpstr>
      <vt:lpstr>Démarrage</vt:lpstr>
      <vt:lpstr>Identifiez-vous</vt:lpstr>
      <vt:lpstr>Récupérer le message dans votre messagerie</vt:lpstr>
      <vt:lpstr>Entrée du code d’accès</vt:lpstr>
      <vt:lpstr>Vous êtes connecté(e)</vt:lpstr>
      <vt:lpstr>La page de login</vt:lpstr>
      <vt:lpstr>La page Gestion des documents</vt:lpstr>
      <vt:lpstr>La page Gestion des documents</vt:lpstr>
      <vt:lpstr>La gestion des documents</vt:lpstr>
      <vt:lpstr>Votre travail</vt:lpstr>
      <vt:lpstr>Le forum du cours</vt:lpstr>
      <vt:lpstr>La messagerie</vt:lpstr>
      <vt:lpstr>Les quiz</vt:lpstr>
      <vt:lpstr>Évaluations</vt:lpstr>
    </vt:vector>
  </TitlesOfParts>
  <Company>CCIPPARIS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accéder à e-Prélude ?</dc:title>
  <dc:creator>GERARD</dc:creator>
  <cp:lastModifiedBy>Gerard Baglin</cp:lastModifiedBy>
  <cp:revision>87</cp:revision>
  <dcterms:created xsi:type="dcterms:W3CDTF">2015-01-14T11:29:56Z</dcterms:created>
  <dcterms:modified xsi:type="dcterms:W3CDTF">2018-04-24T08:19:09Z</dcterms:modified>
</cp:coreProperties>
</file>