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331" r:id="rId2"/>
    <p:sldId id="384" r:id="rId3"/>
    <p:sldId id="385" r:id="rId4"/>
    <p:sldId id="332" r:id="rId5"/>
    <p:sldId id="380" r:id="rId6"/>
    <p:sldId id="394" r:id="rId7"/>
    <p:sldId id="395" r:id="rId8"/>
    <p:sldId id="396" r:id="rId9"/>
    <p:sldId id="315" r:id="rId10"/>
    <p:sldId id="259" r:id="rId11"/>
    <p:sldId id="386" r:id="rId12"/>
    <p:sldId id="281" r:id="rId13"/>
    <p:sldId id="397" r:id="rId14"/>
    <p:sldId id="398" r:id="rId15"/>
    <p:sldId id="311" r:id="rId16"/>
    <p:sldId id="313" r:id="rId17"/>
    <p:sldId id="314" r:id="rId18"/>
    <p:sldId id="387" r:id="rId19"/>
    <p:sldId id="258" r:id="rId20"/>
    <p:sldId id="388" r:id="rId21"/>
    <p:sldId id="292" r:id="rId22"/>
    <p:sldId id="389" r:id="rId23"/>
    <p:sldId id="375" r:id="rId24"/>
    <p:sldId id="383" r:id="rId25"/>
    <p:sldId id="390" r:id="rId26"/>
    <p:sldId id="305" r:id="rId27"/>
    <p:sldId id="323" r:id="rId28"/>
    <p:sldId id="376" r:id="rId29"/>
    <p:sldId id="378" r:id="rId30"/>
    <p:sldId id="324" r:id="rId31"/>
    <p:sldId id="391" r:id="rId32"/>
    <p:sldId id="325" r:id="rId33"/>
    <p:sldId id="399" r:id="rId34"/>
    <p:sldId id="400" r:id="rId35"/>
    <p:sldId id="318" r:id="rId36"/>
    <p:sldId id="262" r:id="rId37"/>
    <p:sldId id="263" r:id="rId38"/>
    <p:sldId id="392" r:id="rId39"/>
    <p:sldId id="341" r:id="rId40"/>
    <p:sldId id="322" r:id="rId41"/>
    <p:sldId id="371" r:id="rId42"/>
    <p:sldId id="356" r:id="rId43"/>
    <p:sldId id="393" r:id="rId44"/>
    <p:sldId id="334" r:id="rId45"/>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1pPr>
    <a:lvl2pPr marL="4572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2pPr>
    <a:lvl3pPr marL="9144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3pPr>
    <a:lvl4pPr marL="13716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4pPr>
    <a:lvl5pPr marL="18288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5pPr>
    <a:lvl6pPr marL="2286000" algn="l" defTabSz="914400" rtl="0" eaLnBrk="1" latinLnBrk="0" hangingPunct="1">
      <a:defRPr sz="2400" b="1" kern="1200">
        <a:solidFill>
          <a:srgbClr val="000099"/>
        </a:solidFill>
        <a:latin typeface="Arial" charset="0"/>
        <a:ea typeface="+mn-ea"/>
        <a:cs typeface="+mn-cs"/>
      </a:defRPr>
    </a:lvl6pPr>
    <a:lvl7pPr marL="2743200" algn="l" defTabSz="914400" rtl="0" eaLnBrk="1" latinLnBrk="0" hangingPunct="1">
      <a:defRPr sz="2400" b="1" kern="1200">
        <a:solidFill>
          <a:srgbClr val="000099"/>
        </a:solidFill>
        <a:latin typeface="Arial" charset="0"/>
        <a:ea typeface="+mn-ea"/>
        <a:cs typeface="+mn-cs"/>
      </a:defRPr>
    </a:lvl7pPr>
    <a:lvl8pPr marL="3200400" algn="l" defTabSz="914400" rtl="0" eaLnBrk="1" latinLnBrk="0" hangingPunct="1">
      <a:defRPr sz="2400" b="1" kern="1200">
        <a:solidFill>
          <a:srgbClr val="000099"/>
        </a:solidFill>
        <a:latin typeface="Arial" charset="0"/>
        <a:ea typeface="+mn-ea"/>
        <a:cs typeface="+mn-cs"/>
      </a:defRPr>
    </a:lvl8pPr>
    <a:lvl9pPr marL="3657600" algn="l" defTabSz="914400" rtl="0" eaLnBrk="1" latinLnBrk="0" hangingPunct="1">
      <a:defRPr sz="2400" b="1" kern="1200">
        <a:solidFill>
          <a:srgbClr val="000099"/>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FF66FF"/>
    <a:srgbClr val="000099"/>
    <a:srgbClr val="0033CC"/>
    <a:srgbClr val="3333CC"/>
    <a:srgbClr val="66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81522" autoAdjust="0"/>
  </p:normalViewPr>
  <p:slideViewPr>
    <p:cSldViewPr>
      <p:cViewPr varScale="1">
        <p:scale>
          <a:sx n="93" d="100"/>
          <a:sy n="93" d="100"/>
        </p:scale>
        <p:origin x="21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150"/>
    </p:cViewPr>
  </p:sorterViewPr>
  <p:notesViewPr>
    <p:cSldViewPr>
      <p:cViewPr varScale="1">
        <p:scale>
          <a:sx n="78" d="100"/>
          <a:sy n="78"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emf"/><Relationship Id="rId7" Type="http://schemas.openxmlformats.org/officeDocument/2006/relationships/image" Target="../media/image31.w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30.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91" tIns="46908" rIns="95491" bIns="46908" numCol="1" anchor="t" anchorCtr="0" compatLnSpc="1">
            <a:prstTxWarp prst="textNoShape">
              <a:avLst/>
            </a:prstTxWarp>
          </a:bodyPr>
          <a:lstStyle/>
          <a:p>
            <a:pPr lvl="0"/>
            <a:r>
              <a:rPr lang="fr-FR" noProof="0"/>
              <a:t>Corps du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8131" name="Rectangle 3"/>
          <p:cNvSpPr>
            <a:spLocks noGrp="1" noRot="1" noChangeAspect="1" noChangeArrowheads="1" noTextEdit="1"/>
          </p:cNvSpPr>
          <p:nvPr>
            <p:ph type="sldImg" idx="2"/>
          </p:nvPr>
        </p:nvSpPr>
        <p:spPr bwMode="auto">
          <a:xfrm>
            <a:off x="1165225" y="893763"/>
            <a:ext cx="4768850" cy="3576637"/>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On appelle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management (SCM) ou en français Gestion de la chaîne logistique la gestion de l'ensemble des opérations liées à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c'est-à-dire dès la gestion des flux circulant dans l'entreprise et entre l'entreprise et son environnement (approvisionnement, livraison, stockage, information, transactions financières...).</a:t>
            </a:r>
          </a:p>
          <a:p>
            <a:r>
              <a:rPr lang="fr-FR" sz="1200" kern="1200" dirty="0">
                <a:solidFill>
                  <a:schemeClr val="tx1"/>
                </a:solidFill>
                <a:effectLst/>
                <a:latin typeface="Arial" charset="0"/>
                <a:ea typeface="+mn-ea"/>
                <a:cs typeface="+mn-cs"/>
              </a:rPr>
              <a:t>Autrement dit c'est gérer l'ensemble des ressources, moyens, méthodes, outils et techniques destinés à piloter le plus efficacement possible la chaîne globale d'approvisionnement et de livraison d'un produit ou service jusqu'au consommateur final.</a:t>
            </a:r>
          </a:p>
          <a:p>
            <a:r>
              <a:rPr lang="fr-FR" sz="1200" kern="1200" dirty="0">
                <a:solidFill>
                  <a:schemeClr val="tx1"/>
                </a:solidFill>
                <a:effectLst/>
                <a:latin typeface="Arial" charset="0"/>
                <a:ea typeface="+mn-ea"/>
                <a:cs typeface="+mn-cs"/>
              </a:rPr>
              <a:t>La gestion de la chaine logistique conduit à intégrer de nombreux outils (notamment informatiques) qui couvrent des domaines variés.</a:t>
            </a:r>
          </a:p>
          <a:p>
            <a:endParaRPr lang="fr-FR" dirty="0"/>
          </a:p>
        </p:txBody>
      </p:sp>
    </p:spTree>
    <p:extLst>
      <p:ext uri="{BB962C8B-B14F-4D97-AF65-F5344CB8AC3E}">
        <p14:creationId xmlns:p14="http://schemas.microsoft.com/office/powerpoint/2010/main" val="399301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L’environnement économique dans lequel évolue toute entreprise a connu des changements majeurs qui imposent une redéfinition de la stratégie industrielle.</a:t>
            </a:r>
          </a:p>
          <a:p>
            <a:r>
              <a:rPr lang="fr-FR" sz="1200" b="1" kern="1200" dirty="0">
                <a:solidFill>
                  <a:schemeClr val="tx1"/>
                </a:solidFill>
                <a:effectLst/>
                <a:latin typeface="Arial" charset="0"/>
                <a:ea typeface="+mn-ea"/>
                <a:cs typeface="+mn-cs"/>
              </a:rPr>
              <a:t>Un marché de renouvellement</a:t>
            </a:r>
            <a:r>
              <a:rPr lang="fr-FR" sz="1200" kern="1200" dirty="0">
                <a:solidFill>
                  <a:schemeClr val="tx1"/>
                </a:solidFill>
                <a:effectLst/>
                <a:latin typeface="Arial" charset="0"/>
                <a:ea typeface="+mn-ea"/>
                <a:cs typeface="+mn-cs"/>
              </a:rPr>
              <a:t>, les marchés sont dans une large mesure devenus des marchés de renouvellement. Les volumes à fournir ne sont plus en augmentation constante comme cela a été le cas et les exigences des consommateurs se sont élevées.</a:t>
            </a:r>
          </a:p>
          <a:p>
            <a:r>
              <a:rPr lang="fr-FR" sz="1200" b="1" kern="1200" dirty="0">
                <a:solidFill>
                  <a:schemeClr val="tx1"/>
                </a:solidFill>
                <a:effectLst/>
                <a:latin typeface="Arial" charset="0"/>
                <a:ea typeface="+mn-ea"/>
                <a:cs typeface="+mn-cs"/>
              </a:rPr>
              <a:t>Mondialisation de l’offre</a:t>
            </a:r>
            <a:r>
              <a:rPr lang="fr-FR" sz="1200" kern="1200" dirty="0">
                <a:solidFill>
                  <a:schemeClr val="tx1"/>
                </a:solidFill>
                <a:effectLst/>
                <a:latin typeface="Arial" charset="0"/>
                <a:ea typeface="+mn-ea"/>
                <a:cs typeface="+mn-cs"/>
              </a:rPr>
              <a:t>, les marchés se sont mondialisés. Une entreprise ne peut survivre en se cantonnant à son marché local et ce pour plusieurs raisons : les économies d'échelle sont une réalité dans de nombreux processus de production, les dépenses de recherche et de développement doivent être amorties sur des quantités toujours plus grandes, enfin il faut suivre ses propres clients qui se déplacent ou s'implantent à l'étranger.</a:t>
            </a:r>
          </a:p>
        </p:txBody>
      </p:sp>
    </p:spTree>
    <p:extLst>
      <p:ext uri="{BB962C8B-B14F-4D97-AF65-F5344CB8AC3E}">
        <p14:creationId xmlns:p14="http://schemas.microsoft.com/office/powerpoint/2010/main" val="175216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Augmentation de la variété des produits</a:t>
            </a:r>
            <a:r>
              <a:rPr lang="fr-FR" dirty="0"/>
              <a:t>, Le nombre de produits qu'il faut proposer croît sans cesse. Cela est dû au fait que la concurrence impose de satisfaire au mieux les besoins de chaque segment de clientèle et d’animer la vente par des promotions ou autres opération spéciales. Sous la pression du marketing, le système de production et de distribution doit donc être capable de prendre en compte une variété de produits toujours plus grande, sans que les coûts de revient n'augmentent.</a:t>
            </a:r>
          </a:p>
          <a:p>
            <a:r>
              <a:rPr lang="fr-FR" b="1" dirty="0"/>
              <a:t>Diminution de la durée de vie des produits</a:t>
            </a:r>
            <a:r>
              <a:rPr lang="fr-FR" dirty="0"/>
              <a:t> : la durée de vie commerciale de nombreux produits diminue. Pour répondre aux attaques des concurrents, pour suivre l'évolution technologique ou les besoins de la clientèle, il faut offrir sans cesse de nouveaux produits ou des produits sur mesure et faire des promotions. Les produits anciens doivent être remplacés régulièrement faute de quoi l'entreprise perdra des parts de marché au bénéfice de produits plus récents. Ce sera par ailleurs la possibilité d’introduire rapidement sur le marché de nouvelles technologies. Du fait des évolutions rapides des technologies ou des modes, il faut que les nouveaux produits arrivent au bon moment sur le marché et non en retard par rapport aux offres de la concurrence sous peine de se trouver face à un marché déjà encombré. C’est la notion de </a:t>
            </a:r>
            <a:r>
              <a:rPr lang="fr-FR" b="1" dirty="0"/>
              <a:t>Time-to-</a:t>
            </a:r>
            <a:r>
              <a:rPr lang="fr-FR" b="1" dirty="0" err="1"/>
              <a:t>Market</a:t>
            </a:r>
            <a:r>
              <a:rPr lang="fr-FR" dirty="0"/>
              <a:t>.</a:t>
            </a:r>
          </a:p>
          <a:p>
            <a:endParaRPr lang="fr-FR" dirty="0"/>
          </a:p>
        </p:txBody>
      </p:sp>
    </p:spTree>
    <p:extLst>
      <p:ext uri="{BB962C8B-B14F-4D97-AF65-F5344CB8AC3E}">
        <p14:creationId xmlns:p14="http://schemas.microsoft.com/office/powerpoint/2010/main" val="121518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Arial" charset="0"/>
                <a:ea typeface="+mn-ea"/>
                <a:cs typeface="+mn-cs"/>
              </a:rPr>
              <a:t>Mondialisation de la production</a:t>
            </a:r>
            <a:r>
              <a:rPr lang="fr-FR" sz="1200" kern="1200" dirty="0">
                <a:solidFill>
                  <a:schemeClr val="tx1"/>
                </a:solidFill>
                <a:effectLst/>
                <a:latin typeface="Arial" charset="0"/>
                <a:ea typeface="+mn-ea"/>
                <a:cs typeface="+mn-cs"/>
              </a:rPr>
              <a:t>. Les barrières douanières et réglementaires qui protégeaient les territoires de la concurrence extérieure sont en train de tomber. Tous les pays veulent adhérer à l’OMC (Organisation Mondiale du Commerce), ce qui conduit à une ouverture mondiale totale. Les concurrents de tous les pays peuvent donc pénétrer des marchés autrefois protégés. Des pans entiers de l’industrie des pays développés ont quasiment disparu. Les produits provenant des pays émergents entrent sans entrave et prennent la place des produits autrefois fabriqués localement.</a:t>
            </a:r>
          </a:p>
          <a:p>
            <a:r>
              <a:rPr lang="fr-FR" sz="1200" kern="1200" dirty="0">
                <a:solidFill>
                  <a:schemeClr val="tx1"/>
                </a:solidFill>
                <a:effectLst/>
                <a:latin typeface="Arial" charset="0"/>
                <a:ea typeface="+mn-ea"/>
                <a:cs typeface="+mn-cs"/>
              </a:rPr>
              <a:t>Face à cette concurrence exacerbée, pour réduire leurs coûts de revient et dégager des marges bénéficiaires, les industriels ont réagi en achetant une part croissante du contenu de leurs produits et en délocalisant leurs fabrications dans les pays à faible coût de main-d’œuvre. Cela a été particulièrement vrai pour les activités où la part de main-d’œuvre est prépondérante. </a:t>
            </a:r>
          </a:p>
          <a:p>
            <a:r>
              <a:rPr lang="fr-FR" sz="1200" kern="1200" dirty="0">
                <a:solidFill>
                  <a:schemeClr val="tx1"/>
                </a:solidFill>
                <a:effectLst/>
                <a:latin typeface="Arial" charset="0"/>
                <a:ea typeface="+mn-ea"/>
                <a:cs typeface="+mn-cs"/>
              </a:rPr>
              <a:t>À l’inverse, pour amortir des coûts de développement de plus en plus élevés, il faut élargir les marchés et donc aller vendre dans tous les pays du monde.</a:t>
            </a:r>
          </a:p>
          <a:p>
            <a:r>
              <a:rPr lang="fr-FR" sz="1200" kern="1200" dirty="0">
                <a:solidFill>
                  <a:schemeClr val="tx1"/>
                </a:solidFill>
                <a:effectLst/>
                <a:latin typeface="Arial" charset="0"/>
                <a:ea typeface="+mn-ea"/>
                <a:cs typeface="+mn-cs"/>
              </a:rPr>
              <a:t>Les entreprises doivent donc maintenant raisonner en terme global et concevoir leur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dans une perspective mondiale.</a:t>
            </a:r>
          </a:p>
        </p:txBody>
      </p:sp>
    </p:spTree>
    <p:extLst>
      <p:ext uri="{BB962C8B-B14F-4D97-AF65-F5344CB8AC3E}">
        <p14:creationId xmlns:p14="http://schemas.microsoft.com/office/powerpoint/2010/main" val="392187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Arial" charset="0"/>
                <a:ea typeface="+mn-ea"/>
                <a:cs typeface="+mn-cs"/>
              </a:rPr>
              <a:t>Développement des technologies de l’information</a:t>
            </a:r>
            <a:r>
              <a:rPr lang="fr-FR" sz="1200" kern="1200" dirty="0">
                <a:solidFill>
                  <a:schemeClr val="tx1"/>
                </a:solidFill>
                <a:effectLst/>
                <a:latin typeface="Arial" charset="0"/>
                <a:ea typeface="+mn-ea"/>
                <a:cs typeface="+mn-cs"/>
              </a:rPr>
              <a:t>. Dans les entreprises, le développement des grands progiciels intégrés ERP (Enterprise Resource Planning) tels SAP ou Oracle et les logiciels d’optimisation (APS, Advanced Planning </a:t>
            </a:r>
            <a:r>
              <a:rPr lang="fr-FR" sz="1200" kern="1200" dirty="0" err="1">
                <a:solidFill>
                  <a:schemeClr val="tx1"/>
                </a:solidFill>
                <a:effectLst/>
                <a:latin typeface="Arial" charset="0"/>
                <a:ea typeface="+mn-ea"/>
                <a:cs typeface="+mn-cs"/>
              </a:rPr>
              <a:t>Systems</a:t>
            </a:r>
            <a:r>
              <a:rPr lang="fr-FR" sz="1200" kern="1200" dirty="0">
                <a:solidFill>
                  <a:schemeClr val="tx1"/>
                </a:solidFill>
                <a:effectLst/>
                <a:latin typeface="Arial" charset="0"/>
                <a:ea typeface="+mn-ea"/>
                <a:cs typeface="+mn-cs"/>
              </a:rPr>
              <a:t>) permet la prise en compte immédiate de tout événement perturbateur dans l’ensemble du réseau logistique et propose la réponse la plus adaptée.</a:t>
            </a:r>
          </a:p>
          <a:p>
            <a:r>
              <a:rPr lang="fr-FR" sz="1200" kern="1200" dirty="0">
                <a:solidFill>
                  <a:schemeClr val="tx1"/>
                </a:solidFill>
                <a:effectLst/>
                <a:latin typeface="Arial" charset="0"/>
                <a:ea typeface="+mn-ea"/>
                <a:cs typeface="+mn-cs"/>
              </a:rPr>
              <a:t>Les nouvelles technologies de l’information et de la communication fondées sur l’Internet accélèrent les transmissions entre des entités éloignées et autorisent la prise en compte des données dispersées en temps réel, ce qui permet de réduire les sécurités à tous les niveaux. On établit ainsi, grâce à Internet, des connexions directes – par exemple à travers les places de marché – entre les ordinateurs de fournisseurs et de clients situés à plusieurs milliers de kilomètres les uns des autres, permettant des transactions commerciales à distance par des moyens simples et à haut niveau de productivité.</a:t>
            </a:r>
          </a:p>
          <a:p>
            <a:r>
              <a:rPr lang="fr-FR" sz="1200" kern="1200" dirty="0">
                <a:solidFill>
                  <a:schemeClr val="tx1"/>
                </a:solidFill>
                <a:effectLst/>
                <a:latin typeface="Arial" charset="0"/>
                <a:ea typeface="+mn-ea"/>
                <a:cs typeface="+mn-cs"/>
              </a:rPr>
              <a:t>Les clients entrent maintenant directement dans les processus à travers leur ordinateur personnel : ils peuvent saisir directement leur commandes et suivre étape par étape la progression des livraisons.</a:t>
            </a:r>
          </a:p>
        </p:txBody>
      </p:sp>
    </p:spTree>
    <p:extLst>
      <p:ext uri="{BB962C8B-B14F-4D97-AF65-F5344CB8AC3E}">
        <p14:creationId xmlns:p14="http://schemas.microsoft.com/office/powerpoint/2010/main" val="2085162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Arial" charset="0"/>
                <a:ea typeface="+mn-ea"/>
                <a:cs typeface="+mn-cs"/>
              </a:rPr>
              <a:t>De nouvelles attentes sociales. </a:t>
            </a:r>
            <a:r>
              <a:rPr lang="fr-FR" sz="1200" kern="1200" dirty="0">
                <a:solidFill>
                  <a:schemeClr val="tx1"/>
                </a:solidFill>
                <a:effectLst/>
                <a:latin typeface="Arial" charset="0"/>
                <a:ea typeface="+mn-ea"/>
                <a:cs typeface="+mn-cs"/>
              </a:rPr>
              <a:t>L'organisation traditionnelle du travail dans les usines a été conçue dans un contexte de pénurie de compétences. Les opérateurs de Taylor ne savaient, en général, ni lire ni écrire. Les conducteurs de machines automatiques ont aujourd'hui un brevet professionnel ou le baccalauréat technique. Rien d'étonnant à ce que, dans de telles conditions, l'organisation se décentralise et devienne plus souple, plus dynamique, plus performante. Les opérateurs, organisés en équipes (semi-) autonomes, contrôlent ce qu'ils produisent, entretiennent leur machine, gèrent leur production, participent à des groupes de travail et font des suggestions.</a:t>
            </a:r>
          </a:p>
          <a:p>
            <a:r>
              <a:rPr lang="fr-FR" sz="1200" kern="1200" dirty="0">
                <a:solidFill>
                  <a:schemeClr val="tx1"/>
                </a:solidFill>
                <a:effectLst/>
                <a:latin typeface="Arial" charset="0"/>
                <a:ea typeface="+mn-ea"/>
                <a:cs typeface="+mn-cs"/>
              </a:rPr>
              <a:t>L’augmentation des coûts de main-d’œuvre dans les pays développés, européens en particulier, oblige à faire preuve d’imagination dans l’organisation du travail pour rester compétitif face aux industries installées dans les pays à bas coûts salariaux.</a:t>
            </a:r>
          </a:p>
        </p:txBody>
      </p:sp>
    </p:spTree>
    <p:extLst>
      <p:ext uri="{BB962C8B-B14F-4D97-AF65-F5344CB8AC3E}">
        <p14:creationId xmlns:p14="http://schemas.microsoft.com/office/powerpoint/2010/main" val="267309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Résultat de la capacité de l'entreprise de réaliser un ou des investissements dont le taux de rentabilité s'avère être supérieur aux taux de rentabilité exigé (le coût moyen pondéré du capital) compte tenu du risque de l'investissement. La création de valeur est l'objectif rationnel de tout dirigeant de société. Cependant dans un monde concurrentiel, il est très difficile de trouver durablement des investissements qui rapportent plus que leur coût du capital compte tenu de leurs risques, car de telles opportunités attirent naturellement de nombreux candidats qui ont pour effet de faire baisser la rentabilité. Le travail de création de valeur est donc un travail sans fin, à recommencer en permanence.</a:t>
            </a:r>
          </a:p>
          <a:p>
            <a:r>
              <a:rPr lang="fr-FR" sz="1200" kern="1200" dirty="0">
                <a:solidFill>
                  <a:schemeClr val="tx1"/>
                </a:solidFill>
                <a:effectLst/>
                <a:latin typeface="Arial" charset="0"/>
                <a:ea typeface="+mn-ea"/>
                <a:cs typeface="+mn-cs"/>
              </a:rPr>
              <a:t>Les sociétés sont tenues de rémunérer leurs actionnaires. Ceux-ci exigent des taux de retour sur les fonds investis souvent de l’ordre de 15 %. L’organisation doit donc générer des profits pour satisfaire cette contrainte et donc créer de la valeur.</a:t>
            </a:r>
          </a:p>
          <a:p>
            <a:r>
              <a:rPr lang="fr-FR" sz="1200" kern="1200" dirty="0">
                <a:solidFill>
                  <a:schemeClr val="tx1"/>
                </a:solidFill>
                <a:effectLst/>
                <a:latin typeface="Arial" charset="0"/>
                <a:ea typeface="+mn-ea"/>
                <a:cs typeface="+mn-cs"/>
              </a:rPr>
              <a:t>La création de valeur apparaît lorsque le taux de retour sur investissement est supérieur au coût du capital employé.</a:t>
            </a:r>
          </a:p>
          <a:p>
            <a:endParaRPr lang="fr-FR" dirty="0"/>
          </a:p>
        </p:txBody>
      </p:sp>
    </p:spTree>
    <p:extLst>
      <p:ext uri="{BB962C8B-B14F-4D97-AF65-F5344CB8AC3E}">
        <p14:creationId xmlns:p14="http://schemas.microsoft.com/office/powerpoint/2010/main" val="3189952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La valeur ajoutée économique (EVA – </a:t>
            </a:r>
            <a:r>
              <a:rPr lang="fr-FR" sz="1200" kern="1200" dirty="0" err="1">
                <a:solidFill>
                  <a:schemeClr val="tx1"/>
                </a:solidFill>
                <a:effectLst/>
                <a:latin typeface="Arial" charset="0"/>
                <a:ea typeface="+mn-ea"/>
                <a:cs typeface="+mn-cs"/>
              </a:rPr>
              <a:t>Economic</a:t>
            </a:r>
            <a:r>
              <a:rPr lang="fr-FR" sz="1200" kern="1200" dirty="0">
                <a:solidFill>
                  <a:schemeClr val="tx1"/>
                </a:solidFill>
                <a:effectLst/>
                <a:latin typeface="Arial" charset="0"/>
                <a:ea typeface="+mn-ea"/>
                <a:cs typeface="+mn-cs"/>
              </a:rPr>
              <a:t> Value Added en anglais) est égale au profit net après impôts moins le coût du financement de l’activité. Pour accroître l’EVA, il faut donc augmenter le profit et diminuer le coût du financement. </a:t>
            </a:r>
          </a:p>
          <a:p>
            <a:r>
              <a:rPr lang="fr-FR" sz="1200" kern="1200" dirty="0">
                <a:solidFill>
                  <a:schemeClr val="tx1"/>
                </a:solidFill>
                <a:effectLst/>
                <a:latin typeface="Arial" charset="0"/>
                <a:ea typeface="+mn-ea"/>
                <a:cs typeface="+mn-cs"/>
              </a:rPr>
              <a:t>Le profit net après impôts est égal au chiffre d’affaires multiplié par la marge opérationnelle. L’entreprise doit donc tenter de développer son chiffre d’affaires par une bonne stratégie marketing mais aussi par une bonne qualité de service.</a:t>
            </a:r>
          </a:p>
          <a:p>
            <a:r>
              <a:rPr lang="fr-FR" sz="1200" kern="1200" dirty="0">
                <a:solidFill>
                  <a:schemeClr val="tx1"/>
                </a:solidFill>
                <a:effectLst/>
                <a:latin typeface="Arial" charset="0"/>
                <a:ea typeface="+mn-ea"/>
                <a:cs typeface="+mn-cs"/>
              </a:rPr>
              <a:t>La marge opérationnelle dépend de la totalité des coûts engagés. Ceux-ci, quel que soit leur nature (coûts directs, coûts indirects, frais généraux), doivent être abaissé autant que faire se peut. Toutes les origines de coûts inutiles doivent être systématiquement éliminées.</a:t>
            </a:r>
          </a:p>
          <a:p>
            <a:r>
              <a:rPr lang="fr-FR" sz="1200" kern="1200" dirty="0">
                <a:solidFill>
                  <a:schemeClr val="tx1"/>
                </a:solidFill>
                <a:effectLst/>
                <a:latin typeface="Arial" charset="0"/>
                <a:ea typeface="+mn-ea"/>
                <a:cs typeface="+mn-cs"/>
              </a:rPr>
              <a:t>Le capital immobilisé doit, lui aussi, être réduit le plus possible. Il comprend, d’une part, les capitaux circulants, c’est-à-dire le besoin en fonds de roulement dont fait partie l’immobilisation en stock et, d’autre part, les immobilisations corporelles (bâtiments, machines, moyens de transport …). Cela peut conduire à se séparer de moyens de production et à sous-traiter une partie de l’activité.</a:t>
            </a:r>
          </a:p>
        </p:txBody>
      </p:sp>
    </p:spTree>
    <p:extLst>
      <p:ext uri="{BB962C8B-B14F-4D97-AF65-F5344CB8AC3E}">
        <p14:creationId xmlns:p14="http://schemas.microsoft.com/office/powerpoint/2010/main" val="1950784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C’est un exemple d’analyse causes effets propre à chaque entreprises qui permettent de remonter aux facteurs déterminants de la création d’EVA. Cela permet en particulier de déterminer les axes de progrès prioritaires dans l’entreprise.</a:t>
            </a:r>
          </a:p>
          <a:p>
            <a:r>
              <a:rPr lang="fr-FR" sz="1200" kern="1200" dirty="0">
                <a:solidFill>
                  <a:schemeClr val="tx1"/>
                </a:solidFill>
                <a:effectLst/>
                <a:latin typeface="Arial" charset="0"/>
                <a:ea typeface="+mn-ea"/>
                <a:cs typeface="+mn-cs"/>
              </a:rPr>
              <a:t>Par exemple parmi les couts indirects on mentionne le loyer industriel qui correspond aux coûts des surfaces utilisés par l’activité, une partie de ces surfaces sert à héberger des stocks. Une réduction des stocks permettra de diminuer les surfaces nécessaires donc les coûts indirects qui leur sont liés. </a:t>
            </a:r>
          </a:p>
          <a:p>
            <a:endParaRPr lang="fr-FR" dirty="0"/>
          </a:p>
        </p:txBody>
      </p:sp>
    </p:spTree>
    <p:extLst>
      <p:ext uri="{BB962C8B-B14F-4D97-AF65-F5344CB8AC3E}">
        <p14:creationId xmlns:p14="http://schemas.microsoft.com/office/powerpoint/2010/main" val="224628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Arial" charset="0"/>
                <a:ea typeface="+mn-ea"/>
                <a:cs typeface="+mn-cs"/>
              </a:rPr>
              <a:t>Adam Smith</a:t>
            </a:r>
            <a:r>
              <a:rPr lang="fr-FR" sz="1200" kern="1200" dirty="0">
                <a:solidFill>
                  <a:schemeClr val="tx1"/>
                </a:solidFill>
                <a:effectLst/>
                <a:latin typeface="Arial" charset="0"/>
                <a:ea typeface="+mn-ea"/>
                <a:cs typeface="+mn-cs"/>
              </a:rPr>
              <a:t>, en 1776, démontrait les avantages de la division du travail, organisation qui s'est répandue au cours du XIXe siècle lors du développement de l'industrie.</a:t>
            </a:r>
          </a:p>
          <a:p>
            <a:r>
              <a:rPr lang="fr-FR" sz="1200" b="1" kern="1200" dirty="0">
                <a:solidFill>
                  <a:schemeClr val="tx1"/>
                </a:solidFill>
                <a:effectLst/>
                <a:latin typeface="Arial" charset="0"/>
                <a:ea typeface="+mn-ea"/>
                <a:cs typeface="+mn-cs"/>
              </a:rPr>
              <a:t>Taylor</a:t>
            </a:r>
            <a:r>
              <a:rPr lang="fr-FR" sz="1200" kern="1200" dirty="0">
                <a:solidFill>
                  <a:schemeClr val="tx1"/>
                </a:solidFill>
                <a:effectLst/>
                <a:latin typeface="Arial" charset="0"/>
                <a:ea typeface="+mn-ea"/>
                <a:cs typeface="+mn-cs"/>
              </a:rPr>
              <a:t> : organisation scientifique du travail en 1911,</a:t>
            </a:r>
          </a:p>
          <a:p>
            <a:r>
              <a:rPr lang="fr-FR" sz="1200" b="1" kern="1200" dirty="0">
                <a:solidFill>
                  <a:schemeClr val="tx1"/>
                </a:solidFill>
                <a:effectLst/>
                <a:latin typeface="Arial" charset="0"/>
                <a:ea typeface="+mn-ea"/>
                <a:cs typeface="+mn-cs"/>
              </a:rPr>
              <a:t>Henry Ford</a:t>
            </a:r>
            <a:r>
              <a:rPr lang="fr-FR" sz="1200" kern="1200" dirty="0">
                <a:solidFill>
                  <a:schemeClr val="tx1"/>
                </a:solidFill>
                <a:effectLst/>
                <a:latin typeface="Arial" charset="0"/>
                <a:ea typeface="+mn-ea"/>
                <a:cs typeface="+mn-cs"/>
              </a:rPr>
              <a:t> : travail à la chaîne et standardisation en 1913,</a:t>
            </a:r>
          </a:p>
          <a:p>
            <a:r>
              <a:rPr lang="fr-FR" sz="1200" b="1" kern="1200" dirty="0">
                <a:solidFill>
                  <a:schemeClr val="tx1"/>
                </a:solidFill>
                <a:effectLst/>
                <a:latin typeface="Arial" charset="0"/>
                <a:ea typeface="+mn-ea"/>
                <a:cs typeface="+mn-cs"/>
              </a:rPr>
              <a:t>Harris et Wilson</a:t>
            </a:r>
            <a:r>
              <a:rPr lang="fr-FR" sz="1200" kern="1200" dirty="0">
                <a:solidFill>
                  <a:schemeClr val="tx1"/>
                </a:solidFill>
                <a:effectLst/>
                <a:latin typeface="Arial" charset="0"/>
                <a:ea typeface="+mn-ea"/>
                <a:cs typeface="+mn-cs"/>
              </a:rPr>
              <a:t> : quantité économique entre 1913 et 1924,</a:t>
            </a:r>
          </a:p>
          <a:p>
            <a:r>
              <a:rPr lang="fr-FR" sz="1200" b="1" kern="1200" dirty="0">
                <a:solidFill>
                  <a:schemeClr val="tx1"/>
                </a:solidFill>
                <a:effectLst/>
                <a:latin typeface="Arial" charset="0"/>
                <a:ea typeface="+mn-ea"/>
                <a:cs typeface="+mn-cs"/>
              </a:rPr>
              <a:t>Fayol</a:t>
            </a:r>
            <a:r>
              <a:rPr lang="fr-FR" sz="1200" kern="1200" dirty="0">
                <a:solidFill>
                  <a:schemeClr val="tx1"/>
                </a:solidFill>
                <a:effectLst/>
                <a:latin typeface="Arial" charset="0"/>
                <a:ea typeface="+mn-ea"/>
                <a:cs typeface="+mn-cs"/>
              </a:rPr>
              <a:t> : principes de direction et de gestion en 1916,</a:t>
            </a:r>
          </a:p>
          <a:p>
            <a:r>
              <a:rPr lang="fr-FR" sz="1200" b="1" kern="1200" dirty="0">
                <a:solidFill>
                  <a:schemeClr val="tx1"/>
                </a:solidFill>
                <a:effectLst/>
                <a:latin typeface="Arial" charset="0"/>
                <a:ea typeface="+mn-ea"/>
                <a:cs typeface="+mn-cs"/>
              </a:rPr>
              <a:t>Gantt</a:t>
            </a:r>
            <a:r>
              <a:rPr lang="fr-FR" sz="1200" kern="1200" dirty="0">
                <a:solidFill>
                  <a:schemeClr val="tx1"/>
                </a:solidFill>
                <a:effectLst/>
                <a:latin typeface="Arial" charset="0"/>
                <a:ea typeface="+mn-ea"/>
                <a:cs typeface="+mn-cs"/>
              </a:rPr>
              <a:t> : principes d’ordonnancement en 1917.</a:t>
            </a:r>
          </a:p>
          <a:p>
            <a:r>
              <a:rPr lang="fr-FR" sz="1200" kern="1200" dirty="0">
                <a:solidFill>
                  <a:schemeClr val="tx1"/>
                </a:solidFill>
                <a:effectLst/>
                <a:latin typeface="Arial" charset="0"/>
                <a:ea typeface="+mn-ea"/>
                <a:cs typeface="+mn-cs"/>
              </a:rPr>
              <a:t>La gestion scientifique, par l'application de concepts mathématiques à des problèmes de gestion de l'activité, remonte aux années 1930 avec les premiers travaux sur le contrôle de qualité (</a:t>
            </a:r>
            <a:r>
              <a:rPr lang="fr-FR" sz="1200" b="1" kern="1200" dirty="0">
                <a:solidFill>
                  <a:schemeClr val="tx1"/>
                </a:solidFill>
                <a:effectLst/>
                <a:latin typeface="Arial" charset="0"/>
                <a:ea typeface="+mn-ea"/>
                <a:cs typeface="+mn-cs"/>
              </a:rPr>
              <a:t>W. </a:t>
            </a:r>
            <a:r>
              <a:rPr lang="fr-FR" sz="1200" b="1" kern="1200" dirty="0" err="1">
                <a:solidFill>
                  <a:schemeClr val="tx1"/>
                </a:solidFill>
                <a:effectLst/>
                <a:latin typeface="Arial" charset="0"/>
                <a:ea typeface="+mn-ea"/>
                <a:cs typeface="+mn-cs"/>
              </a:rPr>
              <a:t>Shewart</a:t>
            </a:r>
            <a:r>
              <a:rPr lang="fr-FR" sz="1200" kern="1200" dirty="0">
                <a:solidFill>
                  <a:schemeClr val="tx1"/>
                </a:solidFill>
                <a:effectLst/>
                <a:latin typeface="Arial" charset="0"/>
                <a:ea typeface="+mn-ea"/>
                <a:cs typeface="+mn-cs"/>
              </a:rPr>
              <a:t>) et 1950 avec la naissance de la recherche opérationnelle (programmation linéaire, méthode PERT, etc.).</a:t>
            </a:r>
          </a:p>
          <a:p>
            <a:r>
              <a:rPr lang="fr-FR" sz="1200" kern="1200" dirty="0">
                <a:solidFill>
                  <a:schemeClr val="tx1"/>
                </a:solidFill>
                <a:effectLst/>
                <a:latin typeface="Arial" charset="0"/>
                <a:ea typeface="+mn-ea"/>
                <a:cs typeface="+mn-cs"/>
              </a:rPr>
              <a:t>L'apparition de l'informatique dans le domaine de la gestion de production se situe au milieu des années 1960 avec le premier progiciel conçu pour gérer une production complexe (Class d'IBM). Son usage s'est rapidement développé dès que les progrès technologiques permirent l'accès direct à de gros volumes d'informations ainsi que la consultation et la mise à jour des données en temps réel. </a:t>
            </a:r>
          </a:p>
          <a:p>
            <a:r>
              <a:rPr lang="fr-FR" sz="1200" kern="1200" dirty="0">
                <a:solidFill>
                  <a:schemeClr val="tx1"/>
                </a:solidFill>
                <a:effectLst/>
                <a:latin typeface="Arial" charset="0"/>
                <a:ea typeface="+mn-ea"/>
                <a:cs typeface="+mn-cs"/>
              </a:rPr>
              <a:t>Elle a permis le développement du concept de gestion intégrée de la production et, plus généralement, de gestion intégrée de l'entreprise (1970). Les progiciels de Gestion de production assistée par ordinateur (GPAO) prennent en compte tous les aspects de la logistique, des achats à la livraison des produits.</a:t>
            </a:r>
          </a:p>
          <a:p>
            <a:r>
              <a:rPr lang="fr-FR" sz="1200" kern="1200" dirty="0">
                <a:solidFill>
                  <a:schemeClr val="tx1"/>
                </a:solidFill>
                <a:effectLst/>
                <a:latin typeface="Arial" charset="0"/>
                <a:ea typeface="+mn-ea"/>
                <a:cs typeface="+mn-cs"/>
              </a:rPr>
              <a:t> </a:t>
            </a:r>
          </a:p>
          <a:p>
            <a:r>
              <a:rPr lang="fr-FR" sz="1200" kern="1200" dirty="0">
                <a:solidFill>
                  <a:schemeClr val="tx1"/>
                </a:solidFill>
                <a:effectLst/>
                <a:latin typeface="Arial" charset="0"/>
                <a:ea typeface="+mn-ea"/>
                <a:cs typeface="+mn-cs"/>
              </a:rPr>
              <a:t>1776  Adam Smith la richesse des nations c’est déjà les délocalisations ce n’est pas la peine de faire du riz en Finlande</a:t>
            </a:r>
          </a:p>
          <a:p>
            <a:r>
              <a:rPr lang="fr-FR" sz="1200" kern="1200" dirty="0">
                <a:solidFill>
                  <a:schemeClr val="tx1"/>
                </a:solidFill>
                <a:effectLst/>
                <a:latin typeface="Arial" charset="0"/>
                <a:ea typeface="+mn-ea"/>
                <a:cs typeface="+mn-cs"/>
              </a:rPr>
              <a:t>1911 Le taylorisme c’est regardé le travail comme un objet de science c’est la division horizontale du travail processus complexe divise en processus simple. Et division verticale les opérateurs qui exécutent et des gens qui réfléchissent ceux qui bossent;</a:t>
            </a:r>
          </a:p>
          <a:p>
            <a:r>
              <a:rPr lang="fr-FR" sz="1200" kern="1200" dirty="0">
                <a:solidFill>
                  <a:schemeClr val="tx1"/>
                </a:solidFill>
                <a:effectLst/>
                <a:latin typeface="Arial" charset="0"/>
                <a:ea typeface="+mn-ea"/>
                <a:cs typeface="+mn-cs"/>
              </a:rPr>
              <a:t>Elargissement des taches et autonomie développer l’autocontrôle de la maintenance</a:t>
            </a:r>
          </a:p>
          <a:p>
            <a:r>
              <a:rPr lang="fr-FR" sz="1200" kern="1200" dirty="0">
                <a:solidFill>
                  <a:schemeClr val="tx1"/>
                </a:solidFill>
                <a:effectLst/>
                <a:latin typeface="Arial" charset="0"/>
                <a:ea typeface="+mn-ea"/>
                <a:cs typeface="+mn-cs"/>
              </a:rPr>
              <a:t>1913 Ford il a inventé le travail à la chaine cela a permis à chacun d’avoir une voiture le produit se déplace et impose un rythme.</a:t>
            </a:r>
          </a:p>
          <a:p>
            <a:r>
              <a:rPr lang="fr-FR" sz="1200" kern="1200" dirty="0">
                <a:solidFill>
                  <a:schemeClr val="tx1"/>
                </a:solidFill>
                <a:effectLst/>
                <a:latin typeface="Arial" charset="0"/>
                <a:ea typeface="+mn-ea"/>
                <a:cs typeface="+mn-cs"/>
              </a:rPr>
              <a:t>1916 Fayol avec le rôle de chacun des services</a:t>
            </a:r>
          </a:p>
          <a:p>
            <a:r>
              <a:rPr lang="fr-FR" sz="1200" kern="1200" dirty="0">
                <a:solidFill>
                  <a:schemeClr val="tx1"/>
                </a:solidFill>
                <a:effectLst/>
                <a:latin typeface="Arial" charset="0"/>
                <a:ea typeface="+mn-ea"/>
                <a:cs typeface="+mn-cs"/>
              </a:rPr>
              <a:t>1917 Wilson première fois ou on utilise des mathématiques</a:t>
            </a:r>
          </a:p>
          <a:p>
            <a:r>
              <a:rPr lang="fr-FR" sz="1200" kern="1200" dirty="0">
                <a:solidFill>
                  <a:schemeClr val="tx1"/>
                </a:solidFill>
                <a:effectLst/>
                <a:latin typeface="Arial" charset="0"/>
                <a:ea typeface="+mn-ea"/>
                <a:cs typeface="+mn-cs"/>
              </a:rPr>
              <a:t>1930 </a:t>
            </a:r>
            <a:r>
              <a:rPr lang="fr-FR" sz="1200" kern="1200" dirty="0" err="1">
                <a:solidFill>
                  <a:schemeClr val="tx1"/>
                </a:solidFill>
                <a:effectLst/>
                <a:latin typeface="Arial" charset="0"/>
                <a:ea typeface="+mn-ea"/>
                <a:cs typeface="+mn-cs"/>
              </a:rPr>
              <a:t>Shewart</a:t>
            </a:r>
            <a:r>
              <a:rPr lang="fr-FR" sz="1200" kern="1200" dirty="0">
                <a:solidFill>
                  <a:schemeClr val="tx1"/>
                </a:solidFill>
                <a:effectLst/>
                <a:latin typeface="Arial" charset="0"/>
                <a:ea typeface="+mn-ea"/>
                <a:cs typeface="+mn-cs"/>
              </a:rPr>
              <a:t> invention de l’échantillonnage</a:t>
            </a:r>
          </a:p>
          <a:p>
            <a:r>
              <a:rPr lang="fr-FR" sz="1200" kern="1200" dirty="0">
                <a:solidFill>
                  <a:schemeClr val="tx1"/>
                </a:solidFill>
                <a:effectLst/>
                <a:latin typeface="Arial" charset="0"/>
                <a:ea typeface="+mn-ea"/>
                <a:cs typeface="+mn-cs"/>
              </a:rPr>
              <a:t>1940 RO les américains c’est l’origine de La BS inventé par la Navy (programmation linéaire)</a:t>
            </a:r>
          </a:p>
          <a:p>
            <a:r>
              <a:rPr lang="fr-FR" sz="1200" kern="1200" dirty="0">
                <a:solidFill>
                  <a:schemeClr val="tx1"/>
                </a:solidFill>
                <a:effectLst/>
                <a:latin typeface="Arial" charset="0"/>
                <a:ea typeface="+mn-ea"/>
                <a:cs typeface="+mn-cs"/>
              </a:rPr>
              <a:t>1975 c’est le début du tout informatique cela a vraiment fonctionné en 1995 il a fallu 20 ans</a:t>
            </a:r>
          </a:p>
          <a:p>
            <a:r>
              <a:rPr lang="fr-FR" sz="1200" kern="1200" dirty="0">
                <a:solidFill>
                  <a:schemeClr val="tx1"/>
                </a:solidFill>
                <a:effectLst/>
                <a:latin typeface="Arial" charset="0"/>
                <a:ea typeface="+mn-ea"/>
                <a:cs typeface="+mn-cs"/>
              </a:rPr>
              <a:t>1980 Choc le bon stock c’est zéro</a:t>
            </a:r>
          </a:p>
          <a:p>
            <a:r>
              <a:rPr lang="fr-FR" sz="1200" kern="1200" dirty="0">
                <a:solidFill>
                  <a:schemeClr val="tx1"/>
                </a:solidFill>
                <a:effectLst/>
                <a:latin typeface="Arial" charset="0"/>
                <a:ea typeface="+mn-ea"/>
                <a:cs typeface="+mn-cs"/>
              </a:rPr>
              <a:t>1990 Lean c’est mince c’est éliminer tout ce qui coute </a:t>
            </a:r>
          </a:p>
          <a:p>
            <a:r>
              <a:rPr lang="fr-FR" sz="1200" kern="1200" dirty="0">
                <a:solidFill>
                  <a:schemeClr val="tx1"/>
                </a:solidFill>
                <a:effectLst/>
                <a:latin typeface="Arial" charset="0"/>
                <a:ea typeface="+mn-ea"/>
                <a:cs typeface="+mn-cs"/>
              </a:rPr>
              <a:t>Prendre un produit et le déplacer la valeur obtenu par le client en rapport avec le cout</a:t>
            </a:r>
          </a:p>
          <a:p>
            <a:r>
              <a:rPr lang="fr-FR" sz="1200" kern="1200" dirty="0">
                <a:solidFill>
                  <a:schemeClr val="tx1"/>
                </a:solidFill>
                <a:effectLst/>
                <a:latin typeface="Arial" charset="0"/>
                <a:ea typeface="+mn-ea"/>
                <a:cs typeface="+mn-cs"/>
              </a:rPr>
              <a:t>La valeur ajoutée c’est la richesse que crée l'entreprise e et la distribue value </a:t>
            </a:r>
            <a:r>
              <a:rPr lang="fr-FR" sz="1200" kern="1200" dirty="0" err="1">
                <a:solidFill>
                  <a:schemeClr val="tx1"/>
                </a:solidFill>
                <a:effectLst/>
                <a:latin typeface="Arial" charset="0"/>
                <a:ea typeface="+mn-ea"/>
                <a:cs typeface="+mn-cs"/>
              </a:rPr>
              <a:t>added</a:t>
            </a:r>
            <a:r>
              <a:rPr lang="fr-FR" sz="1200" kern="1200" dirty="0">
                <a:solidFill>
                  <a:schemeClr val="tx1"/>
                </a:solidFill>
                <a:effectLst/>
                <a:latin typeface="Arial" charset="0"/>
                <a:ea typeface="+mn-ea"/>
                <a:cs typeface="+mn-cs"/>
              </a:rPr>
              <a:t> et value </a:t>
            </a:r>
            <a:r>
              <a:rPr lang="fr-FR" sz="1200" kern="1200" dirty="0" err="1">
                <a:solidFill>
                  <a:schemeClr val="tx1"/>
                </a:solidFill>
                <a:effectLst/>
                <a:latin typeface="Arial" charset="0"/>
                <a:ea typeface="+mn-ea"/>
                <a:cs typeface="+mn-cs"/>
              </a:rPr>
              <a:t>adding</a:t>
            </a:r>
            <a:endParaRPr lang="fr-FR" sz="1200" kern="1200" dirty="0">
              <a:solidFill>
                <a:schemeClr val="tx1"/>
              </a:solidFill>
              <a:effectLst/>
              <a:latin typeface="Arial" charset="0"/>
              <a:ea typeface="+mn-ea"/>
              <a:cs typeface="+mn-cs"/>
            </a:endParaRPr>
          </a:p>
          <a:p>
            <a:r>
              <a:rPr lang="fr-FR" sz="1200" kern="1200" dirty="0">
                <a:solidFill>
                  <a:schemeClr val="tx1"/>
                </a:solidFill>
                <a:effectLst/>
                <a:latin typeface="Arial" charset="0"/>
                <a:ea typeface="+mn-ea"/>
                <a:cs typeface="+mn-cs"/>
              </a:rPr>
              <a:t>2000 SCM ensemble de flux</a:t>
            </a:r>
          </a:p>
        </p:txBody>
      </p:sp>
    </p:spTree>
    <p:extLst>
      <p:ext uri="{BB962C8B-B14F-4D97-AF65-F5344CB8AC3E}">
        <p14:creationId xmlns:p14="http://schemas.microsoft.com/office/powerpoint/2010/main" val="384734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Arial" charset="0"/>
                <a:ea typeface="+mn-ea"/>
                <a:cs typeface="+mn-cs"/>
              </a:rPr>
              <a:t>Le modèle qui a dominé les organisations industrielles pendant un siècle est le taylorisme. C’est grâce à ce modèle d’organisation du travail que l’on a connu les formidables progrès de productivité qui ont permis l’élévation du niveau de vie dans les pays industrialisés.</a:t>
            </a:r>
          </a:p>
          <a:p>
            <a:r>
              <a:rPr lang="fr-FR" sz="1200" kern="1200" dirty="0">
                <a:solidFill>
                  <a:schemeClr val="tx1"/>
                </a:solidFill>
                <a:effectLst/>
                <a:latin typeface="Arial" charset="0"/>
                <a:ea typeface="+mn-ea"/>
                <a:cs typeface="+mn-cs"/>
              </a:rPr>
              <a:t>Taylor a inventé cette organisation au début du XXe siècle aux États-Unis pour permettre un accroissement rapide de la production industrielle. À l’époque, le facteur de production prédominant était naturellement la main-d’œuvre. Pour augmenter rapidement les capacités de production, il fallait incorporer rapidement du personnel non qualifié (les immigrants et les paysans) et donc confier à ces nouveaux embauchés des tâches simples qui ne demandaient qu’une formation rapide.</a:t>
            </a:r>
            <a:endParaRPr lang="fr-FR" dirty="0"/>
          </a:p>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Définition du concept de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Rôle et importance du management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dans la stratégie générale</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Présentation du modèle de référence SCOR</a:t>
            </a:r>
            <a:br>
              <a:rPr lang="fr-FR" sz="1200" b="1" kern="1200" dirty="0">
                <a:solidFill>
                  <a:schemeClr val="tx1"/>
                </a:solidFill>
                <a:effectLst/>
                <a:latin typeface="Arial" charset="0"/>
                <a:ea typeface="+mn-ea"/>
                <a:cs typeface="+mn-cs"/>
              </a:rPr>
            </a:br>
            <a:endParaRPr lang="fr-FR" sz="1200" kern="1200" dirty="0">
              <a:solidFill>
                <a:schemeClr val="tx1"/>
              </a:solidFill>
              <a:effectLst/>
              <a:latin typeface="Arial" charset="0"/>
              <a:ea typeface="+mn-ea"/>
              <a:cs typeface="+mn-cs"/>
            </a:endParaRPr>
          </a:p>
          <a:p>
            <a:pPr defTabSz="701589"/>
            <a:endParaRPr lang="fr-FR" sz="1700" dirty="0">
              <a:latin typeface="Helvetica" charset="0"/>
              <a:cs typeface="Helvetica"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Henry Ford voulait fabriquer en grande série une auto simple, robuste et peu chère. Grâce à l’introduction du travail à la chaîne, il a gagné son pari et révolutionné l’industrie mondiale.</a:t>
            </a:r>
          </a:p>
          <a:p>
            <a:r>
              <a:rPr lang="fr-FR" sz="1200" kern="1200" dirty="0">
                <a:solidFill>
                  <a:schemeClr val="tx1"/>
                </a:solidFill>
                <a:effectLst/>
                <a:latin typeface="Arial" charset="0"/>
                <a:ea typeface="+mn-ea"/>
                <a:cs typeface="+mn-cs"/>
              </a:rPr>
              <a:t>Le client a le droit de choisir sa couleur, à condition que ce soit le noir. Cette formule peut faire sourire, mais Henry Ford n’avait aucun sens de l’humour : à partir de 1914, seules les laques de cette teinte séchaient assez vite pour ne pas ralentir la cadence de production de la Ford T. Et quelle cadence, puisque l’usine de Highland Park, près de Detroit, en construisait près de 4 000 exemplaires par jour ! Voiture pour tous. La Ford T est une légende que l’on peut résumer en chiffres : 16,5 millions d’exemplaires entre 1908 et 1927 (il faudra attendre la Coccinelle de Volkswagen pour faire mieux), une voiture sur deux en circulation sur la planète au début des années 1920 et des usines en Angleterre, en Allemagne, en France, au Danemark, en Afrique du Sud et au Japon.</a:t>
            </a:r>
          </a:p>
        </p:txBody>
      </p:sp>
    </p:spTree>
    <p:extLst>
      <p:ext uri="{BB962C8B-B14F-4D97-AF65-F5344CB8AC3E}">
        <p14:creationId xmlns:p14="http://schemas.microsoft.com/office/powerpoint/2010/main" val="3419448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Le premier principe réside dans l’analyse du travail, le chronométrage, la recherche de bonnes méthodes de travail, l’élimination des gestes inutiles, la sélection des ouvriers, l’établissement des temps standards et le salaire au rendement, ce qui a donné naissance à l’organisation scientifique du travail (OST).</a:t>
            </a:r>
          </a:p>
          <a:p>
            <a:r>
              <a:rPr lang="fr-FR" sz="1200" kern="1200" dirty="0">
                <a:solidFill>
                  <a:schemeClr val="tx1"/>
                </a:solidFill>
                <a:effectLst/>
                <a:latin typeface="Arial" charset="0"/>
                <a:ea typeface="+mn-ea"/>
                <a:cs typeface="+mn-cs"/>
              </a:rPr>
              <a:t>Le second principe énonce une double division du travail :</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une division « horizontale » qui conduit à diviser une tâche complexe en une succession de tâches simples : chaque ouvrier n’effectue qu’une petite partie du travail pour élaborer un produit ; celui-ci passe alors aux postes suivants pour subir la suite des opérations de transformation ;</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une division « verticale » dans laquelle les tâches d’exécution et les tâches de gestion sont clairement séparées ; les opérateurs ne sont payés que pour exécuter et non pour gérer leur travail. De nouvelles fonctions ont donc été créées et confiées à des spécialistes : contrôle de qualité, maintenance des machines, méthodes de travail, planification de l’activité, etc. Les opérateurs sont donc dépossédés de tout contrôle sur leur travail.</a:t>
            </a:r>
          </a:p>
          <a:p>
            <a:endParaRPr lang="fr-FR" dirty="0"/>
          </a:p>
        </p:txBody>
      </p:sp>
    </p:spTree>
    <p:extLst>
      <p:ext uri="{BB962C8B-B14F-4D97-AF65-F5344CB8AC3E}">
        <p14:creationId xmlns:p14="http://schemas.microsoft.com/office/powerpoint/2010/main" val="822306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Arial" charset="0"/>
                <a:ea typeface="+mn-ea"/>
                <a:cs typeface="+mn-cs"/>
              </a:rPr>
              <a:t>Ce modèle est encore extrêmement utilisé car il présente de nombreux avantages pour l’entreprise :</a:t>
            </a:r>
          </a:p>
          <a:p>
            <a:pPr lvl="0"/>
            <a:r>
              <a:rPr lang="fr-FR" sz="1200" kern="1200" dirty="0">
                <a:solidFill>
                  <a:schemeClr val="tx1"/>
                </a:solidFill>
                <a:effectLst/>
                <a:latin typeface="Arial" charset="0"/>
                <a:ea typeface="+mn-ea"/>
                <a:cs typeface="+mn-cs"/>
              </a:rPr>
              <a:t>formation facile (les tâches à exécuter sont simples),</a:t>
            </a:r>
          </a:p>
          <a:p>
            <a:pPr lvl="0"/>
            <a:r>
              <a:rPr lang="fr-FR" sz="1200" kern="1200" dirty="0">
                <a:solidFill>
                  <a:schemeClr val="tx1"/>
                </a:solidFill>
                <a:effectLst/>
                <a:latin typeface="Arial" charset="0"/>
                <a:ea typeface="+mn-ea"/>
                <a:cs typeface="+mn-cs"/>
              </a:rPr>
              <a:t>productivité élevée (l’opérateur est affecté en permanence à un poste de travail),</a:t>
            </a:r>
          </a:p>
          <a:p>
            <a:pPr lvl="0"/>
            <a:r>
              <a:rPr lang="fr-FR" sz="1200" kern="1200" dirty="0">
                <a:solidFill>
                  <a:schemeClr val="tx1"/>
                </a:solidFill>
                <a:effectLst/>
                <a:latin typeface="Arial" charset="0"/>
                <a:ea typeface="+mn-ea"/>
                <a:cs typeface="+mn-cs"/>
              </a:rPr>
              <a:t>salaires faibles (du fait de la faible qualification requise).</a:t>
            </a:r>
          </a:p>
          <a:p>
            <a:r>
              <a:rPr lang="fr-FR" sz="1200" kern="1200" dirty="0">
                <a:solidFill>
                  <a:schemeClr val="tx1"/>
                </a:solidFill>
                <a:effectLst/>
                <a:latin typeface="Arial" charset="0"/>
                <a:ea typeface="+mn-ea"/>
                <a:cs typeface="+mn-cs"/>
              </a:rPr>
              <a:t>Pour les ouvriers, il présente aussi des avantages : il permet d’employer des personnes non qualifiées ; il ne demande pas de prise de responsabilité et ne crée pas une forte charge mentale.</a:t>
            </a:r>
          </a:p>
          <a:p>
            <a:r>
              <a:rPr lang="fr-FR" sz="1200" kern="1200" dirty="0">
                <a:solidFill>
                  <a:schemeClr val="tx1"/>
                </a:solidFill>
                <a:effectLst/>
                <a:latin typeface="Arial" charset="0"/>
                <a:ea typeface="+mn-ea"/>
                <a:cs typeface="+mn-cs"/>
              </a:rPr>
              <a:t>Il n’est cependant pas sans inconvénients : dans une organisation taylorienne, il est difficile de motiver à la qualité car l’ouvrier ne voit jamais le résultat de son travail ; le travail est monotone ; il y a peu d’opportunités d’évolution possibles. Cela peut conduire à un climat social difficile.</a:t>
            </a:r>
          </a:p>
          <a:p>
            <a:r>
              <a:rPr lang="fr-FR" sz="1200" kern="1200" dirty="0">
                <a:solidFill>
                  <a:schemeClr val="tx1"/>
                </a:solidFill>
                <a:effectLst/>
                <a:latin typeface="Arial" charset="0"/>
                <a:ea typeface="+mn-ea"/>
                <a:cs typeface="+mn-cs"/>
              </a:rPr>
              <a:t>Ce modèle a été combattu dans les années 1980 et certaines organisations ont fait évoluer leur organisation dans les deux directions :</a:t>
            </a:r>
          </a:p>
          <a:p>
            <a:pPr lvl="0"/>
            <a:r>
              <a:rPr lang="fr-FR" sz="1200" kern="1200" dirty="0">
                <a:solidFill>
                  <a:schemeClr val="tx1"/>
                </a:solidFill>
                <a:effectLst/>
                <a:latin typeface="Arial" charset="0"/>
                <a:ea typeface="+mn-ea"/>
                <a:cs typeface="+mn-cs"/>
              </a:rPr>
              <a:t>dans le sens horizontal, les tâches ont été élargies : un opérateur réalise plusieurs opérations successives au lieu d’une seule ;</a:t>
            </a:r>
          </a:p>
          <a:p>
            <a:pPr lvl="0"/>
            <a:r>
              <a:rPr lang="fr-FR" sz="1200" kern="1200" dirty="0">
                <a:solidFill>
                  <a:schemeClr val="tx1"/>
                </a:solidFill>
                <a:effectLst/>
                <a:latin typeface="Arial" charset="0"/>
                <a:ea typeface="+mn-ea"/>
                <a:cs typeface="+mn-cs"/>
              </a:rPr>
              <a:t>dans le sens vertical, les tâches ont été enrichies : on a confié aux opérateurs chargés de l’exécution des tâches de contrôle de qualité (autocontrôle), de maintenance de premier niveau, de planification du travail, en particulier au sein d’équipes (semi) autonomes.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875213"/>
            <a:ext cx="5207000" cy="4630737"/>
          </a:xfrm>
        </p:spPr>
        <p:txBody>
          <a:bodyPr/>
          <a:lstStyle/>
          <a:p>
            <a:r>
              <a:rPr lang="fr-FR" sz="1200" kern="1200" dirty="0">
                <a:solidFill>
                  <a:schemeClr val="tx1"/>
                </a:solidFill>
                <a:effectLst/>
                <a:latin typeface="Arial" charset="0"/>
                <a:ea typeface="+mn-ea"/>
                <a:cs typeface="+mn-cs"/>
              </a:rPr>
              <a:t>La logistique industrielle n'a véritablement fait son apparition comme disci­pline du management qu'en 1977 avec les travaux de James L. </a:t>
            </a:r>
            <a:r>
              <a:rPr lang="fr-FR" sz="1200" kern="1200" dirty="0" err="1">
                <a:solidFill>
                  <a:schemeClr val="tx1"/>
                </a:solidFill>
                <a:effectLst/>
                <a:latin typeface="Arial" charset="0"/>
                <a:ea typeface="+mn-ea"/>
                <a:cs typeface="+mn-cs"/>
              </a:rPr>
              <a:t>Heskett</a:t>
            </a:r>
            <a:r>
              <a:rPr lang="fr-FR" sz="1200" kern="1200" dirty="0">
                <a:solidFill>
                  <a:schemeClr val="tx1"/>
                </a:solidFill>
                <a:effectLst/>
                <a:latin typeface="Arial" charset="0"/>
                <a:ea typeface="+mn-ea"/>
                <a:cs typeface="+mn-cs"/>
              </a:rPr>
              <a:t>, professeur à Harvard, qui lui donne sa première définition civile, tournée vers les entreprises : « Ensemble des activités qui maîtrisent les flux de produits, la coor­dination des ressources et des débouchés, en réalisant un niveau de service donné, au moindre coût ».</a:t>
            </a:r>
          </a:p>
          <a:p>
            <a:r>
              <a:rPr lang="fr-FR" sz="1200" kern="1200" dirty="0">
                <a:solidFill>
                  <a:schemeClr val="tx1"/>
                </a:solidFill>
                <a:effectLst/>
                <a:latin typeface="Arial" charset="0"/>
                <a:ea typeface="+mn-ea"/>
                <a:cs typeface="+mn-cs"/>
              </a:rPr>
              <a:t>Elle a ensuite évolué pour inclure la circulation des informations et préciser l'origine et la destination des mouvements, devenant ainsi « la gestion des flux de produits et d'informations depuis l'achat des matières et composants jusqu'à l’utilisation du produit fini par le client, visant à satisfaire la demande finale sous contraintes de délai, qualité et coût » </a:t>
            </a:r>
          </a:p>
          <a:p>
            <a:r>
              <a:rPr lang="fr-FR" sz="1200" kern="1200" dirty="0">
                <a:solidFill>
                  <a:schemeClr val="tx1"/>
                </a:solidFill>
                <a:effectLst/>
                <a:latin typeface="Arial" charset="0"/>
                <a:ea typeface="+mn-ea"/>
                <a:cs typeface="+mn-cs"/>
              </a:rPr>
              <a:t>Elle regroupe la planification, la gestion des opérations et la mesure de la performance de tout ou partie des fonctions suivantes : Achats, Approvisionnements, Production et Distribu­tion.</a:t>
            </a:r>
          </a:p>
          <a:p>
            <a:endParaRPr lang="fr-FR" dirty="0"/>
          </a:p>
        </p:txBody>
      </p:sp>
    </p:spTree>
    <p:extLst>
      <p:ext uri="{BB962C8B-B14F-4D97-AF65-F5344CB8AC3E}">
        <p14:creationId xmlns:p14="http://schemas.microsoft.com/office/powerpoint/2010/main" val="1683489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L’organisation traditionnelle des entreprises est fondée sur les principes du taylorisme : chaque fonction travaille de façon largement indépendante et poursuit ses propres objectifs. C’est ce que l’on appelle l’organisation en silos.</a:t>
            </a:r>
          </a:p>
          <a:p>
            <a:r>
              <a:rPr lang="fr-FR" sz="1200" kern="1200" dirty="0">
                <a:solidFill>
                  <a:schemeClr val="tx1"/>
                </a:solidFill>
                <a:effectLst/>
                <a:latin typeface="Arial" charset="0"/>
                <a:ea typeface="+mn-ea"/>
                <a:cs typeface="+mn-cs"/>
              </a:rPr>
              <a:t>Face aux enjeux de l’environnement concurrentiel, les inconvénients de ce type d’organisation sont nombreux : la prise de décision est lente car plusieurs directions doivent s’accorder alors qu’il faut réagir vite, les décisions peuvent être contradictoires. Par exemple, les achats chercheront à minimiser les coûts d’approvisionnements en commandant de grosses quantités alors que la distribution cherche à minimiser les stocks et à satisfaire une demande peu prévisible.</a:t>
            </a:r>
          </a:p>
        </p:txBody>
      </p:sp>
    </p:spTree>
    <p:extLst>
      <p:ext uri="{BB962C8B-B14F-4D97-AF65-F5344CB8AC3E}">
        <p14:creationId xmlns:p14="http://schemas.microsoft.com/office/powerpoint/2010/main" val="101108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p:sp>
      <p:sp>
        <p:nvSpPr>
          <p:cNvPr id="38914" name="Rectangle 2"/>
          <p:cNvSpPr>
            <a:spLocks noGrp="1" noChangeArrowheads="1"/>
          </p:cNvSpPr>
          <p:nvPr>
            <p:ph type="body" idx="1"/>
          </p:nvPr>
        </p:nvSpPr>
        <p:spPr/>
        <p:txBody>
          <a:bodyPr/>
          <a:lstStyle/>
          <a:p>
            <a:r>
              <a:rPr lang="fr-FR" sz="1200" kern="1200" dirty="0">
                <a:solidFill>
                  <a:schemeClr val="tx1"/>
                </a:solidFill>
                <a:effectLst/>
                <a:latin typeface="Arial" charset="0"/>
                <a:ea typeface="+mn-ea"/>
                <a:cs typeface="+mn-cs"/>
              </a:rPr>
              <a:t>Dans l’organisation traditionnelle on se protège classiquement par les stocks, chacun ne voit que le maillon immédiatement précédant dans la chaîne.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La gestion de la chaîne logistique en anglais,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management ou SCM est un savoir-faire d'application qui vise une mise en œuvre ou une gestion opérationnelle, soit le respect sur le terrain de l'enchaînement des tâches (illustré par le terme de « chaîne »), ainsi que le bon fonctionnement du «système logistique», tel que fixé par le «cahier des charges logistique» de l'organisation concernée.</a:t>
            </a:r>
          </a:p>
          <a:p>
            <a:r>
              <a:rPr lang="fr-FR" sz="1200" kern="1200" dirty="0">
                <a:solidFill>
                  <a:schemeClr val="tx1"/>
                </a:solidFill>
                <a:effectLst/>
                <a:latin typeface="Arial" charset="0"/>
                <a:ea typeface="+mn-ea"/>
                <a:cs typeface="+mn-cs"/>
              </a:rPr>
              <a:t>Ce qui peut recouvrir un domaine très étendu soit :</a:t>
            </a:r>
          </a:p>
          <a:p>
            <a:pPr lvl="0"/>
            <a:r>
              <a:rPr lang="fr-FR" sz="1200" kern="1200" dirty="0">
                <a:solidFill>
                  <a:schemeClr val="tx1"/>
                </a:solidFill>
                <a:effectLst/>
                <a:latin typeface="Arial" charset="0"/>
                <a:ea typeface="+mn-ea"/>
                <a:cs typeface="+mn-cs"/>
              </a:rPr>
              <a:t>Quoi? : L’ensemble, des processus et des informations associées ;</a:t>
            </a:r>
          </a:p>
          <a:p>
            <a:pPr lvl="0"/>
            <a:r>
              <a:rPr lang="fr-FR" sz="1200" kern="1200" dirty="0">
                <a:solidFill>
                  <a:schemeClr val="tx1"/>
                </a:solidFill>
                <a:effectLst/>
                <a:latin typeface="Arial" charset="0"/>
                <a:ea typeface="+mn-ea"/>
                <a:cs typeface="+mn-cs"/>
              </a:rPr>
              <a:t>Où ? : En vue de l'approvisionnement, la détention, la circulation et la mise à disposition des produits depuis leur conception jusqu'au client final ;</a:t>
            </a:r>
          </a:p>
          <a:p>
            <a:pPr lvl="0"/>
            <a:r>
              <a:rPr lang="fr-FR" sz="1200" kern="1200" dirty="0">
                <a:solidFill>
                  <a:schemeClr val="tx1"/>
                </a:solidFill>
                <a:effectLst/>
                <a:latin typeface="Arial" charset="0"/>
                <a:ea typeface="+mn-ea"/>
                <a:cs typeface="+mn-cs"/>
              </a:rPr>
              <a:t>Comment ? : Et ce, aux conditions déterminées</a:t>
            </a:r>
          </a:p>
          <a:p>
            <a:pPr lvl="0"/>
            <a:r>
              <a:rPr lang="fr-FR" sz="1200" kern="1200" dirty="0">
                <a:solidFill>
                  <a:schemeClr val="tx1"/>
                </a:solidFill>
                <a:effectLst/>
                <a:latin typeface="Arial" charset="0"/>
                <a:ea typeface="+mn-ea"/>
                <a:cs typeface="+mn-cs"/>
              </a:rPr>
              <a:t>Quand ? : Et durant tout le cycle de vie des produits.</a:t>
            </a:r>
          </a:p>
          <a:p>
            <a:r>
              <a:rPr lang="fr-FR" sz="1200" kern="1200" dirty="0">
                <a:solidFill>
                  <a:schemeClr val="tx1"/>
                </a:solidFill>
                <a:effectLst/>
                <a:latin typeface="Arial" charset="0"/>
                <a:ea typeface="+mn-ea"/>
                <a:cs typeface="+mn-cs"/>
              </a:rPr>
              <a:t>Ainsi, la chaîne logistique prend en charge l'ensemble de la gestion des flux de matières (ou marchandises). Pour ce faire, elle gère directement les activités concernées, ou en tout cas est susceptible d'assurer une collaboration étroite avec les acteurs ou tiers concernés, ceci en vue de maîtriser / piloter :</a:t>
            </a:r>
          </a:p>
          <a:p>
            <a:pPr lvl="0"/>
            <a:r>
              <a:rPr lang="fr-FR" sz="1200" kern="1200" dirty="0">
                <a:solidFill>
                  <a:schemeClr val="tx1"/>
                </a:solidFill>
                <a:effectLst/>
                <a:latin typeface="Arial" charset="0"/>
                <a:ea typeface="+mn-ea"/>
                <a:cs typeface="+mn-cs"/>
              </a:rPr>
              <a:t>les flux et stocks de produits finis, en cours, semi-finis, matières premières concernées, etc. ;</a:t>
            </a:r>
          </a:p>
          <a:p>
            <a:pPr lvl="0"/>
            <a:r>
              <a:rPr lang="fr-FR" sz="1200" kern="1200" dirty="0">
                <a:solidFill>
                  <a:schemeClr val="tx1"/>
                </a:solidFill>
                <a:effectLst/>
                <a:latin typeface="Arial" charset="0"/>
                <a:ea typeface="+mn-ea"/>
                <a:cs typeface="+mn-cs"/>
              </a:rPr>
              <a:t>mais aussi :</a:t>
            </a:r>
          </a:p>
          <a:p>
            <a:pPr marL="628650" lvl="1" indent="-171450">
              <a:buFont typeface="Arial" panose="020B0604020202020204" pitchFamily="34" charset="0"/>
              <a:buChar char="•"/>
            </a:pPr>
            <a:r>
              <a:rPr lang="fr-FR" sz="1200" kern="1200" dirty="0">
                <a:solidFill>
                  <a:schemeClr val="tx1"/>
                </a:solidFill>
                <a:effectLst/>
                <a:latin typeface="Arial" charset="0"/>
                <a:ea typeface="+mn-ea"/>
                <a:cs typeface="+mn-cs"/>
              </a:rPr>
              <a:t>les ressources (ressources humaines internes ou prestataires externes : fournisseurs, entreposage, magasinage, transport, transitaires, etc.),</a:t>
            </a:r>
          </a:p>
          <a:p>
            <a:pPr marL="628650" lvl="1" indent="-171450">
              <a:buFont typeface="Arial" panose="020B0604020202020204" pitchFamily="34" charset="0"/>
              <a:buChar char="•"/>
            </a:pPr>
            <a:r>
              <a:rPr lang="fr-FR" sz="1200" kern="1200" dirty="0">
                <a:solidFill>
                  <a:schemeClr val="tx1"/>
                </a:solidFill>
                <a:effectLst/>
                <a:latin typeface="Arial" charset="0"/>
                <a:ea typeface="+mn-ea"/>
                <a:cs typeface="+mn-cs"/>
              </a:rPr>
              <a:t>les équipements nécessaires à la réalisation de la prestation logistique (entrepôts, outillages, machines, manutention, véhicules propres, etc.),</a:t>
            </a:r>
          </a:p>
          <a:p>
            <a:pPr marL="628650" lvl="1" indent="-171450">
              <a:buFont typeface="Arial" panose="020B0604020202020204" pitchFamily="34" charset="0"/>
              <a:buChar char="•"/>
            </a:pPr>
            <a:r>
              <a:rPr lang="fr-FR" sz="1200" kern="1200" dirty="0">
                <a:solidFill>
                  <a:schemeClr val="tx1"/>
                </a:solidFill>
                <a:effectLst/>
                <a:latin typeface="Arial" charset="0"/>
                <a:ea typeface="+mn-ea"/>
                <a:cs typeface="+mn-cs"/>
              </a:rPr>
              <a:t>les fournitures (emballage, consommables, sources d'énergie et carburants, etc.),</a:t>
            </a:r>
          </a:p>
          <a:p>
            <a:pPr marL="628650" lvl="1" indent="-171450">
              <a:buFont typeface="Arial" panose="020B0604020202020204" pitchFamily="34" charset="0"/>
              <a:buChar char="•"/>
            </a:pPr>
            <a:r>
              <a:rPr lang="fr-FR" sz="1200" kern="1200" dirty="0">
                <a:solidFill>
                  <a:schemeClr val="tx1"/>
                </a:solidFill>
                <a:effectLst/>
                <a:latin typeface="Arial" charset="0"/>
                <a:ea typeface="+mn-ea"/>
                <a:cs typeface="+mn-cs"/>
              </a:rPr>
              <a:t>les services (planification, magasinage, emballage, manutention, transport, export, douane, facturation, litiges, etc.),</a:t>
            </a:r>
          </a:p>
          <a:p>
            <a:pPr marL="628650" lvl="1" indent="-171450">
              <a:buFont typeface="Arial" panose="020B0604020202020204" pitchFamily="34" charset="0"/>
              <a:buChar char="•"/>
            </a:pPr>
            <a:r>
              <a:rPr lang="fr-FR" sz="1200" kern="1200" dirty="0">
                <a:solidFill>
                  <a:schemeClr val="tx1"/>
                </a:solidFill>
                <a:effectLst/>
                <a:latin typeface="Arial" charset="0"/>
                <a:ea typeface="+mn-ea"/>
                <a:cs typeface="+mn-cs"/>
              </a:rPr>
              <a:t>les systèmes d'information et de contrôle de gestion.</a:t>
            </a:r>
          </a:p>
          <a:p>
            <a:r>
              <a:rPr lang="fr-FR" sz="1200" b="1" kern="1200" dirty="0">
                <a:solidFill>
                  <a:schemeClr val="tx1"/>
                </a:solidFill>
                <a:effectLst/>
                <a:latin typeface="Arial" charset="0"/>
                <a:ea typeface="+mn-ea"/>
                <a:cs typeface="+mn-cs"/>
              </a:rPr>
              <a:t> </a:t>
            </a:r>
            <a:endParaRPr lang="fr-FR" sz="1200" kern="1200" dirty="0">
              <a:solidFill>
                <a:schemeClr val="tx1"/>
              </a:solidFill>
              <a:effectLst/>
              <a:latin typeface="Arial" charset="0"/>
              <a:ea typeface="+mn-ea"/>
              <a:cs typeface="+mn-cs"/>
            </a:endParaRPr>
          </a:p>
          <a:p>
            <a:endParaRPr lang="fr-FR" dirty="0"/>
          </a:p>
        </p:txBody>
      </p:sp>
    </p:spTree>
    <p:extLst>
      <p:ext uri="{BB962C8B-B14F-4D97-AF65-F5344CB8AC3E}">
        <p14:creationId xmlns:p14="http://schemas.microsoft.com/office/powerpoint/2010/main" val="40373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La première étape d’évolution de l’organisation vers une organisation de type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consiste à établir des processus horizontaux, c’est-à-dire qui traversent les fonctions traditionnelles, pour remplir les missions globales assignées à la </a:t>
            </a:r>
            <a:r>
              <a:rPr lang="fr-FR" sz="1200" kern="1200" dirty="0" err="1">
                <a:solidFill>
                  <a:schemeClr val="tx1"/>
                </a:solidFill>
                <a:effectLst/>
                <a:latin typeface="Arial" charset="0"/>
                <a:ea typeface="+mn-ea"/>
                <a:cs typeface="+mn-cs"/>
              </a:rPr>
              <a:t>supplly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a:t>
            </a:r>
          </a:p>
        </p:txBody>
      </p:sp>
    </p:spTree>
    <p:extLst>
      <p:ext uri="{BB962C8B-B14F-4D97-AF65-F5344CB8AC3E}">
        <p14:creationId xmlns:p14="http://schemas.microsoft.com/office/powerpoint/2010/main" val="1368973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Arial" charset="0"/>
                <a:ea typeface="+mn-ea"/>
                <a:cs typeface="+mn-cs"/>
              </a:rPr>
              <a:t>Hier</a:t>
            </a:r>
            <a:r>
              <a:rPr lang="fr-FR" sz="1200" kern="1200" dirty="0">
                <a:solidFill>
                  <a:schemeClr val="tx1"/>
                </a:solidFill>
                <a:effectLst/>
                <a:latin typeface="Arial" charset="0"/>
                <a:ea typeface="+mn-ea"/>
                <a:cs typeface="+mn-cs"/>
              </a:rPr>
              <a:t>, nous avions des entreprises cloisonnées par fonction.</a:t>
            </a:r>
          </a:p>
          <a:p>
            <a:r>
              <a:rPr lang="fr-FR" sz="1200" b="1" kern="1200" dirty="0">
                <a:solidFill>
                  <a:schemeClr val="tx1"/>
                </a:solidFill>
                <a:effectLst/>
                <a:latin typeface="Arial" charset="0"/>
                <a:ea typeface="+mn-ea"/>
                <a:cs typeface="+mn-cs"/>
              </a:rPr>
              <a:t>Aujourd’hui</a:t>
            </a:r>
            <a:r>
              <a:rPr lang="fr-FR" sz="1200" kern="1200" dirty="0">
                <a:solidFill>
                  <a:schemeClr val="tx1"/>
                </a:solidFill>
                <a:effectLst/>
                <a:latin typeface="Arial" charset="0"/>
                <a:ea typeface="+mn-ea"/>
                <a:cs typeface="+mn-cs"/>
              </a:rPr>
              <a:t> on met en place  des processus transversaux. (Cela s’est développé au travers des ERP), c’est l’approche processus.</a:t>
            </a:r>
          </a:p>
          <a:p>
            <a:r>
              <a:rPr lang="fr-FR" sz="1200" b="1" kern="1200" dirty="0">
                <a:solidFill>
                  <a:schemeClr val="tx1"/>
                </a:solidFill>
                <a:effectLst/>
                <a:latin typeface="Arial" charset="0"/>
                <a:ea typeface="+mn-ea"/>
                <a:cs typeface="+mn-cs"/>
              </a:rPr>
              <a:t>Demain </a:t>
            </a:r>
            <a:r>
              <a:rPr lang="fr-FR" sz="1200" kern="1200" dirty="0">
                <a:solidFill>
                  <a:schemeClr val="tx1"/>
                </a:solidFill>
                <a:effectLst/>
                <a:latin typeface="Arial" charset="0"/>
                <a:ea typeface="+mn-ea"/>
                <a:cs typeface="+mn-cs"/>
              </a:rPr>
              <a:t>tous les acteurs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doivent être mobilisés pour :</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Améliorer  le service du client, </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Réduire les capitaux mobilisés, </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Réduire les coûts, </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Respecter l’environnement. </a:t>
            </a:r>
          </a:p>
          <a:p>
            <a:endParaRPr lang="fr-FR" dirty="0"/>
          </a:p>
        </p:txBody>
      </p:sp>
    </p:spTree>
    <p:extLst>
      <p:ext uri="{BB962C8B-B14F-4D97-AF65-F5344CB8AC3E}">
        <p14:creationId xmlns:p14="http://schemas.microsoft.com/office/powerpoint/2010/main" val="3825216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La priorité n’est plus donnée aux arbitrages fonctionnels « locaux » (au sein de chaque fonction), à la recherche d’une optimisation d’ensemble, à tous les niveaux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avec la vision transversale des critères de performances (couts totaux, qualité, délais, flexibilité, réactivité). Rapidement, il apparait que cela ne peut se faire qu’en comptant sur la spontanéité des directions opérationnelles : on confie alors cette responsabilité globale à une direction </a:t>
            </a:r>
            <a:r>
              <a:rPr lang="fr-FR" sz="1200" kern="1200" dirty="0" err="1">
                <a:solidFill>
                  <a:schemeClr val="tx1"/>
                </a:solidFill>
                <a:effectLst/>
                <a:latin typeface="Arial" charset="0"/>
                <a:ea typeface="+mn-ea"/>
                <a:cs typeface="+mn-cs"/>
              </a:rPr>
              <a:t>suplly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rattachée à la direction générale, opérationnelle elle aussi et non plus simplement fonctionnelle.   </a:t>
            </a:r>
          </a:p>
          <a:p>
            <a:r>
              <a:rPr lang="fr-FR" sz="1200" kern="1200" dirty="0">
                <a:solidFill>
                  <a:schemeClr val="tx1"/>
                </a:solidFill>
                <a:effectLst/>
                <a:latin typeface="Arial" charset="0"/>
                <a:ea typeface="+mn-ea"/>
                <a:cs typeface="+mn-cs"/>
              </a:rPr>
              <a:t>Chez Renault 10000 personnes qui changent d’organigramme. On s’adapte à l’entreprise. On élève des fonctions et on les met à la </a:t>
            </a:r>
            <a:r>
              <a:rPr lang="fr-FR" sz="1200" kern="1200" dirty="0" err="1">
                <a:solidFill>
                  <a:schemeClr val="tx1"/>
                </a:solidFill>
                <a:effectLst/>
                <a:latin typeface="Arial" charset="0"/>
                <a:ea typeface="+mn-ea"/>
                <a:cs typeface="+mn-cs"/>
              </a:rPr>
              <a:t>suplly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endParaRPr lang="fr-FR" sz="1200" kern="1200" dirty="0">
              <a:solidFill>
                <a:schemeClr val="tx1"/>
              </a:solidFill>
              <a:effectLst/>
              <a:latin typeface="Arial" charset="0"/>
              <a:ea typeface="+mn-ea"/>
              <a:cs typeface="+mn-cs"/>
            </a:endParaRPr>
          </a:p>
          <a:p>
            <a:r>
              <a:rPr lang="fr-FR" sz="1200" kern="1200" dirty="0">
                <a:solidFill>
                  <a:schemeClr val="tx1"/>
                </a:solidFill>
                <a:effectLst/>
                <a:latin typeface="Arial" charset="0"/>
                <a:ea typeface="+mn-ea"/>
                <a:cs typeface="+mn-cs"/>
              </a:rPr>
              <a:t>Exemple pour les  achats approvisionnements : les approvisionnements sont dans la direction </a:t>
            </a:r>
            <a:r>
              <a:rPr lang="fr-FR" sz="1200" kern="1200" dirty="0" err="1">
                <a:solidFill>
                  <a:schemeClr val="tx1"/>
                </a:solidFill>
                <a:effectLst/>
                <a:latin typeface="Arial" charset="0"/>
                <a:ea typeface="+mn-ea"/>
                <a:cs typeface="+mn-cs"/>
              </a:rPr>
              <a:t>suplly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les achats gèrent le </a:t>
            </a:r>
            <a:r>
              <a:rPr lang="fr-FR" sz="1200" kern="1200" dirty="0" err="1">
                <a:solidFill>
                  <a:schemeClr val="tx1"/>
                </a:solidFill>
                <a:effectLst/>
                <a:latin typeface="Arial" charset="0"/>
                <a:ea typeface="+mn-ea"/>
                <a:cs typeface="+mn-cs"/>
              </a:rPr>
              <a:t>sourcing</a:t>
            </a:r>
            <a:r>
              <a:rPr lang="fr-FR" sz="1200" kern="1200" dirty="0">
                <a:solidFill>
                  <a:schemeClr val="tx1"/>
                </a:solidFill>
                <a:effectLst/>
                <a:latin typeface="Arial" charset="0"/>
                <a:ea typeface="+mn-ea"/>
                <a:cs typeface="+mn-cs"/>
              </a:rPr>
              <a:t> (choix des fournisseurs).</a:t>
            </a:r>
          </a:p>
          <a:p>
            <a:r>
              <a:rPr lang="fr-FR" sz="1200" kern="1200" dirty="0">
                <a:solidFill>
                  <a:schemeClr val="tx1"/>
                </a:solidFill>
                <a:effectLst/>
                <a:latin typeface="Arial" charset="0"/>
                <a:ea typeface="+mn-ea"/>
                <a:cs typeface="+mn-cs"/>
              </a:rPr>
              <a:t>Pour la production : la planification est du ressort de la </a:t>
            </a:r>
            <a:r>
              <a:rPr lang="fr-FR" sz="1200" kern="1200" dirty="0" err="1">
                <a:solidFill>
                  <a:schemeClr val="tx1"/>
                </a:solidFill>
                <a:effectLst/>
                <a:latin typeface="Arial" charset="0"/>
                <a:ea typeface="+mn-ea"/>
                <a:cs typeface="+mn-cs"/>
              </a:rPr>
              <a:t>suplly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le respect du planning est du ressort de la production </a:t>
            </a:r>
          </a:p>
        </p:txBody>
      </p:sp>
    </p:spTree>
    <p:extLst>
      <p:ext uri="{BB962C8B-B14F-4D97-AF65-F5344CB8AC3E}">
        <p14:creationId xmlns:p14="http://schemas.microsoft.com/office/powerpoint/2010/main" val="63105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A73CA193-8B1F-8F48-914C-ADD1A7961E0C}" type="slidenum">
              <a:rPr lang="en-US"/>
              <a:pPr/>
              <a:t>3</a:t>
            </a:fld>
            <a:endParaRPr lang="en-US" dirty="0"/>
          </a:p>
        </p:txBody>
      </p:sp>
      <p:sp>
        <p:nvSpPr>
          <p:cNvPr id="737282" name="Rectangle 2"/>
          <p:cNvSpPr>
            <a:spLocks noGrp="1" noRot="1" noChangeAspect="1" noChangeArrowheads="1" noTextEdit="1"/>
          </p:cNvSpPr>
          <p:nvPr>
            <p:ph type="sldImg"/>
          </p:nvPr>
        </p:nvSpPr>
        <p:spPr>
          <a:xfrm>
            <a:off x="1001713" y="776288"/>
            <a:ext cx="5094287" cy="3821112"/>
          </a:xfrm>
          <a:ln/>
          <a:extLst>
            <a:ext uri="{FAA26D3D-D897-4be2-8F04-BA451C77F1D7}">
              <ma14:placeholderFlag xmlns:ma14="http://schemas.microsoft.com/office/mac/drawingml/2011/main" xmlns="" val="1"/>
            </a:ext>
          </a:extLst>
        </p:spPr>
      </p:sp>
      <p:sp>
        <p:nvSpPr>
          <p:cNvPr id="737283" name="Rectangle 3"/>
          <p:cNvSpPr>
            <a:spLocks noGrp="1" noChangeArrowheads="1"/>
          </p:cNvSpPr>
          <p:nvPr>
            <p:ph type="body" idx="1"/>
          </p:nvPr>
        </p:nvSpPr>
        <p:spPr/>
        <p:txBody>
          <a:bodyPr/>
          <a:lstStyle/>
          <a:p>
            <a:r>
              <a:rPr lang="fr-FR" sz="1200" kern="1200" dirty="0">
                <a:solidFill>
                  <a:schemeClr val="tx1"/>
                </a:solidFill>
                <a:effectLst/>
                <a:latin typeface="Arial" charset="0"/>
                <a:ea typeface="+mn-ea"/>
                <a:cs typeface="+mn-cs"/>
              </a:rPr>
              <a:t>Historiquement considérée comme interne à une entreprise, la logistique a connu de nombreuses évolutions au cours des dernières années. Désormais,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d’une société peut se prolonger jusque chez les fournisseurs et les clients à chaque extrémité, avec parfois de réels avantages.</a:t>
            </a:r>
          </a:p>
          <a:p>
            <a:r>
              <a:rPr lang="fr-FR" sz="1200" kern="1200" dirty="0">
                <a:solidFill>
                  <a:schemeClr val="tx1"/>
                </a:solidFill>
                <a:effectLst/>
                <a:latin typeface="Arial" charset="0"/>
                <a:ea typeface="+mn-ea"/>
                <a:cs typeface="+mn-cs"/>
              </a:rPr>
              <a:t>Mise en œuvre depuis la fin des années 1990 par de grands groupes d’envergure internationale, cette logistique collaborative séduit aujourd’hui de nombreuses entreprises au point que les chaînes logistiques étendues tendent à remplacer les chaines logistiques dites « classiques ».</a:t>
            </a:r>
          </a:p>
          <a:p>
            <a:r>
              <a:rPr lang="fr-FR" sz="1200" kern="1200" dirty="0">
                <a:solidFill>
                  <a:schemeClr val="tx1"/>
                </a:solidFill>
                <a:effectLst/>
                <a:latin typeface="Arial" charset="0"/>
                <a:ea typeface="+mn-ea"/>
                <a:cs typeface="+mn-cs"/>
              </a:rPr>
              <a:t>L’idée derrière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est qu’une entreprise partage avec ses fournisseurs mais aussi avec ses clients toutes les informations de la chaîne logistique afin de créer une base de données commune qui doit éviter les prises de décision séquentielle. Elle doit aussi permettre d’opter pour les bonnes stratégies en matière d’achat de matières premières, de cadence de production mais aussi de transport, chose quasi-impossible sans une vision étendue de la chaîne logistique.</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Le même raisonnement peut être étendu à l’extérieur de l’organisation. Plusieurs entreprises participent à la gestion des flux qui permettent d’acheminer les produits jusqu’au point de consommation : fournisseurs de matières et composants, producteurs des produits, distributeurs. Par exemple, si l’on s’intéresse à un produit tel que le shampoing, on trouvera des fournisseurs d’articles de conditionnement (les flacons), le producteur qui fabrique le mélange et le met dans les flacons et enfin les distributeurs qui gèrent des centaines de points de vente (grandes et moyennes surfaces, magasins de proximité, vente à distance…). </a:t>
            </a:r>
          </a:p>
          <a:p>
            <a:r>
              <a:rPr lang="fr-FR" sz="1200" kern="1200" dirty="0">
                <a:solidFill>
                  <a:schemeClr val="tx1"/>
                </a:solidFill>
                <a:effectLst/>
                <a:latin typeface="Arial" charset="0"/>
                <a:ea typeface="+mn-ea"/>
                <a:cs typeface="+mn-cs"/>
              </a:rPr>
              <a:t>La performance de chaque maillon de cette chaîne dépend de celui qui le précède et de celui qui le suit. Le producteur ne pourra fabriquer ses produits que s’il dispose des composants nécessaires et le distributeur ne pourra satisfaire la demande que si le producteur le livre à temps.</a:t>
            </a:r>
          </a:p>
          <a:p>
            <a:r>
              <a:rPr lang="fr-FR" sz="1200" kern="1200" dirty="0">
                <a:solidFill>
                  <a:schemeClr val="tx1"/>
                </a:solidFill>
                <a:effectLst/>
                <a:latin typeface="Arial" charset="0"/>
                <a:ea typeface="+mn-ea"/>
                <a:cs typeface="+mn-cs"/>
              </a:rPr>
              <a:t>Au-delà des relations commerciales traditionnelles (souvent conflictuelles) les entreprises intervenant sur la même chaîne logistique sont conduites à établir des collaborations pour améliorer la performance économique globale. Par exemple, au lieu de passer des commandes ponctuelles, le producteur communiquera à ses fournisseurs ses plans de production de telle sorte que ceux-ci puissent organiser leur propre activité et le distributeur communiquera au producteur ses plans de promotion pour que le producteur puisse anticiper les variations prévisibles de la demande ;</a:t>
            </a:r>
          </a:p>
          <a:p>
            <a:r>
              <a:rPr lang="fr-FR" sz="1200" kern="1200" dirty="0">
                <a:solidFill>
                  <a:schemeClr val="tx1"/>
                </a:solidFill>
                <a:effectLst/>
                <a:latin typeface="Arial" charset="0"/>
                <a:ea typeface="+mn-ea"/>
                <a:cs typeface="+mn-cs"/>
              </a:rPr>
              <a:t>Ces nouvelles formes de collaboration supposent de mettre en place des procédures et des instances de concertation entre tous les acteurs de la chaîne. </a:t>
            </a:r>
          </a:p>
        </p:txBody>
      </p:sp>
    </p:spTree>
    <p:extLst>
      <p:ext uri="{BB962C8B-B14F-4D97-AF65-F5344CB8AC3E}">
        <p14:creationId xmlns:p14="http://schemas.microsoft.com/office/powerpoint/2010/main" val="4054414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34981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946150" y="4875213"/>
            <a:ext cx="5207000" cy="4859337"/>
          </a:xfrm>
          <a:noFill/>
          <a:ln w="9525"/>
        </p:spPr>
        <p:txBody>
          <a:bodyPr lIns="93774" tIns="46065" rIns="93774" bIns="46065"/>
          <a:lstStyle/>
          <a:p>
            <a:r>
              <a:rPr lang="fr-FR" sz="1200" b="1" kern="1200" dirty="0">
                <a:solidFill>
                  <a:schemeClr val="tx1"/>
                </a:solidFill>
                <a:effectLst/>
                <a:latin typeface="Arial" charset="0"/>
                <a:ea typeface="+mn-ea"/>
                <a:cs typeface="+mn-cs"/>
              </a:rPr>
              <a:t>Niveau 1</a:t>
            </a:r>
            <a:r>
              <a:rPr lang="fr-FR" sz="1200" kern="1200" dirty="0">
                <a:solidFill>
                  <a:schemeClr val="tx1"/>
                </a:solidFill>
                <a:effectLst/>
                <a:latin typeface="Arial" charset="0"/>
                <a:ea typeface="+mn-ea"/>
                <a:cs typeface="+mn-cs"/>
              </a:rPr>
              <a:t> : ce mode d’organisation privilégie dans l’organigramme les principales fonctions « verticales » (achats/-approvisionnements, fabrication, distribution physique) et revient à une organisation « en silos ». Il n’y a pas ou peu de transversalité : seules sont mises en place des relations « clients / fournisseurs » internes pour gérer les interfaces entre les fonctions.</a:t>
            </a:r>
          </a:p>
          <a:p>
            <a:r>
              <a:rPr lang="fr-FR" sz="1200" kern="1200" dirty="0">
                <a:solidFill>
                  <a:schemeClr val="tx1"/>
                </a:solidFill>
                <a:effectLst/>
                <a:latin typeface="Arial" charset="0"/>
                <a:ea typeface="+mn-ea"/>
                <a:cs typeface="+mn-cs"/>
              </a:rPr>
              <a:t>La principale préoccupation des sociétés au niveau I est le coût d’obtention et le niveau de qualité. Ainsi le but premier est de produire un produit fiable, reproductible, conforme aux spécifications et au coût le plus faible possible.</a:t>
            </a:r>
          </a:p>
          <a:p>
            <a:r>
              <a:rPr lang="fr-FR" sz="1200" kern="1200" dirty="0">
                <a:solidFill>
                  <a:schemeClr val="tx1"/>
                </a:solidFill>
                <a:effectLst/>
                <a:latin typeface="Arial" charset="0"/>
                <a:ea typeface="+mn-ea"/>
                <a:cs typeface="+mn-cs"/>
              </a:rPr>
              <a:t>Afin d’atteindre ces objectifs, chaque fonction de l’entreprise se focalise sur sa contribution à la qualité et au coût du produit. Les différentes entités, notamment marketing/ventes et fabrication, travaillent de manière isolée et peu coordonnée. La Direction Industrielle s’efforce de mettre en œuvre des processus de production qui garantissent un pourcentage élevé de produits conformes aux exigences. La Direction des Achats achète les composants en considérant à la fois le prix et le niveau de qualité du produit acheté. La Distribution recherche des transporteurs garantissant une livraison sans dommage.</a:t>
            </a:r>
          </a:p>
          <a:p>
            <a:r>
              <a:rPr lang="fr-FR" sz="1200" kern="1200" dirty="0">
                <a:solidFill>
                  <a:schemeClr val="tx1"/>
                </a:solidFill>
                <a:effectLst/>
                <a:latin typeface="Arial" charset="0"/>
                <a:ea typeface="+mn-ea"/>
                <a:cs typeface="+mn-cs"/>
              </a:rPr>
              <a:t>Les processus sont orientés avant tout vers l’exécution. Chaque fonction cherche à mettre en place des procédures opérationnelles (procédures standards) qui garantissent une exécution la plus fiable possible. Le but ultime est d’obtenir les coûts, les délais de livraison et les cadences de production prévus.</a:t>
            </a:r>
          </a:p>
          <a:p>
            <a:r>
              <a:rPr lang="fr-FR" sz="1200" kern="1200" dirty="0">
                <a:solidFill>
                  <a:schemeClr val="tx1"/>
                </a:solidFill>
                <a:effectLst/>
                <a:latin typeface="Arial" charset="0"/>
                <a:ea typeface="+mn-ea"/>
                <a:cs typeface="+mn-cs"/>
              </a:rPr>
              <a:t>Les efforts d’optimisation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se focalisent à ce stade sur la productivité et l’excellence technologique. Ces actions de progrès sont conduites par des équipes dédiées dont le pilotage est placé sous l’autorité de personnels que l’on trouve dans les couches intermédiaires de l’encadrement. Leurs actions de progrès se concentrent sur la recherche d’opportunités « locales » de réduction de coût et sur le ré-engineering des processus les plus coûteux. </a:t>
            </a:r>
          </a:p>
          <a:p>
            <a:r>
              <a:rPr lang="fr-FR" sz="1200" kern="1200" dirty="0">
                <a:solidFill>
                  <a:schemeClr val="tx1"/>
                </a:solidFill>
                <a:effectLst/>
                <a:latin typeface="Arial" charset="0"/>
                <a:ea typeface="+mn-ea"/>
                <a:cs typeface="+mn-cs"/>
              </a:rPr>
              <a:t>Les entreprises centrées sur une organisation fonctionnelle sont fréquemment inefficaces et inefficientes lorsqu’il s’agit de coordonner les opérations effectuées par les différentes fonctions. Cela est principalement dû au fait que le besoin du client final n’est pas la priorité de chacune des fonctions et renforce ainsi le cloisonnement de l’organisation en silos verticaux.</a:t>
            </a:r>
          </a:p>
        </p:txBody>
      </p:sp>
      <p:sp>
        <p:nvSpPr>
          <p:cNvPr id="50179" name="Rectangle 3"/>
          <p:cNvSpPr>
            <a:spLocks noGrp="1" noRot="1" noChangeAspect="1" noChangeArrowheads="1" noTextEdit="1"/>
          </p:cNvSpPr>
          <p:nvPr>
            <p:ph type="sldImg"/>
          </p:nvPr>
        </p:nvSpPr>
        <p:spPr>
          <a:xfrm>
            <a:off x="993775" y="763588"/>
            <a:ext cx="5113338" cy="3835400"/>
          </a:xfrm>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946150" y="4875213"/>
            <a:ext cx="5207000" cy="4859337"/>
          </a:xfrm>
          <a:noFill/>
          <a:ln w="9525"/>
        </p:spPr>
        <p:txBody>
          <a:bodyPr lIns="93774" tIns="46065" rIns="93774" bIns="46065"/>
          <a:lstStyle/>
          <a:p>
            <a:r>
              <a:rPr lang="fr-FR" sz="1200" b="1" kern="1200" dirty="0">
                <a:solidFill>
                  <a:schemeClr val="tx1"/>
                </a:solidFill>
                <a:effectLst/>
                <a:latin typeface="Arial" charset="0"/>
                <a:ea typeface="+mn-ea"/>
                <a:cs typeface="+mn-cs"/>
              </a:rPr>
              <a:t>Niveau 2</a:t>
            </a:r>
            <a:r>
              <a:rPr lang="fr-FR" sz="1200" kern="1200" dirty="0">
                <a:solidFill>
                  <a:schemeClr val="tx1"/>
                </a:solidFill>
                <a:effectLst/>
                <a:latin typeface="Arial" charset="0"/>
                <a:ea typeface="+mn-ea"/>
                <a:cs typeface="+mn-cs"/>
              </a:rPr>
              <a:t> : les entreprises commencent à construire une organisation « orientée client ». La focalisation à ce stade est le service au client, et non plus les optimisations fonctionnelles « locales ». Une culture prenant en compte les relations avec les clients et les fournisseurs internes se développe au sein de l’entreprise. L’ensemble des acteurs de l’entreprise commencent donc nécessairement à entrer dans une relation de collaboration.</a:t>
            </a:r>
          </a:p>
          <a:p>
            <a:r>
              <a:rPr lang="fr-FR" sz="1200" kern="1200" dirty="0">
                <a:solidFill>
                  <a:schemeClr val="tx1"/>
                </a:solidFill>
                <a:effectLst/>
                <a:latin typeface="Arial" charset="0"/>
                <a:ea typeface="+mn-ea"/>
                <a:cs typeface="+mn-cs"/>
              </a:rPr>
              <a:t>La qualité des produits, la reproductibilité des processus de production et les coûts étant déjà des résultats souvent acquis partiellement, l’accent est mis sur le respect des engagements afin de satisfaire la demande du client final pour rester compétitif. </a:t>
            </a:r>
          </a:p>
          <a:p>
            <a:r>
              <a:rPr lang="fr-FR" sz="1200" kern="1200" dirty="0">
                <a:solidFill>
                  <a:schemeClr val="tx1"/>
                </a:solidFill>
                <a:effectLst/>
                <a:latin typeface="Arial" charset="0"/>
                <a:ea typeface="+mn-ea"/>
                <a:cs typeface="+mn-cs"/>
              </a:rPr>
              <a:t>À ce niveau de maturité, l’organisation de l’entreprise est construite autour d’une meilleure intégration des métiers de planification et d’exécution. </a:t>
            </a:r>
          </a:p>
          <a:p>
            <a:r>
              <a:rPr lang="fr-FR" sz="1200" kern="1200" dirty="0">
                <a:solidFill>
                  <a:schemeClr val="tx1"/>
                </a:solidFill>
                <a:effectLst/>
                <a:latin typeface="Arial" charset="0"/>
                <a:ea typeface="+mn-ea"/>
                <a:cs typeface="+mn-cs"/>
              </a:rPr>
              <a:t>Dans la pratique, les entreprises à ce stade sont toujours organisées autour des fonctions clés classiques, bien qu’il y ait des consolidations effectuées dans certains domaines, tels que le rapprochement des fonctions logistiques et distribution au sein d’une Direction de la logistique, l’intégration de la fabrication et des achats au sein d’une Direction des opérations. Néanmoins, elles mettent en place des équipes pluridisciplinaires constituées de personnels provenant de secteurs différents pour planifier et mettre en œuvre des initiatives visant à améliorer la communication entre départements, avec comme ultime objectif de mieux satisfaire la demande client.</a:t>
            </a:r>
          </a:p>
          <a:p>
            <a:r>
              <a:rPr lang="fr-FR" sz="1200" kern="1200" dirty="0">
                <a:solidFill>
                  <a:schemeClr val="tx1"/>
                </a:solidFill>
                <a:effectLst/>
                <a:latin typeface="Arial" charset="0"/>
                <a:ea typeface="+mn-ea"/>
                <a:cs typeface="+mn-cs"/>
              </a:rPr>
              <a:t>Au niveau II, le pilotage de l’ensemble se déplace généralement vers un responsable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désigné par la Direction Générale qui pilotera l’ensemble des plans d’actions et des démarches de progrès visant une amélioration de la performance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On assiste alors à la mise en place de processus transversaux majeurs qui impliquent le personnel, les technologies et l’information. Ces processus traversent l’ensemble des fonctions de l’entreprise dans le but d’apporter de la valeur à un produit ou service acheté par un client.</a:t>
            </a:r>
          </a:p>
        </p:txBody>
      </p:sp>
      <p:sp>
        <p:nvSpPr>
          <p:cNvPr id="50179" name="Rectangle 3"/>
          <p:cNvSpPr>
            <a:spLocks noGrp="1" noRot="1" noChangeAspect="1" noChangeArrowheads="1" noTextEdit="1"/>
          </p:cNvSpPr>
          <p:nvPr>
            <p:ph type="sldImg"/>
          </p:nvPr>
        </p:nvSpPr>
        <p:spPr>
          <a:xfrm>
            <a:off x="993775" y="763588"/>
            <a:ext cx="5113338" cy="3835400"/>
          </a:xfrm>
          <a:ln cap="flat"/>
        </p:spPr>
      </p:sp>
    </p:spTree>
    <p:extLst>
      <p:ext uri="{BB962C8B-B14F-4D97-AF65-F5344CB8AC3E}">
        <p14:creationId xmlns:p14="http://schemas.microsoft.com/office/powerpoint/2010/main" val="1646207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946150" y="4875213"/>
            <a:ext cx="5207000" cy="4859337"/>
          </a:xfrm>
          <a:noFill/>
          <a:ln w="9525"/>
        </p:spPr>
        <p:txBody>
          <a:bodyPr lIns="93774" tIns="46065" rIns="93774" bIns="46065"/>
          <a:lstStyle/>
          <a:p>
            <a:r>
              <a:rPr lang="fr-FR" sz="1200" b="1" kern="1200" dirty="0">
                <a:solidFill>
                  <a:schemeClr val="tx1"/>
                </a:solidFill>
                <a:effectLst/>
                <a:latin typeface="Arial" charset="0"/>
                <a:ea typeface="+mn-ea"/>
                <a:cs typeface="+mn-cs"/>
              </a:rPr>
              <a:t>Niveau 3 : </a:t>
            </a:r>
            <a:r>
              <a:rPr lang="fr-FR" sz="1200" kern="1200" dirty="0">
                <a:solidFill>
                  <a:schemeClr val="tx1"/>
                </a:solidFill>
                <a:effectLst/>
                <a:latin typeface="Arial" charset="0"/>
                <a:ea typeface="+mn-ea"/>
                <a:cs typeface="+mn-cs"/>
              </a:rPr>
              <a:t>  les entreprises commencent à identifier des potentialités d’améliorations au travers d’approches coopératives, non seulement avec l’ensemble des fonctions de l’entreprise, mais aussi avec les acteurs externes à l’entreprise. Les fournisseurs jouent progressivement un rôle important et de plus en plus large dans les activités de l’entreprise, généralement sous le contrôle de la fonction Achats, ainsi que les clients eux-mêmes.</a:t>
            </a:r>
          </a:p>
          <a:p>
            <a:r>
              <a:rPr lang="fr-FR" sz="1200" kern="1200" dirty="0">
                <a:solidFill>
                  <a:schemeClr val="tx1"/>
                </a:solidFill>
                <a:effectLst/>
                <a:latin typeface="Arial" charset="0"/>
                <a:ea typeface="+mn-ea"/>
                <a:cs typeface="+mn-cs"/>
              </a:rPr>
              <a:t>Certaines de ces entreprises étendent leur collaboration à des partenaires extérieurs à leur réseau. Elles voient la collaboration comme une manière de ne pas limiter l’utilisation des actifs de la chaîne logistique aux seuls clients et fournisseurs existant pour y inclure d’autres entités. Celles-ci peuvent appartenir au même secteur d’activité ou peuvent être des partenaires d’une alliance. Par exemple, on rencontre aujourd’hui des initiatives logistiques surtout dans les domaines du transport, de l’entreposage : groupage de lignes de transport entre entreprises, consolidation d’expéditions dispersées pour remplir les camions, collaboration dans l’entreposage, ou collaboration dans le transport international de conteneurs.</a:t>
            </a:r>
          </a:p>
          <a:p>
            <a:r>
              <a:rPr lang="fr-FR" sz="1200" kern="1200" dirty="0">
                <a:solidFill>
                  <a:schemeClr val="tx1"/>
                </a:solidFill>
                <a:effectLst/>
                <a:latin typeface="Arial" charset="0"/>
                <a:ea typeface="+mn-ea"/>
                <a:cs typeface="+mn-cs"/>
              </a:rPr>
              <a:t>L’approche processus peut dès lors être étendu au-delà du simple interfaçage de l’entreprise avec ses fournisseurs ou clients pour que l’échange d’informations devienne un vrai partage et permette un management collaboratif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C’est à partir de là que commence le domaine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étendue, dernier niveau de ce « modèle de maturité ».</a:t>
            </a:r>
          </a:p>
          <a:p>
            <a:r>
              <a:rPr lang="fr-FR" sz="1200" kern="1200" dirty="0">
                <a:solidFill>
                  <a:schemeClr val="tx1"/>
                </a:solidFill>
                <a:effectLst/>
                <a:latin typeface="Arial" charset="0"/>
                <a:ea typeface="+mn-ea"/>
                <a:cs typeface="+mn-cs"/>
              </a:rPr>
              <a:t>Le management « étendu » met l’accent sur l’idée que l’entreprise est intégrée dans un réseau et que, pour améliorer ses performances, il est nécessaire qu’elle s’intéresse aux incertitudes et aux contraintes de la chaîne globale qui part des fournisseurs de ses fournisseurs, les plus en amont, pour se terminer en aval aux clients finaux.</a:t>
            </a:r>
          </a:p>
          <a:p>
            <a:r>
              <a:rPr lang="fr-FR" sz="1200" kern="1200" dirty="0">
                <a:solidFill>
                  <a:schemeClr val="tx1"/>
                </a:solidFill>
                <a:effectLst/>
                <a:latin typeface="Arial" charset="0"/>
                <a:ea typeface="+mn-ea"/>
                <a:cs typeface="+mn-cs"/>
              </a:rPr>
              <a:t>L’objectif des entreprises est alors de repenser le réseau tout entier pour établir des groupes de sociétés étroitement reliées entre elles et focalisées sur un segment de marché ou un secteur industriel. Ces constellations mettent en commun leurs ressources pour établir un avantage concurrentiel construit ensemble.</a:t>
            </a:r>
          </a:p>
          <a:p>
            <a:r>
              <a:rPr lang="fr-FR" sz="1200" kern="1200" dirty="0">
                <a:solidFill>
                  <a:schemeClr val="tx1"/>
                </a:solidFill>
                <a:effectLst/>
                <a:latin typeface="Arial" charset="0"/>
                <a:ea typeface="+mn-ea"/>
                <a:cs typeface="+mn-cs"/>
              </a:rPr>
              <a:t>À ce stade, les entreprises ont compris que la recherche de partenaires est la clé du succès pour développer un avantage compétitif. Bien que le management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interne ait apporté de nombreux bénéfices, les entreprises partout dans le monde considèrent maintenant que le véritable bénéfice résultera d’un management global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 du fournisseur jusqu’au client final.</a:t>
            </a:r>
          </a:p>
        </p:txBody>
      </p:sp>
      <p:sp>
        <p:nvSpPr>
          <p:cNvPr id="50179" name="Rectangle 3"/>
          <p:cNvSpPr>
            <a:spLocks noGrp="1" noRot="1" noChangeAspect="1" noChangeArrowheads="1" noTextEdit="1"/>
          </p:cNvSpPr>
          <p:nvPr>
            <p:ph type="sldImg"/>
          </p:nvPr>
        </p:nvSpPr>
        <p:spPr>
          <a:xfrm>
            <a:off x="993775" y="763588"/>
            <a:ext cx="5113338" cy="3835400"/>
          </a:xfrm>
          <a:ln cap="flat"/>
        </p:spPr>
      </p:sp>
    </p:spTree>
    <p:extLst>
      <p:ext uri="{BB962C8B-B14F-4D97-AF65-F5344CB8AC3E}">
        <p14:creationId xmlns:p14="http://schemas.microsoft.com/office/powerpoint/2010/main" val="2117394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L'intégration transversale s'est poursuivie en intégrant encore plus l'amont et l'aval de l'entreprise pour couvrir « l'ensemble des flux physiques (des produits), d'informations et financiers depuis les clients des clients jusqu'aux fournisseurs des fournisseurs », formant ainsi la chaîne logistique globale ou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Elle recouvre un champ d'activités très large allant de la conception (en partie), à l'achat (également en partie), à l'approvisionnement, à la production, et à la distribution jusqu'au soutien logistique après-vente et au recyclage éventuel des produits. Une caractéristique importante de cette chaîne logistique réside dans la part qui est souvent sous-traitée ou externalisée (plus de 50 %). La vague de l'externalisation a déferlé sur toutes les fonctions de l'entreprise. Elle repose sur le principe qu'il existe sur le marché des sociétés spécialisées dans un métier, donc plus performantes dans leur domaine que l'entreprise. Initié avec le nettoyage, le gardiennage, la restauration, l'imprimerie, le processus s'est étendu au transport, à l'entreposage, à la préparation de commandes, à l'ensemble de la distribution physique, mais aussi à l'informatique (Information </a:t>
            </a:r>
            <a:r>
              <a:rPr lang="fr-FR" sz="1200" kern="1200" dirty="0" err="1">
                <a:solidFill>
                  <a:schemeClr val="tx1"/>
                </a:solidFill>
                <a:effectLst/>
                <a:latin typeface="Arial" charset="0"/>
                <a:ea typeface="+mn-ea"/>
                <a:cs typeface="+mn-cs"/>
              </a:rPr>
              <a:t>systems</a:t>
            </a:r>
            <a:r>
              <a:rPr lang="fr-FR" sz="1200" kern="1200" dirty="0">
                <a:solidFill>
                  <a:schemeClr val="tx1"/>
                </a:solidFill>
                <a:effectLst/>
                <a:latin typeface="Arial" charset="0"/>
                <a:ea typeface="+mn-ea"/>
                <a:cs typeface="+mn-cs"/>
              </a:rPr>
              <a:t>), à la gestion et à l’entretien des équipements et installations (Facilities Management) et à certaines d’autres applications (comptabilité, réception et traitement des commandes ...). </a:t>
            </a:r>
          </a:p>
          <a:p>
            <a:r>
              <a:rPr lang="fr-FR" sz="1200" kern="1200" dirty="0">
                <a:solidFill>
                  <a:schemeClr val="tx1"/>
                </a:solidFill>
                <a:effectLst/>
                <a:latin typeface="Arial" charset="0"/>
                <a:ea typeface="+mn-ea"/>
                <a:cs typeface="+mn-cs"/>
              </a:rPr>
              <a:t>Certaines entreprises sous-traitent ainsi la totalité de leur distribution physique, considérant que leur métier « de base » ne consiste pas à investir dans des entrepôts, des engins de manutention ou encore des véhicules, mais plutôt dans leur outil de production.</a:t>
            </a:r>
          </a:p>
          <a:p>
            <a:r>
              <a:rPr lang="fr-FR" sz="1200" kern="1200" dirty="0">
                <a:solidFill>
                  <a:schemeClr val="tx1"/>
                </a:solidFill>
                <a:effectLst/>
                <a:latin typeface="Arial" charset="0"/>
                <a:ea typeface="+mn-ea"/>
                <a:cs typeface="+mn-cs"/>
              </a:rPr>
              <a:t>En tout état de cause, la gestion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est complexe et est connue sous le vocable de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Management.</a:t>
            </a:r>
          </a:p>
        </p:txBody>
      </p:sp>
    </p:spTree>
    <p:extLst>
      <p:ext uri="{BB962C8B-B14F-4D97-AF65-F5344CB8AC3E}">
        <p14:creationId xmlns:p14="http://schemas.microsoft.com/office/powerpoint/2010/main" val="3507373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En amont : approvisionnements des pièces détachées et des composants. Les constructeurs font généralement appel à des équipementiers par exemple Valéo ou Faurecia pour l’industrie française. Il convient donc d’organiser l’approvisionnement des usines des constructeurs avec les pièces produites par ces fournisseurs.</a:t>
            </a:r>
          </a:p>
          <a:p>
            <a:r>
              <a:rPr lang="fr-FR" sz="1200" kern="1200" dirty="0">
                <a:solidFill>
                  <a:schemeClr val="tx1"/>
                </a:solidFill>
                <a:effectLst/>
                <a:latin typeface="Arial" charset="0"/>
                <a:ea typeface="+mn-ea"/>
                <a:cs typeface="+mn-cs"/>
              </a:rPr>
              <a:t>Les équipementiers et fournisseurs de pièces détachées sont amenés à travailler en flux tiré afin de répondre en temps et en heure à la demande des constructeurs automobiles. Là, encore une fois, la logistique des pièces doit être en complète harmonie avec la production et la demande.</a:t>
            </a:r>
          </a:p>
          <a:p>
            <a:r>
              <a:rPr lang="fr-FR" sz="1200" kern="1200" dirty="0">
                <a:solidFill>
                  <a:schemeClr val="tx1"/>
                </a:solidFill>
                <a:effectLst/>
                <a:latin typeface="Arial" charset="0"/>
                <a:ea typeface="+mn-ea"/>
                <a:cs typeface="+mn-cs"/>
              </a:rPr>
              <a:t>Prenons l’exemple du constructeur Toyota, la production de l’usine de Valenciennes a été totalement impactée par les effets du tremblement de terre et du tsunami qui ont endeuillés le Japon au début de l’année 2011.</a:t>
            </a:r>
          </a:p>
          <a:p>
            <a:r>
              <a:rPr lang="fr-FR" sz="1200" kern="1200" dirty="0">
                <a:solidFill>
                  <a:schemeClr val="tx1"/>
                </a:solidFill>
                <a:effectLst/>
                <a:latin typeface="Arial" charset="0"/>
                <a:ea typeface="+mn-ea"/>
                <a:cs typeface="+mn-cs"/>
              </a:rPr>
              <a:t>En phase de Production : au sein d’une usine de production telle que d’assemblage de véhicules, le temps de chaque opération est précieusement contrôlé. Chaque opération, que ce soit de manutention, de transformation, d’entreposage, ou de transport, doit être optimisée afin de réduire le temps total de production et donc les coûts. Dans ce sens, le temps passé dans le transport au sein de l’usine, ainsi que sur la manutention et le stockage doivent être réduits au minimum nécessaire, ces opérations n’étant pas considérées comme des actions à valeur ajoutée. Les temps de production sont directement liés à la capacité de production de l’usine, d’où l’importance de privilégier les opérations à valeur ajoutée et de minimiser les temps de transport/manutention.</a:t>
            </a:r>
          </a:p>
          <a:p>
            <a:r>
              <a:rPr lang="fr-FR" sz="1200" kern="1200" dirty="0">
                <a:solidFill>
                  <a:schemeClr val="tx1"/>
                </a:solidFill>
                <a:effectLst/>
                <a:latin typeface="Arial" charset="0"/>
                <a:ea typeface="+mn-ea"/>
                <a:cs typeface="+mn-cs"/>
              </a:rPr>
              <a:t>Il existe des techniques efficaces pour améliorer la circulation des flux au sein d’une usine (matériaux, personnel, information …). Citons en particulier le </a:t>
            </a:r>
            <a:r>
              <a:rPr lang="fr-FR" sz="1200" kern="1200" dirty="0" err="1">
                <a:solidFill>
                  <a:schemeClr val="tx1"/>
                </a:solidFill>
                <a:effectLst/>
                <a:latin typeface="Arial" charset="0"/>
                <a:ea typeface="+mn-ea"/>
                <a:cs typeface="+mn-cs"/>
              </a:rPr>
              <a:t>Layout</a:t>
            </a:r>
            <a:r>
              <a:rPr lang="fr-FR" sz="1200" kern="1200" dirty="0">
                <a:solidFill>
                  <a:schemeClr val="tx1"/>
                </a:solidFill>
                <a:effectLst/>
                <a:latin typeface="Arial" charset="0"/>
                <a:ea typeface="+mn-ea"/>
                <a:cs typeface="+mn-cs"/>
              </a:rPr>
              <a:t> qui permet de réduire les temps d’attente et les distances à parcourir.</a:t>
            </a:r>
          </a:p>
          <a:p>
            <a:r>
              <a:rPr lang="fr-FR" sz="1200" kern="1200" dirty="0">
                <a:solidFill>
                  <a:schemeClr val="tx1"/>
                </a:solidFill>
                <a:effectLst/>
                <a:latin typeface="Arial" charset="0"/>
                <a:ea typeface="+mn-ea"/>
                <a:cs typeface="+mn-cs"/>
              </a:rPr>
              <a:t>En aval : distribution finale des véhicules </a:t>
            </a:r>
          </a:p>
          <a:p>
            <a:r>
              <a:rPr lang="fr-FR" sz="1200" kern="1200" dirty="0">
                <a:solidFill>
                  <a:schemeClr val="tx1"/>
                </a:solidFill>
                <a:effectLst/>
                <a:latin typeface="Arial" charset="0"/>
                <a:ea typeface="+mn-ea"/>
                <a:cs typeface="+mn-cs"/>
              </a:rPr>
              <a:t> Une fois le véhicule produit en usine, celui-ci est prêt à être transporté vers le réseau de vente aux clients finaux.</a:t>
            </a:r>
          </a:p>
          <a:p>
            <a:r>
              <a:rPr lang="fr-FR" sz="1200" kern="1200" dirty="0">
                <a:solidFill>
                  <a:schemeClr val="tx1"/>
                </a:solidFill>
                <a:effectLst/>
                <a:latin typeface="Arial" charset="0"/>
                <a:ea typeface="+mn-ea"/>
                <a:cs typeface="+mn-cs"/>
              </a:rPr>
              <a:t>Généralement, les constructeurs automobiles font appel à des prestataires logistiques pour effectuer ce transport. Ils peuvent également leur confier certaines prestations à réaliser sur les véhicules comme le stockage, la pose d’accessoires, la customisation intérieure, la pose d’autocollants, le nettoyage …</a:t>
            </a:r>
          </a:p>
          <a:p>
            <a:r>
              <a:rPr lang="fr-FR" sz="1200" kern="1200" dirty="0">
                <a:solidFill>
                  <a:schemeClr val="tx1"/>
                </a:solidFill>
                <a:effectLst/>
                <a:latin typeface="Arial" charset="0"/>
                <a:ea typeface="+mn-ea"/>
                <a:cs typeface="+mn-cs"/>
              </a:rPr>
              <a:t>Par rapport au coût final d’un véhicule neuf, le transport ne représente pas plus de 3%. Cependant, il s’agit d’une opération particulièrement importante au vu de la valeur perçue par le client. En effet, un client qui commande une voiture 20 000 € attend que son véhicule lui soit livré dans les meilleurs délais.</a:t>
            </a:r>
          </a:p>
          <a:p>
            <a:r>
              <a:rPr lang="fr-FR" sz="1200" kern="1200" dirty="0">
                <a:solidFill>
                  <a:schemeClr val="tx1"/>
                </a:solidFill>
                <a:effectLst/>
                <a:latin typeface="Arial" charset="0"/>
                <a:ea typeface="+mn-ea"/>
                <a:cs typeface="+mn-cs"/>
              </a:rPr>
              <a:t>La logistique véhicule a donc la mission d’assurer que le véhicule confié en sortie de l’usine soit entretenu, transporté et livré au bon endroit, au bon moment et dans des conditions de qualité optimales.</a:t>
            </a:r>
          </a:p>
          <a:p>
            <a:r>
              <a:rPr lang="fr-FR" sz="1200" kern="1200" dirty="0">
                <a:solidFill>
                  <a:schemeClr val="tx1"/>
                </a:solidFill>
                <a:effectLst/>
                <a:latin typeface="Arial" charset="0"/>
                <a:ea typeface="+mn-ea"/>
                <a:cs typeface="+mn-cs"/>
              </a:rPr>
              <a:t>Afin d’assurer la meilleure réactivité possible, certains prestataires de logistique véhicule ont créé des plateformes accolées aux usines des constructeurs automobiles. Celles-ci permettent aux usines de travailler flux poussés par rapport à leur prestataire.</a:t>
            </a:r>
          </a:p>
          <a:p>
            <a:r>
              <a:rPr lang="fr-FR" sz="1200" kern="1200" dirty="0">
                <a:solidFill>
                  <a:schemeClr val="tx1"/>
                </a:solidFill>
                <a:effectLst/>
                <a:latin typeface="Arial" charset="0"/>
                <a:ea typeface="+mn-ea"/>
                <a:cs typeface="+mn-cs"/>
              </a:rPr>
              <a:t>En ce qui concerne la distribution en tant que telle, une partie des transporteurs ont décidé d’appliquer des schémas de distribution directe, c’est-à-dire un transport sans stop entre la sortie usine et le concessionnaire. D’autres considèrent au contraire, qu’un schéma optimisé consiste à passer par une plateforme ou site logistique intermédiaire permettant de massifier des flux de différentes origines géographiques, puis de livrer des lots complets sur une région plus restreinte.</a:t>
            </a:r>
          </a:p>
        </p:txBody>
      </p:sp>
    </p:spTree>
    <p:extLst>
      <p:ext uri="{BB962C8B-B14F-4D97-AF65-F5344CB8AC3E}">
        <p14:creationId xmlns:p14="http://schemas.microsoft.com/office/powerpoint/2010/main" val="3403470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Le coût de revient se constitue tout au long de la chaîne et non seulement chez l’opérateur final. Celui-ci ne maîtrise qu’une faible part de la valeur ajoutée dans l’élaboration du produit : il achète souvent de 50 à 90 % du coût de revient des produits livrés. Donc, dans le coût du produit livré au client, la majorité des coûts proviennent des entreprises fournisseurs ; Leurs performances en termes de coût conditionnent le coût du produit final. C’est pourquoi la recherche du meilleur coût tout au long de la chaîne est fondamentale.</a:t>
            </a:r>
          </a:p>
        </p:txBody>
      </p:sp>
    </p:spTree>
    <p:extLst>
      <p:ext uri="{BB962C8B-B14F-4D97-AF65-F5344CB8AC3E}">
        <p14:creationId xmlns:p14="http://schemas.microsoft.com/office/powerpoint/2010/main" val="1908521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90746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49552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Arial" charset="0"/>
                <a:ea typeface="+mn-ea"/>
                <a:cs typeface="+mn-cs"/>
              </a:rPr>
              <a:t>Le concept de base de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repose sur une vision opérationnelle </a:t>
            </a:r>
            <a:r>
              <a:rPr lang="fr-FR" sz="1200" b="1" kern="1200" dirty="0">
                <a:solidFill>
                  <a:schemeClr val="tx1"/>
                </a:solidFill>
                <a:effectLst/>
                <a:latin typeface="Arial" charset="0"/>
                <a:ea typeface="+mn-ea"/>
                <a:cs typeface="+mn-cs"/>
              </a:rPr>
              <a:t>globale</a:t>
            </a:r>
            <a:r>
              <a:rPr lang="fr-FR" sz="1200" kern="1200" dirty="0">
                <a:solidFill>
                  <a:schemeClr val="tx1"/>
                </a:solidFill>
                <a:effectLst/>
                <a:latin typeface="Arial" charset="0"/>
                <a:ea typeface="+mn-ea"/>
                <a:cs typeface="+mn-cs"/>
              </a:rPr>
              <a:t> et non plus partielle de l'entreprise, afin d'obtenir une optimisation de l'ensemble de la chaîne.</a:t>
            </a:r>
          </a:p>
          <a:p>
            <a:r>
              <a:rPr lang="fr-FR" sz="1200" kern="1200" dirty="0">
                <a:solidFill>
                  <a:schemeClr val="tx1"/>
                </a:solidFill>
                <a:effectLst/>
                <a:latin typeface="Arial" charset="0"/>
                <a:ea typeface="+mn-ea"/>
                <a:cs typeface="+mn-cs"/>
              </a:rPr>
              <a:t>Initialement, le stock a permis à chaque boucle de la chaîne de fonctionner indépendamment. L'apparition du Juste-à-temps et la réduction des stocks qui en a découlé ont rendu les différents maillons dépendants les uns des autres. Le développement des systèmes d'informations intégrés a permis une connaissance plus fine des mouvements et des besoins et une véritable gestion de l'ensemble de la chaîne. Les limites amont et aval du processus de planification ne s’arrêtent pas aux frontières de l’entreprise : elles peuvent être repoussées jusque chez les fournisseurs de ses fournisseurs et les clients de ses clients pour aboutir à la notion d’entreprise élargie.</a:t>
            </a:r>
          </a:p>
          <a:p>
            <a:r>
              <a:rPr lang="fr-FR" sz="1200" b="1" kern="1200" dirty="0">
                <a:solidFill>
                  <a:schemeClr val="tx1"/>
                </a:solidFill>
                <a:effectLst/>
                <a:latin typeface="Arial" charset="0"/>
                <a:ea typeface="+mn-ea"/>
                <a:cs typeface="+mn-cs"/>
              </a:rPr>
              <a:t> </a:t>
            </a:r>
            <a:endParaRPr lang="fr-FR" sz="1200" kern="1200" dirty="0">
              <a:solidFill>
                <a:schemeClr val="tx1"/>
              </a:solidFill>
              <a:effectLst/>
              <a:latin typeface="Arial" charset="0"/>
              <a:ea typeface="+mn-ea"/>
              <a:cs typeface="+mn-cs"/>
            </a:endParaRPr>
          </a:p>
          <a:p>
            <a:endParaRPr lang="fr-F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Cette figure cartographie l’ensemble des techniques qui peuvent être mises en œuvre pour la planification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Les nombreux sigles en Français et en Anglais seront définis dans les différents modules.</a:t>
            </a:r>
          </a:p>
          <a:p>
            <a:endParaRPr lang="fr-FR" dirty="0"/>
          </a:p>
        </p:txBody>
      </p:sp>
    </p:spTree>
    <p:extLst>
      <p:ext uri="{BB962C8B-B14F-4D97-AF65-F5344CB8AC3E}">
        <p14:creationId xmlns:p14="http://schemas.microsoft.com/office/powerpoint/2010/main" val="2826961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Le modèle SCOR a été développé en 1996 par le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Council (SCC). Les membres de cette organisation ont mis en exergue qu’il n’existe pas de différence entre une entreprise industrielle et une entreprise délivrant des services : le point commun à tout modèle économique est le client. En effet, il n’existe pas de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sans client. Basé sur ce postulat, le modèle SCOR sert de référence à de multiples secteurs industriels et de services dans le monde (aéronautique, chimie, agroalimentaire, électronique, grande distribution, prestations logistiques…). En outre, de par sa structure complète, ce modèle est devenu un standard de fait sur le marché. </a:t>
            </a:r>
          </a:p>
        </p:txBody>
      </p:sp>
    </p:spTree>
    <p:extLst>
      <p:ext uri="{BB962C8B-B14F-4D97-AF65-F5344CB8AC3E}">
        <p14:creationId xmlns:p14="http://schemas.microsoft.com/office/powerpoint/2010/main" val="3708043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92188" y="769938"/>
            <a:ext cx="5116512" cy="3836987"/>
          </a:xfrm>
          <a:ln cap="flat"/>
        </p:spPr>
      </p:sp>
      <p:sp>
        <p:nvSpPr>
          <p:cNvPr id="53251" name="Rectangle 3"/>
          <p:cNvSpPr>
            <a:spLocks noGrp="1" noChangeArrowheads="1"/>
          </p:cNvSpPr>
          <p:nvPr>
            <p:ph type="body" idx="1"/>
          </p:nvPr>
        </p:nvSpPr>
        <p:spPr>
          <a:xfrm>
            <a:off x="946150" y="4884738"/>
            <a:ext cx="5207000" cy="4543425"/>
          </a:xfrm>
          <a:noFill/>
          <a:ln w="9525"/>
        </p:spPr>
        <p:txBody>
          <a:bodyPr lIns="93969" tIns="46160" rIns="93969" bIns="46160"/>
          <a:lstStyle/>
          <a:p>
            <a:r>
              <a:rPr lang="fr-FR" sz="1200" kern="1200" dirty="0">
                <a:solidFill>
                  <a:schemeClr val="tx1"/>
                </a:solidFill>
                <a:effectLst/>
                <a:latin typeface="Arial" charset="0"/>
                <a:ea typeface="+mn-ea"/>
                <a:cs typeface="+mn-cs"/>
              </a:rPr>
              <a:t>Ce modèle de mesure de performances, unanimement reconnu, a été développé par des professionnels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Il est largement appliqué, et présente l’intérêt de constituer une sorte de « langage commun » parmi les professionnels. Il s’organise autour de 4 domaines de performances principaux déjà vus : PLAN, SOURCE, MAKE et DELIVER.</a:t>
            </a:r>
          </a:p>
          <a:p>
            <a:r>
              <a:rPr lang="fr-FR" sz="1200" kern="1200" dirty="0">
                <a:solidFill>
                  <a:schemeClr val="tx1"/>
                </a:solidFill>
                <a:effectLst/>
                <a:latin typeface="Arial" charset="0"/>
                <a:ea typeface="+mn-ea"/>
                <a:cs typeface="+mn-cs"/>
              </a:rPr>
              <a:t>En opposition au modèle développé par les </a:t>
            </a:r>
            <a:r>
              <a:rPr lang="fr-FR" sz="1200" kern="1200" dirty="0" err="1">
                <a:solidFill>
                  <a:schemeClr val="tx1"/>
                </a:solidFill>
                <a:effectLst/>
                <a:latin typeface="Arial" charset="0"/>
                <a:ea typeface="+mn-ea"/>
                <a:cs typeface="+mn-cs"/>
              </a:rPr>
              <a:t>balanced</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scorecards</a:t>
            </a:r>
            <a:r>
              <a:rPr lang="fr-FR" sz="1200" kern="1200" dirty="0">
                <a:solidFill>
                  <a:schemeClr val="tx1"/>
                </a:solidFill>
                <a:effectLst/>
                <a:latin typeface="Arial" charset="0"/>
                <a:ea typeface="+mn-ea"/>
                <a:cs typeface="+mn-cs"/>
              </a:rPr>
              <a:t> orienté spécifiquement vers la direction générale, celui-ci met l’accent sur les besoins de pilotage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Il fournit un certain nombre d’indicateurs de performance combinant effectivement des éléments de performances orientés vers les résultats, et des éléments d’efficience orientés vers les coûts et la rotation des capitaux engagés.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p:sp>
      <p:sp>
        <p:nvSpPr>
          <p:cNvPr id="53250" name="Rectangle 2"/>
          <p:cNvSpPr>
            <a:spLocks noGrp="1" noChangeArrowheads="1"/>
          </p:cNvSpPr>
          <p:nvPr>
            <p:ph type="body" idx="1"/>
          </p:nvPr>
        </p:nvSpPr>
        <p:spPr/>
        <p:txBody>
          <a:bodyPr/>
          <a:lstStyle/>
          <a:p>
            <a:r>
              <a:rPr lang="fr-FR" sz="1200" kern="1200" dirty="0">
                <a:solidFill>
                  <a:schemeClr val="tx1"/>
                </a:solidFill>
                <a:effectLst/>
                <a:latin typeface="Arial" charset="0"/>
                <a:ea typeface="+mn-ea"/>
                <a:cs typeface="+mn-cs"/>
              </a:rPr>
              <a:t>Le modèle SCOR présume que toute chaîne logistique peut être subdivisée en 5 types de processus : planification (Plan), approvisionnement (Source), fabrication (</a:t>
            </a:r>
            <a:r>
              <a:rPr lang="fr-FR" sz="1200" kern="1200" dirty="0" err="1">
                <a:solidFill>
                  <a:schemeClr val="tx1"/>
                </a:solidFill>
                <a:effectLst/>
                <a:latin typeface="Arial" charset="0"/>
                <a:ea typeface="+mn-ea"/>
                <a:cs typeface="+mn-cs"/>
              </a:rPr>
              <a:t>Make</a:t>
            </a:r>
            <a:r>
              <a:rPr lang="fr-FR" sz="1200" kern="1200" dirty="0">
                <a:solidFill>
                  <a:schemeClr val="tx1"/>
                </a:solidFill>
                <a:effectLst/>
                <a:latin typeface="Arial" charset="0"/>
                <a:ea typeface="+mn-ea"/>
                <a:cs typeface="+mn-cs"/>
              </a:rPr>
              <a:t>), livraison (</a:t>
            </a:r>
            <a:r>
              <a:rPr lang="fr-FR" sz="1200" kern="1200" dirty="0" err="1">
                <a:solidFill>
                  <a:schemeClr val="tx1"/>
                </a:solidFill>
                <a:effectLst/>
                <a:latin typeface="Arial" charset="0"/>
                <a:ea typeface="+mn-ea"/>
                <a:cs typeface="+mn-cs"/>
              </a:rPr>
              <a:t>Deliver</a:t>
            </a:r>
            <a:r>
              <a:rPr lang="fr-FR" sz="1200" kern="1200" dirty="0">
                <a:solidFill>
                  <a:schemeClr val="tx1"/>
                </a:solidFill>
                <a:effectLst/>
                <a:latin typeface="Arial" charset="0"/>
                <a:ea typeface="+mn-ea"/>
                <a:cs typeface="+mn-cs"/>
              </a:rPr>
              <a:t>) et gestion des retours (Return).</a:t>
            </a:r>
          </a:p>
          <a:p>
            <a:r>
              <a:rPr lang="fr-FR" sz="1200" kern="1200" dirty="0">
                <a:solidFill>
                  <a:schemeClr val="tx1"/>
                </a:solidFill>
                <a:effectLst/>
                <a:latin typeface="Arial" charset="0"/>
                <a:ea typeface="+mn-ea"/>
                <a:cs typeface="+mn-cs"/>
              </a:rPr>
              <a:t>Ces macros processus sont spécialisées par type de production : dans la mesure où l’on distingue 3 types de fabrication (fabrication sur stock, fabrication à la commande et conception à la commande), les processus d’approvisionnement et de livraison correspondants sont eux-mêmes distingués. La codification étant normalisée, il devient possible de représenter très simplement les enchaînements de processus de niveau 2 au travers de leur codification (par exemple : M2 = fabrication à la commande). On parle au niveau 2 de catégories de processus.</a:t>
            </a:r>
          </a:p>
          <a:p>
            <a:r>
              <a:rPr lang="fr-FR" sz="1200" kern="1200" dirty="0">
                <a:solidFill>
                  <a:schemeClr val="tx1"/>
                </a:solidFill>
                <a:effectLst/>
                <a:latin typeface="Arial" charset="0"/>
                <a:ea typeface="+mn-ea"/>
                <a:cs typeface="+mn-cs"/>
              </a:rPr>
              <a:t>La chaîne logistique visant à être intégrée, le même découpage sera appliqué aux processus des fournisseurs et des clients de l’entreprise. Mais cela ne suffit pas car la performance des fournisseurs peut dépendre de leurs propres fournisseurs; de même la chaîne logistique ne s’arrête pas au client quand celui-ci n’est pas le client final. Aussi le modèle SCOR s’étend-il, en amont, aux interfaces de sortie des processus des sous-traitants (les fournisseurs des fournisseurs) et, en aval, aux points d’entrée des processus des « clients des clients » (l’utilisateur final de la prestation quand l’entreprise a pour client des distributeurs).</a:t>
            </a:r>
          </a:p>
          <a:p>
            <a:r>
              <a:rPr lang="fr-FR" sz="1200" kern="1200" dirty="0">
                <a:solidFill>
                  <a:schemeClr val="tx1"/>
                </a:solidFill>
                <a:effectLst/>
                <a:latin typeface="Arial" charset="0"/>
                <a:ea typeface="+mn-ea"/>
                <a:cs typeface="+mn-cs"/>
              </a:rPr>
              <a:t>Le niveau 3 du référentiel est le niveau processus : par exemple, la catégorie P3 planifier production débute par le processus P3.1 qui consiste à « identifier, hiérarchiser et agréger les besoins de fabrication ».</a:t>
            </a:r>
          </a:p>
          <a:p>
            <a:r>
              <a:rPr lang="fr-FR" sz="1200" kern="1200" dirty="0">
                <a:solidFill>
                  <a:schemeClr val="tx1"/>
                </a:solidFill>
                <a:effectLst/>
                <a:latin typeface="Arial" charset="0"/>
                <a:ea typeface="+mn-ea"/>
                <a:cs typeface="+mn-cs"/>
              </a:rPr>
              <a:t>Ce niveau met en évidence les interfaces entre processus, les indicateurs de performance, les meilleures pratiques et les capacités techniques requises pour les mettre en œuvre.</a:t>
            </a:r>
          </a:p>
          <a:p>
            <a:r>
              <a:rPr lang="fr-FR" sz="1200" kern="1200" dirty="0">
                <a:solidFill>
                  <a:schemeClr val="tx1"/>
                </a:solidFill>
                <a:effectLst/>
                <a:latin typeface="Arial" charset="0"/>
                <a:ea typeface="+mn-ea"/>
                <a:cs typeface="+mn-cs"/>
              </a:rPr>
              <a:t>Enfin, le niveau 4 détaille les tâches de chaque processus : c’est à ce stade que l’entreprise met en pratique ses propres solutions pour obtenir un avantage concurrentiel.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Cette notion est apparue la première fois appliquée à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dans l’ouvrage de Charles Poirier. L’auteur constate que les entreprises évoluent dans l’organisation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en suivant certaines étapes dans leur pratique opérationnelle et leur organisation. La  figure fait ressortir principalement trois niveaux de maturité progressifs (au-delà d’une situation de départ qualifiée d’empirique ou traditionnelle) :</a:t>
            </a:r>
          </a:p>
          <a:p>
            <a:pPr lvl="0"/>
            <a:r>
              <a:rPr lang="fr-FR" sz="1200" kern="1200" dirty="0">
                <a:solidFill>
                  <a:schemeClr val="tx1"/>
                </a:solidFill>
                <a:effectLst/>
                <a:latin typeface="Arial" charset="0"/>
                <a:ea typeface="+mn-ea"/>
                <a:cs typeface="+mn-cs"/>
              </a:rPr>
              <a:t>Le premier traduit une organisation fonctionnelle.</a:t>
            </a:r>
          </a:p>
          <a:p>
            <a:r>
              <a:rPr lang="fr-FR" sz="1200" kern="1200" dirty="0">
                <a:solidFill>
                  <a:schemeClr val="tx1"/>
                </a:solidFill>
                <a:effectLst/>
                <a:latin typeface="Arial" charset="0"/>
                <a:ea typeface="+mn-ea"/>
                <a:cs typeface="+mn-cs"/>
              </a:rPr>
              <a:t>L’entreprise met alors l’accent sur l’optimisation des grandes fonctions séparément (service Clients, Production, Logistique et Achats). Dans ce cas, on vise la professionnalisation des fonctions en priorité, sachant qu’il est néanmoins nécessaire d’avoir des structures transversales légères pour assurer la gestion des interfaces. Les grandes fonctions sont alors dans un système de relations client-fournisseur (stade de maturité 2).</a:t>
            </a:r>
          </a:p>
          <a:p>
            <a:pPr lvl="0"/>
            <a:r>
              <a:rPr lang="fr-FR" sz="1200" kern="1200" dirty="0">
                <a:solidFill>
                  <a:schemeClr val="tx1"/>
                </a:solidFill>
                <a:effectLst/>
                <a:latin typeface="Arial" charset="0"/>
                <a:ea typeface="+mn-ea"/>
                <a:cs typeface="+mn-cs"/>
              </a:rPr>
              <a:t>Le deuxième stade est qualifié d’approche d’entreprise intégrée. </a:t>
            </a:r>
          </a:p>
          <a:p>
            <a:r>
              <a:rPr lang="fr-FR" sz="1200" kern="1200" dirty="0">
                <a:solidFill>
                  <a:schemeClr val="tx1"/>
                </a:solidFill>
                <a:effectLst/>
                <a:latin typeface="Arial" charset="0"/>
                <a:ea typeface="+mn-ea"/>
                <a:cs typeface="+mn-cs"/>
              </a:rPr>
              <a:t>Les processus transversaux sont privilégiés, et le plus souvent on voit alors émerger au niveau de l’organigramme une direction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rattachée naturellement à la direction générale avec une stratégie propre. Les indicateurs privilégiés sont ceux qui mettent en lumière les performances transversales (stade de maturité 3).</a:t>
            </a:r>
          </a:p>
          <a:p>
            <a:pPr lvl="0"/>
            <a:r>
              <a:rPr lang="fr-FR" sz="1200" kern="1200" dirty="0">
                <a:solidFill>
                  <a:schemeClr val="tx1"/>
                </a:solidFill>
                <a:effectLst/>
                <a:latin typeface="Arial" charset="0"/>
                <a:ea typeface="+mn-ea"/>
                <a:cs typeface="+mn-cs"/>
              </a:rPr>
              <a:t>Le dernier niveau qualifie l’entreprise « en réseau » ou étendue. </a:t>
            </a:r>
          </a:p>
          <a:p>
            <a:r>
              <a:rPr lang="fr-FR" sz="1200" kern="1200" dirty="0">
                <a:solidFill>
                  <a:schemeClr val="tx1"/>
                </a:solidFill>
                <a:effectLst/>
                <a:latin typeface="Arial" charset="0"/>
                <a:ea typeface="+mn-ea"/>
                <a:cs typeface="+mn-cs"/>
              </a:rPr>
              <a:t>Dans cette situation (stade de maturité 4), toujours aboutissement d’une évolution de l’entreprise ayant déjà bien maîtrisé le niveau 3, la Direction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pilote l’ensemble de la chaîne intégrant les fournisseurs en amont et tout le réseau de distribution en aval.</a:t>
            </a:r>
          </a:p>
          <a:p>
            <a:r>
              <a:rPr lang="fr-FR" sz="1200" kern="1200" dirty="0">
                <a:solidFill>
                  <a:schemeClr val="tx1"/>
                </a:solidFill>
                <a:effectLst/>
                <a:latin typeface="Arial" charset="0"/>
                <a:ea typeface="+mn-ea"/>
                <a:cs typeface="+mn-cs"/>
              </a:rPr>
              <a:t>Cette intégration se traduit notamment par un partage des risques et des bénéfices entre stades de la filière industrielle.</a:t>
            </a:r>
          </a:p>
          <a:p>
            <a:r>
              <a:rPr lang="fr-FR" sz="1200" kern="1200" dirty="0">
                <a:solidFill>
                  <a:schemeClr val="tx1"/>
                </a:solidFill>
                <a:effectLst/>
                <a:latin typeface="Arial" charset="0"/>
                <a:ea typeface="+mn-ea"/>
                <a:cs typeface="+mn-cs"/>
              </a:rPr>
              <a:t>À ce niveau, les indicateurs devront traduire cette réalité en fournissant des informations intégrées et propres aux autres acteurs de la chaîne logistique (fournisseurs, distributeurs et prestataires logistiques). Prenant acte de cette nécessaire progression, on peut proposer un modèle de référence qui traduise ces différents stades de maturité en précisant quelles sont leurs caractéristiques : c’est l’objet des matrices de maturité.</a:t>
            </a:r>
          </a:p>
        </p:txBody>
      </p:sp>
    </p:spTree>
    <p:extLst>
      <p:ext uri="{BB962C8B-B14F-4D97-AF65-F5344CB8AC3E}">
        <p14:creationId xmlns:p14="http://schemas.microsoft.com/office/powerpoint/2010/main" val="418730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r>
              <a:rPr lang="fr-FR" sz="1200" kern="1200" dirty="0">
                <a:solidFill>
                  <a:schemeClr val="tx1"/>
                </a:solidFill>
                <a:effectLst/>
                <a:latin typeface="Arial" charset="0"/>
                <a:ea typeface="+mn-ea"/>
                <a:cs typeface="+mn-cs"/>
              </a:rPr>
              <a:t>La première mission concerne bien évidemment la mise à disposition des produits sur leur point de consommation. Si un produit est indisponible, par exemple, absent d’un linéaire dans un supermarché, cela entraînera une perte immédiate de chiffre d’affaires et, indirectement, cela peut encourager les clients à changer de marque, donc perte de chiffre d’affaires à long terme.</a:t>
            </a:r>
          </a:p>
          <a:p>
            <a:r>
              <a:rPr lang="fr-FR" sz="1200" kern="1200" dirty="0">
                <a:solidFill>
                  <a:schemeClr val="tx1"/>
                </a:solidFill>
                <a:effectLst/>
                <a:latin typeface="Arial" charset="0"/>
                <a:ea typeface="+mn-ea"/>
                <a:cs typeface="+mn-cs"/>
              </a:rPr>
              <a:t>La </a:t>
            </a:r>
            <a:r>
              <a:rPr lang="fr-FR" sz="1200" i="1" kern="1200" dirty="0" err="1">
                <a:solidFill>
                  <a:schemeClr val="tx1"/>
                </a:solidFill>
                <a:effectLst/>
                <a:latin typeface="Arial" charset="0"/>
                <a:ea typeface="+mn-ea"/>
                <a:cs typeface="+mn-cs"/>
              </a:rPr>
              <a:t>supply</a:t>
            </a:r>
            <a:r>
              <a:rPr lang="fr-FR" sz="1200" i="1" kern="1200" dirty="0">
                <a:solidFill>
                  <a:schemeClr val="tx1"/>
                </a:solidFill>
                <a:effectLst/>
                <a:latin typeface="Arial" charset="0"/>
                <a:ea typeface="+mn-ea"/>
                <a:cs typeface="+mn-cs"/>
              </a:rPr>
              <a:t> </a:t>
            </a:r>
            <a:r>
              <a:rPr lang="fr-FR" sz="1200" i="1"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doit également s’assurer de la qualité des produits jusqu’à leur point de consommation : au-delà du contrôle de conformité en usine, les produits doivent arriver en bon état à l’endroit où les clients les consomment.</a:t>
            </a:r>
          </a:p>
          <a:p>
            <a:r>
              <a:rPr lang="fr-FR" sz="1200" kern="1200" dirty="0">
                <a:solidFill>
                  <a:schemeClr val="tx1"/>
                </a:solidFill>
                <a:effectLst/>
                <a:latin typeface="Arial" charset="0"/>
                <a:ea typeface="+mn-ea"/>
                <a:cs typeface="+mn-cs"/>
              </a:rPr>
              <a:t>Pour les produits non tenus en stock, un délai de livraison très court constitue un avantage compétitif certain. La </a:t>
            </a:r>
            <a:r>
              <a:rPr lang="fr-FR" sz="1200" i="1" kern="1200" dirty="0" err="1">
                <a:solidFill>
                  <a:schemeClr val="tx1"/>
                </a:solidFill>
                <a:effectLst/>
                <a:latin typeface="Arial" charset="0"/>
                <a:ea typeface="+mn-ea"/>
                <a:cs typeface="+mn-cs"/>
              </a:rPr>
              <a:t>supply</a:t>
            </a:r>
            <a:r>
              <a:rPr lang="fr-FR" sz="1200" i="1" kern="1200" dirty="0">
                <a:solidFill>
                  <a:schemeClr val="tx1"/>
                </a:solidFill>
                <a:effectLst/>
                <a:latin typeface="Arial" charset="0"/>
                <a:ea typeface="+mn-ea"/>
                <a:cs typeface="+mn-cs"/>
              </a:rPr>
              <a:t> </a:t>
            </a:r>
            <a:r>
              <a:rPr lang="fr-FR" sz="1200" i="1"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doit donc organiser les flux de matières et composants de telle sorte que le temps entre la commande du client et la livraison du produit soit le plus court possible.</a:t>
            </a:r>
          </a:p>
          <a:p>
            <a:r>
              <a:rPr lang="fr-FR" sz="1200" kern="1200" dirty="0">
                <a:solidFill>
                  <a:schemeClr val="tx1"/>
                </a:solidFill>
                <a:effectLst/>
                <a:latin typeface="Arial" charset="0"/>
                <a:ea typeface="+mn-ea"/>
                <a:cs typeface="+mn-cs"/>
              </a:rPr>
              <a:t>Plus globalement, l’entreprise se doit d’assurer une bonne qualité de service dans toutes ses relations avec ses clients (facturation sans erreur, documentation claire, service après-vente, etc.).</a:t>
            </a:r>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La pression financière sur les entreprises et la nécessité de rémunérer correctement les investisseurs imposent de réduire autant que faire se peut les immobilisations de toutes natures. La fonction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est particulièrement concernée par le montant des stocks. Or la présence de stocks est souvent le moyen le plus simple pour éviter les ruptures de stocks. Un arbitrage à ce niveau est donc nécessaire.</a:t>
            </a:r>
          </a:p>
          <a:p>
            <a:endParaRPr lang="fr-FR" dirty="0"/>
          </a:p>
        </p:txBody>
      </p:sp>
    </p:spTree>
    <p:extLst>
      <p:ext uri="{BB962C8B-B14F-4D97-AF65-F5344CB8AC3E}">
        <p14:creationId xmlns:p14="http://schemas.microsoft.com/office/powerpoint/2010/main" val="212015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r>
              <a:rPr lang="fr-FR" sz="1200" kern="1200" dirty="0">
                <a:solidFill>
                  <a:schemeClr val="tx1"/>
                </a:solidFill>
                <a:effectLst/>
                <a:latin typeface="Arial" charset="0"/>
                <a:ea typeface="+mn-ea"/>
                <a:cs typeface="+mn-cs"/>
              </a:rPr>
              <a:t>La réduction des coûts de production et de transport est un objectif majeur de la </a:t>
            </a:r>
            <a:r>
              <a:rPr lang="fr-FR" sz="1200" i="1" kern="1200" dirty="0" err="1">
                <a:solidFill>
                  <a:schemeClr val="tx1"/>
                </a:solidFill>
                <a:effectLst/>
                <a:latin typeface="Arial" charset="0"/>
                <a:ea typeface="+mn-ea"/>
                <a:cs typeface="+mn-cs"/>
              </a:rPr>
              <a:t>supply</a:t>
            </a:r>
            <a:r>
              <a:rPr lang="fr-FR" sz="1200" i="1" kern="1200" dirty="0">
                <a:solidFill>
                  <a:schemeClr val="tx1"/>
                </a:solidFill>
                <a:effectLst/>
                <a:latin typeface="Arial" charset="0"/>
                <a:ea typeface="+mn-ea"/>
                <a:cs typeface="+mn-cs"/>
              </a:rPr>
              <a:t> </a:t>
            </a:r>
            <a:r>
              <a:rPr lang="fr-FR" sz="1200" i="1"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pour assurer la rentabilité de l’activité de l’entreprise. Cette réduction des coûts commence par la maîtrise des coûts d’achat des matières et composants qui entrent dans la fabrication des produits. Ceux-ci représentent souvent la majeure partie du coût de revient des produits fabriqués (typiquement de 5 % à 80 %). Cette réduction passe par une politique fournisseur dynamique et, souvent, par des achats massifiés dans des pays à bas coût de main-d’œuvre. </a:t>
            </a:r>
          </a:p>
          <a:p>
            <a:r>
              <a:rPr lang="fr-FR" sz="1200" kern="1200" dirty="0">
                <a:solidFill>
                  <a:schemeClr val="tx1"/>
                </a:solidFill>
                <a:effectLst/>
                <a:latin typeface="Arial" charset="0"/>
                <a:ea typeface="+mn-ea"/>
                <a:cs typeface="+mn-cs"/>
              </a:rPr>
              <a:t>Un deuxième facteur important dans la formation du coût de revient est la bonne utilisation des capacités de production et de transport. Comme les activités de transformation et de transport reposent souvent sur des équipements qui constituent des coûts fixes, la planification doit tenter de saturer l’utilisation de ces capacités (par exemple, un camion à moitié plein coûte presque autant qu’un camion plein.</a:t>
            </a:r>
          </a:p>
          <a:p>
            <a:r>
              <a:rPr lang="fr-FR" sz="1200" kern="1200" dirty="0">
                <a:solidFill>
                  <a:schemeClr val="tx1"/>
                </a:solidFill>
                <a:effectLst/>
                <a:latin typeface="Arial" charset="0"/>
                <a:ea typeface="+mn-ea"/>
                <a:cs typeface="+mn-cs"/>
              </a:rPr>
              <a:t>Le troisième facteur visant à la réduction des coûts sur toute la chaîne concerne d’une part la recherche d’une meilleure productivité des facteurs de production (qui est facilitée par les nouvelles technologies industrielles et de manutention) et, d’autre part, l’élimination des gaspillages et plus généralement des opérations qui n’apportent pas clairement de valeur à l’activité. C’est la démarche </a:t>
            </a:r>
            <a:r>
              <a:rPr lang="fr-FR" sz="1200" i="1" kern="1200" dirty="0">
                <a:solidFill>
                  <a:schemeClr val="tx1"/>
                </a:solidFill>
                <a:effectLst/>
                <a:latin typeface="Arial" charset="0"/>
                <a:ea typeface="+mn-ea"/>
                <a:cs typeface="+mn-cs"/>
              </a:rPr>
              <a:t>Lean</a:t>
            </a:r>
            <a:r>
              <a:rPr lang="fr-FR" sz="1200" kern="1200" dirty="0">
                <a:solidFill>
                  <a:schemeClr val="tx1"/>
                </a:solidFill>
                <a:effectLst/>
                <a:latin typeface="Arial" charset="0"/>
                <a:ea typeface="+mn-ea"/>
                <a:cs typeface="+mn-cs"/>
              </a:rPr>
              <a:t>, initiée il y a une quinzaine d’années et héritée du </a:t>
            </a:r>
            <a:r>
              <a:rPr lang="fr-FR" sz="1200" i="1" kern="1200" dirty="0">
                <a:solidFill>
                  <a:schemeClr val="tx1"/>
                </a:solidFill>
                <a:effectLst/>
                <a:latin typeface="Arial" charset="0"/>
                <a:ea typeface="+mn-ea"/>
                <a:cs typeface="+mn-cs"/>
              </a:rPr>
              <a:t>Juste-à-temps</a:t>
            </a:r>
            <a:r>
              <a:rPr lang="fr-FR" sz="1200" kern="1200" dirty="0">
                <a:solidFill>
                  <a:schemeClr val="tx1"/>
                </a:solidFill>
                <a:effectLst/>
                <a:latin typeface="Arial" charset="0"/>
                <a:ea typeface="+mn-ea"/>
                <a:cs typeface="+mn-cs"/>
              </a:rPr>
              <a:t>, qui consiste à remettre en cause tous les processus de l’entreprise et à les redéfinir pour supprimer tous les coûts inutiles. </a:t>
            </a:r>
            <a:endParaRPr lang="fr-FR" dirty="0"/>
          </a:p>
        </p:txBody>
      </p:sp>
    </p:spTree>
    <p:extLst>
      <p:ext uri="{BB962C8B-B14F-4D97-AF65-F5344CB8AC3E}">
        <p14:creationId xmlns:p14="http://schemas.microsoft.com/office/powerpoint/2010/main" val="234574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r>
              <a:rPr lang="fr-FR" sz="1200" kern="1200" dirty="0">
                <a:solidFill>
                  <a:schemeClr val="tx1"/>
                </a:solidFill>
                <a:effectLst/>
                <a:latin typeface="Arial" charset="0"/>
                <a:ea typeface="+mn-ea"/>
                <a:cs typeface="+mn-cs"/>
              </a:rPr>
              <a:t>Ce sont naturellement les activités opérationnelles de transformation et de transport qui ont le plus fort impact écologique. Pour diminuer les émissions de carbone et de gaz à effet de serre, on s’attachera à trouver des solutions innovantes sur chaque segment de la chaîne logistique :</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au niveau de la conception des produits (</a:t>
            </a:r>
            <a:r>
              <a:rPr lang="fr-FR" sz="1200" i="1" kern="1200" dirty="0">
                <a:solidFill>
                  <a:schemeClr val="tx1"/>
                </a:solidFill>
                <a:effectLst/>
                <a:latin typeface="Arial" charset="0"/>
                <a:ea typeface="+mn-ea"/>
                <a:cs typeface="+mn-cs"/>
              </a:rPr>
              <a:t>Eco-conception</a:t>
            </a:r>
            <a:r>
              <a:rPr lang="fr-FR" sz="1200" kern="1200" dirty="0">
                <a:solidFill>
                  <a:schemeClr val="tx1"/>
                </a:solidFill>
                <a:effectLst/>
                <a:latin typeface="Arial" charset="0"/>
                <a:ea typeface="+mn-ea"/>
                <a:cs typeface="+mn-cs"/>
              </a:rPr>
              <a:t>), en prévoyant dès l’origine les modes de fabrication et de transport ainsi que les possibilités de recyclage,</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au niveau des achats (</a:t>
            </a:r>
            <a:r>
              <a:rPr lang="fr-FR" sz="1200" i="1" kern="1200" dirty="0">
                <a:solidFill>
                  <a:schemeClr val="tx1"/>
                </a:solidFill>
                <a:effectLst/>
                <a:latin typeface="Arial" charset="0"/>
                <a:ea typeface="+mn-ea"/>
                <a:cs typeface="+mn-cs"/>
              </a:rPr>
              <a:t>Eco-</a:t>
            </a:r>
            <a:r>
              <a:rPr lang="fr-FR" sz="1200" i="1" kern="1200" dirty="0" err="1">
                <a:solidFill>
                  <a:schemeClr val="tx1"/>
                </a:solidFill>
                <a:effectLst/>
                <a:latin typeface="Arial" charset="0"/>
                <a:ea typeface="+mn-ea"/>
                <a:cs typeface="+mn-cs"/>
              </a:rPr>
              <a:t>sourcing</a:t>
            </a:r>
            <a:r>
              <a:rPr lang="fr-FR" sz="1200" kern="1200" dirty="0">
                <a:solidFill>
                  <a:schemeClr val="tx1"/>
                </a:solidFill>
                <a:effectLst/>
                <a:latin typeface="Arial" charset="0"/>
                <a:ea typeface="+mn-ea"/>
                <a:cs typeface="+mn-cs"/>
              </a:rPr>
              <a:t>), par la sélection de fournisseurs respectueux de l’environnement, par le choix de fournisseurs proches pour minimiser le transport, </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au niveau de la fabrication (</a:t>
            </a:r>
            <a:r>
              <a:rPr lang="fr-FR" sz="1200" i="1" kern="1200" dirty="0">
                <a:solidFill>
                  <a:schemeClr val="tx1"/>
                </a:solidFill>
                <a:effectLst/>
                <a:latin typeface="Arial" charset="0"/>
                <a:ea typeface="+mn-ea"/>
                <a:cs typeface="+mn-cs"/>
              </a:rPr>
              <a:t>Eco-</a:t>
            </a:r>
            <a:r>
              <a:rPr lang="fr-FR" sz="1200" i="1" kern="1200" dirty="0" err="1">
                <a:solidFill>
                  <a:schemeClr val="tx1"/>
                </a:solidFill>
                <a:effectLst/>
                <a:latin typeface="Arial" charset="0"/>
                <a:ea typeface="+mn-ea"/>
                <a:cs typeface="+mn-cs"/>
              </a:rPr>
              <a:t>manufacturing</a:t>
            </a:r>
            <a:r>
              <a:rPr lang="fr-FR" sz="1200" kern="1200" dirty="0">
                <a:solidFill>
                  <a:schemeClr val="tx1"/>
                </a:solidFill>
                <a:effectLst/>
                <a:latin typeface="Arial" charset="0"/>
                <a:ea typeface="+mn-ea"/>
                <a:cs typeface="+mn-cs"/>
              </a:rPr>
              <a:t>), par la mise en œuvre de procédés de récupération d’énergie et de chaleur, de traitement des effluents et des déchets, etc.</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au niveau de la distribution (</a:t>
            </a:r>
            <a:r>
              <a:rPr lang="fr-FR" sz="1200" i="1" kern="1200" dirty="0">
                <a:solidFill>
                  <a:schemeClr val="tx1"/>
                </a:solidFill>
                <a:effectLst/>
                <a:latin typeface="Arial" charset="0"/>
                <a:ea typeface="+mn-ea"/>
                <a:cs typeface="+mn-cs"/>
              </a:rPr>
              <a:t>Eco-logistique</a:t>
            </a:r>
            <a:r>
              <a:rPr lang="fr-FR" sz="1200" kern="1200" dirty="0">
                <a:solidFill>
                  <a:schemeClr val="tx1"/>
                </a:solidFill>
                <a:effectLst/>
                <a:latin typeface="Arial" charset="0"/>
                <a:ea typeface="+mn-ea"/>
                <a:cs typeface="+mn-cs"/>
              </a:rPr>
              <a:t>) par le choix de modes de transport plus « propres » (bateaux, péniches, camions électriques, …).</a:t>
            </a:r>
          </a:p>
          <a:p>
            <a:endParaRPr lang="fr-FR" dirty="0"/>
          </a:p>
        </p:txBody>
      </p:sp>
    </p:spTree>
    <p:extLst>
      <p:ext uri="{BB962C8B-B14F-4D97-AF65-F5344CB8AC3E}">
        <p14:creationId xmlns:p14="http://schemas.microsoft.com/office/powerpoint/2010/main" val="241593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Le capital immobilisé doit, lui aussi, être réduit le plus possible. Il comprend, d’une part les capitaux circulants, c’est-à-dire le besoin en fonds de roulement (BFR) dont fait partie l’immobilisation en stock, et d’autre part, les immobilisations corporelles (bâtiments, machines, moyens de transport …). </a:t>
            </a:r>
          </a:p>
          <a:p>
            <a:r>
              <a:rPr lang="fr-FR" sz="1200" kern="1200" dirty="0">
                <a:solidFill>
                  <a:schemeClr val="tx1"/>
                </a:solidFill>
                <a:effectLst/>
                <a:latin typeface="Arial" charset="0"/>
                <a:ea typeface="+mn-ea"/>
                <a:cs typeface="+mn-cs"/>
              </a:rPr>
              <a:t> </a:t>
            </a:r>
          </a:p>
          <a:p>
            <a:endParaRPr lang="fr-FR" dirty="0"/>
          </a:p>
        </p:txBody>
      </p:sp>
    </p:spTree>
    <p:extLst>
      <p:ext uri="{BB962C8B-B14F-4D97-AF65-F5344CB8AC3E}">
        <p14:creationId xmlns:p14="http://schemas.microsoft.com/office/powerpoint/2010/main" val="33056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66800" y="990600"/>
            <a:ext cx="7239000" cy="457200"/>
          </a:xfrm>
        </p:spPr>
        <p:txBody>
          <a:bodyPr/>
          <a:lstStyle/>
          <a:p>
            <a:r>
              <a:rPr lang="fr-FR"/>
              <a:t>Cliquez pour modifier le style du titre</a:t>
            </a:r>
          </a:p>
        </p:txBody>
      </p:sp>
      <p:sp>
        <p:nvSpPr>
          <p:cNvPr id="3" name="Espace réservé du tableau 2"/>
          <p:cNvSpPr>
            <a:spLocks noGrp="1"/>
          </p:cNvSpPr>
          <p:nvPr>
            <p:ph type="tbl" idx="1"/>
          </p:nvPr>
        </p:nvSpPr>
        <p:spPr>
          <a:xfrm>
            <a:off x="1066800" y="1676400"/>
            <a:ext cx="7162800" cy="4114800"/>
          </a:xfrm>
        </p:spPr>
        <p:txBody>
          <a:bodyPr/>
          <a:lstStyle/>
          <a:p>
            <a:pPr lvl="0"/>
            <a:endParaRPr lang="fr-FR" noProof="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143000" y="228600"/>
            <a:ext cx="7315200" cy="363538"/>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000" i="1" dirty="0">
                <a:latin typeface="Tahoma" pitchFamily="34" charset="0"/>
              </a:rPr>
              <a:t>Supply Chain Management : Introduction</a:t>
            </a:r>
            <a:endParaRPr lang="fr-FR" sz="2000" i="1" dirty="0">
              <a:effectLst>
                <a:outerShdw blurRad="38100" dist="38100" dir="2700000" algn="tl">
                  <a:srgbClr val="C0C0C0"/>
                </a:outerShdw>
              </a:effectLst>
              <a:latin typeface="Tahoma" pitchFamily="34" charset="0"/>
            </a:endParaRPr>
          </a:p>
        </p:txBody>
      </p:sp>
      <p:sp>
        <p:nvSpPr>
          <p:cNvPr id="1030" name="Rectangle 8"/>
          <p:cNvSpPr>
            <a:spLocks noGrp="1" noChangeArrowheads="1"/>
          </p:cNvSpPr>
          <p:nvPr>
            <p:ph type="title"/>
          </p:nvPr>
        </p:nvSpPr>
        <p:spPr bwMode="auto">
          <a:xfrm>
            <a:off x="1066800" y="990600"/>
            <a:ext cx="7239000" cy="457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a:t>Titre de la diapositive</a:t>
            </a:r>
          </a:p>
        </p:txBody>
      </p:sp>
      <p:sp>
        <p:nvSpPr>
          <p:cNvPr id="1031" name="Rectangle 9"/>
          <p:cNvSpPr>
            <a:spLocks noGrp="1" noChangeArrowheads="1"/>
          </p:cNvSpPr>
          <p:nvPr>
            <p:ph type="body" idx="1"/>
          </p:nvPr>
        </p:nvSpPr>
        <p:spPr bwMode="auto">
          <a:xfrm>
            <a:off x="1066800" y="16764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hf sldNum="0" hdr="0"/>
  <p:txStyles>
    <p:title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rgbClr val="0000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0099"/>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0099"/>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0099"/>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0099"/>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0099"/>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0099"/>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9.wmf"/><Relationship Id="rId18" Type="http://schemas.openxmlformats.org/officeDocument/2006/relationships/oleObject" Target="../embeddings/oleObject8.bin"/><Relationship Id="rId26" Type="http://schemas.openxmlformats.org/officeDocument/2006/relationships/oleObject" Target="../embeddings/oleObject13.bin"/><Relationship Id="rId3" Type="http://schemas.openxmlformats.org/officeDocument/2006/relationships/notesSlide" Target="../notesSlides/notesSlide26.xml"/><Relationship Id="rId21" Type="http://schemas.openxmlformats.org/officeDocument/2006/relationships/oleObject" Target="../embeddings/oleObject10.bin"/><Relationship Id="rId7" Type="http://schemas.openxmlformats.org/officeDocument/2006/relationships/image" Target="../media/image26.emf"/><Relationship Id="rId12" Type="http://schemas.openxmlformats.org/officeDocument/2006/relationships/oleObject" Target="../embeddings/oleObject5.bin"/><Relationship Id="rId17" Type="http://schemas.openxmlformats.org/officeDocument/2006/relationships/image" Target="../media/image31.wmf"/><Relationship Id="rId25"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8.wmf"/><Relationship Id="rId24" Type="http://schemas.openxmlformats.org/officeDocument/2006/relationships/oleObject" Target="../embeddings/oleObject12.bin"/><Relationship Id="rId5" Type="http://schemas.openxmlformats.org/officeDocument/2006/relationships/image" Target="../media/image25.emf"/><Relationship Id="rId15" Type="http://schemas.openxmlformats.org/officeDocument/2006/relationships/image" Target="../media/image30.wmf"/><Relationship Id="rId23" Type="http://schemas.openxmlformats.org/officeDocument/2006/relationships/image" Target="../media/image33.wmf"/><Relationship Id="rId10" Type="http://schemas.openxmlformats.org/officeDocument/2006/relationships/oleObject" Target="../embeddings/oleObject4.bin"/><Relationship Id="rId19" Type="http://schemas.openxmlformats.org/officeDocument/2006/relationships/image" Target="../media/image32.wmf"/><Relationship Id="rId4" Type="http://schemas.openxmlformats.org/officeDocument/2006/relationships/oleObject" Target="../embeddings/oleObject1.bin"/><Relationship Id="rId9" Type="http://schemas.openxmlformats.org/officeDocument/2006/relationships/image" Target="../media/image27.emf"/><Relationship Id="rId14" Type="http://schemas.openxmlformats.org/officeDocument/2006/relationships/oleObject" Target="../embeddings/oleObject6.bin"/><Relationship Id="rId22"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85800" y="2286000"/>
            <a:ext cx="7772400" cy="1143000"/>
          </a:xfrm>
        </p:spPr>
        <p:txBody>
          <a:bodyPr/>
          <a:lstStyle/>
          <a:p>
            <a:pPr algn="ctr"/>
            <a:r>
              <a:rPr lang="fr-FR" sz="3200"/>
              <a:t>Supply Chain Management</a:t>
            </a:r>
            <a:br>
              <a:rPr lang="fr-FR" sz="3200"/>
            </a:br>
            <a:r>
              <a:rPr lang="fr-FR"/>
              <a:t>Définitions, enjeux, problématiques</a:t>
            </a:r>
          </a:p>
        </p:txBody>
      </p:sp>
      <p:sp>
        <p:nvSpPr>
          <p:cNvPr id="3077" name="Rectangle 3"/>
          <p:cNvSpPr>
            <a:spLocks noGrp="1" noChangeArrowheads="1"/>
          </p:cNvSpPr>
          <p:nvPr>
            <p:ph type="subTitle" idx="1"/>
          </p:nvPr>
        </p:nvSpPr>
        <p:spPr>
          <a:xfrm>
            <a:off x="1371600" y="4114800"/>
            <a:ext cx="6400800" cy="914400"/>
          </a:xfrm>
        </p:spPr>
        <p:txBody>
          <a:bodyPr/>
          <a:lstStyle/>
          <a:p>
            <a:endParaRPr lang="fr-FR" sz="1800" b="0" i="1" dirty="0"/>
          </a:p>
          <a:p>
            <a:r>
              <a:rPr lang="fr-FR" sz="1800" b="0" i="1"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276350" y="692150"/>
            <a:ext cx="7543800" cy="457200"/>
          </a:xfrm>
          <a:noFill/>
        </p:spPr>
        <p:txBody>
          <a:bodyPr/>
          <a:lstStyle/>
          <a:p>
            <a:r>
              <a:rPr lang="fr-FR"/>
              <a:t>Le nouvel environnement (1)</a:t>
            </a:r>
          </a:p>
        </p:txBody>
      </p:sp>
      <p:sp>
        <p:nvSpPr>
          <p:cNvPr id="6149" name="Rectangle 3"/>
          <p:cNvSpPr>
            <a:spLocks noGrp="1" noChangeArrowheads="1"/>
          </p:cNvSpPr>
          <p:nvPr>
            <p:ph type="body" idx="1"/>
          </p:nvPr>
        </p:nvSpPr>
        <p:spPr>
          <a:xfrm>
            <a:off x="533400" y="1341438"/>
            <a:ext cx="7999413" cy="5111750"/>
          </a:xfrm>
          <a:noFill/>
        </p:spPr>
        <p:txBody>
          <a:bodyPr/>
          <a:lstStyle/>
          <a:p>
            <a:r>
              <a:rPr lang="fr-FR" sz="2000">
                <a:solidFill>
                  <a:srgbClr val="008000"/>
                </a:solidFill>
              </a:rPr>
              <a:t>Marchés de renouvellement</a:t>
            </a:r>
          </a:p>
          <a:p>
            <a:pPr marL="876300" lvl="1" indent="-419100">
              <a:buFont typeface="Wingdings" pitchFamily="2" charset="2"/>
              <a:buChar char="ð"/>
            </a:pPr>
            <a:r>
              <a:rPr lang="fr-FR"/>
              <a:t>Fortes exigences des clients</a:t>
            </a:r>
            <a:endParaRPr lang="fr-FR" sz="1600"/>
          </a:p>
          <a:p>
            <a:r>
              <a:rPr lang="fr-FR" sz="2000">
                <a:solidFill>
                  <a:srgbClr val="008000"/>
                </a:solidFill>
              </a:rPr>
              <a:t>Concurrence accrue par la mondialisation de l'offre</a:t>
            </a:r>
            <a:endParaRPr lang="fr-FR" sz="1800">
              <a:solidFill>
                <a:srgbClr val="008000"/>
              </a:solidFill>
            </a:endParaRPr>
          </a:p>
          <a:p>
            <a:pPr marL="876300" lvl="1" indent="-419100">
              <a:buFont typeface="Wingdings" pitchFamily="2" charset="2"/>
              <a:buChar char="ð"/>
            </a:pPr>
            <a:r>
              <a:rPr lang="fr-FR"/>
              <a:t>Il n'y a plus de territoires protégés de la concurrence</a:t>
            </a:r>
            <a:endParaRPr lang="fr-FR" sz="1600"/>
          </a:p>
          <a:p>
            <a:r>
              <a:rPr lang="fr-FR" sz="2000">
                <a:solidFill>
                  <a:srgbClr val="008000"/>
                </a:solidFill>
              </a:rPr>
              <a:t>Mondialisation de la demande</a:t>
            </a:r>
            <a:endParaRPr lang="fr-FR" sz="2000">
              <a:solidFill>
                <a:srgbClr val="66FF33"/>
              </a:solidFill>
            </a:endParaRPr>
          </a:p>
          <a:p>
            <a:pPr marL="876300" lvl="1" indent="-419100">
              <a:buFont typeface="Wingdings" pitchFamily="2" charset="2"/>
              <a:buChar char="ð"/>
            </a:pPr>
            <a:r>
              <a:rPr lang="fr-FR"/>
              <a:t>Coûts de développement élevés</a:t>
            </a:r>
          </a:p>
          <a:p>
            <a:pPr marL="876300" lvl="1" indent="-419100">
              <a:buFont typeface="Wingdings" pitchFamily="2" charset="2"/>
              <a:buChar char="ð"/>
            </a:pPr>
            <a:r>
              <a:rPr lang="fr-FR"/>
              <a:t>Nécessité de se battre sur les marchés de ses concurrents</a:t>
            </a:r>
          </a:p>
          <a:p>
            <a:r>
              <a:rPr lang="fr-FR" sz="2000">
                <a:solidFill>
                  <a:srgbClr val="008000"/>
                </a:solidFill>
              </a:rPr>
              <a:t>Augmentation de la variété des produits offerts</a:t>
            </a:r>
            <a:endParaRPr lang="fr-FR" sz="1800">
              <a:solidFill>
                <a:srgbClr val="008000"/>
              </a:solidFill>
            </a:endParaRPr>
          </a:p>
          <a:p>
            <a:pPr marL="876300" lvl="1" indent="-419100">
              <a:buFont typeface="Wingdings" pitchFamily="2" charset="2"/>
              <a:buChar char="ð"/>
            </a:pPr>
            <a:r>
              <a:rPr lang="fr-FR"/>
              <a:t>La notion de grande série n'existe plus</a:t>
            </a:r>
          </a:p>
          <a:p>
            <a:pPr marL="876300" lvl="1" indent="-419100">
              <a:buFont typeface="Wingdings" pitchFamily="2" charset="2"/>
              <a:buChar char="ð"/>
            </a:pPr>
            <a:r>
              <a:rPr lang="fr-FR"/>
              <a:t>Personnalisation de masse, promotions</a:t>
            </a:r>
          </a:p>
          <a:p>
            <a:pPr marL="876300" lvl="1" indent="-419100">
              <a:buFont typeface="Wingdings" pitchFamily="2" charset="2"/>
              <a:buChar char="ð"/>
            </a:pPr>
            <a:r>
              <a:rPr lang="fr-FR"/>
              <a:t>Normes à l'exportation, segmentation des marchés</a:t>
            </a:r>
          </a:p>
          <a:p>
            <a:r>
              <a:rPr lang="fr-FR" sz="2000">
                <a:solidFill>
                  <a:srgbClr val="008000"/>
                </a:solidFill>
              </a:rPr>
              <a:t>Diminution de la durée de vie des produits</a:t>
            </a:r>
            <a:endParaRPr lang="fr-FR" sz="1800">
              <a:solidFill>
                <a:srgbClr val="008000"/>
              </a:solidFill>
            </a:endParaRPr>
          </a:p>
          <a:p>
            <a:pPr marL="876300" lvl="1" indent="-419100">
              <a:buFont typeface="Wingdings" pitchFamily="2" charset="2"/>
              <a:buChar char="ð"/>
            </a:pPr>
            <a:r>
              <a:rPr lang="fr-FR"/>
              <a:t>La notion de produit stable a disparu</a:t>
            </a:r>
          </a:p>
          <a:p>
            <a:pPr marL="876300" lvl="1" indent="-419100">
              <a:buFont typeface="Wingdings" pitchFamily="2" charset="2"/>
              <a:buChar char="ð"/>
            </a:pPr>
            <a:endParaRPr lang="fr-FR"/>
          </a:p>
          <a:p>
            <a:pPr marL="876300" lvl="1" indent="-419100">
              <a:buFont typeface="Wingdings" pitchFamily="2" charset="2"/>
              <a:buChar char="ð"/>
            </a:pPr>
            <a:r>
              <a:rPr lang="fr-FR">
                <a:solidFill>
                  <a:srgbClr val="CC0000"/>
                </a:solidFill>
              </a:rPr>
              <a:t>Augmentation de la complexité du système</a:t>
            </a:r>
            <a:endParaRPr lang="fr-FR" sz="2000">
              <a:solidFill>
                <a:srgbClr val="CC0000"/>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fr-FR" sz="3200"/>
              <a:t>L'augmentation de la complexité</a:t>
            </a:r>
          </a:p>
        </p:txBody>
      </p:sp>
      <p:sp>
        <p:nvSpPr>
          <p:cNvPr id="44035" name="Line 3"/>
          <p:cNvSpPr>
            <a:spLocks noChangeShapeType="1"/>
          </p:cNvSpPr>
          <p:nvPr/>
        </p:nvSpPr>
        <p:spPr bwMode="auto">
          <a:xfrm flipV="1">
            <a:off x="1905000" y="2057400"/>
            <a:ext cx="1588" cy="2119313"/>
          </a:xfrm>
          <a:prstGeom prst="line">
            <a:avLst/>
          </a:prstGeom>
          <a:noFill/>
          <a:ln w="28575">
            <a:solidFill>
              <a:srgbClr val="000000"/>
            </a:solidFill>
            <a:round/>
            <a:headEnd/>
            <a:tailEnd type="triangle" w="med" len="med"/>
          </a:ln>
        </p:spPr>
        <p:txBody>
          <a:bodyPr/>
          <a:lstStyle/>
          <a:p>
            <a:endParaRPr lang="fr-FR"/>
          </a:p>
        </p:txBody>
      </p:sp>
      <p:sp>
        <p:nvSpPr>
          <p:cNvPr id="44036" name="Line 4"/>
          <p:cNvSpPr>
            <a:spLocks noChangeShapeType="1"/>
          </p:cNvSpPr>
          <p:nvPr/>
        </p:nvSpPr>
        <p:spPr bwMode="auto">
          <a:xfrm flipV="1">
            <a:off x="1905000" y="4191000"/>
            <a:ext cx="2286000" cy="0"/>
          </a:xfrm>
          <a:prstGeom prst="line">
            <a:avLst/>
          </a:prstGeom>
          <a:noFill/>
          <a:ln w="28575">
            <a:solidFill>
              <a:srgbClr val="000000"/>
            </a:solidFill>
            <a:round/>
            <a:headEnd/>
            <a:tailEnd type="triangle" w="med" len="med"/>
          </a:ln>
        </p:spPr>
        <p:txBody>
          <a:bodyPr/>
          <a:lstStyle/>
          <a:p>
            <a:endParaRPr lang="fr-FR"/>
          </a:p>
        </p:txBody>
      </p:sp>
      <p:sp>
        <p:nvSpPr>
          <p:cNvPr id="44037" name="Text Box 5"/>
          <p:cNvSpPr txBox="1">
            <a:spLocks noChangeArrowheads="1"/>
          </p:cNvSpPr>
          <p:nvPr/>
        </p:nvSpPr>
        <p:spPr bwMode="auto">
          <a:xfrm rot="-10800000">
            <a:off x="1498600" y="2133600"/>
            <a:ext cx="349250" cy="598488"/>
          </a:xfrm>
          <a:prstGeom prst="rect">
            <a:avLst/>
          </a:prstGeom>
          <a:noFill/>
          <a:ln w="12700">
            <a:noFill/>
            <a:miter lim="800000"/>
            <a:headEnd/>
            <a:tailEnd/>
          </a:ln>
          <a:effectLst/>
        </p:spPr>
        <p:txBody>
          <a:bodyPr vert="eaVert" wrap="none">
            <a:spAutoFit/>
          </a:bodyPr>
          <a:lstStyle/>
          <a:p>
            <a:pPr algn="ctr"/>
            <a:r>
              <a:rPr lang="fr-FR" sz="1200">
                <a:solidFill>
                  <a:srgbClr val="000000"/>
                </a:solidFill>
              </a:rPr>
              <a:t>Variété</a:t>
            </a:r>
          </a:p>
        </p:txBody>
      </p:sp>
      <p:sp>
        <p:nvSpPr>
          <p:cNvPr id="44038" name="Text Box 6"/>
          <p:cNvSpPr txBox="1">
            <a:spLocks noChangeArrowheads="1"/>
          </p:cNvSpPr>
          <p:nvPr/>
        </p:nvSpPr>
        <p:spPr bwMode="auto">
          <a:xfrm>
            <a:off x="2870200" y="4238625"/>
            <a:ext cx="1089025" cy="257175"/>
          </a:xfrm>
          <a:prstGeom prst="rect">
            <a:avLst/>
          </a:prstGeom>
          <a:noFill/>
          <a:ln w="12700">
            <a:noFill/>
            <a:miter lim="800000"/>
            <a:headEnd/>
            <a:tailEnd/>
          </a:ln>
          <a:effectLst/>
        </p:spPr>
        <p:txBody>
          <a:bodyPr wrap="none">
            <a:spAutoFit/>
          </a:bodyPr>
          <a:lstStyle/>
          <a:p>
            <a:pPr algn="ctr"/>
            <a:r>
              <a:rPr lang="fr-FR" sz="1200">
                <a:solidFill>
                  <a:srgbClr val="000000"/>
                </a:solidFill>
              </a:rPr>
              <a:t>Durée de vie</a:t>
            </a:r>
          </a:p>
        </p:txBody>
      </p:sp>
      <p:sp>
        <p:nvSpPr>
          <p:cNvPr id="44039" name="Text Box 7"/>
          <p:cNvSpPr txBox="1">
            <a:spLocks noChangeArrowheads="1"/>
          </p:cNvSpPr>
          <p:nvPr/>
        </p:nvSpPr>
        <p:spPr bwMode="auto">
          <a:xfrm>
            <a:off x="2514600" y="4572000"/>
            <a:ext cx="819150" cy="339725"/>
          </a:xfrm>
          <a:prstGeom prst="rect">
            <a:avLst/>
          </a:prstGeom>
          <a:noFill/>
          <a:ln w="12700">
            <a:noFill/>
            <a:miter lim="800000"/>
            <a:headEnd/>
            <a:tailEnd/>
          </a:ln>
          <a:effectLst/>
        </p:spPr>
        <p:txBody>
          <a:bodyPr wrap="none">
            <a:spAutoFit/>
          </a:bodyPr>
          <a:lstStyle/>
          <a:p>
            <a:pPr algn="ctr"/>
            <a:r>
              <a:rPr lang="fr-FR" sz="1800" i="1">
                <a:solidFill>
                  <a:srgbClr val="000000"/>
                </a:solidFill>
              </a:rPr>
              <a:t>Avant</a:t>
            </a:r>
          </a:p>
        </p:txBody>
      </p:sp>
      <p:sp>
        <p:nvSpPr>
          <p:cNvPr id="44040" name="Text Box 8"/>
          <p:cNvSpPr txBox="1">
            <a:spLocks noChangeArrowheads="1"/>
          </p:cNvSpPr>
          <p:nvPr/>
        </p:nvSpPr>
        <p:spPr bwMode="auto">
          <a:xfrm>
            <a:off x="1670050" y="5208588"/>
            <a:ext cx="2597150" cy="476250"/>
          </a:xfrm>
          <a:prstGeom prst="rect">
            <a:avLst/>
          </a:prstGeom>
          <a:noFill/>
          <a:ln w="12700">
            <a:noFill/>
            <a:miter lim="800000"/>
            <a:headEnd/>
            <a:tailEnd/>
          </a:ln>
          <a:effectLst/>
        </p:spPr>
        <p:txBody>
          <a:bodyPr wrap="none">
            <a:spAutoFit/>
          </a:bodyPr>
          <a:lstStyle/>
          <a:p>
            <a:pPr algn="ctr"/>
            <a:r>
              <a:rPr lang="fr-FR" sz="1400">
                <a:solidFill>
                  <a:srgbClr val="000000"/>
                </a:solidFill>
              </a:rPr>
              <a:t>Durée de vie longue</a:t>
            </a:r>
          </a:p>
          <a:p>
            <a:pPr algn="ctr"/>
            <a:r>
              <a:rPr lang="fr-FR" sz="1400">
                <a:solidFill>
                  <a:srgbClr val="000000"/>
                </a:solidFill>
              </a:rPr>
              <a:t>Faible nombre de références</a:t>
            </a:r>
          </a:p>
        </p:txBody>
      </p:sp>
      <p:sp>
        <p:nvSpPr>
          <p:cNvPr id="44041" name="Rectangle 9"/>
          <p:cNvSpPr>
            <a:spLocks noChangeArrowheads="1"/>
          </p:cNvSpPr>
          <p:nvPr/>
        </p:nvSpPr>
        <p:spPr bwMode="auto">
          <a:xfrm>
            <a:off x="1905000" y="3429000"/>
            <a:ext cx="990600" cy="762000"/>
          </a:xfrm>
          <a:prstGeom prst="rect">
            <a:avLst/>
          </a:prstGeom>
          <a:solidFill>
            <a:schemeClr val="accent2"/>
          </a:solidFill>
          <a:ln w="12700">
            <a:solidFill>
              <a:srgbClr val="000000"/>
            </a:solidFill>
            <a:miter lim="800000"/>
            <a:headEnd/>
            <a:tailEnd/>
          </a:ln>
          <a:effectLst/>
        </p:spPr>
        <p:txBody>
          <a:bodyPr wrap="none" anchor="ctr"/>
          <a:lstStyle/>
          <a:p>
            <a:endParaRPr lang="fr-FR"/>
          </a:p>
        </p:txBody>
      </p:sp>
      <p:sp>
        <p:nvSpPr>
          <p:cNvPr id="44042" name="Rectangle 10"/>
          <p:cNvSpPr>
            <a:spLocks noChangeArrowheads="1"/>
          </p:cNvSpPr>
          <p:nvPr/>
        </p:nvSpPr>
        <p:spPr bwMode="auto">
          <a:xfrm>
            <a:off x="2895600" y="3429000"/>
            <a:ext cx="990600" cy="762000"/>
          </a:xfrm>
          <a:prstGeom prst="rect">
            <a:avLst/>
          </a:prstGeom>
          <a:solidFill>
            <a:srgbClr val="00FF00"/>
          </a:solidFill>
          <a:ln w="12700">
            <a:solidFill>
              <a:srgbClr val="000000"/>
            </a:solidFill>
            <a:miter lim="800000"/>
            <a:headEnd/>
            <a:tailEnd/>
          </a:ln>
          <a:effectLst/>
        </p:spPr>
        <p:txBody>
          <a:bodyPr wrap="none" anchor="ctr"/>
          <a:lstStyle/>
          <a:p>
            <a:endParaRPr lang="fr-FR"/>
          </a:p>
        </p:txBody>
      </p:sp>
      <p:sp>
        <p:nvSpPr>
          <p:cNvPr id="44043" name="Rectangle 11"/>
          <p:cNvSpPr>
            <a:spLocks noChangeArrowheads="1"/>
          </p:cNvSpPr>
          <p:nvPr/>
        </p:nvSpPr>
        <p:spPr bwMode="auto">
          <a:xfrm>
            <a:off x="1905000" y="2667000"/>
            <a:ext cx="990600" cy="762000"/>
          </a:xfrm>
          <a:prstGeom prst="rect">
            <a:avLst/>
          </a:prstGeom>
          <a:solidFill>
            <a:schemeClr val="bg1"/>
          </a:solidFill>
          <a:ln w="12700">
            <a:solidFill>
              <a:srgbClr val="000000"/>
            </a:solidFill>
            <a:miter lim="800000"/>
            <a:headEnd/>
            <a:tailEnd/>
          </a:ln>
          <a:effectLst/>
        </p:spPr>
        <p:txBody>
          <a:bodyPr wrap="none" anchor="ctr"/>
          <a:lstStyle/>
          <a:p>
            <a:endParaRPr lang="fr-FR"/>
          </a:p>
        </p:txBody>
      </p:sp>
      <p:sp>
        <p:nvSpPr>
          <p:cNvPr id="44044" name="Rectangle 12"/>
          <p:cNvSpPr>
            <a:spLocks noChangeArrowheads="1"/>
          </p:cNvSpPr>
          <p:nvPr/>
        </p:nvSpPr>
        <p:spPr bwMode="auto">
          <a:xfrm>
            <a:off x="2895600" y="2667000"/>
            <a:ext cx="990600" cy="762000"/>
          </a:xfrm>
          <a:prstGeom prst="rect">
            <a:avLst/>
          </a:prstGeom>
          <a:solidFill>
            <a:srgbClr val="60D1FE"/>
          </a:solidFill>
          <a:ln w="12700">
            <a:solidFill>
              <a:srgbClr val="000000"/>
            </a:solidFill>
            <a:miter lim="800000"/>
            <a:headEnd/>
            <a:tailEnd/>
          </a:ln>
          <a:effectLst/>
        </p:spPr>
        <p:txBody>
          <a:bodyPr wrap="none" anchor="ctr"/>
          <a:lstStyle/>
          <a:p>
            <a:endParaRPr lang="fr-FR"/>
          </a:p>
        </p:txBody>
      </p:sp>
      <p:sp>
        <p:nvSpPr>
          <p:cNvPr id="44045" name="Text Box 13"/>
          <p:cNvSpPr txBox="1">
            <a:spLocks noChangeArrowheads="1"/>
          </p:cNvSpPr>
          <p:nvPr/>
        </p:nvSpPr>
        <p:spPr bwMode="auto">
          <a:xfrm>
            <a:off x="5867400" y="4267200"/>
            <a:ext cx="1089025" cy="257175"/>
          </a:xfrm>
          <a:prstGeom prst="rect">
            <a:avLst/>
          </a:prstGeom>
          <a:noFill/>
          <a:ln w="12700">
            <a:noFill/>
            <a:miter lim="800000"/>
            <a:headEnd/>
            <a:tailEnd/>
          </a:ln>
          <a:effectLst/>
        </p:spPr>
        <p:txBody>
          <a:bodyPr wrap="none">
            <a:spAutoFit/>
          </a:bodyPr>
          <a:lstStyle/>
          <a:p>
            <a:pPr algn="ctr"/>
            <a:r>
              <a:rPr lang="fr-FR" sz="1200">
                <a:solidFill>
                  <a:srgbClr val="000000"/>
                </a:solidFill>
              </a:rPr>
              <a:t>Durée de vie</a:t>
            </a:r>
          </a:p>
        </p:txBody>
      </p:sp>
      <p:sp>
        <p:nvSpPr>
          <p:cNvPr id="44046" name="Text Box 14"/>
          <p:cNvSpPr txBox="1">
            <a:spLocks noChangeArrowheads="1"/>
          </p:cNvSpPr>
          <p:nvPr/>
        </p:nvSpPr>
        <p:spPr bwMode="auto">
          <a:xfrm>
            <a:off x="5029200" y="4572000"/>
            <a:ext cx="1390650" cy="339725"/>
          </a:xfrm>
          <a:prstGeom prst="rect">
            <a:avLst/>
          </a:prstGeom>
          <a:noFill/>
          <a:ln w="12700">
            <a:noFill/>
            <a:miter lim="800000"/>
            <a:headEnd/>
            <a:tailEnd/>
          </a:ln>
          <a:effectLst/>
        </p:spPr>
        <p:txBody>
          <a:bodyPr wrap="none">
            <a:spAutoFit/>
          </a:bodyPr>
          <a:lstStyle/>
          <a:p>
            <a:pPr algn="ctr"/>
            <a:r>
              <a:rPr lang="fr-FR" sz="1800" i="1">
                <a:solidFill>
                  <a:srgbClr val="000000"/>
                </a:solidFill>
              </a:rPr>
              <a:t>Maintenant</a:t>
            </a:r>
          </a:p>
        </p:txBody>
      </p:sp>
      <p:sp>
        <p:nvSpPr>
          <p:cNvPr id="44047" name="Line 15"/>
          <p:cNvSpPr>
            <a:spLocks noChangeShapeType="1"/>
          </p:cNvSpPr>
          <p:nvPr/>
        </p:nvSpPr>
        <p:spPr bwMode="auto">
          <a:xfrm flipV="1">
            <a:off x="4876800" y="2093913"/>
            <a:ext cx="4763" cy="2097087"/>
          </a:xfrm>
          <a:prstGeom prst="line">
            <a:avLst/>
          </a:prstGeom>
          <a:noFill/>
          <a:ln w="28575">
            <a:solidFill>
              <a:srgbClr val="000000"/>
            </a:solidFill>
            <a:round/>
            <a:headEnd/>
            <a:tailEnd type="triangle" w="med" len="med"/>
          </a:ln>
        </p:spPr>
        <p:txBody>
          <a:bodyPr/>
          <a:lstStyle/>
          <a:p>
            <a:endParaRPr lang="fr-FR"/>
          </a:p>
        </p:txBody>
      </p:sp>
      <p:sp>
        <p:nvSpPr>
          <p:cNvPr id="44048" name="Line 16"/>
          <p:cNvSpPr>
            <a:spLocks noChangeShapeType="1"/>
          </p:cNvSpPr>
          <p:nvPr/>
        </p:nvSpPr>
        <p:spPr bwMode="auto">
          <a:xfrm>
            <a:off x="4879975" y="4191000"/>
            <a:ext cx="2159000" cy="1588"/>
          </a:xfrm>
          <a:prstGeom prst="line">
            <a:avLst/>
          </a:prstGeom>
          <a:noFill/>
          <a:ln w="28575">
            <a:solidFill>
              <a:srgbClr val="000000"/>
            </a:solidFill>
            <a:round/>
            <a:headEnd/>
            <a:tailEnd type="triangle" w="med" len="med"/>
          </a:ln>
        </p:spPr>
        <p:txBody>
          <a:bodyPr/>
          <a:lstStyle/>
          <a:p>
            <a:endParaRPr lang="fr-FR"/>
          </a:p>
        </p:txBody>
      </p:sp>
      <p:sp>
        <p:nvSpPr>
          <p:cNvPr id="44049" name="Text Box 17"/>
          <p:cNvSpPr txBox="1">
            <a:spLocks noChangeArrowheads="1"/>
          </p:cNvSpPr>
          <p:nvPr/>
        </p:nvSpPr>
        <p:spPr bwMode="auto">
          <a:xfrm rot="-10800000">
            <a:off x="4495800" y="2133600"/>
            <a:ext cx="349250" cy="598488"/>
          </a:xfrm>
          <a:prstGeom prst="rect">
            <a:avLst/>
          </a:prstGeom>
          <a:noFill/>
          <a:ln w="12700">
            <a:noFill/>
            <a:miter lim="800000"/>
            <a:headEnd/>
            <a:tailEnd/>
          </a:ln>
          <a:effectLst/>
        </p:spPr>
        <p:txBody>
          <a:bodyPr vert="eaVert" wrap="none">
            <a:spAutoFit/>
          </a:bodyPr>
          <a:lstStyle/>
          <a:p>
            <a:pPr algn="ctr"/>
            <a:r>
              <a:rPr lang="fr-FR" sz="1200">
                <a:solidFill>
                  <a:srgbClr val="000000"/>
                </a:solidFill>
              </a:rPr>
              <a:t>Variété</a:t>
            </a:r>
          </a:p>
        </p:txBody>
      </p:sp>
      <p:sp>
        <p:nvSpPr>
          <p:cNvPr id="44050" name="Text Box 18"/>
          <p:cNvSpPr txBox="1">
            <a:spLocks noChangeArrowheads="1"/>
          </p:cNvSpPr>
          <p:nvPr/>
        </p:nvSpPr>
        <p:spPr bwMode="auto">
          <a:xfrm>
            <a:off x="4464050" y="5208588"/>
            <a:ext cx="2665413" cy="476250"/>
          </a:xfrm>
          <a:prstGeom prst="rect">
            <a:avLst/>
          </a:prstGeom>
          <a:noFill/>
          <a:ln w="12700">
            <a:noFill/>
            <a:miter lim="800000"/>
            <a:headEnd/>
            <a:tailEnd/>
          </a:ln>
          <a:effectLst/>
        </p:spPr>
        <p:txBody>
          <a:bodyPr wrap="none">
            <a:spAutoFit/>
          </a:bodyPr>
          <a:lstStyle/>
          <a:p>
            <a:pPr algn="ctr"/>
            <a:r>
              <a:rPr lang="fr-FR" sz="1400">
                <a:solidFill>
                  <a:srgbClr val="000000"/>
                </a:solidFill>
              </a:rPr>
              <a:t>Renouvellement fréquent</a:t>
            </a:r>
          </a:p>
          <a:p>
            <a:pPr algn="ctr"/>
            <a:r>
              <a:rPr lang="fr-FR" sz="1400">
                <a:solidFill>
                  <a:srgbClr val="000000"/>
                </a:solidFill>
              </a:rPr>
              <a:t>Très grande variété proposée</a:t>
            </a:r>
          </a:p>
        </p:txBody>
      </p:sp>
      <p:sp>
        <p:nvSpPr>
          <p:cNvPr id="44051" name="Rectangle 19"/>
          <p:cNvSpPr>
            <a:spLocks noChangeArrowheads="1"/>
          </p:cNvSpPr>
          <p:nvPr/>
        </p:nvSpPr>
        <p:spPr bwMode="auto">
          <a:xfrm>
            <a:off x="4876800" y="3886200"/>
            <a:ext cx="304800" cy="304800"/>
          </a:xfrm>
          <a:prstGeom prst="rect">
            <a:avLst/>
          </a:prstGeom>
          <a:solidFill>
            <a:srgbClr val="A50021"/>
          </a:solidFill>
          <a:ln w="12700">
            <a:solidFill>
              <a:srgbClr val="000000"/>
            </a:solidFill>
            <a:miter lim="800000"/>
            <a:headEnd/>
            <a:tailEnd/>
          </a:ln>
          <a:effectLst/>
        </p:spPr>
        <p:txBody>
          <a:bodyPr wrap="none" anchor="ctr"/>
          <a:lstStyle/>
          <a:p>
            <a:endParaRPr lang="fr-FR"/>
          </a:p>
        </p:txBody>
      </p:sp>
      <p:sp>
        <p:nvSpPr>
          <p:cNvPr id="44052" name="Rectangle 20"/>
          <p:cNvSpPr>
            <a:spLocks noChangeArrowheads="1"/>
          </p:cNvSpPr>
          <p:nvPr/>
        </p:nvSpPr>
        <p:spPr bwMode="auto">
          <a:xfrm>
            <a:off x="5181600" y="3886200"/>
            <a:ext cx="304800" cy="304800"/>
          </a:xfrm>
          <a:prstGeom prst="rect">
            <a:avLst/>
          </a:prstGeom>
          <a:solidFill>
            <a:srgbClr val="CC0000"/>
          </a:solidFill>
          <a:ln w="12700">
            <a:solidFill>
              <a:srgbClr val="000000"/>
            </a:solidFill>
            <a:miter lim="800000"/>
            <a:headEnd/>
            <a:tailEnd/>
          </a:ln>
          <a:effectLst/>
        </p:spPr>
        <p:txBody>
          <a:bodyPr wrap="none" anchor="ctr"/>
          <a:lstStyle/>
          <a:p>
            <a:endParaRPr lang="fr-FR"/>
          </a:p>
        </p:txBody>
      </p:sp>
      <p:sp>
        <p:nvSpPr>
          <p:cNvPr id="44053" name="Rectangle 21"/>
          <p:cNvSpPr>
            <a:spLocks noChangeArrowheads="1"/>
          </p:cNvSpPr>
          <p:nvPr/>
        </p:nvSpPr>
        <p:spPr bwMode="auto">
          <a:xfrm>
            <a:off x="5486400" y="3886200"/>
            <a:ext cx="304800" cy="304800"/>
          </a:xfrm>
          <a:prstGeom prst="rect">
            <a:avLst/>
          </a:prstGeom>
          <a:solidFill>
            <a:schemeClr val="hlink"/>
          </a:solidFill>
          <a:ln w="12700">
            <a:solidFill>
              <a:srgbClr val="000000"/>
            </a:solidFill>
            <a:miter lim="800000"/>
            <a:headEnd/>
            <a:tailEnd/>
          </a:ln>
          <a:effectLst/>
        </p:spPr>
        <p:txBody>
          <a:bodyPr wrap="none" anchor="ctr"/>
          <a:lstStyle/>
          <a:p>
            <a:endParaRPr lang="fr-FR"/>
          </a:p>
        </p:txBody>
      </p:sp>
      <p:sp>
        <p:nvSpPr>
          <p:cNvPr id="44054" name="Rectangle 22"/>
          <p:cNvSpPr>
            <a:spLocks noChangeArrowheads="1"/>
          </p:cNvSpPr>
          <p:nvPr/>
        </p:nvSpPr>
        <p:spPr bwMode="auto">
          <a:xfrm>
            <a:off x="5791200" y="3886200"/>
            <a:ext cx="304800" cy="304800"/>
          </a:xfrm>
          <a:prstGeom prst="rect">
            <a:avLst/>
          </a:prstGeom>
          <a:solidFill>
            <a:srgbClr val="FF5050"/>
          </a:solidFill>
          <a:ln w="12700">
            <a:solidFill>
              <a:srgbClr val="000000"/>
            </a:solidFill>
            <a:miter lim="800000"/>
            <a:headEnd/>
            <a:tailEnd/>
          </a:ln>
          <a:effectLst/>
        </p:spPr>
        <p:txBody>
          <a:bodyPr wrap="none" anchor="ctr"/>
          <a:lstStyle/>
          <a:p>
            <a:endParaRPr lang="fr-FR"/>
          </a:p>
        </p:txBody>
      </p:sp>
      <p:sp>
        <p:nvSpPr>
          <p:cNvPr id="44055" name="Rectangle 23"/>
          <p:cNvSpPr>
            <a:spLocks noChangeArrowheads="1"/>
          </p:cNvSpPr>
          <p:nvPr/>
        </p:nvSpPr>
        <p:spPr bwMode="auto">
          <a:xfrm>
            <a:off x="6400800" y="3886200"/>
            <a:ext cx="304800" cy="304800"/>
          </a:xfrm>
          <a:prstGeom prst="rect">
            <a:avLst/>
          </a:prstGeom>
          <a:solidFill>
            <a:srgbClr val="FFCCCC"/>
          </a:solidFill>
          <a:ln w="12700">
            <a:solidFill>
              <a:srgbClr val="000000"/>
            </a:solidFill>
            <a:miter lim="800000"/>
            <a:headEnd/>
            <a:tailEnd/>
          </a:ln>
          <a:effectLst/>
        </p:spPr>
        <p:txBody>
          <a:bodyPr wrap="none" anchor="ctr"/>
          <a:lstStyle/>
          <a:p>
            <a:endParaRPr lang="fr-FR"/>
          </a:p>
        </p:txBody>
      </p:sp>
      <p:sp>
        <p:nvSpPr>
          <p:cNvPr id="44056" name="Rectangle 24"/>
          <p:cNvSpPr>
            <a:spLocks noChangeArrowheads="1"/>
          </p:cNvSpPr>
          <p:nvPr/>
        </p:nvSpPr>
        <p:spPr bwMode="auto">
          <a:xfrm>
            <a:off x="6096000" y="3886200"/>
            <a:ext cx="304800" cy="304800"/>
          </a:xfrm>
          <a:prstGeom prst="rect">
            <a:avLst/>
          </a:prstGeom>
          <a:solidFill>
            <a:srgbClr val="FF7C80"/>
          </a:solidFill>
          <a:ln w="12700">
            <a:solidFill>
              <a:srgbClr val="000000"/>
            </a:solidFill>
            <a:miter lim="800000"/>
            <a:headEnd/>
            <a:tailEnd/>
          </a:ln>
          <a:effectLst/>
        </p:spPr>
        <p:txBody>
          <a:bodyPr wrap="none" anchor="ctr"/>
          <a:lstStyle/>
          <a:p>
            <a:endParaRPr lang="fr-FR"/>
          </a:p>
        </p:txBody>
      </p:sp>
      <p:sp>
        <p:nvSpPr>
          <p:cNvPr id="44057" name="Rectangle 25"/>
          <p:cNvSpPr>
            <a:spLocks noChangeArrowheads="1"/>
          </p:cNvSpPr>
          <p:nvPr/>
        </p:nvSpPr>
        <p:spPr bwMode="auto">
          <a:xfrm>
            <a:off x="4876800" y="3581400"/>
            <a:ext cx="304800" cy="304800"/>
          </a:xfrm>
          <a:prstGeom prst="rect">
            <a:avLst/>
          </a:prstGeom>
          <a:solidFill>
            <a:srgbClr val="663300"/>
          </a:solidFill>
          <a:ln w="12700">
            <a:solidFill>
              <a:srgbClr val="000000"/>
            </a:solidFill>
            <a:miter lim="800000"/>
            <a:headEnd/>
            <a:tailEnd/>
          </a:ln>
          <a:effectLst/>
        </p:spPr>
        <p:txBody>
          <a:bodyPr wrap="none" anchor="ctr"/>
          <a:lstStyle/>
          <a:p>
            <a:endParaRPr lang="fr-FR"/>
          </a:p>
        </p:txBody>
      </p:sp>
      <p:sp>
        <p:nvSpPr>
          <p:cNvPr id="44058" name="Rectangle 26"/>
          <p:cNvSpPr>
            <a:spLocks noChangeArrowheads="1"/>
          </p:cNvSpPr>
          <p:nvPr/>
        </p:nvSpPr>
        <p:spPr bwMode="auto">
          <a:xfrm>
            <a:off x="5181600" y="3581400"/>
            <a:ext cx="304800" cy="304800"/>
          </a:xfrm>
          <a:prstGeom prst="rect">
            <a:avLst/>
          </a:prstGeom>
          <a:solidFill>
            <a:srgbClr val="996633"/>
          </a:solidFill>
          <a:ln w="12700">
            <a:solidFill>
              <a:srgbClr val="000000"/>
            </a:solidFill>
            <a:miter lim="800000"/>
            <a:headEnd/>
            <a:tailEnd/>
          </a:ln>
          <a:effectLst/>
        </p:spPr>
        <p:txBody>
          <a:bodyPr wrap="none" anchor="ctr"/>
          <a:lstStyle/>
          <a:p>
            <a:endParaRPr lang="fr-FR"/>
          </a:p>
        </p:txBody>
      </p:sp>
      <p:sp>
        <p:nvSpPr>
          <p:cNvPr id="44059" name="Rectangle 27"/>
          <p:cNvSpPr>
            <a:spLocks noChangeArrowheads="1"/>
          </p:cNvSpPr>
          <p:nvPr/>
        </p:nvSpPr>
        <p:spPr bwMode="auto">
          <a:xfrm>
            <a:off x="5486400" y="3581400"/>
            <a:ext cx="304800" cy="304800"/>
          </a:xfrm>
          <a:prstGeom prst="rect">
            <a:avLst/>
          </a:prstGeom>
          <a:solidFill>
            <a:srgbClr val="FF9900"/>
          </a:solidFill>
          <a:ln w="12700">
            <a:solidFill>
              <a:srgbClr val="000000"/>
            </a:solidFill>
            <a:miter lim="800000"/>
            <a:headEnd/>
            <a:tailEnd/>
          </a:ln>
          <a:effectLst/>
        </p:spPr>
        <p:txBody>
          <a:bodyPr wrap="none" anchor="ctr"/>
          <a:lstStyle/>
          <a:p>
            <a:endParaRPr lang="fr-FR"/>
          </a:p>
        </p:txBody>
      </p:sp>
      <p:sp>
        <p:nvSpPr>
          <p:cNvPr id="44060" name="Rectangle 28"/>
          <p:cNvSpPr>
            <a:spLocks noChangeArrowheads="1"/>
          </p:cNvSpPr>
          <p:nvPr/>
        </p:nvSpPr>
        <p:spPr bwMode="auto">
          <a:xfrm>
            <a:off x="5791200" y="3581400"/>
            <a:ext cx="304800" cy="304800"/>
          </a:xfrm>
          <a:prstGeom prst="rect">
            <a:avLst/>
          </a:prstGeom>
          <a:solidFill>
            <a:srgbClr val="FFCC00"/>
          </a:solidFill>
          <a:ln w="12700">
            <a:solidFill>
              <a:srgbClr val="000000"/>
            </a:solidFill>
            <a:miter lim="800000"/>
            <a:headEnd/>
            <a:tailEnd/>
          </a:ln>
          <a:effectLst/>
        </p:spPr>
        <p:txBody>
          <a:bodyPr wrap="none" anchor="ctr"/>
          <a:lstStyle/>
          <a:p>
            <a:endParaRPr lang="fr-FR"/>
          </a:p>
        </p:txBody>
      </p:sp>
      <p:sp>
        <p:nvSpPr>
          <p:cNvPr id="44061" name="Rectangle 29"/>
          <p:cNvSpPr>
            <a:spLocks noChangeArrowheads="1"/>
          </p:cNvSpPr>
          <p:nvPr/>
        </p:nvSpPr>
        <p:spPr bwMode="auto">
          <a:xfrm>
            <a:off x="6400800" y="3581400"/>
            <a:ext cx="304800" cy="304800"/>
          </a:xfrm>
          <a:prstGeom prst="rect">
            <a:avLst/>
          </a:prstGeom>
          <a:solidFill>
            <a:srgbClr val="FFCC99"/>
          </a:solidFill>
          <a:ln w="12700">
            <a:solidFill>
              <a:srgbClr val="000000"/>
            </a:solidFill>
            <a:miter lim="800000"/>
            <a:headEnd/>
            <a:tailEnd/>
          </a:ln>
          <a:effectLst/>
        </p:spPr>
        <p:txBody>
          <a:bodyPr wrap="none" anchor="ctr"/>
          <a:lstStyle/>
          <a:p>
            <a:endParaRPr lang="fr-FR"/>
          </a:p>
        </p:txBody>
      </p:sp>
      <p:sp>
        <p:nvSpPr>
          <p:cNvPr id="44062" name="Rectangle 30"/>
          <p:cNvSpPr>
            <a:spLocks noChangeArrowheads="1"/>
          </p:cNvSpPr>
          <p:nvPr/>
        </p:nvSpPr>
        <p:spPr bwMode="auto">
          <a:xfrm>
            <a:off x="6096000" y="3581400"/>
            <a:ext cx="304800" cy="304800"/>
          </a:xfrm>
          <a:prstGeom prst="rect">
            <a:avLst/>
          </a:prstGeom>
          <a:solidFill>
            <a:srgbClr val="FFCC66"/>
          </a:solidFill>
          <a:ln w="12700">
            <a:solidFill>
              <a:srgbClr val="000000"/>
            </a:solidFill>
            <a:miter lim="800000"/>
            <a:headEnd/>
            <a:tailEnd/>
          </a:ln>
          <a:effectLst/>
        </p:spPr>
        <p:txBody>
          <a:bodyPr wrap="none" anchor="ctr"/>
          <a:lstStyle/>
          <a:p>
            <a:endParaRPr lang="fr-FR"/>
          </a:p>
        </p:txBody>
      </p:sp>
      <p:sp>
        <p:nvSpPr>
          <p:cNvPr id="44063" name="Rectangle 31"/>
          <p:cNvSpPr>
            <a:spLocks noChangeArrowheads="1"/>
          </p:cNvSpPr>
          <p:nvPr/>
        </p:nvSpPr>
        <p:spPr bwMode="auto">
          <a:xfrm>
            <a:off x="4876800" y="3276600"/>
            <a:ext cx="304800" cy="304800"/>
          </a:xfrm>
          <a:prstGeom prst="rect">
            <a:avLst/>
          </a:prstGeom>
          <a:solidFill>
            <a:srgbClr val="003300"/>
          </a:solidFill>
          <a:ln w="12700">
            <a:solidFill>
              <a:srgbClr val="000000"/>
            </a:solidFill>
            <a:miter lim="800000"/>
            <a:headEnd/>
            <a:tailEnd/>
          </a:ln>
          <a:effectLst/>
        </p:spPr>
        <p:txBody>
          <a:bodyPr wrap="none" anchor="ctr"/>
          <a:lstStyle/>
          <a:p>
            <a:endParaRPr lang="fr-FR"/>
          </a:p>
        </p:txBody>
      </p:sp>
      <p:sp>
        <p:nvSpPr>
          <p:cNvPr id="44064" name="Rectangle 32"/>
          <p:cNvSpPr>
            <a:spLocks noChangeArrowheads="1"/>
          </p:cNvSpPr>
          <p:nvPr/>
        </p:nvSpPr>
        <p:spPr bwMode="auto">
          <a:xfrm>
            <a:off x="5181600" y="3276600"/>
            <a:ext cx="304800" cy="304800"/>
          </a:xfrm>
          <a:prstGeom prst="rect">
            <a:avLst/>
          </a:prstGeom>
          <a:solidFill>
            <a:srgbClr val="008000"/>
          </a:solidFill>
          <a:ln w="12700">
            <a:solidFill>
              <a:srgbClr val="000000"/>
            </a:solidFill>
            <a:miter lim="800000"/>
            <a:headEnd/>
            <a:tailEnd/>
          </a:ln>
          <a:effectLst/>
        </p:spPr>
        <p:txBody>
          <a:bodyPr wrap="none" anchor="ctr"/>
          <a:lstStyle/>
          <a:p>
            <a:endParaRPr lang="fr-FR"/>
          </a:p>
        </p:txBody>
      </p:sp>
      <p:sp>
        <p:nvSpPr>
          <p:cNvPr id="44065" name="Rectangle 33"/>
          <p:cNvSpPr>
            <a:spLocks noChangeArrowheads="1"/>
          </p:cNvSpPr>
          <p:nvPr/>
        </p:nvSpPr>
        <p:spPr bwMode="auto">
          <a:xfrm>
            <a:off x="5486400" y="3276600"/>
            <a:ext cx="304800" cy="304800"/>
          </a:xfrm>
          <a:prstGeom prst="rect">
            <a:avLst/>
          </a:prstGeom>
          <a:solidFill>
            <a:srgbClr val="339966"/>
          </a:solidFill>
          <a:ln w="12700">
            <a:solidFill>
              <a:srgbClr val="000000"/>
            </a:solidFill>
            <a:miter lim="800000"/>
            <a:headEnd/>
            <a:tailEnd/>
          </a:ln>
          <a:effectLst/>
        </p:spPr>
        <p:txBody>
          <a:bodyPr wrap="none" anchor="ctr"/>
          <a:lstStyle/>
          <a:p>
            <a:endParaRPr lang="fr-FR"/>
          </a:p>
        </p:txBody>
      </p:sp>
      <p:sp>
        <p:nvSpPr>
          <p:cNvPr id="44066" name="Rectangle 34"/>
          <p:cNvSpPr>
            <a:spLocks noChangeArrowheads="1"/>
          </p:cNvSpPr>
          <p:nvPr/>
        </p:nvSpPr>
        <p:spPr bwMode="auto">
          <a:xfrm>
            <a:off x="5791200" y="3276600"/>
            <a:ext cx="304800" cy="304800"/>
          </a:xfrm>
          <a:prstGeom prst="rect">
            <a:avLst/>
          </a:prstGeom>
          <a:solidFill>
            <a:srgbClr val="33CC33"/>
          </a:solidFill>
          <a:ln w="12700">
            <a:solidFill>
              <a:srgbClr val="000000"/>
            </a:solidFill>
            <a:miter lim="800000"/>
            <a:headEnd/>
            <a:tailEnd/>
          </a:ln>
          <a:effectLst/>
        </p:spPr>
        <p:txBody>
          <a:bodyPr wrap="none" anchor="ctr"/>
          <a:lstStyle/>
          <a:p>
            <a:endParaRPr lang="fr-FR"/>
          </a:p>
        </p:txBody>
      </p:sp>
      <p:sp>
        <p:nvSpPr>
          <p:cNvPr id="44067" name="Rectangle 35"/>
          <p:cNvSpPr>
            <a:spLocks noChangeArrowheads="1"/>
          </p:cNvSpPr>
          <p:nvPr/>
        </p:nvSpPr>
        <p:spPr bwMode="auto">
          <a:xfrm>
            <a:off x="6400800" y="3276600"/>
            <a:ext cx="304800" cy="304800"/>
          </a:xfrm>
          <a:prstGeom prst="rect">
            <a:avLst/>
          </a:prstGeom>
          <a:solidFill>
            <a:srgbClr val="99FF99"/>
          </a:solidFill>
          <a:ln w="12700">
            <a:solidFill>
              <a:srgbClr val="000000"/>
            </a:solidFill>
            <a:miter lim="800000"/>
            <a:headEnd/>
            <a:tailEnd/>
          </a:ln>
          <a:effectLst/>
        </p:spPr>
        <p:txBody>
          <a:bodyPr wrap="none" anchor="ctr"/>
          <a:lstStyle/>
          <a:p>
            <a:endParaRPr lang="fr-FR"/>
          </a:p>
        </p:txBody>
      </p:sp>
      <p:sp>
        <p:nvSpPr>
          <p:cNvPr id="44068" name="Rectangle 36"/>
          <p:cNvSpPr>
            <a:spLocks noChangeArrowheads="1"/>
          </p:cNvSpPr>
          <p:nvPr/>
        </p:nvSpPr>
        <p:spPr bwMode="auto">
          <a:xfrm>
            <a:off x="6096000" y="3276600"/>
            <a:ext cx="304800" cy="304800"/>
          </a:xfrm>
          <a:prstGeom prst="rect">
            <a:avLst/>
          </a:prstGeom>
          <a:solidFill>
            <a:srgbClr val="66FF33"/>
          </a:solidFill>
          <a:ln w="12700">
            <a:solidFill>
              <a:srgbClr val="000000"/>
            </a:solidFill>
            <a:miter lim="800000"/>
            <a:headEnd/>
            <a:tailEnd/>
          </a:ln>
          <a:effectLst/>
        </p:spPr>
        <p:txBody>
          <a:bodyPr wrap="none" anchor="ctr"/>
          <a:lstStyle/>
          <a:p>
            <a:endParaRPr lang="fr-FR"/>
          </a:p>
        </p:txBody>
      </p:sp>
      <p:sp>
        <p:nvSpPr>
          <p:cNvPr id="44069" name="Rectangle 37"/>
          <p:cNvSpPr>
            <a:spLocks noChangeArrowheads="1"/>
          </p:cNvSpPr>
          <p:nvPr/>
        </p:nvSpPr>
        <p:spPr bwMode="auto">
          <a:xfrm>
            <a:off x="4876800" y="2971800"/>
            <a:ext cx="304800" cy="304800"/>
          </a:xfrm>
          <a:prstGeom prst="rect">
            <a:avLst/>
          </a:prstGeom>
          <a:solidFill>
            <a:srgbClr val="3333CC"/>
          </a:solidFill>
          <a:ln w="12700">
            <a:solidFill>
              <a:srgbClr val="000000"/>
            </a:solidFill>
            <a:miter lim="800000"/>
            <a:headEnd/>
            <a:tailEnd/>
          </a:ln>
          <a:effectLst/>
        </p:spPr>
        <p:txBody>
          <a:bodyPr wrap="none" anchor="ctr"/>
          <a:lstStyle/>
          <a:p>
            <a:endParaRPr lang="fr-FR"/>
          </a:p>
        </p:txBody>
      </p:sp>
      <p:sp>
        <p:nvSpPr>
          <p:cNvPr id="44070" name="Rectangle 38"/>
          <p:cNvSpPr>
            <a:spLocks noChangeArrowheads="1"/>
          </p:cNvSpPr>
          <p:nvPr/>
        </p:nvSpPr>
        <p:spPr bwMode="auto">
          <a:xfrm>
            <a:off x="5181600" y="2971800"/>
            <a:ext cx="304800" cy="304800"/>
          </a:xfrm>
          <a:prstGeom prst="rect">
            <a:avLst/>
          </a:prstGeom>
          <a:solidFill>
            <a:schemeClr val="bg1"/>
          </a:solidFill>
          <a:ln w="12700">
            <a:solidFill>
              <a:srgbClr val="000000"/>
            </a:solidFill>
            <a:miter lim="800000"/>
            <a:headEnd/>
            <a:tailEnd/>
          </a:ln>
          <a:effectLst/>
        </p:spPr>
        <p:txBody>
          <a:bodyPr wrap="none" anchor="ctr"/>
          <a:lstStyle/>
          <a:p>
            <a:endParaRPr lang="fr-FR"/>
          </a:p>
        </p:txBody>
      </p:sp>
      <p:sp>
        <p:nvSpPr>
          <p:cNvPr id="44071" name="Rectangle 39"/>
          <p:cNvSpPr>
            <a:spLocks noChangeArrowheads="1"/>
          </p:cNvSpPr>
          <p:nvPr/>
        </p:nvSpPr>
        <p:spPr bwMode="auto">
          <a:xfrm>
            <a:off x="5486400" y="2971800"/>
            <a:ext cx="304800" cy="304800"/>
          </a:xfrm>
          <a:prstGeom prst="rect">
            <a:avLst/>
          </a:prstGeom>
          <a:solidFill>
            <a:srgbClr val="0066FF"/>
          </a:solidFill>
          <a:ln w="12700">
            <a:solidFill>
              <a:srgbClr val="000000"/>
            </a:solidFill>
            <a:miter lim="800000"/>
            <a:headEnd/>
            <a:tailEnd/>
          </a:ln>
          <a:effectLst/>
        </p:spPr>
        <p:txBody>
          <a:bodyPr wrap="none" anchor="ctr"/>
          <a:lstStyle/>
          <a:p>
            <a:endParaRPr lang="fr-FR"/>
          </a:p>
        </p:txBody>
      </p:sp>
      <p:sp>
        <p:nvSpPr>
          <p:cNvPr id="44072" name="Rectangle 40"/>
          <p:cNvSpPr>
            <a:spLocks noChangeArrowheads="1"/>
          </p:cNvSpPr>
          <p:nvPr/>
        </p:nvSpPr>
        <p:spPr bwMode="auto">
          <a:xfrm>
            <a:off x="5791200" y="2971800"/>
            <a:ext cx="304800" cy="304800"/>
          </a:xfrm>
          <a:prstGeom prst="rect">
            <a:avLst/>
          </a:prstGeom>
          <a:solidFill>
            <a:srgbClr val="00CCFF"/>
          </a:solidFill>
          <a:ln w="12700">
            <a:solidFill>
              <a:srgbClr val="000000"/>
            </a:solidFill>
            <a:miter lim="800000"/>
            <a:headEnd/>
            <a:tailEnd/>
          </a:ln>
          <a:effectLst/>
        </p:spPr>
        <p:txBody>
          <a:bodyPr wrap="none" anchor="ctr"/>
          <a:lstStyle/>
          <a:p>
            <a:endParaRPr lang="fr-FR"/>
          </a:p>
        </p:txBody>
      </p:sp>
      <p:sp>
        <p:nvSpPr>
          <p:cNvPr id="44073" name="Rectangle 41"/>
          <p:cNvSpPr>
            <a:spLocks noChangeArrowheads="1"/>
          </p:cNvSpPr>
          <p:nvPr/>
        </p:nvSpPr>
        <p:spPr bwMode="auto">
          <a:xfrm>
            <a:off x="6400800" y="2971800"/>
            <a:ext cx="304800" cy="304800"/>
          </a:xfrm>
          <a:prstGeom prst="rect">
            <a:avLst/>
          </a:prstGeom>
          <a:solidFill>
            <a:srgbClr val="99CCFF"/>
          </a:solidFill>
          <a:ln w="12700">
            <a:solidFill>
              <a:srgbClr val="000000"/>
            </a:solidFill>
            <a:miter lim="800000"/>
            <a:headEnd/>
            <a:tailEnd/>
          </a:ln>
          <a:effectLst/>
        </p:spPr>
        <p:txBody>
          <a:bodyPr wrap="none" anchor="ctr"/>
          <a:lstStyle/>
          <a:p>
            <a:endParaRPr lang="fr-FR"/>
          </a:p>
        </p:txBody>
      </p:sp>
      <p:sp>
        <p:nvSpPr>
          <p:cNvPr id="44074" name="Rectangle 42"/>
          <p:cNvSpPr>
            <a:spLocks noChangeArrowheads="1"/>
          </p:cNvSpPr>
          <p:nvPr/>
        </p:nvSpPr>
        <p:spPr bwMode="auto">
          <a:xfrm>
            <a:off x="6096000" y="2971800"/>
            <a:ext cx="304800" cy="304800"/>
          </a:xfrm>
          <a:prstGeom prst="rect">
            <a:avLst/>
          </a:prstGeom>
          <a:solidFill>
            <a:srgbClr val="00FFFF"/>
          </a:solidFill>
          <a:ln w="12700">
            <a:solidFill>
              <a:srgbClr val="000000"/>
            </a:solidFill>
            <a:miter lim="800000"/>
            <a:headEnd/>
            <a:tailEnd/>
          </a:ln>
          <a:effectLst/>
        </p:spPr>
        <p:txBody>
          <a:bodyPr wrap="none" anchor="ctr"/>
          <a:lstStyle/>
          <a:p>
            <a:endParaRPr lang="fr-FR"/>
          </a:p>
        </p:txBody>
      </p:sp>
      <p:sp>
        <p:nvSpPr>
          <p:cNvPr id="44075" name="Rectangle 43"/>
          <p:cNvSpPr>
            <a:spLocks noChangeArrowheads="1"/>
          </p:cNvSpPr>
          <p:nvPr/>
        </p:nvSpPr>
        <p:spPr bwMode="auto">
          <a:xfrm>
            <a:off x="4876800" y="2667000"/>
            <a:ext cx="304800" cy="304800"/>
          </a:xfrm>
          <a:prstGeom prst="rect">
            <a:avLst/>
          </a:prstGeom>
          <a:solidFill>
            <a:srgbClr val="800080"/>
          </a:solidFill>
          <a:ln w="12700">
            <a:solidFill>
              <a:srgbClr val="000000"/>
            </a:solidFill>
            <a:miter lim="800000"/>
            <a:headEnd/>
            <a:tailEnd/>
          </a:ln>
          <a:effectLst/>
        </p:spPr>
        <p:txBody>
          <a:bodyPr wrap="none" anchor="ctr"/>
          <a:lstStyle/>
          <a:p>
            <a:endParaRPr lang="fr-FR"/>
          </a:p>
        </p:txBody>
      </p:sp>
      <p:sp>
        <p:nvSpPr>
          <p:cNvPr id="44076" name="Rectangle 44"/>
          <p:cNvSpPr>
            <a:spLocks noChangeArrowheads="1"/>
          </p:cNvSpPr>
          <p:nvPr/>
        </p:nvSpPr>
        <p:spPr bwMode="auto">
          <a:xfrm>
            <a:off x="5181600" y="2667000"/>
            <a:ext cx="304800" cy="304800"/>
          </a:xfrm>
          <a:prstGeom prst="rect">
            <a:avLst/>
          </a:prstGeom>
          <a:solidFill>
            <a:srgbClr val="CC0099"/>
          </a:solidFill>
          <a:ln w="12700">
            <a:solidFill>
              <a:srgbClr val="000000"/>
            </a:solidFill>
            <a:miter lim="800000"/>
            <a:headEnd/>
            <a:tailEnd/>
          </a:ln>
          <a:effectLst/>
        </p:spPr>
        <p:txBody>
          <a:bodyPr wrap="none" anchor="ctr"/>
          <a:lstStyle/>
          <a:p>
            <a:endParaRPr lang="fr-FR"/>
          </a:p>
        </p:txBody>
      </p:sp>
      <p:sp>
        <p:nvSpPr>
          <p:cNvPr id="44077" name="Rectangle 45"/>
          <p:cNvSpPr>
            <a:spLocks noChangeArrowheads="1"/>
          </p:cNvSpPr>
          <p:nvPr/>
        </p:nvSpPr>
        <p:spPr bwMode="auto">
          <a:xfrm>
            <a:off x="5486400" y="2667000"/>
            <a:ext cx="304800" cy="304800"/>
          </a:xfrm>
          <a:prstGeom prst="rect">
            <a:avLst/>
          </a:prstGeom>
          <a:solidFill>
            <a:srgbClr val="CC3399"/>
          </a:solidFill>
          <a:ln w="12700">
            <a:solidFill>
              <a:srgbClr val="000000"/>
            </a:solidFill>
            <a:miter lim="800000"/>
            <a:headEnd/>
            <a:tailEnd/>
          </a:ln>
          <a:effectLst/>
        </p:spPr>
        <p:txBody>
          <a:bodyPr wrap="none" anchor="ctr"/>
          <a:lstStyle/>
          <a:p>
            <a:endParaRPr lang="fr-FR"/>
          </a:p>
        </p:txBody>
      </p:sp>
      <p:sp>
        <p:nvSpPr>
          <p:cNvPr id="44078" name="Rectangle 46"/>
          <p:cNvSpPr>
            <a:spLocks noChangeArrowheads="1"/>
          </p:cNvSpPr>
          <p:nvPr/>
        </p:nvSpPr>
        <p:spPr bwMode="auto">
          <a:xfrm>
            <a:off x="5791200" y="2667000"/>
            <a:ext cx="304800" cy="304800"/>
          </a:xfrm>
          <a:prstGeom prst="rect">
            <a:avLst/>
          </a:prstGeom>
          <a:solidFill>
            <a:srgbClr val="FF33CC"/>
          </a:solidFill>
          <a:ln w="12700">
            <a:solidFill>
              <a:srgbClr val="000000"/>
            </a:solidFill>
            <a:miter lim="800000"/>
            <a:headEnd/>
            <a:tailEnd/>
          </a:ln>
          <a:effectLst/>
        </p:spPr>
        <p:txBody>
          <a:bodyPr wrap="none" anchor="ctr"/>
          <a:lstStyle/>
          <a:p>
            <a:endParaRPr lang="fr-FR"/>
          </a:p>
        </p:txBody>
      </p:sp>
      <p:sp>
        <p:nvSpPr>
          <p:cNvPr id="44079" name="Rectangle 47"/>
          <p:cNvSpPr>
            <a:spLocks noChangeArrowheads="1"/>
          </p:cNvSpPr>
          <p:nvPr/>
        </p:nvSpPr>
        <p:spPr bwMode="auto">
          <a:xfrm>
            <a:off x="6400800" y="2667000"/>
            <a:ext cx="304800" cy="304800"/>
          </a:xfrm>
          <a:prstGeom prst="rect">
            <a:avLst/>
          </a:prstGeom>
          <a:solidFill>
            <a:srgbClr val="FFCCFF"/>
          </a:solidFill>
          <a:ln w="12700">
            <a:solidFill>
              <a:srgbClr val="000000"/>
            </a:solidFill>
            <a:miter lim="800000"/>
            <a:headEnd/>
            <a:tailEnd/>
          </a:ln>
          <a:effectLst/>
        </p:spPr>
        <p:txBody>
          <a:bodyPr wrap="none" anchor="ctr"/>
          <a:lstStyle/>
          <a:p>
            <a:endParaRPr lang="fr-FR"/>
          </a:p>
        </p:txBody>
      </p:sp>
      <p:sp>
        <p:nvSpPr>
          <p:cNvPr id="44080" name="Rectangle 48"/>
          <p:cNvSpPr>
            <a:spLocks noChangeArrowheads="1"/>
          </p:cNvSpPr>
          <p:nvPr/>
        </p:nvSpPr>
        <p:spPr bwMode="auto">
          <a:xfrm>
            <a:off x="6096000" y="2667000"/>
            <a:ext cx="304800" cy="304800"/>
          </a:xfrm>
          <a:prstGeom prst="rect">
            <a:avLst/>
          </a:prstGeom>
          <a:solidFill>
            <a:srgbClr val="FF66FF"/>
          </a:solidFill>
          <a:ln w="12700">
            <a:solidFill>
              <a:srgbClr val="000000"/>
            </a:solidFill>
            <a:miter lim="800000"/>
            <a:headEnd/>
            <a:tailEnd/>
          </a:ln>
          <a:effectLst/>
        </p:spPr>
        <p:txBody>
          <a:bodyPr wrap="none" anchor="ctr"/>
          <a:lstStyle/>
          <a:p>
            <a:endParaRPr lang="fr-F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a:t>Le nouvel environnement (2)</a:t>
            </a:r>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rgbClr val="008000"/>
                </a:solidFill>
              </a:rPr>
              <a:t>Recentrage sur le cœur de métier</a:t>
            </a:r>
          </a:p>
          <a:p>
            <a:pPr lvl="1">
              <a:buFont typeface="Wingdings" pitchFamily="2" charset="2"/>
              <a:buChar char="ð"/>
            </a:pPr>
            <a:r>
              <a:rPr lang="fr-FR" sz="1600" dirty="0"/>
              <a:t>Externalisation, partenariats</a:t>
            </a:r>
          </a:p>
          <a:p>
            <a:r>
              <a:rPr lang="fr-FR" sz="1800" dirty="0">
                <a:solidFill>
                  <a:srgbClr val="008000"/>
                </a:solidFill>
              </a:rPr>
              <a:t>Mondialisation de la production</a:t>
            </a:r>
            <a:endParaRPr lang="fr-FR" sz="1600" dirty="0">
              <a:solidFill>
                <a:srgbClr val="008000"/>
              </a:solidFill>
            </a:endParaRPr>
          </a:p>
          <a:p>
            <a:pPr lvl="1">
              <a:buFont typeface="Wingdings" pitchFamily="2" charset="2"/>
              <a:buChar char="ð"/>
            </a:pPr>
            <a:r>
              <a:rPr lang="fr-FR" sz="1600" dirty="0"/>
              <a:t>Baisse des coûts de transports et des droits de douane</a:t>
            </a:r>
          </a:p>
          <a:p>
            <a:pPr lvl="1">
              <a:buFont typeface="Wingdings" pitchFamily="2" charset="2"/>
              <a:buChar char="ð"/>
            </a:pPr>
            <a:r>
              <a:rPr lang="fr-FR" sz="1600" dirty="0"/>
              <a:t>Sous-traitance, délocalisation</a:t>
            </a:r>
            <a:r>
              <a:rPr lang="fr-FR" sz="1400" dirty="0">
                <a:solidFill>
                  <a:srgbClr val="008000"/>
                </a:solidFill>
              </a:rPr>
              <a:t>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chemeClr val="accent4">
                    <a:lumMod val="50000"/>
                  </a:schemeClr>
                </a:solidFill>
              </a:rPr>
              <a:t>De nouvelles attentes sociales</a:t>
            </a:r>
          </a:p>
          <a:p>
            <a:pPr lvl="1">
              <a:buFont typeface="Wingdings" pitchFamily="2" charset="2"/>
              <a:buChar char="ð"/>
            </a:pPr>
            <a:r>
              <a:rPr lang="fr-FR" sz="1600" dirty="0">
                <a:solidFill>
                  <a:schemeClr val="accent4">
                    <a:lumMod val="50000"/>
                  </a:schemeClr>
                </a:solidFill>
              </a:rPr>
              <a:t>Exigences salariales, volonté de participation</a:t>
            </a:r>
          </a:p>
          <a:p>
            <a:r>
              <a:rPr lang="fr-FR" sz="1800" dirty="0">
                <a:solidFill>
                  <a:schemeClr val="accent4">
                    <a:lumMod val="50000"/>
                  </a:schemeClr>
                </a:solidFill>
              </a:rPr>
              <a:t>L’impératif de création de valeur pour l’actionnaire</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Marge opérationnelle, capitaux utilisés</a:t>
            </a:r>
            <a:endParaRPr lang="fr-FR" sz="1400" dirty="0">
              <a:solidFill>
                <a:schemeClr val="accent4">
                  <a:lumMod val="50000"/>
                </a:schemeClr>
              </a:solidFill>
            </a:endParaRPr>
          </a:p>
          <a:p>
            <a:endParaRPr lang="fr-FR" sz="20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(3)</a:t>
            </a:r>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sz="1600" dirty="0">
                <a:solidFill>
                  <a:schemeClr val="accent4">
                    <a:lumMod val="50000"/>
                  </a:schemeClr>
                </a:solidFill>
              </a:rPr>
              <a:t>Externalisation, partenariats</a:t>
            </a:r>
          </a:p>
          <a:p>
            <a:r>
              <a:rPr lang="fr-FR" sz="1800" dirty="0">
                <a:solidFill>
                  <a:schemeClr val="accent4">
                    <a:lumMod val="50000"/>
                  </a:schemeClr>
                </a:solidFill>
              </a:rPr>
              <a:t>Mondialisation de la production</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Baisse des coûts de transports et des droits de douane</a:t>
            </a:r>
          </a:p>
          <a:p>
            <a:pPr lvl="1">
              <a:buFont typeface="Wingdings" pitchFamily="2" charset="2"/>
              <a:buChar char="ð"/>
            </a:pPr>
            <a:r>
              <a:rPr lang="fr-FR" sz="1600" dirty="0">
                <a:solidFill>
                  <a:schemeClr val="accent4">
                    <a:lumMod val="50000"/>
                  </a:schemeClr>
                </a:solidFill>
              </a:rPr>
              <a:t>Sous-traitance, délocalisation</a:t>
            </a:r>
            <a:r>
              <a:rPr lang="fr-FR" sz="1400" dirty="0">
                <a:solidFill>
                  <a:schemeClr val="accent4">
                    <a:lumMod val="50000"/>
                  </a:schemeClr>
                </a:solidFill>
              </a:rPr>
              <a:t> </a:t>
            </a:r>
          </a:p>
          <a:p>
            <a:r>
              <a:rPr lang="fr-FR" sz="1800" dirty="0">
                <a:solidFill>
                  <a:srgbClr val="008000"/>
                </a:solidFill>
              </a:rPr>
              <a:t>Développement des technologies de l’information</a:t>
            </a:r>
          </a:p>
          <a:p>
            <a:pPr lvl="1">
              <a:buFont typeface="Wingdings" pitchFamily="2" charset="2"/>
              <a:buChar char="ð"/>
            </a:pPr>
            <a:r>
              <a:rPr lang="fr-FR" sz="1600" dirty="0"/>
              <a:t>ERP, Internet</a:t>
            </a:r>
          </a:p>
          <a:p>
            <a:r>
              <a:rPr lang="fr-FR" sz="1800" dirty="0">
                <a:solidFill>
                  <a:srgbClr val="008000"/>
                </a:solidFill>
              </a:rPr>
              <a:t>De nouvelles attentes sociales</a:t>
            </a:r>
          </a:p>
          <a:p>
            <a:pPr lvl="1">
              <a:buFont typeface="Wingdings" pitchFamily="2" charset="2"/>
              <a:buChar char="ð"/>
            </a:pPr>
            <a:r>
              <a:rPr lang="fr-FR" sz="1600" dirty="0"/>
              <a:t>Exigences salariales, volonté de participation</a:t>
            </a:r>
          </a:p>
          <a:p>
            <a:r>
              <a:rPr lang="fr-FR" sz="1800" dirty="0">
                <a:solidFill>
                  <a:srgbClr val="008000"/>
                </a:solidFill>
              </a:rPr>
              <a:t>L’impératif de création de valeur pour l’actionnaire</a:t>
            </a:r>
            <a:endParaRPr lang="fr-FR" sz="1600" dirty="0">
              <a:solidFill>
                <a:srgbClr val="008000"/>
              </a:solidFill>
            </a:endParaRPr>
          </a:p>
          <a:p>
            <a:pPr lvl="1">
              <a:buFont typeface="Wingdings" pitchFamily="2" charset="2"/>
              <a:buChar char="ð"/>
            </a:pPr>
            <a:r>
              <a:rPr lang="fr-FR" sz="1600" dirty="0"/>
              <a:t>Marge opérationnelle, capitaux utilisés</a:t>
            </a:r>
            <a:endParaRPr lang="fr-FR" sz="1400" dirty="0">
              <a:solidFill>
                <a:srgbClr val="008000"/>
              </a:solidFill>
            </a:endParaRPr>
          </a:p>
          <a:p>
            <a:endParaRPr lang="fr-FR" sz="2000" dirty="0"/>
          </a:p>
        </p:txBody>
      </p:sp>
    </p:spTree>
    <p:extLst>
      <p:ext uri="{BB962C8B-B14F-4D97-AF65-F5344CB8AC3E}">
        <p14:creationId xmlns:p14="http://schemas.microsoft.com/office/powerpoint/2010/main" val="28356206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(4)</a:t>
            </a:r>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sz="1600" dirty="0">
                <a:solidFill>
                  <a:schemeClr val="accent4">
                    <a:lumMod val="50000"/>
                  </a:schemeClr>
                </a:solidFill>
              </a:rPr>
              <a:t>Externalisation, partenariats</a:t>
            </a:r>
          </a:p>
          <a:p>
            <a:r>
              <a:rPr lang="fr-FR" sz="1800" dirty="0">
                <a:solidFill>
                  <a:schemeClr val="accent4">
                    <a:lumMod val="50000"/>
                  </a:schemeClr>
                </a:solidFill>
              </a:rPr>
              <a:t>Mondialisation de la production</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Baisse des coûts de transports et des droits de douane</a:t>
            </a:r>
          </a:p>
          <a:p>
            <a:pPr lvl="1">
              <a:buFont typeface="Wingdings" pitchFamily="2" charset="2"/>
              <a:buChar char="ð"/>
            </a:pPr>
            <a:r>
              <a:rPr lang="fr-FR" sz="1600" dirty="0">
                <a:solidFill>
                  <a:schemeClr val="accent4">
                    <a:lumMod val="50000"/>
                  </a:schemeClr>
                </a:solidFill>
              </a:rPr>
              <a:t>Sous-traitance, délocalisation</a:t>
            </a:r>
            <a:r>
              <a:rPr lang="fr-FR" sz="1400" dirty="0">
                <a:solidFill>
                  <a:schemeClr val="accent4">
                    <a:lumMod val="50000"/>
                  </a:schemeClr>
                </a:solidFill>
              </a:rPr>
              <a:t>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rgbClr val="008000"/>
                </a:solidFill>
              </a:rPr>
              <a:t>De nouvelles attentes sociales</a:t>
            </a:r>
          </a:p>
          <a:p>
            <a:pPr lvl="1">
              <a:buFont typeface="Wingdings" pitchFamily="2" charset="2"/>
              <a:buChar char="ð"/>
            </a:pPr>
            <a:r>
              <a:rPr lang="fr-FR" sz="1600" dirty="0"/>
              <a:t>Exigences salariales, volonté de participation</a:t>
            </a:r>
          </a:p>
          <a:p>
            <a:r>
              <a:rPr lang="fr-FR" sz="1800" dirty="0">
                <a:solidFill>
                  <a:srgbClr val="008000"/>
                </a:solidFill>
              </a:rPr>
              <a:t>L’impératif de création de valeur pour l’actionnaire</a:t>
            </a:r>
            <a:endParaRPr lang="fr-FR" sz="1600" dirty="0">
              <a:solidFill>
                <a:srgbClr val="008000"/>
              </a:solidFill>
            </a:endParaRPr>
          </a:p>
          <a:p>
            <a:pPr lvl="1">
              <a:buFont typeface="Wingdings" pitchFamily="2" charset="2"/>
              <a:buChar char="ð"/>
            </a:pPr>
            <a:r>
              <a:rPr lang="fr-FR" sz="1600" dirty="0"/>
              <a:t>Marge opérationnelle, capitaux utilisés</a:t>
            </a:r>
            <a:endParaRPr lang="fr-FR" sz="1400" dirty="0">
              <a:solidFill>
                <a:srgbClr val="008000"/>
              </a:solidFill>
            </a:endParaRPr>
          </a:p>
          <a:p>
            <a:endParaRPr lang="fr-FR" sz="2000" dirty="0"/>
          </a:p>
        </p:txBody>
      </p:sp>
    </p:spTree>
    <p:extLst>
      <p:ext uri="{BB962C8B-B14F-4D97-AF65-F5344CB8AC3E}">
        <p14:creationId xmlns:p14="http://schemas.microsoft.com/office/powerpoint/2010/main" val="21168632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fr-FR"/>
              <a:t>L’objectif : la création de valeur</a:t>
            </a:r>
          </a:p>
        </p:txBody>
      </p:sp>
      <p:sp>
        <p:nvSpPr>
          <p:cNvPr id="8197" name="Rectangle 3"/>
          <p:cNvSpPr>
            <a:spLocks noGrp="1" noChangeArrowheads="1"/>
          </p:cNvSpPr>
          <p:nvPr>
            <p:ph type="body" idx="1"/>
          </p:nvPr>
        </p:nvSpPr>
        <p:spPr>
          <a:xfrm>
            <a:off x="838200" y="2133600"/>
            <a:ext cx="7620000" cy="4038600"/>
          </a:xfrm>
          <a:ln>
            <a:solidFill>
              <a:srgbClr val="000000"/>
            </a:solidFill>
          </a:ln>
          <a:effectLst>
            <a:prstShdw prst="shdw17" dist="17961" dir="2700000">
              <a:srgbClr val="000000"/>
            </a:prstShdw>
          </a:effectLst>
        </p:spPr>
        <p:txBody>
          <a:bodyPr/>
          <a:lstStyle/>
          <a:p>
            <a:pPr algn="ctr">
              <a:buFontTx/>
              <a:buNone/>
            </a:pPr>
            <a:br>
              <a:rPr lang="fr-FR" sz="2800"/>
            </a:br>
            <a:r>
              <a:rPr lang="fr-FR" sz="2800"/>
              <a:t>La </a:t>
            </a:r>
            <a:r>
              <a:rPr lang="fr-FR" sz="2800">
                <a:solidFill>
                  <a:srgbClr val="008000"/>
                </a:solidFill>
              </a:rPr>
              <a:t>création de valeur</a:t>
            </a:r>
            <a:r>
              <a:rPr lang="fr-FR" sz="2800"/>
              <a:t> apparaît lorsque le</a:t>
            </a:r>
          </a:p>
          <a:p>
            <a:pPr algn="ctr">
              <a:buFontTx/>
              <a:buNone/>
            </a:pPr>
            <a:br>
              <a:rPr lang="fr-FR" sz="2800"/>
            </a:br>
            <a:r>
              <a:rPr lang="fr-FR" sz="2800">
                <a:solidFill>
                  <a:srgbClr val="008000"/>
                </a:solidFill>
              </a:rPr>
              <a:t>taux de retour sur investissement</a:t>
            </a:r>
          </a:p>
          <a:p>
            <a:pPr algn="ctr">
              <a:buFontTx/>
              <a:buNone/>
            </a:pPr>
            <a:r>
              <a:rPr lang="fr-FR" sz="2800"/>
              <a:t> </a:t>
            </a:r>
          </a:p>
          <a:p>
            <a:pPr algn="ctr">
              <a:buFontTx/>
              <a:buNone/>
            </a:pPr>
            <a:r>
              <a:rPr lang="fr-FR" sz="2800"/>
              <a:t>est supérieur au</a:t>
            </a:r>
          </a:p>
          <a:p>
            <a:pPr algn="ctr">
              <a:buFontTx/>
              <a:buNone/>
            </a:pPr>
            <a:endParaRPr lang="fr-FR" sz="2800"/>
          </a:p>
          <a:p>
            <a:pPr algn="ctr">
              <a:buFontTx/>
              <a:buNone/>
            </a:pPr>
            <a:r>
              <a:rPr lang="fr-FR" sz="2800">
                <a:solidFill>
                  <a:srgbClr val="008000"/>
                </a:solidFill>
              </a:rPr>
              <a:t>coût du capital employé</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26"/>
          <p:cNvSpPr>
            <a:spLocks noGrp="1" noChangeArrowheads="1"/>
          </p:cNvSpPr>
          <p:nvPr>
            <p:ph type="title"/>
          </p:nvPr>
        </p:nvSpPr>
        <p:spPr>
          <a:xfrm>
            <a:off x="1600200" y="990600"/>
            <a:ext cx="7239000" cy="457200"/>
          </a:xfrm>
        </p:spPr>
        <p:txBody>
          <a:bodyPr/>
          <a:lstStyle/>
          <a:p>
            <a:r>
              <a:rPr lang="fr-FR"/>
              <a:t>Les déterminants financiers</a:t>
            </a:r>
          </a:p>
        </p:txBody>
      </p:sp>
      <p:sp>
        <p:nvSpPr>
          <p:cNvPr id="9221" name="Rectangle 1027"/>
          <p:cNvSpPr>
            <a:spLocks noChangeArrowheads="1"/>
          </p:cNvSpPr>
          <p:nvPr/>
        </p:nvSpPr>
        <p:spPr bwMode="gray">
          <a:xfrm>
            <a:off x="7080250" y="2532063"/>
            <a:ext cx="1304925" cy="538162"/>
          </a:xfrm>
          <a:prstGeom prst="rect">
            <a:avLst/>
          </a:prstGeom>
          <a:solidFill>
            <a:srgbClr val="FF99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EVA future</a:t>
            </a:r>
          </a:p>
        </p:txBody>
      </p:sp>
      <p:sp>
        <p:nvSpPr>
          <p:cNvPr id="9222" name="Line 1028"/>
          <p:cNvSpPr>
            <a:spLocks noChangeShapeType="1"/>
          </p:cNvSpPr>
          <p:nvPr/>
        </p:nvSpPr>
        <p:spPr bwMode="auto">
          <a:xfrm flipV="1">
            <a:off x="6842125" y="2530475"/>
            <a:ext cx="238125" cy="788988"/>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3" name="Line 1029"/>
          <p:cNvSpPr>
            <a:spLocks noChangeShapeType="1"/>
          </p:cNvSpPr>
          <p:nvPr/>
        </p:nvSpPr>
        <p:spPr bwMode="auto">
          <a:xfrm flipH="1">
            <a:off x="6845300" y="3071813"/>
            <a:ext cx="234950" cy="792162"/>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4" name="Line 1030"/>
          <p:cNvSpPr>
            <a:spLocks noChangeShapeType="1"/>
          </p:cNvSpPr>
          <p:nvPr/>
        </p:nvSpPr>
        <p:spPr bwMode="auto">
          <a:xfrm flipV="1">
            <a:off x="8140700" y="2530475"/>
            <a:ext cx="180975" cy="801688"/>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5" name="Line 1031"/>
          <p:cNvSpPr>
            <a:spLocks noChangeShapeType="1"/>
          </p:cNvSpPr>
          <p:nvPr/>
        </p:nvSpPr>
        <p:spPr bwMode="auto">
          <a:xfrm flipV="1">
            <a:off x="8140700" y="3076575"/>
            <a:ext cx="241300" cy="787400"/>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6" name="Rectangle 1032"/>
          <p:cNvSpPr>
            <a:spLocks noChangeArrowheads="1"/>
          </p:cNvSpPr>
          <p:nvPr/>
        </p:nvSpPr>
        <p:spPr bwMode="gray">
          <a:xfrm>
            <a:off x="4343400" y="2362200"/>
            <a:ext cx="1447800" cy="828675"/>
          </a:xfrm>
          <a:prstGeom prst="rect">
            <a:avLst/>
          </a:prstGeom>
          <a:solidFill>
            <a:srgbClr val="00FF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Profit net après impôts</a:t>
            </a:r>
          </a:p>
        </p:txBody>
      </p:sp>
      <p:sp>
        <p:nvSpPr>
          <p:cNvPr id="9227" name="Rectangle 1033"/>
          <p:cNvSpPr>
            <a:spLocks noChangeArrowheads="1"/>
          </p:cNvSpPr>
          <p:nvPr/>
        </p:nvSpPr>
        <p:spPr bwMode="gray">
          <a:xfrm>
            <a:off x="381000" y="2133600"/>
            <a:ext cx="2741613" cy="538163"/>
          </a:xfrm>
          <a:prstGeom prst="rect">
            <a:avLst/>
          </a:prstGeom>
          <a:solidFill>
            <a:srgbClr val="00FF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Chiffre d’affaires</a:t>
            </a:r>
          </a:p>
        </p:txBody>
      </p:sp>
      <p:sp>
        <p:nvSpPr>
          <p:cNvPr id="9228" name="Rectangle 1034"/>
          <p:cNvSpPr>
            <a:spLocks noChangeArrowheads="1"/>
          </p:cNvSpPr>
          <p:nvPr/>
        </p:nvSpPr>
        <p:spPr bwMode="gray">
          <a:xfrm>
            <a:off x="381000" y="2943225"/>
            <a:ext cx="2741613" cy="538163"/>
          </a:xfrm>
          <a:prstGeom prst="rect">
            <a:avLst/>
          </a:prstGeom>
          <a:solidFill>
            <a:srgbClr val="FF99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Marge opérationnelle</a:t>
            </a:r>
          </a:p>
          <a:p>
            <a:pPr algn="ctr" defTabSz="887413">
              <a:lnSpc>
                <a:spcPct val="100000"/>
              </a:lnSpc>
              <a:buClr>
                <a:schemeClr val="tx1"/>
              </a:buClr>
            </a:pPr>
            <a:r>
              <a:rPr lang="fr-FR" sz="1600">
                <a:solidFill>
                  <a:srgbClr val="000000"/>
                </a:solidFill>
              </a:rPr>
              <a:t>(après impôts)</a:t>
            </a:r>
          </a:p>
        </p:txBody>
      </p:sp>
      <p:sp>
        <p:nvSpPr>
          <p:cNvPr id="9229" name="Rectangle 1035"/>
          <p:cNvSpPr>
            <a:spLocks noChangeArrowheads="1"/>
          </p:cNvSpPr>
          <p:nvPr/>
        </p:nvSpPr>
        <p:spPr bwMode="gray">
          <a:xfrm>
            <a:off x="381000" y="3749675"/>
            <a:ext cx="2741613" cy="538163"/>
          </a:xfrm>
          <a:prstGeom prst="rect">
            <a:avLst/>
          </a:prstGeom>
          <a:solidFill>
            <a:srgbClr val="00FF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Capital immobilisé</a:t>
            </a:r>
          </a:p>
        </p:txBody>
      </p:sp>
      <p:sp>
        <p:nvSpPr>
          <p:cNvPr id="9230" name="Rectangle 1036"/>
          <p:cNvSpPr>
            <a:spLocks noChangeArrowheads="1"/>
          </p:cNvSpPr>
          <p:nvPr/>
        </p:nvSpPr>
        <p:spPr bwMode="gray">
          <a:xfrm>
            <a:off x="381000" y="4559300"/>
            <a:ext cx="2741613" cy="538163"/>
          </a:xfrm>
          <a:prstGeom prst="rect">
            <a:avLst/>
          </a:prstGeom>
          <a:solidFill>
            <a:srgbClr val="FF99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Coût du capital</a:t>
            </a:r>
          </a:p>
        </p:txBody>
      </p:sp>
      <p:sp>
        <p:nvSpPr>
          <p:cNvPr id="9231" name="Rectangle 1037"/>
          <p:cNvSpPr>
            <a:spLocks noChangeArrowheads="1"/>
          </p:cNvSpPr>
          <p:nvPr/>
        </p:nvSpPr>
        <p:spPr bwMode="gray">
          <a:xfrm>
            <a:off x="4330700" y="3995738"/>
            <a:ext cx="1447800" cy="827087"/>
          </a:xfrm>
          <a:prstGeom prst="rect">
            <a:avLst/>
          </a:prstGeom>
          <a:solidFill>
            <a:srgbClr val="00FF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Coût du financement</a:t>
            </a:r>
          </a:p>
        </p:txBody>
      </p:sp>
      <p:cxnSp>
        <p:nvCxnSpPr>
          <p:cNvPr id="9232" name="AutoShape 1038"/>
          <p:cNvCxnSpPr>
            <a:cxnSpLocks noChangeShapeType="1"/>
            <a:stCxn id="9227" idx="3"/>
            <a:endCxn id="9226" idx="1"/>
          </p:cNvCxnSpPr>
          <p:nvPr/>
        </p:nvCxnSpPr>
        <p:spPr bwMode="gray">
          <a:xfrm>
            <a:off x="3122613" y="2403475"/>
            <a:ext cx="1220787" cy="373063"/>
          </a:xfrm>
          <a:prstGeom prst="bentConnector3">
            <a:avLst>
              <a:gd name="adj1" fmla="val 49935"/>
            </a:avLst>
          </a:prstGeom>
          <a:noFill/>
          <a:ln w="12700">
            <a:solidFill>
              <a:srgbClr val="000000"/>
            </a:solidFill>
            <a:miter lim="800000"/>
            <a:headEnd/>
            <a:tailEnd/>
          </a:ln>
        </p:spPr>
      </p:cxnSp>
      <p:cxnSp>
        <p:nvCxnSpPr>
          <p:cNvPr id="9233" name="AutoShape 1039"/>
          <p:cNvCxnSpPr>
            <a:cxnSpLocks noChangeShapeType="1"/>
            <a:stCxn id="9228" idx="3"/>
            <a:endCxn id="9226" idx="1"/>
          </p:cNvCxnSpPr>
          <p:nvPr/>
        </p:nvCxnSpPr>
        <p:spPr bwMode="gray">
          <a:xfrm flipV="1">
            <a:off x="3122613" y="2776538"/>
            <a:ext cx="1220787" cy="436562"/>
          </a:xfrm>
          <a:prstGeom prst="bentConnector3">
            <a:avLst>
              <a:gd name="adj1" fmla="val 49935"/>
            </a:avLst>
          </a:prstGeom>
          <a:noFill/>
          <a:ln w="12700">
            <a:solidFill>
              <a:srgbClr val="000000"/>
            </a:solidFill>
            <a:miter lim="800000"/>
            <a:headEnd/>
            <a:tailEnd/>
          </a:ln>
        </p:spPr>
      </p:cxnSp>
      <p:cxnSp>
        <p:nvCxnSpPr>
          <p:cNvPr id="9234" name="AutoShape 1040"/>
          <p:cNvCxnSpPr>
            <a:cxnSpLocks noChangeShapeType="1"/>
            <a:stCxn id="9230" idx="3"/>
            <a:endCxn id="9231" idx="1"/>
          </p:cNvCxnSpPr>
          <p:nvPr/>
        </p:nvCxnSpPr>
        <p:spPr bwMode="gray">
          <a:xfrm flipV="1">
            <a:off x="3122613" y="4410075"/>
            <a:ext cx="1208087" cy="419100"/>
          </a:xfrm>
          <a:prstGeom prst="bentConnector3">
            <a:avLst>
              <a:gd name="adj1" fmla="val 49935"/>
            </a:avLst>
          </a:prstGeom>
          <a:noFill/>
          <a:ln w="12700">
            <a:solidFill>
              <a:srgbClr val="000000"/>
            </a:solidFill>
            <a:miter lim="800000"/>
            <a:headEnd/>
            <a:tailEnd/>
          </a:ln>
        </p:spPr>
      </p:cxnSp>
      <p:cxnSp>
        <p:nvCxnSpPr>
          <p:cNvPr id="9235" name="AutoShape 1041"/>
          <p:cNvCxnSpPr>
            <a:cxnSpLocks noChangeShapeType="1"/>
            <a:stCxn id="9229" idx="3"/>
            <a:endCxn id="9231" idx="1"/>
          </p:cNvCxnSpPr>
          <p:nvPr/>
        </p:nvCxnSpPr>
        <p:spPr bwMode="gray">
          <a:xfrm>
            <a:off x="3122613" y="4019550"/>
            <a:ext cx="1208087" cy="390525"/>
          </a:xfrm>
          <a:prstGeom prst="bentConnector3">
            <a:avLst>
              <a:gd name="adj1" fmla="val 49935"/>
            </a:avLst>
          </a:prstGeom>
          <a:noFill/>
          <a:ln w="12700">
            <a:solidFill>
              <a:srgbClr val="000000"/>
            </a:solidFill>
            <a:miter lim="800000"/>
            <a:headEnd/>
            <a:tailEnd/>
          </a:ln>
        </p:spPr>
      </p:cxnSp>
      <p:cxnSp>
        <p:nvCxnSpPr>
          <p:cNvPr id="9236" name="AutoShape 1042"/>
          <p:cNvCxnSpPr>
            <a:cxnSpLocks noChangeShapeType="1"/>
            <a:stCxn id="9226" idx="3"/>
            <a:endCxn id="9243" idx="1"/>
          </p:cNvCxnSpPr>
          <p:nvPr/>
        </p:nvCxnSpPr>
        <p:spPr bwMode="gray">
          <a:xfrm>
            <a:off x="5791200" y="2776538"/>
            <a:ext cx="1046163" cy="820737"/>
          </a:xfrm>
          <a:prstGeom prst="bentConnector3">
            <a:avLst>
              <a:gd name="adj1" fmla="val 49926"/>
            </a:avLst>
          </a:prstGeom>
          <a:noFill/>
          <a:ln w="12700">
            <a:solidFill>
              <a:srgbClr val="000000"/>
            </a:solidFill>
            <a:miter lim="800000"/>
            <a:headEnd/>
            <a:tailEnd/>
          </a:ln>
        </p:spPr>
      </p:cxnSp>
      <p:cxnSp>
        <p:nvCxnSpPr>
          <p:cNvPr id="9237" name="AutoShape 1043"/>
          <p:cNvCxnSpPr>
            <a:cxnSpLocks noChangeShapeType="1"/>
            <a:stCxn id="9231" idx="3"/>
            <a:endCxn id="9243" idx="1"/>
          </p:cNvCxnSpPr>
          <p:nvPr/>
        </p:nvCxnSpPr>
        <p:spPr bwMode="gray">
          <a:xfrm flipV="1">
            <a:off x="5778500" y="3597275"/>
            <a:ext cx="1058863" cy="812800"/>
          </a:xfrm>
          <a:prstGeom prst="bentConnector3">
            <a:avLst>
              <a:gd name="adj1" fmla="val 49926"/>
            </a:avLst>
          </a:prstGeom>
          <a:noFill/>
          <a:ln w="12700">
            <a:solidFill>
              <a:srgbClr val="000000"/>
            </a:solidFill>
            <a:miter lim="800000"/>
            <a:headEnd/>
            <a:tailEnd type="triangle" w="med" len="med"/>
          </a:ln>
        </p:spPr>
      </p:cxnSp>
      <p:cxnSp>
        <p:nvCxnSpPr>
          <p:cNvPr id="9238" name="AutoShape 1044"/>
          <p:cNvCxnSpPr>
            <a:cxnSpLocks noChangeShapeType="1"/>
            <a:stCxn id="9243" idx="2"/>
            <a:endCxn id="9239" idx="0"/>
          </p:cNvCxnSpPr>
          <p:nvPr/>
        </p:nvCxnSpPr>
        <p:spPr bwMode="gray">
          <a:xfrm>
            <a:off x="7534275" y="3865563"/>
            <a:ext cx="9525" cy="1550987"/>
          </a:xfrm>
          <a:prstGeom prst="straightConnector1">
            <a:avLst/>
          </a:prstGeom>
          <a:noFill/>
          <a:ln w="12700">
            <a:solidFill>
              <a:srgbClr val="000000"/>
            </a:solidFill>
            <a:round/>
            <a:headEnd/>
            <a:tailEnd type="triangle" w="med" len="med"/>
          </a:ln>
        </p:spPr>
      </p:cxnSp>
      <p:sp>
        <p:nvSpPr>
          <p:cNvPr id="9239" name="Rectangle 1045"/>
          <p:cNvSpPr>
            <a:spLocks noChangeArrowheads="1"/>
          </p:cNvSpPr>
          <p:nvPr/>
        </p:nvSpPr>
        <p:spPr bwMode="gray">
          <a:xfrm>
            <a:off x="6553200" y="5416550"/>
            <a:ext cx="1981200" cy="684213"/>
          </a:xfrm>
          <a:prstGeom prst="rect">
            <a:avLst/>
          </a:prstGeom>
          <a:solidFill>
            <a:schemeClr val="tx2"/>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Création de valeur</a:t>
            </a:r>
          </a:p>
        </p:txBody>
      </p:sp>
      <p:sp>
        <p:nvSpPr>
          <p:cNvPr id="9240" name="Oval 1046"/>
          <p:cNvSpPr>
            <a:spLocks noChangeArrowheads="1"/>
          </p:cNvSpPr>
          <p:nvPr/>
        </p:nvSpPr>
        <p:spPr bwMode="gray">
          <a:xfrm>
            <a:off x="6629400" y="4419600"/>
            <a:ext cx="1905000" cy="609600"/>
          </a:xfrm>
          <a:prstGeom prst="ellipse">
            <a:avLst/>
          </a:prstGeom>
          <a:solidFill>
            <a:srgbClr val="FF99FF"/>
          </a:solidFill>
          <a:ln w="12700">
            <a:solidFill>
              <a:srgbClr val="000000"/>
            </a:solidFill>
            <a:round/>
            <a:headEnd/>
            <a:tailEnd/>
          </a:ln>
        </p:spPr>
        <p:txBody>
          <a:bodyPr lIns="0" tIns="0" rIns="0" bIns="0" anchor="ctr"/>
          <a:lstStyle/>
          <a:p>
            <a:pPr algn="ctr">
              <a:lnSpc>
                <a:spcPct val="100000"/>
              </a:lnSpc>
              <a:buClr>
                <a:schemeClr val="tx1"/>
              </a:buClr>
            </a:pPr>
            <a:r>
              <a:rPr lang="fr-FR" sz="1600">
                <a:solidFill>
                  <a:srgbClr val="000000"/>
                </a:solidFill>
              </a:rPr>
              <a:t>Actualisation</a:t>
            </a:r>
          </a:p>
        </p:txBody>
      </p:sp>
      <p:sp>
        <p:nvSpPr>
          <p:cNvPr id="9241" name="Rectangle 1047"/>
          <p:cNvSpPr>
            <a:spLocks noChangeArrowheads="1"/>
          </p:cNvSpPr>
          <p:nvPr/>
        </p:nvSpPr>
        <p:spPr bwMode="gray">
          <a:xfrm>
            <a:off x="6867525" y="3132138"/>
            <a:ext cx="1438275" cy="538162"/>
          </a:xfrm>
          <a:prstGeom prst="rect">
            <a:avLst/>
          </a:prstGeom>
          <a:no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200" b="0">
                <a:solidFill>
                  <a:srgbClr val="000000"/>
                </a:solidFill>
              </a:rPr>
              <a:t>Current EVA</a:t>
            </a:r>
          </a:p>
        </p:txBody>
      </p:sp>
      <p:sp>
        <p:nvSpPr>
          <p:cNvPr id="9242" name="Rectangle 1048"/>
          <p:cNvSpPr>
            <a:spLocks noChangeArrowheads="1"/>
          </p:cNvSpPr>
          <p:nvPr/>
        </p:nvSpPr>
        <p:spPr bwMode="gray">
          <a:xfrm>
            <a:off x="6959600" y="2936875"/>
            <a:ext cx="1270000" cy="538163"/>
          </a:xfrm>
          <a:prstGeom prst="rect">
            <a:avLst/>
          </a:prstGeom>
          <a:noFill/>
          <a:ln w="12700">
            <a:solidFill>
              <a:srgbClr val="000000"/>
            </a:solidFill>
            <a:miter lim="800000"/>
            <a:headEnd/>
            <a:tailEnd/>
          </a:ln>
        </p:spPr>
        <p:txBody>
          <a:bodyPr lIns="0" tIns="0" rIns="0" bIns="0" anchor="ctr"/>
          <a:lstStyle/>
          <a:p>
            <a:pPr algn="ctr" defTabSz="887413">
              <a:lnSpc>
                <a:spcPct val="100000"/>
              </a:lnSpc>
              <a:buClr>
                <a:schemeClr val="tx1"/>
              </a:buClr>
            </a:pPr>
            <a:endParaRPr lang="fr-FR" sz="1200" b="0">
              <a:solidFill>
                <a:srgbClr val="000000"/>
              </a:solidFill>
            </a:endParaRPr>
          </a:p>
        </p:txBody>
      </p:sp>
      <p:sp>
        <p:nvSpPr>
          <p:cNvPr id="9243" name="Rectangle 1049"/>
          <p:cNvSpPr>
            <a:spLocks noChangeArrowheads="1"/>
          </p:cNvSpPr>
          <p:nvPr/>
        </p:nvSpPr>
        <p:spPr bwMode="gray">
          <a:xfrm>
            <a:off x="6837363" y="3327400"/>
            <a:ext cx="1392237" cy="538163"/>
          </a:xfrm>
          <a:prstGeom prst="rect">
            <a:avLst/>
          </a:prstGeom>
          <a:solidFill>
            <a:srgbClr val="FF99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EVA actuelle</a:t>
            </a:r>
          </a:p>
        </p:txBody>
      </p:sp>
      <p:sp>
        <p:nvSpPr>
          <p:cNvPr id="9244" name="Text Box 1050"/>
          <p:cNvSpPr txBox="1">
            <a:spLocks noChangeArrowheads="1"/>
          </p:cNvSpPr>
          <p:nvPr/>
        </p:nvSpPr>
        <p:spPr bwMode="auto">
          <a:xfrm>
            <a:off x="1508125" y="2632075"/>
            <a:ext cx="311150" cy="339725"/>
          </a:xfrm>
          <a:prstGeom prst="rect">
            <a:avLst/>
          </a:prstGeom>
          <a:noFill/>
          <a:ln w="12700">
            <a:noFill/>
            <a:miter lim="800000"/>
            <a:headEnd/>
            <a:tailEnd/>
          </a:ln>
        </p:spPr>
        <p:txBody>
          <a:bodyPr wrap="none">
            <a:spAutoFit/>
          </a:bodyPr>
          <a:lstStyle/>
          <a:p>
            <a:r>
              <a:rPr lang="fr-FR" sz="1800">
                <a:solidFill>
                  <a:srgbClr val="000000"/>
                </a:solidFill>
              </a:rPr>
              <a:t>x</a:t>
            </a:r>
          </a:p>
        </p:txBody>
      </p:sp>
      <p:sp>
        <p:nvSpPr>
          <p:cNvPr id="9245" name="Text Box 1051"/>
          <p:cNvSpPr txBox="1">
            <a:spLocks noChangeArrowheads="1"/>
          </p:cNvSpPr>
          <p:nvPr/>
        </p:nvSpPr>
        <p:spPr bwMode="auto">
          <a:xfrm>
            <a:off x="1517650" y="4232275"/>
            <a:ext cx="311150" cy="339725"/>
          </a:xfrm>
          <a:prstGeom prst="rect">
            <a:avLst/>
          </a:prstGeom>
          <a:noFill/>
          <a:ln w="12700">
            <a:noFill/>
            <a:miter lim="800000"/>
            <a:headEnd/>
            <a:tailEnd/>
          </a:ln>
        </p:spPr>
        <p:txBody>
          <a:bodyPr wrap="none">
            <a:spAutoFit/>
          </a:bodyPr>
          <a:lstStyle/>
          <a:p>
            <a:r>
              <a:rPr lang="fr-FR" sz="1800">
                <a:solidFill>
                  <a:srgbClr val="000000"/>
                </a:solidFill>
              </a:rPr>
              <a:t>x</a:t>
            </a:r>
          </a:p>
        </p:txBody>
      </p:sp>
      <p:sp>
        <p:nvSpPr>
          <p:cNvPr id="9246" name="Text Box 1052"/>
          <p:cNvSpPr txBox="1">
            <a:spLocks noChangeArrowheads="1"/>
          </p:cNvSpPr>
          <p:nvPr/>
        </p:nvSpPr>
        <p:spPr bwMode="auto">
          <a:xfrm>
            <a:off x="4921250" y="3429000"/>
            <a:ext cx="260350" cy="339725"/>
          </a:xfrm>
          <a:prstGeom prst="rect">
            <a:avLst/>
          </a:prstGeom>
          <a:noFill/>
          <a:ln w="12700">
            <a:noFill/>
            <a:miter lim="800000"/>
            <a:headEnd/>
            <a:tailEnd/>
          </a:ln>
        </p:spPr>
        <p:txBody>
          <a:bodyPr wrap="none">
            <a:spAutoFit/>
          </a:bodyPr>
          <a:lstStyle/>
          <a:p>
            <a:r>
              <a:rPr lang="fr-FR" sz="1800">
                <a:solidFill>
                  <a:srgbClr val="000000"/>
                </a:solidFill>
              </a:rPr>
              <a:t>-</a:t>
            </a:r>
          </a:p>
        </p:txBody>
      </p:sp>
      <p:sp>
        <p:nvSpPr>
          <p:cNvPr id="9247" name="Text Box 1053"/>
          <p:cNvSpPr txBox="1">
            <a:spLocks noChangeArrowheads="1"/>
          </p:cNvSpPr>
          <p:nvPr/>
        </p:nvSpPr>
        <p:spPr bwMode="auto">
          <a:xfrm>
            <a:off x="5029200" y="1752600"/>
            <a:ext cx="3756025" cy="366713"/>
          </a:xfrm>
          <a:prstGeom prst="rect">
            <a:avLst/>
          </a:prstGeom>
          <a:noFill/>
          <a:ln w="12700">
            <a:noFill/>
            <a:miter lim="800000"/>
            <a:headEnd/>
            <a:tailEnd/>
          </a:ln>
        </p:spPr>
        <p:txBody>
          <a:bodyPr wrap="none">
            <a:spAutoFit/>
          </a:bodyPr>
          <a:lstStyle/>
          <a:p>
            <a:r>
              <a:rPr lang="fr-FR" sz="2000"/>
              <a:t>EVA : Economic Value Added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050"/>
          <p:cNvSpPr>
            <a:spLocks noGrp="1" noChangeArrowheads="1"/>
          </p:cNvSpPr>
          <p:nvPr>
            <p:ph type="title"/>
          </p:nvPr>
        </p:nvSpPr>
        <p:spPr>
          <a:xfrm>
            <a:off x="1676400" y="685800"/>
            <a:ext cx="7239000" cy="457200"/>
          </a:xfrm>
        </p:spPr>
        <p:txBody>
          <a:bodyPr wrap="none"/>
          <a:lstStyle/>
          <a:p>
            <a:r>
              <a:rPr lang="fr-FR"/>
              <a:t>Relations de causalité</a:t>
            </a:r>
          </a:p>
        </p:txBody>
      </p:sp>
      <p:sp>
        <p:nvSpPr>
          <p:cNvPr id="12293" name="Rectangle 2051"/>
          <p:cNvSpPr>
            <a:spLocks noChangeArrowheads="1"/>
          </p:cNvSpPr>
          <p:nvPr/>
        </p:nvSpPr>
        <p:spPr bwMode="auto">
          <a:xfrm>
            <a:off x="7848600" y="3492500"/>
            <a:ext cx="990600" cy="457200"/>
          </a:xfrm>
          <a:prstGeom prst="rect">
            <a:avLst/>
          </a:prstGeom>
          <a:solidFill>
            <a:schemeClr val="tx2"/>
          </a:solidFill>
          <a:ln w="12700">
            <a:solidFill>
              <a:srgbClr val="000000"/>
            </a:solidFill>
            <a:miter lim="800000"/>
            <a:headEnd/>
            <a:tailEnd/>
          </a:ln>
        </p:spPr>
        <p:txBody>
          <a:bodyPr wrap="none" anchor="ctr" anchorCtr="1"/>
          <a:lstStyle/>
          <a:p>
            <a:pPr algn="ctr"/>
            <a:r>
              <a:rPr lang="fr-FR" sz="1800">
                <a:solidFill>
                  <a:srgbClr val="000000"/>
                </a:solidFill>
              </a:rPr>
              <a:t>EVA</a:t>
            </a:r>
          </a:p>
        </p:txBody>
      </p:sp>
      <p:grpSp>
        <p:nvGrpSpPr>
          <p:cNvPr id="2" name="Group 2052"/>
          <p:cNvGrpSpPr>
            <a:grpSpLocks/>
          </p:cNvGrpSpPr>
          <p:nvPr/>
        </p:nvGrpSpPr>
        <p:grpSpPr bwMode="auto">
          <a:xfrm>
            <a:off x="6324600" y="1663700"/>
            <a:ext cx="1524000" cy="4408488"/>
            <a:chOff x="3984" y="1104"/>
            <a:chExt cx="960" cy="2777"/>
          </a:xfrm>
        </p:grpSpPr>
        <p:sp>
          <p:nvSpPr>
            <p:cNvPr id="12381" name="Rectangle 2053"/>
            <p:cNvSpPr>
              <a:spLocks noChangeArrowheads="1"/>
            </p:cNvSpPr>
            <p:nvPr/>
          </p:nvSpPr>
          <p:spPr bwMode="gray">
            <a:xfrm>
              <a:off x="3984" y="1104"/>
              <a:ext cx="816" cy="522"/>
            </a:xfrm>
            <a:prstGeom prst="rect">
              <a:avLst/>
            </a:prstGeom>
            <a:solidFill>
              <a:srgbClr val="00FFFF"/>
            </a:solidFill>
            <a:ln w="12700">
              <a:solidFill>
                <a:srgbClr val="000000"/>
              </a:solidFill>
              <a:miter lim="800000"/>
              <a:headEnd/>
              <a:tailEnd/>
            </a:ln>
          </p:spPr>
          <p:txBody>
            <a:bodyPr lIns="0" tIns="0" rIns="0" bIns="0" anchor="ctr" anchorCtr="1"/>
            <a:lstStyle/>
            <a:p>
              <a:pPr algn="ctr" defTabSz="887413">
                <a:lnSpc>
                  <a:spcPct val="100000"/>
                </a:lnSpc>
                <a:buClr>
                  <a:schemeClr val="tx1"/>
                </a:buClr>
              </a:pPr>
              <a:r>
                <a:rPr lang="fr-FR" sz="1400">
                  <a:solidFill>
                    <a:srgbClr val="000000"/>
                  </a:solidFill>
                </a:rPr>
                <a:t>Profit net après impôts</a:t>
              </a:r>
            </a:p>
          </p:txBody>
        </p:sp>
        <p:sp>
          <p:nvSpPr>
            <p:cNvPr id="12382" name="Rectangle 2054"/>
            <p:cNvSpPr>
              <a:spLocks noChangeArrowheads="1"/>
            </p:cNvSpPr>
            <p:nvPr/>
          </p:nvSpPr>
          <p:spPr bwMode="gray">
            <a:xfrm>
              <a:off x="3984" y="3360"/>
              <a:ext cx="816" cy="521"/>
            </a:xfrm>
            <a:prstGeom prst="rect">
              <a:avLst/>
            </a:prstGeom>
            <a:solidFill>
              <a:srgbClr val="00FFFF"/>
            </a:solidFill>
            <a:ln w="12700">
              <a:solidFill>
                <a:srgbClr val="000000"/>
              </a:solidFill>
              <a:miter lim="800000"/>
              <a:headEnd/>
              <a:tailEnd/>
            </a:ln>
          </p:spPr>
          <p:txBody>
            <a:bodyPr lIns="0" tIns="0" rIns="0" bIns="0" anchor="ctr" anchorCtr="1"/>
            <a:lstStyle/>
            <a:p>
              <a:pPr algn="ctr" defTabSz="887413">
                <a:lnSpc>
                  <a:spcPct val="100000"/>
                </a:lnSpc>
                <a:buClr>
                  <a:schemeClr val="tx1"/>
                </a:buClr>
              </a:pPr>
              <a:r>
                <a:rPr lang="fr-FR" sz="1400">
                  <a:solidFill>
                    <a:srgbClr val="000000"/>
                  </a:solidFill>
                </a:rPr>
                <a:t>Coût du financement</a:t>
              </a:r>
            </a:p>
          </p:txBody>
        </p:sp>
        <p:cxnSp>
          <p:nvCxnSpPr>
            <p:cNvPr id="12383" name="AutoShape 2055"/>
            <p:cNvCxnSpPr>
              <a:cxnSpLocks noChangeShapeType="1"/>
              <a:stCxn id="12381" idx="3"/>
              <a:endCxn id="12293" idx="1"/>
            </p:cNvCxnSpPr>
            <p:nvPr/>
          </p:nvCxnSpPr>
          <p:spPr bwMode="auto">
            <a:xfrm>
              <a:off x="4800" y="1365"/>
              <a:ext cx="144" cy="1035"/>
            </a:xfrm>
            <a:prstGeom prst="bentConnector3">
              <a:avLst>
                <a:gd name="adj1" fmla="val 50000"/>
              </a:avLst>
            </a:prstGeom>
            <a:noFill/>
            <a:ln w="12700">
              <a:solidFill>
                <a:srgbClr val="000000"/>
              </a:solidFill>
              <a:miter lim="800000"/>
              <a:headEnd/>
              <a:tailEnd type="triangle" w="med" len="med"/>
            </a:ln>
          </p:spPr>
        </p:cxnSp>
        <p:cxnSp>
          <p:nvCxnSpPr>
            <p:cNvPr id="12384" name="AutoShape 2056"/>
            <p:cNvCxnSpPr>
              <a:cxnSpLocks noChangeShapeType="1"/>
              <a:stCxn id="12382" idx="3"/>
              <a:endCxn id="12293" idx="1"/>
            </p:cNvCxnSpPr>
            <p:nvPr/>
          </p:nvCxnSpPr>
          <p:spPr bwMode="auto">
            <a:xfrm flipV="1">
              <a:off x="4800" y="2400"/>
              <a:ext cx="144" cy="1221"/>
            </a:xfrm>
            <a:prstGeom prst="bentConnector3">
              <a:avLst>
                <a:gd name="adj1" fmla="val 50000"/>
              </a:avLst>
            </a:prstGeom>
            <a:noFill/>
            <a:ln w="12700">
              <a:solidFill>
                <a:srgbClr val="000000"/>
              </a:solidFill>
              <a:miter lim="800000"/>
              <a:headEnd/>
              <a:tailEnd type="triangle" w="med" len="med"/>
            </a:ln>
          </p:spPr>
        </p:cxnSp>
      </p:grpSp>
      <p:grpSp>
        <p:nvGrpSpPr>
          <p:cNvPr id="3" name="Group 2057"/>
          <p:cNvGrpSpPr>
            <a:grpSpLocks/>
          </p:cNvGrpSpPr>
          <p:nvPr/>
        </p:nvGrpSpPr>
        <p:grpSpPr bwMode="auto">
          <a:xfrm>
            <a:off x="5105400" y="1511300"/>
            <a:ext cx="1219200" cy="1524000"/>
            <a:chOff x="3216" y="1008"/>
            <a:chExt cx="768" cy="960"/>
          </a:xfrm>
        </p:grpSpPr>
        <p:sp>
          <p:nvSpPr>
            <p:cNvPr id="12377" name="Rectangle 2058"/>
            <p:cNvSpPr>
              <a:spLocks noChangeArrowheads="1"/>
            </p:cNvSpPr>
            <p:nvPr/>
          </p:nvSpPr>
          <p:spPr bwMode="auto">
            <a:xfrm>
              <a:off x="3216" y="1008"/>
              <a:ext cx="624" cy="240"/>
            </a:xfrm>
            <a:prstGeom prst="rect">
              <a:avLst/>
            </a:prstGeom>
            <a:solidFill>
              <a:srgbClr val="00FF00"/>
            </a:solidFill>
            <a:ln w="12700">
              <a:solidFill>
                <a:srgbClr val="000000"/>
              </a:solidFill>
              <a:miter lim="800000"/>
              <a:headEnd/>
              <a:tailEnd/>
            </a:ln>
          </p:spPr>
          <p:txBody>
            <a:bodyPr wrap="none" anchor="ctr" anchorCtr="1"/>
            <a:lstStyle/>
            <a:p>
              <a:pPr algn="ctr"/>
              <a:r>
                <a:rPr lang="fr-FR" sz="1800">
                  <a:solidFill>
                    <a:srgbClr val="000000"/>
                  </a:solidFill>
                </a:rPr>
                <a:t>CA net</a:t>
              </a:r>
            </a:p>
          </p:txBody>
        </p:sp>
        <p:sp>
          <p:nvSpPr>
            <p:cNvPr id="12378" name="Rectangle 2059"/>
            <p:cNvSpPr>
              <a:spLocks noChangeArrowheads="1"/>
            </p:cNvSpPr>
            <p:nvPr/>
          </p:nvSpPr>
          <p:spPr bwMode="auto">
            <a:xfrm>
              <a:off x="3216" y="1728"/>
              <a:ext cx="624" cy="240"/>
            </a:xfrm>
            <a:prstGeom prst="rect">
              <a:avLst/>
            </a:prstGeom>
            <a:solidFill>
              <a:srgbClr val="00FF00"/>
            </a:solidFill>
            <a:ln w="12700">
              <a:solidFill>
                <a:srgbClr val="000000"/>
              </a:solidFill>
              <a:miter lim="800000"/>
              <a:headEnd/>
              <a:tailEnd/>
            </a:ln>
          </p:spPr>
          <p:txBody>
            <a:bodyPr wrap="none" anchor="ctr" anchorCtr="1"/>
            <a:lstStyle/>
            <a:p>
              <a:pPr algn="ctr"/>
              <a:r>
                <a:rPr lang="fr-FR" sz="1800">
                  <a:solidFill>
                    <a:srgbClr val="000000"/>
                  </a:solidFill>
                </a:rPr>
                <a:t>Coûts</a:t>
              </a:r>
            </a:p>
          </p:txBody>
        </p:sp>
        <p:cxnSp>
          <p:nvCxnSpPr>
            <p:cNvPr id="12379" name="AutoShape 2060"/>
            <p:cNvCxnSpPr>
              <a:cxnSpLocks noChangeShapeType="1"/>
              <a:stCxn id="12377" idx="3"/>
              <a:endCxn id="12381" idx="1"/>
            </p:cNvCxnSpPr>
            <p:nvPr/>
          </p:nvCxnSpPr>
          <p:spPr bwMode="auto">
            <a:xfrm>
              <a:off x="3840" y="1128"/>
              <a:ext cx="144" cy="237"/>
            </a:xfrm>
            <a:prstGeom prst="bentConnector3">
              <a:avLst>
                <a:gd name="adj1" fmla="val 50000"/>
              </a:avLst>
            </a:prstGeom>
            <a:noFill/>
            <a:ln w="12700">
              <a:solidFill>
                <a:srgbClr val="000000"/>
              </a:solidFill>
              <a:miter lim="800000"/>
              <a:headEnd/>
              <a:tailEnd type="triangle" w="med" len="med"/>
            </a:ln>
          </p:spPr>
        </p:cxnSp>
        <p:cxnSp>
          <p:nvCxnSpPr>
            <p:cNvPr id="12380" name="AutoShape 2061"/>
            <p:cNvCxnSpPr>
              <a:cxnSpLocks noChangeShapeType="1"/>
              <a:stCxn id="12378" idx="3"/>
              <a:endCxn id="12381" idx="1"/>
            </p:cNvCxnSpPr>
            <p:nvPr/>
          </p:nvCxnSpPr>
          <p:spPr bwMode="auto">
            <a:xfrm flipV="1">
              <a:off x="3840" y="1365"/>
              <a:ext cx="144" cy="483"/>
            </a:xfrm>
            <a:prstGeom prst="bentConnector3">
              <a:avLst>
                <a:gd name="adj1" fmla="val 50000"/>
              </a:avLst>
            </a:prstGeom>
            <a:noFill/>
            <a:ln w="12700">
              <a:solidFill>
                <a:srgbClr val="000000"/>
              </a:solidFill>
              <a:miter lim="800000"/>
              <a:headEnd/>
              <a:tailEnd type="triangle" w="med" len="med"/>
            </a:ln>
          </p:spPr>
        </p:cxnSp>
      </p:grpSp>
      <p:grpSp>
        <p:nvGrpSpPr>
          <p:cNvPr id="4" name="Group 2062"/>
          <p:cNvGrpSpPr>
            <a:grpSpLocks/>
          </p:cNvGrpSpPr>
          <p:nvPr/>
        </p:nvGrpSpPr>
        <p:grpSpPr bwMode="auto">
          <a:xfrm>
            <a:off x="4267200" y="5245100"/>
            <a:ext cx="2057400" cy="1165225"/>
            <a:chOff x="2688" y="3360"/>
            <a:chExt cx="1296" cy="734"/>
          </a:xfrm>
        </p:grpSpPr>
        <p:sp>
          <p:nvSpPr>
            <p:cNvPr id="12371" name="Rectangle 2063"/>
            <p:cNvSpPr>
              <a:spLocks noChangeArrowheads="1"/>
            </p:cNvSpPr>
            <p:nvPr/>
          </p:nvSpPr>
          <p:spPr bwMode="auto">
            <a:xfrm>
              <a:off x="2688" y="3360"/>
              <a:ext cx="1152" cy="240"/>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Immobilisations corporelles</a:t>
              </a:r>
            </a:p>
          </p:txBody>
        </p:sp>
        <p:sp>
          <p:nvSpPr>
            <p:cNvPr id="12372" name="Rectangle 2064"/>
            <p:cNvSpPr>
              <a:spLocks noChangeArrowheads="1"/>
            </p:cNvSpPr>
            <p:nvPr/>
          </p:nvSpPr>
          <p:spPr bwMode="auto">
            <a:xfrm>
              <a:off x="2688" y="3634"/>
              <a:ext cx="1152" cy="20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BFR</a:t>
              </a:r>
            </a:p>
          </p:txBody>
        </p:sp>
        <p:sp>
          <p:nvSpPr>
            <p:cNvPr id="12373" name="Rectangle 2065"/>
            <p:cNvSpPr>
              <a:spLocks noChangeArrowheads="1"/>
            </p:cNvSpPr>
            <p:nvPr/>
          </p:nvSpPr>
          <p:spPr bwMode="auto">
            <a:xfrm>
              <a:off x="2688" y="3888"/>
              <a:ext cx="1152" cy="20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Autres immobilisations</a:t>
              </a:r>
            </a:p>
          </p:txBody>
        </p:sp>
        <p:cxnSp>
          <p:nvCxnSpPr>
            <p:cNvPr id="12374" name="AutoShape 2066"/>
            <p:cNvCxnSpPr>
              <a:cxnSpLocks noChangeShapeType="1"/>
              <a:stCxn id="12371" idx="3"/>
              <a:endCxn id="12382" idx="1"/>
            </p:cNvCxnSpPr>
            <p:nvPr/>
          </p:nvCxnSpPr>
          <p:spPr bwMode="auto">
            <a:xfrm>
              <a:off x="3840" y="3480"/>
              <a:ext cx="144" cy="141"/>
            </a:xfrm>
            <a:prstGeom prst="bentConnector3">
              <a:avLst>
                <a:gd name="adj1" fmla="val 50000"/>
              </a:avLst>
            </a:prstGeom>
            <a:noFill/>
            <a:ln w="12700">
              <a:solidFill>
                <a:srgbClr val="000000"/>
              </a:solidFill>
              <a:miter lim="800000"/>
              <a:headEnd/>
              <a:tailEnd type="triangle" w="med" len="med"/>
            </a:ln>
          </p:spPr>
        </p:cxnSp>
        <p:cxnSp>
          <p:nvCxnSpPr>
            <p:cNvPr id="12375" name="AutoShape 2067"/>
            <p:cNvCxnSpPr>
              <a:cxnSpLocks noChangeShapeType="1"/>
              <a:stCxn id="12372" idx="3"/>
              <a:endCxn id="12382" idx="1"/>
            </p:cNvCxnSpPr>
            <p:nvPr/>
          </p:nvCxnSpPr>
          <p:spPr bwMode="auto">
            <a:xfrm flipV="1">
              <a:off x="3840" y="3621"/>
              <a:ext cx="144" cy="116"/>
            </a:xfrm>
            <a:prstGeom prst="bentConnector3">
              <a:avLst>
                <a:gd name="adj1" fmla="val 50000"/>
              </a:avLst>
            </a:prstGeom>
            <a:noFill/>
            <a:ln w="12700">
              <a:solidFill>
                <a:srgbClr val="000000"/>
              </a:solidFill>
              <a:miter lim="800000"/>
              <a:headEnd/>
              <a:tailEnd type="triangle" w="med" len="med"/>
            </a:ln>
          </p:spPr>
        </p:cxnSp>
        <p:cxnSp>
          <p:nvCxnSpPr>
            <p:cNvPr id="12376" name="AutoShape 2068"/>
            <p:cNvCxnSpPr>
              <a:cxnSpLocks noChangeShapeType="1"/>
              <a:stCxn id="12373" idx="3"/>
              <a:endCxn id="12382" idx="1"/>
            </p:cNvCxnSpPr>
            <p:nvPr/>
          </p:nvCxnSpPr>
          <p:spPr bwMode="auto">
            <a:xfrm flipV="1">
              <a:off x="3840" y="3621"/>
              <a:ext cx="144" cy="370"/>
            </a:xfrm>
            <a:prstGeom prst="bentConnector3">
              <a:avLst>
                <a:gd name="adj1" fmla="val 50000"/>
              </a:avLst>
            </a:prstGeom>
            <a:noFill/>
            <a:ln w="12700">
              <a:solidFill>
                <a:srgbClr val="000000"/>
              </a:solidFill>
              <a:miter lim="800000"/>
              <a:headEnd/>
              <a:tailEnd type="triangle" w="med" len="med"/>
            </a:ln>
          </p:spPr>
        </p:cxnSp>
      </p:grpSp>
      <p:grpSp>
        <p:nvGrpSpPr>
          <p:cNvPr id="5" name="Group 2069"/>
          <p:cNvGrpSpPr>
            <a:grpSpLocks/>
          </p:cNvGrpSpPr>
          <p:nvPr/>
        </p:nvGrpSpPr>
        <p:grpSpPr bwMode="auto">
          <a:xfrm>
            <a:off x="2743200" y="1447800"/>
            <a:ext cx="2362200" cy="596900"/>
            <a:chOff x="1728" y="968"/>
            <a:chExt cx="1488" cy="376"/>
          </a:xfrm>
        </p:grpSpPr>
        <p:sp>
          <p:nvSpPr>
            <p:cNvPr id="12365" name="Rectangle 2070"/>
            <p:cNvSpPr>
              <a:spLocks noChangeArrowheads="1"/>
            </p:cNvSpPr>
            <p:nvPr/>
          </p:nvSpPr>
          <p:spPr bwMode="gray">
            <a:xfrm>
              <a:off x="1728" y="968"/>
              <a:ext cx="576" cy="111"/>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Qualité   </a:t>
              </a:r>
            </a:p>
          </p:txBody>
        </p:sp>
        <p:sp>
          <p:nvSpPr>
            <p:cNvPr id="12366" name="Rectangle 2071"/>
            <p:cNvSpPr>
              <a:spLocks noChangeArrowheads="1"/>
            </p:cNvSpPr>
            <p:nvPr/>
          </p:nvSpPr>
          <p:spPr bwMode="gray">
            <a:xfrm>
              <a:off x="1728" y="1108"/>
              <a:ext cx="576" cy="110"/>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Délais    </a:t>
              </a:r>
            </a:p>
          </p:txBody>
        </p:sp>
        <p:sp>
          <p:nvSpPr>
            <p:cNvPr id="12367" name="Rectangle 2072"/>
            <p:cNvSpPr>
              <a:spLocks noChangeArrowheads="1"/>
            </p:cNvSpPr>
            <p:nvPr/>
          </p:nvSpPr>
          <p:spPr bwMode="gray">
            <a:xfrm>
              <a:off x="1728" y="1234"/>
              <a:ext cx="576" cy="110"/>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Distribution</a:t>
              </a:r>
            </a:p>
          </p:txBody>
        </p:sp>
        <p:cxnSp>
          <p:nvCxnSpPr>
            <p:cNvPr id="12368" name="AutoShape 2073"/>
            <p:cNvCxnSpPr>
              <a:cxnSpLocks noChangeShapeType="1"/>
              <a:stCxn id="12365" idx="3"/>
              <a:endCxn id="12377" idx="1"/>
            </p:cNvCxnSpPr>
            <p:nvPr/>
          </p:nvCxnSpPr>
          <p:spPr bwMode="auto">
            <a:xfrm>
              <a:off x="2304" y="1024"/>
              <a:ext cx="912" cy="104"/>
            </a:xfrm>
            <a:prstGeom prst="bentConnector3">
              <a:avLst>
                <a:gd name="adj1" fmla="val 50000"/>
              </a:avLst>
            </a:prstGeom>
            <a:noFill/>
            <a:ln w="12700">
              <a:solidFill>
                <a:srgbClr val="000000"/>
              </a:solidFill>
              <a:miter lim="800000"/>
              <a:headEnd/>
              <a:tailEnd type="triangle" w="med" len="med"/>
            </a:ln>
          </p:spPr>
        </p:cxnSp>
        <p:cxnSp>
          <p:nvCxnSpPr>
            <p:cNvPr id="12369" name="AutoShape 2074"/>
            <p:cNvCxnSpPr>
              <a:cxnSpLocks noChangeShapeType="1"/>
              <a:stCxn id="12366" idx="3"/>
              <a:endCxn id="12377" idx="1"/>
            </p:cNvCxnSpPr>
            <p:nvPr/>
          </p:nvCxnSpPr>
          <p:spPr bwMode="auto">
            <a:xfrm flipV="1">
              <a:off x="2304" y="1128"/>
              <a:ext cx="912" cy="35"/>
            </a:xfrm>
            <a:prstGeom prst="bentConnector3">
              <a:avLst>
                <a:gd name="adj1" fmla="val 50000"/>
              </a:avLst>
            </a:prstGeom>
            <a:noFill/>
            <a:ln w="12700">
              <a:solidFill>
                <a:srgbClr val="000000"/>
              </a:solidFill>
              <a:miter lim="800000"/>
              <a:headEnd/>
              <a:tailEnd type="triangle" w="med" len="med"/>
            </a:ln>
          </p:spPr>
        </p:cxnSp>
        <p:cxnSp>
          <p:nvCxnSpPr>
            <p:cNvPr id="12370" name="AutoShape 2075"/>
            <p:cNvCxnSpPr>
              <a:cxnSpLocks noChangeShapeType="1"/>
              <a:stCxn id="12367" idx="3"/>
              <a:endCxn id="12377" idx="1"/>
            </p:cNvCxnSpPr>
            <p:nvPr/>
          </p:nvCxnSpPr>
          <p:spPr bwMode="auto">
            <a:xfrm flipV="1">
              <a:off x="2304" y="1128"/>
              <a:ext cx="912" cy="161"/>
            </a:xfrm>
            <a:prstGeom prst="bentConnector3">
              <a:avLst>
                <a:gd name="adj1" fmla="val 50000"/>
              </a:avLst>
            </a:prstGeom>
            <a:noFill/>
            <a:ln w="12700">
              <a:solidFill>
                <a:srgbClr val="000000"/>
              </a:solidFill>
              <a:miter lim="800000"/>
              <a:headEnd/>
              <a:tailEnd type="triangle" w="med" len="med"/>
            </a:ln>
          </p:spPr>
        </p:cxnSp>
      </p:grpSp>
      <p:grpSp>
        <p:nvGrpSpPr>
          <p:cNvPr id="6" name="Group 2076"/>
          <p:cNvGrpSpPr>
            <a:grpSpLocks/>
          </p:cNvGrpSpPr>
          <p:nvPr/>
        </p:nvGrpSpPr>
        <p:grpSpPr bwMode="auto">
          <a:xfrm>
            <a:off x="2209800" y="2281238"/>
            <a:ext cx="1676400" cy="1127125"/>
            <a:chOff x="1392" y="1437"/>
            <a:chExt cx="1056" cy="710"/>
          </a:xfrm>
        </p:grpSpPr>
        <p:sp>
          <p:nvSpPr>
            <p:cNvPr id="12361" name="Text Box 2077"/>
            <p:cNvSpPr txBox="1">
              <a:spLocks noChangeArrowheads="1"/>
            </p:cNvSpPr>
            <p:nvPr/>
          </p:nvSpPr>
          <p:spPr bwMode="auto">
            <a:xfrm>
              <a:off x="1392" y="1437"/>
              <a:ext cx="925" cy="187"/>
            </a:xfrm>
            <a:prstGeom prst="rect">
              <a:avLst/>
            </a:prstGeom>
            <a:solidFill>
              <a:srgbClr val="FFFF99"/>
            </a:solidFill>
            <a:ln w="12700">
              <a:solidFill>
                <a:srgbClr val="000000"/>
              </a:solidFill>
              <a:miter lim="800000"/>
              <a:headEnd/>
              <a:tailEnd/>
            </a:ln>
          </p:spPr>
          <p:txBody>
            <a:bodyPr anchor="ctr" anchorCtr="1"/>
            <a:lstStyle/>
            <a:p>
              <a:pPr algn="ctr"/>
              <a:r>
                <a:rPr lang="fr-FR" sz="1400">
                  <a:solidFill>
                    <a:srgbClr val="000000"/>
                  </a:solidFill>
                </a:rPr>
                <a:t>Main-d’œuvre</a:t>
              </a:r>
            </a:p>
          </p:txBody>
        </p:sp>
        <p:sp>
          <p:nvSpPr>
            <p:cNvPr id="12362" name="Text Box 2078"/>
            <p:cNvSpPr txBox="1">
              <a:spLocks noChangeArrowheads="1"/>
            </p:cNvSpPr>
            <p:nvPr/>
          </p:nvSpPr>
          <p:spPr bwMode="auto">
            <a:xfrm>
              <a:off x="1392" y="1960"/>
              <a:ext cx="925" cy="187"/>
            </a:xfrm>
            <a:prstGeom prst="rect">
              <a:avLst/>
            </a:prstGeom>
            <a:solidFill>
              <a:srgbClr val="FFFF99"/>
            </a:solidFill>
            <a:ln w="12700">
              <a:solidFill>
                <a:srgbClr val="000000"/>
              </a:solidFill>
              <a:miter lim="800000"/>
              <a:headEnd/>
              <a:tailEnd/>
            </a:ln>
          </p:spPr>
          <p:txBody>
            <a:bodyPr wrap="none" anchor="ctr" anchorCtr="1"/>
            <a:lstStyle/>
            <a:p>
              <a:r>
                <a:rPr lang="fr-FR" sz="1400">
                  <a:solidFill>
                    <a:srgbClr val="000000"/>
                  </a:solidFill>
                </a:rPr>
                <a:t>Matières</a:t>
              </a:r>
            </a:p>
          </p:txBody>
        </p:sp>
        <p:cxnSp>
          <p:nvCxnSpPr>
            <p:cNvPr id="12363" name="AutoShape 2079"/>
            <p:cNvCxnSpPr>
              <a:cxnSpLocks noChangeShapeType="1"/>
              <a:stCxn id="12362" idx="3"/>
              <a:endCxn id="12337" idx="1"/>
            </p:cNvCxnSpPr>
            <p:nvPr/>
          </p:nvCxnSpPr>
          <p:spPr bwMode="auto">
            <a:xfrm flipV="1">
              <a:off x="2317" y="1504"/>
              <a:ext cx="131" cy="550"/>
            </a:xfrm>
            <a:prstGeom prst="bentConnector3">
              <a:avLst>
                <a:gd name="adj1" fmla="val 49620"/>
              </a:avLst>
            </a:prstGeom>
            <a:noFill/>
            <a:ln w="12700">
              <a:solidFill>
                <a:srgbClr val="000000"/>
              </a:solidFill>
              <a:miter lim="800000"/>
              <a:headEnd/>
              <a:tailEnd type="triangle" w="med" len="med"/>
            </a:ln>
          </p:spPr>
        </p:cxnSp>
        <p:cxnSp>
          <p:nvCxnSpPr>
            <p:cNvPr id="12364" name="AutoShape 2080"/>
            <p:cNvCxnSpPr>
              <a:cxnSpLocks noChangeShapeType="1"/>
              <a:stCxn id="12361" idx="3"/>
              <a:endCxn id="12337" idx="1"/>
            </p:cNvCxnSpPr>
            <p:nvPr/>
          </p:nvCxnSpPr>
          <p:spPr bwMode="auto">
            <a:xfrm flipV="1">
              <a:off x="2317" y="1504"/>
              <a:ext cx="131" cy="27"/>
            </a:xfrm>
            <a:prstGeom prst="bentConnector3">
              <a:avLst>
                <a:gd name="adj1" fmla="val 49620"/>
              </a:avLst>
            </a:prstGeom>
            <a:noFill/>
            <a:ln w="12700">
              <a:solidFill>
                <a:srgbClr val="000000"/>
              </a:solidFill>
              <a:miter lim="800000"/>
              <a:headEnd/>
              <a:tailEnd type="triangle" w="med" len="med"/>
            </a:ln>
          </p:spPr>
        </p:cxnSp>
      </p:grpSp>
      <p:grpSp>
        <p:nvGrpSpPr>
          <p:cNvPr id="7" name="Group 2081"/>
          <p:cNvGrpSpPr>
            <a:grpSpLocks/>
          </p:cNvGrpSpPr>
          <p:nvPr/>
        </p:nvGrpSpPr>
        <p:grpSpPr bwMode="auto">
          <a:xfrm>
            <a:off x="228600" y="2044700"/>
            <a:ext cx="1981200" cy="860425"/>
            <a:chOff x="192" y="1344"/>
            <a:chExt cx="1248" cy="542"/>
          </a:xfrm>
        </p:grpSpPr>
        <p:sp>
          <p:nvSpPr>
            <p:cNvPr id="12353" name="Rectangle 2082"/>
            <p:cNvSpPr>
              <a:spLocks noChangeArrowheads="1"/>
            </p:cNvSpPr>
            <p:nvPr/>
          </p:nvSpPr>
          <p:spPr bwMode="gray">
            <a:xfrm>
              <a:off x="192" y="1344"/>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Productivité  </a:t>
              </a:r>
            </a:p>
          </p:txBody>
        </p:sp>
        <p:sp>
          <p:nvSpPr>
            <p:cNvPr id="12354" name="Rectangle 2083"/>
            <p:cNvSpPr>
              <a:spLocks noChangeArrowheads="1"/>
            </p:cNvSpPr>
            <p:nvPr/>
          </p:nvSpPr>
          <p:spPr bwMode="gray">
            <a:xfrm>
              <a:off x="192" y="1488"/>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Heures suppl.</a:t>
              </a:r>
            </a:p>
          </p:txBody>
        </p:sp>
        <p:sp>
          <p:nvSpPr>
            <p:cNvPr id="12355" name="Rectangle 2084"/>
            <p:cNvSpPr>
              <a:spLocks noChangeArrowheads="1"/>
            </p:cNvSpPr>
            <p:nvPr/>
          </p:nvSpPr>
          <p:spPr bwMode="gray">
            <a:xfrm>
              <a:off x="192" y="163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Absentéisme</a:t>
              </a:r>
            </a:p>
          </p:txBody>
        </p:sp>
        <p:sp>
          <p:nvSpPr>
            <p:cNvPr id="12356" name="Rectangle 2085"/>
            <p:cNvSpPr>
              <a:spLocks noChangeArrowheads="1"/>
            </p:cNvSpPr>
            <p:nvPr/>
          </p:nvSpPr>
          <p:spPr bwMode="gray">
            <a:xfrm>
              <a:off x="192" y="1776"/>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horaires </a:t>
              </a:r>
            </a:p>
          </p:txBody>
        </p:sp>
        <p:cxnSp>
          <p:nvCxnSpPr>
            <p:cNvPr id="12357" name="AutoShape 2086"/>
            <p:cNvCxnSpPr>
              <a:cxnSpLocks noChangeShapeType="1"/>
              <a:stCxn id="12353" idx="3"/>
              <a:endCxn id="12361" idx="1"/>
            </p:cNvCxnSpPr>
            <p:nvPr/>
          </p:nvCxnSpPr>
          <p:spPr bwMode="auto">
            <a:xfrm>
              <a:off x="1151" y="1399"/>
              <a:ext cx="289" cy="188"/>
            </a:xfrm>
            <a:prstGeom prst="bentConnector3">
              <a:avLst>
                <a:gd name="adj1" fmla="val 49829"/>
              </a:avLst>
            </a:prstGeom>
            <a:noFill/>
            <a:ln w="12700">
              <a:solidFill>
                <a:srgbClr val="000000"/>
              </a:solidFill>
              <a:miter lim="800000"/>
              <a:headEnd/>
              <a:tailEnd type="triangle" w="med" len="med"/>
            </a:ln>
          </p:spPr>
        </p:cxnSp>
        <p:cxnSp>
          <p:nvCxnSpPr>
            <p:cNvPr id="12358" name="AutoShape 2087"/>
            <p:cNvCxnSpPr>
              <a:cxnSpLocks noChangeShapeType="1"/>
              <a:stCxn id="12354" idx="3"/>
              <a:endCxn id="12361" idx="1"/>
            </p:cNvCxnSpPr>
            <p:nvPr/>
          </p:nvCxnSpPr>
          <p:spPr bwMode="auto">
            <a:xfrm>
              <a:off x="1151" y="1543"/>
              <a:ext cx="289" cy="44"/>
            </a:xfrm>
            <a:prstGeom prst="bentConnector3">
              <a:avLst>
                <a:gd name="adj1" fmla="val 49829"/>
              </a:avLst>
            </a:prstGeom>
            <a:noFill/>
            <a:ln w="12700">
              <a:solidFill>
                <a:srgbClr val="000000"/>
              </a:solidFill>
              <a:miter lim="800000"/>
              <a:headEnd/>
              <a:tailEnd type="triangle" w="med" len="med"/>
            </a:ln>
          </p:spPr>
        </p:cxnSp>
        <p:cxnSp>
          <p:nvCxnSpPr>
            <p:cNvPr id="12359" name="AutoShape 2088"/>
            <p:cNvCxnSpPr>
              <a:cxnSpLocks noChangeShapeType="1"/>
              <a:stCxn id="12355" idx="3"/>
              <a:endCxn id="12361" idx="1"/>
            </p:cNvCxnSpPr>
            <p:nvPr/>
          </p:nvCxnSpPr>
          <p:spPr bwMode="auto">
            <a:xfrm flipV="1">
              <a:off x="1151" y="1587"/>
              <a:ext cx="289" cy="100"/>
            </a:xfrm>
            <a:prstGeom prst="bentConnector3">
              <a:avLst>
                <a:gd name="adj1" fmla="val 49829"/>
              </a:avLst>
            </a:prstGeom>
            <a:noFill/>
            <a:ln w="12700">
              <a:solidFill>
                <a:srgbClr val="000000"/>
              </a:solidFill>
              <a:miter lim="800000"/>
              <a:headEnd/>
              <a:tailEnd type="triangle" w="med" len="med"/>
            </a:ln>
          </p:spPr>
        </p:cxnSp>
        <p:cxnSp>
          <p:nvCxnSpPr>
            <p:cNvPr id="12360" name="AutoShape 2089"/>
            <p:cNvCxnSpPr>
              <a:cxnSpLocks noChangeShapeType="1"/>
              <a:stCxn id="12356" idx="3"/>
              <a:endCxn id="12361" idx="1"/>
            </p:cNvCxnSpPr>
            <p:nvPr/>
          </p:nvCxnSpPr>
          <p:spPr bwMode="auto">
            <a:xfrm flipV="1">
              <a:off x="1151" y="1587"/>
              <a:ext cx="289" cy="244"/>
            </a:xfrm>
            <a:prstGeom prst="bentConnector3">
              <a:avLst>
                <a:gd name="adj1" fmla="val 49829"/>
              </a:avLst>
            </a:prstGeom>
            <a:noFill/>
            <a:ln w="12700">
              <a:solidFill>
                <a:srgbClr val="000000"/>
              </a:solidFill>
              <a:miter lim="800000"/>
              <a:headEnd/>
              <a:tailEnd type="triangle" w="med" len="med"/>
            </a:ln>
          </p:spPr>
        </p:cxnSp>
      </p:grpSp>
      <p:grpSp>
        <p:nvGrpSpPr>
          <p:cNvPr id="8" name="Group 2090"/>
          <p:cNvGrpSpPr>
            <a:grpSpLocks/>
          </p:cNvGrpSpPr>
          <p:nvPr/>
        </p:nvGrpSpPr>
        <p:grpSpPr bwMode="auto">
          <a:xfrm>
            <a:off x="228600" y="3035300"/>
            <a:ext cx="1981200" cy="547688"/>
            <a:chOff x="192" y="1968"/>
            <a:chExt cx="1248" cy="345"/>
          </a:xfrm>
        </p:grpSpPr>
        <p:sp>
          <p:nvSpPr>
            <p:cNvPr id="12347" name="Rectangle 2091"/>
            <p:cNvSpPr>
              <a:spLocks noChangeArrowheads="1"/>
            </p:cNvSpPr>
            <p:nvPr/>
          </p:nvSpPr>
          <p:spPr bwMode="gray">
            <a:xfrm>
              <a:off x="192" y="1968"/>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Conception Produit</a:t>
              </a:r>
            </a:p>
          </p:txBody>
        </p:sp>
        <p:sp>
          <p:nvSpPr>
            <p:cNvPr id="12348" name="Rectangle 2092"/>
            <p:cNvSpPr>
              <a:spLocks noChangeArrowheads="1"/>
            </p:cNvSpPr>
            <p:nvPr/>
          </p:nvSpPr>
          <p:spPr bwMode="gray">
            <a:xfrm>
              <a:off x="192" y="2092"/>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Rebuts</a:t>
              </a:r>
            </a:p>
          </p:txBody>
        </p:sp>
        <p:sp>
          <p:nvSpPr>
            <p:cNvPr id="12349" name="Rectangle 2093"/>
            <p:cNvSpPr>
              <a:spLocks noChangeArrowheads="1"/>
            </p:cNvSpPr>
            <p:nvPr/>
          </p:nvSpPr>
          <p:spPr bwMode="gray">
            <a:xfrm>
              <a:off x="192" y="2203"/>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Coût des achats</a:t>
              </a:r>
            </a:p>
          </p:txBody>
        </p:sp>
        <p:cxnSp>
          <p:nvCxnSpPr>
            <p:cNvPr id="12350" name="AutoShape 2094"/>
            <p:cNvCxnSpPr>
              <a:cxnSpLocks noChangeShapeType="1"/>
              <a:stCxn id="12347" idx="3"/>
              <a:endCxn id="12362" idx="1"/>
            </p:cNvCxnSpPr>
            <p:nvPr/>
          </p:nvCxnSpPr>
          <p:spPr bwMode="auto">
            <a:xfrm>
              <a:off x="1151" y="2023"/>
              <a:ext cx="289" cy="87"/>
            </a:xfrm>
            <a:prstGeom prst="bentConnector3">
              <a:avLst>
                <a:gd name="adj1" fmla="val 49829"/>
              </a:avLst>
            </a:prstGeom>
            <a:noFill/>
            <a:ln w="12700">
              <a:solidFill>
                <a:srgbClr val="000000"/>
              </a:solidFill>
              <a:miter lim="800000"/>
              <a:headEnd/>
              <a:tailEnd type="triangle" w="med" len="med"/>
            </a:ln>
          </p:spPr>
        </p:cxnSp>
        <p:cxnSp>
          <p:nvCxnSpPr>
            <p:cNvPr id="12351" name="AutoShape 2095"/>
            <p:cNvCxnSpPr>
              <a:cxnSpLocks noChangeShapeType="1"/>
              <a:stCxn id="12348" idx="3"/>
              <a:endCxn id="12362" idx="1"/>
            </p:cNvCxnSpPr>
            <p:nvPr/>
          </p:nvCxnSpPr>
          <p:spPr bwMode="auto">
            <a:xfrm flipV="1">
              <a:off x="1151" y="2110"/>
              <a:ext cx="289" cy="37"/>
            </a:xfrm>
            <a:prstGeom prst="bentConnector3">
              <a:avLst>
                <a:gd name="adj1" fmla="val 49829"/>
              </a:avLst>
            </a:prstGeom>
            <a:noFill/>
            <a:ln w="12700">
              <a:solidFill>
                <a:srgbClr val="000000"/>
              </a:solidFill>
              <a:miter lim="800000"/>
              <a:headEnd/>
              <a:tailEnd type="triangle" w="med" len="med"/>
            </a:ln>
          </p:spPr>
        </p:cxnSp>
        <p:cxnSp>
          <p:nvCxnSpPr>
            <p:cNvPr id="12352" name="AutoShape 2096"/>
            <p:cNvCxnSpPr>
              <a:cxnSpLocks noChangeShapeType="1"/>
              <a:stCxn id="12349" idx="3"/>
              <a:endCxn id="12362" idx="1"/>
            </p:cNvCxnSpPr>
            <p:nvPr/>
          </p:nvCxnSpPr>
          <p:spPr bwMode="auto">
            <a:xfrm flipV="1">
              <a:off x="1151" y="2110"/>
              <a:ext cx="289" cy="148"/>
            </a:xfrm>
            <a:prstGeom prst="bentConnector3">
              <a:avLst>
                <a:gd name="adj1" fmla="val 49829"/>
              </a:avLst>
            </a:prstGeom>
            <a:noFill/>
            <a:ln w="12700">
              <a:solidFill>
                <a:srgbClr val="000000"/>
              </a:solidFill>
              <a:miter lim="800000"/>
              <a:headEnd/>
              <a:tailEnd type="triangle" w="med" len="med"/>
            </a:ln>
          </p:spPr>
        </p:cxnSp>
      </p:grpSp>
      <p:grpSp>
        <p:nvGrpSpPr>
          <p:cNvPr id="9" name="Group 2097"/>
          <p:cNvGrpSpPr>
            <a:grpSpLocks/>
          </p:cNvGrpSpPr>
          <p:nvPr/>
        </p:nvGrpSpPr>
        <p:grpSpPr bwMode="auto">
          <a:xfrm>
            <a:off x="228600" y="3644900"/>
            <a:ext cx="1981200" cy="403225"/>
            <a:chOff x="192" y="2352"/>
            <a:chExt cx="1248" cy="254"/>
          </a:xfrm>
        </p:grpSpPr>
        <p:sp>
          <p:nvSpPr>
            <p:cNvPr id="12343" name="Rectangle 2098"/>
            <p:cNvSpPr>
              <a:spLocks noChangeArrowheads="1"/>
            </p:cNvSpPr>
            <p:nvPr/>
          </p:nvSpPr>
          <p:spPr bwMode="gray">
            <a:xfrm>
              <a:off x="192" y="235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Stocks</a:t>
              </a:r>
            </a:p>
          </p:txBody>
        </p:sp>
        <p:cxnSp>
          <p:nvCxnSpPr>
            <p:cNvPr id="12344" name="AutoShape 2099"/>
            <p:cNvCxnSpPr>
              <a:cxnSpLocks noChangeShapeType="1"/>
              <a:stCxn id="12323" idx="1"/>
              <a:endCxn id="12343" idx="3"/>
            </p:cNvCxnSpPr>
            <p:nvPr/>
          </p:nvCxnSpPr>
          <p:spPr bwMode="gray">
            <a:xfrm rot="10800000">
              <a:off x="1151" y="2407"/>
              <a:ext cx="289" cy="89"/>
            </a:xfrm>
            <a:prstGeom prst="bentConnector3">
              <a:avLst>
                <a:gd name="adj1" fmla="val 49829"/>
              </a:avLst>
            </a:prstGeom>
            <a:noFill/>
            <a:ln w="9525">
              <a:solidFill>
                <a:srgbClr val="000000"/>
              </a:solidFill>
              <a:miter lim="800000"/>
              <a:headEnd type="triangle" w="med" len="med"/>
              <a:tailEnd/>
            </a:ln>
          </p:spPr>
        </p:cxnSp>
        <p:sp>
          <p:nvSpPr>
            <p:cNvPr id="12345" name="Rectangle 2100"/>
            <p:cNvSpPr>
              <a:spLocks noChangeArrowheads="1"/>
            </p:cNvSpPr>
            <p:nvPr/>
          </p:nvSpPr>
          <p:spPr bwMode="gray">
            <a:xfrm>
              <a:off x="192" y="2496"/>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Utilisation de l’espace</a:t>
              </a:r>
            </a:p>
          </p:txBody>
        </p:sp>
        <p:cxnSp>
          <p:nvCxnSpPr>
            <p:cNvPr id="12346" name="AutoShape 2101"/>
            <p:cNvCxnSpPr>
              <a:cxnSpLocks noChangeShapeType="1"/>
              <a:stCxn id="12345" idx="3"/>
              <a:endCxn id="12323" idx="1"/>
            </p:cNvCxnSpPr>
            <p:nvPr/>
          </p:nvCxnSpPr>
          <p:spPr bwMode="auto">
            <a:xfrm flipV="1">
              <a:off x="1151" y="2496"/>
              <a:ext cx="289" cy="55"/>
            </a:xfrm>
            <a:prstGeom prst="bentConnector3">
              <a:avLst>
                <a:gd name="adj1" fmla="val 49829"/>
              </a:avLst>
            </a:prstGeom>
            <a:noFill/>
            <a:ln w="12700">
              <a:solidFill>
                <a:srgbClr val="000000"/>
              </a:solidFill>
              <a:miter lim="800000"/>
              <a:headEnd/>
              <a:tailEnd type="triangle" w="med" len="med"/>
            </a:ln>
          </p:spPr>
        </p:cxnSp>
      </p:grpSp>
      <p:grpSp>
        <p:nvGrpSpPr>
          <p:cNvPr id="10" name="Group 2102"/>
          <p:cNvGrpSpPr>
            <a:grpSpLocks/>
          </p:cNvGrpSpPr>
          <p:nvPr/>
        </p:nvGrpSpPr>
        <p:grpSpPr bwMode="auto">
          <a:xfrm>
            <a:off x="3886200" y="2120900"/>
            <a:ext cx="1219200" cy="2819400"/>
            <a:chOff x="2448" y="1392"/>
            <a:chExt cx="768" cy="1776"/>
          </a:xfrm>
        </p:grpSpPr>
        <p:sp>
          <p:nvSpPr>
            <p:cNvPr id="12337" name="Rectangle 2103"/>
            <p:cNvSpPr>
              <a:spLocks noChangeArrowheads="1"/>
            </p:cNvSpPr>
            <p:nvPr/>
          </p:nvSpPr>
          <p:spPr bwMode="auto">
            <a:xfrm>
              <a:off x="2448" y="1392"/>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Coûts directs</a:t>
              </a:r>
            </a:p>
          </p:txBody>
        </p:sp>
        <p:sp>
          <p:nvSpPr>
            <p:cNvPr id="12338" name="Rectangle 2104"/>
            <p:cNvSpPr>
              <a:spLocks noChangeArrowheads="1"/>
            </p:cNvSpPr>
            <p:nvPr/>
          </p:nvSpPr>
          <p:spPr bwMode="auto">
            <a:xfrm>
              <a:off x="2448" y="2448"/>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Coûts indirects</a:t>
              </a:r>
            </a:p>
          </p:txBody>
        </p:sp>
        <p:sp>
          <p:nvSpPr>
            <p:cNvPr id="12339" name="Rectangle 2105"/>
            <p:cNvSpPr>
              <a:spLocks noChangeArrowheads="1"/>
            </p:cNvSpPr>
            <p:nvPr/>
          </p:nvSpPr>
          <p:spPr bwMode="auto">
            <a:xfrm>
              <a:off x="2448" y="2832"/>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Frais généraux</a:t>
              </a:r>
            </a:p>
          </p:txBody>
        </p:sp>
        <p:cxnSp>
          <p:nvCxnSpPr>
            <p:cNvPr id="12340" name="AutoShape 2106"/>
            <p:cNvCxnSpPr>
              <a:cxnSpLocks noChangeShapeType="1"/>
              <a:stCxn id="12337" idx="3"/>
              <a:endCxn id="12378" idx="1"/>
            </p:cNvCxnSpPr>
            <p:nvPr/>
          </p:nvCxnSpPr>
          <p:spPr bwMode="auto">
            <a:xfrm>
              <a:off x="3072" y="1560"/>
              <a:ext cx="144" cy="288"/>
            </a:xfrm>
            <a:prstGeom prst="bentConnector3">
              <a:avLst>
                <a:gd name="adj1" fmla="val 50000"/>
              </a:avLst>
            </a:prstGeom>
            <a:noFill/>
            <a:ln w="12700">
              <a:solidFill>
                <a:srgbClr val="000000"/>
              </a:solidFill>
              <a:miter lim="800000"/>
              <a:headEnd/>
              <a:tailEnd type="triangle" w="med" len="med"/>
            </a:ln>
          </p:spPr>
        </p:cxnSp>
        <p:cxnSp>
          <p:nvCxnSpPr>
            <p:cNvPr id="12341" name="AutoShape 2107"/>
            <p:cNvCxnSpPr>
              <a:cxnSpLocks noChangeShapeType="1"/>
              <a:stCxn id="12338" idx="3"/>
              <a:endCxn id="12378" idx="1"/>
            </p:cNvCxnSpPr>
            <p:nvPr/>
          </p:nvCxnSpPr>
          <p:spPr bwMode="auto">
            <a:xfrm flipV="1">
              <a:off x="3072" y="1848"/>
              <a:ext cx="144" cy="768"/>
            </a:xfrm>
            <a:prstGeom prst="bentConnector3">
              <a:avLst>
                <a:gd name="adj1" fmla="val 50000"/>
              </a:avLst>
            </a:prstGeom>
            <a:noFill/>
            <a:ln w="12700">
              <a:solidFill>
                <a:srgbClr val="000000"/>
              </a:solidFill>
              <a:miter lim="800000"/>
              <a:headEnd/>
              <a:tailEnd type="triangle" w="med" len="med"/>
            </a:ln>
          </p:spPr>
        </p:cxnSp>
        <p:cxnSp>
          <p:nvCxnSpPr>
            <p:cNvPr id="12342" name="AutoShape 2108"/>
            <p:cNvCxnSpPr>
              <a:cxnSpLocks noChangeShapeType="1"/>
              <a:stCxn id="12339" idx="3"/>
              <a:endCxn id="12378" idx="1"/>
            </p:cNvCxnSpPr>
            <p:nvPr/>
          </p:nvCxnSpPr>
          <p:spPr bwMode="auto">
            <a:xfrm flipV="1">
              <a:off x="3072" y="1848"/>
              <a:ext cx="144" cy="1152"/>
            </a:xfrm>
            <a:prstGeom prst="bentConnector3">
              <a:avLst>
                <a:gd name="adj1" fmla="val 50000"/>
              </a:avLst>
            </a:prstGeom>
            <a:noFill/>
            <a:ln w="12700">
              <a:solidFill>
                <a:srgbClr val="000000"/>
              </a:solidFill>
              <a:miter lim="800000"/>
              <a:headEnd/>
              <a:tailEnd type="triangle" w="med" len="med"/>
            </a:ln>
          </p:spPr>
        </p:cxnSp>
      </p:grpSp>
      <p:grpSp>
        <p:nvGrpSpPr>
          <p:cNvPr id="11" name="Group 2109"/>
          <p:cNvGrpSpPr>
            <a:grpSpLocks/>
          </p:cNvGrpSpPr>
          <p:nvPr/>
        </p:nvGrpSpPr>
        <p:grpSpPr bwMode="auto">
          <a:xfrm>
            <a:off x="2819400" y="5702300"/>
            <a:ext cx="1447800" cy="381000"/>
            <a:chOff x="1776" y="3648"/>
            <a:chExt cx="912" cy="240"/>
          </a:xfrm>
        </p:grpSpPr>
        <p:sp>
          <p:nvSpPr>
            <p:cNvPr id="12333" name="Rectangle 2110"/>
            <p:cNvSpPr>
              <a:spLocks noChangeArrowheads="1"/>
            </p:cNvSpPr>
            <p:nvPr/>
          </p:nvSpPr>
          <p:spPr bwMode="gray">
            <a:xfrm>
              <a:off x="1776" y="3648"/>
              <a:ext cx="528"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defTabSz="933450">
                <a:spcBef>
                  <a:spcPct val="30000"/>
                </a:spcBef>
                <a:buSzPct val="100000"/>
              </a:pPr>
              <a:r>
                <a:rPr lang="fr-FR" sz="1200" b="0">
                  <a:solidFill>
                    <a:srgbClr val="000000"/>
                  </a:solidFill>
                </a:rPr>
                <a:t>Stocks</a:t>
              </a:r>
            </a:p>
          </p:txBody>
        </p:sp>
        <p:sp>
          <p:nvSpPr>
            <p:cNvPr id="12334" name="Rectangle 2111"/>
            <p:cNvSpPr>
              <a:spLocks noChangeArrowheads="1"/>
            </p:cNvSpPr>
            <p:nvPr/>
          </p:nvSpPr>
          <p:spPr bwMode="gray">
            <a:xfrm>
              <a:off x="1776" y="3792"/>
              <a:ext cx="528" cy="96"/>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defTabSz="933450">
                <a:spcBef>
                  <a:spcPct val="30000"/>
                </a:spcBef>
                <a:buSzPct val="100000"/>
              </a:pPr>
              <a:r>
                <a:rPr lang="fr-FR" sz="1200" b="0">
                  <a:solidFill>
                    <a:srgbClr val="000000"/>
                  </a:solidFill>
                </a:rPr>
                <a:t>Délais</a:t>
              </a:r>
            </a:p>
          </p:txBody>
        </p:sp>
        <p:cxnSp>
          <p:nvCxnSpPr>
            <p:cNvPr id="12335" name="AutoShape 2112"/>
            <p:cNvCxnSpPr>
              <a:cxnSpLocks noChangeShapeType="1"/>
              <a:stCxn id="12333" idx="3"/>
              <a:endCxn id="12372" idx="1"/>
            </p:cNvCxnSpPr>
            <p:nvPr/>
          </p:nvCxnSpPr>
          <p:spPr bwMode="auto">
            <a:xfrm>
              <a:off x="2304" y="3703"/>
              <a:ext cx="384" cy="34"/>
            </a:xfrm>
            <a:prstGeom prst="bentConnector3">
              <a:avLst>
                <a:gd name="adj1" fmla="val 50000"/>
              </a:avLst>
            </a:prstGeom>
            <a:noFill/>
            <a:ln w="12700">
              <a:solidFill>
                <a:srgbClr val="000000"/>
              </a:solidFill>
              <a:miter lim="800000"/>
              <a:headEnd/>
              <a:tailEnd type="triangle" w="med" len="med"/>
            </a:ln>
          </p:spPr>
        </p:cxnSp>
        <p:cxnSp>
          <p:nvCxnSpPr>
            <p:cNvPr id="12336" name="AutoShape 2113"/>
            <p:cNvCxnSpPr>
              <a:cxnSpLocks noChangeShapeType="1"/>
              <a:stCxn id="12334" idx="3"/>
              <a:endCxn id="12372" idx="1"/>
            </p:cNvCxnSpPr>
            <p:nvPr/>
          </p:nvCxnSpPr>
          <p:spPr bwMode="auto">
            <a:xfrm flipV="1">
              <a:off x="2304" y="3737"/>
              <a:ext cx="384" cy="103"/>
            </a:xfrm>
            <a:prstGeom prst="bentConnector3">
              <a:avLst>
                <a:gd name="adj1" fmla="val 50000"/>
              </a:avLst>
            </a:prstGeom>
            <a:noFill/>
            <a:ln w="12700">
              <a:solidFill>
                <a:srgbClr val="000000"/>
              </a:solidFill>
              <a:miter lim="800000"/>
              <a:headEnd/>
              <a:tailEnd type="triangle" w="med" len="med"/>
            </a:ln>
          </p:spPr>
        </p:cxnSp>
      </p:grpSp>
      <p:grpSp>
        <p:nvGrpSpPr>
          <p:cNvPr id="12" name="Group 2114"/>
          <p:cNvGrpSpPr>
            <a:grpSpLocks/>
          </p:cNvGrpSpPr>
          <p:nvPr/>
        </p:nvGrpSpPr>
        <p:grpSpPr bwMode="auto">
          <a:xfrm>
            <a:off x="228600" y="4124325"/>
            <a:ext cx="1981200" cy="374650"/>
            <a:chOff x="192" y="2654"/>
            <a:chExt cx="1248" cy="236"/>
          </a:xfrm>
        </p:grpSpPr>
        <p:sp>
          <p:nvSpPr>
            <p:cNvPr id="12329" name="Rectangle 2115"/>
            <p:cNvSpPr>
              <a:spLocks noChangeArrowheads="1"/>
            </p:cNvSpPr>
            <p:nvPr/>
          </p:nvSpPr>
          <p:spPr bwMode="gray">
            <a:xfrm>
              <a:off x="192" y="2654"/>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Horaires</a:t>
              </a:r>
            </a:p>
          </p:txBody>
        </p:sp>
        <p:sp>
          <p:nvSpPr>
            <p:cNvPr id="12330" name="Rectangle 2116"/>
            <p:cNvSpPr>
              <a:spLocks noChangeArrowheads="1"/>
            </p:cNvSpPr>
            <p:nvPr/>
          </p:nvSpPr>
          <p:spPr bwMode="gray">
            <a:xfrm>
              <a:off x="192" y="2780"/>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Productivité</a:t>
              </a:r>
            </a:p>
          </p:txBody>
        </p:sp>
        <p:cxnSp>
          <p:nvCxnSpPr>
            <p:cNvPr id="12331" name="AutoShape 2117"/>
            <p:cNvCxnSpPr>
              <a:cxnSpLocks noChangeShapeType="1"/>
              <a:stCxn id="12329" idx="3"/>
              <a:endCxn id="12324" idx="1"/>
            </p:cNvCxnSpPr>
            <p:nvPr/>
          </p:nvCxnSpPr>
          <p:spPr bwMode="auto">
            <a:xfrm>
              <a:off x="1151" y="2709"/>
              <a:ext cx="289" cy="51"/>
            </a:xfrm>
            <a:prstGeom prst="bentConnector3">
              <a:avLst>
                <a:gd name="adj1" fmla="val 49829"/>
              </a:avLst>
            </a:prstGeom>
            <a:noFill/>
            <a:ln w="12700">
              <a:solidFill>
                <a:srgbClr val="000000"/>
              </a:solidFill>
              <a:miter lim="800000"/>
              <a:headEnd/>
              <a:tailEnd type="triangle" w="med" len="med"/>
            </a:ln>
          </p:spPr>
        </p:cxnSp>
        <p:cxnSp>
          <p:nvCxnSpPr>
            <p:cNvPr id="12332" name="AutoShape 2118"/>
            <p:cNvCxnSpPr>
              <a:cxnSpLocks noChangeShapeType="1"/>
              <a:stCxn id="12330" idx="3"/>
              <a:endCxn id="12324" idx="1"/>
            </p:cNvCxnSpPr>
            <p:nvPr/>
          </p:nvCxnSpPr>
          <p:spPr bwMode="auto">
            <a:xfrm flipV="1">
              <a:off x="1151" y="2760"/>
              <a:ext cx="289" cy="75"/>
            </a:xfrm>
            <a:prstGeom prst="bentConnector3">
              <a:avLst>
                <a:gd name="adj1" fmla="val 49829"/>
              </a:avLst>
            </a:prstGeom>
            <a:noFill/>
            <a:ln w="12700">
              <a:solidFill>
                <a:srgbClr val="000000"/>
              </a:solidFill>
              <a:miter lim="800000"/>
              <a:headEnd/>
              <a:tailEnd type="triangle" w="med" len="med"/>
            </a:ln>
          </p:spPr>
        </p:cxnSp>
      </p:grpSp>
      <p:grpSp>
        <p:nvGrpSpPr>
          <p:cNvPr id="13" name="Group 2119"/>
          <p:cNvGrpSpPr>
            <a:grpSpLocks/>
          </p:cNvGrpSpPr>
          <p:nvPr/>
        </p:nvGrpSpPr>
        <p:grpSpPr bwMode="auto">
          <a:xfrm>
            <a:off x="2209800" y="3721100"/>
            <a:ext cx="1676400" cy="1295400"/>
            <a:chOff x="1392" y="2344"/>
            <a:chExt cx="1056" cy="816"/>
          </a:xfrm>
        </p:grpSpPr>
        <p:sp>
          <p:nvSpPr>
            <p:cNvPr id="12323" name="Rectangle 2120"/>
            <p:cNvSpPr>
              <a:spLocks noChangeArrowheads="1"/>
            </p:cNvSpPr>
            <p:nvPr/>
          </p:nvSpPr>
          <p:spPr bwMode="gray">
            <a:xfrm>
              <a:off x="1392" y="2344"/>
              <a:ext cx="925" cy="192"/>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Loyer industriel</a:t>
              </a:r>
            </a:p>
          </p:txBody>
        </p:sp>
        <p:sp>
          <p:nvSpPr>
            <p:cNvPr id="12324" name="Rectangle 2121"/>
            <p:cNvSpPr>
              <a:spLocks noChangeArrowheads="1"/>
            </p:cNvSpPr>
            <p:nvPr/>
          </p:nvSpPr>
          <p:spPr bwMode="gray">
            <a:xfrm>
              <a:off x="1392" y="2632"/>
              <a:ext cx="925" cy="152"/>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Energies</a:t>
              </a:r>
            </a:p>
          </p:txBody>
        </p:sp>
        <p:sp>
          <p:nvSpPr>
            <p:cNvPr id="12325" name="Rectangle 2122"/>
            <p:cNvSpPr>
              <a:spLocks noChangeArrowheads="1"/>
            </p:cNvSpPr>
            <p:nvPr/>
          </p:nvSpPr>
          <p:spPr bwMode="gray">
            <a:xfrm>
              <a:off x="1392" y="2920"/>
              <a:ext cx="925" cy="240"/>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Locations de matériels</a:t>
              </a:r>
            </a:p>
          </p:txBody>
        </p:sp>
        <p:cxnSp>
          <p:nvCxnSpPr>
            <p:cNvPr id="12326" name="AutoShape 2123"/>
            <p:cNvCxnSpPr>
              <a:cxnSpLocks noChangeShapeType="1"/>
              <a:stCxn id="12323" idx="3"/>
              <a:endCxn id="12338" idx="1"/>
            </p:cNvCxnSpPr>
            <p:nvPr/>
          </p:nvCxnSpPr>
          <p:spPr bwMode="gray">
            <a:xfrm>
              <a:off x="2317" y="2440"/>
              <a:ext cx="131" cy="120"/>
            </a:xfrm>
            <a:prstGeom prst="bentConnector3">
              <a:avLst>
                <a:gd name="adj1" fmla="val 49620"/>
              </a:avLst>
            </a:prstGeom>
            <a:noFill/>
            <a:ln w="9525">
              <a:solidFill>
                <a:srgbClr val="000000"/>
              </a:solidFill>
              <a:miter lim="800000"/>
              <a:headEnd/>
              <a:tailEnd type="triangle" w="med" len="med"/>
            </a:ln>
          </p:spPr>
        </p:cxnSp>
        <p:cxnSp>
          <p:nvCxnSpPr>
            <p:cNvPr id="12327" name="AutoShape 2124"/>
            <p:cNvCxnSpPr>
              <a:cxnSpLocks noChangeShapeType="1"/>
              <a:stCxn id="12324" idx="3"/>
              <a:endCxn id="12338" idx="1"/>
            </p:cNvCxnSpPr>
            <p:nvPr/>
          </p:nvCxnSpPr>
          <p:spPr bwMode="auto">
            <a:xfrm flipV="1">
              <a:off x="2317" y="2560"/>
              <a:ext cx="131" cy="148"/>
            </a:xfrm>
            <a:prstGeom prst="bentConnector3">
              <a:avLst>
                <a:gd name="adj1" fmla="val 49620"/>
              </a:avLst>
            </a:prstGeom>
            <a:noFill/>
            <a:ln w="12700">
              <a:solidFill>
                <a:srgbClr val="000000"/>
              </a:solidFill>
              <a:miter lim="800000"/>
              <a:headEnd/>
              <a:tailEnd type="triangle" w="med" len="med"/>
            </a:ln>
          </p:spPr>
        </p:cxnSp>
        <p:cxnSp>
          <p:nvCxnSpPr>
            <p:cNvPr id="12328" name="AutoShape 2125"/>
            <p:cNvCxnSpPr>
              <a:cxnSpLocks noChangeShapeType="1"/>
              <a:stCxn id="12325" idx="3"/>
              <a:endCxn id="12338" idx="1"/>
            </p:cNvCxnSpPr>
            <p:nvPr/>
          </p:nvCxnSpPr>
          <p:spPr bwMode="auto">
            <a:xfrm flipV="1">
              <a:off x="2317" y="2560"/>
              <a:ext cx="131" cy="480"/>
            </a:xfrm>
            <a:prstGeom prst="bentConnector3">
              <a:avLst>
                <a:gd name="adj1" fmla="val 49620"/>
              </a:avLst>
            </a:prstGeom>
            <a:noFill/>
            <a:ln w="12700">
              <a:solidFill>
                <a:srgbClr val="000000"/>
              </a:solidFill>
              <a:miter lim="800000"/>
              <a:headEnd/>
              <a:tailEnd type="triangle" w="med" len="med"/>
            </a:ln>
          </p:spPr>
        </p:cxnSp>
      </p:grpSp>
      <p:grpSp>
        <p:nvGrpSpPr>
          <p:cNvPr id="14" name="Group 2126"/>
          <p:cNvGrpSpPr>
            <a:grpSpLocks/>
          </p:cNvGrpSpPr>
          <p:nvPr/>
        </p:nvGrpSpPr>
        <p:grpSpPr bwMode="auto">
          <a:xfrm>
            <a:off x="228600" y="4589463"/>
            <a:ext cx="1981200" cy="579437"/>
            <a:chOff x="192" y="2947"/>
            <a:chExt cx="1248" cy="365"/>
          </a:xfrm>
        </p:grpSpPr>
        <p:sp>
          <p:nvSpPr>
            <p:cNvPr id="12317" name="Rectangle 2127"/>
            <p:cNvSpPr>
              <a:spLocks noChangeArrowheads="1"/>
            </p:cNvSpPr>
            <p:nvPr/>
          </p:nvSpPr>
          <p:spPr bwMode="gray">
            <a:xfrm>
              <a:off x="192" y="2947"/>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d’utilisation</a:t>
              </a:r>
            </a:p>
          </p:txBody>
        </p:sp>
        <p:sp>
          <p:nvSpPr>
            <p:cNvPr id="12318" name="Rectangle 2128"/>
            <p:cNvSpPr>
              <a:spLocks noChangeArrowheads="1"/>
            </p:cNvSpPr>
            <p:nvPr/>
          </p:nvSpPr>
          <p:spPr bwMode="gray">
            <a:xfrm>
              <a:off x="192" y="3073"/>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Implantation</a:t>
              </a:r>
            </a:p>
          </p:txBody>
        </p:sp>
        <p:sp>
          <p:nvSpPr>
            <p:cNvPr id="12319" name="Rectangle 2129"/>
            <p:cNvSpPr>
              <a:spLocks noChangeArrowheads="1"/>
            </p:cNvSpPr>
            <p:nvPr/>
          </p:nvSpPr>
          <p:spPr bwMode="gray">
            <a:xfrm>
              <a:off x="192" y="320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Stocks</a:t>
              </a:r>
            </a:p>
          </p:txBody>
        </p:sp>
        <p:cxnSp>
          <p:nvCxnSpPr>
            <p:cNvPr id="12320" name="AutoShape 2130"/>
            <p:cNvCxnSpPr>
              <a:cxnSpLocks noChangeShapeType="1"/>
              <a:stCxn id="12317" idx="3"/>
              <a:endCxn id="12325" idx="1"/>
            </p:cNvCxnSpPr>
            <p:nvPr/>
          </p:nvCxnSpPr>
          <p:spPr bwMode="auto">
            <a:xfrm>
              <a:off x="1151" y="3002"/>
              <a:ext cx="289" cy="94"/>
            </a:xfrm>
            <a:prstGeom prst="bentConnector3">
              <a:avLst>
                <a:gd name="adj1" fmla="val 49829"/>
              </a:avLst>
            </a:prstGeom>
            <a:noFill/>
            <a:ln w="12700">
              <a:solidFill>
                <a:srgbClr val="000000"/>
              </a:solidFill>
              <a:miter lim="800000"/>
              <a:headEnd/>
              <a:tailEnd type="triangle" w="med" len="med"/>
            </a:ln>
          </p:spPr>
        </p:cxnSp>
        <p:cxnSp>
          <p:nvCxnSpPr>
            <p:cNvPr id="12321" name="AutoShape 2131"/>
            <p:cNvCxnSpPr>
              <a:cxnSpLocks noChangeShapeType="1"/>
              <a:stCxn id="12318" idx="3"/>
              <a:endCxn id="12325" idx="1"/>
            </p:cNvCxnSpPr>
            <p:nvPr/>
          </p:nvCxnSpPr>
          <p:spPr bwMode="auto">
            <a:xfrm flipV="1">
              <a:off x="1151" y="3096"/>
              <a:ext cx="289" cy="32"/>
            </a:xfrm>
            <a:prstGeom prst="bentConnector3">
              <a:avLst>
                <a:gd name="adj1" fmla="val 49829"/>
              </a:avLst>
            </a:prstGeom>
            <a:noFill/>
            <a:ln w="12700">
              <a:solidFill>
                <a:srgbClr val="000000"/>
              </a:solidFill>
              <a:miter lim="800000"/>
              <a:headEnd/>
              <a:tailEnd type="triangle" w="med" len="med"/>
            </a:ln>
          </p:spPr>
        </p:cxnSp>
        <p:cxnSp>
          <p:nvCxnSpPr>
            <p:cNvPr id="12322" name="AutoShape 2132"/>
            <p:cNvCxnSpPr>
              <a:cxnSpLocks noChangeShapeType="1"/>
              <a:stCxn id="12319" idx="3"/>
              <a:endCxn id="12325" idx="1"/>
            </p:cNvCxnSpPr>
            <p:nvPr/>
          </p:nvCxnSpPr>
          <p:spPr bwMode="auto">
            <a:xfrm flipV="1">
              <a:off x="1151" y="3096"/>
              <a:ext cx="289" cy="161"/>
            </a:xfrm>
            <a:prstGeom prst="bentConnector3">
              <a:avLst>
                <a:gd name="adj1" fmla="val 49829"/>
              </a:avLst>
            </a:prstGeom>
            <a:noFill/>
            <a:ln w="12700">
              <a:solidFill>
                <a:srgbClr val="000000"/>
              </a:solidFill>
              <a:miter lim="800000"/>
              <a:headEnd/>
              <a:tailEnd type="triangle" w="med" len="med"/>
            </a:ln>
          </p:spPr>
        </p:cxnSp>
      </p:grpSp>
      <p:grpSp>
        <p:nvGrpSpPr>
          <p:cNvPr id="15" name="Group 2133"/>
          <p:cNvGrpSpPr>
            <a:grpSpLocks/>
          </p:cNvGrpSpPr>
          <p:nvPr/>
        </p:nvGrpSpPr>
        <p:grpSpPr bwMode="auto">
          <a:xfrm>
            <a:off x="2209800" y="5283200"/>
            <a:ext cx="2057400" cy="304800"/>
            <a:chOff x="1392" y="3328"/>
            <a:chExt cx="1296" cy="192"/>
          </a:xfrm>
        </p:grpSpPr>
        <p:sp>
          <p:nvSpPr>
            <p:cNvPr id="12315" name="Rectangle 2134"/>
            <p:cNvSpPr>
              <a:spLocks noChangeArrowheads="1"/>
            </p:cNvSpPr>
            <p:nvPr/>
          </p:nvSpPr>
          <p:spPr bwMode="gray">
            <a:xfrm>
              <a:off x="1392" y="3328"/>
              <a:ext cx="912" cy="192"/>
            </a:xfrm>
            <a:prstGeom prst="rect">
              <a:avLst/>
            </a:prstGeom>
            <a:solidFill>
              <a:srgbClr val="FFFF99"/>
            </a:solidFill>
            <a:ln w="9525">
              <a:solidFill>
                <a:srgbClr val="000000"/>
              </a:solidFill>
              <a:miter lim="800000"/>
              <a:headEnd/>
              <a:tailEnd/>
            </a:ln>
          </p:spPr>
          <p:txBody>
            <a:bodyPr lIns="46648" tIns="0" rIns="0" bIns="0" anchor="ctr" anchorCtr="1"/>
            <a:lstStyle/>
            <a:p>
              <a:pPr defTabSz="933450">
                <a:spcBef>
                  <a:spcPct val="30000"/>
                </a:spcBef>
                <a:buSzPct val="100000"/>
              </a:pPr>
              <a:r>
                <a:rPr lang="fr-FR" sz="1400">
                  <a:solidFill>
                    <a:srgbClr val="000000"/>
                  </a:solidFill>
                </a:rPr>
                <a:t>Amortissements </a:t>
              </a:r>
            </a:p>
          </p:txBody>
        </p:sp>
        <p:cxnSp>
          <p:nvCxnSpPr>
            <p:cNvPr id="12316" name="AutoShape 2135"/>
            <p:cNvCxnSpPr>
              <a:cxnSpLocks noChangeShapeType="1"/>
              <a:stCxn id="12315" idx="3"/>
              <a:endCxn id="12371" idx="1"/>
            </p:cNvCxnSpPr>
            <p:nvPr/>
          </p:nvCxnSpPr>
          <p:spPr bwMode="auto">
            <a:xfrm>
              <a:off x="2304" y="3424"/>
              <a:ext cx="384" cy="0"/>
            </a:xfrm>
            <a:prstGeom prst="straightConnector1">
              <a:avLst/>
            </a:prstGeom>
            <a:noFill/>
            <a:ln w="12700">
              <a:solidFill>
                <a:srgbClr val="000000"/>
              </a:solidFill>
              <a:round/>
              <a:headEnd/>
              <a:tailEnd type="triangle" w="med" len="med"/>
            </a:ln>
          </p:spPr>
        </p:cxnSp>
      </p:grpSp>
      <p:grpSp>
        <p:nvGrpSpPr>
          <p:cNvPr id="16" name="Group 2136"/>
          <p:cNvGrpSpPr>
            <a:grpSpLocks/>
          </p:cNvGrpSpPr>
          <p:nvPr/>
        </p:nvGrpSpPr>
        <p:grpSpPr bwMode="auto">
          <a:xfrm>
            <a:off x="228600" y="5321300"/>
            <a:ext cx="1958975" cy="631825"/>
            <a:chOff x="192" y="3408"/>
            <a:chExt cx="1234" cy="398"/>
          </a:xfrm>
        </p:grpSpPr>
        <p:sp>
          <p:nvSpPr>
            <p:cNvPr id="12309" name="Rectangle 2137"/>
            <p:cNvSpPr>
              <a:spLocks noChangeArrowheads="1"/>
            </p:cNvSpPr>
            <p:nvPr/>
          </p:nvSpPr>
          <p:spPr bwMode="gray">
            <a:xfrm>
              <a:off x="192" y="3408"/>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d’utilisation</a:t>
              </a:r>
            </a:p>
          </p:txBody>
        </p:sp>
        <p:sp>
          <p:nvSpPr>
            <p:cNvPr id="12310" name="Rectangle 2138"/>
            <p:cNvSpPr>
              <a:spLocks noChangeArrowheads="1"/>
            </p:cNvSpPr>
            <p:nvPr/>
          </p:nvSpPr>
          <p:spPr bwMode="gray">
            <a:xfrm>
              <a:off x="192" y="3696"/>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Cycles</a:t>
              </a:r>
            </a:p>
          </p:txBody>
        </p:sp>
        <p:sp>
          <p:nvSpPr>
            <p:cNvPr id="12311" name="Text Box 2139"/>
            <p:cNvSpPr txBox="1">
              <a:spLocks noChangeArrowheads="1"/>
            </p:cNvSpPr>
            <p:nvPr/>
          </p:nvSpPr>
          <p:spPr bwMode="gray">
            <a:xfrm>
              <a:off x="192" y="3552"/>
              <a:ext cx="959" cy="121"/>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lnSpc>
                  <a:spcPct val="100000"/>
                </a:lnSpc>
                <a:spcBef>
                  <a:spcPct val="50000"/>
                </a:spcBef>
                <a:buClr>
                  <a:schemeClr val="tx2"/>
                </a:buClr>
                <a:buSzPct val="80000"/>
                <a:buFont typeface="Wingdings" pitchFamily="2" charset="2"/>
                <a:buNone/>
              </a:pPr>
              <a:r>
                <a:rPr lang="fr-FR" sz="1200" b="0">
                  <a:solidFill>
                    <a:srgbClr val="000000"/>
                  </a:solidFill>
                </a:rPr>
                <a:t>Rebuts</a:t>
              </a:r>
            </a:p>
          </p:txBody>
        </p:sp>
        <p:cxnSp>
          <p:nvCxnSpPr>
            <p:cNvPr id="12312" name="AutoShape 2140"/>
            <p:cNvCxnSpPr>
              <a:cxnSpLocks noChangeShapeType="1"/>
              <a:stCxn id="12309" idx="3"/>
              <a:endCxn id="12315" idx="1"/>
            </p:cNvCxnSpPr>
            <p:nvPr/>
          </p:nvCxnSpPr>
          <p:spPr bwMode="auto">
            <a:xfrm>
              <a:off x="1151" y="3463"/>
              <a:ext cx="275" cy="17"/>
            </a:xfrm>
            <a:prstGeom prst="bentConnector3">
              <a:avLst>
                <a:gd name="adj1" fmla="val 49819"/>
              </a:avLst>
            </a:prstGeom>
            <a:noFill/>
            <a:ln w="12700">
              <a:solidFill>
                <a:srgbClr val="000000"/>
              </a:solidFill>
              <a:miter lim="800000"/>
              <a:headEnd/>
              <a:tailEnd type="triangle" w="med" len="med"/>
            </a:ln>
          </p:spPr>
        </p:cxnSp>
        <p:cxnSp>
          <p:nvCxnSpPr>
            <p:cNvPr id="12313" name="AutoShape 2141"/>
            <p:cNvCxnSpPr>
              <a:cxnSpLocks noChangeShapeType="1"/>
              <a:stCxn id="12311" idx="3"/>
              <a:endCxn id="12315" idx="1"/>
            </p:cNvCxnSpPr>
            <p:nvPr/>
          </p:nvCxnSpPr>
          <p:spPr bwMode="auto">
            <a:xfrm flipV="1">
              <a:off x="1151" y="3480"/>
              <a:ext cx="275" cy="133"/>
            </a:xfrm>
            <a:prstGeom prst="bentConnector3">
              <a:avLst>
                <a:gd name="adj1" fmla="val 49819"/>
              </a:avLst>
            </a:prstGeom>
            <a:noFill/>
            <a:ln w="12700">
              <a:solidFill>
                <a:srgbClr val="000000"/>
              </a:solidFill>
              <a:miter lim="800000"/>
              <a:headEnd/>
              <a:tailEnd type="triangle" w="med" len="med"/>
            </a:ln>
          </p:spPr>
        </p:cxnSp>
        <p:cxnSp>
          <p:nvCxnSpPr>
            <p:cNvPr id="12314" name="AutoShape 2142"/>
            <p:cNvCxnSpPr>
              <a:cxnSpLocks noChangeShapeType="1"/>
              <a:stCxn id="12310" idx="3"/>
              <a:endCxn id="12315" idx="1"/>
            </p:cNvCxnSpPr>
            <p:nvPr/>
          </p:nvCxnSpPr>
          <p:spPr bwMode="auto">
            <a:xfrm flipV="1">
              <a:off x="1151" y="3480"/>
              <a:ext cx="275" cy="271"/>
            </a:xfrm>
            <a:prstGeom prst="bentConnector3">
              <a:avLst>
                <a:gd name="adj1" fmla="val 49819"/>
              </a:avLst>
            </a:prstGeom>
            <a:noFill/>
            <a:ln w="12700">
              <a:solidFill>
                <a:srgbClr val="000000"/>
              </a:solidFill>
              <a:miter lim="800000"/>
              <a:headEnd/>
              <a:tailEnd type="triangle" w="med" len="med"/>
            </a:ln>
          </p:spPr>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8229600" cy="648072"/>
          </a:xfrm>
        </p:spPr>
        <p:txBody>
          <a:bodyPr/>
          <a:lstStyle/>
          <a:p>
            <a:pPr>
              <a:lnSpc>
                <a:spcPct val="90000"/>
              </a:lnSpc>
            </a:pPr>
            <a:r>
              <a:rPr lang="fr-FR" sz="2800" dirty="0">
                <a:solidFill>
                  <a:srgbClr val="008000"/>
                </a:solidFill>
                <a:effectLst/>
                <a:latin typeface="+mj-lt"/>
                <a:cs typeface="+mj-cs"/>
              </a:rPr>
              <a:t>Historique</a:t>
            </a:r>
          </a:p>
        </p:txBody>
      </p:sp>
      <p:grpSp>
        <p:nvGrpSpPr>
          <p:cNvPr id="3" name="Group 18"/>
          <p:cNvGrpSpPr/>
          <p:nvPr/>
        </p:nvGrpSpPr>
        <p:grpSpPr>
          <a:xfrm>
            <a:off x="241552" y="3579724"/>
            <a:ext cx="8506912" cy="287550"/>
            <a:chOff x="241552" y="3579724"/>
            <a:chExt cx="8506912" cy="287550"/>
          </a:xfrm>
        </p:grpSpPr>
        <p:cxnSp>
          <p:nvCxnSpPr>
            <p:cNvPr id="12" name="Straight Arrow Connector 11"/>
            <p:cNvCxnSpPr/>
            <p:nvPr/>
          </p:nvCxnSpPr>
          <p:spPr>
            <a:xfrm>
              <a:off x="241552" y="3733678"/>
              <a:ext cx="8506912" cy="0"/>
            </a:xfrm>
            <a:prstGeom prst="straightConnector1">
              <a:avLst/>
            </a:prstGeom>
            <a:ln w="76200" cmpd="sng">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83568"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16693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650296"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133660"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617024"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810039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425250"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908614"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91978"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7534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358706"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2"/>
          <p:cNvGrpSpPr/>
          <p:nvPr/>
        </p:nvGrpSpPr>
        <p:grpSpPr>
          <a:xfrm>
            <a:off x="107504" y="1616539"/>
            <a:ext cx="1187999" cy="1874452"/>
            <a:chOff x="107504" y="1616539"/>
            <a:chExt cx="1187999" cy="1874452"/>
          </a:xfrm>
        </p:grpSpPr>
        <p:sp>
          <p:nvSpPr>
            <p:cNvPr id="16" name="Rectangle 15"/>
            <p:cNvSpPr/>
            <p:nvPr/>
          </p:nvSpPr>
          <p:spPr>
            <a:xfrm>
              <a:off x="107504" y="2721550"/>
              <a:ext cx="1187999" cy="769441"/>
            </a:xfrm>
            <a:prstGeom prst="rect">
              <a:avLst/>
            </a:prstGeom>
          </p:spPr>
          <p:txBody>
            <a:bodyPr>
              <a:spAutoFit/>
            </a:bodyPr>
            <a:lstStyle/>
            <a:p>
              <a:pPr algn="ctr"/>
              <a:r>
                <a:rPr lang="fr-FR" sz="1100" dirty="0">
                  <a:latin typeface="+mj-lt"/>
                  <a:sym typeface="Gill Sans Light" charset="0"/>
                </a:rPr>
                <a:t>1776</a:t>
              </a:r>
            </a:p>
            <a:p>
              <a:pPr algn="ctr"/>
              <a:r>
                <a:rPr lang="fr-FR" sz="1100" dirty="0">
                  <a:latin typeface="+mj-lt"/>
                  <a:sym typeface="Gill Sans Light" charset="0"/>
                </a:rPr>
                <a:t>Division du </a:t>
              </a:r>
            </a:p>
            <a:p>
              <a:pPr algn="ctr"/>
              <a:r>
                <a:rPr lang="fr-FR" sz="1100" dirty="0">
                  <a:latin typeface="+mj-lt"/>
                  <a:sym typeface="Gill Sans Light" charset="0"/>
                </a:rPr>
                <a:t>travail </a:t>
              </a:r>
            </a:p>
            <a:p>
              <a:pPr algn="ctr"/>
              <a:r>
                <a:rPr lang="fr-FR" sz="1100" dirty="0">
                  <a:latin typeface="+mj-lt"/>
                  <a:sym typeface="Gill Sans Light" charset="0"/>
                </a:rPr>
                <a:t>(Smith)</a:t>
              </a:r>
            </a:p>
          </p:txBody>
        </p:sp>
        <p:pic>
          <p:nvPicPr>
            <p:cNvPr id="60" name="Picture 59"/>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241552" y="1616539"/>
              <a:ext cx="884032" cy="1080000"/>
            </a:xfrm>
            <a:prstGeom prst="rect">
              <a:avLst/>
            </a:prstGeom>
            <a:ln>
              <a:solidFill>
                <a:schemeClr val="tx1"/>
              </a:solidFill>
            </a:ln>
          </p:spPr>
        </p:pic>
      </p:grpSp>
      <p:grpSp>
        <p:nvGrpSpPr>
          <p:cNvPr id="5" name="Group 4"/>
          <p:cNvGrpSpPr/>
          <p:nvPr/>
        </p:nvGrpSpPr>
        <p:grpSpPr>
          <a:xfrm>
            <a:off x="827584" y="3923196"/>
            <a:ext cx="1187999" cy="1969780"/>
            <a:chOff x="827584" y="3923196"/>
            <a:chExt cx="1187999" cy="1969780"/>
          </a:xfrm>
        </p:grpSpPr>
        <p:sp>
          <p:nvSpPr>
            <p:cNvPr id="18" name="Rectangle 17"/>
            <p:cNvSpPr/>
            <p:nvPr/>
          </p:nvSpPr>
          <p:spPr>
            <a:xfrm>
              <a:off x="827584" y="3923196"/>
              <a:ext cx="1187999" cy="769441"/>
            </a:xfrm>
            <a:prstGeom prst="rect">
              <a:avLst/>
            </a:prstGeom>
          </p:spPr>
          <p:txBody>
            <a:bodyPr wrap="square">
              <a:spAutoFit/>
            </a:bodyPr>
            <a:lstStyle/>
            <a:p>
              <a:pPr algn="ctr"/>
              <a:r>
                <a:rPr lang="fr-FR" sz="1100" dirty="0">
                  <a:latin typeface="+mj-lt"/>
                  <a:sym typeface="Gill Sans Light" charset="0"/>
                </a:rPr>
                <a:t>1911</a:t>
              </a:r>
            </a:p>
            <a:p>
              <a:pPr algn="ctr"/>
              <a:r>
                <a:rPr lang="fr-FR" sz="1100" dirty="0">
                  <a:latin typeface="+mj-lt"/>
                  <a:sym typeface="Gill Sans Light" charset="0"/>
                </a:rPr>
                <a:t>Organisation </a:t>
              </a:r>
            </a:p>
            <a:p>
              <a:pPr algn="ctr"/>
              <a:r>
                <a:rPr lang="fr-FR" sz="1100" dirty="0">
                  <a:latin typeface="+mj-lt"/>
                  <a:sym typeface="Gill Sans Light" charset="0"/>
                </a:rPr>
                <a:t>du travail </a:t>
              </a:r>
            </a:p>
            <a:p>
              <a:pPr algn="ctr"/>
              <a:r>
                <a:rPr lang="fr-FR" sz="1100" dirty="0">
                  <a:latin typeface="+mj-lt"/>
                  <a:sym typeface="Gill Sans Light" charset="0"/>
                </a:rPr>
                <a:t>(Taylor)</a:t>
              </a:r>
            </a:p>
          </p:txBody>
        </p:sp>
        <p:pic>
          <p:nvPicPr>
            <p:cNvPr id="61" name="Picture 60"/>
            <p:cNvPicPr>
              <a:picLocks noChangeAspect="1"/>
            </p:cNvPicPr>
            <p:nvPr/>
          </p:nvPicPr>
          <p:blipFill rotWithShape="1">
            <a:blip r:embed="rId4" cstate="print">
              <a:extLst>
                <a:ext uri="{28A0092B-C50C-407E-A947-70E740481C1C}">
                  <a14:useLocalDpi xmlns:a14="http://schemas.microsoft.com/office/drawing/2010/main"/>
                </a:ext>
              </a:extLst>
            </a:blip>
            <a:srcRect l="-1"/>
            <a:stretch/>
          </p:blipFill>
          <p:spPr>
            <a:xfrm flipH="1">
              <a:off x="983234" y="4797152"/>
              <a:ext cx="884032" cy="1095824"/>
            </a:xfrm>
            <a:prstGeom prst="rect">
              <a:avLst/>
            </a:prstGeom>
            <a:ln>
              <a:solidFill>
                <a:schemeClr val="tx1"/>
              </a:solidFill>
            </a:ln>
          </p:spPr>
        </p:pic>
      </p:grpSp>
      <p:grpSp>
        <p:nvGrpSpPr>
          <p:cNvPr id="6" name="Group 5"/>
          <p:cNvGrpSpPr/>
          <p:nvPr/>
        </p:nvGrpSpPr>
        <p:grpSpPr>
          <a:xfrm>
            <a:off x="1586165" y="1616539"/>
            <a:ext cx="1187999" cy="1874452"/>
            <a:chOff x="1586165" y="1616539"/>
            <a:chExt cx="1187999" cy="1874452"/>
          </a:xfrm>
        </p:grpSpPr>
        <p:sp>
          <p:nvSpPr>
            <p:cNvPr id="20" name="Rectangle 19"/>
            <p:cNvSpPr/>
            <p:nvPr/>
          </p:nvSpPr>
          <p:spPr>
            <a:xfrm>
              <a:off x="1586165" y="2721550"/>
              <a:ext cx="1187999" cy="769441"/>
            </a:xfrm>
            <a:prstGeom prst="rect">
              <a:avLst/>
            </a:prstGeom>
          </p:spPr>
          <p:txBody>
            <a:bodyPr>
              <a:spAutoFit/>
            </a:bodyPr>
            <a:lstStyle/>
            <a:p>
              <a:pPr algn="ctr"/>
              <a:r>
                <a:rPr lang="fr-FR" sz="1100" dirty="0">
                  <a:latin typeface="+mj-lt"/>
                  <a:sym typeface="Gill Sans" charset="0"/>
                </a:rPr>
                <a:t>1913</a:t>
              </a:r>
            </a:p>
            <a:p>
              <a:pPr algn="ctr"/>
              <a:r>
                <a:rPr lang="fr-FR" sz="1100" dirty="0">
                  <a:latin typeface="+mj-lt"/>
                  <a:sym typeface="Gill Sans" charset="0"/>
                </a:rPr>
                <a:t>Travail à </a:t>
              </a:r>
            </a:p>
            <a:p>
              <a:pPr algn="ctr"/>
              <a:r>
                <a:rPr lang="fr-FR" sz="1100" dirty="0">
                  <a:latin typeface="+mj-lt"/>
                  <a:sym typeface="Gill Sans" charset="0"/>
                </a:rPr>
                <a:t>la chaîne </a:t>
              </a:r>
            </a:p>
            <a:p>
              <a:pPr algn="ctr"/>
              <a:r>
                <a:rPr lang="fr-FR" sz="1100" dirty="0">
                  <a:latin typeface="+mj-lt"/>
                  <a:sym typeface="Gill Sans" charset="0"/>
                </a:rPr>
                <a:t>(Ford)</a:t>
              </a:r>
            </a:p>
          </p:txBody>
        </p:sp>
        <p:pic>
          <p:nvPicPr>
            <p:cNvPr id="62" name="Picture 6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22891" y="1616539"/>
              <a:ext cx="886116" cy="1080000"/>
            </a:xfrm>
            <a:prstGeom prst="rect">
              <a:avLst/>
            </a:prstGeom>
            <a:ln>
              <a:solidFill>
                <a:schemeClr val="tx1"/>
              </a:solidFill>
            </a:ln>
          </p:spPr>
        </p:pic>
      </p:grpSp>
      <p:grpSp>
        <p:nvGrpSpPr>
          <p:cNvPr id="7" name="Group 6"/>
          <p:cNvGrpSpPr/>
          <p:nvPr/>
        </p:nvGrpSpPr>
        <p:grpSpPr>
          <a:xfrm>
            <a:off x="2312782" y="3923196"/>
            <a:ext cx="1187999" cy="1961868"/>
            <a:chOff x="2312782" y="3923196"/>
            <a:chExt cx="1187999" cy="1961868"/>
          </a:xfrm>
        </p:grpSpPr>
        <p:sp>
          <p:nvSpPr>
            <p:cNvPr id="21" name="Rectangle 20"/>
            <p:cNvSpPr/>
            <p:nvPr/>
          </p:nvSpPr>
          <p:spPr>
            <a:xfrm>
              <a:off x="2312782" y="3923196"/>
              <a:ext cx="1187999" cy="769441"/>
            </a:xfrm>
            <a:prstGeom prst="rect">
              <a:avLst/>
            </a:prstGeom>
          </p:spPr>
          <p:txBody>
            <a:bodyPr>
              <a:spAutoFit/>
            </a:bodyPr>
            <a:lstStyle/>
            <a:p>
              <a:pPr algn="ctr"/>
              <a:r>
                <a:rPr lang="fr-FR" sz="1100" dirty="0">
                  <a:latin typeface="+mj-lt"/>
                  <a:sym typeface="Gill Sans Light" charset="0"/>
                </a:rPr>
                <a:t>1916 </a:t>
              </a:r>
            </a:p>
            <a:p>
              <a:pPr algn="ctr"/>
              <a:r>
                <a:rPr lang="fr-FR" sz="1100" dirty="0">
                  <a:latin typeface="+mj-lt"/>
                  <a:sym typeface="Gill Sans Light" charset="0"/>
                </a:rPr>
                <a:t>Principes</a:t>
              </a:r>
            </a:p>
            <a:p>
              <a:pPr algn="ctr"/>
              <a:r>
                <a:rPr lang="fr-FR" sz="1100" dirty="0">
                  <a:latin typeface="+mj-lt"/>
                  <a:sym typeface="Gill Sans Light" charset="0"/>
                </a:rPr>
                <a:t> de gestion </a:t>
              </a:r>
            </a:p>
            <a:p>
              <a:pPr algn="ctr"/>
              <a:r>
                <a:rPr lang="fr-FR" sz="1100" dirty="0">
                  <a:latin typeface="+mj-lt"/>
                  <a:sym typeface="Gill Sans Light" charset="0"/>
                </a:rPr>
                <a:t>(Fayol)</a:t>
              </a:r>
            </a:p>
          </p:txBody>
        </p:sp>
        <p:pic>
          <p:nvPicPr>
            <p:cNvPr id="63" name="Picture 6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465426" y="4805064"/>
              <a:ext cx="884032" cy="1080000"/>
            </a:xfrm>
            <a:prstGeom prst="rect">
              <a:avLst/>
            </a:prstGeom>
            <a:ln>
              <a:solidFill>
                <a:schemeClr val="tx1"/>
              </a:solidFill>
            </a:ln>
          </p:spPr>
        </p:pic>
      </p:grpSp>
      <p:grpSp>
        <p:nvGrpSpPr>
          <p:cNvPr id="8" name="Group 7"/>
          <p:cNvGrpSpPr/>
          <p:nvPr/>
        </p:nvGrpSpPr>
        <p:grpSpPr>
          <a:xfrm>
            <a:off x="3064826" y="1616539"/>
            <a:ext cx="1187999" cy="1897011"/>
            <a:chOff x="3064826" y="1616539"/>
            <a:chExt cx="1187999" cy="1897011"/>
          </a:xfrm>
        </p:grpSpPr>
        <p:sp>
          <p:nvSpPr>
            <p:cNvPr id="24" name="Rectangle 23"/>
            <p:cNvSpPr/>
            <p:nvPr/>
          </p:nvSpPr>
          <p:spPr>
            <a:xfrm>
              <a:off x="3064826" y="2721550"/>
              <a:ext cx="1187999" cy="792000"/>
            </a:xfrm>
            <a:prstGeom prst="rect">
              <a:avLst/>
            </a:prstGeom>
          </p:spPr>
          <p:txBody>
            <a:bodyPr>
              <a:spAutoFit/>
            </a:bodyPr>
            <a:lstStyle/>
            <a:p>
              <a:pPr algn="ctr"/>
              <a:r>
                <a:rPr lang="fr-FR" sz="1100" dirty="0">
                  <a:latin typeface="+mj-lt"/>
                  <a:sym typeface="Gill Sans Light" charset="0"/>
                </a:rPr>
                <a:t>1917</a:t>
              </a:r>
            </a:p>
            <a:p>
              <a:pPr algn="ctr"/>
              <a:r>
                <a:rPr lang="fr-FR" sz="1100" dirty="0">
                  <a:latin typeface="+mj-lt"/>
                  <a:sym typeface="Gill Sans Light" charset="0"/>
                </a:rPr>
                <a:t>Qantité économique (Harris)</a:t>
              </a:r>
            </a:p>
          </p:txBody>
        </p:sp>
        <p:pic>
          <p:nvPicPr>
            <p:cNvPr id="64" name="Picture 6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206314" y="1616539"/>
              <a:ext cx="886116" cy="1080000"/>
            </a:xfrm>
            <a:prstGeom prst="rect">
              <a:avLst/>
            </a:prstGeom>
            <a:ln>
              <a:solidFill>
                <a:schemeClr val="tx1"/>
              </a:solidFill>
            </a:ln>
          </p:spPr>
        </p:pic>
      </p:grpSp>
      <p:grpSp>
        <p:nvGrpSpPr>
          <p:cNvPr id="9" name="Group 8"/>
          <p:cNvGrpSpPr/>
          <p:nvPr/>
        </p:nvGrpSpPr>
        <p:grpSpPr>
          <a:xfrm>
            <a:off x="3797980" y="3923196"/>
            <a:ext cx="1187999" cy="1961868"/>
            <a:chOff x="3797980" y="3923196"/>
            <a:chExt cx="1187999" cy="1961868"/>
          </a:xfrm>
        </p:grpSpPr>
        <p:sp>
          <p:nvSpPr>
            <p:cNvPr id="53" name="Rectangle 52"/>
            <p:cNvSpPr/>
            <p:nvPr/>
          </p:nvSpPr>
          <p:spPr>
            <a:xfrm>
              <a:off x="3797980" y="3923196"/>
              <a:ext cx="1187999" cy="769441"/>
            </a:xfrm>
            <a:prstGeom prst="rect">
              <a:avLst/>
            </a:prstGeom>
          </p:spPr>
          <p:txBody>
            <a:bodyPr>
              <a:spAutoFit/>
            </a:bodyPr>
            <a:lstStyle/>
            <a:p>
              <a:pPr algn="ctr"/>
              <a:r>
                <a:rPr lang="fr-FR" sz="1100" dirty="0">
                  <a:latin typeface="+mj-lt"/>
                  <a:sym typeface="Gill Sans Light" charset="0"/>
                </a:rPr>
                <a:t>1930 </a:t>
              </a:r>
            </a:p>
            <a:p>
              <a:pPr algn="ctr"/>
              <a:r>
                <a:rPr lang="fr-FR" sz="1100" dirty="0">
                  <a:latin typeface="+mj-lt"/>
                  <a:sym typeface="Gill Sans Light" charset="0"/>
                </a:rPr>
                <a:t>Contrôle </a:t>
              </a:r>
            </a:p>
            <a:p>
              <a:pPr algn="ctr"/>
              <a:r>
                <a:rPr lang="fr-FR" sz="1100" dirty="0">
                  <a:latin typeface="+mj-lt"/>
                  <a:sym typeface="Gill Sans Light" charset="0"/>
                </a:rPr>
                <a:t>de qualité</a:t>
              </a:r>
            </a:p>
            <a:p>
              <a:pPr algn="ctr"/>
              <a:r>
                <a:rPr lang="fr-FR" sz="1100" dirty="0">
                  <a:latin typeface="+mj-lt"/>
                  <a:sym typeface="Gill Sans Light" charset="0"/>
                </a:rPr>
                <a:t>(Shewart)</a:t>
              </a:r>
            </a:p>
          </p:txBody>
        </p:sp>
        <p:pic>
          <p:nvPicPr>
            <p:cNvPr id="65" name="Picture 64"/>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947618" y="4805064"/>
              <a:ext cx="886116" cy="1080000"/>
            </a:xfrm>
            <a:prstGeom prst="rect">
              <a:avLst/>
            </a:prstGeom>
            <a:ln>
              <a:solidFill>
                <a:schemeClr val="tx1"/>
              </a:solidFill>
            </a:ln>
          </p:spPr>
        </p:pic>
      </p:grpSp>
      <p:grpSp>
        <p:nvGrpSpPr>
          <p:cNvPr id="10" name="Group 12"/>
          <p:cNvGrpSpPr/>
          <p:nvPr/>
        </p:nvGrpSpPr>
        <p:grpSpPr>
          <a:xfrm>
            <a:off x="6022148" y="1616539"/>
            <a:ext cx="1187999" cy="2043730"/>
            <a:chOff x="6022148" y="1616539"/>
            <a:chExt cx="1187999" cy="2043730"/>
          </a:xfrm>
        </p:grpSpPr>
        <p:sp>
          <p:nvSpPr>
            <p:cNvPr id="55" name="Rectangle 54"/>
            <p:cNvSpPr/>
            <p:nvPr/>
          </p:nvSpPr>
          <p:spPr>
            <a:xfrm>
              <a:off x="6022148" y="2721550"/>
              <a:ext cx="1187999" cy="938719"/>
            </a:xfrm>
            <a:prstGeom prst="rect">
              <a:avLst/>
            </a:prstGeom>
          </p:spPr>
          <p:txBody>
            <a:bodyPr>
              <a:spAutoFit/>
            </a:bodyPr>
            <a:lstStyle/>
            <a:p>
              <a:pPr algn="ctr"/>
              <a:r>
                <a:rPr lang="fr-FR" sz="1100" dirty="0">
                  <a:latin typeface="+mj-lt"/>
                  <a:sym typeface="Gill Sans" charset="0"/>
                </a:rPr>
                <a:t>1980</a:t>
              </a:r>
            </a:p>
            <a:p>
              <a:pPr algn="ctr"/>
              <a:r>
                <a:rPr lang="fr-FR" sz="1100" dirty="0">
                  <a:latin typeface="+mj-lt"/>
                  <a:sym typeface="Gill Sans" charset="0"/>
                </a:rPr>
                <a:t>Juste à</a:t>
              </a:r>
            </a:p>
            <a:p>
              <a:pPr algn="ctr"/>
              <a:r>
                <a:rPr lang="fr-FR" sz="1100" dirty="0">
                  <a:latin typeface="+mj-lt"/>
                  <a:sym typeface="Gill Sans" charset="0"/>
                </a:rPr>
                <a:t>Temps</a:t>
              </a:r>
            </a:p>
            <a:p>
              <a:pPr algn="ctr"/>
              <a:r>
                <a:rPr lang="fr-FR" sz="1100" dirty="0">
                  <a:latin typeface="+mj-lt"/>
                  <a:sym typeface="Gill Sans" charset="0"/>
                </a:rPr>
                <a:t>(Toyoda)</a:t>
              </a:r>
            </a:p>
            <a:p>
              <a:pPr algn="ctr"/>
              <a:endParaRPr lang="fr-FR" sz="1100" dirty="0">
                <a:latin typeface="+mj-lt"/>
                <a:sym typeface="Gill Sans" charset="0"/>
              </a:endParaRPr>
            </a:p>
          </p:txBody>
        </p:sp>
        <p:pic>
          <p:nvPicPr>
            <p:cNvPr id="66" name="Picture 65"/>
            <p:cNvPicPr>
              <a:picLocks noChangeAspect="1"/>
            </p:cNvPicPr>
            <p:nvPr/>
          </p:nvPicPr>
          <p:blipFill rotWithShape="1">
            <a:blip r:embed="rId9" cstate="print">
              <a:grayscl/>
              <a:extLst>
                <a:ext uri="{28A0092B-C50C-407E-A947-70E740481C1C}">
                  <a14:useLocalDpi xmlns:a14="http://schemas.microsoft.com/office/drawing/2010/main"/>
                </a:ext>
              </a:extLst>
            </a:blip>
            <a:srcRect/>
            <a:stretch/>
          </p:blipFill>
          <p:spPr>
            <a:xfrm>
              <a:off x="6172118" y="1616539"/>
              <a:ext cx="885074" cy="1080000"/>
            </a:xfrm>
            <a:prstGeom prst="rect">
              <a:avLst/>
            </a:prstGeom>
            <a:ln>
              <a:solidFill>
                <a:schemeClr val="tx1"/>
              </a:solidFill>
            </a:ln>
          </p:spPr>
        </p:pic>
      </p:grpSp>
      <p:grpSp>
        <p:nvGrpSpPr>
          <p:cNvPr id="11" name="Group 9"/>
          <p:cNvGrpSpPr/>
          <p:nvPr/>
        </p:nvGrpSpPr>
        <p:grpSpPr>
          <a:xfrm>
            <a:off x="4543487" y="1616539"/>
            <a:ext cx="1187999" cy="1897011"/>
            <a:chOff x="4543487" y="1616539"/>
            <a:chExt cx="1187999" cy="1897011"/>
          </a:xfrm>
        </p:grpSpPr>
        <p:sp>
          <p:nvSpPr>
            <p:cNvPr id="54" name="Rectangle 53"/>
            <p:cNvSpPr/>
            <p:nvPr/>
          </p:nvSpPr>
          <p:spPr>
            <a:xfrm>
              <a:off x="4543487" y="2721550"/>
              <a:ext cx="1187999" cy="792000"/>
            </a:xfrm>
            <a:prstGeom prst="rect">
              <a:avLst/>
            </a:prstGeom>
          </p:spPr>
          <p:txBody>
            <a:bodyPr>
              <a:spAutoFit/>
            </a:bodyPr>
            <a:lstStyle/>
            <a:p>
              <a:pPr algn="ctr"/>
              <a:r>
                <a:rPr lang="fr-FR" sz="1100" dirty="0">
                  <a:latin typeface="+mj-lt"/>
                  <a:sym typeface="Gill Sans Light" charset="0"/>
                </a:rPr>
                <a:t>1940</a:t>
              </a:r>
            </a:p>
            <a:p>
              <a:pPr algn="ctr"/>
              <a:r>
                <a:rPr lang="fr-FR" sz="1100" dirty="0">
                  <a:latin typeface="+mj-lt"/>
                  <a:sym typeface="Gill Sans Light" charset="0"/>
                </a:rPr>
                <a:t>Recherche opérationnelle (</a:t>
              </a:r>
              <a:r>
                <a:rPr lang="en-US" sz="1100" dirty="0">
                  <a:latin typeface="+mj-lt"/>
                </a:rPr>
                <a:t>Blackett)</a:t>
              </a:r>
              <a:endParaRPr lang="fr-FR" sz="1100" dirty="0">
                <a:latin typeface="+mj-lt"/>
                <a:sym typeface="Gill Sans Light" charset="0"/>
              </a:endParaRPr>
            </a:p>
          </p:txBody>
        </p:sp>
        <p:pic>
          <p:nvPicPr>
            <p:cNvPr id="67" name="Picture 66"/>
            <p:cNvPicPr>
              <a:picLocks noChangeAspect="1"/>
            </p:cNvPicPr>
            <p:nvPr/>
          </p:nvPicPr>
          <p:blipFill rotWithShape="1">
            <a:blip r:embed="rId10" cstate="print">
              <a:extLst>
                <a:ext uri="{28A0092B-C50C-407E-A947-70E740481C1C}">
                  <a14:useLocalDpi xmlns:a14="http://schemas.microsoft.com/office/drawing/2010/main"/>
                </a:ext>
              </a:extLst>
            </a:blip>
            <a:srcRect l="-1" r="-1"/>
            <a:stretch/>
          </p:blipFill>
          <p:spPr>
            <a:xfrm>
              <a:off x="4689737" y="1616539"/>
              <a:ext cx="885074" cy="1080000"/>
            </a:xfrm>
            <a:prstGeom prst="rect">
              <a:avLst/>
            </a:prstGeom>
            <a:ln>
              <a:solidFill>
                <a:schemeClr val="tx1"/>
              </a:solidFill>
            </a:ln>
          </p:spPr>
        </p:pic>
      </p:grpSp>
      <p:grpSp>
        <p:nvGrpSpPr>
          <p:cNvPr id="13" name="Group 16"/>
          <p:cNvGrpSpPr/>
          <p:nvPr/>
        </p:nvGrpSpPr>
        <p:grpSpPr>
          <a:xfrm>
            <a:off x="7500810" y="1616539"/>
            <a:ext cx="1187999" cy="1874452"/>
            <a:chOff x="7500810" y="1616539"/>
            <a:chExt cx="1187999" cy="1874452"/>
          </a:xfrm>
        </p:grpSpPr>
        <p:sp>
          <p:nvSpPr>
            <p:cNvPr id="56" name="Rectangle 55"/>
            <p:cNvSpPr/>
            <p:nvPr/>
          </p:nvSpPr>
          <p:spPr>
            <a:xfrm>
              <a:off x="7500810" y="2721550"/>
              <a:ext cx="1187999" cy="769441"/>
            </a:xfrm>
            <a:prstGeom prst="rect">
              <a:avLst/>
            </a:prstGeom>
          </p:spPr>
          <p:txBody>
            <a:bodyPr>
              <a:spAutoFit/>
            </a:bodyPr>
            <a:lstStyle/>
            <a:p>
              <a:pPr algn="ctr"/>
              <a:r>
                <a:rPr lang="fr-FR" sz="1100" dirty="0">
                  <a:latin typeface="+mj-lt"/>
                  <a:sym typeface="Gill Sans Light" charset="0"/>
                </a:rPr>
                <a:t>2000</a:t>
              </a:r>
            </a:p>
            <a:p>
              <a:pPr algn="ctr"/>
              <a:r>
                <a:rPr lang="fr-FR" sz="1100" dirty="0">
                  <a:latin typeface="+mj-lt"/>
                  <a:sym typeface="Gill Sans Light" charset="0"/>
                </a:rPr>
                <a:t>Supply Chain Management</a:t>
              </a:r>
            </a:p>
            <a:p>
              <a:pPr algn="ctr"/>
              <a:r>
                <a:rPr lang="fr-FR" sz="1100" dirty="0">
                  <a:latin typeface="+mj-lt"/>
                  <a:sym typeface="Gill Sans Light" charset="0"/>
                </a:rPr>
                <a:t>(Oliver)</a:t>
              </a:r>
            </a:p>
          </p:txBody>
        </p:sp>
        <p:pic>
          <p:nvPicPr>
            <p:cNvPr id="25" name="Picture 24"/>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654497" y="1616539"/>
              <a:ext cx="891790" cy="1080000"/>
            </a:xfrm>
            <a:prstGeom prst="rect">
              <a:avLst/>
            </a:prstGeom>
            <a:ln>
              <a:solidFill>
                <a:schemeClr val="tx1"/>
              </a:solidFill>
            </a:ln>
          </p:spPr>
        </p:pic>
      </p:grpSp>
      <p:grpSp>
        <p:nvGrpSpPr>
          <p:cNvPr id="14" name="Group 13"/>
          <p:cNvGrpSpPr/>
          <p:nvPr/>
        </p:nvGrpSpPr>
        <p:grpSpPr>
          <a:xfrm>
            <a:off x="6768377" y="3923196"/>
            <a:ext cx="1187999" cy="1961868"/>
            <a:chOff x="6768377" y="3923196"/>
            <a:chExt cx="1187999" cy="1961868"/>
          </a:xfrm>
        </p:grpSpPr>
        <p:sp>
          <p:nvSpPr>
            <p:cNvPr id="58" name="Rectangle 57"/>
            <p:cNvSpPr/>
            <p:nvPr/>
          </p:nvSpPr>
          <p:spPr>
            <a:xfrm>
              <a:off x="6768377" y="3923196"/>
              <a:ext cx="1187999" cy="769441"/>
            </a:xfrm>
            <a:prstGeom prst="rect">
              <a:avLst/>
            </a:prstGeom>
          </p:spPr>
          <p:txBody>
            <a:bodyPr>
              <a:spAutoFit/>
            </a:bodyPr>
            <a:lstStyle/>
            <a:p>
              <a:pPr algn="ctr"/>
              <a:r>
                <a:rPr lang="fr-FR" sz="1100" dirty="0">
                  <a:latin typeface="+mj-lt"/>
                  <a:sym typeface="Gill Sans" charset="0"/>
                </a:rPr>
                <a:t>1990</a:t>
              </a:r>
            </a:p>
            <a:p>
              <a:pPr algn="ctr"/>
              <a:r>
                <a:rPr lang="fr-FR" sz="1100" dirty="0">
                  <a:latin typeface="+mj-lt"/>
                  <a:sym typeface="Gill Sans" charset="0"/>
                </a:rPr>
                <a:t>Lean </a:t>
              </a:r>
            </a:p>
            <a:p>
              <a:pPr algn="ctr"/>
              <a:r>
                <a:rPr lang="fr-FR" sz="1100" dirty="0">
                  <a:latin typeface="+mj-lt"/>
                  <a:sym typeface="Gill Sans" charset="0"/>
                </a:rPr>
                <a:t>Production</a:t>
              </a:r>
            </a:p>
            <a:p>
              <a:pPr algn="ctr"/>
              <a:r>
                <a:rPr lang="fr-FR" sz="1100" dirty="0">
                  <a:latin typeface="+mj-lt"/>
                  <a:sym typeface="Gill Sans" charset="0"/>
                </a:rPr>
                <a:t>(Womack)</a:t>
              </a:r>
            </a:p>
          </p:txBody>
        </p:sp>
        <p:pic>
          <p:nvPicPr>
            <p:cNvPr id="29" name="Picture 28"/>
            <p:cNvPicPr>
              <a:picLocks noChangeAspect="1"/>
            </p:cNvPicPr>
            <p:nvPr/>
          </p:nvPicPr>
          <p:blipFill rotWithShape="1">
            <a:blip r:embed="rId12" cstate="print">
              <a:grayscl/>
              <a:extLst>
                <a:ext uri="{28A0092B-C50C-407E-A947-70E740481C1C}">
                  <a14:useLocalDpi xmlns:a14="http://schemas.microsoft.com/office/drawing/2010/main"/>
                </a:ext>
              </a:extLst>
            </a:blip>
            <a:srcRect/>
            <a:stretch/>
          </p:blipFill>
          <p:spPr>
            <a:xfrm>
              <a:off x="6916169" y="4805064"/>
              <a:ext cx="885074" cy="1080000"/>
            </a:xfrm>
            <a:prstGeom prst="rect">
              <a:avLst/>
            </a:prstGeom>
            <a:ln>
              <a:solidFill>
                <a:schemeClr val="tx1"/>
              </a:solidFill>
            </a:ln>
          </p:spPr>
        </p:pic>
      </p:grpSp>
      <p:grpSp>
        <p:nvGrpSpPr>
          <p:cNvPr id="17" name="Group 10"/>
          <p:cNvGrpSpPr/>
          <p:nvPr/>
        </p:nvGrpSpPr>
        <p:grpSpPr>
          <a:xfrm>
            <a:off x="5283178" y="3923196"/>
            <a:ext cx="1187999" cy="1961868"/>
            <a:chOff x="5283178" y="3923196"/>
            <a:chExt cx="1187999" cy="1961868"/>
          </a:xfrm>
        </p:grpSpPr>
        <p:sp>
          <p:nvSpPr>
            <p:cNvPr id="57" name="Rectangle 56"/>
            <p:cNvSpPr/>
            <p:nvPr/>
          </p:nvSpPr>
          <p:spPr>
            <a:xfrm>
              <a:off x="5283178" y="3923196"/>
              <a:ext cx="1187999" cy="938719"/>
            </a:xfrm>
            <a:prstGeom prst="rect">
              <a:avLst/>
            </a:prstGeom>
          </p:spPr>
          <p:txBody>
            <a:bodyPr>
              <a:spAutoFit/>
            </a:bodyPr>
            <a:lstStyle/>
            <a:p>
              <a:pPr algn="ctr"/>
              <a:r>
                <a:rPr lang="fr-FR" sz="1100" dirty="0">
                  <a:latin typeface="+mj-lt"/>
                  <a:sym typeface="Gill Sans Light" charset="0"/>
                </a:rPr>
                <a:t>1975</a:t>
              </a:r>
            </a:p>
            <a:p>
              <a:pPr algn="ctr"/>
              <a:r>
                <a:rPr lang="fr-FR" sz="1100" dirty="0">
                  <a:latin typeface="+mj-lt"/>
                  <a:sym typeface="Gill Sans Light" charset="0"/>
                </a:rPr>
                <a:t>Gestion </a:t>
              </a:r>
            </a:p>
            <a:p>
              <a:pPr algn="ctr"/>
              <a:r>
                <a:rPr lang="fr-FR" sz="1100" dirty="0">
                  <a:latin typeface="+mj-lt"/>
                  <a:sym typeface="Gill Sans Light" charset="0"/>
                </a:rPr>
                <a:t>Intégrée de la production</a:t>
              </a:r>
            </a:p>
            <a:p>
              <a:pPr algn="ctr"/>
              <a:endParaRPr lang="fr-FR" sz="1100" dirty="0">
                <a:latin typeface="+mj-lt"/>
                <a:sym typeface="Gill Sans Light" charset="0"/>
              </a:endParaRPr>
            </a:p>
          </p:txBody>
        </p:sp>
        <p:pic>
          <p:nvPicPr>
            <p:cNvPr id="68" name="Picture 67"/>
            <p:cNvPicPr>
              <a:picLocks noChangeAspect="1"/>
            </p:cNvPicPr>
            <p:nvPr/>
          </p:nvPicPr>
          <p:blipFill rotWithShape="1">
            <a:blip r:embed="rId13" cstate="print">
              <a:grayscl/>
              <a:extLst>
                <a:ext uri="{28A0092B-C50C-407E-A947-70E740481C1C}">
                  <a14:useLocalDpi xmlns:a14="http://schemas.microsoft.com/office/drawing/2010/main"/>
                </a:ext>
              </a:extLst>
            </a:blip>
            <a:srcRect/>
            <a:stretch/>
          </p:blipFill>
          <p:spPr>
            <a:xfrm>
              <a:off x="5431894" y="4805064"/>
              <a:ext cx="886116" cy="1080000"/>
            </a:xfrm>
            <a:prstGeom prst="rect">
              <a:avLst/>
            </a:prstGeom>
            <a:ln>
              <a:solidFill>
                <a:schemeClr val="tx1"/>
              </a:solidFill>
            </a:ln>
          </p:spPr>
        </p:pic>
      </p:grpSp>
      <p:sp>
        <p:nvSpPr>
          <p:cNvPr id="23" name="Slide Number Placeholder 22"/>
          <p:cNvSpPr>
            <a:spLocks noGrp="1"/>
          </p:cNvSpPr>
          <p:nvPr>
            <p:ph type="sldNum" sz="quarter" idx="4"/>
          </p:nvPr>
        </p:nvSpPr>
        <p:spPr/>
        <p:txBody>
          <a:bodyPr/>
          <a:lstStyle/>
          <a:p>
            <a:fld id="{F0591563-C936-C24A-B817-5B070095CD79}" type="slidenum">
              <a:rPr lang="fr-FR" smtClean="0"/>
              <a:pPr/>
              <a:t>18</a:t>
            </a:fld>
            <a:endParaRPr lang="fr-FR" dirty="0"/>
          </a:p>
        </p:txBody>
      </p:sp>
    </p:spTree>
    <p:extLst>
      <p:ext uri="{BB962C8B-B14F-4D97-AF65-F5344CB8AC3E}">
        <p14:creationId xmlns:p14="http://schemas.microsoft.com/office/powerpoint/2010/main" val="172634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258888" y="908050"/>
            <a:ext cx="7239000" cy="457200"/>
          </a:xfrm>
          <a:noFill/>
        </p:spPr>
        <p:txBody>
          <a:bodyPr/>
          <a:lstStyle/>
          <a:p>
            <a:r>
              <a:rPr lang="fr-FR"/>
              <a:t>L'approche traditionnelle :</a:t>
            </a:r>
            <a:br>
              <a:rPr lang="fr-FR"/>
            </a:br>
            <a:r>
              <a:rPr lang="fr-FR"/>
              <a:t>le taylorisme</a:t>
            </a:r>
          </a:p>
        </p:txBody>
      </p:sp>
      <p:sp>
        <p:nvSpPr>
          <p:cNvPr id="14341" name="Rectangle 3"/>
          <p:cNvSpPr>
            <a:spLocks noGrp="1" noChangeArrowheads="1"/>
          </p:cNvSpPr>
          <p:nvPr>
            <p:ph type="body" idx="1"/>
          </p:nvPr>
        </p:nvSpPr>
        <p:spPr>
          <a:xfrm>
            <a:off x="990600" y="1676400"/>
            <a:ext cx="7162800" cy="4114800"/>
          </a:xfrm>
          <a:noFill/>
        </p:spPr>
        <p:txBody>
          <a:bodyPr/>
          <a:lstStyle/>
          <a:p>
            <a:pPr>
              <a:lnSpc>
                <a:spcPct val="100000"/>
              </a:lnSpc>
              <a:spcBef>
                <a:spcPct val="40000"/>
              </a:spcBef>
            </a:pPr>
            <a:r>
              <a:rPr lang="fr-FR">
                <a:solidFill>
                  <a:srgbClr val="008000"/>
                </a:solidFill>
              </a:rPr>
              <a:t>Environnement</a:t>
            </a:r>
          </a:p>
          <a:p>
            <a:pPr lvl="1">
              <a:lnSpc>
                <a:spcPct val="100000"/>
              </a:lnSpc>
              <a:spcBef>
                <a:spcPct val="40000"/>
              </a:spcBef>
            </a:pPr>
            <a:r>
              <a:rPr lang="fr-FR"/>
              <a:t>Demande et croissance fortes</a:t>
            </a:r>
          </a:p>
          <a:p>
            <a:pPr lvl="1">
              <a:lnSpc>
                <a:spcPct val="100000"/>
              </a:lnSpc>
              <a:spcBef>
                <a:spcPct val="40000"/>
              </a:spcBef>
            </a:pPr>
            <a:r>
              <a:rPr lang="fr-FR"/>
              <a:t>Priorité au prix</a:t>
            </a:r>
          </a:p>
          <a:p>
            <a:pPr lvl="1">
              <a:lnSpc>
                <a:spcPct val="100000"/>
              </a:lnSpc>
              <a:spcBef>
                <a:spcPct val="40000"/>
              </a:spcBef>
            </a:pPr>
            <a:r>
              <a:rPr lang="fr-FR"/>
              <a:t>Compétition sur les coûts de production</a:t>
            </a:r>
          </a:p>
          <a:p>
            <a:pPr lvl="1">
              <a:lnSpc>
                <a:spcPct val="100000"/>
              </a:lnSpc>
              <a:spcBef>
                <a:spcPct val="40000"/>
              </a:spcBef>
            </a:pPr>
            <a:r>
              <a:rPr lang="fr-FR"/>
              <a:t>Main-d’œuvre de faible qualification</a:t>
            </a:r>
          </a:p>
          <a:p>
            <a:pPr>
              <a:lnSpc>
                <a:spcPct val="100000"/>
              </a:lnSpc>
              <a:spcBef>
                <a:spcPct val="40000"/>
              </a:spcBef>
            </a:pPr>
            <a:r>
              <a:rPr lang="fr-FR">
                <a:solidFill>
                  <a:srgbClr val="008000"/>
                </a:solidFill>
              </a:rPr>
              <a:t>Choix</a:t>
            </a:r>
          </a:p>
          <a:p>
            <a:pPr lvl="1">
              <a:lnSpc>
                <a:spcPct val="100000"/>
              </a:lnSpc>
              <a:spcBef>
                <a:spcPct val="40000"/>
              </a:spcBef>
            </a:pPr>
            <a:r>
              <a:rPr lang="fr-FR"/>
              <a:t>Spécialisation des tâches</a:t>
            </a:r>
          </a:p>
          <a:p>
            <a:pPr lvl="1">
              <a:lnSpc>
                <a:spcPct val="100000"/>
              </a:lnSpc>
              <a:spcBef>
                <a:spcPct val="40000"/>
              </a:spcBef>
            </a:pPr>
            <a:r>
              <a:rPr lang="fr-FR"/>
              <a:t>Séparation conception, exécution et contrôle</a:t>
            </a:r>
          </a:p>
          <a:p>
            <a:pPr lvl="1">
              <a:lnSpc>
                <a:spcPct val="100000"/>
              </a:lnSpc>
              <a:spcBef>
                <a:spcPct val="40000"/>
              </a:spcBef>
            </a:pPr>
            <a:r>
              <a:rPr lang="fr-FR"/>
              <a:t>Cloisonnement</a:t>
            </a:r>
          </a:p>
          <a:p>
            <a:pPr lvl="1">
              <a:lnSpc>
                <a:spcPct val="100000"/>
              </a:lnSpc>
              <a:spcBef>
                <a:spcPct val="40000"/>
              </a:spcBef>
            </a:pPr>
            <a:r>
              <a:rPr lang="fr-FR"/>
              <a:t>Stocks importants et délais longs</a:t>
            </a:r>
          </a:p>
          <a:p>
            <a:pPr>
              <a:lnSpc>
                <a:spcPct val="100000"/>
              </a:lnSpc>
              <a:spcBef>
                <a:spcPct val="40000"/>
              </a:spcBef>
            </a:pPr>
            <a:r>
              <a:rPr lang="fr-FR">
                <a:solidFill>
                  <a:srgbClr val="008000"/>
                </a:solidFill>
              </a:rPr>
              <a:t>Stratégie Coût/Volume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11560" y="692696"/>
            <a:ext cx="8229600" cy="864096"/>
          </a:xfrm>
        </p:spPr>
        <p:txBody>
          <a:bodyPr/>
          <a:lstStyle/>
          <a:p>
            <a:pPr>
              <a:tabLst>
                <a:tab pos="3225800" algn="l"/>
              </a:tabLst>
            </a:pPr>
            <a:r>
              <a:rPr lang="fr-FR" dirty="0">
                <a:solidFill>
                  <a:srgbClr val="008000"/>
                </a:solidFill>
                <a:effectLst/>
                <a:latin typeface="+mn-lt"/>
              </a:rPr>
              <a:t>Contenu</a:t>
            </a:r>
          </a:p>
        </p:txBody>
      </p:sp>
      <p:sp>
        <p:nvSpPr>
          <p:cNvPr id="4098" name="Rectangle 2"/>
          <p:cNvSpPr>
            <a:spLocks noGrp="1" noChangeArrowheads="1"/>
          </p:cNvSpPr>
          <p:nvPr>
            <p:ph idx="1"/>
          </p:nvPr>
        </p:nvSpPr>
        <p:spPr>
          <a:xfrm>
            <a:off x="2690044" y="1412777"/>
            <a:ext cx="5996756" cy="4608512"/>
          </a:xfrm>
        </p:spPr>
        <p:txBody>
          <a:bodyPr/>
          <a:lstStyle/>
          <a:p>
            <a:r>
              <a:rPr lang="fr-FR" sz="2000" dirty="0">
                <a:sym typeface="Gill Sans Light" charset="0"/>
              </a:rPr>
              <a:t>Définition et missions de la supply chain</a:t>
            </a:r>
          </a:p>
          <a:p>
            <a:r>
              <a:rPr lang="fr-FR" sz="2000" dirty="0">
                <a:sym typeface="Gill Sans Light" charset="0"/>
              </a:rPr>
              <a:t>Enjeux et complexité du nouvel environnement</a:t>
            </a:r>
          </a:p>
          <a:p>
            <a:r>
              <a:rPr lang="fr-FR" sz="2000" dirty="0">
                <a:sym typeface="Gill Sans Light" charset="0"/>
              </a:rPr>
              <a:t>Valeur ajoutée économique</a:t>
            </a:r>
          </a:p>
          <a:p>
            <a:r>
              <a:rPr lang="fr-FR" sz="2000" dirty="0">
                <a:sym typeface="Gill Sans Light" charset="0"/>
              </a:rPr>
              <a:t>Repères historiques</a:t>
            </a:r>
          </a:p>
          <a:p>
            <a:r>
              <a:rPr lang="fr-FR" sz="2000" dirty="0">
                <a:sym typeface="Gill Sans Light" charset="0"/>
              </a:rPr>
              <a:t>Supply chain interne et externe </a:t>
            </a:r>
          </a:p>
          <a:p>
            <a:r>
              <a:rPr lang="fr-FR" sz="2000" dirty="0">
                <a:sym typeface="Gill Sans Light" charset="0"/>
              </a:rPr>
              <a:t>Rôle et place de la Supply Chain dans l</a:t>
            </a:r>
            <a:r>
              <a:rPr lang="fr-FR" altLang="ja-JP" sz="2000" dirty="0">
                <a:sym typeface="Gill Sans Light" charset="0"/>
              </a:rPr>
              <a:t>'</a:t>
            </a:r>
            <a:r>
              <a:rPr lang="fr-FR" sz="2000" dirty="0">
                <a:sym typeface="Gill Sans Light" charset="0"/>
              </a:rPr>
              <a:t>entreprise</a:t>
            </a:r>
          </a:p>
          <a:p>
            <a:r>
              <a:rPr lang="fr-FR" sz="2000" dirty="0"/>
              <a:t>Hiérarchie des décisions </a:t>
            </a:r>
          </a:p>
          <a:p>
            <a:r>
              <a:rPr lang="fr-FR" sz="2000" dirty="0">
                <a:sym typeface="Gill Sans Light" charset="0"/>
              </a:rPr>
              <a:t>Modèle SCOR</a:t>
            </a:r>
          </a:p>
        </p:txBody>
      </p:sp>
      <p:grpSp>
        <p:nvGrpSpPr>
          <p:cNvPr id="2" name="Group 6"/>
          <p:cNvGrpSpPr/>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3"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nvPr>
        </p:nvSpPr>
        <p:spPr/>
        <p:txBody>
          <a:bodyPr/>
          <a:lstStyle/>
          <a:p>
            <a:fld id="{F0591563-C936-C24A-B817-5B070095CD79}" type="slidenum">
              <a:rPr lang="fr-FR" smtClean="0"/>
              <a:pPr/>
              <a:t>2</a:t>
            </a:fld>
            <a:endParaRPr lang="fr-FR" dirty="0"/>
          </a:p>
        </p:txBody>
      </p:sp>
    </p:spTree>
    <p:extLst>
      <p:ext uri="{BB962C8B-B14F-4D97-AF65-F5344CB8AC3E}">
        <p14:creationId xmlns:p14="http://schemas.microsoft.com/office/powerpoint/2010/main" val="1596780090"/>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864096"/>
          </a:xfrm>
        </p:spPr>
        <p:txBody>
          <a:bodyPr/>
          <a:lstStyle/>
          <a:p>
            <a:pPr>
              <a:lnSpc>
                <a:spcPct val="90000"/>
              </a:lnSpc>
            </a:pPr>
            <a:r>
              <a:rPr lang="en-US" sz="2800" dirty="0">
                <a:solidFill>
                  <a:srgbClr val="008000"/>
                </a:solidFill>
                <a:effectLst/>
                <a:latin typeface="+mj-lt"/>
                <a:cs typeface="+mj-cs"/>
              </a:rPr>
              <a:t>La FORD 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5536" y="1340768"/>
            <a:ext cx="7620000" cy="5067808"/>
          </a:xfrm>
          <a:prstGeom prst="rect">
            <a:avLst/>
          </a:prstGeom>
          <a:ln>
            <a:noFill/>
          </a:ln>
          <a:effectLst>
            <a:softEdge rad="112500"/>
          </a:effectLst>
        </p:spPr>
      </p:pic>
      <p:sp>
        <p:nvSpPr>
          <p:cNvPr id="7" name="Slide Number Placeholder 6"/>
          <p:cNvSpPr>
            <a:spLocks noGrp="1"/>
          </p:cNvSpPr>
          <p:nvPr>
            <p:ph type="sldNum" sz="quarter" idx="4"/>
          </p:nvPr>
        </p:nvSpPr>
        <p:spPr/>
        <p:txBody>
          <a:bodyPr/>
          <a:lstStyle/>
          <a:p>
            <a:fld id="{F0591563-C936-C24A-B817-5B070095CD79}" type="slidenum">
              <a:rPr lang="fr-FR" smtClean="0"/>
              <a:pPr/>
              <a:t>20</a:t>
            </a:fld>
            <a:endParaRPr lang="fr-FR" dirty="0"/>
          </a:p>
        </p:txBody>
      </p:sp>
    </p:spTree>
    <p:extLst>
      <p:ext uri="{BB962C8B-B14F-4D97-AF65-F5344CB8AC3E}">
        <p14:creationId xmlns:p14="http://schemas.microsoft.com/office/powerpoint/2010/main" val="79027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Grp="1" noChangeArrowheads="1"/>
          </p:cNvSpPr>
          <p:nvPr>
            <p:ph type="title"/>
          </p:nvPr>
        </p:nvSpPr>
        <p:spPr>
          <a:noFill/>
        </p:spPr>
        <p:txBody>
          <a:bodyPr/>
          <a:lstStyle/>
          <a:p>
            <a:r>
              <a:rPr lang="fr-FR"/>
              <a:t>Les principes du taylorisme</a:t>
            </a:r>
          </a:p>
        </p:txBody>
      </p:sp>
      <p:sp>
        <p:nvSpPr>
          <p:cNvPr id="15365" name="Line 1027"/>
          <p:cNvSpPr>
            <a:spLocks noChangeShapeType="1"/>
          </p:cNvSpPr>
          <p:nvPr/>
        </p:nvSpPr>
        <p:spPr bwMode="auto">
          <a:xfrm>
            <a:off x="5029200" y="1835150"/>
            <a:ext cx="0" cy="3263900"/>
          </a:xfrm>
          <a:prstGeom prst="line">
            <a:avLst/>
          </a:prstGeom>
          <a:noFill/>
          <a:ln w="12700">
            <a:solidFill>
              <a:srgbClr val="000000"/>
            </a:solidFill>
            <a:round/>
            <a:headEnd type="triangle" w="med" len="med"/>
            <a:tailEnd/>
          </a:ln>
        </p:spPr>
        <p:txBody>
          <a:bodyPr wrap="none" anchor="ctr"/>
          <a:lstStyle/>
          <a:p>
            <a:endParaRPr lang="fr-FR"/>
          </a:p>
        </p:txBody>
      </p:sp>
      <p:sp>
        <p:nvSpPr>
          <p:cNvPr id="15366" name="Line 1028"/>
          <p:cNvSpPr>
            <a:spLocks noChangeShapeType="1"/>
          </p:cNvSpPr>
          <p:nvPr/>
        </p:nvSpPr>
        <p:spPr bwMode="auto">
          <a:xfrm>
            <a:off x="1835150" y="5105400"/>
            <a:ext cx="6159500" cy="0"/>
          </a:xfrm>
          <a:prstGeom prst="line">
            <a:avLst/>
          </a:prstGeom>
          <a:noFill/>
          <a:ln w="12700">
            <a:solidFill>
              <a:srgbClr val="000000"/>
            </a:solidFill>
            <a:round/>
            <a:headEnd/>
            <a:tailEnd type="triangle" w="med" len="med"/>
          </a:ln>
        </p:spPr>
        <p:txBody>
          <a:bodyPr wrap="none" anchor="ctr"/>
          <a:lstStyle/>
          <a:p>
            <a:endParaRPr lang="fr-FR"/>
          </a:p>
        </p:txBody>
      </p:sp>
      <p:sp>
        <p:nvSpPr>
          <p:cNvPr id="15367" name="Line 1029"/>
          <p:cNvSpPr>
            <a:spLocks noChangeShapeType="1"/>
          </p:cNvSpPr>
          <p:nvPr/>
        </p:nvSpPr>
        <p:spPr bwMode="auto">
          <a:xfrm>
            <a:off x="2286000" y="4959350"/>
            <a:ext cx="0" cy="292100"/>
          </a:xfrm>
          <a:prstGeom prst="line">
            <a:avLst/>
          </a:prstGeom>
          <a:noFill/>
          <a:ln w="12700">
            <a:solidFill>
              <a:srgbClr val="000000"/>
            </a:solidFill>
            <a:round/>
            <a:headEnd/>
            <a:tailEnd/>
          </a:ln>
        </p:spPr>
        <p:txBody>
          <a:bodyPr wrap="none" anchor="ctr"/>
          <a:lstStyle/>
          <a:p>
            <a:endParaRPr lang="fr-FR"/>
          </a:p>
        </p:txBody>
      </p:sp>
      <p:sp>
        <p:nvSpPr>
          <p:cNvPr id="15368" name="Line 1030"/>
          <p:cNvSpPr>
            <a:spLocks noChangeShapeType="1"/>
          </p:cNvSpPr>
          <p:nvPr/>
        </p:nvSpPr>
        <p:spPr bwMode="auto">
          <a:xfrm>
            <a:off x="2895600" y="4959350"/>
            <a:ext cx="0" cy="292100"/>
          </a:xfrm>
          <a:prstGeom prst="line">
            <a:avLst/>
          </a:prstGeom>
          <a:noFill/>
          <a:ln w="12700">
            <a:solidFill>
              <a:srgbClr val="000000"/>
            </a:solidFill>
            <a:round/>
            <a:headEnd/>
            <a:tailEnd/>
          </a:ln>
        </p:spPr>
        <p:txBody>
          <a:bodyPr wrap="none" anchor="ctr"/>
          <a:lstStyle/>
          <a:p>
            <a:endParaRPr lang="fr-FR"/>
          </a:p>
        </p:txBody>
      </p:sp>
      <p:sp>
        <p:nvSpPr>
          <p:cNvPr id="15369" name="Line 1031"/>
          <p:cNvSpPr>
            <a:spLocks noChangeShapeType="1"/>
          </p:cNvSpPr>
          <p:nvPr/>
        </p:nvSpPr>
        <p:spPr bwMode="auto">
          <a:xfrm>
            <a:off x="3505200" y="4959350"/>
            <a:ext cx="0" cy="292100"/>
          </a:xfrm>
          <a:prstGeom prst="line">
            <a:avLst/>
          </a:prstGeom>
          <a:noFill/>
          <a:ln w="12700">
            <a:solidFill>
              <a:srgbClr val="000000"/>
            </a:solidFill>
            <a:round/>
            <a:headEnd/>
            <a:tailEnd/>
          </a:ln>
        </p:spPr>
        <p:txBody>
          <a:bodyPr wrap="none" anchor="ctr"/>
          <a:lstStyle/>
          <a:p>
            <a:endParaRPr lang="fr-FR"/>
          </a:p>
        </p:txBody>
      </p:sp>
      <p:sp>
        <p:nvSpPr>
          <p:cNvPr id="15370" name="Line 1032"/>
          <p:cNvSpPr>
            <a:spLocks noChangeShapeType="1"/>
          </p:cNvSpPr>
          <p:nvPr/>
        </p:nvSpPr>
        <p:spPr bwMode="auto">
          <a:xfrm>
            <a:off x="4114800" y="4959350"/>
            <a:ext cx="0" cy="292100"/>
          </a:xfrm>
          <a:prstGeom prst="line">
            <a:avLst/>
          </a:prstGeom>
          <a:noFill/>
          <a:ln w="12700">
            <a:solidFill>
              <a:srgbClr val="000000"/>
            </a:solidFill>
            <a:round/>
            <a:headEnd/>
            <a:tailEnd/>
          </a:ln>
        </p:spPr>
        <p:txBody>
          <a:bodyPr wrap="none" anchor="ctr"/>
          <a:lstStyle/>
          <a:p>
            <a:endParaRPr lang="fr-FR"/>
          </a:p>
        </p:txBody>
      </p:sp>
      <p:sp>
        <p:nvSpPr>
          <p:cNvPr id="15371" name="Line 1033"/>
          <p:cNvSpPr>
            <a:spLocks noChangeShapeType="1"/>
          </p:cNvSpPr>
          <p:nvPr/>
        </p:nvSpPr>
        <p:spPr bwMode="auto">
          <a:xfrm>
            <a:off x="4724400" y="4959350"/>
            <a:ext cx="0" cy="292100"/>
          </a:xfrm>
          <a:prstGeom prst="line">
            <a:avLst/>
          </a:prstGeom>
          <a:noFill/>
          <a:ln w="12700">
            <a:solidFill>
              <a:srgbClr val="000000"/>
            </a:solidFill>
            <a:round/>
            <a:headEnd/>
            <a:tailEnd/>
          </a:ln>
        </p:spPr>
        <p:txBody>
          <a:bodyPr wrap="none" anchor="ctr"/>
          <a:lstStyle/>
          <a:p>
            <a:endParaRPr lang="fr-FR"/>
          </a:p>
        </p:txBody>
      </p:sp>
      <p:sp>
        <p:nvSpPr>
          <p:cNvPr id="15372" name="Line 1034"/>
          <p:cNvSpPr>
            <a:spLocks noChangeShapeType="1"/>
          </p:cNvSpPr>
          <p:nvPr/>
        </p:nvSpPr>
        <p:spPr bwMode="auto">
          <a:xfrm>
            <a:off x="5334000" y="4959350"/>
            <a:ext cx="0" cy="292100"/>
          </a:xfrm>
          <a:prstGeom prst="line">
            <a:avLst/>
          </a:prstGeom>
          <a:noFill/>
          <a:ln w="12700">
            <a:solidFill>
              <a:srgbClr val="000000"/>
            </a:solidFill>
            <a:round/>
            <a:headEnd/>
            <a:tailEnd/>
          </a:ln>
        </p:spPr>
        <p:txBody>
          <a:bodyPr wrap="none" anchor="ctr"/>
          <a:lstStyle/>
          <a:p>
            <a:endParaRPr lang="fr-FR"/>
          </a:p>
        </p:txBody>
      </p:sp>
      <p:sp>
        <p:nvSpPr>
          <p:cNvPr id="15373" name="Line 1035"/>
          <p:cNvSpPr>
            <a:spLocks noChangeShapeType="1"/>
          </p:cNvSpPr>
          <p:nvPr/>
        </p:nvSpPr>
        <p:spPr bwMode="auto">
          <a:xfrm>
            <a:off x="5943600" y="4959350"/>
            <a:ext cx="0" cy="292100"/>
          </a:xfrm>
          <a:prstGeom prst="line">
            <a:avLst/>
          </a:prstGeom>
          <a:noFill/>
          <a:ln w="12700">
            <a:solidFill>
              <a:srgbClr val="000000"/>
            </a:solidFill>
            <a:round/>
            <a:headEnd/>
            <a:tailEnd/>
          </a:ln>
        </p:spPr>
        <p:txBody>
          <a:bodyPr wrap="none" anchor="ctr"/>
          <a:lstStyle/>
          <a:p>
            <a:endParaRPr lang="fr-FR"/>
          </a:p>
        </p:txBody>
      </p:sp>
      <p:sp>
        <p:nvSpPr>
          <p:cNvPr id="15374" name="Line 1036"/>
          <p:cNvSpPr>
            <a:spLocks noChangeShapeType="1"/>
          </p:cNvSpPr>
          <p:nvPr/>
        </p:nvSpPr>
        <p:spPr bwMode="auto">
          <a:xfrm>
            <a:off x="6553200" y="4959350"/>
            <a:ext cx="0" cy="292100"/>
          </a:xfrm>
          <a:prstGeom prst="line">
            <a:avLst/>
          </a:prstGeom>
          <a:noFill/>
          <a:ln w="12700">
            <a:solidFill>
              <a:srgbClr val="000000"/>
            </a:solidFill>
            <a:round/>
            <a:headEnd/>
            <a:tailEnd/>
          </a:ln>
        </p:spPr>
        <p:txBody>
          <a:bodyPr wrap="none" anchor="ctr"/>
          <a:lstStyle/>
          <a:p>
            <a:endParaRPr lang="fr-FR"/>
          </a:p>
        </p:txBody>
      </p:sp>
      <p:sp>
        <p:nvSpPr>
          <p:cNvPr id="15375" name="Line 1037"/>
          <p:cNvSpPr>
            <a:spLocks noChangeShapeType="1"/>
          </p:cNvSpPr>
          <p:nvPr/>
        </p:nvSpPr>
        <p:spPr bwMode="auto">
          <a:xfrm>
            <a:off x="7162800" y="4959350"/>
            <a:ext cx="0" cy="292100"/>
          </a:xfrm>
          <a:prstGeom prst="line">
            <a:avLst/>
          </a:prstGeom>
          <a:noFill/>
          <a:ln w="12700">
            <a:solidFill>
              <a:srgbClr val="000000"/>
            </a:solidFill>
            <a:round/>
            <a:headEnd/>
            <a:tailEnd/>
          </a:ln>
        </p:spPr>
        <p:txBody>
          <a:bodyPr wrap="none" anchor="ctr"/>
          <a:lstStyle/>
          <a:p>
            <a:endParaRPr lang="fr-FR"/>
          </a:p>
        </p:txBody>
      </p:sp>
      <p:sp>
        <p:nvSpPr>
          <p:cNvPr id="15376" name="Line 1038"/>
          <p:cNvSpPr>
            <a:spLocks noChangeShapeType="1"/>
          </p:cNvSpPr>
          <p:nvPr/>
        </p:nvSpPr>
        <p:spPr bwMode="auto">
          <a:xfrm>
            <a:off x="7772400" y="4959350"/>
            <a:ext cx="0" cy="292100"/>
          </a:xfrm>
          <a:prstGeom prst="line">
            <a:avLst/>
          </a:prstGeom>
          <a:noFill/>
          <a:ln w="12700">
            <a:solidFill>
              <a:srgbClr val="000000"/>
            </a:solidFill>
            <a:round/>
            <a:headEnd/>
            <a:tailEnd/>
          </a:ln>
        </p:spPr>
        <p:txBody>
          <a:bodyPr wrap="none" anchor="ctr"/>
          <a:lstStyle/>
          <a:p>
            <a:endParaRPr lang="fr-FR"/>
          </a:p>
        </p:txBody>
      </p:sp>
      <p:sp>
        <p:nvSpPr>
          <p:cNvPr id="15377" name="Rectangle 1039"/>
          <p:cNvSpPr>
            <a:spLocks noChangeArrowheads="1"/>
          </p:cNvSpPr>
          <p:nvPr/>
        </p:nvSpPr>
        <p:spPr bwMode="auto">
          <a:xfrm>
            <a:off x="2774950" y="5332413"/>
            <a:ext cx="4511675" cy="417512"/>
          </a:xfrm>
          <a:prstGeom prst="rect">
            <a:avLst/>
          </a:prstGeom>
          <a:noFill/>
          <a:ln w="12700">
            <a:noFill/>
            <a:miter lim="800000"/>
            <a:headEnd/>
            <a:tailEnd/>
          </a:ln>
        </p:spPr>
        <p:txBody>
          <a:bodyPr wrap="none" lIns="90488" tIns="44450" rIns="90488" bIns="44450">
            <a:spAutoFit/>
          </a:bodyPr>
          <a:lstStyle/>
          <a:p>
            <a:pPr algn="ctr"/>
            <a:r>
              <a:rPr lang="fr-FR">
                <a:solidFill>
                  <a:srgbClr val="008000"/>
                </a:solidFill>
              </a:rPr>
              <a:t>Division horizontale du travail</a:t>
            </a:r>
          </a:p>
        </p:txBody>
      </p:sp>
      <p:sp>
        <p:nvSpPr>
          <p:cNvPr id="15378" name="Rectangle 1040"/>
          <p:cNvSpPr>
            <a:spLocks noChangeArrowheads="1"/>
          </p:cNvSpPr>
          <p:nvPr/>
        </p:nvSpPr>
        <p:spPr bwMode="auto">
          <a:xfrm>
            <a:off x="3414713" y="4570413"/>
            <a:ext cx="1395412" cy="363537"/>
          </a:xfrm>
          <a:prstGeom prst="rect">
            <a:avLst/>
          </a:prstGeom>
          <a:noFill/>
          <a:ln w="12700">
            <a:noFill/>
            <a:miter lim="800000"/>
            <a:headEnd/>
            <a:tailEnd/>
          </a:ln>
        </p:spPr>
        <p:txBody>
          <a:bodyPr wrap="none" lIns="90488" tIns="44450" rIns="90488" bIns="44450">
            <a:spAutoFit/>
          </a:bodyPr>
          <a:lstStyle/>
          <a:p>
            <a:r>
              <a:rPr lang="fr-FR" sz="2000"/>
              <a:t>Exécution</a:t>
            </a:r>
          </a:p>
        </p:txBody>
      </p:sp>
      <p:sp>
        <p:nvSpPr>
          <p:cNvPr id="15379" name="Rectangle 1041"/>
          <p:cNvSpPr>
            <a:spLocks noChangeArrowheads="1"/>
          </p:cNvSpPr>
          <p:nvPr/>
        </p:nvSpPr>
        <p:spPr bwMode="auto">
          <a:xfrm>
            <a:off x="5776913" y="3732213"/>
            <a:ext cx="1225550" cy="363537"/>
          </a:xfrm>
          <a:prstGeom prst="rect">
            <a:avLst/>
          </a:prstGeom>
          <a:noFill/>
          <a:ln w="12700">
            <a:noFill/>
            <a:miter lim="800000"/>
            <a:headEnd/>
            <a:tailEnd/>
          </a:ln>
        </p:spPr>
        <p:txBody>
          <a:bodyPr wrap="none" lIns="90488" tIns="44450" rIns="90488" bIns="44450">
            <a:spAutoFit/>
          </a:bodyPr>
          <a:lstStyle/>
          <a:p>
            <a:r>
              <a:rPr lang="fr-FR" sz="2000"/>
              <a:t>Contrôle</a:t>
            </a:r>
          </a:p>
        </p:txBody>
      </p:sp>
      <p:sp>
        <p:nvSpPr>
          <p:cNvPr id="15380" name="Rectangle 1042"/>
          <p:cNvSpPr>
            <a:spLocks noChangeArrowheads="1"/>
          </p:cNvSpPr>
          <p:nvPr/>
        </p:nvSpPr>
        <p:spPr bwMode="auto">
          <a:xfrm>
            <a:off x="2881313" y="3808413"/>
            <a:ext cx="1719262" cy="363537"/>
          </a:xfrm>
          <a:prstGeom prst="rect">
            <a:avLst/>
          </a:prstGeom>
          <a:noFill/>
          <a:ln w="12700">
            <a:noFill/>
            <a:miter lim="800000"/>
            <a:headEnd/>
            <a:tailEnd/>
          </a:ln>
        </p:spPr>
        <p:txBody>
          <a:bodyPr wrap="none" lIns="90488" tIns="44450" rIns="90488" bIns="44450">
            <a:spAutoFit/>
          </a:bodyPr>
          <a:lstStyle/>
          <a:p>
            <a:r>
              <a:rPr lang="fr-FR" sz="2000"/>
              <a:t>Maintenance</a:t>
            </a:r>
          </a:p>
        </p:txBody>
      </p:sp>
      <p:sp>
        <p:nvSpPr>
          <p:cNvPr id="15381" name="Rectangle 1043"/>
          <p:cNvSpPr>
            <a:spLocks noChangeArrowheads="1"/>
          </p:cNvSpPr>
          <p:nvPr/>
        </p:nvSpPr>
        <p:spPr bwMode="auto">
          <a:xfrm>
            <a:off x="5257800" y="2438400"/>
            <a:ext cx="1689100" cy="363538"/>
          </a:xfrm>
          <a:prstGeom prst="rect">
            <a:avLst/>
          </a:prstGeom>
          <a:noFill/>
          <a:ln w="12700">
            <a:noFill/>
            <a:miter lim="800000"/>
            <a:headEnd/>
            <a:tailEnd/>
          </a:ln>
        </p:spPr>
        <p:txBody>
          <a:bodyPr wrap="none" lIns="90488" tIns="44450" rIns="90488" bIns="44450">
            <a:spAutoFit/>
          </a:bodyPr>
          <a:lstStyle/>
          <a:p>
            <a:r>
              <a:rPr lang="fr-FR" sz="2000"/>
              <a:t>Planification</a:t>
            </a:r>
          </a:p>
        </p:txBody>
      </p:sp>
      <p:sp>
        <p:nvSpPr>
          <p:cNvPr id="15382" name="Rectangle 1044"/>
          <p:cNvSpPr>
            <a:spLocks noChangeArrowheads="1"/>
          </p:cNvSpPr>
          <p:nvPr/>
        </p:nvSpPr>
        <p:spPr bwMode="auto">
          <a:xfrm>
            <a:off x="974725" y="3352800"/>
            <a:ext cx="1535113" cy="1074738"/>
          </a:xfrm>
          <a:prstGeom prst="rect">
            <a:avLst/>
          </a:prstGeom>
          <a:noFill/>
          <a:ln w="12700">
            <a:noFill/>
            <a:miter lim="800000"/>
            <a:headEnd/>
            <a:tailEnd/>
          </a:ln>
        </p:spPr>
        <p:txBody>
          <a:bodyPr wrap="none" lIns="90488" tIns="44450" rIns="90488" bIns="44450">
            <a:spAutoFit/>
          </a:bodyPr>
          <a:lstStyle/>
          <a:p>
            <a:pPr algn="ctr"/>
            <a:r>
              <a:rPr lang="fr-FR">
                <a:solidFill>
                  <a:srgbClr val="008000"/>
                </a:solidFill>
              </a:rPr>
              <a:t>Division</a:t>
            </a:r>
          </a:p>
          <a:p>
            <a:pPr algn="ctr"/>
            <a:r>
              <a:rPr lang="fr-FR">
                <a:solidFill>
                  <a:srgbClr val="008000"/>
                </a:solidFill>
              </a:rPr>
              <a:t>verticale</a:t>
            </a:r>
          </a:p>
          <a:p>
            <a:pPr algn="ctr"/>
            <a:r>
              <a:rPr lang="fr-FR">
                <a:solidFill>
                  <a:srgbClr val="008000"/>
                </a:solidFill>
              </a:rPr>
              <a:t>du travail</a:t>
            </a:r>
          </a:p>
        </p:txBody>
      </p:sp>
      <p:sp>
        <p:nvSpPr>
          <p:cNvPr id="15383" name="Rectangle 1045"/>
          <p:cNvSpPr>
            <a:spLocks noChangeArrowheads="1"/>
          </p:cNvSpPr>
          <p:nvPr/>
        </p:nvSpPr>
        <p:spPr bwMode="auto">
          <a:xfrm>
            <a:off x="3584575" y="3122613"/>
            <a:ext cx="1366838" cy="363537"/>
          </a:xfrm>
          <a:prstGeom prst="rect">
            <a:avLst/>
          </a:prstGeom>
          <a:noFill/>
          <a:ln w="12700">
            <a:noFill/>
            <a:miter lim="800000"/>
            <a:headEnd/>
            <a:tailEnd/>
          </a:ln>
        </p:spPr>
        <p:txBody>
          <a:bodyPr wrap="none" lIns="90488" tIns="44450" rIns="90488" bIns="44450">
            <a:spAutoFit/>
          </a:bodyPr>
          <a:lstStyle/>
          <a:p>
            <a:pPr algn="ctr"/>
            <a:r>
              <a:rPr lang="fr-FR" sz="2000"/>
              <a:t>Méthodes</a:t>
            </a:r>
          </a:p>
        </p:txBody>
      </p:sp>
      <p:sp>
        <p:nvSpPr>
          <p:cNvPr id="15384" name="Line 1046"/>
          <p:cNvSpPr>
            <a:spLocks noChangeShapeType="1"/>
          </p:cNvSpPr>
          <p:nvPr/>
        </p:nvSpPr>
        <p:spPr bwMode="auto">
          <a:xfrm>
            <a:off x="4724400" y="4343400"/>
            <a:ext cx="609600" cy="0"/>
          </a:xfrm>
          <a:prstGeom prst="line">
            <a:avLst/>
          </a:prstGeom>
          <a:noFill/>
          <a:ln w="12700">
            <a:solidFill>
              <a:srgbClr val="000000"/>
            </a:solidFill>
            <a:round/>
            <a:headEnd/>
            <a:tailEnd/>
          </a:ln>
        </p:spPr>
        <p:txBody>
          <a:bodyPr wrap="none" anchor="ctr"/>
          <a:lstStyle/>
          <a:p>
            <a:endParaRPr lang="fr-FR"/>
          </a:p>
        </p:txBody>
      </p:sp>
      <p:sp>
        <p:nvSpPr>
          <p:cNvPr id="15385" name="Line 1047"/>
          <p:cNvSpPr>
            <a:spLocks noChangeShapeType="1"/>
          </p:cNvSpPr>
          <p:nvPr/>
        </p:nvSpPr>
        <p:spPr bwMode="auto">
          <a:xfrm>
            <a:off x="4724400" y="3657600"/>
            <a:ext cx="609600" cy="0"/>
          </a:xfrm>
          <a:prstGeom prst="line">
            <a:avLst/>
          </a:prstGeom>
          <a:noFill/>
          <a:ln w="12700">
            <a:solidFill>
              <a:srgbClr val="000000"/>
            </a:solidFill>
            <a:round/>
            <a:headEnd/>
            <a:tailEnd/>
          </a:ln>
        </p:spPr>
        <p:txBody>
          <a:bodyPr wrap="none" anchor="ctr"/>
          <a:lstStyle/>
          <a:p>
            <a:endParaRPr lang="fr-FR"/>
          </a:p>
        </p:txBody>
      </p:sp>
      <p:sp>
        <p:nvSpPr>
          <p:cNvPr id="15386" name="Line 1048"/>
          <p:cNvSpPr>
            <a:spLocks noChangeShapeType="1"/>
          </p:cNvSpPr>
          <p:nvPr/>
        </p:nvSpPr>
        <p:spPr bwMode="auto">
          <a:xfrm>
            <a:off x="4724400" y="2971800"/>
            <a:ext cx="609600" cy="0"/>
          </a:xfrm>
          <a:prstGeom prst="line">
            <a:avLst/>
          </a:prstGeom>
          <a:noFill/>
          <a:ln w="12700">
            <a:solidFill>
              <a:srgbClr val="000000"/>
            </a:solidFill>
            <a:round/>
            <a:headEnd/>
            <a:tailEnd/>
          </a:ln>
        </p:spPr>
        <p:txBody>
          <a:bodyPr wrap="none" anchor="ctr"/>
          <a:lstStyle/>
          <a:p>
            <a:endParaRPr lang="fr-FR"/>
          </a:p>
        </p:txBody>
      </p:sp>
      <p:sp>
        <p:nvSpPr>
          <p:cNvPr id="15387" name="Line 1049"/>
          <p:cNvSpPr>
            <a:spLocks noChangeShapeType="1"/>
          </p:cNvSpPr>
          <p:nvPr/>
        </p:nvSpPr>
        <p:spPr bwMode="auto">
          <a:xfrm>
            <a:off x="4724400" y="2286000"/>
            <a:ext cx="609600" cy="0"/>
          </a:xfrm>
          <a:prstGeom prst="line">
            <a:avLst/>
          </a:prstGeom>
          <a:noFill/>
          <a:ln w="12700">
            <a:solidFill>
              <a:srgbClr val="000000"/>
            </a:solidFill>
            <a:round/>
            <a:headEnd/>
            <a:tailEnd/>
          </a:ln>
        </p:spPr>
        <p:txBody>
          <a:bodyPr wrap="none" anchor="ctr"/>
          <a:lstStyle/>
          <a:p>
            <a:endParaRPr lang="fr-F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66800" y="1143000"/>
            <a:ext cx="7239000" cy="457200"/>
          </a:xfrm>
          <a:noFill/>
          <a:ln/>
        </p:spPr>
        <p:txBody>
          <a:bodyPr/>
          <a:lstStyle/>
          <a:p>
            <a:r>
              <a:rPr lang="fr-FR"/>
              <a:t>Avantages et inconvénients de la division du travail</a:t>
            </a:r>
          </a:p>
        </p:txBody>
      </p:sp>
      <p:sp>
        <p:nvSpPr>
          <p:cNvPr id="65539" name="Rectangle 3"/>
          <p:cNvSpPr>
            <a:spLocks noGrp="1" noChangeArrowheads="1"/>
          </p:cNvSpPr>
          <p:nvPr>
            <p:ph type="body" sz="half" idx="1"/>
          </p:nvPr>
        </p:nvSpPr>
        <p:spPr>
          <a:xfrm>
            <a:off x="533400" y="2057400"/>
            <a:ext cx="3505200" cy="3733800"/>
          </a:xfrm>
          <a:noFill/>
          <a:ln/>
        </p:spPr>
        <p:txBody>
          <a:bodyPr/>
          <a:lstStyle/>
          <a:p>
            <a:pPr>
              <a:buFontTx/>
              <a:buNone/>
            </a:pPr>
            <a:r>
              <a:rPr lang="fr-FR" sz="2400">
                <a:solidFill>
                  <a:srgbClr val="008000"/>
                </a:solidFill>
              </a:rPr>
              <a:t>Pour le management</a:t>
            </a:r>
          </a:p>
          <a:p>
            <a:r>
              <a:rPr lang="fr-FR" sz="2000">
                <a:solidFill>
                  <a:schemeClr val="accent1"/>
                </a:solidFill>
              </a:rPr>
              <a:t>Avantages</a:t>
            </a:r>
          </a:p>
          <a:p>
            <a:pPr lvl="1"/>
            <a:r>
              <a:rPr lang="fr-FR" sz="1800"/>
              <a:t>Formation facile</a:t>
            </a:r>
          </a:p>
          <a:p>
            <a:pPr lvl="1"/>
            <a:r>
              <a:rPr lang="fr-FR" sz="1800"/>
              <a:t>Productivité élevée</a:t>
            </a:r>
          </a:p>
          <a:p>
            <a:pPr lvl="1"/>
            <a:r>
              <a:rPr lang="fr-FR" sz="1800"/>
              <a:t>Salaires faibles</a:t>
            </a:r>
          </a:p>
          <a:p>
            <a:r>
              <a:rPr lang="fr-FR" sz="2000">
                <a:solidFill>
                  <a:srgbClr val="FF66FF"/>
                </a:solidFill>
              </a:rPr>
              <a:t>Inconvénients</a:t>
            </a:r>
            <a:endParaRPr lang="fr-FR" sz="2000">
              <a:solidFill>
                <a:schemeClr val="hlink"/>
              </a:solidFill>
            </a:endParaRPr>
          </a:p>
          <a:p>
            <a:pPr lvl="1"/>
            <a:r>
              <a:rPr lang="fr-FR" sz="1800"/>
              <a:t>Difficile de motiver à la qualité</a:t>
            </a:r>
          </a:p>
          <a:p>
            <a:pPr lvl="1"/>
            <a:r>
              <a:rPr lang="fr-FR" sz="1800"/>
              <a:t>Climat social difficile (absentéisme ...)</a:t>
            </a:r>
          </a:p>
        </p:txBody>
      </p:sp>
      <p:sp>
        <p:nvSpPr>
          <p:cNvPr id="65540" name="Rectangle 4"/>
          <p:cNvSpPr>
            <a:spLocks noGrp="1" noChangeArrowheads="1"/>
          </p:cNvSpPr>
          <p:nvPr>
            <p:ph type="body" sz="half" idx="2"/>
          </p:nvPr>
        </p:nvSpPr>
        <p:spPr>
          <a:xfrm>
            <a:off x="4495800" y="2057400"/>
            <a:ext cx="4267200" cy="3733800"/>
          </a:xfrm>
          <a:noFill/>
          <a:ln/>
        </p:spPr>
        <p:txBody>
          <a:bodyPr/>
          <a:lstStyle/>
          <a:p>
            <a:pPr>
              <a:buFontTx/>
              <a:buNone/>
            </a:pPr>
            <a:r>
              <a:rPr lang="fr-FR" sz="2400">
                <a:solidFill>
                  <a:srgbClr val="008000"/>
                </a:solidFill>
              </a:rPr>
              <a:t>Pour le personnel</a:t>
            </a:r>
          </a:p>
          <a:p>
            <a:r>
              <a:rPr lang="fr-FR" sz="2000">
                <a:solidFill>
                  <a:schemeClr val="accent1"/>
                </a:solidFill>
              </a:rPr>
              <a:t>Avantages</a:t>
            </a:r>
          </a:p>
          <a:p>
            <a:pPr lvl="1"/>
            <a:r>
              <a:rPr lang="fr-FR" sz="1800"/>
              <a:t>Faibles compétences requises</a:t>
            </a:r>
          </a:p>
          <a:p>
            <a:pPr lvl="1"/>
            <a:r>
              <a:rPr lang="fr-FR" sz="1800"/>
              <a:t>Peu de responsabilités</a:t>
            </a:r>
          </a:p>
          <a:p>
            <a:pPr lvl="1"/>
            <a:r>
              <a:rPr lang="fr-FR" sz="1800"/>
              <a:t>Faible charge mentale</a:t>
            </a:r>
          </a:p>
          <a:p>
            <a:r>
              <a:rPr lang="fr-FR" sz="2000">
                <a:solidFill>
                  <a:srgbClr val="FF66FF"/>
                </a:solidFill>
              </a:rPr>
              <a:t>Inconvénients</a:t>
            </a:r>
            <a:endParaRPr lang="fr-FR" sz="2000">
              <a:solidFill>
                <a:schemeClr val="hlink"/>
              </a:solidFill>
            </a:endParaRPr>
          </a:p>
          <a:p>
            <a:pPr lvl="1"/>
            <a:r>
              <a:rPr lang="fr-FR" sz="1800"/>
              <a:t>Travail monotone</a:t>
            </a:r>
          </a:p>
          <a:p>
            <a:pPr lvl="1"/>
            <a:r>
              <a:rPr lang="fr-FR" sz="1800"/>
              <a:t>Peu d'évolutions possibles</a:t>
            </a:r>
          </a:p>
          <a:p>
            <a:pPr lvl="1"/>
            <a:r>
              <a:rPr lang="fr-FR" sz="1800"/>
              <a:t>Pas de maîtrise de son travail</a:t>
            </a:r>
          </a:p>
          <a:p>
            <a:pPr lvl="1"/>
            <a:r>
              <a:rPr lang="fr-FR" sz="1800"/>
              <a:t>Peu de chance de se réaliser dans son travail</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1403350" y="692150"/>
            <a:ext cx="7239000" cy="457200"/>
          </a:xfrm>
        </p:spPr>
        <p:txBody>
          <a:bodyPr/>
          <a:lstStyle/>
          <a:p>
            <a:r>
              <a:rPr lang="fr-FR"/>
              <a:t>L’évolution du concept de logistique</a:t>
            </a:r>
          </a:p>
        </p:txBody>
      </p:sp>
      <p:sp>
        <p:nvSpPr>
          <p:cNvPr id="16389" name="AutoShape 6"/>
          <p:cNvSpPr>
            <a:spLocks noChangeArrowheads="1"/>
          </p:cNvSpPr>
          <p:nvPr/>
        </p:nvSpPr>
        <p:spPr bwMode="auto">
          <a:xfrm>
            <a:off x="179388" y="4745038"/>
            <a:ext cx="1943100" cy="1296987"/>
          </a:xfrm>
          <a:prstGeom prst="rightArrow">
            <a:avLst>
              <a:gd name="adj1" fmla="val 50000"/>
              <a:gd name="adj2" fmla="val 37454"/>
            </a:avLst>
          </a:prstGeom>
          <a:solidFill>
            <a:srgbClr val="CCFFCC"/>
          </a:solidFill>
          <a:ln w="12700">
            <a:solidFill>
              <a:srgbClr val="000000"/>
            </a:solidFill>
            <a:miter lim="800000"/>
            <a:headEnd/>
            <a:tailEnd/>
          </a:ln>
        </p:spPr>
        <p:txBody>
          <a:bodyPr anchor="ctr"/>
          <a:lstStyle/>
          <a:p>
            <a:pPr algn="ctr"/>
            <a:r>
              <a:rPr lang="fr-FR" sz="1800"/>
              <a:t>L’intendance suivra</a:t>
            </a:r>
          </a:p>
        </p:txBody>
      </p:sp>
      <p:sp>
        <p:nvSpPr>
          <p:cNvPr id="16390" name="Text Box 7"/>
          <p:cNvSpPr txBox="1">
            <a:spLocks noChangeArrowheads="1"/>
          </p:cNvSpPr>
          <p:nvPr/>
        </p:nvSpPr>
        <p:spPr bwMode="auto">
          <a:xfrm>
            <a:off x="179388" y="5734050"/>
            <a:ext cx="1403350" cy="339725"/>
          </a:xfrm>
          <a:prstGeom prst="rect">
            <a:avLst/>
          </a:prstGeom>
          <a:noFill/>
          <a:ln w="12700">
            <a:noFill/>
            <a:miter lim="800000"/>
            <a:headEnd/>
            <a:tailEnd/>
          </a:ln>
        </p:spPr>
        <p:txBody>
          <a:bodyPr wrap="none">
            <a:spAutoFit/>
          </a:bodyPr>
          <a:lstStyle/>
          <a:p>
            <a:r>
              <a:rPr lang="fr-FR" sz="1800" b="0">
                <a:solidFill>
                  <a:srgbClr val="000000"/>
                </a:solidFill>
              </a:rPr>
              <a:t>Avant 39/45</a:t>
            </a:r>
          </a:p>
        </p:txBody>
      </p:sp>
      <p:sp>
        <p:nvSpPr>
          <p:cNvPr id="16391" name="AutoShape 8"/>
          <p:cNvSpPr>
            <a:spLocks noChangeArrowheads="1"/>
          </p:cNvSpPr>
          <p:nvPr/>
        </p:nvSpPr>
        <p:spPr bwMode="auto">
          <a:xfrm>
            <a:off x="1906588" y="3860800"/>
            <a:ext cx="1943100" cy="1296988"/>
          </a:xfrm>
          <a:prstGeom prst="rightArrow">
            <a:avLst>
              <a:gd name="adj1" fmla="val 50000"/>
              <a:gd name="adj2" fmla="val 37454"/>
            </a:avLst>
          </a:prstGeom>
          <a:solidFill>
            <a:srgbClr val="CCFFCC"/>
          </a:solidFill>
          <a:ln w="12700">
            <a:solidFill>
              <a:srgbClr val="000000"/>
            </a:solidFill>
            <a:miter lim="800000"/>
            <a:headEnd/>
            <a:tailEnd/>
          </a:ln>
        </p:spPr>
        <p:txBody>
          <a:bodyPr anchor="ctr"/>
          <a:lstStyle/>
          <a:p>
            <a:pPr algn="ctr"/>
            <a:r>
              <a:rPr lang="fr-FR" sz="1800"/>
              <a:t>Flux physiques</a:t>
            </a:r>
          </a:p>
        </p:txBody>
      </p:sp>
      <p:sp>
        <p:nvSpPr>
          <p:cNvPr id="16392" name="Text Box 9"/>
          <p:cNvSpPr txBox="1">
            <a:spLocks noChangeArrowheads="1"/>
          </p:cNvSpPr>
          <p:nvPr/>
        </p:nvSpPr>
        <p:spPr bwMode="auto">
          <a:xfrm>
            <a:off x="1906588" y="4849813"/>
            <a:ext cx="1403350" cy="339725"/>
          </a:xfrm>
          <a:prstGeom prst="rect">
            <a:avLst/>
          </a:prstGeom>
          <a:noFill/>
          <a:ln w="12700">
            <a:noFill/>
            <a:miter lim="800000"/>
            <a:headEnd/>
            <a:tailEnd/>
          </a:ln>
        </p:spPr>
        <p:txBody>
          <a:bodyPr wrap="none">
            <a:spAutoFit/>
          </a:bodyPr>
          <a:lstStyle/>
          <a:p>
            <a:r>
              <a:rPr lang="fr-FR" sz="1800" b="0">
                <a:solidFill>
                  <a:srgbClr val="000000"/>
                </a:solidFill>
              </a:rPr>
              <a:t>Jusque 70’s</a:t>
            </a:r>
          </a:p>
        </p:txBody>
      </p:sp>
      <p:sp>
        <p:nvSpPr>
          <p:cNvPr id="16393" name="AutoShape 10"/>
          <p:cNvSpPr>
            <a:spLocks noChangeArrowheads="1"/>
          </p:cNvSpPr>
          <p:nvPr/>
        </p:nvSpPr>
        <p:spPr bwMode="auto">
          <a:xfrm>
            <a:off x="5435600" y="2276475"/>
            <a:ext cx="1943100" cy="1296988"/>
          </a:xfrm>
          <a:prstGeom prst="rightArrow">
            <a:avLst>
              <a:gd name="adj1" fmla="val 50000"/>
              <a:gd name="adj2" fmla="val 37454"/>
            </a:avLst>
          </a:prstGeom>
          <a:solidFill>
            <a:srgbClr val="CCFFCC"/>
          </a:solidFill>
          <a:ln w="12700">
            <a:solidFill>
              <a:srgbClr val="000000"/>
            </a:solidFill>
            <a:miter lim="800000"/>
            <a:headEnd/>
            <a:tailEnd/>
          </a:ln>
        </p:spPr>
        <p:txBody>
          <a:bodyPr anchor="ctr"/>
          <a:lstStyle/>
          <a:p>
            <a:pPr algn="ctr"/>
            <a:r>
              <a:rPr lang="fr-FR" sz="1800"/>
              <a:t>Flux d’information</a:t>
            </a:r>
          </a:p>
        </p:txBody>
      </p:sp>
      <p:sp>
        <p:nvSpPr>
          <p:cNvPr id="16394" name="Text Box 11"/>
          <p:cNvSpPr txBox="1">
            <a:spLocks noChangeArrowheads="1"/>
          </p:cNvSpPr>
          <p:nvPr/>
        </p:nvSpPr>
        <p:spPr bwMode="auto">
          <a:xfrm>
            <a:off x="5472113" y="3213100"/>
            <a:ext cx="1403350" cy="339725"/>
          </a:xfrm>
          <a:prstGeom prst="rect">
            <a:avLst/>
          </a:prstGeom>
          <a:noFill/>
          <a:ln w="12700">
            <a:noFill/>
            <a:miter lim="800000"/>
            <a:headEnd/>
            <a:tailEnd/>
          </a:ln>
        </p:spPr>
        <p:txBody>
          <a:bodyPr wrap="none">
            <a:spAutoFit/>
          </a:bodyPr>
          <a:lstStyle/>
          <a:p>
            <a:r>
              <a:rPr lang="fr-FR" sz="1800" b="0">
                <a:solidFill>
                  <a:srgbClr val="000000"/>
                </a:solidFill>
              </a:rPr>
              <a:t>Jusque 90’s</a:t>
            </a:r>
          </a:p>
        </p:txBody>
      </p:sp>
      <p:sp>
        <p:nvSpPr>
          <p:cNvPr id="16395" name="AutoShape 12"/>
          <p:cNvSpPr>
            <a:spLocks noChangeArrowheads="1"/>
          </p:cNvSpPr>
          <p:nvPr/>
        </p:nvSpPr>
        <p:spPr bwMode="auto">
          <a:xfrm>
            <a:off x="3706813" y="3068638"/>
            <a:ext cx="1943100" cy="1296987"/>
          </a:xfrm>
          <a:prstGeom prst="rightArrow">
            <a:avLst>
              <a:gd name="adj1" fmla="val 50000"/>
              <a:gd name="adj2" fmla="val 37454"/>
            </a:avLst>
          </a:prstGeom>
          <a:solidFill>
            <a:srgbClr val="CCFFCC"/>
          </a:solidFill>
          <a:ln w="12700">
            <a:solidFill>
              <a:srgbClr val="000000"/>
            </a:solidFill>
            <a:miter lim="800000"/>
            <a:headEnd/>
            <a:tailEnd/>
          </a:ln>
        </p:spPr>
        <p:txBody>
          <a:bodyPr anchor="ctr"/>
          <a:lstStyle/>
          <a:p>
            <a:pPr algn="ctr"/>
            <a:r>
              <a:rPr lang="fr-FR" sz="1800"/>
              <a:t>Gestion</a:t>
            </a:r>
            <a:br>
              <a:rPr lang="fr-FR" sz="1800"/>
            </a:br>
            <a:r>
              <a:rPr lang="fr-FR" sz="1800"/>
              <a:t>Contrôle</a:t>
            </a:r>
          </a:p>
        </p:txBody>
      </p:sp>
      <p:sp>
        <p:nvSpPr>
          <p:cNvPr id="16396" name="Text Box 13"/>
          <p:cNvSpPr txBox="1">
            <a:spLocks noChangeArrowheads="1"/>
          </p:cNvSpPr>
          <p:nvPr/>
        </p:nvSpPr>
        <p:spPr bwMode="auto">
          <a:xfrm>
            <a:off x="3743325" y="4078288"/>
            <a:ext cx="1403350" cy="339725"/>
          </a:xfrm>
          <a:prstGeom prst="rect">
            <a:avLst/>
          </a:prstGeom>
          <a:noFill/>
          <a:ln w="12700">
            <a:noFill/>
            <a:miter lim="800000"/>
            <a:headEnd/>
            <a:tailEnd/>
          </a:ln>
        </p:spPr>
        <p:txBody>
          <a:bodyPr wrap="none">
            <a:spAutoFit/>
          </a:bodyPr>
          <a:lstStyle/>
          <a:p>
            <a:r>
              <a:rPr lang="fr-FR" sz="1800" b="0">
                <a:solidFill>
                  <a:srgbClr val="000000"/>
                </a:solidFill>
              </a:rPr>
              <a:t>Jusque 80’s</a:t>
            </a:r>
          </a:p>
        </p:txBody>
      </p:sp>
      <p:sp>
        <p:nvSpPr>
          <p:cNvPr id="16397" name="AutoShape 14"/>
          <p:cNvSpPr>
            <a:spLocks noChangeArrowheads="1"/>
          </p:cNvSpPr>
          <p:nvPr/>
        </p:nvSpPr>
        <p:spPr bwMode="auto">
          <a:xfrm>
            <a:off x="7092950" y="1412875"/>
            <a:ext cx="1943100" cy="1296988"/>
          </a:xfrm>
          <a:prstGeom prst="rightArrow">
            <a:avLst>
              <a:gd name="adj1" fmla="val 50000"/>
              <a:gd name="adj2" fmla="val 37454"/>
            </a:avLst>
          </a:prstGeom>
          <a:solidFill>
            <a:srgbClr val="CCFFCC"/>
          </a:solidFill>
          <a:ln w="12700">
            <a:solidFill>
              <a:srgbClr val="000000"/>
            </a:solidFill>
            <a:miter lim="800000"/>
            <a:headEnd/>
            <a:tailEnd/>
          </a:ln>
        </p:spPr>
        <p:txBody>
          <a:bodyPr anchor="ctr"/>
          <a:lstStyle/>
          <a:p>
            <a:pPr algn="ctr"/>
            <a:r>
              <a:rPr lang="fr-FR" sz="1800"/>
              <a:t>Stratégie</a:t>
            </a:r>
          </a:p>
        </p:txBody>
      </p:sp>
      <p:sp>
        <p:nvSpPr>
          <p:cNvPr id="16398" name="Text Box 15"/>
          <p:cNvSpPr txBox="1">
            <a:spLocks noChangeArrowheads="1"/>
          </p:cNvSpPr>
          <p:nvPr/>
        </p:nvSpPr>
        <p:spPr bwMode="auto">
          <a:xfrm>
            <a:off x="7481888" y="2400300"/>
            <a:ext cx="1005403" cy="341632"/>
          </a:xfrm>
          <a:prstGeom prst="rect">
            <a:avLst/>
          </a:prstGeom>
          <a:noFill/>
          <a:ln w="12700">
            <a:noFill/>
            <a:miter lim="800000"/>
            <a:headEnd/>
            <a:tailEnd/>
          </a:ln>
        </p:spPr>
        <p:txBody>
          <a:bodyPr wrap="none">
            <a:spAutoFit/>
          </a:bodyPr>
          <a:lstStyle/>
          <a:p>
            <a:r>
              <a:rPr lang="fr-FR" sz="1800" b="0" dirty="0">
                <a:solidFill>
                  <a:srgbClr val="000000"/>
                </a:solidFill>
              </a:rPr>
              <a:t>2000-…</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76200" y="765175"/>
            <a:ext cx="8743950" cy="858838"/>
          </a:xfrm>
          <a:noFill/>
        </p:spPr>
        <p:txBody>
          <a:bodyPr/>
          <a:lstStyle/>
          <a:p>
            <a:r>
              <a:rPr lang="fr-FR" dirty="0"/>
              <a:t>L’organisation traditionnelle</a:t>
            </a:r>
            <a:br>
              <a:rPr lang="fr-FR" dirty="0"/>
            </a:br>
            <a:r>
              <a:rPr lang="fr-FR" dirty="0"/>
              <a:t>en « silos »</a:t>
            </a:r>
          </a:p>
        </p:txBody>
      </p:sp>
      <p:sp>
        <p:nvSpPr>
          <p:cNvPr id="1843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843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07525" name="Rectangle 5"/>
          <p:cNvSpPr>
            <a:spLocks noChangeArrowheads="1"/>
          </p:cNvSpPr>
          <p:nvPr/>
        </p:nvSpPr>
        <p:spPr bwMode="auto">
          <a:xfrm>
            <a:off x="3571868" y="571480"/>
            <a:ext cx="958850" cy="1981200"/>
          </a:xfrm>
          <a:prstGeom prst="rect">
            <a:avLst/>
          </a:prstGeom>
          <a:noFill/>
          <a:ln w="12700">
            <a:noFill/>
            <a:miter lim="800000"/>
            <a:headEnd/>
            <a:tailEnd/>
          </a:ln>
          <a:effectLst>
            <a:outerShdw dist="107763" dir="8100000" algn="ctr" rotWithShape="0">
              <a:srgbClr val="500093"/>
            </a:outerShdw>
          </a:effectLst>
        </p:spPr>
        <p:txBody>
          <a:bodyPr wrap="none" anchor="ctr"/>
          <a:lstStyle/>
          <a:p>
            <a:endParaRPr lang="fr-FR"/>
          </a:p>
        </p:txBody>
      </p:sp>
      <p:sp>
        <p:nvSpPr>
          <p:cNvPr id="107542" name="Rectangle 22"/>
          <p:cNvSpPr>
            <a:spLocks noChangeArrowheads="1"/>
          </p:cNvSpPr>
          <p:nvPr/>
        </p:nvSpPr>
        <p:spPr bwMode="auto">
          <a:xfrm>
            <a:off x="6727855" y="3976688"/>
            <a:ext cx="2130425" cy="81915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Ventes &amp;</a:t>
            </a:r>
          </a:p>
          <a:p>
            <a:pPr algn="ctr">
              <a:lnSpc>
                <a:spcPct val="100000"/>
              </a:lnSpc>
              <a:defRPr/>
            </a:pPr>
            <a:r>
              <a:rPr lang="fr-FR" dirty="0">
                <a:solidFill>
                  <a:srgbClr val="000000"/>
                </a:solidFill>
                <a:effectLst>
                  <a:outerShdw blurRad="38100" dist="38100" dir="2700000" algn="tl">
                    <a:srgbClr val="C0C0C0"/>
                  </a:outerShdw>
                </a:effectLst>
              </a:rPr>
              <a:t>Marketing</a:t>
            </a:r>
          </a:p>
        </p:txBody>
      </p:sp>
      <p:sp>
        <p:nvSpPr>
          <p:cNvPr id="107543" name="Rectangle 23"/>
          <p:cNvSpPr>
            <a:spLocks noChangeArrowheads="1"/>
          </p:cNvSpPr>
          <p:nvPr/>
        </p:nvSpPr>
        <p:spPr bwMode="auto">
          <a:xfrm>
            <a:off x="2500298" y="4214818"/>
            <a:ext cx="2281237" cy="454025"/>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Production</a:t>
            </a:r>
          </a:p>
        </p:txBody>
      </p:sp>
      <p:sp>
        <p:nvSpPr>
          <p:cNvPr id="107544" name="Rectangle 24"/>
          <p:cNvSpPr>
            <a:spLocks noChangeArrowheads="1"/>
          </p:cNvSpPr>
          <p:nvPr/>
        </p:nvSpPr>
        <p:spPr bwMode="auto">
          <a:xfrm>
            <a:off x="1000100" y="4214818"/>
            <a:ext cx="1198562"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Achats</a:t>
            </a:r>
          </a:p>
        </p:txBody>
      </p:sp>
      <p:sp>
        <p:nvSpPr>
          <p:cNvPr id="107546" name="Rectangle 26"/>
          <p:cNvSpPr>
            <a:spLocks noChangeArrowheads="1"/>
          </p:cNvSpPr>
          <p:nvPr/>
        </p:nvSpPr>
        <p:spPr bwMode="auto">
          <a:xfrm>
            <a:off x="4606924" y="4197350"/>
            <a:ext cx="1889125"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Distribution</a:t>
            </a:r>
          </a:p>
        </p:txBody>
      </p:sp>
      <p:grpSp>
        <p:nvGrpSpPr>
          <p:cNvPr id="6" name="Group 28"/>
          <p:cNvGrpSpPr>
            <a:grpSpLocks/>
          </p:cNvGrpSpPr>
          <p:nvPr/>
        </p:nvGrpSpPr>
        <p:grpSpPr bwMode="auto">
          <a:xfrm>
            <a:off x="857224" y="2428868"/>
            <a:ext cx="1368425" cy="1547819"/>
            <a:chOff x="1224" y="1770"/>
            <a:chExt cx="862" cy="615"/>
          </a:xfrm>
        </p:grpSpPr>
        <p:sp>
          <p:nvSpPr>
            <p:cNvPr id="18462"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3"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4"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45" name="Group 28"/>
          <p:cNvGrpSpPr>
            <a:grpSpLocks/>
          </p:cNvGrpSpPr>
          <p:nvPr/>
        </p:nvGrpSpPr>
        <p:grpSpPr bwMode="auto">
          <a:xfrm>
            <a:off x="2917823" y="2428868"/>
            <a:ext cx="1368425" cy="1547819"/>
            <a:chOff x="1224" y="1770"/>
            <a:chExt cx="862" cy="615"/>
          </a:xfrm>
        </p:grpSpPr>
        <p:sp>
          <p:nvSpPr>
            <p:cNvPr id="46"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47"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48"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49" name="Group 28"/>
          <p:cNvGrpSpPr>
            <a:grpSpLocks/>
          </p:cNvGrpSpPr>
          <p:nvPr/>
        </p:nvGrpSpPr>
        <p:grpSpPr bwMode="auto">
          <a:xfrm>
            <a:off x="4978422" y="2428868"/>
            <a:ext cx="1368425" cy="1547819"/>
            <a:chOff x="1224" y="1770"/>
            <a:chExt cx="862" cy="615"/>
          </a:xfrm>
        </p:grpSpPr>
        <p:sp>
          <p:nvSpPr>
            <p:cNvPr id="50"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51"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52"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53" name="Group 28"/>
          <p:cNvGrpSpPr>
            <a:grpSpLocks/>
          </p:cNvGrpSpPr>
          <p:nvPr/>
        </p:nvGrpSpPr>
        <p:grpSpPr bwMode="auto">
          <a:xfrm>
            <a:off x="7039021" y="2428868"/>
            <a:ext cx="1368425" cy="1547819"/>
            <a:chOff x="1224" y="1770"/>
            <a:chExt cx="862" cy="615"/>
          </a:xfrm>
        </p:grpSpPr>
        <p:sp>
          <p:nvSpPr>
            <p:cNvPr id="54"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55"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56"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cxnSp>
        <p:nvCxnSpPr>
          <p:cNvPr id="58" name="Connecteur droit 57"/>
          <p:cNvCxnSpPr/>
          <p:nvPr/>
        </p:nvCxnSpPr>
        <p:spPr bwMode="auto">
          <a:xfrm rot="5400000">
            <a:off x="1678761"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59" name="Connecteur droit 58"/>
          <p:cNvCxnSpPr/>
          <p:nvPr/>
        </p:nvCxnSpPr>
        <p:spPr bwMode="auto">
          <a:xfrm rot="5400000">
            <a:off x="3750463"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0" name="Connecteur droit 59"/>
          <p:cNvCxnSpPr/>
          <p:nvPr/>
        </p:nvCxnSpPr>
        <p:spPr bwMode="auto">
          <a:xfrm rot="5400000">
            <a:off x="5822165"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1" name="Connecteur droit 60"/>
          <p:cNvCxnSpPr/>
          <p:nvPr/>
        </p:nvCxnSpPr>
        <p:spPr bwMode="auto">
          <a:xfrm rot="5400000">
            <a:off x="7822429"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2" name="Connecteur droit 61"/>
          <p:cNvCxnSpPr/>
          <p:nvPr/>
        </p:nvCxnSpPr>
        <p:spPr bwMode="auto">
          <a:xfrm rot="5400000">
            <a:off x="-392941" y="3178967"/>
            <a:ext cx="1785950" cy="0"/>
          </a:xfrm>
          <a:prstGeom prst="line">
            <a:avLst/>
          </a:prstGeom>
          <a:noFill/>
          <a:ln w="76200" cap="flat" cmpd="sng" algn="ctr">
            <a:solidFill>
              <a:srgbClr val="FF0000"/>
            </a:solidFill>
            <a:prstDash val="dash"/>
            <a:round/>
            <a:headEnd type="none" w="med" len="med"/>
            <a:tailEnd type="none" w="med" len="med"/>
          </a:ln>
          <a:effectLst/>
        </p:spPr>
      </p:cxn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AutoShape 1"/>
          <p:cNvSpPr>
            <a:spLocks/>
          </p:cNvSpPr>
          <p:nvPr/>
        </p:nvSpPr>
        <p:spPr bwMode="auto">
          <a:xfrm>
            <a:off x="899592"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Achats</a:t>
            </a:r>
            <a:endParaRPr lang="fr-FR" dirty="0">
              <a:solidFill>
                <a:srgbClr val="000000"/>
              </a:solidFill>
              <a:latin typeface="+mj-lt"/>
            </a:endParaRPr>
          </a:p>
        </p:txBody>
      </p:sp>
      <p:sp>
        <p:nvSpPr>
          <p:cNvPr id="37890" name="AutoShape 2"/>
          <p:cNvSpPr>
            <a:spLocks/>
          </p:cNvSpPr>
          <p:nvPr/>
        </p:nvSpPr>
        <p:spPr bwMode="auto">
          <a:xfrm>
            <a:off x="2448378" y="1412776"/>
            <a:ext cx="140222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Approvis.</a:t>
            </a:r>
            <a:endParaRPr lang="fr-FR" dirty="0">
              <a:solidFill>
                <a:srgbClr val="000000"/>
              </a:solidFill>
              <a:latin typeface="+mj-lt"/>
            </a:endParaRPr>
          </a:p>
        </p:txBody>
      </p:sp>
      <p:sp>
        <p:nvSpPr>
          <p:cNvPr id="37891" name="AutoShape 3"/>
          <p:cNvSpPr>
            <a:spLocks/>
          </p:cNvSpPr>
          <p:nvPr/>
        </p:nvSpPr>
        <p:spPr bwMode="auto">
          <a:xfrm>
            <a:off x="3996048"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Production</a:t>
            </a:r>
            <a:endParaRPr lang="fr-FR" dirty="0">
              <a:solidFill>
                <a:srgbClr val="000000"/>
              </a:solidFill>
              <a:latin typeface="+mj-lt"/>
            </a:endParaRPr>
          </a:p>
        </p:txBody>
      </p:sp>
      <p:sp>
        <p:nvSpPr>
          <p:cNvPr id="37892" name="AutoShape 4"/>
          <p:cNvSpPr>
            <a:spLocks/>
          </p:cNvSpPr>
          <p:nvPr/>
        </p:nvSpPr>
        <p:spPr bwMode="auto">
          <a:xfrm>
            <a:off x="5544834"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Distribution</a:t>
            </a:r>
            <a:endParaRPr lang="fr-FR" dirty="0">
              <a:solidFill>
                <a:srgbClr val="000000"/>
              </a:solidFill>
              <a:latin typeface="+mj-lt"/>
            </a:endParaRPr>
          </a:p>
        </p:txBody>
      </p:sp>
      <p:sp>
        <p:nvSpPr>
          <p:cNvPr id="37893" name="AutoShape 5"/>
          <p:cNvSpPr>
            <a:spLocks/>
          </p:cNvSpPr>
          <p:nvPr/>
        </p:nvSpPr>
        <p:spPr bwMode="auto">
          <a:xfrm>
            <a:off x="7093619"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Ventes</a:t>
            </a:r>
            <a:endParaRPr lang="fr-FR" dirty="0">
              <a:solidFill>
                <a:srgbClr val="000000"/>
              </a:solidFill>
              <a:latin typeface="+mj-lt"/>
            </a:endParaRPr>
          </a:p>
        </p:txBody>
      </p:sp>
      <p:sp>
        <p:nvSpPr>
          <p:cNvPr id="37894" name="Rectangle 6"/>
          <p:cNvSpPr>
            <a:spLocks noGrp="1" noChangeArrowheads="1"/>
          </p:cNvSpPr>
          <p:nvPr>
            <p:ph type="title"/>
          </p:nvPr>
        </p:nvSpPr>
        <p:spPr>
          <a:xfrm>
            <a:off x="683568" y="692696"/>
            <a:ext cx="8229600" cy="864096"/>
          </a:xfrm>
        </p:spPr>
        <p:txBody>
          <a:bodyPr/>
          <a:lstStyle/>
          <a:p>
            <a:pPr>
              <a:lnSpc>
                <a:spcPct val="90000"/>
              </a:lnSpc>
            </a:pPr>
            <a:r>
              <a:rPr lang="fr-FR" sz="2800" dirty="0">
                <a:solidFill>
                  <a:srgbClr val="008000"/>
                </a:solidFill>
                <a:effectLst/>
                <a:latin typeface="+mj-lt"/>
                <a:cs typeface="+mj-cs"/>
              </a:rPr>
              <a:t>L’organisation traditionnelle</a:t>
            </a:r>
          </a:p>
        </p:txBody>
      </p:sp>
      <p:sp>
        <p:nvSpPr>
          <p:cNvPr id="68" name="Rectangle 9"/>
          <p:cNvSpPr>
            <a:spLocks noChangeArrowheads="1"/>
          </p:cNvSpPr>
          <p:nvPr/>
        </p:nvSpPr>
        <p:spPr bwMode="auto">
          <a:xfrm>
            <a:off x="323528" y="3502351"/>
            <a:ext cx="1260000" cy="719999"/>
          </a:xfrm>
          <a:prstGeom prst="rect">
            <a:avLst/>
          </a:prstGeom>
          <a:gradFill rotWithShape="0">
            <a:gsLst>
              <a:gs pos="0">
                <a:srgbClr val="C68000"/>
              </a:gs>
              <a:gs pos="100000">
                <a:srgbClr val="E30202"/>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MP Fournisseur</a:t>
            </a:r>
          </a:p>
        </p:txBody>
      </p:sp>
      <p:sp>
        <p:nvSpPr>
          <p:cNvPr id="69" name="Rectangle 9"/>
          <p:cNvSpPr>
            <a:spLocks noChangeArrowheads="1"/>
          </p:cNvSpPr>
          <p:nvPr/>
        </p:nvSpPr>
        <p:spPr bwMode="auto">
          <a:xfrm>
            <a:off x="1785318" y="3502351"/>
            <a:ext cx="1260000" cy="719999"/>
          </a:xfrm>
          <a:prstGeom prst="rect">
            <a:avLst/>
          </a:prstGeom>
          <a:gradFill rotWithShape="0">
            <a:gsLst>
              <a:gs pos="0">
                <a:srgbClr val="6C7472"/>
              </a:gs>
              <a:gs pos="100000">
                <a:srgbClr val="464658"/>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PF Fournisseur</a:t>
            </a:r>
          </a:p>
        </p:txBody>
      </p:sp>
      <p:sp>
        <p:nvSpPr>
          <p:cNvPr id="70" name="Rectangle 9"/>
          <p:cNvSpPr>
            <a:spLocks noChangeArrowheads="1"/>
          </p:cNvSpPr>
          <p:nvPr/>
        </p:nvSpPr>
        <p:spPr bwMode="auto">
          <a:xfrm>
            <a:off x="3247108" y="3502351"/>
            <a:ext cx="1260000" cy="719999"/>
          </a:xfrm>
          <a:prstGeom prst="rect">
            <a:avLst/>
          </a:prstGeom>
          <a:gradFill rotWithShape="0">
            <a:gsLst>
              <a:gs pos="0">
                <a:srgbClr val="005A7C"/>
              </a:gs>
              <a:gs pos="100000">
                <a:srgbClr val="330066"/>
              </a:gs>
            </a:gsLst>
            <a:lin ang="5400000" scaled="1"/>
          </a:gradFill>
          <a:ln w="19050" cap="flat" cmpd="sng">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a:t>
            </a:r>
          </a:p>
          <a:p>
            <a:pPr algn="ctr"/>
            <a:r>
              <a:rPr lang="en-US" sz="1400" dirty="0">
                <a:solidFill>
                  <a:srgbClr val="FFFFFF"/>
                </a:solidFill>
                <a:latin typeface="Arial Narrow"/>
                <a:ea typeface="ＭＳ Ｐゴシック" charset="0"/>
                <a:cs typeface="Arial Narrow"/>
              </a:rPr>
              <a:t>Composants</a:t>
            </a:r>
          </a:p>
        </p:txBody>
      </p:sp>
      <p:sp>
        <p:nvSpPr>
          <p:cNvPr id="71" name="Rectangle 9"/>
          <p:cNvSpPr>
            <a:spLocks noChangeArrowheads="1"/>
          </p:cNvSpPr>
          <p:nvPr/>
        </p:nvSpPr>
        <p:spPr bwMode="auto">
          <a:xfrm>
            <a:off x="4708898" y="3502351"/>
            <a:ext cx="1260000" cy="719999"/>
          </a:xfrm>
          <a:prstGeom prst="rect">
            <a:avLst/>
          </a:prstGeom>
          <a:gradFill rotWithShape="0">
            <a:gsLst>
              <a:gs pos="100000">
                <a:srgbClr val="005A7C"/>
              </a:gs>
              <a:gs pos="0">
                <a:srgbClr val="006699"/>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Produits</a:t>
            </a:r>
          </a:p>
          <a:p>
            <a:pPr algn="ctr"/>
            <a:r>
              <a:rPr lang="en-US" sz="1400" dirty="0">
                <a:solidFill>
                  <a:srgbClr val="FFFFFF"/>
                </a:solidFill>
                <a:latin typeface="Arial Narrow"/>
                <a:ea typeface="ＭＳ Ｐゴシック" charset="0"/>
                <a:cs typeface="Arial Narrow"/>
              </a:rPr>
              <a:t>Finis</a:t>
            </a:r>
          </a:p>
        </p:txBody>
      </p:sp>
      <p:sp>
        <p:nvSpPr>
          <p:cNvPr id="72" name="Rectangle 9"/>
          <p:cNvSpPr>
            <a:spLocks noChangeArrowheads="1"/>
          </p:cNvSpPr>
          <p:nvPr/>
        </p:nvSpPr>
        <p:spPr bwMode="auto">
          <a:xfrm>
            <a:off x="7632480" y="3502351"/>
            <a:ext cx="1260000" cy="719999"/>
          </a:xfrm>
          <a:prstGeom prst="rect">
            <a:avLst/>
          </a:prstGeom>
          <a:gradFill rotWithShape="0">
            <a:gsLst>
              <a:gs pos="0">
                <a:srgbClr val="66B132"/>
              </a:gs>
              <a:gs pos="100000">
                <a:srgbClr val="006633"/>
              </a:gs>
            </a:gsLst>
            <a:lin ang="5400000" scaled="1"/>
          </a:gradFill>
          <a:ln w="12700" cap="flat">
            <a:solidFill>
              <a:srgbClr val="002060"/>
            </a:solidFill>
            <a:miter lim="800000"/>
            <a:headEnd type="none" w="med" len="med"/>
            <a:tailEnd type="none" w="med" len="med"/>
          </a:ln>
        </p:spPr>
        <p:txBody>
          <a:bodyPr wrap="none" anchor="ctr"/>
          <a:lstStyle/>
          <a:p>
            <a:pPr algn="ctr"/>
            <a:r>
              <a:rPr lang="en-US" sz="1400" dirty="0">
                <a:solidFill>
                  <a:schemeClr val="bg1"/>
                </a:solidFill>
                <a:latin typeface="Arial Narrow"/>
                <a:cs typeface="Arial Narrow"/>
              </a:rPr>
              <a:t>Stocks </a:t>
            </a:r>
          </a:p>
          <a:p>
            <a:pPr algn="ctr"/>
            <a:r>
              <a:rPr lang="en-US" sz="1400" dirty="0">
                <a:solidFill>
                  <a:schemeClr val="bg1"/>
                </a:solidFill>
                <a:latin typeface="Arial Narrow"/>
                <a:cs typeface="Arial Narrow"/>
              </a:rPr>
              <a:t>Points de</a:t>
            </a:r>
          </a:p>
          <a:p>
            <a:pPr algn="ctr"/>
            <a:r>
              <a:rPr lang="en-US" sz="1400" dirty="0">
                <a:solidFill>
                  <a:schemeClr val="bg1"/>
                </a:solidFill>
                <a:latin typeface="Arial Narrow"/>
                <a:cs typeface="Arial Narrow"/>
              </a:rPr>
              <a:t>Vente</a:t>
            </a:r>
          </a:p>
        </p:txBody>
      </p:sp>
      <p:sp>
        <p:nvSpPr>
          <p:cNvPr id="74" name="Rectangle 9"/>
          <p:cNvSpPr>
            <a:spLocks noChangeArrowheads="1"/>
          </p:cNvSpPr>
          <p:nvPr/>
        </p:nvSpPr>
        <p:spPr bwMode="auto">
          <a:xfrm>
            <a:off x="6170688" y="3502351"/>
            <a:ext cx="1260000" cy="719999"/>
          </a:xfrm>
          <a:prstGeom prst="rect">
            <a:avLst/>
          </a:prstGeom>
          <a:gradFill rotWithShape="0">
            <a:gsLst>
              <a:gs pos="100000">
                <a:srgbClr val="005A7C"/>
              </a:gs>
              <a:gs pos="0">
                <a:srgbClr val="006699"/>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Centres de</a:t>
            </a:r>
          </a:p>
          <a:p>
            <a:pPr algn="ctr"/>
            <a:r>
              <a:rPr lang="en-US" sz="1400" dirty="0">
                <a:solidFill>
                  <a:srgbClr val="FFFFFF"/>
                </a:solidFill>
                <a:latin typeface="Arial Narrow"/>
                <a:ea typeface="ＭＳ Ｐゴシック" charset="0"/>
                <a:cs typeface="Arial Narrow"/>
              </a:rPr>
              <a:t>Distribution</a:t>
            </a:r>
          </a:p>
        </p:txBody>
      </p:sp>
      <p:sp>
        <p:nvSpPr>
          <p:cNvPr id="37937" name="AutoShape 49"/>
          <p:cNvSpPr>
            <a:spLocks/>
          </p:cNvSpPr>
          <p:nvPr/>
        </p:nvSpPr>
        <p:spPr bwMode="auto">
          <a:xfrm>
            <a:off x="1907704" y="5301208"/>
            <a:ext cx="5075799" cy="9644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buClr>
                <a:srgbClr val="000000"/>
              </a:buClr>
              <a:buFont typeface="Arial" charset="0"/>
              <a:buNone/>
            </a:pPr>
            <a:r>
              <a:rPr lang="fr-FR" sz="2100" dirty="0">
                <a:solidFill>
                  <a:srgbClr val="000000"/>
                </a:solidFill>
                <a:latin typeface="+mj-lt"/>
              </a:rPr>
              <a:t>Gestion indépendante de chaque stock</a:t>
            </a:r>
          </a:p>
          <a:p>
            <a:pPr algn="ctr">
              <a:buClr>
                <a:srgbClr val="000000"/>
              </a:buClr>
              <a:buFont typeface="Arial" charset="0"/>
              <a:buNone/>
            </a:pPr>
            <a:r>
              <a:rPr lang="fr-FR" sz="2100" dirty="0">
                <a:solidFill>
                  <a:srgbClr val="000000"/>
                </a:solidFill>
                <a:latin typeface="+mj-lt"/>
              </a:rPr>
              <a:t>Processus fragmenté</a:t>
            </a:r>
            <a:endParaRPr lang="fr-FR" dirty="0">
              <a:latin typeface="+mj-lt"/>
            </a:endParaRPr>
          </a:p>
        </p:txBody>
      </p:sp>
      <p:grpSp>
        <p:nvGrpSpPr>
          <p:cNvPr id="2" name="Group 16"/>
          <p:cNvGrpSpPr/>
          <p:nvPr/>
        </p:nvGrpSpPr>
        <p:grpSpPr>
          <a:xfrm>
            <a:off x="1043608" y="4365104"/>
            <a:ext cx="7200800" cy="12701"/>
            <a:chOff x="1043608" y="4169010"/>
            <a:chExt cx="7200800" cy="12701"/>
          </a:xfrm>
        </p:grpSpPr>
        <p:cxnSp>
          <p:nvCxnSpPr>
            <p:cNvPr id="8" name="Elbow Connector 7"/>
            <p:cNvCxnSpPr/>
            <p:nvPr/>
          </p:nvCxnSpPr>
          <p:spPr>
            <a:xfrm rot="5400000">
              <a:off x="7688335"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p:nvPr/>
          </p:nvCxnSpPr>
          <p:spPr>
            <a:xfrm rot="5400000">
              <a:off x="6162998"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4" name="Elbow Connector 83"/>
            <p:cNvCxnSpPr/>
            <p:nvPr/>
          </p:nvCxnSpPr>
          <p:spPr>
            <a:xfrm rot="5400000">
              <a:off x="4637659"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5" name="Elbow Connector 84"/>
            <p:cNvCxnSpPr/>
            <p:nvPr/>
          </p:nvCxnSpPr>
          <p:spPr>
            <a:xfrm rot="5400000">
              <a:off x="3112320" y="3625638"/>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6" name="Elbow Connector 85"/>
            <p:cNvCxnSpPr/>
            <p:nvPr/>
          </p:nvCxnSpPr>
          <p:spPr>
            <a:xfrm rot="5400000">
              <a:off x="1586981"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89"/>
          <p:cNvGrpSpPr/>
          <p:nvPr/>
        </p:nvGrpSpPr>
        <p:grpSpPr>
          <a:xfrm rot="10800000">
            <a:off x="1043608" y="2852936"/>
            <a:ext cx="7200800" cy="12701"/>
            <a:chOff x="1043608" y="4169010"/>
            <a:chExt cx="7200800" cy="12701"/>
          </a:xfrm>
        </p:grpSpPr>
        <p:cxnSp>
          <p:nvCxnSpPr>
            <p:cNvPr id="91" name="Elbow Connector 90"/>
            <p:cNvCxnSpPr/>
            <p:nvPr/>
          </p:nvCxnSpPr>
          <p:spPr>
            <a:xfrm rot="5400000">
              <a:off x="7688335"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2" name="Elbow Connector 91"/>
            <p:cNvCxnSpPr/>
            <p:nvPr/>
          </p:nvCxnSpPr>
          <p:spPr>
            <a:xfrm rot="5400000">
              <a:off x="6162998"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3" name="Elbow Connector 92"/>
            <p:cNvCxnSpPr/>
            <p:nvPr/>
          </p:nvCxnSpPr>
          <p:spPr>
            <a:xfrm rot="5400000">
              <a:off x="4637659"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4" name="Elbow Connector 93"/>
            <p:cNvCxnSpPr/>
            <p:nvPr/>
          </p:nvCxnSpPr>
          <p:spPr>
            <a:xfrm rot="5400000">
              <a:off x="3112320" y="3625638"/>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p:nvPr/>
          </p:nvCxnSpPr>
          <p:spPr>
            <a:xfrm rot="5400000">
              <a:off x="1586981"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pic>
        <p:nvPicPr>
          <p:cNvPr id="73" name="Picture 72"/>
          <p:cNvPicPr>
            <a:picLocks noChangeAspect="1"/>
          </p:cNvPicPr>
          <p:nvPr/>
        </p:nvPicPr>
        <p:blipFill>
          <a:blip r:embed="rId3" cstate="print"/>
          <a:stretch>
            <a:fillRect/>
          </a:stretch>
        </p:blipFill>
        <p:spPr>
          <a:xfrm>
            <a:off x="539552" y="2843950"/>
            <a:ext cx="612000" cy="612000"/>
          </a:xfrm>
          <a:prstGeom prst="rect">
            <a:avLst/>
          </a:prstGeom>
          <a:ln>
            <a:solidFill>
              <a:srgbClr val="002060"/>
            </a:solidFill>
          </a:ln>
        </p:spPr>
      </p:pic>
      <p:pic>
        <p:nvPicPr>
          <p:cNvPr id="75" name="Picture 74"/>
          <p:cNvPicPr>
            <a:picLocks noChangeAspect="1"/>
          </p:cNvPicPr>
          <p:nvPr/>
        </p:nvPicPr>
        <p:blipFill>
          <a:blip r:embed="rId3" cstate="print"/>
          <a:stretch>
            <a:fillRect/>
          </a:stretch>
        </p:blipFill>
        <p:spPr>
          <a:xfrm>
            <a:off x="2058934" y="2843950"/>
            <a:ext cx="612000" cy="612000"/>
          </a:xfrm>
          <a:prstGeom prst="rect">
            <a:avLst/>
          </a:prstGeom>
          <a:ln>
            <a:solidFill>
              <a:srgbClr val="002060"/>
            </a:solidFill>
          </a:ln>
        </p:spPr>
      </p:pic>
      <p:pic>
        <p:nvPicPr>
          <p:cNvPr id="76" name="Picture 75"/>
          <p:cNvPicPr>
            <a:picLocks noChangeAspect="1"/>
          </p:cNvPicPr>
          <p:nvPr/>
        </p:nvPicPr>
        <p:blipFill>
          <a:blip r:embed="rId3" cstate="print"/>
          <a:stretch>
            <a:fillRect/>
          </a:stretch>
        </p:blipFill>
        <p:spPr>
          <a:xfrm>
            <a:off x="3578316" y="2843950"/>
            <a:ext cx="612000" cy="612000"/>
          </a:xfrm>
          <a:prstGeom prst="rect">
            <a:avLst/>
          </a:prstGeom>
          <a:ln>
            <a:solidFill>
              <a:srgbClr val="002060"/>
            </a:solidFill>
          </a:ln>
        </p:spPr>
      </p:pic>
      <p:pic>
        <p:nvPicPr>
          <p:cNvPr id="77" name="Picture 76"/>
          <p:cNvPicPr>
            <a:picLocks noChangeAspect="1"/>
          </p:cNvPicPr>
          <p:nvPr/>
        </p:nvPicPr>
        <p:blipFill>
          <a:blip r:embed="rId3" cstate="print"/>
          <a:stretch>
            <a:fillRect/>
          </a:stretch>
        </p:blipFill>
        <p:spPr>
          <a:xfrm>
            <a:off x="5097698" y="2843950"/>
            <a:ext cx="612000" cy="612000"/>
          </a:xfrm>
          <a:prstGeom prst="rect">
            <a:avLst/>
          </a:prstGeom>
          <a:ln>
            <a:solidFill>
              <a:srgbClr val="002060"/>
            </a:solidFill>
          </a:ln>
        </p:spPr>
      </p:pic>
      <p:pic>
        <p:nvPicPr>
          <p:cNvPr id="78" name="Picture 77"/>
          <p:cNvPicPr>
            <a:picLocks noChangeAspect="1"/>
          </p:cNvPicPr>
          <p:nvPr/>
        </p:nvPicPr>
        <p:blipFill>
          <a:blip r:embed="rId3" cstate="print"/>
          <a:stretch>
            <a:fillRect/>
          </a:stretch>
        </p:blipFill>
        <p:spPr>
          <a:xfrm>
            <a:off x="6617080" y="2843950"/>
            <a:ext cx="612000" cy="612000"/>
          </a:xfrm>
          <a:prstGeom prst="rect">
            <a:avLst/>
          </a:prstGeom>
          <a:ln>
            <a:solidFill>
              <a:srgbClr val="002060"/>
            </a:solidFill>
          </a:ln>
        </p:spPr>
      </p:pic>
      <p:pic>
        <p:nvPicPr>
          <p:cNvPr id="79" name="Picture 78"/>
          <p:cNvPicPr>
            <a:picLocks noChangeAspect="1"/>
          </p:cNvPicPr>
          <p:nvPr/>
        </p:nvPicPr>
        <p:blipFill>
          <a:blip r:embed="rId3" cstate="print"/>
          <a:stretch>
            <a:fillRect/>
          </a:stretch>
        </p:blipFill>
        <p:spPr>
          <a:xfrm>
            <a:off x="8136464" y="2843950"/>
            <a:ext cx="612000" cy="612000"/>
          </a:xfrm>
          <a:prstGeom prst="rect">
            <a:avLst/>
          </a:prstGeom>
          <a:ln>
            <a:solidFill>
              <a:srgbClr val="002060"/>
            </a:solidFill>
          </a:ln>
        </p:spPr>
      </p:pic>
      <p:sp>
        <p:nvSpPr>
          <p:cNvPr id="3" name="Slide Number Placeholder 2"/>
          <p:cNvSpPr>
            <a:spLocks noGrp="1"/>
          </p:cNvSpPr>
          <p:nvPr>
            <p:ph type="sldNum" sz="quarter" idx="4"/>
          </p:nvPr>
        </p:nvSpPr>
        <p:spPr/>
        <p:txBody>
          <a:bodyPr/>
          <a:lstStyle/>
          <a:p>
            <a:fld id="{F0591563-C936-C24A-B817-5B070095CD79}" type="slidenum">
              <a:rPr lang="fr-FR" smtClean="0"/>
              <a:pPr/>
              <a:t>25</a:t>
            </a:fld>
            <a:endParaRPr lang="fr-FR" dirty="0"/>
          </a:p>
        </p:txBody>
      </p:sp>
    </p:spTree>
    <p:extLst>
      <p:ext uri="{BB962C8B-B14F-4D97-AF65-F5344CB8AC3E}">
        <p14:creationId xmlns:p14="http://schemas.microsoft.com/office/powerpoint/2010/main" val="40808991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78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7889"/>
                                        </p:tgtEl>
                                        <p:attrNameLst>
                                          <p:attrName>style.visibility</p:attrName>
                                        </p:attrNameLst>
                                      </p:cBhvr>
                                      <p:to>
                                        <p:strVal val="visible"/>
                                      </p:to>
                                    </p:set>
                                    <p:anim calcmode="lin" valueType="num">
                                      <p:cBhvr>
                                        <p:cTn id="11" dur="500" fill="hold"/>
                                        <p:tgtEl>
                                          <p:spTgt spid="37889"/>
                                        </p:tgtEl>
                                        <p:attrNameLst>
                                          <p:attrName>ppt_w</p:attrName>
                                        </p:attrNameLst>
                                      </p:cBhvr>
                                      <p:tavLst>
                                        <p:tav tm="0">
                                          <p:val>
                                            <p:fltVal val="0"/>
                                          </p:val>
                                        </p:tav>
                                        <p:tav tm="100000">
                                          <p:val>
                                            <p:strVal val="#ppt_w"/>
                                          </p:val>
                                        </p:tav>
                                      </p:tavLst>
                                    </p:anim>
                                    <p:anim calcmode="lin" valueType="num">
                                      <p:cBhvr>
                                        <p:cTn id="12" dur="500" fill="hold"/>
                                        <p:tgtEl>
                                          <p:spTgt spid="3788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7890"/>
                                        </p:tgtEl>
                                        <p:attrNameLst>
                                          <p:attrName>style.visibility</p:attrName>
                                        </p:attrNameLst>
                                      </p:cBhvr>
                                      <p:to>
                                        <p:strVal val="visible"/>
                                      </p:to>
                                    </p:set>
                                    <p:anim calcmode="lin" valueType="num">
                                      <p:cBhvr>
                                        <p:cTn id="17" dur="500" fill="hold"/>
                                        <p:tgtEl>
                                          <p:spTgt spid="37890"/>
                                        </p:tgtEl>
                                        <p:attrNameLst>
                                          <p:attrName>ppt_w</p:attrName>
                                        </p:attrNameLst>
                                      </p:cBhvr>
                                      <p:tavLst>
                                        <p:tav tm="0">
                                          <p:val>
                                            <p:fltVal val="0"/>
                                          </p:val>
                                        </p:tav>
                                        <p:tav tm="100000">
                                          <p:val>
                                            <p:strVal val="#ppt_w"/>
                                          </p:val>
                                        </p:tav>
                                      </p:tavLst>
                                    </p:anim>
                                    <p:anim calcmode="lin" valueType="num">
                                      <p:cBhvr>
                                        <p:cTn id="1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7891"/>
                                        </p:tgtEl>
                                        <p:attrNameLst>
                                          <p:attrName>style.visibility</p:attrName>
                                        </p:attrNameLst>
                                      </p:cBhvr>
                                      <p:to>
                                        <p:strVal val="visible"/>
                                      </p:to>
                                    </p:set>
                                    <p:anim calcmode="lin" valueType="num">
                                      <p:cBhvr>
                                        <p:cTn id="23" dur="500" fill="hold"/>
                                        <p:tgtEl>
                                          <p:spTgt spid="37891"/>
                                        </p:tgtEl>
                                        <p:attrNameLst>
                                          <p:attrName>ppt_w</p:attrName>
                                        </p:attrNameLst>
                                      </p:cBhvr>
                                      <p:tavLst>
                                        <p:tav tm="0">
                                          <p:val>
                                            <p:fltVal val="0"/>
                                          </p:val>
                                        </p:tav>
                                        <p:tav tm="100000">
                                          <p:val>
                                            <p:strVal val="#ppt_w"/>
                                          </p:val>
                                        </p:tav>
                                      </p:tavLst>
                                    </p:anim>
                                    <p:anim calcmode="lin" valueType="num">
                                      <p:cBhvr>
                                        <p:cTn id="24" dur="500" fill="hold"/>
                                        <p:tgtEl>
                                          <p:spTgt spid="3789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7892"/>
                                        </p:tgtEl>
                                        <p:attrNameLst>
                                          <p:attrName>style.visibility</p:attrName>
                                        </p:attrNameLst>
                                      </p:cBhvr>
                                      <p:to>
                                        <p:strVal val="visible"/>
                                      </p:to>
                                    </p:set>
                                    <p:anim calcmode="lin" valueType="num">
                                      <p:cBhvr>
                                        <p:cTn id="29" dur="500" fill="hold"/>
                                        <p:tgtEl>
                                          <p:spTgt spid="37892"/>
                                        </p:tgtEl>
                                        <p:attrNameLst>
                                          <p:attrName>ppt_w</p:attrName>
                                        </p:attrNameLst>
                                      </p:cBhvr>
                                      <p:tavLst>
                                        <p:tav tm="0">
                                          <p:val>
                                            <p:fltVal val="0"/>
                                          </p:val>
                                        </p:tav>
                                        <p:tav tm="100000">
                                          <p:val>
                                            <p:strVal val="#ppt_w"/>
                                          </p:val>
                                        </p:tav>
                                      </p:tavLst>
                                    </p:anim>
                                    <p:anim calcmode="lin" valueType="num">
                                      <p:cBhvr>
                                        <p:cTn id="30" dur="500" fill="hold"/>
                                        <p:tgtEl>
                                          <p:spTgt spid="37892"/>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7893"/>
                                        </p:tgtEl>
                                        <p:attrNameLst>
                                          <p:attrName>style.visibility</p:attrName>
                                        </p:attrNameLst>
                                      </p:cBhvr>
                                      <p:to>
                                        <p:strVal val="visible"/>
                                      </p:to>
                                    </p:set>
                                    <p:anim calcmode="lin" valueType="num">
                                      <p:cBhvr>
                                        <p:cTn id="35" dur="500" fill="hold"/>
                                        <p:tgtEl>
                                          <p:spTgt spid="37893"/>
                                        </p:tgtEl>
                                        <p:attrNameLst>
                                          <p:attrName>ppt_w</p:attrName>
                                        </p:attrNameLst>
                                      </p:cBhvr>
                                      <p:tavLst>
                                        <p:tav tm="0">
                                          <p:val>
                                            <p:fltVal val="0"/>
                                          </p:val>
                                        </p:tav>
                                        <p:tav tm="100000">
                                          <p:val>
                                            <p:strVal val="#ppt_w"/>
                                          </p:val>
                                        </p:tav>
                                      </p:tavLst>
                                    </p:anim>
                                    <p:anim calcmode="lin" valueType="num">
                                      <p:cBhvr>
                                        <p:cTn id="36" dur="500" fill="hold"/>
                                        <p:tgtEl>
                                          <p:spTgt spid="378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0" grpId="0"/>
      <p:bldP spid="37891" grpId="0"/>
      <p:bldP spid="37892" grpId="0"/>
      <p:bldP spid="37893" grpId="0"/>
      <p:bldP spid="3789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2"/>
          <p:cNvSpPr>
            <a:spLocks noGrp="1" noChangeArrowheads="1"/>
          </p:cNvSpPr>
          <p:nvPr>
            <p:ph type="title"/>
          </p:nvPr>
        </p:nvSpPr>
        <p:spPr>
          <a:xfrm>
            <a:off x="990600" y="609600"/>
            <a:ext cx="7924800" cy="457200"/>
          </a:xfrm>
        </p:spPr>
        <p:txBody>
          <a:bodyPr/>
          <a:lstStyle/>
          <a:p>
            <a:r>
              <a:rPr lang="fr-FR"/>
              <a:t>Supply Chain management : définition</a:t>
            </a:r>
          </a:p>
        </p:txBody>
      </p:sp>
      <p:sp>
        <p:nvSpPr>
          <p:cNvPr id="2066" name="Rectangle 3"/>
          <p:cNvSpPr>
            <a:spLocks noGrp="1" noChangeArrowheads="1"/>
          </p:cNvSpPr>
          <p:nvPr>
            <p:ph type="body" idx="1"/>
          </p:nvPr>
        </p:nvSpPr>
        <p:spPr>
          <a:xfrm>
            <a:off x="381000" y="1143000"/>
            <a:ext cx="8001000" cy="1676400"/>
          </a:xfrm>
        </p:spPr>
        <p:txBody>
          <a:bodyPr/>
          <a:lstStyle/>
          <a:p>
            <a:pPr>
              <a:lnSpc>
                <a:spcPct val="80000"/>
              </a:lnSpc>
            </a:pPr>
            <a:r>
              <a:rPr lang="fr-FR" sz="2000"/>
              <a:t> </a:t>
            </a:r>
            <a:r>
              <a:rPr lang="fr-FR" sz="2000" i="1"/>
              <a:t>Ensemble des activités de gestion et de pilotage des flux, </a:t>
            </a:r>
            <a:br>
              <a:rPr lang="fr-FR" sz="2000" i="1"/>
            </a:br>
            <a:r>
              <a:rPr lang="fr-FR" sz="2000" i="1"/>
              <a:t> de l’aval (client final) vers l’amont (fournisseurs), afin de </a:t>
            </a:r>
            <a:br>
              <a:rPr lang="fr-FR" sz="2000" i="1"/>
            </a:br>
            <a:r>
              <a:rPr lang="fr-FR" sz="2000" i="1"/>
              <a:t> satisfaire la demande finale dans tous ses attributs (coût,    </a:t>
            </a:r>
            <a:br>
              <a:rPr lang="fr-FR" sz="2000" i="1"/>
            </a:br>
            <a:r>
              <a:rPr lang="fr-FR" sz="2000" i="1"/>
              <a:t> qualité, délai, flexibilité, réactivité, services associés), tout en </a:t>
            </a:r>
            <a:br>
              <a:rPr lang="fr-FR" sz="2000" i="1"/>
            </a:br>
            <a:r>
              <a:rPr lang="fr-FR" sz="2000" i="1"/>
              <a:t> cherchant à optimiser l’utilisation des ressources et à </a:t>
            </a:r>
            <a:br>
              <a:rPr lang="fr-FR" sz="2000" i="1"/>
            </a:br>
            <a:r>
              <a:rPr lang="fr-FR" sz="2000" i="1"/>
              <a:t> supprimer tous les dysfonctionnements internes et externes.</a:t>
            </a:r>
          </a:p>
        </p:txBody>
      </p:sp>
      <p:grpSp>
        <p:nvGrpSpPr>
          <p:cNvPr id="2067" name="Group 4"/>
          <p:cNvGrpSpPr>
            <a:grpSpLocks/>
          </p:cNvGrpSpPr>
          <p:nvPr/>
        </p:nvGrpSpPr>
        <p:grpSpPr bwMode="auto">
          <a:xfrm>
            <a:off x="3810000" y="4267200"/>
            <a:ext cx="1828800" cy="990600"/>
            <a:chOff x="3623" y="2024"/>
            <a:chExt cx="970" cy="778"/>
          </a:xfrm>
        </p:grpSpPr>
        <p:sp>
          <p:nvSpPr>
            <p:cNvPr id="2095" name="Freeform 5"/>
            <p:cNvSpPr>
              <a:spLocks/>
            </p:cNvSpPr>
            <p:nvPr/>
          </p:nvSpPr>
          <p:spPr bwMode="auto">
            <a:xfrm>
              <a:off x="3623" y="2024"/>
              <a:ext cx="970" cy="778"/>
            </a:xfrm>
            <a:custGeom>
              <a:avLst/>
              <a:gdLst>
                <a:gd name="T0" fmla="*/ 802 w 970"/>
                <a:gd name="T1" fmla="*/ 0 h 778"/>
                <a:gd name="T2" fmla="*/ 969 w 970"/>
                <a:gd name="T3" fmla="*/ 389 h 778"/>
                <a:gd name="T4" fmla="*/ 802 w 970"/>
                <a:gd name="T5" fmla="*/ 777 h 778"/>
                <a:gd name="T6" fmla="*/ 0 w 970"/>
                <a:gd name="T7" fmla="*/ 777 h 778"/>
                <a:gd name="T8" fmla="*/ 0 60000 65536"/>
                <a:gd name="T9" fmla="*/ 0 60000 65536"/>
                <a:gd name="T10" fmla="*/ 0 60000 65536"/>
                <a:gd name="T11" fmla="*/ 0 60000 65536"/>
                <a:gd name="T12" fmla="*/ 0 w 970"/>
                <a:gd name="T13" fmla="*/ 0 h 778"/>
                <a:gd name="T14" fmla="*/ 970 w 970"/>
                <a:gd name="T15" fmla="*/ 778 h 778"/>
              </a:gdLst>
              <a:ahLst/>
              <a:cxnLst>
                <a:cxn ang="T8">
                  <a:pos x="T0" y="T1"/>
                </a:cxn>
                <a:cxn ang="T9">
                  <a:pos x="T2" y="T3"/>
                </a:cxn>
                <a:cxn ang="T10">
                  <a:pos x="T4" y="T5"/>
                </a:cxn>
                <a:cxn ang="T11">
                  <a:pos x="T6" y="T7"/>
                </a:cxn>
              </a:cxnLst>
              <a:rect l="T12" t="T13" r="T14" b="T15"/>
              <a:pathLst>
                <a:path w="970" h="778">
                  <a:moveTo>
                    <a:pt x="802" y="0"/>
                  </a:moveTo>
                  <a:lnTo>
                    <a:pt x="969" y="389"/>
                  </a:lnTo>
                  <a:lnTo>
                    <a:pt x="802" y="777"/>
                  </a:lnTo>
                  <a:lnTo>
                    <a:pt x="0" y="777"/>
                  </a:lnTo>
                </a:path>
              </a:pathLst>
            </a:custGeom>
            <a:solidFill>
              <a:srgbClr val="FF9933"/>
            </a:solidFill>
            <a:ln w="12700" cap="rnd" cmpd="sng">
              <a:solidFill>
                <a:srgbClr val="790015"/>
              </a:solidFill>
              <a:prstDash val="solid"/>
              <a:round/>
              <a:headEnd type="none" w="med" len="med"/>
              <a:tailEnd type="none" w="med" len="med"/>
            </a:ln>
          </p:spPr>
          <p:txBody>
            <a:bodyPr/>
            <a:lstStyle/>
            <a:p>
              <a:endParaRPr lang="fr-FR"/>
            </a:p>
          </p:txBody>
        </p:sp>
        <p:sp>
          <p:nvSpPr>
            <p:cNvPr id="2096" name="Freeform 6"/>
            <p:cNvSpPr>
              <a:spLocks/>
            </p:cNvSpPr>
            <p:nvPr/>
          </p:nvSpPr>
          <p:spPr bwMode="auto">
            <a:xfrm>
              <a:off x="3623" y="2024"/>
              <a:ext cx="803" cy="778"/>
            </a:xfrm>
            <a:custGeom>
              <a:avLst/>
              <a:gdLst>
                <a:gd name="T0" fmla="*/ 0 w 803"/>
                <a:gd name="T1" fmla="*/ 777 h 778"/>
                <a:gd name="T2" fmla="*/ 135 w 803"/>
                <a:gd name="T3" fmla="*/ 389 h 778"/>
                <a:gd name="T4" fmla="*/ 0 w 803"/>
                <a:gd name="T5" fmla="*/ 0 h 778"/>
                <a:gd name="T6" fmla="*/ 802 w 803"/>
                <a:gd name="T7" fmla="*/ 0 h 778"/>
                <a:gd name="T8" fmla="*/ 0 60000 65536"/>
                <a:gd name="T9" fmla="*/ 0 60000 65536"/>
                <a:gd name="T10" fmla="*/ 0 60000 65536"/>
                <a:gd name="T11" fmla="*/ 0 60000 65536"/>
                <a:gd name="T12" fmla="*/ 0 w 803"/>
                <a:gd name="T13" fmla="*/ 0 h 778"/>
                <a:gd name="T14" fmla="*/ 803 w 803"/>
                <a:gd name="T15" fmla="*/ 778 h 778"/>
              </a:gdLst>
              <a:ahLst/>
              <a:cxnLst>
                <a:cxn ang="T8">
                  <a:pos x="T0" y="T1"/>
                </a:cxn>
                <a:cxn ang="T9">
                  <a:pos x="T2" y="T3"/>
                </a:cxn>
                <a:cxn ang="T10">
                  <a:pos x="T4" y="T5"/>
                </a:cxn>
                <a:cxn ang="T11">
                  <a:pos x="T6" y="T7"/>
                </a:cxn>
              </a:cxnLst>
              <a:rect l="T12" t="T13" r="T14" b="T15"/>
              <a:pathLst>
                <a:path w="803" h="778">
                  <a:moveTo>
                    <a:pt x="0" y="777"/>
                  </a:moveTo>
                  <a:lnTo>
                    <a:pt x="135" y="389"/>
                  </a:lnTo>
                  <a:lnTo>
                    <a:pt x="0" y="0"/>
                  </a:lnTo>
                  <a:lnTo>
                    <a:pt x="802" y="0"/>
                  </a:lnTo>
                </a:path>
              </a:pathLst>
            </a:custGeom>
            <a:solidFill>
              <a:srgbClr val="FF9933"/>
            </a:solidFill>
            <a:ln w="12700" cap="rnd" cmpd="sng">
              <a:solidFill>
                <a:srgbClr val="790015"/>
              </a:solidFill>
              <a:prstDash val="solid"/>
              <a:round/>
              <a:headEnd type="none" w="med" len="med"/>
              <a:tailEnd type="none" w="med" len="med"/>
            </a:ln>
          </p:spPr>
          <p:txBody>
            <a:bodyPr/>
            <a:lstStyle/>
            <a:p>
              <a:endParaRPr lang="fr-FR"/>
            </a:p>
          </p:txBody>
        </p:sp>
      </p:grpSp>
      <p:graphicFrame>
        <p:nvGraphicFramePr>
          <p:cNvPr id="2050" name="Object 7">
            <a:hlinkClick r:id="" action="ppaction://ole?verb=0"/>
          </p:cNvPr>
          <p:cNvGraphicFramePr>
            <a:graphicFrameLocks/>
          </p:cNvGraphicFramePr>
          <p:nvPr/>
        </p:nvGraphicFramePr>
        <p:xfrm>
          <a:off x="4191000" y="4495800"/>
          <a:ext cx="962025" cy="781050"/>
        </p:xfrm>
        <a:graphic>
          <a:graphicData uri="http://schemas.openxmlformats.org/presentationml/2006/ole">
            <mc:AlternateContent xmlns:mc="http://schemas.openxmlformats.org/markup-compatibility/2006">
              <mc:Choice xmlns:v="urn:schemas-microsoft-com:vml" Requires="v">
                <p:oleObj spid="_x0000_s2193" name="CorelDRAW!" r:id="rId4" imgW="1249200" imgH="1066680" progId="">
                  <p:embed/>
                </p:oleObj>
              </mc:Choice>
              <mc:Fallback>
                <p:oleObj name="CorelDRAW!" r:id="rId4" imgW="1249200" imgH="1066680" progId="">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495800"/>
                        <a:ext cx="9620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68" name="Group 8"/>
          <p:cNvGrpSpPr>
            <a:grpSpLocks/>
          </p:cNvGrpSpPr>
          <p:nvPr/>
        </p:nvGrpSpPr>
        <p:grpSpPr bwMode="auto">
          <a:xfrm>
            <a:off x="5791200" y="4267200"/>
            <a:ext cx="1752600" cy="990600"/>
            <a:chOff x="3623" y="2024"/>
            <a:chExt cx="970" cy="778"/>
          </a:xfrm>
        </p:grpSpPr>
        <p:sp>
          <p:nvSpPr>
            <p:cNvPr id="2093" name="Freeform 9"/>
            <p:cNvSpPr>
              <a:spLocks/>
            </p:cNvSpPr>
            <p:nvPr/>
          </p:nvSpPr>
          <p:spPr bwMode="auto">
            <a:xfrm>
              <a:off x="3623" y="2024"/>
              <a:ext cx="970" cy="778"/>
            </a:xfrm>
            <a:custGeom>
              <a:avLst/>
              <a:gdLst>
                <a:gd name="T0" fmla="*/ 802 w 970"/>
                <a:gd name="T1" fmla="*/ 0 h 778"/>
                <a:gd name="T2" fmla="*/ 969 w 970"/>
                <a:gd name="T3" fmla="*/ 389 h 778"/>
                <a:gd name="T4" fmla="*/ 802 w 970"/>
                <a:gd name="T5" fmla="*/ 777 h 778"/>
                <a:gd name="T6" fmla="*/ 0 w 970"/>
                <a:gd name="T7" fmla="*/ 777 h 778"/>
                <a:gd name="T8" fmla="*/ 0 60000 65536"/>
                <a:gd name="T9" fmla="*/ 0 60000 65536"/>
                <a:gd name="T10" fmla="*/ 0 60000 65536"/>
                <a:gd name="T11" fmla="*/ 0 60000 65536"/>
                <a:gd name="T12" fmla="*/ 0 w 970"/>
                <a:gd name="T13" fmla="*/ 0 h 778"/>
                <a:gd name="T14" fmla="*/ 970 w 970"/>
                <a:gd name="T15" fmla="*/ 778 h 778"/>
              </a:gdLst>
              <a:ahLst/>
              <a:cxnLst>
                <a:cxn ang="T8">
                  <a:pos x="T0" y="T1"/>
                </a:cxn>
                <a:cxn ang="T9">
                  <a:pos x="T2" y="T3"/>
                </a:cxn>
                <a:cxn ang="T10">
                  <a:pos x="T4" y="T5"/>
                </a:cxn>
                <a:cxn ang="T11">
                  <a:pos x="T6" y="T7"/>
                </a:cxn>
              </a:cxnLst>
              <a:rect l="T12" t="T13" r="T14" b="T15"/>
              <a:pathLst>
                <a:path w="970" h="778">
                  <a:moveTo>
                    <a:pt x="802" y="0"/>
                  </a:moveTo>
                  <a:lnTo>
                    <a:pt x="969" y="389"/>
                  </a:lnTo>
                  <a:lnTo>
                    <a:pt x="802" y="777"/>
                  </a:lnTo>
                  <a:lnTo>
                    <a:pt x="0" y="777"/>
                  </a:lnTo>
                </a:path>
              </a:pathLst>
            </a:custGeom>
            <a:solidFill>
              <a:srgbClr val="FF9933"/>
            </a:solidFill>
            <a:ln w="12700" cap="rnd" cmpd="sng">
              <a:solidFill>
                <a:srgbClr val="790015"/>
              </a:solidFill>
              <a:prstDash val="solid"/>
              <a:round/>
              <a:headEnd type="none" w="med" len="med"/>
              <a:tailEnd type="none" w="med" len="med"/>
            </a:ln>
          </p:spPr>
          <p:txBody>
            <a:bodyPr/>
            <a:lstStyle/>
            <a:p>
              <a:endParaRPr lang="fr-FR"/>
            </a:p>
          </p:txBody>
        </p:sp>
        <p:sp>
          <p:nvSpPr>
            <p:cNvPr id="2094" name="Freeform 10"/>
            <p:cNvSpPr>
              <a:spLocks/>
            </p:cNvSpPr>
            <p:nvPr/>
          </p:nvSpPr>
          <p:spPr bwMode="auto">
            <a:xfrm>
              <a:off x="3623" y="2024"/>
              <a:ext cx="803" cy="778"/>
            </a:xfrm>
            <a:custGeom>
              <a:avLst/>
              <a:gdLst>
                <a:gd name="T0" fmla="*/ 0 w 803"/>
                <a:gd name="T1" fmla="*/ 777 h 778"/>
                <a:gd name="T2" fmla="*/ 135 w 803"/>
                <a:gd name="T3" fmla="*/ 389 h 778"/>
                <a:gd name="T4" fmla="*/ 0 w 803"/>
                <a:gd name="T5" fmla="*/ 0 h 778"/>
                <a:gd name="T6" fmla="*/ 802 w 803"/>
                <a:gd name="T7" fmla="*/ 0 h 778"/>
                <a:gd name="T8" fmla="*/ 0 60000 65536"/>
                <a:gd name="T9" fmla="*/ 0 60000 65536"/>
                <a:gd name="T10" fmla="*/ 0 60000 65536"/>
                <a:gd name="T11" fmla="*/ 0 60000 65536"/>
                <a:gd name="T12" fmla="*/ 0 w 803"/>
                <a:gd name="T13" fmla="*/ 0 h 778"/>
                <a:gd name="T14" fmla="*/ 803 w 803"/>
                <a:gd name="T15" fmla="*/ 778 h 778"/>
              </a:gdLst>
              <a:ahLst/>
              <a:cxnLst>
                <a:cxn ang="T8">
                  <a:pos x="T0" y="T1"/>
                </a:cxn>
                <a:cxn ang="T9">
                  <a:pos x="T2" y="T3"/>
                </a:cxn>
                <a:cxn ang="T10">
                  <a:pos x="T4" y="T5"/>
                </a:cxn>
                <a:cxn ang="T11">
                  <a:pos x="T6" y="T7"/>
                </a:cxn>
              </a:cxnLst>
              <a:rect l="T12" t="T13" r="T14" b="T15"/>
              <a:pathLst>
                <a:path w="803" h="778">
                  <a:moveTo>
                    <a:pt x="0" y="777"/>
                  </a:moveTo>
                  <a:lnTo>
                    <a:pt x="135" y="389"/>
                  </a:lnTo>
                  <a:lnTo>
                    <a:pt x="0" y="0"/>
                  </a:lnTo>
                  <a:lnTo>
                    <a:pt x="802" y="0"/>
                  </a:lnTo>
                </a:path>
              </a:pathLst>
            </a:custGeom>
            <a:solidFill>
              <a:srgbClr val="FF9933"/>
            </a:solidFill>
            <a:ln w="12700" cap="rnd" cmpd="sng">
              <a:solidFill>
                <a:srgbClr val="790015"/>
              </a:solidFill>
              <a:prstDash val="solid"/>
              <a:round/>
              <a:headEnd type="none" w="med" len="med"/>
              <a:tailEnd type="none" w="med" len="med"/>
            </a:ln>
          </p:spPr>
          <p:txBody>
            <a:bodyPr/>
            <a:lstStyle/>
            <a:p>
              <a:endParaRPr lang="fr-FR"/>
            </a:p>
          </p:txBody>
        </p:sp>
      </p:grpSp>
      <p:sp>
        <p:nvSpPr>
          <p:cNvPr id="2069" name="Rectangle 11"/>
          <p:cNvSpPr>
            <a:spLocks noChangeArrowheads="1"/>
          </p:cNvSpPr>
          <p:nvPr/>
        </p:nvSpPr>
        <p:spPr bwMode="auto">
          <a:xfrm>
            <a:off x="3962400" y="4267200"/>
            <a:ext cx="1377950" cy="333375"/>
          </a:xfrm>
          <a:prstGeom prst="rect">
            <a:avLst/>
          </a:prstGeom>
          <a:noFill/>
          <a:ln w="12700">
            <a:noFill/>
            <a:miter lim="800000"/>
            <a:headEnd/>
            <a:tailEnd/>
          </a:ln>
        </p:spPr>
        <p:txBody>
          <a:bodyPr wrap="none" lIns="85725" tIns="42862" rIns="85725" bIns="42862">
            <a:spAutoFit/>
          </a:bodyPr>
          <a:lstStyle/>
          <a:p>
            <a:pPr defTabSz="652463"/>
            <a:r>
              <a:rPr lang="fr-FR" sz="1800" i="1">
                <a:solidFill>
                  <a:srgbClr val="000000"/>
                </a:solidFill>
              </a:rPr>
              <a:t>Production</a:t>
            </a:r>
          </a:p>
        </p:txBody>
      </p:sp>
      <p:sp>
        <p:nvSpPr>
          <p:cNvPr id="2070" name="Rectangle 12"/>
          <p:cNvSpPr>
            <a:spLocks noChangeArrowheads="1"/>
          </p:cNvSpPr>
          <p:nvPr/>
        </p:nvSpPr>
        <p:spPr bwMode="auto">
          <a:xfrm>
            <a:off x="5715000" y="4267200"/>
            <a:ext cx="1771650" cy="333375"/>
          </a:xfrm>
          <a:prstGeom prst="rect">
            <a:avLst/>
          </a:prstGeom>
          <a:noFill/>
          <a:ln w="12700">
            <a:noFill/>
            <a:miter lim="800000"/>
            <a:headEnd/>
            <a:tailEnd/>
          </a:ln>
        </p:spPr>
        <p:txBody>
          <a:bodyPr wrap="none" lIns="85725" tIns="42862" rIns="85725" bIns="42862">
            <a:spAutoFit/>
          </a:bodyPr>
          <a:lstStyle/>
          <a:p>
            <a:pPr defTabSz="652463"/>
            <a:r>
              <a:rPr lang="fr-FR" sz="1800" i="1">
                <a:solidFill>
                  <a:srgbClr val="000000"/>
                </a:solidFill>
              </a:rPr>
              <a:t>Ventes/Distrib.</a:t>
            </a:r>
          </a:p>
        </p:txBody>
      </p:sp>
      <p:grpSp>
        <p:nvGrpSpPr>
          <p:cNvPr id="2071" name="Group 13"/>
          <p:cNvGrpSpPr>
            <a:grpSpLocks/>
          </p:cNvGrpSpPr>
          <p:nvPr/>
        </p:nvGrpSpPr>
        <p:grpSpPr bwMode="auto">
          <a:xfrm>
            <a:off x="1981200" y="4267200"/>
            <a:ext cx="1752600" cy="990600"/>
            <a:chOff x="1299" y="2024"/>
            <a:chExt cx="969" cy="778"/>
          </a:xfrm>
        </p:grpSpPr>
        <p:sp>
          <p:nvSpPr>
            <p:cNvPr id="2091" name="Freeform 14"/>
            <p:cNvSpPr>
              <a:spLocks/>
            </p:cNvSpPr>
            <p:nvPr/>
          </p:nvSpPr>
          <p:spPr bwMode="auto">
            <a:xfrm>
              <a:off x="1299" y="2024"/>
              <a:ext cx="969" cy="778"/>
            </a:xfrm>
            <a:custGeom>
              <a:avLst/>
              <a:gdLst>
                <a:gd name="T0" fmla="*/ 801 w 969"/>
                <a:gd name="T1" fmla="*/ 0 h 778"/>
                <a:gd name="T2" fmla="*/ 968 w 969"/>
                <a:gd name="T3" fmla="*/ 389 h 778"/>
                <a:gd name="T4" fmla="*/ 801 w 969"/>
                <a:gd name="T5" fmla="*/ 777 h 778"/>
                <a:gd name="T6" fmla="*/ 0 w 969"/>
                <a:gd name="T7" fmla="*/ 777 h 778"/>
                <a:gd name="T8" fmla="*/ 0 60000 65536"/>
                <a:gd name="T9" fmla="*/ 0 60000 65536"/>
                <a:gd name="T10" fmla="*/ 0 60000 65536"/>
                <a:gd name="T11" fmla="*/ 0 60000 65536"/>
                <a:gd name="T12" fmla="*/ 0 w 969"/>
                <a:gd name="T13" fmla="*/ 0 h 778"/>
                <a:gd name="T14" fmla="*/ 969 w 969"/>
                <a:gd name="T15" fmla="*/ 778 h 778"/>
              </a:gdLst>
              <a:ahLst/>
              <a:cxnLst>
                <a:cxn ang="T8">
                  <a:pos x="T0" y="T1"/>
                </a:cxn>
                <a:cxn ang="T9">
                  <a:pos x="T2" y="T3"/>
                </a:cxn>
                <a:cxn ang="T10">
                  <a:pos x="T4" y="T5"/>
                </a:cxn>
                <a:cxn ang="T11">
                  <a:pos x="T6" y="T7"/>
                </a:cxn>
              </a:cxnLst>
              <a:rect l="T12" t="T13" r="T14" b="T15"/>
              <a:pathLst>
                <a:path w="969" h="778">
                  <a:moveTo>
                    <a:pt x="801" y="0"/>
                  </a:moveTo>
                  <a:lnTo>
                    <a:pt x="968" y="389"/>
                  </a:lnTo>
                  <a:lnTo>
                    <a:pt x="801" y="777"/>
                  </a:lnTo>
                  <a:lnTo>
                    <a:pt x="0" y="777"/>
                  </a:lnTo>
                </a:path>
              </a:pathLst>
            </a:custGeom>
            <a:solidFill>
              <a:srgbClr val="FF9933"/>
            </a:solidFill>
            <a:ln w="12700" cap="rnd" cmpd="sng">
              <a:solidFill>
                <a:srgbClr val="790015"/>
              </a:solidFill>
              <a:prstDash val="solid"/>
              <a:round/>
              <a:headEnd type="none" w="med" len="med"/>
              <a:tailEnd type="none" w="med" len="med"/>
            </a:ln>
          </p:spPr>
          <p:txBody>
            <a:bodyPr/>
            <a:lstStyle/>
            <a:p>
              <a:endParaRPr lang="fr-FR"/>
            </a:p>
          </p:txBody>
        </p:sp>
        <p:sp>
          <p:nvSpPr>
            <p:cNvPr id="2092" name="Freeform 15"/>
            <p:cNvSpPr>
              <a:spLocks/>
            </p:cNvSpPr>
            <p:nvPr/>
          </p:nvSpPr>
          <p:spPr bwMode="auto">
            <a:xfrm>
              <a:off x="1299" y="2024"/>
              <a:ext cx="803" cy="778"/>
            </a:xfrm>
            <a:custGeom>
              <a:avLst/>
              <a:gdLst>
                <a:gd name="T0" fmla="*/ 0 w 803"/>
                <a:gd name="T1" fmla="*/ 777 h 778"/>
                <a:gd name="T2" fmla="*/ 135 w 803"/>
                <a:gd name="T3" fmla="*/ 389 h 778"/>
                <a:gd name="T4" fmla="*/ 0 w 803"/>
                <a:gd name="T5" fmla="*/ 0 h 778"/>
                <a:gd name="T6" fmla="*/ 802 w 803"/>
                <a:gd name="T7" fmla="*/ 0 h 778"/>
                <a:gd name="T8" fmla="*/ 0 60000 65536"/>
                <a:gd name="T9" fmla="*/ 0 60000 65536"/>
                <a:gd name="T10" fmla="*/ 0 60000 65536"/>
                <a:gd name="T11" fmla="*/ 0 60000 65536"/>
                <a:gd name="T12" fmla="*/ 0 w 803"/>
                <a:gd name="T13" fmla="*/ 0 h 778"/>
                <a:gd name="T14" fmla="*/ 803 w 803"/>
                <a:gd name="T15" fmla="*/ 778 h 778"/>
              </a:gdLst>
              <a:ahLst/>
              <a:cxnLst>
                <a:cxn ang="T8">
                  <a:pos x="T0" y="T1"/>
                </a:cxn>
                <a:cxn ang="T9">
                  <a:pos x="T2" y="T3"/>
                </a:cxn>
                <a:cxn ang="T10">
                  <a:pos x="T4" y="T5"/>
                </a:cxn>
                <a:cxn ang="T11">
                  <a:pos x="T6" y="T7"/>
                </a:cxn>
              </a:cxnLst>
              <a:rect l="T12" t="T13" r="T14" b="T15"/>
              <a:pathLst>
                <a:path w="803" h="778">
                  <a:moveTo>
                    <a:pt x="0" y="777"/>
                  </a:moveTo>
                  <a:lnTo>
                    <a:pt x="135" y="389"/>
                  </a:lnTo>
                  <a:lnTo>
                    <a:pt x="0" y="0"/>
                  </a:lnTo>
                  <a:lnTo>
                    <a:pt x="802" y="0"/>
                  </a:lnTo>
                </a:path>
              </a:pathLst>
            </a:custGeom>
            <a:solidFill>
              <a:srgbClr val="FF9933"/>
            </a:solidFill>
            <a:ln w="12700" cap="rnd" cmpd="sng">
              <a:solidFill>
                <a:srgbClr val="790015"/>
              </a:solidFill>
              <a:prstDash val="solid"/>
              <a:round/>
              <a:headEnd type="none" w="med" len="med"/>
              <a:tailEnd type="none" w="med" len="med"/>
            </a:ln>
          </p:spPr>
          <p:txBody>
            <a:bodyPr/>
            <a:lstStyle/>
            <a:p>
              <a:endParaRPr lang="fr-FR"/>
            </a:p>
          </p:txBody>
        </p:sp>
      </p:grpSp>
      <p:graphicFrame>
        <p:nvGraphicFramePr>
          <p:cNvPr id="2051" name="Object 16">
            <a:hlinkClick r:id="" action="ppaction://ole?verb=0"/>
          </p:cNvPr>
          <p:cNvGraphicFramePr>
            <a:graphicFrameLocks/>
          </p:cNvGraphicFramePr>
          <p:nvPr/>
        </p:nvGraphicFramePr>
        <p:xfrm>
          <a:off x="2362200" y="4648200"/>
          <a:ext cx="830263" cy="619125"/>
        </p:xfrm>
        <a:graphic>
          <a:graphicData uri="http://schemas.openxmlformats.org/presentationml/2006/ole">
            <mc:AlternateContent xmlns:mc="http://schemas.openxmlformats.org/markup-compatibility/2006">
              <mc:Choice xmlns:v="urn:schemas-microsoft-com:vml" Requires="v">
                <p:oleObj spid="_x0000_s2194" name="CorelDRAW!" r:id="rId6" imgW="1145880" imgH="1160280" progId="">
                  <p:embed/>
                </p:oleObj>
              </mc:Choice>
              <mc:Fallback>
                <p:oleObj name="CorelDRAW!" r:id="rId6" imgW="1145880" imgH="1160280" progId="">
                  <p:embed/>
                  <p:pic>
                    <p:nvPicPr>
                      <p:cNvPr id="0" name="Object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648200"/>
                        <a:ext cx="83026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7">
            <a:hlinkClick r:id="" action="ppaction://ole?verb=0"/>
          </p:cNvPr>
          <p:cNvGraphicFramePr>
            <a:graphicFrameLocks/>
          </p:cNvGraphicFramePr>
          <p:nvPr/>
        </p:nvGraphicFramePr>
        <p:xfrm>
          <a:off x="6096000" y="4953000"/>
          <a:ext cx="941388" cy="284163"/>
        </p:xfrm>
        <a:graphic>
          <a:graphicData uri="http://schemas.openxmlformats.org/presentationml/2006/ole">
            <mc:AlternateContent xmlns:mc="http://schemas.openxmlformats.org/markup-compatibility/2006">
              <mc:Choice xmlns:v="urn:schemas-microsoft-com:vml" Requires="v">
                <p:oleObj spid="_x0000_s2195" name="CorelDRAW!" r:id="rId8" imgW="1163520" imgH="388800" progId="">
                  <p:embed/>
                </p:oleObj>
              </mc:Choice>
              <mc:Fallback>
                <p:oleObj name="CorelDRAW!" r:id="rId8" imgW="1163520" imgH="388800" progId="">
                  <p:embed/>
                  <p:pic>
                    <p:nvPicPr>
                      <p:cNvPr id="0" name="Object 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953000"/>
                        <a:ext cx="941388"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
            <a:hlinkClick r:id="" action="ppaction://ole?verb=0"/>
          </p:cNvPr>
          <p:cNvGraphicFramePr>
            <a:graphicFrameLocks/>
          </p:cNvGraphicFramePr>
          <p:nvPr/>
        </p:nvGraphicFramePr>
        <p:xfrm>
          <a:off x="6248400" y="4495800"/>
          <a:ext cx="593725" cy="433388"/>
        </p:xfrm>
        <a:graphic>
          <a:graphicData uri="http://schemas.openxmlformats.org/presentationml/2006/ole">
            <mc:AlternateContent xmlns:mc="http://schemas.openxmlformats.org/markup-compatibility/2006">
              <mc:Choice xmlns:v="urn:schemas-microsoft-com:vml" Requires="v">
                <p:oleObj spid="_x0000_s2196" name="Microsoft ClipArt Gallery" r:id="rId10" imgW="4518000" imgH="3465360" progId="">
                  <p:embed/>
                </p:oleObj>
              </mc:Choice>
              <mc:Fallback>
                <p:oleObj name="Microsoft ClipArt Gallery" r:id="rId10" imgW="4518000" imgH="3465360" progId="">
                  <p:embed/>
                  <p:pic>
                    <p:nvPicPr>
                      <p:cNvPr id="0" name="Object 1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4495800"/>
                        <a:ext cx="5937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2" name="Rectangle 19"/>
          <p:cNvSpPr>
            <a:spLocks noChangeArrowheads="1"/>
          </p:cNvSpPr>
          <p:nvPr/>
        </p:nvSpPr>
        <p:spPr bwMode="auto">
          <a:xfrm>
            <a:off x="2286000" y="4267200"/>
            <a:ext cx="971550" cy="333375"/>
          </a:xfrm>
          <a:prstGeom prst="rect">
            <a:avLst/>
          </a:prstGeom>
          <a:noFill/>
          <a:ln w="12700">
            <a:noFill/>
            <a:miter lim="800000"/>
            <a:headEnd/>
            <a:tailEnd/>
          </a:ln>
        </p:spPr>
        <p:txBody>
          <a:bodyPr wrap="none" lIns="85725" tIns="42862" rIns="85725" bIns="42862">
            <a:spAutoFit/>
          </a:bodyPr>
          <a:lstStyle/>
          <a:p>
            <a:pPr algn="ctr" defTabSz="652463"/>
            <a:r>
              <a:rPr lang="fr-FR" sz="1800" i="1">
                <a:solidFill>
                  <a:srgbClr val="000000"/>
                </a:solidFill>
              </a:rPr>
              <a:t>Appros</a:t>
            </a:r>
          </a:p>
        </p:txBody>
      </p:sp>
      <p:grpSp>
        <p:nvGrpSpPr>
          <p:cNvPr id="2073" name="Group 20"/>
          <p:cNvGrpSpPr>
            <a:grpSpLocks/>
          </p:cNvGrpSpPr>
          <p:nvPr/>
        </p:nvGrpSpPr>
        <p:grpSpPr bwMode="auto">
          <a:xfrm>
            <a:off x="8229600" y="2971800"/>
            <a:ext cx="576263" cy="977900"/>
            <a:chOff x="5088" y="1248"/>
            <a:chExt cx="363" cy="616"/>
          </a:xfrm>
        </p:grpSpPr>
        <p:graphicFrame>
          <p:nvGraphicFramePr>
            <p:cNvPr id="2061" name="Object 21"/>
            <p:cNvGraphicFramePr>
              <a:graphicFrameLocks noChangeAspect="1"/>
            </p:cNvGraphicFramePr>
            <p:nvPr/>
          </p:nvGraphicFramePr>
          <p:xfrm>
            <a:off x="5136" y="1248"/>
            <a:ext cx="290" cy="361"/>
          </p:xfrm>
          <a:graphic>
            <a:graphicData uri="http://schemas.openxmlformats.org/presentationml/2006/ole">
              <mc:AlternateContent xmlns:mc="http://schemas.openxmlformats.org/markup-compatibility/2006">
                <mc:Choice xmlns:v="urn:schemas-microsoft-com:vml" Requires="v">
                  <p:oleObj spid="_x0000_s2197" name="Clip" r:id="rId12" imgW="1835640" imgH="2286000" progId="">
                    <p:embed/>
                  </p:oleObj>
                </mc:Choice>
                <mc:Fallback>
                  <p:oleObj name="Clip" r:id="rId12" imgW="1835640" imgH="2286000" progId="">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36" y="1248"/>
                          <a:ext cx="290" cy="3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2" name="Object 22"/>
            <p:cNvGraphicFramePr>
              <a:graphicFrameLocks noChangeAspect="1"/>
            </p:cNvGraphicFramePr>
            <p:nvPr/>
          </p:nvGraphicFramePr>
          <p:xfrm>
            <a:off x="5088" y="1584"/>
            <a:ext cx="363" cy="280"/>
          </p:xfrm>
          <a:graphic>
            <a:graphicData uri="http://schemas.openxmlformats.org/presentationml/2006/ole">
              <mc:AlternateContent xmlns:mc="http://schemas.openxmlformats.org/markup-compatibility/2006">
                <mc:Choice xmlns:v="urn:schemas-microsoft-com:vml" Requires="v">
                  <p:oleObj spid="_x0000_s2198" name="Clip" r:id="rId14" imgW="2286000" imgH="1757880" progId="">
                    <p:embed/>
                  </p:oleObj>
                </mc:Choice>
                <mc:Fallback>
                  <p:oleObj name="Clip" r:id="rId14" imgW="2286000" imgH="1757880" progId="">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88" y="1584"/>
                          <a:ext cx="363" cy="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74" name="Group 23"/>
          <p:cNvGrpSpPr>
            <a:grpSpLocks/>
          </p:cNvGrpSpPr>
          <p:nvPr/>
        </p:nvGrpSpPr>
        <p:grpSpPr bwMode="auto">
          <a:xfrm>
            <a:off x="8229600" y="4267200"/>
            <a:ext cx="576263" cy="977900"/>
            <a:chOff x="5088" y="1248"/>
            <a:chExt cx="363" cy="616"/>
          </a:xfrm>
        </p:grpSpPr>
        <p:graphicFrame>
          <p:nvGraphicFramePr>
            <p:cNvPr id="2059" name="Object 24"/>
            <p:cNvGraphicFramePr>
              <a:graphicFrameLocks noChangeAspect="1"/>
            </p:cNvGraphicFramePr>
            <p:nvPr/>
          </p:nvGraphicFramePr>
          <p:xfrm>
            <a:off x="5136" y="1248"/>
            <a:ext cx="290" cy="361"/>
          </p:xfrm>
          <a:graphic>
            <a:graphicData uri="http://schemas.openxmlformats.org/presentationml/2006/ole">
              <mc:AlternateContent xmlns:mc="http://schemas.openxmlformats.org/markup-compatibility/2006">
                <mc:Choice xmlns:v="urn:schemas-microsoft-com:vml" Requires="v">
                  <p:oleObj spid="_x0000_s2199" name="Clip" r:id="rId16" imgW="1835640" imgH="2286000" progId="">
                    <p:embed/>
                  </p:oleObj>
                </mc:Choice>
                <mc:Fallback>
                  <p:oleObj name="Clip" r:id="rId16" imgW="1835640" imgH="2286000" progId="">
                    <p:embed/>
                    <p:pic>
                      <p:nvPicPr>
                        <p:cNvPr id="0"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36" y="1248"/>
                          <a:ext cx="290" cy="3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Object 25"/>
            <p:cNvGraphicFramePr>
              <a:graphicFrameLocks noChangeAspect="1"/>
            </p:cNvGraphicFramePr>
            <p:nvPr/>
          </p:nvGraphicFramePr>
          <p:xfrm>
            <a:off x="5088" y="1584"/>
            <a:ext cx="363" cy="280"/>
          </p:xfrm>
          <a:graphic>
            <a:graphicData uri="http://schemas.openxmlformats.org/presentationml/2006/ole">
              <mc:AlternateContent xmlns:mc="http://schemas.openxmlformats.org/markup-compatibility/2006">
                <mc:Choice xmlns:v="urn:schemas-microsoft-com:vml" Requires="v">
                  <p:oleObj spid="_x0000_s2200" name="Clip" r:id="rId18" imgW="2286000" imgH="1757880" progId="">
                    <p:embed/>
                  </p:oleObj>
                </mc:Choice>
                <mc:Fallback>
                  <p:oleObj name="Clip" r:id="rId18" imgW="2286000" imgH="1757880" progId="">
                    <p:embed/>
                    <p:pic>
                      <p:nvPicPr>
                        <p:cNvPr id="0" name="Object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8" y="1584"/>
                          <a:ext cx="363" cy="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75" name="Group 26"/>
          <p:cNvGrpSpPr>
            <a:grpSpLocks/>
          </p:cNvGrpSpPr>
          <p:nvPr/>
        </p:nvGrpSpPr>
        <p:grpSpPr bwMode="auto">
          <a:xfrm>
            <a:off x="8229600" y="5486400"/>
            <a:ext cx="576263" cy="977900"/>
            <a:chOff x="5088" y="1248"/>
            <a:chExt cx="363" cy="616"/>
          </a:xfrm>
        </p:grpSpPr>
        <p:graphicFrame>
          <p:nvGraphicFramePr>
            <p:cNvPr id="2057" name="Object 27"/>
            <p:cNvGraphicFramePr>
              <a:graphicFrameLocks noChangeAspect="1"/>
            </p:cNvGraphicFramePr>
            <p:nvPr/>
          </p:nvGraphicFramePr>
          <p:xfrm>
            <a:off x="5136" y="1248"/>
            <a:ext cx="290" cy="361"/>
          </p:xfrm>
          <a:graphic>
            <a:graphicData uri="http://schemas.openxmlformats.org/presentationml/2006/ole">
              <mc:AlternateContent xmlns:mc="http://schemas.openxmlformats.org/markup-compatibility/2006">
                <mc:Choice xmlns:v="urn:schemas-microsoft-com:vml" Requires="v">
                  <p:oleObj spid="_x0000_s2201" name="Clip" r:id="rId20" imgW="1835640" imgH="2286000" progId="">
                    <p:embed/>
                  </p:oleObj>
                </mc:Choice>
                <mc:Fallback>
                  <p:oleObj name="Clip" r:id="rId20" imgW="1835640" imgH="2286000" progId="">
                    <p:embed/>
                    <p:pic>
                      <p:nvPicPr>
                        <p:cNvPr id="0"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36" y="1248"/>
                          <a:ext cx="290" cy="3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28"/>
            <p:cNvGraphicFramePr>
              <a:graphicFrameLocks noChangeAspect="1"/>
            </p:cNvGraphicFramePr>
            <p:nvPr/>
          </p:nvGraphicFramePr>
          <p:xfrm>
            <a:off x="5088" y="1584"/>
            <a:ext cx="363" cy="280"/>
          </p:xfrm>
          <a:graphic>
            <a:graphicData uri="http://schemas.openxmlformats.org/presentationml/2006/ole">
              <mc:AlternateContent xmlns:mc="http://schemas.openxmlformats.org/markup-compatibility/2006">
                <mc:Choice xmlns:v="urn:schemas-microsoft-com:vml" Requires="v">
                  <p:oleObj spid="_x0000_s2202" name="Clip" r:id="rId21" imgW="2286000" imgH="1757880" progId="">
                    <p:embed/>
                  </p:oleObj>
                </mc:Choice>
                <mc:Fallback>
                  <p:oleObj name="Clip" r:id="rId21" imgW="2286000" imgH="1757880" progId="">
                    <p:embed/>
                    <p:pic>
                      <p:nvPicPr>
                        <p:cNvPr id="0"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8" y="1584"/>
                          <a:ext cx="363" cy="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54" name="Object 29"/>
          <p:cNvGraphicFramePr>
            <a:graphicFrameLocks noChangeAspect="1"/>
          </p:cNvGraphicFramePr>
          <p:nvPr/>
        </p:nvGraphicFramePr>
        <p:xfrm>
          <a:off x="381000" y="3200400"/>
          <a:ext cx="1219200" cy="762000"/>
        </p:xfrm>
        <a:graphic>
          <a:graphicData uri="http://schemas.openxmlformats.org/presentationml/2006/ole">
            <mc:AlternateContent xmlns:mc="http://schemas.openxmlformats.org/markup-compatibility/2006">
              <mc:Choice xmlns:v="urn:schemas-microsoft-com:vml" Requires="v">
                <p:oleObj spid="_x0000_s2203" name="Clip" r:id="rId22" imgW="2286000" imgH="1431000" progId="">
                  <p:embed/>
                </p:oleObj>
              </mc:Choice>
              <mc:Fallback>
                <p:oleObj name="Clip" r:id="rId22" imgW="2286000" imgH="1431000" progId="">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1000" y="3200400"/>
                        <a:ext cx="1219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30"/>
          <p:cNvGraphicFramePr>
            <a:graphicFrameLocks noChangeAspect="1"/>
          </p:cNvGraphicFramePr>
          <p:nvPr/>
        </p:nvGraphicFramePr>
        <p:xfrm>
          <a:off x="381000" y="4343400"/>
          <a:ext cx="1219200" cy="762000"/>
        </p:xfrm>
        <a:graphic>
          <a:graphicData uri="http://schemas.openxmlformats.org/presentationml/2006/ole">
            <mc:AlternateContent xmlns:mc="http://schemas.openxmlformats.org/markup-compatibility/2006">
              <mc:Choice xmlns:v="urn:schemas-microsoft-com:vml" Requires="v">
                <p:oleObj spid="_x0000_s2204" name="Clip" r:id="rId24" imgW="2286000" imgH="1431000" progId="">
                  <p:embed/>
                </p:oleObj>
              </mc:Choice>
              <mc:Fallback>
                <p:oleObj name="Clip" r:id="rId24" imgW="2286000" imgH="1431000" progId="">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1000" y="4343400"/>
                        <a:ext cx="1219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31"/>
          <p:cNvGraphicFramePr>
            <a:graphicFrameLocks noChangeAspect="1"/>
          </p:cNvGraphicFramePr>
          <p:nvPr/>
        </p:nvGraphicFramePr>
        <p:xfrm>
          <a:off x="381000" y="5562600"/>
          <a:ext cx="1219200" cy="762000"/>
        </p:xfrm>
        <a:graphic>
          <a:graphicData uri="http://schemas.openxmlformats.org/presentationml/2006/ole">
            <mc:AlternateContent xmlns:mc="http://schemas.openxmlformats.org/markup-compatibility/2006">
              <mc:Choice xmlns:v="urn:schemas-microsoft-com:vml" Requires="v">
                <p:oleObj spid="_x0000_s2205" name="Clip" r:id="rId26" imgW="2286000" imgH="1431000" progId="">
                  <p:embed/>
                </p:oleObj>
              </mc:Choice>
              <mc:Fallback>
                <p:oleObj name="Clip" r:id="rId26" imgW="2286000" imgH="1431000" progId="">
                  <p:embed/>
                  <p:pic>
                    <p:nvPicPr>
                      <p:cNvPr id="0" name="Object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1000" y="5562600"/>
                        <a:ext cx="1219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6" name="Rectangle 32"/>
          <p:cNvSpPr>
            <a:spLocks noChangeArrowheads="1"/>
          </p:cNvSpPr>
          <p:nvPr/>
        </p:nvSpPr>
        <p:spPr bwMode="auto">
          <a:xfrm>
            <a:off x="8020050" y="2590800"/>
            <a:ext cx="933450" cy="333375"/>
          </a:xfrm>
          <a:prstGeom prst="rect">
            <a:avLst/>
          </a:prstGeom>
          <a:noFill/>
          <a:ln w="12700">
            <a:noFill/>
            <a:miter lim="800000"/>
            <a:headEnd/>
            <a:tailEnd/>
          </a:ln>
        </p:spPr>
        <p:txBody>
          <a:bodyPr wrap="none" lIns="85725" tIns="42862" rIns="85725" bIns="42862">
            <a:spAutoFit/>
          </a:bodyPr>
          <a:lstStyle/>
          <a:p>
            <a:pPr algn="ctr" defTabSz="652463"/>
            <a:r>
              <a:rPr lang="fr-FR" sz="1800" i="1">
                <a:solidFill>
                  <a:srgbClr val="000000"/>
                </a:solidFill>
              </a:rPr>
              <a:t>Clients</a:t>
            </a:r>
          </a:p>
        </p:txBody>
      </p:sp>
      <p:sp>
        <p:nvSpPr>
          <p:cNvPr id="2077" name="Rectangle 33"/>
          <p:cNvSpPr>
            <a:spLocks noChangeArrowheads="1"/>
          </p:cNvSpPr>
          <p:nvPr/>
        </p:nvSpPr>
        <p:spPr bwMode="auto">
          <a:xfrm>
            <a:off x="304800" y="2895600"/>
            <a:ext cx="1619250" cy="333375"/>
          </a:xfrm>
          <a:prstGeom prst="rect">
            <a:avLst/>
          </a:prstGeom>
          <a:noFill/>
          <a:ln w="12700">
            <a:noFill/>
            <a:miter lim="800000"/>
            <a:headEnd/>
            <a:tailEnd/>
          </a:ln>
        </p:spPr>
        <p:txBody>
          <a:bodyPr wrap="none" lIns="85725" tIns="42862" rIns="85725" bIns="42862">
            <a:spAutoFit/>
          </a:bodyPr>
          <a:lstStyle/>
          <a:p>
            <a:pPr algn="ctr" defTabSz="652463"/>
            <a:r>
              <a:rPr lang="fr-FR" sz="1800" i="1">
                <a:solidFill>
                  <a:srgbClr val="000000"/>
                </a:solidFill>
              </a:rPr>
              <a:t>Fournisseurs</a:t>
            </a:r>
          </a:p>
        </p:txBody>
      </p:sp>
      <p:sp>
        <p:nvSpPr>
          <p:cNvPr id="2078" name="Line 34"/>
          <p:cNvSpPr>
            <a:spLocks noChangeShapeType="1"/>
          </p:cNvSpPr>
          <p:nvPr/>
        </p:nvSpPr>
        <p:spPr bwMode="auto">
          <a:xfrm>
            <a:off x="1447800" y="3886200"/>
            <a:ext cx="533400" cy="762000"/>
          </a:xfrm>
          <a:prstGeom prst="line">
            <a:avLst/>
          </a:prstGeom>
          <a:noFill/>
          <a:ln w="57150">
            <a:solidFill>
              <a:srgbClr val="000099"/>
            </a:solidFill>
            <a:round/>
            <a:headEnd/>
            <a:tailEnd type="triangle" w="med" len="med"/>
          </a:ln>
        </p:spPr>
        <p:txBody>
          <a:bodyPr>
            <a:spAutoFit/>
          </a:bodyPr>
          <a:lstStyle/>
          <a:p>
            <a:endParaRPr lang="fr-FR"/>
          </a:p>
        </p:txBody>
      </p:sp>
      <p:sp>
        <p:nvSpPr>
          <p:cNvPr id="2079" name="Line 35"/>
          <p:cNvSpPr>
            <a:spLocks noChangeShapeType="1"/>
          </p:cNvSpPr>
          <p:nvPr/>
        </p:nvSpPr>
        <p:spPr bwMode="auto">
          <a:xfrm>
            <a:off x="1676400" y="4800600"/>
            <a:ext cx="304800" cy="0"/>
          </a:xfrm>
          <a:prstGeom prst="line">
            <a:avLst/>
          </a:prstGeom>
          <a:noFill/>
          <a:ln w="57150">
            <a:solidFill>
              <a:srgbClr val="000099"/>
            </a:solidFill>
            <a:round/>
            <a:headEnd/>
            <a:tailEnd type="triangle" w="med" len="med"/>
          </a:ln>
        </p:spPr>
        <p:txBody>
          <a:bodyPr>
            <a:spAutoFit/>
          </a:bodyPr>
          <a:lstStyle/>
          <a:p>
            <a:endParaRPr lang="fr-FR"/>
          </a:p>
        </p:txBody>
      </p:sp>
      <p:sp>
        <p:nvSpPr>
          <p:cNvPr id="2080" name="Line 36"/>
          <p:cNvSpPr>
            <a:spLocks noChangeShapeType="1"/>
          </p:cNvSpPr>
          <p:nvPr/>
        </p:nvSpPr>
        <p:spPr bwMode="auto">
          <a:xfrm flipV="1">
            <a:off x="1600200" y="5029200"/>
            <a:ext cx="381000" cy="762000"/>
          </a:xfrm>
          <a:prstGeom prst="line">
            <a:avLst/>
          </a:prstGeom>
          <a:noFill/>
          <a:ln w="57150">
            <a:solidFill>
              <a:srgbClr val="000099"/>
            </a:solidFill>
            <a:round/>
            <a:headEnd/>
            <a:tailEnd type="triangle" w="med" len="med"/>
          </a:ln>
        </p:spPr>
        <p:txBody>
          <a:bodyPr>
            <a:spAutoFit/>
          </a:bodyPr>
          <a:lstStyle/>
          <a:p>
            <a:endParaRPr lang="fr-FR"/>
          </a:p>
        </p:txBody>
      </p:sp>
      <p:sp>
        <p:nvSpPr>
          <p:cNvPr id="2081" name="Line 37"/>
          <p:cNvSpPr>
            <a:spLocks noChangeShapeType="1"/>
          </p:cNvSpPr>
          <p:nvPr/>
        </p:nvSpPr>
        <p:spPr bwMode="auto">
          <a:xfrm>
            <a:off x="3733800" y="4724400"/>
            <a:ext cx="304800" cy="0"/>
          </a:xfrm>
          <a:prstGeom prst="line">
            <a:avLst/>
          </a:prstGeom>
          <a:noFill/>
          <a:ln w="57150">
            <a:solidFill>
              <a:srgbClr val="000099"/>
            </a:solidFill>
            <a:round/>
            <a:headEnd/>
            <a:tailEnd type="triangle" w="med" len="med"/>
          </a:ln>
        </p:spPr>
        <p:txBody>
          <a:bodyPr>
            <a:spAutoFit/>
          </a:bodyPr>
          <a:lstStyle/>
          <a:p>
            <a:endParaRPr lang="fr-FR"/>
          </a:p>
        </p:txBody>
      </p:sp>
      <p:sp>
        <p:nvSpPr>
          <p:cNvPr id="2082" name="Line 38"/>
          <p:cNvSpPr>
            <a:spLocks noChangeShapeType="1"/>
          </p:cNvSpPr>
          <p:nvPr/>
        </p:nvSpPr>
        <p:spPr bwMode="auto">
          <a:xfrm>
            <a:off x="5638800" y="4724400"/>
            <a:ext cx="304800" cy="0"/>
          </a:xfrm>
          <a:prstGeom prst="line">
            <a:avLst/>
          </a:prstGeom>
          <a:noFill/>
          <a:ln w="57150">
            <a:solidFill>
              <a:srgbClr val="000099"/>
            </a:solidFill>
            <a:round/>
            <a:headEnd/>
            <a:tailEnd type="triangle" w="med" len="med"/>
          </a:ln>
        </p:spPr>
        <p:txBody>
          <a:bodyPr>
            <a:spAutoFit/>
          </a:bodyPr>
          <a:lstStyle/>
          <a:p>
            <a:endParaRPr lang="fr-FR"/>
          </a:p>
        </p:txBody>
      </p:sp>
      <p:sp>
        <p:nvSpPr>
          <p:cNvPr id="2083" name="Line 39"/>
          <p:cNvSpPr>
            <a:spLocks noChangeShapeType="1"/>
          </p:cNvSpPr>
          <p:nvPr/>
        </p:nvSpPr>
        <p:spPr bwMode="auto">
          <a:xfrm>
            <a:off x="7696200" y="4724400"/>
            <a:ext cx="533400" cy="0"/>
          </a:xfrm>
          <a:prstGeom prst="line">
            <a:avLst/>
          </a:prstGeom>
          <a:noFill/>
          <a:ln w="57150">
            <a:solidFill>
              <a:srgbClr val="000099"/>
            </a:solidFill>
            <a:round/>
            <a:headEnd/>
            <a:tailEnd type="triangle" w="med" len="med"/>
          </a:ln>
        </p:spPr>
        <p:txBody>
          <a:bodyPr>
            <a:spAutoFit/>
          </a:bodyPr>
          <a:lstStyle/>
          <a:p>
            <a:endParaRPr lang="fr-FR"/>
          </a:p>
        </p:txBody>
      </p:sp>
      <p:sp>
        <p:nvSpPr>
          <p:cNvPr id="2084" name="Line 40"/>
          <p:cNvSpPr>
            <a:spLocks noChangeShapeType="1"/>
          </p:cNvSpPr>
          <p:nvPr/>
        </p:nvSpPr>
        <p:spPr bwMode="auto">
          <a:xfrm flipV="1">
            <a:off x="7696200" y="3505200"/>
            <a:ext cx="457200" cy="990600"/>
          </a:xfrm>
          <a:prstGeom prst="line">
            <a:avLst/>
          </a:prstGeom>
          <a:noFill/>
          <a:ln w="57150">
            <a:solidFill>
              <a:srgbClr val="000099"/>
            </a:solidFill>
            <a:round/>
            <a:headEnd/>
            <a:tailEnd type="triangle" w="med" len="med"/>
          </a:ln>
        </p:spPr>
        <p:txBody>
          <a:bodyPr>
            <a:spAutoFit/>
          </a:bodyPr>
          <a:lstStyle/>
          <a:p>
            <a:endParaRPr lang="fr-FR"/>
          </a:p>
        </p:txBody>
      </p:sp>
      <p:sp>
        <p:nvSpPr>
          <p:cNvPr id="2085" name="Line 41"/>
          <p:cNvSpPr>
            <a:spLocks noChangeShapeType="1"/>
          </p:cNvSpPr>
          <p:nvPr/>
        </p:nvSpPr>
        <p:spPr bwMode="auto">
          <a:xfrm>
            <a:off x="7696200" y="5029200"/>
            <a:ext cx="533400" cy="762000"/>
          </a:xfrm>
          <a:prstGeom prst="line">
            <a:avLst/>
          </a:prstGeom>
          <a:noFill/>
          <a:ln w="57150">
            <a:solidFill>
              <a:srgbClr val="000099"/>
            </a:solidFill>
            <a:round/>
            <a:headEnd/>
            <a:tailEnd type="triangle" w="med" len="med"/>
          </a:ln>
        </p:spPr>
        <p:txBody>
          <a:bodyPr>
            <a:spAutoFit/>
          </a:bodyPr>
          <a:lstStyle/>
          <a:p>
            <a:endParaRPr lang="fr-FR"/>
          </a:p>
        </p:txBody>
      </p:sp>
      <p:grpSp>
        <p:nvGrpSpPr>
          <p:cNvPr id="2086" name="Group 42"/>
          <p:cNvGrpSpPr>
            <a:grpSpLocks/>
          </p:cNvGrpSpPr>
          <p:nvPr/>
        </p:nvGrpSpPr>
        <p:grpSpPr bwMode="auto">
          <a:xfrm>
            <a:off x="1676400" y="3319463"/>
            <a:ext cx="6324600" cy="2838450"/>
            <a:chOff x="1056" y="2091"/>
            <a:chExt cx="3984" cy="1788"/>
          </a:xfrm>
        </p:grpSpPr>
        <p:sp>
          <p:nvSpPr>
            <p:cNvPr id="2087" name="AutoShape 43"/>
            <p:cNvSpPr>
              <a:spLocks noChangeArrowheads="1"/>
            </p:cNvSpPr>
            <p:nvPr/>
          </p:nvSpPr>
          <p:spPr bwMode="auto">
            <a:xfrm>
              <a:off x="1056" y="3456"/>
              <a:ext cx="3984" cy="192"/>
            </a:xfrm>
            <a:custGeom>
              <a:avLst/>
              <a:gdLst>
                <a:gd name="T0" fmla="*/ 4 w 21600"/>
                <a:gd name="T1" fmla="*/ 0 h 21600"/>
                <a:gd name="T2" fmla="*/ 0 w 21600"/>
                <a:gd name="T3" fmla="*/ 0 h 21600"/>
                <a:gd name="T4" fmla="*/ 4 w 21600"/>
                <a:gd name="T5" fmla="*/ 0 h 21600"/>
                <a:gd name="T6" fmla="*/ 5 w 21600"/>
                <a:gd name="T7" fmla="*/ 0 h 21600"/>
                <a:gd name="T8" fmla="*/ 17694720 60000 65536"/>
                <a:gd name="T9" fmla="*/ 11796480 60000 65536"/>
                <a:gd name="T10" fmla="*/ 5898240 60000 65536"/>
                <a:gd name="T11" fmla="*/ 0 60000 65536"/>
                <a:gd name="T12" fmla="*/ 3372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solidFill>
                <a:srgbClr val="000099"/>
              </a:solidFill>
              <a:miter lim="800000"/>
              <a:headEnd/>
              <a:tailEnd/>
            </a:ln>
          </p:spPr>
          <p:txBody>
            <a:bodyPr wrap="none" anchor="ctr">
              <a:spAutoFit/>
            </a:bodyPr>
            <a:lstStyle/>
            <a:p>
              <a:endParaRPr lang="fr-FR"/>
            </a:p>
          </p:txBody>
        </p:sp>
        <p:sp>
          <p:nvSpPr>
            <p:cNvPr id="2088" name="AutoShape 44"/>
            <p:cNvSpPr>
              <a:spLocks noChangeArrowheads="1"/>
            </p:cNvSpPr>
            <p:nvPr/>
          </p:nvSpPr>
          <p:spPr bwMode="auto">
            <a:xfrm flipH="1">
              <a:off x="1056" y="2352"/>
              <a:ext cx="3984" cy="192"/>
            </a:xfrm>
            <a:custGeom>
              <a:avLst/>
              <a:gdLst>
                <a:gd name="T0" fmla="*/ 4 w 21600"/>
                <a:gd name="T1" fmla="*/ 0 h 21600"/>
                <a:gd name="T2" fmla="*/ 0 w 21600"/>
                <a:gd name="T3" fmla="*/ 0 h 21600"/>
                <a:gd name="T4" fmla="*/ 4 w 21600"/>
                <a:gd name="T5" fmla="*/ 0 h 21600"/>
                <a:gd name="T6" fmla="*/ 5 w 21600"/>
                <a:gd name="T7" fmla="*/ 0 h 21600"/>
                <a:gd name="T8" fmla="*/ 17694720 60000 65536"/>
                <a:gd name="T9" fmla="*/ 11796480 60000 65536"/>
                <a:gd name="T10" fmla="*/ 5898240 60000 65536"/>
                <a:gd name="T11" fmla="*/ 0 60000 65536"/>
                <a:gd name="T12" fmla="*/ 3372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12700">
              <a:solidFill>
                <a:srgbClr val="000099"/>
              </a:solidFill>
              <a:miter lim="800000"/>
              <a:headEnd/>
              <a:tailEnd/>
            </a:ln>
          </p:spPr>
          <p:txBody>
            <a:bodyPr wrap="none" anchor="ctr">
              <a:spAutoFit/>
            </a:bodyPr>
            <a:lstStyle/>
            <a:p>
              <a:endParaRPr lang="fr-FR"/>
            </a:p>
          </p:txBody>
        </p:sp>
        <p:sp>
          <p:nvSpPr>
            <p:cNvPr id="2089" name="Text Box 45"/>
            <p:cNvSpPr txBox="1">
              <a:spLocks noChangeArrowheads="1"/>
            </p:cNvSpPr>
            <p:nvPr/>
          </p:nvSpPr>
          <p:spPr bwMode="auto">
            <a:xfrm>
              <a:off x="1248" y="3648"/>
              <a:ext cx="3448" cy="231"/>
            </a:xfrm>
            <a:prstGeom prst="rect">
              <a:avLst/>
            </a:prstGeom>
            <a:noFill/>
            <a:ln w="12700">
              <a:noFill/>
              <a:miter lim="800000"/>
              <a:headEnd/>
              <a:tailEnd/>
            </a:ln>
          </p:spPr>
          <p:txBody>
            <a:bodyPr wrap="none">
              <a:spAutoFit/>
            </a:bodyPr>
            <a:lstStyle/>
            <a:p>
              <a:r>
                <a:rPr lang="fr-FR" sz="2000" i="1"/>
                <a:t>Flux physiques / Réalisation des opérations</a:t>
              </a:r>
            </a:p>
          </p:txBody>
        </p:sp>
        <p:sp>
          <p:nvSpPr>
            <p:cNvPr id="2090" name="Text Box 46"/>
            <p:cNvSpPr txBox="1">
              <a:spLocks noChangeArrowheads="1"/>
            </p:cNvSpPr>
            <p:nvPr/>
          </p:nvSpPr>
          <p:spPr bwMode="auto">
            <a:xfrm>
              <a:off x="1152" y="2091"/>
              <a:ext cx="3863" cy="231"/>
            </a:xfrm>
            <a:prstGeom prst="rect">
              <a:avLst/>
            </a:prstGeom>
            <a:noFill/>
            <a:ln w="12700">
              <a:noFill/>
              <a:miter lim="800000"/>
              <a:headEnd/>
              <a:tailEnd/>
            </a:ln>
          </p:spPr>
          <p:txBody>
            <a:bodyPr wrap="none">
              <a:spAutoFit/>
            </a:bodyPr>
            <a:lstStyle/>
            <a:p>
              <a:r>
                <a:rPr lang="fr-FR" sz="2000" i="1">
                  <a:solidFill>
                    <a:schemeClr val="accent2"/>
                  </a:solidFill>
                </a:rPr>
                <a:t>Flux d’informations / Planification des opérations</a:t>
              </a:r>
            </a:p>
          </p:txBody>
        </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76200" y="765175"/>
            <a:ext cx="8743950" cy="858838"/>
          </a:xfrm>
          <a:noFill/>
        </p:spPr>
        <p:txBody>
          <a:bodyPr/>
          <a:lstStyle/>
          <a:p>
            <a:r>
              <a:rPr lang="fr-FR" dirty="0"/>
              <a:t>La </a:t>
            </a:r>
            <a:r>
              <a:rPr lang="fr-FR" dirty="0" err="1"/>
              <a:t>supply</a:t>
            </a:r>
            <a:r>
              <a:rPr lang="fr-FR" dirty="0"/>
              <a:t> </a:t>
            </a:r>
            <a:r>
              <a:rPr lang="fr-FR" dirty="0" err="1"/>
              <a:t>chain</a:t>
            </a:r>
            <a:r>
              <a:rPr lang="fr-FR" dirty="0"/>
              <a:t> interne :</a:t>
            </a:r>
            <a:br>
              <a:rPr lang="fr-FR" dirty="0"/>
            </a:br>
            <a:r>
              <a:rPr lang="fr-FR" dirty="0"/>
              <a:t>l’intégration à travers les barrières fonctionnelles</a:t>
            </a:r>
          </a:p>
        </p:txBody>
      </p:sp>
      <p:sp>
        <p:nvSpPr>
          <p:cNvPr id="1843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843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07525" name="Rectangle 5"/>
          <p:cNvSpPr>
            <a:spLocks noChangeArrowheads="1"/>
          </p:cNvSpPr>
          <p:nvPr/>
        </p:nvSpPr>
        <p:spPr bwMode="auto">
          <a:xfrm>
            <a:off x="3590925" y="646113"/>
            <a:ext cx="958850" cy="1981200"/>
          </a:xfrm>
          <a:prstGeom prst="rect">
            <a:avLst/>
          </a:prstGeom>
          <a:noFill/>
          <a:ln w="12700">
            <a:noFill/>
            <a:miter lim="800000"/>
            <a:headEnd/>
            <a:tailEnd/>
          </a:ln>
          <a:effectLst>
            <a:outerShdw dist="107763" dir="8100000" algn="ctr" rotWithShape="0">
              <a:srgbClr val="500093"/>
            </a:outerShdw>
          </a:effectLst>
        </p:spPr>
        <p:txBody>
          <a:bodyPr wrap="none" anchor="ctr"/>
          <a:lstStyle/>
          <a:p>
            <a:endParaRPr lang="fr-FR"/>
          </a:p>
        </p:txBody>
      </p:sp>
      <p:grpSp>
        <p:nvGrpSpPr>
          <p:cNvPr id="18440" name="Group 6"/>
          <p:cNvGrpSpPr>
            <a:grpSpLocks/>
          </p:cNvGrpSpPr>
          <p:nvPr/>
        </p:nvGrpSpPr>
        <p:grpSpPr bwMode="auto">
          <a:xfrm>
            <a:off x="6538913" y="3159125"/>
            <a:ext cx="1220787" cy="850900"/>
            <a:chOff x="4119" y="1990"/>
            <a:chExt cx="769" cy="536"/>
          </a:xfrm>
        </p:grpSpPr>
        <p:sp>
          <p:nvSpPr>
            <p:cNvPr id="18474" name="Oval 7"/>
            <p:cNvSpPr>
              <a:spLocks noChangeArrowheads="1"/>
            </p:cNvSpPr>
            <p:nvPr/>
          </p:nvSpPr>
          <p:spPr bwMode="auto">
            <a:xfrm>
              <a:off x="4119" y="2372"/>
              <a:ext cx="769" cy="15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75" name="Rectangle 8"/>
            <p:cNvSpPr>
              <a:spLocks noChangeArrowheads="1"/>
            </p:cNvSpPr>
            <p:nvPr/>
          </p:nvSpPr>
          <p:spPr bwMode="auto">
            <a:xfrm>
              <a:off x="4119" y="2066"/>
              <a:ext cx="769" cy="392"/>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6" name="Oval 9"/>
            <p:cNvSpPr>
              <a:spLocks noChangeArrowheads="1"/>
            </p:cNvSpPr>
            <p:nvPr/>
          </p:nvSpPr>
          <p:spPr bwMode="auto">
            <a:xfrm>
              <a:off x="4119" y="1990"/>
              <a:ext cx="769" cy="15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1" name="Group 10"/>
          <p:cNvGrpSpPr>
            <a:grpSpLocks/>
          </p:cNvGrpSpPr>
          <p:nvPr/>
        </p:nvGrpSpPr>
        <p:grpSpPr bwMode="auto">
          <a:xfrm>
            <a:off x="5060950" y="3289300"/>
            <a:ext cx="1273175" cy="909638"/>
            <a:chOff x="3188" y="2072"/>
            <a:chExt cx="802" cy="573"/>
          </a:xfrm>
        </p:grpSpPr>
        <p:sp>
          <p:nvSpPr>
            <p:cNvPr id="18471" name="Oval 11"/>
            <p:cNvSpPr>
              <a:spLocks noChangeArrowheads="1"/>
            </p:cNvSpPr>
            <p:nvPr/>
          </p:nvSpPr>
          <p:spPr bwMode="auto">
            <a:xfrm>
              <a:off x="3188" y="2481"/>
              <a:ext cx="802" cy="16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72" name="Rectangle 12"/>
            <p:cNvSpPr>
              <a:spLocks noChangeArrowheads="1"/>
            </p:cNvSpPr>
            <p:nvPr/>
          </p:nvSpPr>
          <p:spPr bwMode="auto">
            <a:xfrm>
              <a:off x="3188" y="2153"/>
              <a:ext cx="802" cy="41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3" name="Oval 13"/>
            <p:cNvSpPr>
              <a:spLocks noChangeArrowheads="1"/>
            </p:cNvSpPr>
            <p:nvPr/>
          </p:nvSpPr>
          <p:spPr bwMode="auto">
            <a:xfrm>
              <a:off x="3188" y="2072"/>
              <a:ext cx="802" cy="16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2" name="Group 14"/>
          <p:cNvGrpSpPr>
            <a:grpSpLocks/>
          </p:cNvGrpSpPr>
          <p:nvPr/>
        </p:nvGrpSpPr>
        <p:grpSpPr bwMode="auto">
          <a:xfrm>
            <a:off x="3514725" y="3417888"/>
            <a:ext cx="1312863" cy="936625"/>
            <a:chOff x="2214" y="2153"/>
            <a:chExt cx="827" cy="590"/>
          </a:xfrm>
        </p:grpSpPr>
        <p:sp>
          <p:nvSpPr>
            <p:cNvPr id="18468" name="Oval 15"/>
            <p:cNvSpPr>
              <a:spLocks noChangeArrowheads="1"/>
            </p:cNvSpPr>
            <p:nvPr/>
          </p:nvSpPr>
          <p:spPr bwMode="auto">
            <a:xfrm>
              <a:off x="2214" y="2574"/>
              <a:ext cx="827" cy="169"/>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9" name="Rectangle 16"/>
            <p:cNvSpPr>
              <a:spLocks noChangeArrowheads="1"/>
            </p:cNvSpPr>
            <p:nvPr/>
          </p:nvSpPr>
          <p:spPr bwMode="auto">
            <a:xfrm>
              <a:off x="2214" y="2236"/>
              <a:ext cx="827" cy="43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0" name="Oval 17"/>
            <p:cNvSpPr>
              <a:spLocks noChangeArrowheads="1"/>
            </p:cNvSpPr>
            <p:nvPr/>
          </p:nvSpPr>
          <p:spPr bwMode="auto">
            <a:xfrm>
              <a:off x="2214" y="2153"/>
              <a:ext cx="827" cy="168"/>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3" name="Group 18"/>
          <p:cNvGrpSpPr>
            <a:grpSpLocks/>
          </p:cNvGrpSpPr>
          <p:nvPr/>
        </p:nvGrpSpPr>
        <p:grpSpPr bwMode="auto">
          <a:xfrm>
            <a:off x="1928813" y="3551238"/>
            <a:ext cx="1368425" cy="977900"/>
            <a:chOff x="1215" y="2237"/>
            <a:chExt cx="862" cy="616"/>
          </a:xfrm>
        </p:grpSpPr>
        <p:sp>
          <p:nvSpPr>
            <p:cNvPr id="18465" name="Oval 19"/>
            <p:cNvSpPr>
              <a:spLocks noChangeArrowheads="1"/>
            </p:cNvSpPr>
            <p:nvPr/>
          </p:nvSpPr>
          <p:spPr bwMode="auto">
            <a:xfrm>
              <a:off x="1215" y="2676"/>
              <a:ext cx="862" cy="17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6" name="Rectangle 20"/>
            <p:cNvSpPr>
              <a:spLocks noChangeArrowheads="1"/>
            </p:cNvSpPr>
            <p:nvPr/>
          </p:nvSpPr>
          <p:spPr bwMode="auto">
            <a:xfrm>
              <a:off x="1215" y="2325"/>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7" name="Oval 21"/>
            <p:cNvSpPr>
              <a:spLocks noChangeArrowheads="1"/>
            </p:cNvSpPr>
            <p:nvPr/>
          </p:nvSpPr>
          <p:spPr bwMode="auto">
            <a:xfrm>
              <a:off x="1215" y="2237"/>
              <a:ext cx="862" cy="17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107542" name="Rectangle 22"/>
          <p:cNvSpPr>
            <a:spLocks noChangeArrowheads="1"/>
          </p:cNvSpPr>
          <p:nvPr/>
        </p:nvSpPr>
        <p:spPr bwMode="auto">
          <a:xfrm>
            <a:off x="6521450" y="3976688"/>
            <a:ext cx="2130425"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Ventes</a:t>
            </a:r>
          </a:p>
        </p:txBody>
      </p:sp>
      <p:sp>
        <p:nvSpPr>
          <p:cNvPr id="107543" name="Rectangle 23"/>
          <p:cNvSpPr>
            <a:spLocks noChangeArrowheads="1"/>
          </p:cNvSpPr>
          <p:nvPr/>
        </p:nvSpPr>
        <p:spPr bwMode="auto">
          <a:xfrm>
            <a:off x="2960688" y="4487863"/>
            <a:ext cx="2281237" cy="454025"/>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Production</a:t>
            </a:r>
          </a:p>
        </p:txBody>
      </p:sp>
      <p:sp>
        <p:nvSpPr>
          <p:cNvPr id="107544" name="Rectangle 24"/>
          <p:cNvSpPr>
            <a:spLocks noChangeArrowheads="1"/>
          </p:cNvSpPr>
          <p:nvPr/>
        </p:nvSpPr>
        <p:spPr bwMode="auto">
          <a:xfrm>
            <a:off x="1919288" y="4694238"/>
            <a:ext cx="1198562"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Achats</a:t>
            </a:r>
          </a:p>
        </p:txBody>
      </p:sp>
      <p:sp>
        <p:nvSpPr>
          <p:cNvPr id="107546" name="Rectangle 26"/>
          <p:cNvSpPr>
            <a:spLocks noChangeArrowheads="1"/>
          </p:cNvSpPr>
          <p:nvPr/>
        </p:nvSpPr>
        <p:spPr bwMode="auto">
          <a:xfrm>
            <a:off x="4821238" y="4197350"/>
            <a:ext cx="1889125"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Distribution</a:t>
            </a:r>
          </a:p>
        </p:txBody>
      </p:sp>
      <p:sp>
        <p:nvSpPr>
          <p:cNvPr id="18448" name="Freeform 27"/>
          <p:cNvSpPr>
            <a:spLocks/>
          </p:cNvSpPr>
          <p:nvPr/>
        </p:nvSpPr>
        <p:spPr bwMode="auto">
          <a:xfrm>
            <a:off x="1531938" y="2963863"/>
            <a:ext cx="7004050" cy="1000125"/>
          </a:xfrm>
          <a:custGeom>
            <a:avLst/>
            <a:gdLst>
              <a:gd name="T0" fmla="*/ 0 w 4412"/>
              <a:gd name="T1" fmla="*/ 2147483647 h 630"/>
              <a:gd name="T2" fmla="*/ 2147483647 w 4412"/>
              <a:gd name="T3" fmla="*/ 0 h 630"/>
              <a:gd name="T4" fmla="*/ 2147483647 w 4412"/>
              <a:gd name="T5" fmla="*/ 2147483647 h 630"/>
              <a:gd name="T6" fmla="*/ 2147483647 w 4412"/>
              <a:gd name="T7" fmla="*/ 2147483647 h 630"/>
              <a:gd name="T8" fmla="*/ 0 w 4412"/>
              <a:gd name="T9" fmla="*/ 2147483647 h 630"/>
              <a:gd name="T10" fmla="*/ 0 60000 65536"/>
              <a:gd name="T11" fmla="*/ 0 60000 65536"/>
              <a:gd name="T12" fmla="*/ 0 60000 65536"/>
              <a:gd name="T13" fmla="*/ 0 60000 65536"/>
              <a:gd name="T14" fmla="*/ 0 60000 65536"/>
              <a:gd name="T15" fmla="*/ 0 w 4412"/>
              <a:gd name="T16" fmla="*/ 0 h 630"/>
              <a:gd name="T17" fmla="*/ 4412 w 4412"/>
              <a:gd name="T18" fmla="*/ 630 h 630"/>
            </a:gdLst>
            <a:ahLst/>
            <a:cxnLst>
              <a:cxn ang="T10">
                <a:pos x="T0" y="T1"/>
              </a:cxn>
              <a:cxn ang="T11">
                <a:pos x="T2" y="T3"/>
              </a:cxn>
              <a:cxn ang="T12">
                <a:pos x="T4" y="T5"/>
              </a:cxn>
              <a:cxn ang="T13">
                <a:pos x="T6" y="T7"/>
              </a:cxn>
              <a:cxn ang="T14">
                <a:pos x="T8" y="T9"/>
              </a:cxn>
            </a:cxnLst>
            <a:rect l="T15" t="T16" r="T17" b="T18"/>
            <a:pathLst>
              <a:path w="4412" h="630">
                <a:moveTo>
                  <a:pt x="0" y="275"/>
                </a:moveTo>
                <a:lnTo>
                  <a:pt x="3869" y="0"/>
                </a:lnTo>
                <a:lnTo>
                  <a:pt x="4411" y="216"/>
                </a:lnTo>
                <a:lnTo>
                  <a:pt x="398" y="629"/>
                </a:lnTo>
                <a:lnTo>
                  <a:pt x="0" y="275"/>
                </a:lnTo>
              </a:path>
            </a:pathLst>
          </a:custGeom>
          <a:solidFill>
            <a:srgbClr val="9234DB"/>
          </a:solidFill>
          <a:ln w="12700" cap="rnd" cmpd="sng">
            <a:noFill/>
            <a:prstDash val="solid"/>
            <a:round/>
            <a:headEnd type="none" w="med" len="med"/>
            <a:tailEnd type="none" w="med" len="med"/>
          </a:ln>
        </p:spPr>
        <p:txBody>
          <a:bodyPr/>
          <a:lstStyle/>
          <a:p>
            <a:endParaRPr lang="fr-FR"/>
          </a:p>
        </p:txBody>
      </p:sp>
      <p:grpSp>
        <p:nvGrpSpPr>
          <p:cNvPr id="18449" name="Group 28"/>
          <p:cNvGrpSpPr>
            <a:grpSpLocks/>
          </p:cNvGrpSpPr>
          <p:nvPr/>
        </p:nvGrpSpPr>
        <p:grpSpPr bwMode="auto">
          <a:xfrm>
            <a:off x="1943100" y="2809875"/>
            <a:ext cx="1368425" cy="976313"/>
            <a:chOff x="1224" y="1770"/>
            <a:chExt cx="862" cy="615"/>
          </a:xfrm>
        </p:grpSpPr>
        <p:sp>
          <p:nvSpPr>
            <p:cNvPr id="18462"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3"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4"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0" name="Group 33"/>
          <p:cNvGrpSpPr>
            <a:grpSpLocks/>
          </p:cNvGrpSpPr>
          <p:nvPr/>
        </p:nvGrpSpPr>
        <p:grpSpPr bwMode="auto">
          <a:xfrm>
            <a:off x="3530600" y="2705100"/>
            <a:ext cx="1311275" cy="938213"/>
            <a:chOff x="2224" y="1704"/>
            <a:chExt cx="826" cy="591"/>
          </a:xfrm>
        </p:grpSpPr>
        <p:sp>
          <p:nvSpPr>
            <p:cNvPr id="18459" name="Oval 34"/>
            <p:cNvSpPr>
              <a:spLocks noChangeArrowheads="1"/>
            </p:cNvSpPr>
            <p:nvPr/>
          </p:nvSpPr>
          <p:spPr bwMode="auto">
            <a:xfrm>
              <a:off x="2224" y="2126"/>
              <a:ext cx="826" cy="169"/>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0" name="Rectangle 35"/>
            <p:cNvSpPr>
              <a:spLocks noChangeArrowheads="1"/>
            </p:cNvSpPr>
            <p:nvPr/>
          </p:nvSpPr>
          <p:spPr bwMode="auto">
            <a:xfrm>
              <a:off x="2224" y="1789"/>
              <a:ext cx="826" cy="430"/>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1" name="Oval 36"/>
            <p:cNvSpPr>
              <a:spLocks noChangeArrowheads="1"/>
            </p:cNvSpPr>
            <p:nvPr/>
          </p:nvSpPr>
          <p:spPr bwMode="auto">
            <a:xfrm>
              <a:off x="2224" y="1704"/>
              <a:ext cx="826" cy="168"/>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1" name="Group 37"/>
          <p:cNvGrpSpPr>
            <a:grpSpLocks/>
          </p:cNvGrpSpPr>
          <p:nvPr/>
        </p:nvGrpSpPr>
        <p:grpSpPr bwMode="auto">
          <a:xfrm>
            <a:off x="5075238" y="2597150"/>
            <a:ext cx="1273175" cy="909638"/>
            <a:chOff x="3197" y="1636"/>
            <a:chExt cx="802" cy="573"/>
          </a:xfrm>
        </p:grpSpPr>
        <p:sp>
          <p:nvSpPr>
            <p:cNvPr id="18456" name="Oval 38"/>
            <p:cNvSpPr>
              <a:spLocks noChangeArrowheads="1"/>
            </p:cNvSpPr>
            <p:nvPr/>
          </p:nvSpPr>
          <p:spPr bwMode="auto">
            <a:xfrm>
              <a:off x="3197" y="2045"/>
              <a:ext cx="802" cy="16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57" name="Rectangle 39"/>
            <p:cNvSpPr>
              <a:spLocks noChangeArrowheads="1"/>
            </p:cNvSpPr>
            <p:nvPr/>
          </p:nvSpPr>
          <p:spPr bwMode="auto">
            <a:xfrm>
              <a:off x="3197" y="1718"/>
              <a:ext cx="802" cy="41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58" name="Oval 40"/>
            <p:cNvSpPr>
              <a:spLocks noChangeArrowheads="1"/>
            </p:cNvSpPr>
            <p:nvPr/>
          </p:nvSpPr>
          <p:spPr bwMode="auto">
            <a:xfrm>
              <a:off x="3197" y="1636"/>
              <a:ext cx="802" cy="16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2" name="Group 41"/>
          <p:cNvGrpSpPr>
            <a:grpSpLocks/>
          </p:cNvGrpSpPr>
          <p:nvPr/>
        </p:nvGrpSpPr>
        <p:grpSpPr bwMode="auto">
          <a:xfrm>
            <a:off x="6554788" y="2514600"/>
            <a:ext cx="1219200" cy="849313"/>
            <a:chOff x="4129" y="1584"/>
            <a:chExt cx="768" cy="535"/>
          </a:xfrm>
        </p:grpSpPr>
        <p:sp>
          <p:nvSpPr>
            <p:cNvPr id="18453" name="Oval 42"/>
            <p:cNvSpPr>
              <a:spLocks noChangeArrowheads="1"/>
            </p:cNvSpPr>
            <p:nvPr/>
          </p:nvSpPr>
          <p:spPr bwMode="auto">
            <a:xfrm>
              <a:off x="4129" y="1966"/>
              <a:ext cx="768" cy="153"/>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54" name="Rectangle 43"/>
            <p:cNvSpPr>
              <a:spLocks noChangeArrowheads="1"/>
            </p:cNvSpPr>
            <p:nvPr/>
          </p:nvSpPr>
          <p:spPr bwMode="auto">
            <a:xfrm>
              <a:off x="4129" y="1660"/>
              <a:ext cx="768" cy="39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55" name="Oval 44"/>
            <p:cNvSpPr>
              <a:spLocks noChangeArrowheads="1"/>
            </p:cNvSpPr>
            <p:nvPr/>
          </p:nvSpPr>
          <p:spPr bwMode="auto">
            <a:xfrm>
              <a:off x="4129" y="1584"/>
              <a:ext cx="768" cy="152"/>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45" name="Left-Right Arrow 5"/>
          <p:cNvSpPr/>
          <p:nvPr/>
        </p:nvSpPr>
        <p:spPr>
          <a:xfrm>
            <a:off x="179512" y="5445224"/>
            <a:ext cx="8784976" cy="936104"/>
          </a:xfrm>
          <a:prstGeom prst="leftRightArrow">
            <a:avLst>
              <a:gd name="adj1" fmla="val 61546"/>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dirty="0">
                <a:solidFill>
                  <a:schemeClr val="tx1"/>
                </a:solidFill>
                <a:latin typeface="Arial Narrow"/>
                <a:ea typeface="ＭＳ Ｐゴシック" pitchFamily="-123" charset="-128"/>
                <a:cs typeface="Arial Narrow"/>
              </a:rPr>
              <a:t>Surmonter les silos fonctionnels avec des objectifs contradictoires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7"/>
          <p:cNvSpPr txBox="1">
            <a:spLocks noChangeArrowheads="1"/>
          </p:cNvSpPr>
          <p:nvPr/>
        </p:nvSpPr>
        <p:spPr bwMode="auto">
          <a:xfrm flipV="1">
            <a:off x="64722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1" name="Text Box 28"/>
          <p:cNvSpPr txBox="1">
            <a:spLocks noChangeArrowheads="1"/>
          </p:cNvSpPr>
          <p:nvPr/>
        </p:nvSpPr>
        <p:spPr bwMode="auto">
          <a:xfrm flipV="1">
            <a:off x="69278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2" name="Text Box 29"/>
          <p:cNvSpPr txBox="1">
            <a:spLocks noChangeArrowheads="1"/>
          </p:cNvSpPr>
          <p:nvPr/>
        </p:nvSpPr>
        <p:spPr bwMode="auto">
          <a:xfrm flipV="1">
            <a:off x="735806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3" name="Text Box 30"/>
          <p:cNvSpPr txBox="1">
            <a:spLocks noChangeArrowheads="1"/>
          </p:cNvSpPr>
          <p:nvPr/>
        </p:nvSpPr>
        <p:spPr bwMode="auto">
          <a:xfrm flipV="1">
            <a:off x="778986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4" name="Text Box 31"/>
          <p:cNvSpPr txBox="1">
            <a:spLocks noChangeArrowheads="1"/>
          </p:cNvSpPr>
          <p:nvPr/>
        </p:nvSpPr>
        <p:spPr bwMode="auto">
          <a:xfrm flipV="1">
            <a:off x="82232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5" name="Rectangle 19"/>
          <p:cNvSpPr>
            <a:spLocks noChangeArrowheads="1"/>
          </p:cNvSpPr>
          <p:nvPr/>
        </p:nvSpPr>
        <p:spPr bwMode="auto">
          <a:xfrm>
            <a:off x="3348038" y="3068638"/>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6" name="Rectangle 20"/>
          <p:cNvSpPr>
            <a:spLocks noChangeArrowheads="1"/>
          </p:cNvSpPr>
          <p:nvPr/>
        </p:nvSpPr>
        <p:spPr bwMode="auto">
          <a:xfrm>
            <a:off x="3348038" y="3571875"/>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7" name="Rectangle 21"/>
          <p:cNvSpPr>
            <a:spLocks noChangeArrowheads="1"/>
          </p:cNvSpPr>
          <p:nvPr/>
        </p:nvSpPr>
        <p:spPr bwMode="auto">
          <a:xfrm>
            <a:off x="3348038" y="4075113"/>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8" name="Rectangle 22"/>
          <p:cNvSpPr>
            <a:spLocks noChangeArrowheads="1"/>
          </p:cNvSpPr>
          <p:nvPr/>
        </p:nvSpPr>
        <p:spPr bwMode="auto">
          <a:xfrm>
            <a:off x="3348038" y="4578350"/>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9" name="Rectangle 4"/>
          <p:cNvSpPr>
            <a:spLocks noGrp="1" noChangeArrowheads="1"/>
          </p:cNvSpPr>
          <p:nvPr>
            <p:ph type="title"/>
          </p:nvPr>
        </p:nvSpPr>
        <p:spPr>
          <a:xfrm>
            <a:off x="1066800" y="836613"/>
            <a:ext cx="7608888" cy="863600"/>
          </a:xfrm>
        </p:spPr>
        <p:txBody>
          <a:bodyPr/>
          <a:lstStyle/>
          <a:p>
            <a:r>
              <a:rPr lang="fr-FR"/>
              <a:t>De l’entreprise verticale (silos) </a:t>
            </a:r>
            <a:br>
              <a:rPr lang="fr-FR"/>
            </a:br>
            <a:r>
              <a:rPr lang="fr-FR"/>
              <a:t>à l’entreprise horizontale</a:t>
            </a:r>
          </a:p>
        </p:txBody>
      </p:sp>
      <p:sp>
        <p:nvSpPr>
          <p:cNvPr id="19470" name="Rectangle 6"/>
          <p:cNvSpPr>
            <a:spLocks noChangeArrowheads="1"/>
          </p:cNvSpPr>
          <p:nvPr/>
        </p:nvSpPr>
        <p:spPr bwMode="auto">
          <a:xfrm>
            <a:off x="684213"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Hier</a:t>
            </a:r>
          </a:p>
        </p:txBody>
      </p:sp>
      <p:sp>
        <p:nvSpPr>
          <p:cNvPr id="19471" name="Rectangle 7"/>
          <p:cNvSpPr>
            <a:spLocks noChangeArrowheads="1"/>
          </p:cNvSpPr>
          <p:nvPr/>
        </p:nvSpPr>
        <p:spPr bwMode="auto">
          <a:xfrm>
            <a:off x="3563938"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Aujourd’hui</a:t>
            </a:r>
          </a:p>
        </p:txBody>
      </p:sp>
      <p:sp>
        <p:nvSpPr>
          <p:cNvPr id="19472" name="Rectangle 8"/>
          <p:cNvSpPr>
            <a:spLocks noChangeArrowheads="1"/>
          </p:cNvSpPr>
          <p:nvPr/>
        </p:nvSpPr>
        <p:spPr bwMode="auto">
          <a:xfrm>
            <a:off x="6443663"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Demain</a:t>
            </a:r>
          </a:p>
        </p:txBody>
      </p:sp>
      <p:sp>
        <p:nvSpPr>
          <p:cNvPr id="19473" name="Text Box 9"/>
          <p:cNvSpPr txBox="1">
            <a:spLocks noChangeArrowheads="1"/>
          </p:cNvSpPr>
          <p:nvPr/>
        </p:nvSpPr>
        <p:spPr bwMode="auto">
          <a:xfrm flipV="1">
            <a:off x="733425"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Ventes et marketing</a:t>
            </a:r>
          </a:p>
        </p:txBody>
      </p:sp>
      <p:sp>
        <p:nvSpPr>
          <p:cNvPr id="19474" name="Text Box 10"/>
          <p:cNvSpPr txBox="1">
            <a:spLocks noChangeArrowheads="1"/>
          </p:cNvSpPr>
          <p:nvPr/>
        </p:nvSpPr>
        <p:spPr bwMode="auto">
          <a:xfrm flipV="1">
            <a:off x="116681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Achats</a:t>
            </a:r>
          </a:p>
        </p:txBody>
      </p:sp>
      <p:sp>
        <p:nvSpPr>
          <p:cNvPr id="19475" name="Text Box 11"/>
          <p:cNvSpPr txBox="1">
            <a:spLocks noChangeArrowheads="1"/>
          </p:cNvSpPr>
          <p:nvPr/>
        </p:nvSpPr>
        <p:spPr bwMode="auto">
          <a:xfrm flipV="1">
            <a:off x="16192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Conception</a:t>
            </a:r>
          </a:p>
        </p:txBody>
      </p:sp>
      <p:sp>
        <p:nvSpPr>
          <p:cNvPr id="19476" name="Text Box 12"/>
          <p:cNvSpPr txBox="1">
            <a:spLocks noChangeArrowheads="1"/>
          </p:cNvSpPr>
          <p:nvPr/>
        </p:nvSpPr>
        <p:spPr bwMode="auto">
          <a:xfrm flipV="1">
            <a:off x="20510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Production</a:t>
            </a:r>
          </a:p>
        </p:txBody>
      </p:sp>
      <p:sp>
        <p:nvSpPr>
          <p:cNvPr id="19477" name="Text Box 13"/>
          <p:cNvSpPr txBox="1">
            <a:spLocks noChangeArrowheads="1"/>
          </p:cNvSpPr>
          <p:nvPr/>
        </p:nvSpPr>
        <p:spPr bwMode="auto">
          <a:xfrm flipV="1">
            <a:off x="24844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Administration</a:t>
            </a:r>
          </a:p>
        </p:txBody>
      </p:sp>
      <p:sp>
        <p:nvSpPr>
          <p:cNvPr id="19478" name="Text Box 14"/>
          <p:cNvSpPr txBox="1">
            <a:spLocks noChangeArrowheads="1"/>
          </p:cNvSpPr>
          <p:nvPr/>
        </p:nvSpPr>
        <p:spPr bwMode="auto">
          <a:xfrm flipV="1">
            <a:off x="359251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Ventes et marketing</a:t>
            </a:r>
          </a:p>
        </p:txBody>
      </p:sp>
      <p:sp>
        <p:nvSpPr>
          <p:cNvPr id="19479" name="Text Box 15"/>
          <p:cNvSpPr txBox="1">
            <a:spLocks noChangeArrowheads="1"/>
          </p:cNvSpPr>
          <p:nvPr/>
        </p:nvSpPr>
        <p:spPr bwMode="auto">
          <a:xfrm flipV="1">
            <a:off x="402590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Achats</a:t>
            </a:r>
          </a:p>
        </p:txBody>
      </p:sp>
      <p:sp>
        <p:nvSpPr>
          <p:cNvPr id="19480" name="Text Box 16"/>
          <p:cNvSpPr txBox="1">
            <a:spLocks noChangeArrowheads="1"/>
          </p:cNvSpPr>
          <p:nvPr/>
        </p:nvSpPr>
        <p:spPr bwMode="auto">
          <a:xfrm flipV="1">
            <a:off x="44783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Conception</a:t>
            </a:r>
          </a:p>
        </p:txBody>
      </p:sp>
      <p:sp>
        <p:nvSpPr>
          <p:cNvPr id="19481" name="Text Box 17"/>
          <p:cNvSpPr txBox="1">
            <a:spLocks noChangeArrowheads="1"/>
          </p:cNvSpPr>
          <p:nvPr/>
        </p:nvSpPr>
        <p:spPr bwMode="auto">
          <a:xfrm flipV="1">
            <a:off x="49101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Production</a:t>
            </a:r>
          </a:p>
        </p:txBody>
      </p:sp>
      <p:sp>
        <p:nvSpPr>
          <p:cNvPr id="19482" name="Text Box 18"/>
          <p:cNvSpPr txBox="1">
            <a:spLocks noChangeArrowheads="1"/>
          </p:cNvSpPr>
          <p:nvPr/>
        </p:nvSpPr>
        <p:spPr bwMode="auto">
          <a:xfrm flipV="1">
            <a:off x="5343525"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Administration</a:t>
            </a:r>
          </a:p>
        </p:txBody>
      </p:sp>
      <p:sp>
        <p:nvSpPr>
          <p:cNvPr id="19483" name="Rectangle 23"/>
          <p:cNvSpPr>
            <a:spLocks noChangeArrowheads="1"/>
          </p:cNvSpPr>
          <p:nvPr/>
        </p:nvSpPr>
        <p:spPr bwMode="auto">
          <a:xfrm>
            <a:off x="6227763" y="3068638"/>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Service au client</a:t>
            </a:r>
          </a:p>
        </p:txBody>
      </p:sp>
      <p:sp>
        <p:nvSpPr>
          <p:cNvPr id="19484" name="Rectangle 24"/>
          <p:cNvSpPr>
            <a:spLocks noChangeArrowheads="1"/>
          </p:cNvSpPr>
          <p:nvPr/>
        </p:nvSpPr>
        <p:spPr bwMode="auto">
          <a:xfrm>
            <a:off x="6227763" y="3571875"/>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Capitaux immobilisés</a:t>
            </a:r>
          </a:p>
        </p:txBody>
      </p:sp>
      <p:sp>
        <p:nvSpPr>
          <p:cNvPr id="19485" name="Rectangle 25"/>
          <p:cNvSpPr>
            <a:spLocks noChangeArrowheads="1"/>
          </p:cNvSpPr>
          <p:nvPr/>
        </p:nvSpPr>
        <p:spPr bwMode="auto">
          <a:xfrm>
            <a:off x="6227763" y="4075113"/>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Réduction des coûts</a:t>
            </a:r>
          </a:p>
        </p:txBody>
      </p:sp>
      <p:sp>
        <p:nvSpPr>
          <p:cNvPr id="19486" name="Rectangle 26"/>
          <p:cNvSpPr>
            <a:spLocks noChangeArrowheads="1"/>
          </p:cNvSpPr>
          <p:nvPr/>
        </p:nvSpPr>
        <p:spPr bwMode="auto">
          <a:xfrm>
            <a:off x="6227763" y="4578350"/>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400"/>
              <a:t>Respect de l’environnement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200400" y="1268413"/>
            <a:ext cx="2514600" cy="508000"/>
          </a:xfrm>
          <a:prstGeom prst="rect">
            <a:avLst/>
          </a:prstGeom>
          <a:solidFill>
            <a:schemeClr val="tx2"/>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Direction générale</a:t>
            </a:r>
          </a:p>
        </p:txBody>
      </p:sp>
      <p:sp>
        <p:nvSpPr>
          <p:cNvPr id="121859" name="Rectangle 3"/>
          <p:cNvSpPr>
            <a:spLocks noChangeArrowheads="1"/>
          </p:cNvSpPr>
          <p:nvPr/>
        </p:nvSpPr>
        <p:spPr bwMode="auto">
          <a:xfrm>
            <a:off x="3200400" y="2924175"/>
            <a:ext cx="2514600" cy="508000"/>
          </a:xfrm>
          <a:prstGeom prst="rect">
            <a:avLst/>
          </a:prstGeom>
          <a:solidFill>
            <a:srgbClr val="FFCC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Supply Chain</a:t>
            </a:r>
          </a:p>
        </p:txBody>
      </p:sp>
      <p:sp>
        <p:nvSpPr>
          <p:cNvPr id="121860" name="Rectangle 4"/>
          <p:cNvSpPr>
            <a:spLocks noChangeArrowheads="1"/>
          </p:cNvSpPr>
          <p:nvPr/>
        </p:nvSpPr>
        <p:spPr bwMode="auto">
          <a:xfrm>
            <a:off x="457200" y="2924175"/>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Production</a:t>
            </a:r>
          </a:p>
        </p:txBody>
      </p:sp>
      <p:sp>
        <p:nvSpPr>
          <p:cNvPr id="121861" name="Rectangle 5"/>
          <p:cNvSpPr>
            <a:spLocks noChangeArrowheads="1"/>
          </p:cNvSpPr>
          <p:nvPr/>
        </p:nvSpPr>
        <p:spPr bwMode="auto">
          <a:xfrm>
            <a:off x="6096000" y="2924175"/>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Achats</a:t>
            </a:r>
          </a:p>
        </p:txBody>
      </p:sp>
      <p:cxnSp>
        <p:nvCxnSpPr>
          <p:cNvPr id="20488" name="AutoShape 6"/>
          <p:cNvCxnSpPr>
            <a:cxnSpLocks noChangeShapeType="1"/>
            <a:stCxn id="121858" idx="2"/>
            <a:endCxn id="121860" idx="0"/>
          </p:cNvCxnSpPr>
          <p:nvPr/>
        </p:nvCxnSpPr>
        <p:spPr bwMode="auto">
          <a:xfrm rot="5400000">
            <a:off x="2512219" y="978694"/>
            <a:ext cx="1147762" cy="2743200"/>
          </a:xfrm>
          <a:prstGeom prst="bentConnector3">
            <a:avLst>
              <a:gd name="adj1" fmla="val 77315"/>
            </a:avLst>
          </a:prstGeom>
          <a:noFill/>
          <a:ln w="9525">
            <a:solidFill>
              <a:srgbClr val="000000"/>
            </a:solidFill>
            <a:miter lim="800000"/>
            <a:headEnd/>
            <a:tailEnd/>
          </a:ln>
        </p:spPr>
      </p:cxnSp>
      <p:cxnSp>
        <p:nvCxnSpPr>
          <p:cNvPr id="20489" name="AutoShape 7"/>
          <p:cNvCxnSpPr>
            <a:cxnSpLocks noChangeShapeType="1"/>
            <a:stCxn id="121858" idx="2"/>
            <a:endCxn id="121859" idx="0"/>
          </p:cNvCxnSpPr>
          <p:nvPr/>
        </p:nvCxnSpPr>
        <p:spPr bwMode="auto">
          <a:xfrm rot="5400000">
            <a:off x="3883819" y="2350294"/>
            <a:ext cx="1147762" cy="0"/>
          </a:xfrm>
          <a:prstGeom prst="straightConnector1">
            <a:avLst/>
          </a:prstGeom>
          <a:noFill/>
          <a:ln w="9525">
            <a:solidFill>
              <a:srgbClr val="000000"/>
            </a:solidFill>
            <a:round/>
            <a:headEnd/>
            <a:tailEnd/>
          </a:ln>
        </p:spPr>
      </p:cxnSp>
      <p:cxnSp>
        <p:nvCxnSpPr>
          <p:cNvPr id="20490" name="AutoShape 8"/>
          <p:cNvCxnSpPr>
            <a:cxnSpLocks noChangeShapeType="1"/>
            <a:stCxn id="121858" idx="2"/>
            <a:endCxn id="121861" idx="0"/>
          </p:cNvCxnSpPr>
          <p:nvPr/>
        </p:nvCxnSpPr>
        <p:spPr bwMode="auto">
          <a:xfrm rot="16200000" flipH="1">
            <a:off x="5331619" y="902494"/>
            <a:ext cx="1147762" cy="2895600"/>
          </a:xfrm>
          <a:prstGeom prst="bentConnector3">
            <a:avLst>
              <a:gd name="adj1" fmla="val 77731"/>
            </a:avLst>
          </a:prstGeom>
          <a:noFill/>
          <a:ln w="9525">
            <a:solidFill>
              <a:srgbClr val="000000"/>
            </a:solidFill>
            <a:miter lim="800000"/>
            <a:headEnd/>
            <a:tailEnd/>
          </a:ln>
        </p:spPr>
      </p:cxnSp>
      <p:sp>
        <p:nvSpPr>
          <p:cNvPr id="121865" name="Rectangle 9"/>
          <p:cNvSpPr>
            <a:spLocks noChangeArrowheads="1"/>
          </p:cNvSpPr>
          <p:nvPr/>
        </p:nvSpPr>
        <p:spPr bwMode="auto">
          <a:xfrm>
            <a:off x="2133600" y="3687763"/>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Stocks</a:t>
            </a:r>
          </a:p>
        </p:txBody>
      </p:sp>
      <p:sp>
        <p:nvSpPr>
          <p:cNvPr id="121866" name="Rectangle 10"/>
          <p:cNvSpPr>
            <a:spLocks noChangeArrowheads="1"/>
          </p:cNvSpPr>
          <p:nvPr/>
        </p:nvSpPr>
        <p:spPr bwMode="auto">
          <a:xfrm>
            <a:off x="2133600" y="43656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Transports</a:t>
            </a:r>
          </a:p>
        </p:txBody>
      </p:sp>
      <p:sp>
        <p:nvSpPr>
          <p:cNvPr id="121867" name="Rectangle 11"/>
          <p:cNvSpPr>
            <a:spLocks noChangeArrowheads="1"/>
          </p:cNvSpPr>
          <p:nvPr/>
        </p:nvSpPr>
        <p:spPr bwMode="auto">
          <a:xfrm>
            <a:off x="2133600" y="5056188"/>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Approvision-</a:t>
            </a:r>
            <a:br>
              <a:rPr lang="fr-FR" sz="1400">
                <a:solidFill>
                  <a:srgbClr val="000000"/>
                </a:solidFill>
              </a:rPr>
            </a:br>
            <a:r>
              <a:rPr lang="fr-FR" sz="1400">
                <a:solidFill>
                  <a:srgbClr val="000000"/>
                </a:solidFill>
              </a:rPr>
              <a:t>nements</a:t>
            </a:r>
          </a:p>
        </p:txBody>
      </p:sp>
      <p:sp>
        <p:nvSpPr>
          <p:cNvPr id="121868" name="Rectangle 12"/>
          <p:cNvSpPr>
            <a:spLocks noChangeArrowheads="1"/>
          </p:cNvSpPr>
          <p:nvPr/>
        </p:nvSpPr>
        <p:spPr bwMode="auto">
          <a:xfrm>
            <a:off x="2133600" y="57753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Planification</a:t>
            </a:r>
          </a:p>
          <a:p>
            <a:pPr algn="ctr" eaLnBrk="1" hangingPunct="1">
              <a:lnSpc>
                <a:spcPct val="100000"/>
              </a:lnSpc>
              <a:defRPr/>
            </a:pPr>
            <a:r>
              <a:rPr lang="fr-FR" sz="1400">
                <a:solidFill>
                  <a:srgbClr val="000000"/>
                </a:solidFill>
              </a:rPr>
              <a:t>Production</a:t>
            </a:r>
          </a:p>
        </p:txBody>
      </p:sp>
      <p:sp>
        <p:nvSpPr>
          <p:cNvPr id="121869" name="Rectangle 13"/>
          <p:cNvSpPr>
            <a:spLocks noChangeArrowheads="1"/>
          </p:cNvSpPr>
          <p:nvPr/>
        </p:nvSpPr>
        <p:spPr bwMode="auto">
          <a:xfrm>
            <a:off x="5105400" y="3687763"/>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Entreposage</a:t>
            </a:r>
          </a:p>
        </p:txBody>
      </p:sp>
      <p:sp>
        <p:nvSpPr>
          <p:cNvPr id="121870" name="Rectangle 14"/>
          <p:cNvSpPr>
            <a:spLocks noChangeArrowheads="1"/>
          </p:cNvSpPr>
          <p:nvPr/>
        </p:nvSpPr>
        <p:spPr bwMode="auto">
          <a:xfrm>
            <a:off x="5105400" y="43656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Traitement</a:t>
            </a:r>
          </a:p>
          <a:p>
            <a:pPr algn="ctr" eaLnBrk="1" hangingPunct="1">
              <a:lnSpc>
                <a:spcPct val="100000"/>
              </a:lnSpc>
              <a:defRPr/>
            </a:pPr>
            <a:r>
              <a:rPr lang="fr-FR" sz="1400">
                <a:solidFill>
                  <a:srgbClr val="000000"/>
                </a:solidFill>
              </a:rPr>
              <a:t>Commandes</a:t>
            </a:r>
          </a:p>
        </p:txBody>
      </p:sp>
      <p:sp>
        <p:nvSpPr>
          <p:cNvPr id="121871" name="Rectangle 15"/>
          <p:cNvSpPr>
            <a:spLocks noChangeArrowheads="1"/>
          </p:cNvSpPr>
          <p:nvPr/>
        </p:nvSpPr>
        <p:spPr bwMode="auto">
          <a:xfrm>
            <a:off x="5105400" y="5056188"/>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Emballage</a:t>
            </a:r>
          </a:p>
        </p:txBody>
      </p:sp>
      <p:sp>
        <p:nvSpPr>
          <p:cNvPr id="121872" name="Rectangle 16"/>
          <p:cNvSpPr>
            <a:spLocks noChangeArrowheads="1"/>
          </p:cNvSpPr>
          <p:nvPr/>
        </p:nvSpPr>
        <p:spPr bwMode="auto">
          <a:xfrm>
            <a:off x="5105400" y="57753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SAV</a:t>
            </a:r>
          </a:p>
        </p:txBody>
      </p:sp>
      <p:cxnSp>
        <p:nvCxnSpPr>
          <p:cNvPr id="20499" name="AutoShape 17"/>
          <p:cNvCxnSpPr>
            <a:cxnSpLocks noChangeShapeType="1"/>
            <a:stCxn id="121859" idx="2"/>
            <a:endCxn id="121865" idx="3"/>
          </p:cNvCxnSpPr>
          <p:nvPr/>
        </p:nvCxnSpPr>
        <p:spPr bwMode="auto">
          <a:xfrm rot="5400000">
            <a:off x="3872706" y="3369469"/>
            <a:ext cx="522288" cy="647700"/>
          </a:xfrm>
          <a:prstGeom prst="bentConnector2">
            <a:avLst/>
          </a:prstGeom>
          <a:noFill/>
          <a:ln w="9525">
            <a:solidFill>
              <a:srgbClr val="000000"/>
            </a:solidFill>
            <a:miter lim="800000"/>
            <a:headEnd/>
            <a:tailEnd/>
          </a:ln>
        </p:spPr>
      </p:cxnSp>
      <p:cxnSp>
        <p:nvCxnSpPr>
          <p:cNvPr id="20500" name="AutoShape 18"/>
          <p:cNvCxnSpPr>
            <a:cxnSpLocks noChangeShapeType="1"/>
            <a:stCxn id="121859" idx="2"/>
            <a:endCxn id="121866" idx="3"/>
          </p:cNvCxnSpPr>
          <p:nvPr/>
        </p:nvCxnSpPr>
        <p:spPr bwMode="auto">
          <a:xfrm rot="5400000">
            <a:off x="3533775" y="3708400"/>
            <a:ext cx="1200150" cy="647700"/>
          </a:xfrm>
          <a:prstGeom prst="bentConnector2">
            <a:avLst/>
          </a:prstGeom>
          <a:noFill/>
          <a:ln w="9525">
            <a:solidFill>
              <a:srgbClr val="000000"/>
            </a:solidFill>
            <a:miter lim="800000"/>
            <a:headEnd/>
            <a:tailEnd/>
          </a:ln>
        </p:spPr>
      </p:cxnSp>
      <p:cxnSp>
        <p:nvCxnSpPr>
          <p:cNvPr id="20501" name="AutoShape 19"/>
          <p:cNvCxnSpPr>
            <a:cxnSpLocks noChangeShapeType="1"/>
            <a:stCxn id="121859" idx="2"/>
            <a:endCxn id="121867" idx="3"/>
          </p:cNvCxnSpPr>
          <p:nvPr/>
        </p:nvCxnSpPr>
        <p:spPr bwMode="auto">
          <a:xfrm rot="5400000">
            <a:off x="3188493" y="4053682"/>
            <a:ext cx="1890713" cy="647700"/>
          </a:xfrm>
          <a:prstGeom prst="bentConnector2">
            <a:avLst/>
          </a:prstGeom>
          <a:noFill/>
          <a:ln w="9525">
            <a:solidFill>
              <a:srgbClr val="000000"/>
            </a:solidFill>
            <a:miter lim="800000"/>
            <a:headEnd/>
            <a:tailEnd/>
          </a:ln>
        </p:spPr>
      </p:cxnSp>
      <p:cxnSp>
        <p:nvCxnSpPr>
          <p:cNvPr id="20502" name="AutoShape 20"/>
          <p:cNvCxnSpPr>
            <a:cxnSpLocks noChangeShapeType="1"/>
            <a:stCxn id="121859" idx="2"/>
            <a:endCxn id="121868" idx="3"/>
          </p:cNvCxnSpPr>
          <p:nvPr/>
        </p:nvCxnSpPr>
        <p:spPr bwMode="auto">
          <a:xfrm rot="5400000">
            <a:off x="2828925" y="4413250"/>
            <a:ext cx="2609850" cy="647700"/>
          </a:xfrm>
          <a:prstGeom prst="bentConnector2">
            <a:avLst/>
          </a:prstGeom>
          <a:noFill/>
          <a:ln w="9525">
            <a:solidFill>
              <a:srgbClr val="000000"/>
            </a:solidFill>
            <a:miter lim="800000"/>
            <a:headEnd/>
            <a:tailEnd/>
          </a:ln>
        </p:spPr>
      </p:cxnSp>
      <p:cxnSp>
        <p:nvCxnSpPr>
          <p:cNvPr id="20503" name="AutoShape 21"/>
          <p:cNvCxnSpPr>
            <a:cxnSpLocks noChangeShapeType="1"/>
            <a:stCxn id="121859" idx="2"/>
            <a:endCxn id="121869" idx="1"/>
          </p:cNvCxnSpPr>
          <p:nvPr/>
        </p:nvCxnSpPr>
        <p:spPr bwMode="auto">
          <a:xfrm rot="16200000" flipH="1">
            <a:off x="4520406" y="3369469"/>
            <a:ext cx="522288" cy="647700"/>
          </a:xfrm>
          <a:prstGeom prst="bentConnector2">
            <a:avLst/>
          </a:prstGeom>
          <a:noFill/>
          <a:ln w="9525">
            <a:solidFill>
              <a:srgbClr val="000000"/>
            </a:solidFill>
            <a:miter lim="800000"/>
            <a:headEnd/>
            <a:tailEnd/>
          </a:ln>
        </p:spPr>
      </p:cxnSp>
      <p:cxnSp>
        <p:nvCxnSpPr>
          <p:cNvPr id="20504" name="AutoShape 22"/>
          <p:cNvCxnSpPr>
            <a:cxnSpLocks noChangeShapeType="1"/>
            <a:stCxn id="121859" idx="2"/>
            <a:endCxn id="121870" idx="1"/>
          </p:cNvCxnSpPr>
          <p:nvPr/>
        </p:nvCxnSpPr>
        <p:spPr bwMode="auto">
          <a:xfrm rot="16200000" flipH="1">
            <a:off x="4181475" y="3708400"/>
            <a:ext cx="1200150" cy="647700"/>
          </a:xfrm>
          <a:prstGeom prst="bentConnector2">
            <a:avLst/>
          </a:prstGeom>
          <a:noFill/>
          <a:ln w="9525">
            <a:solidFill>
              <a:srgbClr val="000000"/>
            </a:solidFill>
            <a:miter lim="800000"/>
            <a:headEnd/>
            <a:tailEnd/>
          </a:ln>
        </p:spPr>
      </p:cxnSp>
      <p:cxnSp>
        <p:nvCxnSpPr>
          <p:cNvPr id="20505" name="AutoShape 23"/>
          <p:cNvCxnSpPr>
            <a:cxnSpLocks noChangeShapeType="1"/>
            <a:stCxn id="121859" idx="2"/>
            <a:endCxn id="121871" idx="1"/>
          </p:cNvCxnSpPr>
          <p:nvPr/>
        </p:nvCxnSpPr>
        <p:spPr bwMode="auto">
          <a:xfrm rot="16200000" flipH="1">
            <a:off x="3836193" y="4053682"/>
            <a:ext cx="1890713" cy="647700"/>
          </a:xfrm>
          <a:prstGeom prst="bentConnector2">
            <a:avLst/>
          </a:prstGeom>
          <a:noFill/>
          <a:ln w="9525">
            <a:solidFill>
              <a:srgbClr val="000000"/>
            </a:solidFill>
            <a:miter lim="800000"/>
            <a:headEnd/>
            <a:tailEnd/>
          </a:ln>
        </p:spPr>
      </p:cxnSp>
      <p:cxnSp>
        <p:nvCxnSpPr>
          <p:cNvPr id="20506" name="AutoShape 24"/>
          <p:cNvCxnSpPr>
            <a:cxnSpLocks noChangeShapeType="1"/>
            <a:stCxn id="121859" idx="2"/>
            <a:endCxn id="121872" idx="1"/>
          </p:cNvCxnSpPr>
          <p:nvPr/>
        </p:nvCxnSpPr>
        <p:spPr bwMode="auto">
          <a:xfrm rot="16200000" flipH="1">
            <a:off x="3476625" y="4413250"/>
            <a:ext cx="2609850" cy="647700"/>
          </a:xfrm>
          <a:prstGeom prst="bentConnector2">
            <a:avLst/>
          </a:prstGeom>
          <a:noFill/>
          <a:ln w="9525">
            <a:solidFill>
              <a:srgbClr val="000000"/>
            </a:solidFill>
            <a:miter lim="800000"/>
            <a:headEnd/>
            <a:tailEnd/>
          </a:ln>
        </p:spPr>
      </p:cxnSp>
      <p:sp>
        <p:nvSpPr>
          <p:cNvPr id="20507" name="Rectangle 25"/>
          <p:cNvSpPr>
            <a:spLocks noGrp="1" noChangeArrowheads="1"/>
          </p:cNvSpPr>
          <p:nvPr>
            <p:ph type="title"/>
          </p:nvPr>
        </p:nvSpPr>
        <p:spPr>
          <a:xfrm>
            <a:off x="1436688" y="765175"/>
            <a:ext cx="7239000" cy="457200"/>
          </a:xfrm>
        </p:spPr>
        <p:txBody>
          <a:bodyPr/>
          <a:lstStyle/>
          <a:p>
            <a:r>
              <a:rPr lang="fr-FR" sz="2400" dirty="0"/>
              <a:t>Direction </a:t>
            </a:r>
            <a:r>
              <a:rPr lang="fr-FR" sz="2400" dirty="0" err="1"/>
              <a:t>Supply</a:t>
            </a:r>
            <a:r>
              <a:rPr lang="fr-FR" sz="2400" dirty="0"/>
              <a:t> Chain</a:t>
            </a:r>
            <a:br>
              <a:rPr lang="fr-FR" sz="2400" dirty="0"/>
            </a:br>
            <a:r>
              <a:rPr lang="fr-FR" sz="2400" dirty="0"/>
              <a:t>Exemple</a:t>
            </a:r>
          </a:p>
        </p:txBody>
      </p:sp>
      <p:sp>
        <p:nvSpPr>
          <p:cNvPr id="121882" name="Rectangle 26"/>
          <p:cNvSpPr>
            <a:spLocks noChangeArrowheads="1"/>
          </p:cNvSpPr>
          <p:nvPr/>
        </p:nvSpPr>
        <p:spPr bwMode="auto">
          <a:xfrm>
            <a:off x="6089650" y="1912938"/>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R&amp;D</a:t>
            </a:r>
          </a:p>
        </p:txBody>
      </p:sp>
      <p:cxnSp>
        <p:nvCxnSpPr>
          <p:cNvPr id="20509" name="AutoShape 27"/>
          <p:cNvCxnSpPr>
            <a:cxnSpLocks noChangeShapeType="1"/>
            <a:endCxn id="121884" idx="3"/>
          </p:cNvCxnSpPr>
          <p:nvPr/>
        </p:nvCxnSpPr>
        <p:spPr bwMode="auto">
          <a:xfrm rot="10800000" flipV="1">
            <a:off x="2987675" y="1771650"/>
            <a:ext cx="1439863" cy="398463"/>
          </a:xfrm>
          <a:prstGeom prst="bentConnector3">
            <a:avLst>
              <a:gd name="adj1" fmla="val -2648"/>
            </a:avLst>
          </a:prstGeom>
          <a:noFill/>
          <a:ln w="9525">
            <a:solidFill>
              <a:srgbClr val="000000"/>
            </a:solidFill>
            <a:miter lim="800000"/>
            <a:headEnd/>
            <a:tailEnd/>
          </a:ln>
        </p:spPr>
      </p:cxnSp>
      <p:sp>
        <p:nvSpPr>
          <p:cNvPr id="121884" name="Rectangle 28"/>
          <p:cNvSpPr>
            <a:spLocks noChangeArrowheads="1"/>
          </p:cNvSpPr>
          <p:nvPr/>
        </p:nvSpPr>
        <p:spPr bwMode="auto">
          <a:xfrm>
            <a:off x="473075" y="1916113"/>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Commercial</a:t>
            </a:r>
          </a:p>
        </p:txBody>
      </p:sp>
      <p:cxnSp>
        <p:nvCxnSpPr>
          <p:cNvPr id="20511" name="AutoShape 29"/>
          <p:cNvCxnSpPr>
            <a:cxnSpLocks noChangeShapeType="1"/>
            <a:stCxn id="121858" idx="2"/>
            <a:endCxn id="121882" idx="1"/>
          </p:cNvCxnSpPr>
          <p:nvPr/>
        </p:nvCxnSpPr>
        <p:spPr bwMode="auto">
          <a:xfrm rot="16200000" flipH="1">
            <a:off x="5078412" y="1155701"/>
            <a:ext cx="390525" cy="1631950"/>
          </a:xfrm>
          <a:prstGeom prst="bentConnector2">
            <a:avLst/>
          </a:prstGeom>
          <a:noFill/>
          <a:ln w="12700">
            <a:solidFill>
              <a:srgbClr val="000000"/>
            </a:solidFill>
            <a:miter lim="800000"/>
            <a:headEnd/>
            <a:tailEnd/>
          </a:ln>
        </p:spPr>
      </p:cxn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y sitting.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65666" y="1537564"/>
            <a:ext cx="1281435" cy="1281435"/>
          </a:xfrm>
          <a:prstGeom prst="rect">
            <a:avLst/>
          </a:prstGeom>
        </p:spPr>
      </p:pic>
      <p:pic>
        <p:nvPicPr>
          <p:cNvPr id="72" name="Picture 71" descr="boy picker.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1520" y="1666871"/>
            <a:ext cx="1592977" cy="1194733"/>
          </a:xfrm>
          <a:prstGeom prst="rect">
            <a:avLst/>
          </a:prstGeom>
        </p:spPr>
      </p:pic>
      <p:pic>
        <p:nvPicPr>
          <p:cNvPr id="12" name="Picture 11" descr="boy with tool.jpe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23515" y="1584960"/>
            <a:ext cx="1090023" cy="1090023"/>
          </a:xfrm>
          <a:prstGeom prst="rect">
            <a:avLst/>
          </a:prstGeom>
        </p:spPr>
      </p:pic>
      <p:pic>
        <p:nvPicPr>
          <p:cNvPr id="2" name="Picture 1" descr="boy calculator.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03857" y="3611087"/>
            <a:ext cx="1281689" cy="1281689"/>
          </a:xfrm>
          <a:prstGeom prst="rect">
            <a:avLst/>
          </a:prstGeom>
        </p:spPr>
      </p:pic>
      <p:pic>
        <p:nvPicPr>
          <p:cNvPr id="3" name="Picture 2" descr="boy picker.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68833" y="3755103"/>
            <a:ext cx="1592977" cy="1194733"/>
          </a:xfrm>
          <a:prstGeom prst="rect">
            <a:avLst/>
          </a:prstGeom>
        </p:spPr>
      </p:pic>
      <p:pic>
        <p:nvPicPr>
          <p:cNvPr id="4" name="Picture 3" descr="boy with caddy.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36575" y="1463719"/>
            <a:ext cx="1366637" cy="1366637"/>
          </a:xfrm>
          <a:prstGeom prst="rect">
            <a:avLst/>
          </a:prstGeom>
        </p:spPr>
      </p:pic>
      <p:pic>
        <p:nvPicPr>
          <p:cNvPr id="5" name="Picture 4" descr="boy with bag.jpg"/>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19093" y="2746991"/>
            <a:ext cx="1161908" cy="1089900"/>
          </a:xfrm>
          <a:prstGeom prst="rect">
            <a:avLst/>
          </a:prstGeom>
        </p:spPr>
      </p:pic>
      <p:grpSp>
        <p:nvGrpSpPr>
          <p:cNvPr id="11" name="Group 10"/>
          <p:cNvGrpSpPr/>
          <p:nvPr/>
        </p:nvGrpSpPr>
        <p:grpSpPr>
          <a:xfrm>
            <a:off x="7363052" y="3899119"/>
            <a:ext cx="1466221" cy="1466221"/>
            <a:chOff x="7452320" y="3838257"/>
            <a:chExt cx="1466221" cy="1466221"/>
          </a:xfrm>
        </p:grpSpPr>
        <p:pic>
          <p:nvPicPr>
            <p:cNvPr id="7" name="Picture 6" descr="Boy with board 2.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52320" y="3838257"/>
              <a:ext cx="1466221" cy="1466221"/>
            </a:xfrm>
            <a:prstGeom prst="rect">
              <a:avLst/>
            </a:prstGeom>
          </p:spPr>
        </p:pic>
        <p:sp>
          <p:nvSpPr>
            <p:cNvPr id="66" name="Text Box 40"/>
            <p:cNvSpPr txBox="1">
              <a:spLocks noChangeArrowheads="1"/>
            </p:cNvSpPr>
            <p:nvPr/>
          </p:nvSpPr>
          <p:spPr bwMode="auto">
            <a:xfrm rot="370851">
              <a:off x="7980812" y="3963046"/>
              <a:ext cx="4527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fr-FR" sz="2800" dirty="0">
                  <a:solidFill>
                    <a:schemeClr val="bg1">
                      <a:lumMod val="50000"/>
                    </a:schemeClr>
                  </a:solidFill>
                  <a:latin typeface="Arial Narrow"/>
                  <a:cs typeface="Arial Narrow"/>
                </a:rPr>
                <a:t>€</a:t>
              </a:r>
            </a:p>
          </p:txBody>
        </p:sp>
      </p:grpSp>
      <p:pic>
        <p:nvPicPr>
          <p:cNvPr id="8" name="Picture 7" descr="Boy worker.png"/>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789402" y="2629027"/>
            <a:ext cx="1205434" cy="1050663"/>
          </a:xfrm>
          <a:prstGeom prst="rect">
            <a:avLst/>
          </a:prstGeom>
        </p:spPr>
      </p:pic>
      <p:pic>
        <p:nvPicPr>
          <p:cNvPr id="9" name="Picture 8" descr="boy building.jpe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flipH="1">
            <a:off x="587728" y="3467071"/>
            <a:ext cx="1184761" cy="1149218"/>
          </a:xfrm>
          <a:prstGeom prst="rect">
            <a:avLst/>
          </a:prstGeom>
        </p:spPr>
      </p:pic>
      <p:pic>
        <p:nvPicPr>
          <p:cNvPr id="10" name="Picture 9" descr="boy calling.jpe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629630" y="2818999"/>
            <a:ext cx="885550" cy="1061467"/>
          </a:xfrm>
          <a:prstGeom prst="rect">
            <a:avLst/>
          </a:prstGeom>
        </p:spPr>
      </p:pic>
      <p:sp>
        <p:nvSpPr>
          <p:cNvPr id="736258" name="Rectangle 2"/>
          <p:cNvSpPr>
            <a:spLocks noGrp="1" noChangeArrowheads="1"/>
          </p:cNvSpPr>
          <p:nvPr>
            <p:ph type="title"/>
          </p:nvPr>
        </p:nvSpPr>
        <p:spPr>
          <a:xfrm>
            <a:off x="611560" y="548680"/>
            <a:ext cx="8229600" cy="648072"/>
          </a:xfrm>
        </p:spPr>
        <p:txBody>
          <a:bodyPr/>
          <a:lstStyle/>
          <a:p>
            <a:pPr>
              <a:lnSpc>
                <a:spcPct val="90000"/>
              </a:lnSpc>
            </a:pPr>
            <a:r>
              <a:rPr lang="fr-FR" sz="2800" dirty="0">
                <a:solidFill>
                  <a:srgbClr val="008000"/>
                </a:solidFill>
                <a:effectLst/>
                <a:latin typeface="+mj-lt"/>
                <a:cs typeface="+mj-cs"/>
              </a:rPr>
              <a:t>Supply Chain</a:t>
            </a:r>
          </a:p>
        </p:txBody>
      </p:sp>
      <p:sp>
        <p:nvSpPr>
          <p:cNvPr id="13" name="Content Placeholder 12"/>
          <p:cNvSpPr>
            <a:spLocks noGrp="1"/>
          </p:cNvSpPr>
          <p:nvPr>
            <p:ph idx="1"/>
          </p:nvPr>
        </p:nvSpPr>
        <p:spPr/>
        <p:txBody>
          <a:bodyPr/>
          <a:lstStyle/>
          <a:p>
            <a:endParaRPr lang="fr-FR" dirty="0"/>
          </a:p>
        </p:txBody>
      </p:sp>
      <p:sp>
        <p:nvSpPr>
          <p:cNvPr id="736273" name="Line 17"/>
          <p:cNvSpPr>
            <a:spLocks noChangeShapeType="1"/>
          </p:cNvSpPr>
          <p:nvPr/>
        </p:nvSpPr>
        <p:spPr bwMode="auto">
          <a:xfrm flipV="1">
            <a:off x="1709282" y="2000115"/>
            <a:ext cx="1166687" cy="17790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4" name="Line 18"/>
          <p:cNvSpPr>
            <a:spLocks noChangeShapeType="1"/>
          </p:cNvSpPr>
          <p:nvPr/>
        </p:nvSpPr>
        <p:spPr bwMode="auto">
          <a:xfrm>
            <a:off x="1709282" y="2355931"/>
            <a:ext cx="1166688" cy="53372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5" name="Line 19"/>
          <p:cNvSpPr>
            <a:spLocks noChangeShapeType="1"/>
          </p:cNvSpPr>
          <p:nvPr/>
        </p:nvSpPr>
        <p:spPr bwMode="auto">
          <a:xfrm>
            <a:off x="1709282" y="2530967"/>
            <a:ext cx="1154650" cy="130753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6" name="Line 20"/>
          <p:cNvSpPr>
            <a:spLocks noChangeShapeType="1"/>
          </p:cNvSpPr>
          <p:nvPr/>
        </p:nvSpPr>
        <p:spPr bwMode="auto">
          <a:xfrm flipV="1">
            <a:off x="1709282" y="2314943"/>
            <a:ext cx="1166686" cy="150166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9" name="Line 23"/>
          <p:cNvSpPr>
            <a:spLocks noChangeShapeType="1"/>
          </p:cNvSpPr>
          <p:nvPr/>
        </p:nvSpPr>
        <p:spPr bwMode="auto">
          <a:xfrm flipV="1">
            <a:off x="1709282" y="3304777"/>
            <a:ext cx="1166688" cy="71163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0" name="Line 24"/>
          <p:cNvSpPr>
            <a:spLocks noChangeShapeType="1"/>
          </p:cNvSpPr>
          <p:nvPr/>
        </p:nvSpPr>
        <p:spPr bwMode="auto">
          <a:xfrm>
            <a:off x="1709282" y="4135017"/>
            <a:ext cx="1166687" cy="29651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1" name="Line 25"/>
          <p:cNvSpPr>
            <a:spLocks noChangeShapeType="1"/>
          </p:cNvSpPr>
          <p:nvPr/>
        </p:nvSpPr>
        <p:spPr bwMode="auto">
          <a:xfrm>
            <a:off x="4018849" y="2000116"/>
            <a:ext cx="1146816" cy="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2" name="Line 26"/>
          <p:cNvSpPr>
            <a:spLocks noChangeShapeType="1"/>
          </p:cNvSpPr>
          <p:nvPr/>
        </p:nvSpPr>
        <p:spPr bwMode="auto">
          <a:xfrm>
            <a:off x="4018849" y="2178024"/>
            <a:ext cx="1156836" cy="83024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3" name="Line 27"/>
          <p:cNvSpPr>
            <a:spLocks noChangeShapeType="1"/>
          </p:cNvSpPr>
          <p:nvPr/>
        </p:nvSpPr>
        <p:spPr bwMode="auto">
          <a:xfrm>
            <a:off x="4018848" y="2355932"/>
            <a:ext cx="1162691" cy="166047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4" name="Line 28"/>
          <p:cNvSpPr>
            <a:spLocks noChangeShapeType="1"/>
          </p:cNvSpPr>
          <p:nvPr/>
        </p:nvSpPr>
        <p:spPr bwMode="auto">
          <a:xfrm flipV="1">
            <a:off x="4066842" y="2178022"/>
            <a:ext cx="1098823" cy="83023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5" name="Line 29"/>
          <p:cNvSpPr>
            <a:spLocks noChangeShapeType="1"/>
          </p:cNvSpPr>
          <p:nvPr/>
        </p:nvSpPr>
        <p:spPr bwMode="auto">
          <a:xfrm>
            <a:off x="4066845" y="3126870"/>
            <a:ext cx="1108840" cy="5216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6" name="Line 30"/>
          <p:cNvSpPr>
            <a:spLocks noChangeShapeType="1"/>
          </p:cNvSpPr>
          <p:nvPr/>
        </p:nvSpPr>
        <p:spPr bwMode="auto">
          <a:xfrm>
            <a:off x="4085545" y="3304778"/>
            <a:ext cx="1095995" cy="889541"/>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7" name="Line 31"/>
          <p:cNvSpPr>
            <a:spLocks noChangeShapeType="1"/>
          </p:cNvSpPr>
          <p:nvPr/>
        </p:nvSpPr>
        <p:spPr bwMode="auto">
          <a:xfrm flipV="1">
            <a:off x="4085547" y="3364080"/>
            <a:ext cx="1095994" cy="47442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8" name="Line 32"/>
          <p:cNvSpPr>
            <a:spLocks noChangeShapeType="1"/>
          </p:cNvSpPr>
          <p:nvPr/>
        </p:nvSpPr>
        <p:spPr bwMode="auto">
          <a:xfrm>
            <a:off x="4085546" y="3971128"/>
            <a:ext cx="1095994" cy="4011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grpSp>
        <p:nvGrpSpPr>
          <p:cNvPr id="14" name="Group 13"/>
          <p:cNvGrpSpPr/>
          <p:nvPr/>
        </p:nvGrpSpPr>
        <p:grpSpPr>
          <a:xfrm>
            <a:off x="6488244" y="2000116"/>
            <a:ext cx="1032231" cy="2372112"/>
            <a:chOff x="6551452" y="1962045"/>
            <a:chExt cx="852642" cy="2372112"/>
          </a:xfrm>
        </p:grpSpPr>
        <p:sp>
          <p:nvSpPr>
            <p:cNvPr id="736289" name="Line 33"/>
            <p:cNvSpPr>
              <a:spLocks noChangeShapeType="1"/>
            </p:cNvSpPr>
            <p:nvPr/>
          </p:nvSpPr>
          <p:spPr bwMode="auto">
            <a:xfrm>
              <a:off x="6551452" y="1962045"/>
              <a:ext cx="839175" cy="59303"/>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0" name="Line 34"/>
            <p:cNvSpPr>
              <a:spLocks noChangeShapeType="1"/>
            </p:cNvSpPr>
            <p:nvPr/>
          </p:nvSpPr>
          <p:spPr bwMode="auto">
            <a:xfrm>
              <a:off x="6551453" y="2139953"/>
              <a:ext cx="852641" cy="83024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1" name="Line 35"/>
            <p:cNvSpPr>
              <a:spLocks noChangeShapeType="1"/>
            </p:cNvSpPr>
            <p:nvPr/>
          </p:nvSpPr>
          <p:spPr bwMode="auto">
            <a:xfrm>
              <a:off x="6551454" y="2317861"/>
              <a:ext cx="852640" cy="177908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2" name="Line 36"/>
            <p:cNvSpPr>
              <a:spLocks noChangeShapeType="1"/>
            </p:cNvSpPr>
            <p:nvPr/>
          </p:nvSpPr>
          <p:spPr bwMode="auto">
            <a:xfrm flipV="1">
              <a:off x="6551453" y="2139953"/>
              <a:ext cx="852640" cy="83024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3" name="Line 37"/>
            <p:cNvSpPr>
              <a:spLocks noChangeShapeType="1"/>
            </p:cNvSpPr>
            <p:nvPr/>
          </p:nvSpPr>
          <p:spPr bwMode="auto">
            <a:xfrm>
              <a:off x="6551453" y="3088799"/>
              <a:ext cx="839175" cy="5216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4" name="Line 38"/>
            <p:cNvSpPr>
              <a:spLocks noChangeShapeType="1"/>
            </p:cNvSpPr>
            <p:nvPr/>
          </p:nvSpPr>
          <p:spPr bwMode="auto">
            <a:xfrm flipV="1">
              <a:off x="6551452" y="3326010"/>
              <a:ext cx="852641" cy="88954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5" name="Line 39"/>
            <p:cNvSpPr>
              <a:spLocks noChangeShapeType="1"/>
            </p:cNvSpPr>
            <p:nvPr/>
          </p:nvSpPr>
          <p:spPr bwMode="auto">
            <a:xfrm>
              <a:off x="6551453" y="4334155"/>
              <a:ext cx="852641" cy="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grpSp>
      <p:sp>
        <p:nvSpPr>
          <p:cNvPr id="736296" name="Text Box 40"/>
          <p:cNvSpPr txBox="1">
            <a:spLocks noChangeArrowheads="1"/>
          </p:cNvSpPr>
          <p:nvPr/>
        </p:nvSpPr>
        <p:spPr bwMode="auto">
          <a:xfrm>
            <a:off x="446271" y="1213918"/>
            <a:ext cx="1157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Fournisseurs</a:t>
            </a:r>
          </a:p>
        </p:txBody>
      </p:sp>
      <p:sp>
        <p:nvSpPr>
          <p:cNvPr id="736297" name="Text Box 41"/>
          <p:cNvSpPr txBox="1">
            <a:spLocks noChangeArrowheads="1"/>
          </p:cNvSpPr>
          <p:nvPr/>
        </p:nvSpPr>
        <p:spPr bwMode="auto">
          <a:xfrm>
            <a:off x="2925575" y="1213918"/>
            <a:ext cx="9702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Fabricants</a:t>
            </a:r>
          </a:p>
        </p:txBody>
      </p:sp>
      <p:sp>
        <p:nvSpPr>
          <p:cNvPr id="736298" name="Text Box 42"/>
          <p:cNvSpPr txBox="1">
            <a:spLocks noChangeArrowheads="1"/>
          </p:cNvSpPr>
          <p:nvPr/>
        </p:nvSpPr>
        <p:spPr bwMode="auto">
          <a:xfrm>
            <a:off x="4886252" y="1090807"/>
            <a:ext cx="186822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Entrepôts &amp;</a:t>
            </a:r>
          </a:p>
          <a:p>
            <a:pPr algn="ctr" eaLnBrk="0" hangingPunct="0"/>
            <a:r>
              <a:rPr lang="fr-FR" sz="1600" dirty="0">
                <a:solidFill>
                  <a:srgbClr val="701A57"/>
                </a:solidFill>
                <a:latin typeface="Arial Narrow"/>
                <a:cs typeface="Arial Narrow"/>
              </a:rPr>
              <a:t>Centres de distribution</a:t>
            </a:r>
          </a:p>
        </p:txBody>
      </p:sp>
      <p:sp>
        <p:nvSpPr>
          <p:cNvPr id="736299" name="Text Box 43"/>
          <p:cNvSpPr txBox="1">
            <a:spLocks noChangeArrowheads="1"/>
          </p:cNvSpPr>
          <p:nvPr/>
        </p:nvSpPr>
        <p:spPr bwMode="auto">
          <a:xfrm>
            <a:off x="7476708" y="1213918"/>
            <a:ext cx="6989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Clients</a:t>
            </a:r>
          </a:p>
        </p:txBody>
      </p:sp>
      <p:sp>
        <p:nvSpPr>
          <p:cNvPr id="736300" name="Text Box 44"/>
          <p:cNvSpPr txBox="1">
            <a:spLocks noChangeArrowheads="1"/>
          </p:cNvSpPr>
          <p:nvPr/>
        </p:nvSpPr>
        <p:spPr bwMode="auto">
          <a:xfrm>
            <a:off x="427949" y="4925721"/>
            <a:ext cx="12087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1200" dirty="0">
                <a:solidFill>
                  <a:srgbClr val="701A57"/>
                </a:solidFill>
                <a:latin typeface="Arial Narrow"/>
                <a:cs typeface="Arial Narrow"/>
              </a:rPr>
              <a:t>Coûts de matières</a:t>
            </a:r>
          </a:p>
        </p:txBody>
      </p:sp>
      <p:sp>
        <p:nvSpPr>
          <p:cNvPr id="736301" name="Text Box 45"/>
          <p:cNvSpPr txBox="1">
            <a:spLocks noChangeArrowheads="1"/>
          </p:cNvSpPr>
          <p:nvPr/>
        </p:nvSpPr>
        <p:spPr bwMode="auto">
          <a:xfrm>
            <a:off x="1559585" y="4687073"/>
            <a:ext cx="12579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transport</a:t>
            </a:r>
          </a:p>
        </p:txBody>
      </p:sp>
      <p:sp>
        <p:nvSpPr>
          <p:cNvPr id="736302" name="Text Box 46"/>
          <p:cNvSpPr txBox="1">
            <a:spLocks noChangeArrowheads="1"/>
          </p:cNvSpPr>
          <p:nvPr/>
        </p:nvSpPr>
        <p:spPr bwMode="auto">
          <a:xfrm>
            <a:off x="3950719" y="4652391"/>
            <a:ext cx="12579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transport</a:t>
            </a:r>
          </a:p>
        </p:txBody>
      </p:sp>
      <p:sp>
        <p:nvSpPr>
          <p:cNvPr id="736303" name="Text Box 47"/>
          <p:cNvSpPr txBox="1">
            <a:spLocks noChangeArrowheads="1"/>
          </p:cNvSpPr>
          <p:nvPr/>
        </p:nvSpPr>
        <p:spPr bwMode="auto">
          <a:xfrm>
            <a:off x="6344528" y="4869160"/>
            <a:ext cx="12228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transport</a:t>
            </a:r>
          </a:p>
        </p:txBody>
      </p:sp>
      <p:sp>
        <p:nvSpPr>
          <p:cNvPr id="736304" name="Text Box 48"/>
          <p:cNvSpPr txBox="1">
            <a:spLocks noChangeArrowheads="1"/>
          </p:cNvSpPr>
          <p:nvPr/>
        </p:nvSpPr>
        <p:spPr bwMode="auto">
          <a:xfrm>
            <a:off x="5163427" y="5085184"/>
            <a:ext cx="12300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stockage</a:t>
            </a:r>
          </a:p>
        </p:txBody>
      </p:sp>
      <p:sp>
        <p:nvSpPr>
          <p:cNvPr id="736305" name="Text Box 49"/>
          <p:cNvSpPr txBox="1">
            <a:spLocks noChangeArrowheads="1"/>
          </p:cNvSpPr>
          <p:nvPr/>
        </p:nvSpPr>
        <p:spPr bwMode="auto">
          <a:xfrm>
            <a:off x="2734686" y="5085184"/>
            <a:ext cx="13071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1200" dirty="0">
                <a:solidFill>
                  <a:srgbClr val="701A57"/>
                </a:solidFill>
                <a:latin typeface="Arial Narrow"/>
                <a:cs typeface="Arial Narrow"/>
              </a:rPr>
              <a:t>Coûts de fabrication</a:t>
            </a:r>
          </a:p>
        </p:txBody>
      </p:sp>
      <p:sp>
        <p:nvSpPr>
          <p:cNvPr id="736306" name="Line 50"/>
          <p:cNvSpPr>
            <a:spLocks noChangeShapeType="1"/>
          </p:cNvSpPr>
          <p:nvPr/>
        </p:nvSpPr>
        <p:spPr bwMode="auto">
          <a:xfrm flipV="1">
            <a:off x="970538" y="4615928"/>
            <a:ext cx="0" cy="290025"/>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07" name="Line 51"/>
          <p:cNvSpPr>
            <a:spLocks noChangeShapeType="1"/>
          </p:cNvSpPr>
          <p:nvPr/>
        </p:nvSpPr>
        <p:spPr bwMode="auto">
          <a:xfrm flipV="1">
            <a:off x="2172945" y="4437112"/>
            <a:ext cx="0" cy="296514"/>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08" name="Line 52"/>
          <p:cNvSpPr>
            <a:spLocks noChangeShapeType="1"/>
          </p:cNvSpPr>
          <p:nvPr/>
        </p:nvSpPr>
        <p:spPr bwMode="auto">
          <a:xfrm flipV="1">
            <a:off x="3404252" y="4907231"/>
            <a:ext cx="0" cy="177908"/>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09" name="Line 53"/>
          <p:cNvSpPr>
            <a:spLocks noChangeShapeType="1"/>
          </p:cNvSpPr>
          <p:nvPr/>
        </p:nvSpPr>
        <p:spPr bwMode="auto">
          <a:xfrm flipV="1">
            <a:off x="4580801" y="4372225"/>
            <a:ext cx="0" cy="318981"/>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10" name="Line 54"/>
          <p:cNvSpPr>
            <a:spLocks noChangeShapeType="1"/>
          </p:cNvSpPr>
          <p:nvPr/>
        </p:nvSpPr>
        <p:spPr bwMode="auto">
          <a:xfrm flipV="1">
            <a:off x="5796137" y="4907231"/>
            <a:ext cx="0" cy="177908"/>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11" name="Line 55"/>
          <p:cNvSpPr>
            <a:spLocks noChangeShapeType="1"/>
          </p:cNvSpPr>
          <p:nvPr/>
        </p:nvSpPr>
        <p:spPr bwMode="auto">
          <a:xfrm flipV="1">
            <a:off x="6953323" y="4490833"/>
            <a:ext cx="0" cy="416397"/>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59" name="AutoShape 55"/>
          <p:cNvSpPr>
            <a:spLocks noChangeArrowheads="1"/>
          </p:cNvSpPr>
          <p:nvPr/>
        </p:nvSpPr>
        <p:spPr bwMode="auto">
          <a:xfrm>
            <a:off x="478583" y="5517313"/>
            <a:ext cx="1692000" cy="719999"/>
          </a:xfrm>
          <a:prstGeom prst="homePlate">
            <a:avLst>
              <a:gd name="adj" fmla="val 38636"/>
            </a:avLst>
          </a:prstGeom>
          <a:gradFill flip="none" rotWithShape="0">
            <a:gsLst>
              <a:gs pos="0">
                <a:srgbClr val="005A7C">
                  <a:alpha val="32000"/>
                </a:srgbClr>
              </a:gs>
              <a:gs pos="100000">
                <a:srgbClr val="006699">
                  <a:alpha val="32000"/>
                </a:srgbClr>
              </a:gs>
            </a:gsLst>
            <a:lin ang="5400000" scaled="1"/>
            <a:tileRect/>
          </a:gradFill>
          <a:ln w="12700" cap="flat">
            <a:solidFill>
              <a:schemeClr val="bg1"/>
            </a:solidFill>
            <a:miter lim="800000"/>
            <a:headEnd type="none" w="med" len="med"/>
            <a:tailEnd type="none" w="med" len="med"/>
          </a:ln>
        </p:spPr>
        <p:txBody>
          <a:bodyPr lIns="0" tIns="0" rIns="0" bIns="0" anchor="ctr"/>
          <a:lstStyle/>
          <a:p>
            <a:pPr algn="ctr"/>
            <a:endParaRPr lang="fr-FR" sz="1800" dirty="0">
              <a:solidFill>
                <a:srgbClr val="FFFFFF"/>
              </a:solidFill>
              <a:latin typeface="Arial Narrow"/>
              <a:ea typeface="ＭＳ Ｐゴシック" charset="0"/>
              <a:cs typeface="Arial Narrow"/>
            </a:endParaRPr>
          </a:p>
        </p:txBody>
      </p:sp>
      <p:sp>
        <p:nvSpPr>
          <p:cNvPr id="60" name="AutoShape 58"/>
          <p:cNvSpPr>
            <a:spLocks noChangeArrowheads="1"/>
          </p:cNvSpPr>
          <p:nvPr/>
        </p:nvSpPr>
        <p:spPr bwMode="auto">
          <a:xfrm>
            <a:off x="2104071" y="5517313"/>
            <a:ext cx="1692000" cy="719999"/>
          </a:xfrm>
          <a:prstGeom prst="chevron">
            <a:avLst>
              <a:gd name="adj" fmla="val 36364"/>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bg1"/>
                </a:solidFill>
                <a:latin typeface="Arial Narrow"/>
                <a:cs typeface="Arial Narrow"/>
              </a:rPr>
              <a:t>SOURCE</a:t>
            </a:r>
            <a:endParaRPr lang="fr-FR" sz="1100" dirty="0">
              <a:solidFill>
                <a:schemeClr val="bg1"/>
              </a:solidFill>
              <a:latin typeface="Arial Narrow"/>
              <a:cs typeface="Arial Narrow"/>
            </a:endParaRPr>
          </a:p>
          <a:p>
            <a:pPr algn="ctr"/>
            <a:r>
              <a:rPr lang="fr-FR" sz="1100" dirty="0">
                <a:solidFill>
                  <a:schemeClr val="bg1"/>
                </a:solidFill>
                <a:latin typeface="Arial Narrow"/>
                <a:cs typeface="Arial Narrow"/>
              </a:rPr>
              <a:t>(Approvisionner)</a:t>
            </a:r>
          </a:p>
        </p:txBody>
      </p:sp>
      <p:sp>
        <p:nvSpPr>
          <p:cNvPr id="61" name="AutoShape 59"/>
          <p:cNvSpPr>
            <a:spLocks noChangeArrowheads="1"/>
          </p:cNvSpPr>
          <p:nvPr/>
        </p:nvSpPr>
        <p:spPr bwMode="auto">
          <a:xfrm>
            <a:off x="3729559" y="5517313"/>
            <a:ext cx="1692000" cy="719999"/>
          </a:xfrm>
          <a:prstGeom prst="chevron">
            <a:avLst>
              <a:gd name="adj" fmla="val 36364"/>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bg1"/>
                </a:solidFill>
                <a:latin typeface="Arial Narrow"/>
                <a:cs typeface="Arial Narrow"/>
              </a:rPr>
              <a:t>MAKE</a:t>
            </a:r>
            <a:endParaRPr lang="fr-FR" sz="1100" dirty="0">
              <a:solidFill>
                <a:schemeClr val="bg1"/>
              </a:solidFill>
              <a:latin typeface="Arial Narrow"/>
              <a:cs typeface="Arial Narrow"/>
            </a:endParaRPr>
          </a:p>
          <a:p>
            <a:pPr algn="ctr"/>
            <a:r>
              <a:rPr lang="fr-FR" sz="1100" dirty="0">
                <a:solidFill>
                  <a:schemeClr val="bg1"/>
                </a:solidFill>
                <a:latin typeface="Arial Narrow"/>
                <a:cs typeface="Arial Narrow"/>
              </a:rPr>
              <a:t>(Transformer)</a:t>
            </a:r>
          </a:p>
        </p:txBody>
      </p:sp>
      <p:sp>
        <p:nvSpPr>
          <p:cNvPr id="62" name="AutoShape 60"/>
          <p:cNvSpPr>
            <a:spLocks noChangeArrowheads="1"/>
          </p:cNvSpPr>
          <p:nvPr/>
        </p:nvSpPr>
        <p:spPr bwMode="auto">
          <a:xfrm>
            <a:off x="5355047" y="5517313"/>
            <a:ext cx="1692000" cy="719999"/>
          </a:xfrm>
          <a:prstGeom prst="chevron">
            <a:avLst>
              <a:gd name="adj" fmla="val 36364"/>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bg1"/>
                </a:solidFill>
                <a:latin typeface="Arial Narrow"/>
                <a:cs typeface="Arial Narrow"/>
              </a:rPr>
              <a:t>DELIVER</a:t>
            </a:r>
            <a:endParaRPr lang="fr-FR" sz="1100" dirty="0">
              <a:solidFill>
                <a:schemeClr val="bg1"/>
              </a:solidFill>
              <a:latin typeface="Arial Narrow"/>
              <a:cs typeface="Arial Narrow"/>
            </a:endParaRPr>
          </a:p>
          <a:p>
            <a:pPr algn="ctr"/>
            <a:r>
              <a:rPr lang="fr-FR" sz="1100" dirty="0">
                <a:solidFill>
                  <a:schemeClr val="bg1"/>
                </a:solidFill>
                <a:latin typeface="Arial Narrow"/>
                <a:cs typeface="Arial Narrow"/>
              </a:rPr>
              <a:t>(Distribuer)</a:t>
            </a:r>
          </a:p>
        </p:txBody>
      </p:sp>
      <p:sp>
        <p:nvSpPr>
          <p:cNvPr id="63" name="AutoShape 64"/>
          <p:cNvSpPr>
            <a:spLocks noChangeArrowheads="1"/>
          </p:cNvSpPr>
          <p:nvPr/>
        </p:nvSpPr>
        <p:spPr bwMode="auto">
          <a:xfrm>
            <a:off x="6980535" y="5517313"/>
            <a:ext cx="1692000" cy="719999"/>
          </a:xfrm>
          <a:prstGeom prst="chevron">
            <a:avLst>
              <a:gd name="adj" fmla="val 36364"/>
            </a:avLst>
          </a:prstGeom>
          <a:gradFill flip="none" rotWithShape="0">
            <a:gsLst>
              <a:gs pos="0">
                <a:srgbClr val="005A7C">
                  <a:alpha val="32000"/>
                </a:srgbClr>
              </a:gs>
              <a:gs pos="100000">
                <a:srgbClr val="006699">
                  <a:alpha val="32000"/>
                </a:srgbClr>
              </a:gs>
            </a:gsLst>
            <a:lin ang="5400000" scaled="1"/>
            <a:tileRect/>
          </a:gradFill>
          <a:ln w="12700" cap="flat">
            <a:solidFill>
              <a:schemeClr val="bg1"/>
            </a:solidFill>
            <a:miter lim="800000"/>
            <a:headEnd type="none" w="med" len="med"/>
            <a:tailEnd type="none" w="med" len="med"/>
          </a:ln>
        </p:spPr>
        <p:txBody>
          <a:bodyPr lIns="0" tIns="0" rIns="0" bIns="0" anchor="ctr"/>
          <a:lstStyle/>
          <a:p>
            <a:pPr algn="ctr"/>
            <a:endParaRPr lang="fr-FR" sz="1800" dirty="0">
              <a:solidFill>
                <a:srgbClr val="FFFFFF"/>
              </a:solidFill>
              <a:latin typeface="Arial Narrow"/>
              <a:ea typeface="ＭＳ Ｐゴシック" charset="0"/>
              <a:cs typeface="Arial Narrow"/>
            </a:endParaRPr>
          </a:p>
        </p:txBody>
      </p:sp>
      <p:sp>
        <p:nvSpPr>
          <p:cNvPr id="17" name="Slide Number Placeholder 16"/>
          <p:cNvSpPr>
            <a:spLocks noGrp="1"/>
          </p:cNvSpPr>
          <p:nvPr>
            <p:ph type="sldNum" sz="quarter" idx="4"/>
          </p:nvPr>
        </p:nvSpPr>
        <p:spPr/>
        <p:txBody>
          <a:bodyPr/>
          <a:lstStyle/>
          <a:p>
            <a:fld id="{F0591563-C936-C24A-B817-5B070095CD79}" type="slidenum">
              <a:rPr lang="fr-FR" smtClean="0"/>
              <a:pPr/>
              <a:t>3</a:t>
            </a:fld>
            <a:endParaRPr lang="fr-FR" dirty="0"/>
          </a:p>
        </p:txBody>
      </p:sp>
    </p:spTree>
    <p:extLst>
      <p:ext uri="{BB962C8B-B14F-4D97-AF65-F5344CB8AC3E}">
        <p14:creationId xmlns:p14="http://schemas.microsoft.com/office/powerpoint/2010/main" val="329942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noFill/>
        </p:spPr>
        <p:txBody>
          <a:bodyPr/>
          <a:lstStyle/>
          <a:p>
            <a:r>
              <a:rPr lang="fr-FR" dirty="0"/>
              <a:t>La </a:t>
            </a:r>
            <a:r>
              <a:rPr lang="fr-FR" dirty="0" err="1"/>
              <a:t>supply</a:t>
            </a:r>
            <a:r>
              <a:rPr lang="fr-FR" dirty="0"/>
              <a:t> </a:t>
            </a:r>
            <a:r>
              <a:rPr lang="fr-FR" dirty="0" err="1"/>
              <a:t>chain</a:t>
            </a:r>
            <a:r>
              <a:rPr lang="fr-FR" dirty="0"/>
              <a:t> externe :</a:t>
            </a:r>
            <a:br>
              <a:rPr lang="fr-FR" dirty="0"/>
            </a:br>
            <a:r>
              <a:rPr lang="fr-FR" dirty="0"/>
              <a:t>l’intégration inter- entreprises</a:t>
            </a:r>
            <a:br>
              <a:rPr lang="fr-FR" dirty="0"/>
            </a:br>
            <a:endParaRPr lang="fr-FR" dirty="0"/>
          </a:p>
        </p:txBody>
      </p:sp>
      <p:sp>
        <p:nvSpPr>
          <p:cNvPr id="21509" name="Rectangle 3"/>
          <p:cNvSpPr>
            <a:spLocks noChangeArrowheads="1"/>
          </p:cNvSpPr>
          <p:nvPr/>
        </p:nvSpPr>
        <p:spPr bwMode="auto">
          <a:xfrm>
            <a:off x="457200" y="5029200"/>
            <a:ext cx="1905000" cy="457200"/>
          </a:xfrm>
          <a:prstGeom prst="rect">
            <a:avLst/>
          </a:prstGeom>
          <a:noFill/>
          <a:ln w="12700">
            <a:noFill/>
            <a:miter lim="800000"/>
            <a:headEnd/>
            <a:tailEnd/>
          </a:ln>
        </p:spPr>
        <p:txBody>
          <a:bodyPr wrap="none" anchor="ctr"/>
          <a:lstStyle/>
          <a:p>
            <a:endParaRPr lang="fr-FR"/>
          </a:p>
        </p:txBody>
      </p:sp>
      <p:grpSp>
        <p:nvGrpSpPr>
          <p:cNvPr id="21511" name="Group 5"/>
          <p:cNvGrpSpPr>
            <a:grpSpLocks/>
          </p:cNvGrpSpPr>
          <p:nvPr/>
        </p:nvGrpSpPr>
        <p:grpSpPr bwMode="auto">
          <a:xfrm>
            <a:off x="6521450" y="3001963"/>
            <a:ext cx="1323975" cy="1036637"/>
            <a:chOff x="4108" y="1891"/>
            <a:chExt cx="834" cy="653"/>
          </a:xfrm>
        </p:grpSpPr>
        <p:sp>
          <p:nvSpPr>
            <p:cNvPr id="21545" name="Oval 6"/>
            <p:cNvSpPr>
              <a:spLocks noChangeArrowheads="1"/>
            </p:cNvSpPr>
            <p:nvPr/>
          </p:nvSpPr>
          <p:spPr bwMode="auto">
            <a:xfrm>
              <a:off x="4108" y="2357"/>
              <a:ext cx="834" cy="18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6" name="Rectangle 7"/>
            <p:cNvSpPr>
              <a:spLocks noChangeArrowheads="1"/>
            </p:cNvSpPr>
            <p:nvPr/>
          </p:nvSpPr>
          <p:spPr bwMode="auto">
            <a:xfrm>
              <a:off x="4108" y="1983"/>
              <a:ext cx="834" cy="47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7" name="Oval 8"/>
            <p:cNvSpPr>
              <a:spLocks noChangeArrowheads="1"/>
            </p:cNvSpPr>
            <p:nvPr/>
          </p:nvSpPr>
          <p:spPr bwMode="auto">
            <a:xfrm>
              <a:off x="4108" y="1891"/>
              <a:ext cx="834" cy="18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2" name="Group 9"/>
          <p:cNvGrpSpPr>
            <a:grpSpLocks/>
          </p:cNvGrpSpPr>
          <p:nvPr/>
        </p:nvGrpSpPr>
        <p:grpSpPr bwMode="auto">
          <a:xfrm>
            <a:off x="4916488" y="3159125"/>
            <a:ext cx="1381125" cy="1111250"/>
            <a:chOff x="3097" y="1990"/>
            <a:chExt cx="870" cy="700"/>
          </a:xfrm>
        </p:grpSpPr>
        <p:sp>
          <p:nvSpPr>
            <p:cNvPr id="21542" name="Oval 10"/>
            <p:cNvSpPr>
              <a:spLocks noChangeArrowheads="1"/>
            </p:cNvSpPr>
            <p:nvPr/>
          </p:nvSpPr>
          <p:spPr bwMode="auto">
            <a:xfrm>
              <a:off x="3097" y="2490"/>
              <a:ext cx="870" cy="200"/>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3" name="Rectangle 11"/>
            <p:cNvSpPr>
              <a:spLocks noChangeArrowheads="1"/>
            </p:cNvSpPr>
            <p:nvPr/>
          </p:nvSpPr>
          <p:spPr bwMode="auto">
            <a:xfrm>
              <a:off x="3097" y="2089"/>
              <a:ext cx="870" cy="512"/>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4" name="Oval 12"/>
            <p:cNvSpPr>
              <a:spLocks noChangeArrowheads="1"/>
            </p:cNvSpPr>
            <p:nvPr/>
          </p:nvSpPr>
          <p:spPr bwMode="auto">
            <a:xfrm>
              <a:off x="3097" y="1990"/>
              <a:ext cx="870" cy="199"/>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3" name="Group 13"/>
          <p:cNvGrpSpPr>
            <a:grpSpLocks/>
          </p:cNvGrpSpPr>
          <p:nvPr/>
        </p:nvGrpSpPr>
        <p:grpSpPr bwMode="auto">
          <a:xfrm>
            <a:off x="3238500" y="3316288"/>
            <a:ext cx="1423988" cy="1143000"/>
            <a:chOff x="2040" y="2089"/>
            <a:chExt cx="897" cy="720"/>
          </a:xfrm>
        </p:grpSpPr>
        <p:sp>
          <p:nvSpPr>
            <p:cNvPr id="21539" name="Oval 14"/>
            <p:cNvSpPr>
              <a:spLocks noChangeArrowheads="1"/>
            </p:cNvSpPr>
            <p:nvPr/>
          </p:nvSpPr>
          <p:spPr bwMode="auto">
            <a:xfrm>
              <a:off x="2040" y="2603"/>
              <a:ext cx="897" cy="20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0" name="Rectangle 15"/>
            <p:cNvSpPr>
              <a:spLocks noChangeArrowheads="1"/>
            </p:cNvSpPr>
            <p:nvPr/>
          </p:nvSpPr>
          <p:spPr bwMode="auto">
            <a:xfrm>
              <a:off x="2040" y="2191"/>
              <a:ext cx="897" cy="526"/>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1" name="Oval 16"/>
            <p:cNvSpPr>
              <a:spLocks noChangeArrowheads="1"/>
            </p:cNvSpPr>
            <p:nvPr/>
          </p:nvSpPr>
          <p:spPr bwMode="auto">
            <a:xfrm>
              <a:off x="2040" y="2089"/>
              <a:ext cx="897" cy="20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4" name="Group 17"/>
          <p:cNvGrpSpPr>
            <a:grpSpLocks/>
          </p:cNvGrpSpPr>
          <p:nvPr/>
        </p:nvGrpSpPr>
        <p:grpSpPr bwMode="auto">
          <a:xfrm>
            <a:off x="1516063" y="3479800"/>
            <a:ext cx="1485900" cy="1192213"/>
            <a:chOff x="955" y="2192"/>
            <a:chExt cx="936" cy="751"/>
          </a:xfrm>
        </p:grpSpPr>
        <p:sp>
          <p:nvSpPr>
            <p:cNvPr id="21536" name="Oval 18"/>
            <p:cNvSpPr>
              <a:spLocks noChangeArrowheads="1"/>
            </p:cNvSpPr>
            <p:nvPr/>
          </p:nvSpPr>
          <p:spPr bwMode="auto">
            <a:xfrm>
              <a:off x="955" y="2728"/>
              <a:ext cx="936" cy="215"/>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7" name="Rectangle 19"/>
            <p:cNvSpPr>
              <a:spLocks noChangeArrowheads="1"/>
            </p:cNvSpPr>
            <p:nvPr/>
          </p:nvSpPr>
          <p:spPr bwMode="auto">
            <a:xfrm>
              <a:off x="955" y="2299"/>
              <a:ext cx="936" cy="54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8" name="Oval 20"/>
            <p:cNvSpPr>
              <a:spLocks noChangeArrowheads="1"/>
            </p:cNvSpPr>
            <p:nvPr/>
          </p:nvSpPr>
          <p:spPr bwMode="auto">
            <a:xfrm>
              <a:off x="955" y="2192"/>
              <a:ext cx="936" cy="214"/>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108565" name="Rectangle 21"/>
          <p:cNvSpPr>
            <a:spLocks noChangeArrowheads="1"/>
          </p:cNvSpPr>
          <p:nvPr/>
        </p:nvSpPr>
        <p:spPr bwMode="auto">
          <a:xfrm>
            <a:off x="6383338" y="3967163"/>
            <a:ext cx="2130425"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a:solidFill>
                  <a:srgbClr val="000000"/>
                </a:solidFill>
              </a:rPr>
              <a:t>Détaillants</a:t>
            </a:r>
          </a:p>
        </p:txBody>
      </p:sp>
      <p:sp>
        <p:nvSpPr>
          <p:cNvPr id="108566" name="Rectangle 22"/>
          <p:cNvSpPr>
            <a:spLocks noChangeArrowheads="1"/>
          </p:cNvSpPr>
          <p:nvPr/>
        </p:nvSpPr>
        <p:spPr bwMode="auto">
          <a:xfrm>
            <a:off x="2898775" y="4725988"/>
            <a:ext cx="2281238"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rPr>
              <a:t>Producteurs</a:t>
            </a:r>
          </a:p>
        </p:txBody>
      </p:sp>
      <p:sp>
        <p:nvSpPr>
          <p:cNvPr id="108567" name="Rectangle 23"/>
          <p:cNvSpPr>
            <a:spLocks noChangeArrowheads="1"/>
          </p:cNvSpPr>
          <p:nvPr/>
        </p:nvSpPr>
        <p:spPr bwMode="auto">
          <a:xfrm>
            <a:off x="1127928" y="4999038"/>
            <a:ext cx="2131995" cy="459100"/>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dirty="0">
                <a:solidFill>
                  <a:srgbClr val="000000"/>
                </a:solidFill>
              </a:rPr>
              <a:t>Fournisseurs</a:t>
            </a:r>
          </a:p>
        </p:txBody>
      </p:sp>
      <p:sp>
        <p:nvSpPr>
          <p:cNvPr id="108568" name="Rectangle 24"/>
          <p:cNvSpPr>
            <a:spLocks noChangeArrowheads="1"/>
          </p:cNvSpPr>
          <p:nvPr/>
        </p:nvSpPr>
        <p:spPr bwMode="auto">
          <a:xfrm>
            <a:off x="4715841" y="4389438"/>
            <a:ext cx="2098332" cy="459100"/>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rPr>
              <a:t>Distributeurs</a:t>
            </a:r>
          </a:p>
        </p:txBody>
      </p:sp>
      <p:sp>
        <p:nvSpPr>
          <p:cNvPr id="21519" name="Freeform 25"/>
          <p:cNvSpPr>
            <a:spLocks/>
          </p:cNvSpPr>
          <p:nvPr/>
        </p:nvSpPr>
        <p:spPr bwMode="auto">
          <a:xfrm>
            <a:off x="1085850" y="2762250"/>
            <a:ext cx="7602538" cy="1220788"/>
          </a:xfrm>
          <a:custGeom>
            <a:avLst/>
            <a:gdLst>
              <a:gd name="T0" fmla="*/ 0 w 4789"/>
              <a:gd name="T1" fmla="*/ 2147483647 h 769"/>
              <a:gd name="T2" fmla="*/ 2147483647 w 4789"/>
              <a:gd name="T3" fmla="*/ 0 h 769"/>
              <a:gd name="T4" fmla="*/ 2147483647 w 4789"/>
              <a:gd name="T5" fmla="*/ 2147483647 h 769"/>
              <a:gd name="T6" fmla="*/ 2147483647 w 4789"/>
              <a:gd name="T7" fmla="*/ 2147483647 h 769"/>
              <a:gd name="T8" fmla="*/ 0 w 4789"/>
              <a:gd name="T9" fmla="*/ 2147483647 h 769"/>
              <a:gd name="T10" fmla="*/ 0 60000 65536"/>
              <a:gd name="T11" fmla="*/ 0 60000 65536"/>
              <a:gd name="T12" fmla="*/ 0 60000 65536"/>
              <a:gd name="T13" fmla="*/ 0 60000 65536"/>
              <a:gd name="T14" fmla="*/ 0 60000 65536"/>
              <a:gd name="T15" fmla="*/ 0 w 4789"/>
              <a:gd name="T16" fmla="*/ 0 h 769"/>
              <a:gd name="T17" fmla="*/ 4789 w 4789"/>
              <a:gd name="T18" fmla="*/ 769 h 769"/>
            </a:gdLst>
            <a:ahLst/>
            <a:cxnLst>
              <a:cxn ang="T10">
                <a:pos x="T0" y="T1"/>
              </a:cxn>
              <a:cxn ang="T11">
                <a:pos x="T2" y="T3"/>
              </a:cxn>
              <a:cxn ang="T12">
                <a:pos x="T4" y="T5"/>
              </a:cxn>
              <a:cxn ang="T13">
                <a:pos x="T6" y="T7"/>
              </a:cxn>
              <a:cxn ang="T14">
                <a:pos x="T8" y="T9"/>
              </a:cxn>
            </a:cxnLst>
            <a:rect l="T15" t="T16" r="T17" b="T18"/>
            <a:pathLst>
              <a:path w="4789" h="769">
                <a:moveTo>
                  <a:pt x="0" y="336"/>
                </a:moveTo>
                <a:lnTo>
                  <a:pt x="4200" y="0"/>
                </a:lnTo>
                <a:lnTo>
                  <a:pt x="4788" y="264"/>
                </a:lnTo>
                <a:lnTo>
                  <a:pt x="432" y="768"/>
                </a:lnTo>
                <a:lnTo>
                  <a:pt x="0" y="336"/>
                </a:lnTo>
              </a:path>
            </a:pathLst>
          </a:custGeom>
          <a:solidFill>
            <a:srgbClr val="9234DB"/>
          </a:solidFill>
          <a:ln w="12700" cap="rnd" cmpd="sng">
            <a:noFill/>
            <a:prstDash val="solid"/>
            <a:round/>
            <a:headEnd type="none" w="med" len="med"/>
            <a:tailEnd type="none" w="med" len="med"/>
          </a:ln>
        </p:spPr>
        <p:txBody>
          <a:bodyPr/>
          <a:lstStyle/>
          <a:p>
            <a:endParaRPr lang="fr-FR"/>
          </a:p>
        </p:txBody>
      </p:sp>
      <p:grpSp>
        <p:nvGrpSpPr>
          <p:cNvPr id="21520" name="Group 26"/>
          <p:cNvGrpSpPr>
            <a:grpSpLocks/>
          </p:cNvGrpSpPr>
          <p:nvPr/>
        </p:nvGrpSpPr>
        <p:grpSpPr bwMode="auto">
          <a:xfrm>
            <a:off x="1531938" y="2574925"/>
            <a:ext cx="1485900" cy="1192213"/>
            <a:chOff x="965" y="1622"/>
            <a:chExt cx="936" cy="751"/>
          </a:xfrm>
        </p:grpSpPr>
        <p:sp>
          <p:nvSpPr>
            <p:cNvPr id="21533" name="Oval 27"/>
            <p:cNvSpPr>
              <a:spLocks noChangeArrowheads="1"/>
            </p:cNvSpPr>
            <p:nvPr/>
          </p:nvSpPr>
          <p:spPr bwMode="auto">
            <a:xfrm>
              <a:off x="965" y="2158"/>
              <a:ext cx="936" cy="215"/>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4" name="Rectangle 28"/>
            <p:cNvSpPr>
              <a:spLocks noChangeArrowheads="1"/>
            </p:cNvSpPr>
            <p:nvPr/>
          </p:nvSpPr>
          <p:spPr bwMode="auto">
            <a:xfrm>
              <a:off x="965" y="1729"/>
              <a:ext cx="936" cy="54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5" name="Oval 29"/>
            <p:cNvSpPr>
              <a:spLocks noChangeArrowheads="1"/>
            </p:cNvSpPr>
            <p:nvPr/>
          </p:nvSpPr>
          <p:spPr bwMode="auto">
            <a:xfrm>
              <a:off x="965" y="1622"/>
              <a:ext cx="936" cy="214"/>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1" name="Group 30"/>
          <p:cNvGrpSpPr>
            <a:grpSpLocks/>
          </p:cNvGrpSpPr>
          <p:nvPr/>
        </p:nvGrpSpPr>
        <p:grpSpPr bwMode="auto">
          <a:xfrm>
            <a:off x="3254375" y="2447925"/>
            <a:ext cx="1423988" cy="1143000"/>
            <a:chOff x="2050" y="1542"/>
            <a:chExt cx="897" cy="720"/>
          </a:xfrm>
        </p:grpSpPr>
        <p:sp>
          <p:nvSpPr>
            <p:cNvPr id="21530" name="Oval 31"/>
            <p:cNvSpPr>
              <a:spLocks noChangeArrowheads="1"/>
            </p:cNvSpPr>
            <p:nvPr/>
          </p:nvSpPr>
          <p:spPr bwMode="auto">
            <a:xfrm>
              <a:off x="2050" y="2056"/>
              <a:ext cx="897" cy="20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1" name="Rectangle 32"/>
            <p:cNvSpPr>
              <a:spLocks noChangeArrowheads="1"/>
            </p:cNvSpPr>
            <p:nvPr/>
          </p:nvSpPr>
          <p:spPr bwMode="auto">
            <a:xfrm>
              <a:off x="2050" y="1645"/>
              <a:ext cx="897" cy="525"/>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2" name="Oval 33"/>
            <p:cNvSpPr>
              <a:spLocks noChangeArrowheads="1"/>
            </p:cNvSpPr>
            <p:nvPr/>
          </p:nvSpPr>
          <p:spPr bwMode="auto">
            <a:xfrm>
              <a:off x="2050" y="1542"/>
              <a:ext cx="897" cy="20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2" name="Group 34"/>
          <p:cNvGrpSpPr>
            <a:grpSpLocks/>
          </p:cNvGrpSpPr>
          <p:nvPr/>
        </p:nvGrpSpPr>
        <p:grpSpPr bwMode="auto">
          <a:xfrm>
            <a:off x="4932363" y="2314575"/>
            <a:ext cx="1381125" cy="1111250"/>
            <a:chOff x="3107" y="1458"/>
            <a:chExt cx="870" cy="700"/>
          </a:xfrm>
        </p:grpSpPr>
        <p:sp>
          <p:nvSpPr>
            <p:cNvPr id="21527" name="Oval 35"/>
            <p:cNvSpPr>
              <a:spLocks noChangeArrowheads="1"/>
            </p:cNvSpPr>
            <p:nvPr/>
          </p:nvSpPr>
          <p:spPr bwMode="auto">
            <a:xfrm>
              <a:off x="3107" y="1958"/>
              <a:ext cx="870" cy="200"/>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28" name="Rectangle 36"/>
            <p:cNvSpPr>
              <a:spLocks noChangeArrowheads="1"/>
            </p:cNvSpPr>
            <p:nvPr/>
          </p:nvSpPr>
          <p:spPr bwMode="auto">
            <a:xfrm>
              <a:off x="3107" y="1558"/>
              <a:ext cx="870" cy="51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29" name="Oval 37"/>
            <p:cNvSpPr>
              <a:spLocks noChangeArrowheads="1"/>
            </p:cNvSpPr>
            <p:nvPr/>
          </p:nvSpPr>
          <p:spPr bwMode="auto">
            <a:xfrm>
              <a:off x="3107" y="1458"/>
              <a:ext cx="870" cy="199"/>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3" name="Group 38"/>
          <p:cNvGrpSpPr>
            <a:grpSpLocks/>
          </p:cNvGrpSpPr>
          <p:nvPr/>
        </p:nvGrpSpPr>
        <p:grpSpPr bwMode="auto">
          <a:xfrm>
            <a:off x="6537325" y="2214563"/>
            <a:ext cx="1323975" cy="1036637"/>
            <a:chOff x="4118" y="1395"/>
            <a:chExt cx="834" cy="653"/>
          </a:xfrm>
        </p:grpSpPr>
        <p:sp>
          <p:nvSpPr>
            <p:cNvPr id="21524" name="Oval 39"/>
            <p:cNvSpPr>
              <a:spLocks noChangeArrowheads="1"/>
            </p:cNvSpPr>
            <p:nvPr/>
          </p:nvSpPr>
          <p:spPr bwMode="auto">
            <a:xfrm>
              <a:off x="4118" y="1861"/>
              <a:ext cx="834" cy="18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25" name="Rectangle 40"/>
            <p:cNvSpPr>
              <a:spLocks noChangeArrowheads="1"/>
            </p:cNvSpPr>
            <p:nvPr/>
          </p:nvSpPr>
          <p:spPr bwMode="auto">
            <a:xfrm>
              <a:off x="4118" y="1488"/>
              <a:ext cx="834" cy="477"/>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26" name="Oval 41"/>
            <p:cNvSpPr>
              <a:spLocks noChangeArrowheads="1"/>
            </p:cNvSpPr>
            <p:nvPr/>
          </p:nvSpPr>
          <p:spPr bwMode="auto">
            <a:xfrm>
              <a:off x="4118" y="1395"/>
              <a:ext cx="834" cy="18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44" name="Left-Right Arrow 24"/>
          <p:cNvSpPr/>
          <p:nvPr/>
        </p:nvSpPr>
        <p:spPr>
          <a:xfrm>
            <a:off x="179512" y="5445224"/>
            <a:ext cx="8784976" cy="936104"/>
          </a:xfrm>
          <a:prstGeom prst="leftRightArrow">
            <a:avLst>
              <a:gd name="adj1" fmla="val 61546"/>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dirty="0">
                <a:solidFill>
                  <a:schemeClr val="tx1"/>
                </a:solidFill>
                <a:latin typeface="Arial Narrow"/>
                <a:cs typeface="Arial Narrow"/>
              </a:rPr>
              <a:t>Avoir une vision globale de la supply chain</a:t>
            </a:r>
            <a:endParaRPr lang="fr-FR" dirty="0">
              <a:solidFill>
                <a:schemeClr val="tx1"/>
              </a:solidFill>
              <a:latin typeface="Arial Narrow"/>
              <a:ea typeface="ＭＳ Ｐゴシック" pitchFamily="-123" charset="-128"/>
              <a:cs typeface="Arial Narrow"/>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560" y="620688"/>
            <a:ext cx="8229600" cy="864096"/>
          </a:xfrm>
        </p:spPr>
        <p:txBody>
          <a:bodyPr/>
          <a:lstStyle/>
          <a:p>
            <a:r>
              <a:rPr lang="fr-FR" sz="2800" dirty="0">
                <a:solidFill>
                  <a:srgbClr val="008000"/>
                </a:solidFill>
                <a:effectLst/>
                <a:latin typeface="+mj-lt"/>
                <a:cs typeface="+mj-cs"/>
              </a:rPr>
              <a:t>Double bilan</a:t>
            </a:r>
          </a:p>
        </p:txBody>
      </p:sp>
      <p:sp>
        <p:nvSpPr>
          <p:cNvPr id="26627" name="Rectangle 3"/>
          <p:cNvSpPr>
            <a:spLocks noGrp="1" noChangeArrowheads="1"/>
          </p:cNvSpPr>
          <p:nvPr>
            <p:ph idx="1"/>
          </p:nvPr>
        </p:nvSpPr>
        <p:spPr>
          <a:xfrm>
            <a:off x="609600" y="1412776"/>
            <a:ext cx="8077200" cy="2520279"/>
          </a:xfrm>
        </p:spPr>
        <p:txBody>
          <a:bodyPr/>
          <a:lstStyle/>
          <a:p>
            <a:r>
              <a:rPr lang="fr-FR" dirty="0">
                <a:solidFill>
                  <a:srgbClr val="000000"/>
                </a:solidFill>
              </a:rPr>
              <a:t>Principe : </a:t>
            </a:r>
          </a:p>
          <a:p>
            <a:r>
              <a:rPr lang="fr-FR" sz="2000" dirty="0">
                <a:solidFill>
                  <a:srgbClr val="000000"/>
                </a:solidFill>
              </a:rPr>
              <a:t>Si un maillon de la chaîne est non-performant, l'ensemble de la chaîne est pénalisé</a:t>
            </a:r>
          </a:p>
          <a:p>
            <a:r>
              <a:rPr lang="fr-FR" dirty="0">
                <a:solidFill>
                  <a:srgbClr val="000000"/>
                </a:solidFill>
              </a:rPr>
              <a:t>Corollaire : </a:t>
            </a:r>
          </a:p>
          <a:p>
            <a:r>
              <a:rPr lang="fr-FR" sz="2000" dirty="0">
                <a:solidFill>
                  <a:srgbClr val="000000"/>
                </a:solidFill>
              </a:rPr>
              <a:t>Si un maillon gère mal ses interfaces (en optimisation purement locale) les dysfonctionnements induits sur les autres maillons le pénaliseront in fine</a:t>
            </a:r>
          </a:p>
        </p:txBody>
      </p:sp>
      <p:grpSp>
        <p:nvGrpSpPr>
          <p:cNvPr id="2" name="Group 5"/>
          <p:cNvGrpSpPr/>
          <p:nvPr/>
        </p:nvGrpSpPr>
        <p:grpSpPr>
          <a:xfrm>
            <a:off x="1475656" y="4289103"/>
            <a:ext cx="6351433" cy="1804193"/>
            <a:chOff x="2253015" y="4312549"/>
            <a:chExt cx="6351433" cy="1804193"/>
          </a:xfrm>
        </p:grpSpPr>
        <p:sp>
          <p:nvSpPr>
            <p:cNvPr id="7" name="AutoShape 30"/>
            <p:cNvSpPr>
              <a:spLocks/>
            </p:cNvSpPr>
            <p:nvPr/>
          </p:nvSpPr>
          <p:spPr bwMode="auto">
            <a:xfrm>
              <a:off x="2253015" y="4312549"/>
              <a:ext cx="6351433" cy="1804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28575" cap="flat" cmpd="sng">
              <a:solidFill>
                <a:srgbClr val="000000">
                  <a:alpha val="43999"/>
                </a:srgbClr>
              </a:solidFill>
              <a:prstDash val="sysDot"/>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r>
                <a:rPr lang="fr-FR" dirty="0">
                  <a:solidFill>
                    <a:srgbClr val="FFFFFF"/>
                  </a:solidFill>
                  <a:latin typeface="+mj-lt"/>
                </a:rPr>
                <a:t>2</a:t>
              </a:r>
              <a:endParaRPr lang="fr-FR" dirty="0">
                <a:latin typeface="+mj-lt"/>
              </a:endParaRPr>
            </a:p>
          </p:txBody>
        </p:sp>
        <p:sp>
          <p:nvSpPr>
            <p:cNvPr id="8" name="AutoShape 42"/>
            <p:cNvSpPr>
              <a:spLocks/>
            </p:cNvSpPr>
            <p:nvPr/>
          </p:nvSpPr>
          <p:spPr bwMode="auto">
            <a:xfrm>
              <a:off x="4139952" y="5680702"/>
              <a:ext cx="2644056" cy="3149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758996">
                <a:buClr>
                  <a:srgbClr val="000000"/>
                </a:buClr>
              </a:pPr>
              <a:r>
                <a:rPr lang="fr-FR" sz="2000" dirty="0">
                  <a:solidFill>
                    <a:srgbClr val="000000"/>
                  </a:solidFill>
                  <a:latin typeface="+mj-lt"/>
                </a:rPr>
                <a:t>Supply chain externe</a:t>
              </a:r>
              <a:endParaRPr lang="fr-FR" sz="2000" dirty="0">
                <a:latin typeface="+mj-lt"/>
              </a:endParaRPr>
            </a:p>
          </p:txBody>
        </p:sp>
        <p:sp>
          <p:nvSpPr>
            <p:cNvPr id="9" name="AutoShape 17"/>
            <p:cNvSpPr>
              <a:spLocks/>
            </p:cNvSpPr>
            <p:nvPr/>
          </p:nvSpPr>
          <p:spPr bwMode="auto">
            <a:xfrm>
              <a:off x="3789324" y="4482843"/>
              <a:ext cx="3234627" cy="11521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chemeClr val="bg1">
                <a:lumMod val="85000"/>
                <a:alpha val="32999"/>
              </a:schemeClr>
            </a:solidFill>
            <a:ln w="28575" cap="flat" cmpd="sng">
              <a:solidFill>
                <a:srgbClr val="942193">
                  <a:alpha val="32999"/>
                </a:srgbClr>
              </a:solidFill>
              <a:prstDash val="sysDot"/>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600" dirty="0">
                <a:solidFill>
                  <a:srgbClr val="FFFFFF"/>
                </a:solidFill>
                <a:latin typeface="+mj-lt"/>
              </a:endParaRPr>
            </a:p>
          </p:txBody>
        </p:sp>
        <p:sp>
          <p:nvSpPr>
            <p:cNvPr id="10" name="AutoShape 28"/>
            <p:cNvSpPr>
              <a:spLocks/>
            </p:cNvSpPr>
            <p:nvPr/>
          </p:nvSpPr>
          <p:spPr bwMode="auto">
            <a:xfrm>
              <a:off x="4362569" y="5183173"/>
              <a:ext cx="2153647" cy="340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758996">
                <a:buClr>
                  <a:srgbClr val="000000"/>
                </a:buClr>
              </a:pPr>
              <a:r>
                <a:rPr lang="fr-FR" sz="1600" dirty="0">
                  <a:solidFill>
                    <a:srgbClr val="000000"/>
                  </a:solidFill>
                  <a:latin typeface="+mj-lt"/>
                </a:rPr>
                <a:t>Supply chain interne</a:t>
              </a:r>
              <a:endParaRPr lang="fr-FR" sz="1600" dirty="0">
                <a:latin typeface="+mj-lt"/>
              </a:endParaRPr>
            </a:p>
          </p:txBody>
        </p:sp>
        <p:sp>
          <p:nvSpPr>
            <p:cNvPr id="11" name="Rectangle 9"/>
            <p:cNvSpPr>
              <a:spLocks noChangeArrowheads="1"/>
            </p:cNvSpPr>
            <p:nvPr/>
          </p:nvSpPr>
          <p:spPr bwMode="auto">
            <a:xfrm>
              <a:off x="3928206" y="4633442"/>
              <a:ext cx="2897921" cy="504000"/>
            </a:xfrm>
            <a:prstGeom prst="rect">
              <a:avLst/>
            </a:prstGeom>
            <a:gradFill rotWithShape="0">
              <a:gsLst>
                <a:gs pos="0">
                  <a:srgbClr val="005A7C"/>
                </a:gs>
                <a:gs pos="100000">
                  <a:srgbClr val="330066"/>
                </a:gs>
              </a:gsLst>
              <a:lin ang="5400000" scaled="1"/>
            </a:gradFill>
            <a:ln w="19050" cap="flat" cmpd="sng">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Arial Narrow"/>
                  <a:ea typeface="ＭＳ Ｐゴシック" charset="0"/>
                  <a:cs typeface="Arial Narrow"/>
                </a:rPr>
                <a:t>Appro. Production Distribution</a:t>
              </a:r>
            </a:p>
          </p:txBody>
        </p:sp>
        <p:sp>
          <p:nvSpPr>
            <p:cNvPr id="12" name="Rectangle 9"/>
            <p:cNvSpPr>
              <a:spLocks noChangeArrowheads="1"/>
            </p:cNvSpPr>
            <p:nvPr/>
          </p:nvSpPr>
          <p:spPr bwMode="auto">
            <a:xfrm>
              <a:off x="7236296" y="4633442"/>
              <a:ext cx="1188000" cy="50400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en-US" sz="1400" dirty="0">
                  <a:solidFill>
                    <a:schemeClr val="tx1"/>
                  </a:solidFill>
                  <a:latin typeface="Arial Narrow"/>
                  <a:cs typeface="Arial Narrow"/>
                </a:rPr>
                <a:t>Clients</a:t>
              </a:r>
            </a:p>
          </p:txBody>
        </p:sp>
        <p:sp>
          <p:nvSpPr>
            <p:cNvPr id="13" name="Rectangle 9"/>
            <p:cNvSpPr>
              <a:spLocks noChangeArrowheads="1"/>
            </p:cNvSpPr>
            <p:nvPr/>
          </p:nvSpPr>
          <p:spPr bwMode="auto">
            <a:xfrm>
              <a:off x="2404754" y="4633442"/>
              <a:ext cx="1188000" cy="504000"/>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Arial Narrow"/>
                  <a:ea typeface="ＭＳ Ｐゴシック" charset="0"/>
                  <a:cs typeface="Arial Narrow"/>
                </a:rPr>
                <a:t>Fournisseur</a:t>
              </a:r>
            </a:p>
          </p:txBody>
        </p:sp>
      </p:grpSp>
      <p:sp>
        <p:nvSpPr>
          <p:cNvPr id="14" name="Left-Right Arrow 13"/>
          <p:cNvSpPr/>
          <p:nvPr/>
        </p:nvSpPr>
        <p:spPr>
          <a:xfrm>
            <a:off x="2477798" y="4506571"/>
            <a:ext cx="1008112" cy="770909"/>
          </a:xfrm>
          <a:prstGeom prst="leftRightArrow">
            <a:avLst>
              <a:gd name="adj1" fmla="val 61546"/>
              <a:gd name="adj2" fmla="val 50000"/>
            </a:avLst>
          </a:prstGeom>
          <a:solidFill>
            <a:schemeClr val="accent4"/>
          </a:solidFill>
          <a:ln w="12700" cap="flat">
            <a:solidFill>
              <a:srgbClr val="FFFFFF"/>
            </a:solidFill>
            <a:miter lim="800000"/>
            <a:headEnd type="none" w="med" len="med"/>
            <a:tailEnd type="none" w="med" len="med"/>
          </a:ln>
        </p:spPr>
        <p:txBody>
          <a:bodyPr wrap="none" anchor="ctr"/>
          <a:lstStyle/>
          <a:p>
            <a:pPr algn="ctr"/>
            <a:r>
              <a:rPr lang="fr-FR" sz="1400" dirty="0">
                <a:solidFill>
                  <a:srgbClr val="000000"/>
                </a:solidFill>
                <a:latin typeface="Arial Narrow"/>
                <a:cs typeface="Arial Narrow"/>
              </a:rPr>
              <a:t>Synergie</a:t>
            </a:r>
          </a:p>
        </p:txBody>
      </p:sp>
      <p:sp>
        <p:nvSpPr>
          <p:cNvPr id="15" name="Left-Right Arrow 14"/>
          <p:cNvSpPr/>
          <p:nvPr/>
        </p:nvSpPr>
        <p:spPr>
          <a:xfrm>
            <a:off x="5724128" y="4506571"/>
            <a:ext cx="1008112" cy="770909"/>
          </a:xfrm>
          <a:prstGeom prst="leftRightArrow">
            <a:avLst>
              <a:gd name="adj1" fmla="val 61546"/>
              <a:gd name="adj2" fmla="val 50000"/>
            </a:avLst>
          </a:prstGeom>
          <a:solidFill>
            <a:schemeClr val="accent4"/>
          </a:solidFill>
          <a:ln w="12700" cap="flat">
            <a:solidFill>
              <a:srgbClr val="FFFFFF"/>
            </a:solidFill>
            <a:miter lim="800000"/>
            <a:headEnd type="none" w="med" len="med"/>
            <a:tailEnd type="none" w="med" len="med"/>
          </a:ln>
        </p:spPr>
        <p:txBody>
          <a:bodyPr wrap="none" anchor="ctr"/>
          <a:lstStyle/>
          <a:p>
            <a:pPr algn="ctr"/>
            <a:r>
              <a:rPr lang="fr-FR" sz="1400" dirty="0">
                <a:solidFill>
                  <a:srgbClr val="000000"/>
                </a:solidFill>
                <a:latin typeface="Arial Narrow"/>
                <a:cs typeface="Arial Narrow"/>
              </a:rPr>
              <a:t>Synergie</a:t>
            </a:r>
          </a:p>
        </p:txBody>
      </p:sp>
      <p:sp>
        <p:nvSpPr>
          <p:cNvPr id="16" name="Left-Right Arrow 15"/>
          <p:cNvSpPr/>
          <p:nvPr/>
        </p:nvSpPr>
        <p:spPr>
          <a:xfrm>
            <a:off x="971600" y="4506571"/>
            <a:ext cx="1008112" cy="770909"/>
          </a:xfrm>
          <a:prstGeom prst="leftRightArrow">
            <a:avLst>
              <a:gd name="adj1" fmla="val 61546"/>
              <a:gd name="adj2" fmla="val 50000"/>
            </a:avLst>
          </a:prstGeom>
          <a:solidFill>
            <a:schemeClr val="accent4"/>
          </a:solidFill>
          <a:ln w="12700" cap="flat">
            <a:solidFill>
              <a:srgbClr val="FFFFFF"/>
            </a:solidFill>
            <a:miter lim="800000"/>
            <a:headEnd type="none" w="med" len="med"/>
            <a:tailEnd type="none" w="med" len="med"/>
          </a:ln>
        </p:spPr>
        <p:txBody>
          <a:bodyPr wrap="none" anchor="ctr"/>
          <a:lstStyle/>
          <a:p>
            <a:pPr algn="ctr"/>
            <a:r>
              <a:rPr lang="fr-FR" sz="1400" dirty="0">
                <a:solidFill>
                  <a:srgbClr val="000000"/>
                </a:solidFill>
                <a:latin typeface="Arial Narrow"/>
                <a:cs typeface="Arial Narrow"/>
              </a:rPr>
              <a:t>Synergie</a:t>
            </a:r>
          </a:p>
        </p:txBody>
      </p:sp>
      <p:sp>
        <p:nvSpPr>
          <p:cNvPr id="17" name="Left-Right Arrow 16"/>
          <p:cNvSpPr/>
          <p:nvPr/>
        </p:nvSpPr>
        <p:spPr>
          <a:xfrm>
            <a:off x="7308304" y="4506571"/>
            <a:ext cx="1008112" cy="770909"/>
          </a:xfrm>
          <a:prstGeom prst="leftRightArrow">
            <a:avLst>
              <a:gd name="adj1" fmla="val 61546"/>
              <a:gd name="adj2" fmla="val 50000"/>
            </a:avLst>
          </a:prstGeom>
          <a:solidFill>
            <a:schemeClr val="accent4"/>
          </a:solidFill>
          <a:ln w="12700" cap="flat">
            <a:solidFill>
              <a:srgbClr val="FFFFFF"/>
            </a:solidFill>
            <a:miter lim="800000"/>
            <a:headEnd type="none" w="med" len="med"/>
            <a:tailEnd type="none" w="med" len="med"/>
          </a:ln>
        </p:spPr>
        <p:txBody>
          <a:bodyPr wrap="none" anchor="ctr"/>
          <a:lstStyle/>
          <a:p>
            <a:pPr algn="ctr"/>
            <a:r>
              <a:rPr lang="fr-FR" sz="1400" dirty="0">
                <a:solidFill>
                  <a:srgbClr val="000000"/>
                </a:solidFill>
                <a:latin typeface="Arial Narrow"/>
                <a:cs typeface="Arial Narrow"/>
              </a:rPr>
              <a:t>Synergie</a:t>
            </a:r>
          </a:p>
        </p:txBody>
      </p:sp>
      <p:sp>
        <p:nvSpPr>
          <p:cNvPr id="4" name="Slide Number Placeholder 3"/>
          <p:cNvSpPr>
            <a:spLocks noGrp="1"/>
          </p:cNvSpPr>
          <p:nvPr>
            <p:ph type="sldNum" sz="quarter" idx="4"/>
          </p:nvPr>
        </p:nvSpPr>
        <p:spPr/>
        <p:txBody>
          <a:bodyPr/>
          <a:lstStyle/>
          <a:p>
            <a:fld id="{F0591563-C936-C24A-B817-5B070095CD79}" type="slidenum">
              <a:rPr lang="fr-FR" smtClean="0"/>
              <a:pPr/>
              <a:t>31</a:t>
            </a:fld>
            <a:endParaRPr lang="fr-FR" dirty="0"/>
          </a:p>
        </p:txBody>
      </p:sp>
    </p:spTree>
    <p:extLst>
      <p:ext uri="{BB962C8B-B14F-4D97-AF65-F5344CB8AC3E}">
        <p14:creationId xmlns:p14="http://schemas.microsoft.com/office/powerpoint/2010/main" val="4244361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56" name="Rectangle 37"/>
          <p:cNvSpPr>
            <a:spLocks noGrp="1" noChangeArrowheads="1"/>
          </p:cNvSpPr>
          <p:nvPr>
            <p:ph type="title"/>
          </p:nvPr>
        </p:nvSpPr>
        <p:spPr>
          <a:xfrm>
            <a:off x="1476375" y="765175"/>
            <a:ext cx="7239000" cy="457200"/>
          </a:xfrm>
        </p:spPr>
        <p:txBody>
          <a:bodyPr/>
          <a:lstStyle/>
          <a:p>
            <a:r>
              <a:rPr lang="fr-FR"/>
              <a:t>Le degré d’intégration de la Supply Chain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43" name="Oval 14"/>
          <p:cNvSpPr>
            <a:spLocks noChangeArrowheads="1"/>
          </p:cNvSpPr>
          <p:nvPr/>
        </p:nvSpPr>
        <p:spPr bwMode="auto">
          <a:xfrm>
            <a:off x="39116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4" name="Oval 15"/>
          <p:cNvSpPr>
            <a:spLocks noChangeArrowheads="1"/>
          </p:cNvSpPr>
          <p:nvPr/>
        </p:nvSpPr>
        <p:spPr bwMode="auto">
          <a:xfrm>
            <a:off x="48133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5" name="Oval 16"/>
          <p:cNvSpPr>
            <a:spLocks noChangeArrowheads="1"/>
          </p:cNvSpPr>
          <p:nvPr/>
        </p:nvSpPr>
        <p:spPr bwMode="auto">
          <a:xfrm>
            <a:off x="5668963"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46" name="Group 38"/>
          <p:cNvGrpSpPr>
            <a:grpSpLocks/>
          </p:cNvGrpSpPr>
          <p:nvPr/>
        </p:nvGrpSpPr>
        <p:grpSpPr bwMode="auto">
          <a:xfrm>
            <a:off x="2405063" y="2957513"/>
            <a:ext cx="1306512" cy="766762"/>
            <a:chOff x="1515" y="1987"/>
            <a:chExt cx="823" cy="483"/>
          </a:xfrm>
        </p:grpSpPr>
        <p:sp>
          <p:nvSpPr>
            <p:cNvPr id="22574" name="Oval 13"/>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5" name="Text Box 18"/>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47" name="Group 39"/>
          <p:cNvGrpSpPr>
            <a:grpSpLocks/>
          </p:cNvGrpSpPr>
          <p:nvPr/>
        </p:nvGrpSpPr>
        <p:grpSpPr bwMode="auto">
          <a:xfrm>
            <a:off x="7075488" y="2955925"/>
            <a:ext cx="1041400" cy="766763"/>
            <a:chOff x="4457" y="1986"/>
            <a:chExt cx="656" cy="483"/>
          </a:xfrm>
        </p:grpSpPr>
        <p:sp>
          <p:nvSpPr>
            <p:cNvPr id="22572" name="Oval 1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73" name="Text Box 19"/>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48" name="Text Box 20"/>
          <p:cNvSpPr txBox="1">
            <a:spLocks noChangeArrowheads="1"/>
          </p:cNvSpPr>
          <p:nvPr/>
        </p:nvSpPr>
        <p:spPr bwMode="auto">
          <a:xfrm>
            <a:off x="4373563" y="3840163"/>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49" name="Rectangle 21"/>
          <p:cNvSpPr>
            <a:spLocks noChangeArrowheads="1"/>
          </p:cNvSpPr>
          <p:nvPr/>
        </p:nvSpPr>
        <p:spPr bwMode="auto">
          <a:xfrm>
            <a:off x="3759200" y="2698750"/>
            <a:ext cx="3149600" cy="1470025"/>
          </a:xfrm>
          <a:prstGeom prst="rect">
            <a:avLst/>
          </a:prstGeom>
          <a:noFill/>
          <a:ln w="57150">
            <a:solidFill>
              <a:srgbClr val="000000"/>
            </a:solidFill>
            <a:prstDash val="sysDot"/>
            <a:miter lim="800000"/>
            <a:headEnd/>
            <a:tailEnd/>
          </a:ln>
        </p:spPr>
        <p:txBody>
          <a:bodyPr wrap="none" anchor="ctr"/>
          <a:lstStyle/>
          <a:p>
            <a:endParaRPr lang="fr-FR"/>
          </a:p>
        </p:txBody>
      </p:sp>
      <p:sp>
        <p:nvSpPr>
          <p:cNvPr id="22550" name="Text Box 22"/>
          <p:cNvSpPr txBox="1">
            <a:spLocks noChangeArrowheads="1"/>
          </p:cNvSpPr>
          <p:nvPr/>
        </p:nvSpPr>
        <p:spPr bwMode="auto">
          <a:xfrm>
            <a:off x="4811713" y="3201988"/>
            <a:ext cx="992187" cy="274637"/>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51" name="Text Box 23"/>
          <p:cNvSpPr txBox="1">
            <a:spLocks noChangeArrowheads="1"/>
          </p:cNvSpPr>
          <p:nvPr/>
        </p:nvSpPr>
        <p:spPr bwMode="auto">
          <a:xfrm>
            <a:off x="4040188" y="31797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52" name="Text Box 24"/>
          <p:cNvSpPr txBox="1">
            <a:spLocks noChangeArrowheads="1"/>
          </p:cNvSpPr>
          <p:nvPr/>
        </p:nvSpPr>
        <p:spPr bwMode="auto">
          <a:xfrm>
            <a:off x="5611813" y="3179763"/>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53" name="Text Box 25"/>
          <p:cNvSpPr txBox="1">
            <a:spLocks noChangeArrowheads="1"/>
          </p:cNvSpPr>
          <p:nvPr/>
        </p:nvSpPr>
        <p:spPr bwMode="auto">
          <a:xfrm>
            <a:off x="762000" y="2986088"/>
            <a:ext cx="1233488"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2:</a:t>
            </a:r>
          </a:p>
          <a:p>
            <a:pPr defTabSz="762000">
              <a:lnSpc>
                <a:spcPct val="100000"/>
              </a:lnSpc>
            </a:pPr>
            <a:r>
              <a:rPr lang="fr-FR" sz="1400">
                <a:solidFill>
                  <a:srgbClr val="000000"/>
                </a:solidFill>
              </a:rPr>
              <a:t>Integration</a:t>
            </a:r>
          </a:p>
          <a:p>
            <a:pPr defTabSz="762000">
              <a:lnSpc>
                <a:spcPct val="100000"/>
              </a:lnSpc>
            </a:pPr>
            <a:r>
              <a:rPr lang="fr-FR" sz="1400">
                <a:solidFill>
                  <a:srgbClr val="000000"/>
                </a:solidFill>
              </a:rPr>
              <a:t>interne</a:t>
            </a:r>
          </a:p>
        </p:txBody>
      </p:sp>
      <p:sp>
        <p:nvSpPr>
          <p:cNvPr id="22556" name="Rectangle 37"/>
          <p:cNvSpPr>
            <a:spLocks noGrp="1" noChangeArrowheads="1"/>
          </p:cNvSpPr>
          <p:nvPr>
            <p:ph type="title"/>
          </p:nvPr>
        </p:nvSpPr>
        <p:spPr>
          <a:xfrm>
            <a:off x="1476375" y="765175"/>
            <a:ext cx="7239000" cy="457200"/>
          </a:xfrm>
        </p:spPr>
        <p:txBody>
          <a:bodyPr/>
          <a:lstStyle/>
          <a:p>
            <a:r>
              <a:rPr lang="fr-FR"/>
              <a:t>Le degré d’intégration de la Supply Chain</a:t>
            </a:r>
          </a:p>
        </p:txBody>
      </p:sp>
    </p:spTree>
    <p:extLst>
      <p:ext uri="{BB962C8B-B14F-4D97-AF65-F5344CB8AC3E}">
        <p14:creationId xmlns:p14="http://schemas.microsoft.com/office/powerpoint/2010/main" val="279064087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43" name="Oval 14"/>
          <p:cNvSpPr>
            <a:spLocks noChangeArrowheads="1"/>
          </p:cNvSpPr>
          <p:nvPr/>
        </p:nvSpPr>
        <p:spPr bwMode="auto">
          <a:xfrm>
            <a:off x="39116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4" name="Oval 15"/>
          <p:cNvSpPr>
            <a:spLocks noChangeArrowheads="1"/>
          </p:cNvSpPr>
          <p:nvPr/>
        </p:nvSpPr>
        <p:spPr bwMode="auto">
          <a:xfrm>
            <a:off x="48133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5" name="Oval 16"/>
          <p:cNvSpPr>
            <a:spLocks noChangeArrowheads="1"/>
          </p:cNvSpPr>
          <p:nvPr/>
        </p:nvSpPr>
        <p:spPr bwMode="auto">
          <a:xfrm>
            <a:off x="5668963"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46" name="Group 38"/>
          <p:cNvGrpSpPr>
            <a:grpSpLocks/>
          </p:cNvGrpSpPr>
          <p:nvPr/>
        </p:nvGrpSpPr>
        <p:grpSpPr bwMode="auto">
          <a:xfrm>
            <a:off x="2405063" y="2957513"/>
            <a:ext cx="1306512" cy="766762"/>
            <a:chOff x="1515" y="1987"/>
            <a:chExt cx="823" cy="483"/>
          </a:xfrm>
        </p:grpSpPr>
        <p:sp>
          <p:nvSpPr>
            <p:cNvPr id="22574" name="Oval 13"/>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5" name="Text Box 18"/>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47" name="Group 39"/>
          <p:cNvGrpSpPr>
            <a:grpSpLocks/>
          </p:cNvGrpSpPr>
          <p:nvPr/>
        </p:nvGrpSpPr>
        <p:grpSpPr bwMode="auto">
          <a:xfrm>
            <a:off x="7075488" y="2955925"/>
            <a:ext cx="1041400" cy="766763"/>
            <a:chOff x="4457" y="1986"/>
            <a:chExt cx="656" cy="483"/>
          </a:xfrm>
        </p:grpSpPr>
        <p:sp>
          <p:nvSpPr>
            <p:cNvPr id="22572" name="Oval 1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73" name="Text Box 19"/>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48" name="Text Box 20"/>
          <p:cNvSpPr txBox="1">
            <a:spLocks noChangeArrowheads="1"/>
          </p:cNvSpPr>
          <p:nvPr/>
        </p:nvSpPr>
        <p:spPr bwMode="auto">
          <a:xfrm>
            <a:off x="4373563" y="3840163"/>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49" name="Rectangle 21"/>
          <p:cNvSpPr>
            <a:spLocks noChangeArrowheads="1"/>
          </p:cNvSpPr>
          <p:nvPr/>
        </p:nvSpPr>
        <p:spPr bwMode="auto">
          <a:xfrm>
            <a:off x="3759200" y="2698750"/>
            <a:ext cx="3149600" cy="1470025"/>
          </a:xfrm>
          <a:prstGeom prst="rect">
            <a:avLst/>
          </a:prstGeom>
          <a:noFill/>
          <a:ln w="57150">
            <a:solidFill>
              <a:srgbClr val="000000"/>
            </a:solidFill>
            <a:prstDash val="sysDot"/>
            <a:miter lim="800000"/>
            <a:headEnd/>
            <a:tailEnd/>
          </a:ln>
        </p:spPr>
        <p:txBody>
          <a:bodyPr wrap="none" anchor="ctr"/>
          <a:lstStyle/>
          <a:p>
            <a:endParaRPr lang="fr-FR"/>
          </a:p>
        </p:txBody>
      </p:sp>
      <p:sp>
        <p:nvSpPr>
          <p:cNvPr id="22550" name="Text Box 22"/>
          <p:cNvSpPr txBox="1">
            <a:spLocks noChangeArrowheads="1"/>
          </p:cNvSpPr>
          <p:nvPr/>
        </p:nvSpPr>
        <p:spPr bwMode="auto">
          <a:xfrm>
            <a:off x="4811713" y="3201988"/>
            <a:ext cx="992187" cy="274637"/>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51" name="Text Box 23"/>
          <p:cNvSpPr txBox="1">
            <a:spLocks noChangeArrowheads="1"/>
          </p:cNvSpPr>
          <p:nvPr/>
        </p:nvSpPr>
        <p:spPr bwMode="auto">
          <a:xfrm>
            <a:off x="4040188" y="31797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52" name="Text Box 24"/>
          <p:cNvSpPr txBox="1">
            <a:spLocks noChangeArrowheads="1"/>
          </p:cNvSpPr>
          <p:nvPr/>
        </p:nvSpPr>
        <p:spPr bwMode="auto">
          <a:xfrm>
            <a:off x="5611813" y="3179763"/>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53" name="Text Box 25"/>
          <p:cNvSpPr txBox="1">
            <a:spLocks noChangeArrowheads="1"/>
          </p:cNvSpPr>
          <p:nvPr/>
        </p:nvSpPr>
        <p:spPr bwMode="auto">
          <a:xfrm>
            <a:off x="762000" y="2986088"/>
            <a:ext cx="1233488"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2:</a:t>
            </a:r>
          </a:p>
          <a:p>
            <a:pPr defTabSz="762000">
              <a:lnSpc>
                <a:spcPct val="100000"/>
              </a:lnSpc>
            </a:pPr>
            <a:r>
              <a:rPr lang="fr-FR" sz="1400">
                <a:solidFill>
                  <a:srgbClr val="000000"/>
                </a:solidFill>
              </a:rPr>
              <a:t>Integration</a:t>
            </a:r>
          </a:p>
          <a:p>
            <a:pPr defTabSz="762000">
              <a:lnSpc>
                <a:spcPct val="100000"/>
              </a:lnSpc>
            </a:pPr>
            <a:r>
              <a:rPr lang="fr-FR" sz="1400">
                <a:solidFill>
                  <a:srgbClr val="000000"/>
                </a:solidFill>
              </a:rPr>
              <a:t>interne</a:t>
            </a:r>
          </a:p>
        </p:txBody>
      </p:sp>
      <p:sp>
        <p:nvSpPr>
          <p:cNvPr id="22554" name="Text Box 30"/>
          <p:cNvSpPr txBox="1">
            <a:spLocks noChangeArrowheads="1"/>
          </p:cNvSpPr>
          <p:nvPr/>
        </p:nvSpPr>
        <p:spPr bwMode="auto">
          <a:xfrm>
            <a:off x="4211638" y="5895975"/>
            <a:ext cx="2024062" cy="304800"/>
          </a:xfrm>
          <a:prstGeom prst="rect">
            <a:avLst/>
          </a:prstGeom>
          <a:noFill/>
          <a:ln w="12700">
            <a:noFill/>
            <a:miter lim="800000"/>
            <a:headEnd/>
            <a:tailEnd/>
          </a:ln>
        </p:spPr>
        <p:txBody>
          <a:bodyPr wrap="none">
            <a:spAutoFit/>
          </a:bodyPr>
          <a:lstStyle/>
          <a:p>
            <a:pPr defTabSz="762000">
              <a:lnSpc>
                <a:spcPct val="100000"/>
              </a:lnSpc>
            </a:pPr>
            <a:r>
              <a:rPr lang="fr-FR" sz="1400">
                <a:solidFill>
                  <a:srgbClr val="000000"/>
                </a:solidFill>
              </a:rPr>
              <a:t>Supply chain intégrée</a:t>
            </a:r>
          </a:p>
        </p:txBody>
      </p:sp>
      <p:sp>
        <p:nvSpPr>
          <p:cNvPr id="22555" name="Text Box 34"/>
          <p:cNvSpPr txBox="1">
            <a:spLocks noChangeArrowheads="1"/>
          </p:cNvSpPr>
          <p:nvPr/>
        </p:nvSpPr>
        <p:spPr bwMode="auto">
          <a:xfrm>
            <a:off x="762000" y="4891088"/>
            <a:ext cx="1450975"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3:</a:t>
            </a:r>
          </a:p>
          <a:p>
            <a:pPr defTabSz="762000">
              <a:lnSpc>
                <a:spcPct val="100000"/>
              </a:lnSpc>
            </a:pPr>
            <a:r>
              <a:rPr lang="fr-FR" sz="1400">
                <a:solidFill>
                  <a:srgbClr val="000000"/>
                </a:solidFill>
              </a:rPr>
              <a:t>Supply-chain intégrée</a:t>
            </a:r>
          </a:p>
        </p:txBody>
      </p:sp>
      <p:sp>
        <p:nvSpPr>
          <p:cNvPr id="22556" name="Rectangle 37"/>
          <p:cNvSpPr>
            <a:spLocks noGrp="1" noChangeArrowheads="1"/>
          </p:cNvSpPr>
          <p:nvPr>
            <p:ph type="title"/>
          </p:nvPr>
        </p:nvSpPr>
        <p:spPr>
          <a:xfrm>
            <a:off x="1476375" y="765175"/>
            <a:ext cx="7239000" cy="457200"/>
          </a:xfrm>
        </p:spPr>
        <p:txBody>
          <a:bodyPr/>
          <a:lstStyle/>
          <a:p>
            <a:r>
              <a:rPr lang="fr-FR"/>
              <a:t>Le degré d’intégration de la Supply Chain</a:t>
            </a:r>
          </a:p>
        </p:txBody>
      </p:sp>
      <p:sp>
        <p:nvSpPr>
          <p:cNvPr id="22557" name="Oval 40"/>
          <p:cNvSpPr>
            <a:spLocks noChangeArrowheads="1"/>
          </p:cNvSpPr>
          <p:nvPr/>
        </p:nvSpPr>
        <p:spPr bwMode="auto">
          <a:xfrm>
            <a:off x="3917950"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58" name="Oval 41"/>
          <p:cNvSpPr>
            <a:spLocks noChangeArrowheads="1"/>
          </p:cNvSpPr>
          <p:nvPr/>
        </p:nvSpPr>
        <p:spPr bwMode="auto">
          <a:xfrm>
            <a:off x="4819650"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59" name="Oval 42"/>
          <p:cNvSpPr>
            <a:spLocks noChangeArrowheads="1"/>
          </p:cNvSpPr>
          <p:nvPr/>
        </p:nvSpPr>
        <p:spPr bwMode="auto">
          <a:xfrm>
            <a:off x="5675313"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60" name="Group 43"/>
          <p:cNvGrpSpPr>
            <a:grpSpLocks/>
          </p:cNvGrpSpPr>
          <p:nvPr/>
        </p:nvGrpSpPr>
        <p:grpSpPr bwMode="auto">
          <a:xfrm>
            <a:off x="2411413" y="4714875"/>
            <a:ext cx="1306512" cy="766763"/>
            <a:chOff x="1515" y="1987"/>
            <a:chExt cx="823" cy="483"/>
          </a:xfrm>
        </p:grpSpPr>
        <p:sp>
          <p:nvSpPr>
            <p:cNvPr id="22570" name="Oval 44"/>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1" name="Text Box 45"/>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61" name="Group 46"/>
          <p:cNvGrpSpPr>
            <a:grpSpLocks/>
          </p:cNvGrpSpPr>
          <p:nvPr/>
        </p:nvGrpSpPr>
        <p:grpSpPr bwMode="auto">
          <a:xfrm>
            <a:off x="7081838" y="4713288"/>
            <a:ext cx="1041400" cy="766762"/>
            <a:chOff x="4457" y="1986"/>
            <a:chExt cx="656" cy="483"/>
          </a:xfrm>
        </p:grpSpPr>
        <p:sp>
          <p:nvSpPr>
            <p:cNvPr id="22568" name="Oval 4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69" name="Text Box 48"/>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62" name="Text Box 49"/>
          <p:cNvSpPr txBox="1">
            <a:spLocks noChangeArrowheads="1"/>
          </p:cNvSpPr>
          <p:nvPr/>
        </p:nvSpPr>
        <p:spPr bwMode="auto">
          <a:xfrm>
            <a:off x="4379913" y="5537200"/>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63" name="Rectangle 50"/>
          <p:cNvSpPr>
            <a:spLocks noChangeArrowheads="1"/>
          </p:cNvSpPr>
          <p:nvPr/>
        </p:nvSpPr>
        <p:spPr bwMode="auto">
          <a:xfrm>
            <a:off x="3765550" y="4527550"/>
            <a:ext cx="3149600" cy="1368425"/>
          </a:xfrm>
          <a:prstGeom prst="rect">
            <a:avLst/>
          </a:prstGeom>
          <a:noFill/>
          <a:ln w="28575">
            <a:solidFill>
              <a:srgbClr val="000000"/>
            </a:solidFill>
            <a:prstDash val="sysDot"/>
            <a:miter lim="800000"/>
            <a:headEnd/>
            <a:tailEnd/>
          </a:ln>
        </p:spPr>
        <p:txBody>
          <a:bodyPr wrap="none" anchor="ctr"/>
          <a:lstStyle/>
          <a:p>
            <a:endParaRPr lang="fr-FR"/>
          </a:p>
        </p:txBody>
      </p:sp>
      <p:sp>
        <p:nvSpPr>
          <p:cNvPr id="22564" name="Text Box 51"/>
          <p:cNvSpPr txBox="1">
            <a:spLocks noChangeArrowheads="1"/>
          </p:cNvSpPr>
          <p:nvPr/>
        </p:nvSpPr>
        <p:spPr bwMode="auto">
          <a:xfrm>
            <a:off x="4818063" y="4959350"/>
            <a:ext cx="992187" cy="274638"/>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65" name="Text Box 52"/>
          <p:cNvSpPr txBox="1">
            <a:spLocks noChangeArrowheads="1"/>
          </p:cNvSpPr>
          <p:nvPr/>
        </p:nvSpPr>
        <p:spPr bwMode="auto">
          <a:xfrm>
            <a:off x="4046538" y="4937125"/>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66" name="Text Box 53"/>
          <p:cNvSpPr txBox="1">
            <a:spLocks noChangeArrowheads="1"/>
          </p:cNvSpPr>
          <p:nvPr/>
        </p:nvSpPr>
        <p:spPr bwMode="auto">
          <a:xfrm>
            <a:off x="5618163" y="4937125"/>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67" name="Rectangle 54"/>
          <p:cNvSpPr>
            <a:spLocks noChangeArrowheads="1"/>
          </p:cNvSpPr>
          <p:nvPr/>
        </p:nvSpPr>
        <p:spPr bwMode="auto">
          <a:xfrm>
            <a:off x="2339975" y="4425950"/>
            <a:ext cx="5903913" cy="1830388"/>
          </a:xfrm>
          <a:prstGeom prst="rect">
            <a:avLst/>
          </a:prstGeom>
          <a:noFill/>
          <a:ln w="57150">
            <a:solidFill>
              <a:srgbClr val="000000"/>
            </a:solidFill>
            <a:prstDash val="sysDot"/>
            <a:miter lim="800000"/>
            <a:headEnd/>
            <a:tailEnd/>
          </a:ln>
        </p:spPr>
        <p:txBody>
          <a:bodyPr wrap="none" anchor="ctr"/>
          <a:lstStyle/>
          <a:p>
            <a:endParaRPr lang="fr-FR"/>
          </a:p>
        </p:txBody>
      </p:sp>
    </p:spTree>
    <p:extLst>
      <p:ext uri="{BB962C8B-B14F-4D97-AF65-F5344CB8AC3E}">
        <p14:creationId xmlns:p14="http://schemas.microsoft.com/office/powerpoint/2010/main" val="215663349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066800" y="692150"/>
            <a:ext cx="7753350" cy="755650"/>
          </a:xfrm>
        </p:spPr>
        <p:txBody>
          <a:bodyPr/>
          <a:lstStyle/>
          <a:p>
            <a:r>
              <a:rPr lang="fr-FR"/>
              <a:t>Niveau 4 :</a:t>
            </a:r>
            <a:br>
              <a:rPr lang="fr-FR"/>
            </a:br>
            <a:r>
              <a:rPr lang="fr-FR"/>
              <a:t>la Supply Chain étendue</a:t>
            </a:r>
          </a:p>
        </p:txBody>
      </p:sp>
      <p:sp>
        <p:nvSpPr>
          <p:cNvPr id="23557" name="Oval 4"/>
          <p:cNvSpPr>
            <a:spLocks noChangeArrowheads="1"/>
          </p:cNvSpPr>
          <p:nvPr/>
        </p:nvSpPr>
        <p:spPr bwMode="auto">
          <a:xfrm>
            <a:off x="7356475" y="5221288"/>
            <a:ext cx="1635125" cy="569912"/>
          </a:xfrm>
          <a:prstGeom prst="ellipse">
            <a:avLst/>
          </a:prstGeom>
          <a:solidFill>
            <a:schemeClr val="tx2"/>
          </a:solidFill>
          <a:ln w="12700">
            <a:solidFill>
              <a:srgbClr val="000000"/>
            </a:solidFill>
            <a:round/>
            <a:headEnd/>
            <a:tailEnd/>
          </a:ln>
        </p:spPr>
        <p:txBody>
          <a:bodyPr wrap="none" anchor="ctr">
            <a:spAutoFit/>
          </a:bodyPr>
          <a:lstStyle/>
          <a:p>
            <a:pPr algn="ctr"/>
            <a:r>
              <a:rPr lang="fr-FR"/>
              <a:t>Clients</a:t>
            </a:r>
          </a:p>
        </p:txBody>
      </p:sp>
      <p:sp>
        <p:nvSpPr>
          <p:cNvPr id="23558" name="Rectangle 5"/>
          <p:cNvSpPr>
            <a:spLocks noChangeArrowheads="1"/>
          </p:cNvSpPr>
          <p:nvPr/>
        </p:nvSpPr>
        <p:spPr bwMode="auto">
          <a:xfrm>
            <a:off x="6203950" y="4672013"/>
            <a:ext cx="1568450"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Détaillant</a:t>
            </a:r>
          </a:p>
        </p:txBody>
      </p:sp>
      <p:sp>
        <p:nvSpPr>
          <p:cNvPr id="23559" name="Rectangle 6"/>
          <p:cNvSpPr>
            <a:spLocks noChangeArrowheads="1"/>
          </p:cNvSpPr>
          <p:nvPr/>
        </p:nvSpPr>
        <p:spPr bwMode="auto">
          <a:xfrm>
            <a:off x="5102225" y="3986213"/>
            <a:ext cx="1603375"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Grossiste</a:t>
            </a:r>
          </a:p>
        </p:txBody>
      </p:sp>
      <p:sp>
        <p:nvSpPr>
          <p:cNvPr id="23560" name="Rectangle 7"/>
          <p:cNvSpPr>
            <a:spLocks noChangeArrowheads="1"/>
          </p:cNvSpPr>
          <p:nvPr/>
        </p:nvSpPr>
        <p:spPr bwMode="auto">
          <a:xfrm>
            <a:off x="4038600" y="3376613"/>
            <a:ext cx="1568450"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Fabricant</a:t>
            </a:r>
          </a:p>
        </p:txBody>
      </p:sp>
      <p:sp>
        <p:nvSpPr>
          <p:cNvPr id="23561" name="Rectangle 8"/>
          <p:cNvSpPr>
            <a:spLocks noChangeArrowheads="1"/>
          </p:cNvSpPr>
          <p:nvPr/>
        </p:nvSpPr>
        <p:spPr bwMode="auto">
          <a:xfrm>
            <a:off x="2667000" y="2767013"/>
            <a:ext cx="2211388"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Fournisseur 1</a:t>
            </a:r>
          </a:p>
        </p:txBody>
      </p:sp>
      <p:sp>
        <p:nvSpPr>
          <p:cNvPr id="23562" name="Rectangle 9"/>
          <p:cNvSpPr>
            <a:spLocks noChangeArrowheads="1"/>
          </p:cNvSpPr>
          <p:nvPr/>
        </p:nvSpPr>
        <p:spPr bwMode="auto">
          <a:xfrm>
            <a:off x="1295400" y="2157413"/>
            <a:ext cx="2211388"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Fournisseur 2</a:t>
            </a:r>
          </a:p>
        </p:txBody>
      </p:sp>
      <p:cxnSp>
        <p:nvCxnSpPr>
          <p:cNvPr id="23563" name="AutoShape 10"/>
          <p:cNvCxnSpPr>
            <a:cxnSpLocks noChangeShapeType="1"/>
            <a:stCxn id="23558" idx="2"/>
            <a:endCxn id="23557" idx="2"/>
          </p:cNvCxnSpPr>
          <p:nvPr/>
        </p:nvCxnSpPr>
        <p:spPr bwMode="auto">
          <a:xfrm rot="16200000" flipH="1">
            <a:off x="6971506" y="5122069"/>
            <a:ext cx="401638" cy="368300"/>
          </a:xfrm>
          <a:prstGeom prst="bentConnector2">
            <a:avLst/>
          </a:prstGeom>
          <a:noFill/>
          <a:ln w="38100">
            <a:solidFill>
              <a:srgbClr val="000000"/>
            </a:solidFill>
            <a:miter lim="800000"/>
            <a:headEnd/>
            <a:tailEnd type="triangle" w="med" len="med"/>
          </a:ln>
        </p:spPr>
      </p:cxnSp>
      <p:cxnSp>
        <p:nvCxnSpPr>
          <p:cNvPr id="23564" name="AutoShape 11"/>
          <p:cNvCxnSpPr>
            <a:cxnSpLocks noChangeShapeType="1"/>
            <a:stCxn id="23559" idx="2"/>
            <a:endCxn id="23558" idx="1"/>
          </p:cNvCxnSpPr>
          <p:nvPr/>
        </p:nvCxnSpPr>
        <p:spPr bwMode="auto">
          <a:xfrm rot="16200000" flipH="1">
            <a:off x="5818982" y="4504531"/>
            <a:ext cx="469900" cy="300037"/>
          </a:xfrm>
          <a:prstGeom prst="bentConnector2">
            <a:avLst/>
          </a:prstGeom>
          <a:noFill/>
          <a:ln w="38100">
            <a:solidFill>
              <a:srgbClr val="000000"/>
            </a:solidFill>
            <a:miter lim="800000"/>
            <a:headEnd/>
            <a:tailEnd type="triangle" w="med" len="med"/>
          </a:ln>
        </p:spPr>
      </p:cxnSp>
      <p:cxnSp>
        <p:nvCxnSpPr>
          <p:cNvPr id="23565" name="AutoShape 12"/>
          <p:cNvCxnSpPr>
            <a:cxnSpLocks noChangeShapeType="1"/>
            <a:stCxn id="23560" idx="2"/>
            <a:endCxn id="23559" idx="1"/>
          </p:cNvCxnSpPr>
          <p:nvPr/>
        </p:nvCxnSpPr>
        <p:spPr bwMode="auto">
          <a:xfrm rot="16200000" flipH="1">
            <a:off x="4765675" y="3867150"/>
            <a:ext cx="393700" cy="279400"/>
          </a:xfrm>
          <a:prstGeom prst="bentConnector2">
            <a:avLst/>
          </a:prstGeom>
          <a:noFill/>
          <a:ln w="38100">
            <a:solidFill>
              <a:srgbClr val="000000"/>
            </a:solidFill>
            <a:miter lim="800000"/>
            <a:headEnd/>
            <a:tailEnd type="triangle" w="med" len="med"/>
          </a:ln>
        </p:spPr>
      </p:cxnSp>
      <p:cxnSp>
        <p:nvCxnSpPr>
          <p:cNvPr id="23566" name="AutoShape 13"/>
          <p:cNvCxnSpPr>
            <a:cxnSpLocks noChangeShapeType="1"/>
            <a:stCxn id="23561" idx="2"/>
            <a:endCxn id="23560" idx="1"/>
          </p:cNvCxnSpPr>
          <p:nvPr/>
        </p:nvCxnSpPr>
        <p:spPr bwMode="auto">
          <a:xfrm rot="16200000" flipH="1">
            <a:off x="3709194" y="3264694"/>
            <a:ext cx="393700" cy="265112"/>
          </a:xfrm>
          <a:prstGeom prst="bentConnector2">
            <a:avLst/>
          </a:prstGeom>
          <a:noFill/>
          <a:ln w="38100">
            <a:solidFill>
              <a:srgbClr val="000000"/>
            </a:solidFill>
            <a:miter lim="800000"/>
            <a:headEnd/>
            <a:tailEnd type="triangle" w="med" len="med"/>
          </a:ln>
        </p:spPr>
      </p:cxnSp>
      <p:cxnSp>
        <p:nvCxnSpPr>
          <p:cNvPr id="23567" name="AutoShape 14"/>
          <p:cNvCxnSpPr>
            <a:cxnSpLocks noChangeShapeType="1"/>
            <a:stCxn id="23562" idx="2"/>
            <a:endCxn id="23561" idx="1"/>
          </p:cNvCxnSpPr>
          <p:nvPr/>
        </p:nvCxnSpPr>
        <p:spPr bwMode="auto">
          <a:xfrm rot="16200000" flipH="1">
            <a:off x="2337594" y="2655094"/>
            <a:ext cx="393700" cy="265112"/>
          </a:xfrm>
          <a:prstGeom prst="bentConnector2">
            <a:avLst/>
          </a:prstGeom>
          <a:noFill/>
          <a:ln w="38100">
            <a:solidFill>
              <a:srgbClr val="000000"/>
            </a:solidFill>
            <a:miter lim="800000"/>
            <a:headEnd/>
            <a:tailEnd type="triangle" w="med" len="med"/>
          </a:ln>
        </p:spPr>
      </p:cxnSp>
      <p:sp>
        <p:nvSpPr>
          <p:cNvPr id="23568" name="Rectangle 15"/>
          <p:cNvSpPr>
            <a:spLocks noChangeArrowheads="1"/>
          </p:cNvSpPr>
          <p:nvPr/>
        </p:nvSpPr>
        <p:spPr bwMode="auto">
          <a:xfrm>
            <a:off x="152400" y="1219200"/>
            <a:ext cx="1655763" cy="762000"/>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Matières</a:t>
            </a:r>
          </a:p>
          <a:p>
            <a:pPr algn="ctr"/>
            <a:r>
              <a:rPr lang="fr-FR"/>
              <a:t>premières</a:t>
            </a:r>
          </a:p>
        </p:txBody>
      </p:sp>
      <p:cxnSp>
        <p:nvCxnSpPr>
          <p:cNvPr id="23569" name="AutoShape 17"/>
          <p:cNvCxnSpPr>
            <a:cxnSpLocks noChangeShapeType="1"/>
            <a:stCxn id="23568" idx="2"/>
            <a:endCxn id="23562" idx="1"/>
          </p:cNvCxnSpPr>
          <p:nvPr/>
        </p:nvCxnSpPr>
        <p:spPr bwMode="auto">
          <a:xfrm rot="16200000" flipH="1">
            <a:off x="941388" y="2020887"/>
            <a:ext cx="393700" cy="314325"/>
          </a:xfrm>
          <a:prstGeom prst="bentConnector2">
            <a:avLst/>
          </a:prstGeom>
          <a:noFill/>
          <a:ln w="38100">
            <a:solidFill>
              <a:srgbClr val="000000"/>
            </a:solidFill>
            <a:miter lim="800000"/>
            <a:headEnd/>
            <a:tailEnd type="triangle" w="med" len="med"/>
          </a:ln>
        </p:spPr>
      </p:cxnSp>
      <p:sp>
        <p:nvSpPr>
          <p:cNvPr id="23570" name="Oval 18"/>
          <p:cNvSpPr>
            <a:spLocks noChangeArrowheads="1"/>
          </p:cNvSpPr>
          <p:nvPr/>
        </p:nvSpPr>
        <p:spPr bwMode="auto">
          <a:xfrm rot="1659965">
            <a:off x="-512763" y="2220913"/>
            <a:ext cx="10175876" cy="2863850"/>
          </a:xfrm>
          <a:prstGeom prst="ellipse">
            <a:avLst/>
          </a:prstGeom>
          <a:noFill/>
          <a:ln w="57150">
            <a:solidFill>
              <a:srgbClr val="000099"/>
            </a:solidFill>
            <a:round/>
            <a:headEnd/>
            <a:tailEnd/>
          </a:ln>
        </p:spPr>
        <p:txBody>
          <a:bodyPr anchor="ctr">
            <a:spAutoFit/>
          </a:bodyPr>
          <a:lstStyle/>
          <a:p>
            <a:endParaRPr lang="fr-F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619672" y="908720"/>
            <a:ext cx="7239000" cy="457200"/>
          </a:xfrm>
          <a:noFill/>
        </p:spPr>
        <p:txBody>
          <a:bodyPr/>
          <a:lstStyle/>
          <a:p>
            <a:r>
              <a:rPr lang="fr-FR" dirty="0"/>
              <a:t>Exemple de </a:t>
            </a:r>
            <a:r>
              <a:rPr lang="fr-FR" dirty="0" err="1"/>
              <a:t>supply</a:t>
            </a:r>
            <a:r>
              <a:rPr lang="fr-FR" dirty="0"/>
              <a:t> </a:t>
            </a:r>
            <a:r>
              <a:rPr lang="fr-FR" dirty="0" err="1"/>
              <a:t>chain</a:t>
            </a:r>
            <a:r>
              <a:rPr lang="fr-FR" dirty="0"/>
              <a:t> automobile</a:t>
            </a:r>
          </a:p>
        </p:txBody>
      </p:sp>
      <p:sp>
        <p:nvSpPr>
          <p:cNvPr id="26629" name="Freeform 4"/>
          <p:cNvSpPr>
            <a:spLocks/>
          </p:cNvSpPr>
          <p:nvPr/>
        </p:nvSpPr>
        <p:spPr bwMode="auto">
          <a:xfrm>
            <a:off x="1852613" y="4492625"/>
            <a:ext cx="449262" cy="360363"/>
          </a:xfrm>
          <a:custGeom>
            <a:avLst/>
            <a:gdLst>
              <a:gd name="T0" fmla="*/ 0 w 283"/>
              <a:gd name="T1" fmla="*/ 2147483647 h 227"/>
              <a:gd name="T2" fmla="*/ 2147483647 w 283"/>
              <a:gd name="T3" fmla="*/ 2147483647 h 227"/>
              <a:gd name="T4" fmla="*/ 2147483647 w 283"/>
              <a:gd name="T5" fmla="*/ 2147483647 h 227"/>
              <a:gd name="T6" fmla="*/ 2147483647 w 283"/>
              <a:gd name="T7" fmla="*/ 2147483647 h 227"/>
              <a:gd name="T8" fmla="*/ 2147483647 w 283"/>
              <a:gd name="T9" fmla="*/ 2147483647 h 227"/>
              <a:gd name="T10" fmla="*/ 2147483647 w 283"/>
              <a:gd name="T11" fmla="*/ 2147483647 h 227"/>
              <a:gd name="T12" fmla="*/ 2147483647 w 283"/>
              <a:gd name="T13" fmla="*/ 2147483647 h 227"/>
              <a:gd name="T14" fmla="*/ 2147483647 w 283"/>
              <a:gd name="T15" fmla="*/ 2147483647 h 227"/>
              <a:gd name="T16" fmla="*/ 2147483647 w 283"/>
              <a:gd name="T17" fmla="*/ 0 h 227"/>
              <a:gd name="T18" fmla="*/ 2147483647 w 283"/>
              <a:gd name="T19" fmla="*/ 0 h 227"/>
              <a:gd name="T20" fmla="*/ 2147483647 w 283"/>
              <a:gd name="T21" fmla="*/ 2147483647 h 227"/>
              <a:gd name="T22" fmla="*/ 2147483647 w 283"/>
              <a:gd name="T23" fmla="*/ 2147483647 h 227"/>
              <a:gd name="T24" fmla="*/ 2147483647 w 283"/>
              <a:gd name="T25" fmla="*/ 0 h 227"/>
              <a:gd name="T26" fmla="*/ 2147483647 w 283"/>
              <a:gd name="T27" fmla="*/ 0 h 227"/>
              <a:gd name="T28" fmla="*/ 2147483647 w 283"/>
              <a:gd name="T29" fmla="*/ 2147483647 h 227"/>
              <a:gd name="T30" fmla="*/ 0 w 283"/>
              <a:gd name="T31" fmla="*/ 2147483647 h 227"/>
              <a:gd name="T32" fmla="*/ 0 w 283"/>
              <a:gd name="T33" fmla="*/ 2147483647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3"/>
              <a:gd name="T52" fmla="*/ 0 h 227"/>
              <a:gd name="T53" fmla="*/ 283 w 283"/>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3" h="227">
                <a:moveTo>
                  <a:pt x="0" y="130"/>
                </a:moveTo>
                <a:lnTo>
                  <a:pt x="66" y="65"/>
                </a:lnTo>
                <a:lnTo>
                  <a:pt x="66" y="130"/>
                </a:lnTo>
                <a:lnTo>
                  <a:pt x="133" y="65"/>
                </a:lnTo>
                <a:lnTo>
                  <a:pt x="133" y="130"/>
                </a:lnTo>
                <a:lnTo>
                  <a:pt x="199" y="65"/>
                </a:lnTo>
                <a:lnTo>
                  <a:pt x="199" y="130"/>
                </a:lnTo>
                <a:lnTo>
                  <a:pt x="217" y="130"/>
                </a:lnTo>
                <a:lnTo>
                  <a:pt x="217" y="0"/>
                </a:lnTo>
                <a:lnTo>
                  <a:pt x="240" y="0"/>
                </a:lnTo>
                <a:lnTo>
                  <a:pt x="240" y="130"/>
                </a:lnTo>
                <a:lnTo>
                  <a:pt x="258" y="130"/>
                </a:lnTo>
                <a:lnTo>
                  <a:pt x="258" y="0"/>
                </a:lnTo>
                <a:lnTo>
                  <a:pt x="283" y="0"/>
                </a:lnTo>
                <a:lnTo>
                  <a:pt x="283" y="227"/>
                </a:lnTo>
                <a:lnTo>
                  <a:pt x="0" y="227"/>
                </a:lnTo>
                <a:lnTo>
                  <a:pt x="0" y="130"/>
                </a:lnTo>
                <a:close/>
              </a:path>
            </a:pathLst>
          </a:custGeom>
          <a:solidFill>
            <a:schemeClr val="accent1"/>
          </a:solidFill>
          <a:ln w="0">
            <a:solidFill>
              <a:srgbClr val="000000"/>
            </a:solidFill>
            <a:prstDash val="solid"/>
            <a:round/>
            <a:headEnd/>
            <a:tailEnd/>
          </a:ln>
        </p:spPr>
        <p:txBody>
          <a:bodyPr/>
          <a:lstStyle/>
          <a:p>
            <a:endParaRPr lang="fr-FR"/>
          </a:p>
        </p:txBody>
      </p:sp>
      <p:sp>
        <p:nvSpPr>
          <p:cNvPr id="26630" name="Freeform 5"/>
          <p:cNvSpPr>
            <a:spLocks/>
          </p:cNvSpPr>
          <p:nvPr/>
        </p:nvSpPr>
        <p:spPr bwMode="auto">
          <a:xfrm>
            <a:off x="3479800" y="4608513"/>
            <a:ext cx="446088" cy="360362"/>
          </a:xfrm>
          <a:custGeom>
            <a:avLst/>
            <a:gdLst>
              <a:gd name="T0" fmla="*/ 0 w 281"/>
              <a:gd name="T1" fmla="*/ 2147483647 h 227"/>
              <a:gd name="T2" fmla="*/ 2147483647 w 281"/>
              <a:gd name="T3" fmla="*/ 2147483647 h 227"/>
              <a:gd name="T4" fmla="*/ 2147483647 w 281"/>
              <a:gd name="T5" fmla="*/ 2147483647 h 227"/>
              <a:gd name="T6" fmla="*/ 2147483647 w 281"/>
              <a:gd name="T7" fmla="*/ 2147483647 h 227"/>
              <a:gd name="T8" fmla="*/ 2147483647 w 281"/>
              <a:gd name="T9" fmla="*/ 2147483647 h 227"/>
              <a:gd name="T10" fmla="*/ 2147483647 w 281"/>
              <a:gd name="T11" fmla="*/ 2147483647 h 227"/>
              <a:gd name="T12" fmla="*/ 2147483647 w 281"/>
              <a:gd name="T13" fmla="*/ 2147483647 h 227"/>
              <a:gd name="T14" fmla="*/ 2147483647 w 281"/>
              <a:gd name="T15" fmla="*/ 2147483647 h 227"/>
              <a:gd name="T16" fmla="*/ 2147483647 w 281"/>
              <a:gd name="T17" fmla="*/ 0 h 227"/>
              <a:gd name="T18" fmla="*/ 2147483647 w 281"/>
              <a:gd name="T19" fmla="*/ 0 h 227"/>
              <a:gd name="T20" fmla="*/ 2147483647 w 281"/>
              <a:gd name="T21" fmla="*/ 2147483647 h 227"/>
              <a:gd name="T22" fmla="*/ 2147483647 w 281"/>
              <a:gd name="T23" fmla="*/ 2147483647 h 227"/>
              <a:gd name="T24" fmla="*/ 2147483647 w 281"/>
              <a:gd name="T25" fmla="*/ 0 h 227"/>
              <a:gd name="T26" fmla="*/ 2147483647 w 281"/>
              <a:gd name="T27" fmla="*/ 0 h 227"/>
              <a:gd name="T28" fmla="*/ 2147483647 w 281"/>
              <a:gd name="T29" fmla="*/ 2147483647 h 227"/>
              <a:gd name="T30" fmla="*/ 0 w 281"/>
              <a:gd name="T31" fmla="*/ 2147483647 h 227"/>
              <a:gd name="T32" fmla="*/ 0 w 281"/>
              <a:gd name="T33" fmla="*/ 2147483647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1"/>
              <a:gd name="T52" fmla="*/ 0 h 227"/>
              <a:gd name="T53" fmla="*/ 281 w 281"/>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1" h="227">
                <a:moveTo>
                  <a:pt x="0" y="129"/>
                </a:moveTo>
                <a:lnTo>
                  <a:pt x="66" y="65"/>
                </a:lnTo>
                <a:lnTo>
                  <a:pt x="66" y="129"/>
                </a:lnTo>
                <a:lnTo>
                  <a:pt x="133" y="65"/>
                </a:lnTo>
                <a:lnTo>
                  <a:pt x="133" y="129"/>
                </a:lnTo>
                <a:lnTo>
                  <a:pt x="200" y="65"/>
                </a:lnTo>
                <a:lnTo>
                  <a:pt x="200" y="129"/>
                </a:lnTo>
                <a:lnTo>
                  <a:pt x="215" y="129"/>
                </a:lnTo>
                <a:lnTo>
                  <a:pt x="215" y="0"/>
                </a:lnTo>
                <a:lnTo>
                  <a:pt x="240" y="0"/>
                </a:lnTo>
                <a:lnTo>
                  <a:pt x="240" y="129"/>
                </a:lnTo>
                <a:lnTo>
                  <a:pt x="256" y="129"/>
                </a:lnTo>
                <a:lnTo>
                  <a:pt x="256" y="0"/>
                </a:lnTo>
                <a:lnTo>
                  <a:pt x="281" y="0"/>
                </a:lnTo>
                <a:lnTo>
                  <a:pt x="281" y="227"/>
                </a:lnTo>
                <a:lnTo>
                  <a:pt x="0" y="227"/>
                </a:lnTo>
                <a:lnTo>
                  <a:pt x="0" y="129"/>
                </a:lnTo>
                <a:close/>
              </a:path>
            </a:pathLst>
          </a:custGeom>
          <a:solidFill>
            <a:schemeClr val="accent1"/>
          </a:solidFill>
          <a:ln w="0">
            <a:solidFill>
              <a:srgbClr val="000000"/>
            </a:solidFill>
            <a:prstDash val="solid"/>
            <a:round/>
            <a:headEnd/>
            <a:tailEnd/>
          </a:ln>
        </p:spPr>
        <p:txBody>
          <a:bodyPr/>
          <a:lstStyle/>
          <a:p>
            <a:endParaRPr lang="fr-FR"/>
          </a:p>
        </p:txBody>
      </p:sp>
      <p:sp>
        <p:nvSpPr>
          <p:cNvPr id="26631" name="Freeform 6"/>
          <p:cNvSpPr>
            <a:spLocks/>
          </p:cNvSpPr>
          <p:nvPr/>
        </p:nvSpPr>
        <p:spPr bwMode="auto">
          <a:xfrm>
            <a:off x="4929188" y="4462463"/>
            <a:ext cx="447675" cy="361950"/>
          </a:xfrm>
          <a:custGeom>
            <a:avLst/>
            <a:gdLst>
              <a:gd name="T0" fmla="*/ 0 w 282"/>
              <a:gd name="T1" fmla="*/ 2147483647 h 228"/>
              <a:gd name="T2" fmla="*/ 2147483647 w 282"/>
              <a:gd name="T3" fmla="*/ 2147483647 h 228"/>
              <a:gd name="T4" fmla="*/ 2147483647 w 282"/>
              <a:gd name="T5" fmla="*/ 2147483647 h 228"/>
              <a:gd name="T6" fmla="*/ 2147483647 w 282"/>
              <a:gd name="T7" fmla="*/ 2147483647 h 228"/>
              <a:gd name="T8" fmla="*/ 2147483647 w 282"/>
              <a:gd name="T9" fmla="*/ 2147483647 h 228"/>
              <a:gd name="T10" fmla="*/ 2147483647 w 282"/>
              <a:gd name="T11" fmla="*/ 2147483647 h 228"/>
              <a:gd name="T12" fmla="*/ 2147483647 w 282"/>
              <a:gd name="T13" fmla="*/ 2147483647 h 228"/>
              <a:gd name="T14" fmla="*/ 2147483647 w 282"/>
              <a:gd name="T15" fmla="*/ 2147483647 h 228"/>
              <a:gd name="T16" fmla="*/ 2147483647 w 282"/>
              <a:gd name="T17" fmla="*/ 0 h 228"/>
              <a:gd name="T18" fmla="*/ 2147483647 w 282"/>
              <a:gd name="T19" fmla="*/ 0 h 228"/>
              <a:gd name="T20" fmla="*/ 2147483647 w 282"/>
              <a:gd name="T21" fmla="*/ 2147483647 h 228"/>
              <a:gd name="T22" fmla="*/ 2147483647 w 282"/>
              <a:gd name="T23" fmla="*/ 2147483647 h 228"/>
              <a:gd name="T24" fmla="*/ 2147483647 w 282"/>
              <a:gd name="T25" fmla="*/ 0 h 228"/>
              <a:gd name="T26" fmla="*/ 2147483647 w 282"/>
              <a:gd name="T27" fmla="*/ 0 h 228"/>
              <a:gd name="T28" fmla="*/ 2147483647 w 282"/>
              <a:gd name="T29" fmla="*/ 2147483647 h 228"/>
              <a:gd name="T30" fmla="*/ 0 w 282"/>
              <a:gd name="T31" fmla="*/ 2147483647 h 228"/>
              <a:gd name="T32" fmla="*/ 0 w 282"/>
              <a:gd name="T33" fmla="*/ 2147483647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2"/>
              <a:gd name="T52" fmla="*/ 0 h 228"/>
              <a:gd name="T53" fmla="*/ 282 w 282"/>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2" h="228">
                <a:moveTo>
                  <a:pt x="0" y="130"/>
                </a:moveTo>
                <a:lnTo>
                  <a:pt x="66" y="65"/>
                </a:lnTo>
                <a:lnTo>
                  <a:pt x="66" y="130"/>
                </a:lnTo>
                <a:lnTo>
                  <a:pt x="132" y="65"/>
                </a:lnTo>
                <a:lnTo>
                  <a:pt x="132" y="130"/>
                </a:lnTo>
                <a:lnTo>
                  <a:pt x="198" y="65"/>
                </a:lnTo>
                <a:lnTo>
                  <a:pt x="198" y="130"/>
                </a:lnTo>
                <a:lnTo>
                  <a:pt x="215" y="130"/>
                </a:lnTo>
                <a:lnTo>
                  <a:pt x="215" y="0"/>
                </a:lnTo>
                <a:lnTo>
                  <a:pt x="239" y="0"/>
                </a:lnTo>
                <a:lnTo>
                  <a:pt x="239" y="130"/>
                </a:lnTo>
                <a:lnTo>
                  <a:pt x="256" y="130"/>
                </a:lnTo>
                <a:lnTo>
                  <a:pt x="256" y="0"/>
                </a:lnTo>
                <a:lnTo>
                  <a:pt x="282" y="0"/>
                </a:lnTo>
                <a:lnTo>
                  <a:pt x="282" y="228"/>
                </a:lnTo>
                <a:lnTo>
                  <a:pt x="0" y="228"/>
                </a:lnTo>
                <a:lnTo>
                  <a:pt x="0" y="130"/>
                </a:lnTo>
                <a:close/>
              </a:path>
            </a:pathLst>
          </a:custGeom>
          <a:solidFill>
            <a:schemeClr val="accent1"/>
          </a:solidFill>
          <a:ln w="0">
            <a:solidFill>
              <a:srgbClr val="000000"/>
            </a:solidFill>
            <a:prstDash val="solid"/>
            <a:round/>
            <a:headEnd/>
            <a:tailEnd/>
          </a:ln>
        </p:spPr>
        <p:txBody>
          <a:bodyPr/>
          <a:lstStyle/>
          <a:p>
            <a:endParaRPr lang="fr-FR"/>
          </a:p>
        </p:txBody>
      </p:sp>
      <p:sp>
        <p:nvSpPr>
          <p:cNvPr id="26632" name="Freeform 7"/>
          <p:cNvSpPr>
            <a:spLocks/>
          </p:cNvSpPr>
          <p:nvPr/>
        </p:nvSpPr>
        <p:spPr bwMode="auto">
          <a:xfrm>
            <a:off x="6200775" y="3503613"/>
            <a:ext cx="447675" cy="363537"/>
          </a:xfrm>
          <a:custGeom>
            <a:avLst/>
            <a:gdLst>
              <a:gd name="T0" fmla="*/ 0 w 282"/>
              <a:gd name="T1" fmla="*/ 2147483647 h 229"/>
              <a:gd name="T2" fmla="*/ 2147483647 w 282"/>
              <a:gd name="T3" fmla="*/ 2147483647 h 229"/>
              <a:gd name="T4" fmla="*/ 2147483647 w 282"/>
              <a:gd name="T5" fmla="*/ 2147483647 h 229"/>
              <a:gd name="T6" fmla="*/ 2147483647 w 282"/>
              <a:gd name="T7" fmla="*/ 2147483647 h 229"/>
              <a:gd name="T8" fmla="*/ 2147483647 w 282"/>
              <a:gd name="T9" fmla="*/ 2147483647 h 229"/>
              <a:gd name="T10" fmla="*/ 2147483647 w 282"/>
              <a:gd name="T11" fmla="*/ 2147483647 h 229"/>
              <a:gd name="T12" fmla="*/ 2147483647 w 282"/>
              <a:gd name="T13" fmla="*/ 2147483647 h 229"/>
              <a:gd name="T14" fmla="*/ 2147483647 w 282"/>
              <a:gd name="T15" fmla="*/ 2147483647 h 229"/>
              <a:gd name="T16" fmla="*/ 2147483647 w 282"/>
              <a:gd name="T17" fmla="*/ 0 h 229"/>
              <a:gd name="T18" fmla="*/ 2147483647 w 282"/>
              <a:gd name="T19" fmla="*/ 0 h 229"/>
              <a:gd name="T20" fmla="*/ 2147483647 w 282"/>
              <a:gd name="T21" fmla="*/ 2147483647 h 229"/>
              <a:gd name="T22" fmla="*/ 2147483647 w 282"/>
              <a:gd name="T23" fmla="*/ 2147483647 h 229"/>
              <a:gd name="T24" fmla="*/ 2147483647 w 282"/>
              <a:gd name="T25" fmla="*/ 0 h 229"/>
              <a:gd name="T26" fmla="*/ 2147483647 w 282"/>
              <a:gd name="T27" fmla="*/ 0 h 229"/>
              <a:gd name="T28" fmla="*/ 2147483647 w 282"/>
              <a:gd name="T29" fmla="*/ 2147483647 h 229"/>
              <a:gd name="T30" fmla="*/ 0 w 282"/>
              <a:gd name="T31" fmla="*/ 2147483647 h 229"/>
              <a:gd name="T32" fmla="*/ 0 w 282"/>
              <a:gd name="T33" fmla="*/ 2147483647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2"/>
              <a:gd name="T52" fmla="*/ 0 h 229"/>
              <a:gd name="T53" fmla="*/ 282 w 282"/>
              <a:gd name="T54" fmla="*/ 229 h 2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2" h="229">
                <a:moveTo>
                  <a:pt x="0" y="130"/>
                </a:moveTo>
                <a:lnTo>
                  <a:pt x="66" y="65"/>
                </a:lnTo>
                <a:lnTo>
                  <a:pt x="66" y="130"/>
                </a:lnTo>
                <a:lnTo>
                  <a:pt x="132" y="65"/>
                </a:lnTo>
                <a:lnTo>
                  <a:pt x="132" y="130"/>
                </a:lnTo>
                <a:lnTo>
                  <a:pt x="199" y="65"/>
                </a:lnTo>
                <a:lnTo>
                  <a:pt x="199" y="130"/>
                </a:lnTo>
                <a:lnTo>
                  <a:pt x="216" y="130"/>
                </a:lnTo>
                <a:lnTo>
                  <a:pt x="216" y="0"/>
                </a:lnTo>
                <a:lnTo>
                  <a:pt x="240" y="0"/>
                </a:lnTo>
                <a:lnTo>
                  <a:pt x="240" y="130"/>
                </a:lnTo>
                <a:lnTo>
                  <a:pt x="257" y="130"/>
                </a:lnTo>
                <a:lnTo>
                  <a:pt x="257" y="0"/>
                </a:lnTo>
                <a:lnTo>
                  <a:pt x="282" y="0"/>
                </a:lnTo>
                <a:lnTo>
                  <a:pt x="282" y="229"/>
                </a:lnTo>
                <a:lnTo>
                  <a:pt x="0" y="229"/>
                </a:lnTo>
                <a:lnTo>
                  <a:pt x="0" y="130"/>
                </a:lnTo>
                <a:close/>
              </a:path>
            </a:pathLst>
          </a:custGeom>
          <a:solidFill>
            <a:schemeClr val="accent1"/>
          </a:solidFill>
          <a:ln w="0">
            <a:solidFill>
              <a:srgbClr val="000000"/>
            </a:solidFill>
            <a:prstDash val="solid"/>
            <a:round/>
            <a:headEnd/>
            <a:tailEnd/>
          </a:ln>
        </p:spPr>
        <p:txBody>
          <a:bodyPr/>
          <a:lstStyle/>
          <a:p>
            <a:endParaRPr lang="fr-FR"/>
          </a:p>
        </p:txBody>
      </p:sp>
      <p:sp>
        <p:nvSpPr>
          <p:cNvPr id="26633" name="Line 124"/>
          <p:cNvSpPr>
            <a:spLocks noChangeShapeType="1"/>
          </p:cNvSpPr>
          <p:nvPr/>
        </p:nvSpPr>
        <p:spPr bwMode="auto">
          <a:xfrm flipV="1">
            <a:off x="5430838" y="3986213"/>
            <a:ext cx="709612" cy="641350"/>
          </a:xfrm>
          <a:prstGeom prst="line">
            <a:avLst/>
          </a:prstGeom>
          <a:noFill/>
          <a:ln w="0">
            <a:solidFill>
              <a:srgbClr val="000000"/>
            </a:solidFill>
            <a:round/>
            <a:headEnd/>
            <a:tailEnd type="triangle" w="med" len="med"/>
          </a:ln>
        </p:spPr>
        <p:txBody>
          <a:bodyPr/>
          <a:lstStyle/>
          <a:p>
            <a:endParaRPr lang="fr-FR"/>
          </a:p>
        </p:txBody>
      </p:sp>
      <p:sp>
        <p:nvSpPr>
          <p:cNvPr id="26634" name="Freeform 291"/>
          <p:cNvSpPr>
            <a:spLocks/>
          </p:cNvSpPr>
          <p:nvPr/>
        </p:nvSpPr>
        <p:spPr bwMode="auto">
          <a:xfrm>
            <a:off x="7443788" y="4479925"/>
            <a:ext cx="323850" cy="349250"/>
          </a:xfrm>
          <a:custGeom>
            <a:avLst/>
            <a:gdLst>
              <a:gd name="T0" fmla="*/ 0 w 204"/>
              <a:gd name="T1" fmla="*/ 2147483647 h 220"/>
              <a:gd name="T2" fmla="*/ 2147483647 w 204"/>
              <a:gd name="T3" fmla="*/ 2147483647 h 220"/>
              <a:gd name="T4" fmla="*/ 2147483647 w 204"/>
              <a:gd name="T5" fmla="*/ 2147483647 h 220"/>
              <a:gd name="T6" fmla="*/ 2147483647 w 204"/>
              <a:gd name="T7" fmla="*/ 2147483647 h 220"/>
              <a:gd name="T8" fmla="*/ 2147483647 w 204"/>
              <a:gd name="T9" fmla="*/ 2147483647 h 220"/>
              <a:gd name="T10" fmla="*/ 2147483647 w 204"/>
              <a:gd name="T11" fmla="*/ 2147483647 h 220"/>
              <a:gd name="T12" fmla="*/ 2147483647 w 204"/>
              <a:gd name="T13" fmla="*/ 2147483647 h 220"/>
              <a:gd name="T14" fmla="*/ 2147483647 w 204"/>
              <a:gd name="T15" fmla="*/ 2147483647 h 220"/>
              <a:gd name="T16" fmla="*/ 2147483647 w 204"/>
              <a:gd name="T17" fmla="*/ 2147483647 h 220"/>
              <a:gd name="T18" fmla="*/ 2147483647 w 204"/>
              <a:gd name="T19" fmla="*/ 2147483647 h 220"/>
              <a:gd name="T20" fmla="*/ 2147483647 w 204"/>
              <a:gd name="T21" fmla="*/ 2147483647 h 220"/>
              <a:gd name="T22" fmla="*/ 2147483647 w 204"/>
              <a:gd name="T23" fmla="*/ 2147483647 h 220"/>
              <a:gd name="T24" fmla="*/ 2147483647 w 204"/>
              <a:gd name="T25" fmla="*/ 2147483647 h 220"/>
              <a:gd name="T26" fmla="*/ 2147483647 w 204"/>
              <a:gd name="T27" fmla="*/ 2147483647 h 220"/>
              <a:gd name="T28" fmla="*/ 2147483647 w 204"/>
              <a:gd name="T29" fmla="*/ 2147483647 h 220"/>
              <a:gd name="T30" fmla="*/ 2147483647 w 204"/>
              <a:gd name="T31" fmla="*/ 2147483647 h 220"/>
              <a:gd name="T32" fmla="*/ 2147483647 w 204"/>
              <a:gd name="T33" fmla="*/ 2147483647 h 220"/>
              <a:gd name="T34" fmla="*/ 2147483647 w 204"/>
              <a:gd name="T35" fmla="*/ 2147483647 h 220"/>
              <a:gd name="T36" fmla="*/ 2147483647 w 204"/>
              <a:gd name="T37" fmla="*/ 2147483647 h 220"/>
              <a:gd name="T38" fmla="*/ 2147483647 w 204"/>
              <a:gd name="T39" fmla="*/ 2147483647 h 220"/>
              <a:gd name="T40" fmla="*/ 2147483647 w 204"/>
              <a:gd name="T41" fmla="*/ 2147483647 h 220"/>
              <a:gd name="T42" fmla="*/ 2147483647 w 204"/>
              <a:gd name="T43" fmla="*/ 2147483647 h 220"/>
              <a:gd name="T44" fmla="*/ 2147483647 w 204"/>
              <a:gd name="T45" fmla="*/ 2147483647 h 220"/>
              <a:gd name="T46" fmla="*/ 2147483647 w 204"/>
              <a:gd name="T47" fmla="*/ 2147483647 h 220"/>
              <a:gd name="T48" fmla="*/ 2147483647 w 204"/>
              <a:gd name="T49" fmla="*/ 2147483647 h 220"/>
              <a:gd name="T50" fmla="*/ 2147483647 w 204"/>
              <a:gd name="T51" fmla="*/ 2147483647 h 220"/>
              <a:gd name="T52" fmla="*/ 2147483647 w 204"/>
              <a:gd name="T53" fmla="*/ 2147483647 h 220"/>
              <a:gd name="T54" fmla="*/ 2147483647 w 204"/>
              <a:gd name="T55" fmla="*/ 2147483647 h 220"/>
              <a:gd name="T56" fmla="*/ 2147483647 w 204"/>
              <a:gd name="T57" fmla="*/ 2147483647 h 220"/>
              <a:gd name="T58" fmla="*/ 2147483647 w 204"/>
              <a:gd name="T59" fmla="*/ 2147483647 h 220"/>
              <a:gd name="T60" fmla="*/ 2147483647 w 204"/>
              <a:gd name="T61" fmla="*/ 2147483647 h 220"/>
              <a:gd name="T62" fmla="*/ 2147483647 w 204"/>
              <a:gd name="T63" fmla="*/ 2147483647 h 220"/>
              <a:gd name="T64" fmla="*/ 2147483647 w 204"/>
              <a:gd name="T65" fmla="*/ 2147483647 h 220"/>
              <a:gd name="T66" fmla="*/ 2147483647 w 204"/>
              <a:gd name="T67" fmla="*/ 2147483647 h 220"/>
              <a:gd name="T68" fmla="*/ 2147483647 w 204"/>
              <a:gd name="T69" fmla="*/ 2147483647 h 220"/>
              <a:gd name="T70" fmla="*/ 2147483647 w 204"/>
              <a:gd name="T71" fmla="*/ 2147483647 h 220"/>
              <a:gd name="T72" fmla="*/ 2147483647 w 204"/>
              <a:gd name="T73" fmla="*/ 2147483647 h 220"/>
              <a:gd name="T74" fmla="*/ 2147483647 w 204"/>
              <a:gd name="T75" fmla="*/ 2147483647 h 220"/>
              <a:gd name="T76" fmla="*/ 2147483647 w 204"/>
              <a:gd name="T77" fmla="*/ 2147483647 h 220"/>
              <a:gd name="T78" fmla="*/ 2147483647 w 204"/>
              <a:gd name="T79" fmla="*/ 2147483647 h 220"/>
              <a:gd name="T80" fmla="*/ 2147483647 w 204"/>
              <a:gd name="T81" fmla="*/ 2147483647 h 220"/>
              <a:gd name="T82" fmla="*/ 2147483647 w 204"/>
              <a:gd name="T83" fmla="*/ 2147483647 h 220"/>
              <a:gd name="T84" fmla="*/ 2147483647 w 204"/>
              <a:gd name="T85" fmla="*/ 2147483647 h 220"/>
              <a:gd name="T86" fmla="*/ 2147483647 w 204"/>
              <a:gd name="T87" fmla="*/ 0 h 220"/>
              <a:gd name="T88" fmla="*/ 2147483647 w 204"/>
              <a:gd name="T89" fmla="*/ 2147483647 h 220"/>
              <a:gd name="T90" fmla="*/ 2147483647 w 204"/>
              <a:gd name="T91" fmla="*/ 2147483647 h 220"/>
              <a:gd name="T92" fmla="*/ 2147483647 w 204"/>
              <a:gd name="T93" fmla="*/ 2147483647 h 220"/>
              <a:gd name="T94" fmla="*/ 2147483647 w 204"/>
              <a:gd name="T95" fmla="*/ 2147483647 h 220"/>
              <a:gd name="T96" fmla="*/ 2147483647 w 204"/>
              <a:gd name="T97" fmla="*/ 2147483647 h 220"/>
              <a:gd name="T98" fmla="*/ 2147483647 w 204"/>
              <a:gd name="T99" fmla="*/ 2147483647 h 220"/>
              <a:gd name="T100" fmla="*/ 2147483647 w 204"/>
              <a:gd name="T101" fmla="*/ 2147483647 h 220"/>
              <a:gd name="T102" fmla="*/ 2147483647 w 204"/>
              <a:gd name="T103" fmla="*/ 2147483647 h 220"/>
              <a:gd name="T104" fmla="*/ 2147483647 w 204"/>
              <a:gd name="T105" fmla="*/ 2147483647 h 220"/>
              <a:gd name="T106" fmla="*/ 2147483647 w 204"/>
              <a:gd name="T107" fmla="*/ 2147483647 h 220"/>
              <a:gd name="T108" fmla="*/ 2147483647 w 204"/>
              <a:gd name="T109" fmla="*/ 2147483647 h 220"/>
              <a:gd name="T110" fmla="*/ 2147483647 w 204"/>
              <a:gd name="T111" fmla="*/ 2147483647 h 220"/>
              <a:gd name="T112" fmla="*/ 2147483647 w 204"/>
              <a:gd name="T113" fmla="*/ 2147483647 h 220"/>
              <a:gd name="T114" fmla="*/ 2147483647 w 204"/>
              <a:gd name="T115" fmla="*/ 2147483647 h 220"/>
              <a:gd name="T116" fmla="*/ 0 w 204"/>
              <a:gd name="T117" fmla="*/ 2147483647 h 2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4"/>
              <a:gd name="T178" fmla="*/ 0 h 220"/>
              <a:gd name="T179" fmla="*/ 204 w 204"/>
              <a:gd name="T180" fmla="*/ 220 h 2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4" h="220">
                <a:moveTo>
                  <a:pt x="0" y="181"/>
                </a:moveTo>
                <a:lnTo>
                  <a:pt x="0" y="189"/>
                </a:lnTo>
                <a:lnTo>
                  <a:pt x="1" y="189"/>
                </a:lnTo>
                <a:lnTo>
                  <a:pt x="1" y="193"/>
                </a:lnTo>
                <a:lnTo>
                  <a:pt x="3" y="195"/>
                </a:lnTo>
                <a:lnTo>
                  <a:pt x="3" y="198"/>
                </a:lnTo>
                <a:lnTo>
                  <a:pt x="4" y="198"/>
                </a:lnTo>
                <a:lnTo>
                  <a:pt x="4" y="201"/>
                </a:lnTo>
                <a:lnTo>
                  <a:pt x="6" y="201"/>
                </a:lnTo>
                <a:lnTo>
                  <a:pt x="6" y="203"/>
                </a:lnTo>
                <a:lnTo>
                  <a:pt x="8" y="203"/>
                </a:lnTo>
                <a:lnTo>
                  <a:pt x="8" y="204"/>
                </a:lnTo>
                <a:lnTo>
                  <a:pt x="9" y="206"/>
                </a:lnTo>
                <a:lnTo>
                  <a:pt x="9" y="207"/>
                </a:lnTo>
                <a:lnTo>
                  <a:pt x="11" y="207"/>
                </a:lnTo>
                <a:lnTo>
                  <a:pt x="11" y="209"/>
                </a:lnTo>
                <a:lnTo>
                  <a:pt x="12" y="209"/>
                </a:lnTo>
                <a:lnTo>
                  <a:pt x="12" y="210"/>
                </a:lnTo>
                <a:lnTo>
                  <a:pt x="14" y="210"/>
                </a:lnTo>
                <a:lnTo>
                  <a:pt x="15" y="212"/>
                </a:lnTo>
                <a:lnTo>
                  <a:pt x="17" y="212"/>
                </a:lnTo>
                <a:lnTo>
                  <a:pt x="17" y="214"/>
                </a:lnTo>
                <a:lnTo>
                  <a:pt x="19" y="214"/>
                </a:lnTo>
                <a:lnTo>
                  <a:pt x="19" y="215"/>
                </a:lnTo>
                <a:lnTo>
                  <a:pt x="22" y="215"/>
                </a:lnTo>
                <a:lnTo>
                  <a:pt x="22" y="217"/>
                </a:lnTo>
                <a:lnTo>
                  <a:pt x="25" y="217"/>
                </a:lnTo>
                <a:lnTo>
                  <a:pt x="27" y="218"/>
                </a:lnTo>
                <a:lnTo>
                  <a:pt x="31" y="218"/>
                </a:lnTo>
                <a:lnTo>
                  <a:pt x="31" y="220"/>
                </a:lnTo>
                <a:lnTo>
                  <a:pt x="173" y="220"/>
                </a:lnTo>
                <a:lnTo>
                  <a:pt x="173" y="218"/>
                </a:lnTo>
                <a:lnTo>
                  <a:pt x="178" y="218"/>
                </a:lnTo>
                <a:lnTo>
                  <a:pt x="179" y="217"/>
                </a:lnTo>
                <a:lnTo>
                  <a:pt x="182" y="217"/>
                </a:lnTo>
                <a:lnTo>
                  <a:pt x="182" y="215"/>
                </a:lnTo>
                <a:lnTo>
                  <a:pt x="186" y="215"/>
                </a:lnTo>
                <a:lnTo>
                  <a:pt x="186" y="214"/>
                </a:lnTo>
                <a:lnTo>
                  <a:pt x="187" y="214"/>
                </a:lnTo>
                <a:lnTo>
                  <a:pt x="187" y="212"/>
                </a:lnTo>
                <a:lnTo>
                  <a:pt x="189" y="212"/>
                </a:lnTo>
                <a:lnTo>
                  <a:pt x="190" y="210"/>
                </a:lnTo>
                <a:lnTo>
                  <a:pt x="192" y="210"/>
                </a:lnTo>
                <a:lnTo>
                  <a:pt x="192" y="209"/>
                </a:lnTo>
                <a:lnTo>
                  <a:pt x="193" y="209"/>
                </a:lnTo>
                <a:lnTo>
                  <a:pt x="193" y="207"/>
                </a:lnTo>
                <a:lnTo>
                  <a:pt x="195" y="207"/>
                </a:lnTo>
                <a:lnTo>
                  <a:pt x="195" y="206"/>
                </a:lnTo>
                <a:lnTo>
                  <a:pt x="197" y="204"/>
                </a:lnTo>
                <a:lnTo>
                  <a:pt x="197" y="203"/>
                </a:lnTo>
                <a:lnTo>
                  <a:pt x="198" y="203"/>
                </a:lnTo>
                <a:lnTo>
                  <a:pt x="198" y="201"/>
                </a:lnTo>
                <a:lnTo>
                  <a:pt x="200" y="201"/>
                </a:lnTo>
                <a:lnTo>
                  <a:pt x="200" y="198"/>
                </a:lnTo>
                <a:lnTo>
                  <a:pt x="201" y="198"/>
                </a:lnTo>
                <a:lnTo>
                  <a:pt x="201" y="195"/>
                </a:lnTo>
                <a:lnTo>
                  <a:pt x="203" y="193"/>
                </a:lnTo>
                <a:lnTo>
                  <a:pt x="203" y="189"/>
                </a:lnTo>
                <a:lnTo>
                  <a:pt x="204" y="189"/>
                </a:lnTo>
                <a:lnTo>
                  <a:pt x="204" y="31"/>
                </a:lnTo>
                <a:lnTo>
                  <a:pt x="203" y="31"/>
                </a:lnTo>
                <a:lnTo>
                  <a:pt x="203" y="27"/>
                </a:lnTo>
                <a:lnTo>
                  <a:pt x="201" y="25"/>
                </a:lnTo>
                <a:lnTo>
                  <a:pt x="201" y="22"/>
                </a:lnTo>
                <a:lnTo>
                  <a:pt x="200" y="22"/>
                </a:lnTo>
                <a:lnTo>
                  <a:pt x="200" y="19"/>
                </a:lnTo>
                <a:lnTo>
                  <a:pt x="198" y="19"/>
                </a:lnTo>
                <a:lnTo>
                  <a:pt x="198" y="17"/>
                </a:lnTo>
                <a:lnTo>
                  <a:pt x="197" y="17"/>
                </a:lnTo>
                <a:lnTo>
                  <a:pt x="197" y="16"/>
                </a:lnTo>
                <a:lnTo>
                  <a:pt x="195" y="14"/>
                </a:lnTo>
                <a:lnTo>
                  <a:pt x="195" y="13"/>
                </a:lnTo>
                <a:lnTo>
                  <a:pt x="193" y="13"/>
                </a:lnTo>
                <a:lnTo>
                  <a:pt x="193" y="11"/>
                </a:lnTo>
                <a:lnTo>
                  <a:pt x="192" y="11"/>
                </a:lnTo>
                <a:lnTo>
                  <a:pt x="192" y="9"/>
                </a:lnTo>
                <a:lnTo>
                  <a:pt x="190" y="9"/>
                </a:lnTo>
                <a:lnTo>
                  <a:pt x="189" y="8"/>
                </a:lnTo>
                <a:lnTo>
                  <a:pt x="187" y="8"/>
                </a:lnTo>
                <a:lnTo>
                  <a:pt x="187" y="6"/>
                </a:lnTo>
                <a:lnTo>
                  <a:pt x="186" y="6"/>
                </a:lnTo>
                <a:lnTo>
                  <a:pt x="186" y="5"/>
                </a:lnTo>
                <a:lnTo>
                  <a:pt x="182" y="5"/>
                </a:lnTo>
                <a:lnTo>
                  <a:pt x="182" y="3"/>
                </a:lnTo>
                <a:lnTo>
                  <a:pt x="179" y="3"/>
                </a:lnTo>
                <a:lnTo>
                  <a:pt x="178" y="2"/>
                </a:lnTo>
                <a:lnTo>
                  <a:pt x="173" y="2"/>
                </a:lnTo>
                <a:lnTo>
                  <a:pt x="173" y="0"/>
                </a:lnTo>
                <a:lnTo>
                  <a:pt x="31" y="0"/>
                </a:lnTo>
                <a:lnTo>
                  <a:pt x="31" y="2"/>
                </a:lnTo>
                <a:lnTo>
                  <a:pt x="27" y="2"/>
                </a:lnTo>
                <a:lnTo>
                  <a:pt x="25" y="3"/>
                </a:lnTo>
                <a:lnTo>
                  <a:pt x="22" y="3"/>
                </a:lnTo>
                <a:lnTo>
                  <a:pt x="22" y="5"/>
                </a:lnTo>
                <a:lnTo>
                  <a:pt x="19" y="5"/>
                </a:lnTo>
                <a:lnTo>
                  <a:pt x="19" y="6"/>
                </a:lnTo>
                <a:lnTo>
                  <a:pt x="17" y="6"/>
                </a:lnTo>
                <a:lnTo>
                  <a:pt x="17" y="8"/>
                </a:lnTo>
                <a:lnTo>
                  <a:pt x="15" y="8"/>
                </a:lnTo>
                <a:lnTo>
                  <a:pt x="14" y="9"/>
                </a:lnTo>
                <a:lnTo>
                  <a:pt x="12" y="9"/>
                </a:lnTo>
                <a:lnTo>
                  <a:pt x="12" y="11"/>
                </a:lnTo>
                <a:lnTo>
                  <a:pt x="11" y="11"/>
                </a:lnTo>
                <a:lnTo>
                  <a:pt x="11" y="13"/>
                </a:lnTo>
                <a:lnTo>
                  <a:pt x="9" y="13"/>
                </a:lnTo>
                <a:lnTo>
                  <a:pt x="9" y="14"/>
                </a:lnTo>
                <a:lnTo>
                  <a:pt x="8" y="16"/>
                </a:lnTo>
                <a:lnTo>
                  <a:pt x="8" y="17"/>
                </a:lnTo>
                <a:lnTo>
                  <a:pt x="6" y="17"/>
                </a:lnTo>
                <a:lnTo>
                  <a:pt x="6" y="19"/>
                </a:lnTo>
                <a:lnTo>
                  <a:pt x="4" y="19"/>
                </a:lnTo>
                <a:lnTo>
                  <a:pt x="4" y="22"/>
                </a:lnTo>
                <a:lnTo>
                  <a:pt x="3" y="22"/>
                </a:lnTo>
                <a:lnTo>
                  <a:pt x="3" y="25"/>
                </a:lnTo>
                <a:lnTo>
                  <a:pt x="1" y="27"/>
                </a:lnTo>
                <a:lnTo>
                  <a:pt x="1" y="31"/>
                </a:lnTo>
                <a:lnTo>
                  <a:pt x="0" y="31"/>
                </a:lnTo>
                <a:lnTo>
                  <a:pt x="0" y="39"/>
                </a:lnTo>
                <a:lnTo>
                  <a:pt x="0" y="181"/>
                </a:lnTo>
              </a:path>
            </a:pathLst>
          </a:custGeom>
          <a:solidFill>
            <a:srgbClr val="33CC33"/>
          </a:solidFill>
          <a:ln w="0">
            <a:solidFill>
              <a:srgbClr val="000000"/>
            </a:solidFill>
            <a:prstDash val="solid"/>
            <a:round/>
            <a:headEnd/>
            <a:tailEnd/>
          </a:ln>
        </p:spPr>
        <p:txBody>
          <a:bodyPr/>
          <a:lstStyle/>
          <a:p>
            <a:endParaRPr lang="fr-FR"/>
          </a:p>
        </p:txBody>
      </p:sp>
      <p:sp>
        <p:nvSpPr>
          <p:cNvPr id="26635" name="Line 366"/>
          <p:cNvSpPr>
            <a:spLocks noChangeShapeType="1"/>
          </p:cNvSpPr>
          <p:nvPr/>
        </p:nvSpPr>
        <p:spPr bwMode="auto">
          <a:xfrm>
            <a:off x="6643688" y="3900488"/>
            <a:ext cx="679450" cy="812800"/>
          </a:xfrm>
          <a:prstGeom prst="line">
            <a:avLst/>
          </a:prstGeom>
          <a:noFill/>
          <a:ln w="0">
            <a:solidFill>
              <a:srgbClr val="000000"/>
            </a:solidFill>
            <a:round/>
            <a:headEnd/>
            <a:tailEnd type="triangle" w="med" len="med"/>
          </a:ln>
        </p:spPr>
        <p:txBody>
          <a:bodyPr/>
          <a:lstStyle/>
          <a:p>
            <a:endParaRPr lang="fr-FR"/>
          </a:p>
        </p:txBody>
      </p:sp>
      <p:sp>
        <p:nvSpPr>
          <p:cNvPr id="26636" name="Line 368"/>
          <p:cNvSpPr>
            <a:spLocks noChangeShapeType="1"/>
          </p:cNvSpPr>
          <p:nvPr/>
        </p:nvSpPr>
        <p:spPr bwMode="auto">
          <a:xfrm>
            <a:off x="3932238" y="4743450"/>
            <a:ext cx="944562" cy="1588"/>
          </a:xfrm>
          <a:prstGeom prst="line">
            <a:avLst/>
          </a:prstGeom>
          <a:noFill/>
          <a:ln w="0">
            <a:solidFill>
              <a:srgbClr val="000000"/>
            </a:solidFill>
            <a:round/>
            <a:headEnd/>
            <a:tailEnd type="triangle" w="med" len="med"/>
          </a:ln>
        </p:spPr>
        <p:txBody>
          <a:bodyPr/>
          <a:lstStyle/>
          <a:p>
            <a:endParaRPr lang="fr-FR"/>
          </a:p>
        </p:txBody>
      </p:sp>
      <p:sp>
        <p:nvSpPr>
          <p:cNvPr id="26637" name="Line 370"/>
          <p:cNvSpPr>
            <a:spLocks noChangeShapeType="1"/>
          </p:cNvSpPr>
          <p:nvPr/>
        </p:nvSpPr>
        <p:spPr bwMode="auto">
          <a:xfrm flipV="1">
            <a:off x="2362200" y="4800600"/>
            <a:ext cx="1066800" cy="0"/>
          </a:xfrm>
          <a:prstGeom prst="line">
            <a:avLst/>
          </a:prstGeom>
          <a:noFill/>
          <a:ln w="0">
            <a:solidFill>
              <a:srgbClr val="000000"/>
            </a:solidFill>
            <a:round/>
            <a:headEnd/>
            <a:tailEnd type="triangle" w="med" len="med"/>
          </a:ln>
        </p:spPr>
        <p:txBody>
          <a:bodyPr/>
          <a:lstStyle/>
          <a:p>
            <a:endParaRPr lang="fr-FR"/>
          </a:p>
        </p:txBody>
      </p:sp>
      <p:sp>
        <p:nvSpPr>
          <p:cNvPr id="26638" name="Line 372"/>
          <p:cNvSpPr>
            <a:spLocks noChangeShapeType="1"/>
          </p:cNvSpPr>
          <p:nvPr/>
        </p:nvSpPr>
        <p:spPr bwMode="auto">
          <a:xfrm>
            <a:off x="2351088" y="4510088"/>
            <a:ext cx="2601912" cy="1587"/>
          </a:xfrm>
          <a:prstGeom prst="line">
            <a:avLst/>
          </a:prstGeom>
          <a:noFill/>
          <a:ln w="0">
            <a:solidFill>
              <a:srgbClr val="000000"/>
            </a:solidFill>
            <a:round/>
            <a:headEnd/>
            <a:tailEnd type="triangle" w="med" len="med"/>
          </a:ln>
        </p:spPr>
        <p:txBody>
          <a:bodyPr/>
          <a:lstStyle/>
          <a:p>
            <a:endParaRPr lang="fr-FR"/>
          </a:p>
        </p:txBody>
      </p:sp>
      <p:sp>
        <p:nvSpPr>
          <p:cNvPr id="26639" name="Line 473"/>
          <p:cNvSpPr>
            <a:spLocks noChangeShapeType="1"/>
          </p:cNvSpPr>
          <p:nvPr/>
        </p:nvSpPr>
        <p:spPr bwMode="auto">
          <a:xfrm>
            <a:off x="1349375" y="4133850"/>
            <a:ext cx="473075" cy="550863"/>
          </a:xfrm>
          <a:prstGeom prst="line">
            <a:avLst/>
          </a:prstGeom>
          <a:noFill/>
          <a:ln w="0">
            <a:solidFill>
              <a:srgbClr val="000000"/>
            </a:solidFill>
            <a:round/>
            <a:headEnd/>
            <a:tailEnd type="triangle" w="med" len="med"/>
          </a:ln>
        </p:spPr>
        <p:txBody>
          <a:bodyPr/>
          <a:lstStyle/>
          <a:p>
            <a:endParaRPr lang="fr-FR"/>
          </a:p>
        </p:txBody>
      </p:sp>
      <p:sp>
        <p:nvSpPr>
          <p:cNvPr id="26640" name="Freeform 475"/>
          <p:cNvSpPr>
            <a:spLocks/>
          </p:cNvSpPr>
          <p:nvPr/>
        </p:nvSpPr>
        <p:spPr bwMode="auto">
          <a:xfrm>
            <a:off x="4959350" y="3503613"/>
            <a:ext cx="447675" cy="363537"/>
          </a:xfrm>
          <a:custGeom>
            <a:avLst/>
            <a:gdLst>
              <a:gd name="T0" fmla="*/ 0 w 282"/>
              <a:gd name="T1" fmla="*/ 2147483647 h 229"/>
              <a:gd name="T2" fmla="*/ 2147483647 w 282"/>
              <a:gd name="T3" fmla="*/ 2147483647 h 229"/>
              <a:gd name="T4" fmla="*/ 2147483647 w 282"/>
              <a:gd name="T5" fmla="*/ 2147483647 h 229"/>
              <a:gd name="T6" fmla="*/ 2147483647 w 282"/>
              <a:gd name="T7" fmla="*/ 2147483647 h 229"/>
              <a:gd name="T8" fmla="*/ 2147483647 w 282"/>
              <a:gd name="T9" fmla="*/ 2147483647 h 229"/>
              <a:gd name="T10" fmla="*/ 2147483647 w 282"/>
              <a:gd name="T11" fmla="*/ 2147483647 h 229"/>
              <a:gd name="T12" fmla="*/ 2147483647 w 282"/>
              <a:gd name="T13" fmla="*/ 2147483647 h 229"/>
              <a:gd name="T14" fmla="*/ 2147483647 w 282"/>
              <a:gd name="T15" fmla="*/ 2147483647 h 229"/>
              <a:gd name="T16" fmla="*/ 2147483647 w 282"/>
              <a:gd name="T17" fmla="*/ 0 h 229"/>
              <a:gd name="T18" fmla="*/ 2147483647 w 282"/>
              <a:gd name="T19" fmla="*/ 0 h 229"/>
              <a:gd name="T20" fmla="*/ 2147483647 w 282"/>
              <a:gd name="T21" fmla="*/ 2147483647 h 229"/>
              <a:gd name="T22" fmla="*/ 2147483647 w 282"/>
              <a:gd name="T23" fmla="*/ 2147483647 h 229"/>
              <a:gd name="T24" fmla="*/ 2147483647 w 282"/>
              <a:gd name="T25" fmla="*/ 0 h 229"/>
              <a:gd name="T26" fmla="*/ 2147483647 w 282"/>
              <a:gd name="T27" fmla="*/ 0 h 229"/>
              <a:gd name="T28" fmla="*/ 2147483647 w 282"/>
              <a:gd name="T29" fmla="*/ 2147483647 h 229"/>
              <a:gd name="T30" fmla="*/ 0 w 282"/>
              <a:gd name="T31" fmla="*/ 2147483647 h 229"/>
              <a:gd name="T32" fmla="*/ 0 w 282"/>
              <a:gd name="T33" fmla="*/ 2147483647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2"/>
              <a:gd name="T52" fmla="*/ 0 h 229"/>
              <a:gd name="T53" fmla="*/ 282 w 282"/>
              <a:gd name="T54" fmla="*/ 229 h 2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2" h="229">
                <a:moveTo>
                  <a:pt x="0" y="130"/>
                </a:moveTo>
                <a:lnTo>
                  <a:pt x="66" y="65"/>
                </a:lnTo>
                <a:lnTo>
                  <a:pt x="66" y="130"/>
                </a:lnTo>
                <a:lnTo>
                  <a:pt x="132" y="65"/>
                </a:lnTo>
                <a:lnTo>
                  <a:pt x="132" y="130"/>
                </a:lnTo>
                <a:lnTo>
                  <a:pt x="198" y="65"/>
                </a:lnTo>
                <a:lnTo>
                  <a:pt x="198" y="130"/>
                </a:lnTo>
                <a:lnTo>
                  <a:pt x="215" y="130"/>
                </a:lnTo>
                <a:lnTo>
                  <a:pt x="215" y="0"/>
                </a:lnTo>
                <a:lnTo>
                  <a:pt x="239" y="0"/>
                </a:lnTo>
                <a:lnTo>
                  <a:pt x="239" y="130"/>
                </a:lnTo>
                <a:lnTo>
                  <a:pt x="256" y="130"/>
                </a:lnTo>
                <a:lnTo>
                  <a:pt x="256" y="0"/>
                </a:lnTo>
                <a:lnTo>
                  <a:pt x="282" y="0"/>
                </a:lnTo>
                <a:lnTo>
                  <a:pt x="282" y="229"/>
                </a:lnTo>
                <a:lnTo>
                  <a:pt x="0" y="229"/>
                </a:lnTo>
                <a:lnTo>
                  <a:pt x="0" y="130"/>
                </a:lnTo>
                <a:close/>
              </a:path>
            </a:pathLst>
          </a:custGeom>
          <a:solidFill>
            <a:schemeClr val="accent1"/>
          </a:solidFill>
          <a:ln w="0">
            <a:solidFill>
              <a:srgbClr val="000000"/>
            </a:solidFill>
            <a:prstDash val="solid"/>
            <a:round/>
            <a:headEnd/>
            <a:tailEnd/>
          </a:ln>
        </p:spPr>
        <p:txBody>
          <a:bodyPr/>
          <a:lstStyle/>
          <a:p>
            <a:endParaRPr lang="fr-FR"/>
          </a:p>
        </p:txBody>
      </p:sp>
      <p:sp>
        <p:nvSpPr>
          <p:cNvPr id="26641" name="Freeform 476"/>
          <p:cNvSpPr>
            <a:spLocks/>
          </p:cNvSpPr>
          <p:nvPr/>
        </p:nvSpPr>
        <p:spPr bwMode="auto">
          <a:xfrm>
            <a:off x="4959350" y="2052638"/>
            <a:ext cx="447675" cy="361950"/>
          </a:xfrm>
          <a:custGeom>
            <a:avLst/>
            <a:gdLst>
              <a:gd name="T0" fmla="*/ 0 w 282"/>
              <a:gd name="T1" fmla="*/ 2147483647 h 228"/>
              <a:gd name="T2" fmla="*/ 2147483647 w 282"/>
              <a:gd name="T3" fmla="*/ 2147483647 h 228"/>
              <a:gd name="T4" fmla="*/ 2147483647 w 282"/>
              <a:gd name="T5" fmla="*/ 2147483647 h 228"/>
              <a:gd name="T6" fmla="*/ 2147483647 w 282"/>
              <a:gd name="T7" fmla="*/ 2147483647 h 228"/>
              <a:gd name="T8" fmla="*/ 2147483647 w 282"/>
              <a:gd name="T9" fmla="*/ 2147483647 h 228"/>
              <a:gd name="T10" fmla="*/ 2147483647 w 282"/>
              <a:gd name="T11" fmla="*/ 2147483647 h 228"/>
              <a:gd name="T12" fmla="*/ 2147483647 w 282"/>
              <a:gd name="T13" fmla="*/ 2147483647 h 228"/>
              <a:gd name="T14" fmla="*/ 2147483647 w 282"/>
              <a:gd name="T15" fmla="*/ 2147483647 h 228"/>
              <a:gd name="T16" fmla="*/ 2147483647 w 282"/>
              <a:gd name="T17" fmla="*/ 0 h 228"/>
              <a:gd name="T18" fmla="*/ 2147483647 w 282"/>
              <a:gd name="T19" fmla="*/ 0 h 228"/>
              <a:gd name="T20" fmla="*/ 2147483647 w 282"/>
              <a:gd name="T21" fmla="*/ 2147483647 h 228"/>
              <a:gd name="T22" fmla="*/ 2147483647 w 282"/>
              <a:gd name="T23" fmla="*/ 2147483647 h 228"/>
              <a:gd name="T24" fmla="*/ 2147483647 w 282"/>
              <a:gd name="T25" fmla="*/ 0 h 228"/>
              <a:gd name="T26" fmla="*/ 2147483647 w 282"/>
              <a:gd name="T27" fmla="*/ 0 h 228"/>
              <a:gd name="T28" fmla="*/ 2147483647 w 282"/>
              <a:gd name="T29" fmla="*/ 2147483647 h 228"/>
              <a:gd name="T30" fmla="*/ 0 w 282"/>
              <a:gd name="T31" fmla="*/ 2147483647 h 228"/>
              <a:gd name="T32" fmla="*/ 0 w 282"/>
              <a:gd name="T33" fmla="*/ 2147483647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2"/>
              <a:gd name="T52" fmla="*/ 0 h 228"/>
              <a:gd name="T53" fmla="*/ 282 w 282"/>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2" h="228">
                <a:moveTo>
                  <a:pt x="0" y="130"/>
                </a:moveTo>
                <a:lnTo>
                  <a:pt x="66" y="65"/>
                </a:lnTo>
                <a:lnTo>
                  <a:pt x="66" y="130"/>
                </a:lnTo>
                <a:lnTo>
                  <a:pt x="132" y="65"/>
                </a:lnTo>
                <a:lnTo>
                  <a:pt x="132" y="130"/>
                </a:lnTo>
                <a:lnTo>
                  <a:pt x="198" y="65"/>
                </a:lnTo>
                <a:lnTo>
                  <a:pt x="198" y="130"/>
                </a:lnTo>
                <a:lnTo>
                  <a:pt x="215" y="130"/>
                </a:lnTo>
                <a:lnTo>
                  <a:pt x="215" y="0"/>
                </a:lnTo>
                <a:lnTo>
                  <a:pt x="239" y="0"/>
                </a:lnTo>
                <a:lnTo>
                  <a:pt x="239" y="130"/>
                </a:lnTo>
                <a:lnTo>
                  <a:pt x="256" y="130"/>
                </a:lnTo>
                <a:lnTo>
                  <a:pt x="256" y="0"/>
                </a:lnTo>
                <a:lnTo>
                  <a:pt x="282" y="0"/>
                </a:lnTo>
                <a:lnTo>
                  <a:pt x="282" y="228"/>
                </a:lnTo>
                <a:lnTo>
                  <a:pt x="0" y="228"/>
                </a:lnTo>
                <a:lnTo>
                  <a:pt x="0" y="130"/>
                </a:lnTo>
                <a:close/>
              </a:path>
            </a:pathLst>
          </a:custGeom>
          <a:solidFill>
            <a:schemeClr val="accent1"/>
          </a:solidFill>
          <a:ln w="0">
            <a:solidFill>
              <a:srgbClr val="000000"/>
            </a:solidFill>
            <a:prstDash val="solid"/>
            <a:round/>
            <a:headEnd/>
            <a:tailEnd/>
          </a:ln>
        </p:spPr>
        <p:txBody>
          <a:bodyPr/>
          <a:lstStyle/>
          <a:p>
            <a:endParaRPr lang="fr-FR"/>
          </a:p>
        </p:txBody>
      </p:sp>
      <p:sp>
        <p:nvSpPr>
          <p:cNvPr id="26642" name="Freeform 477"/>
          <p:cNvSpPr>
            <a:spLocks/>
          </p:cNvSpPr>
          <p:nvPr/>
        </p:nvSpPr>
        <p:spPr bwMode="auto">
          <a:xfrm>
            <a:off x="3479800" y="3562350"/>
            <a:ext cx="446088" cy="360363"/>
          </a:xfrm>
          <a:custGeom>
            <a:avLst/>
            <a:gdLst>
              <a:gd name="T0" fmla="*/ 0 w 281"/>
              <a:gd name="T1" fmla="*/ 2147483647 h 227"/>
              <a:gd name="T2" fmla="*/ 2147483647 w 281"/>
              <a:gd name="T3" fmla="*/ 2147483647 h 227"/>
              <a:gd name="T4" fmla="*/ 2147483647 w 281"/>
              <a:gd name="T5" fmla="*/ 2147483647 h 227"/>
              <a:gd name="T6" fmla="*/ 2147483647 w 281"/>
              <a:gd name="T7" fmla="*/ 2147483647 h 227"/>
              <a:gd name="T8" fmla="*/ 2147483647 w 281"/>
              <a:gd name="T9" fmla="*/ 2147483647 h 227"/>
              <a:gd name="T10" fmla="*/ 2147483647 w 281"/>
              <a:gd name="T11" fmla="*/ 2147483647 h 227"/>
              <a:gd name="T12" fmla="*/ 2147483647 w 281"/>
              <a:gd name="T13" fmla="*/ 2147483647 h 227"/>
              <a:gd name="T14" fmla="*/ 2147483647 w 281"/>
              <a:gd name="T15" fmla="*/ 2147483647 h 227"/>
              <a:gd name="T16" fmla="*/ 2147483647 w 281"/>
              <a:gd name="T17" fmla="*/ 0 h 227"/>
              <a:gd name="T18" fmla="*/ 2147483647 w 281"/>
              <a:gd name="T19" fmla="*/ 0 h 227"/>
              <a:gd name="T20" fmla="*/ 2147483647 w 281"/>
              <a:gd name="T21" fmla="*/ 2147483647 h 227"/>
              <a:gd name="T22" fmla="*/ 2147483647 w 281"/>
              <a:gd name="T23" fmla="*/ 2147483647 h 227"/>
              <a:gd name="T24" fmla="*/ 2147483647 w 281"/>
              <a:gd name="T25" fmla="*/ 0 h 227"/>
              <a:gd name="T26" fmla="*/ 2147483647 w 281"/>
              <a:gd name="T27" fmla="*/ 0 h 227"/>
              <a:gd name="T28" fmla="*/ 2147483647 w 281"/>
              <a:gd name="T29" fmla="*/ 2147483647 h 227"/>
              <a:gd name="T30" fmla="*/ 0 w 281"/>
              <a:gd name="T31" fmla="*/ 2147483647 h 227"/>
              <a:gd name="T32" fmla="*/ 0 w 281"/>
              <a:gd name="T33" fmla="*/ 2147483647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1"/>
              <a:gd name="T52" fmla="*/ 0 h 227"/>
              <a:gd name="T53" fmla="*/ 281 w 281"/>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1" h="227">
                <a:moveTo>
                  <a:pt x="0" y="130"/>
                </a:moveTo>
                <a:lnTo>
                  <a:pt x="66" y="65"/>
                </a:lnTo>
                <a:lnTo>
                  <a:pt x="66" y="130"/>
                </a:lnTo>
                <a:lnTo>
                  <a:pt x="133" y="65"/>
                </a:lnTo>
                <a:lnTo>
                  <a:pt x="133" y="130"/>
                </a:lnTo>
                <a:lnTo>
                  <a:pt x="200" y="65"/>
                </a:lnTo>
                <a:lnTo>
                  <a:pt x="200" y="130"/>
                </a:lnTo>
                <a:lnTo>
                  <a:pt x="215" y="130"/>
                </a:lnTo>
                <a:lnTo>
                  <a:pt x="215" y="0"/>
                </a:lnTo>
                <a:lnTo>
                  <a:pt x="240" y="0"/>
                </a:lnTo>
                <a:lnTo>
                  <a:pt x="240" y="130"/>
                </a:lnTo>
                <a:lnTo>
                  <a:pt x="256" y="130"/>
                </a:lnTo>
                <a:lnTo>
                  <a:pt x="256" y="0"/>
                </a:lnTo>
                <a:lnTo>
                  <a:pt x="281" y="0"/>
                </a:lnTo>
                <a:lnTo>
                  <a:pt x="281" y="227"/>
                </a:lnTo>
                <a:lnTo>
                  <a:pt x="0" y="227"/>
                </a:lnTo>
                <a:lnTo>
                  <a:pt x="0" y="130"/>
                </a:lnTo>
                <a:close/>
              </a:path>
            </a:pathLst>
          </a:custGeom>
          <a:solidFill>
            <a:schemeClr val="accent1"/>
          </a:solidFill>
          <a:ln w="0">
            <a:solidFill>
              <a:srgbClr val="000000"/>
            </a:solidFill>
            <a:prstDash val="solid"/>
            <a:round/>
            <a:headEnd/>
            <a:tailEnd/>
          </a:ln>
        </p:spPr>
        <p:txBody>
          <a:bodyPr/>
          <a:lstStyle/>
          <a:p>
            <a:endParaRPr lang="fr-FR"/>
          </a:p>
        </p:txBody>
      </p:sp>
      <p:sp>
        <p:nvSpPr>
          <p:cNvPr id="26643" name="Freeform 478"/>
          <p:cNvSpPr>
            <a:spLocks/>
          </p:cNvSpPr>
          <p:nvPr/>
        </p:nvSpPr>
        <p:spPr bwMode="auto">
          <a:xfrm>
            <a:off x="3479800" y="2052638"/>
            <a:ext cx="446088" cy="361950"/>
          </a:xfrm>
          <a:custGeom>
            <a:avLst/>
            <a:gdLst>
              <a:gd name="T0" fmla="*/ 0 w 281"/>
              <a:gd name="T1" fmla="*/ 2147483647 h 228"/>
              <a:gd name="T2" fmla="*/ 2147483647 w 281"/>
              <a:gd name="T3" fmla="*/ 2147483647 h 228"/>
              <a:gd name="T4" fmla="*/ 2147483647 w 281"/>
              <a:gd name="T5" fmla="*/ 2147483647 h 228"/>
              <a:gd name="T6" fmla="*/ 2147483647 w 281"/>
              <a:gd name="T7" fmla="*/ 2147483647 h 228"/>
              <a:gd name="T8" fmla="*/ 2147483647 w 281"/>
              <a:gd name="T9" fmla="*/ 2147483647 h 228"/>
              <a:gd name="T10" fmla="*/ 2147483647 w 281"/>
              <a:gd name="T11" fmla="*/ 2147483647 h 228"/>
              <a:gd name="T12" fmla="*/ 2147483647 w 281"/>
              <a:gd name="T13" fmla="*/ 2147483647 h 228"/>
              <a:gd name="T14" fmla="*/ 2147483647 w 281"/>
              <a:gd name="T15" fmla="*/ 2147483647 h 228"/>
              <a:gd name="T16" fmla="*/ 2147483647 w 281"/>
              <a:gd name="T17" fmla="*/ 0 h 228"/>
              <a:gd name="T18" fmla="*/ 2147483647 w 281"/>
              <a:gd name="T19" fmla="*/ 0 h 228"/>
              <a:gd name="T20" fmla="*/ 2147483647 w 281"/>
              <a:gd name="T21" fmla="*/ 2147483647 h 228"/>
              <a:gd name="T22" fmla="*/ 2147483647 w 281"/>
              <a:gd name="T23" fmla="*/ 2147483647 h 228"/>
              <a:gd name="T24" fmla="*/ 2147483647 w 281"/>
              <a:gd name="T25" fmla="*/ 0 h 228"/>
              <a:gd name="T26" fmla="*/ 2147483647 w 281"/>
              <a:gd name="T27" fmla="*/ 0 h 228"/>
              <a:gd name="T28" fmla="*/ 2147483647 w 281"/>
              <a:gd name="T29" fmla="*/ 2147483647 h 228"/>
              <a:gd name="T30" fmla="*/ 0 w 281"/>
              <a:gd name="T31" fmla="*/ 2147483647 h 228"/>
              <a:gd name="T32" fmla="*/ 0 w 281"/>
              <a:gd name="T33" fmla="*/ 2147483647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1"/>
              <a:gd name="T52" fmla="*/ 0 h 228"/>
              <a:gd name="T53" fmla="*/ 281 w 281"/>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1" h="228">
                <a:moveTo>
                  <a:pt x="0" y="130"/>
                </a:moveTo>
                <a:lnTo>
                  <a:pt x="66" y="65"/>
                </a:lnTo>
                <a:lnTo>
                  <a:pt x="66" y="130"/>
                </a:lnTo>
                <a:lnTo>
                  <a:pt x="133" y="65"/>
                </a:lnTo>
                <a:lnTo>
                  <a:pt x="133" y="130"/>
                </a:lnTo>
                <a:lnTo>
                  <a:pt x="200" y="65"/>
                </a:lnTo>
                <a:lnTo>
                  <a:pt x="200" y="130"/>
                </a:lnTo>
                <a:lnTo>
                  <a:pt x="215" y="130"/>
                </a:lnTo>
                <a:lnTo>
                  <a:pt x="215" y="0"/>
                </a:lnTo>
                <a:lnTo>
                  <a:pt x="240" y="0"/>
                </a:lnTo>
                <a:lnTo>
                  <a:pt x="240" y="130"/>
                </a:lnTo>
                <a:lnTo>
                  <a:pt x="256" y="130"/>
                </a:lnTo>
                <a:lnTo>
                  <a:pt x="256" y="0"/>
                </a:lnTo>
                <a:lnTo>
                  <a:pt x="281" y="0"/>
                </a:lnTo>
                <a:lnTo>
                  <a:pt x="281" y="228"/>
                </a:lnTo>
                <a:lnTo>
                  <a:pt x="0" y="228"/>
                </a:lnTo>
                <a:lnTo>
                  <a:pt x="0" y="130"/>
                </a:lnTo>
                <a:close/>
              </a:path>
            </a:pathLst>
          </a:custGeom>
          <a:solidFill>
            <a:schemeClr val="accent1"/>
          </a:solidFill>
          <a:ln w="0">
            <a:solidFill>
              <a:srgbClr val="000000"/>
            </a:solidFill>
            <a:prstDash val="solid"/>
            <a:round/>
            <a:headEnd/>
            <a:tailEnd/>
          </a:ln>
        </p:spPr>
        <p:txBody>
          <a:bodyPr/>
          <a:lstStyle/>
          <a:p>
            <a:endParaRPr lang="fr-FR"/>
          </a:p>
        </p:txBody>
      </p:sp>
      <p:sp>
        <p:nvSpPr>
          <p:cNvPr id="26644" name="Line 479"/>
          <p:cNvSpPr>
            <a:spLocks noChangeShapeType="1"/>
          </p:cNvSpPr>
          <p:nvPr/>
        </p:nvSpPr>
        <p:spPr bwMode="auto">
          <a:xfrm>
            <a:off x="5486400" y="3810000"/>
            <a:ext cx="650875" cy="1588"/>
          </a:xfrm>
          <a:prstGeom prst="line">
            <a:avLst/>
          </a:prstGeom>
          <a:noFill/>
          <a:ln w="0">
            <a:solidFill>
              <a:srgbClr val="000000"/>
            </a:solidFill>
            <a:round/>
            <a:headEnd/>
            <a:tailEnd type="triangle" w="med" len="med"/>
          </a:ln>
        </p:spPr>
        <p:txBody>
          <a:bodyPr/>
          <a:lstStyle/>
          <a:p>
            <a:endParaRPr lang="fr-FR"/>
          </a:p>
        </p:txBody>
      </p:sp>
      <p:sp>
        <p:nvSpPr>
          <p:cNvPr id="26645" name="Line 481"/>
          <p:cNvSpPr>
            <a:spLocks noChangeShapeType="1"/>
          </p:cNvSpPr>
          <p:nvPr/>
        </p:nvSpPr>
        <p:spPr bwMode="auto">
          <a:xfrm>
            <a:off x="5400675" y="2217738"/>
            <a:ext cx="847725" cy="1211262"/>
          </a:xfrm>
          <a:prstGeom prst="line">
            <a:avLst/>
          </a:prstGeom>
          <a:noFill/>
          <a:ln w="0">
            <a:solidFill>
              <a:srgbClr val="000000"/>
            </a:solidFill>
            <a:round/>
            <a:headEnd/>
            <a:tailEnd type="triangle" w="med" len="med"/>
          </a:ln>
        </p:spPr>
        <p:txBody>
          <a:bodyPr/>
          <a:lstStyle/>
          <a:p>
            <a:endParaRPr lang="fr-FR"/>
          </a:p>
        </p:txBody>
      </p:sp>
      <p:sp>
        <p:nvSpPr>
          <p:cNvPr id="26646" name="Line 483"/>
          <p:cNvSpPr>
            <a:spLocks noChangeShapeType="1"/>
          </p:cNvSpPr>
          <p:nvPr/>
        </p:nvSpPr>
        <p:spPr bwMode="auto">
          <a:xfrm>
            <a:off x="3962400" y="3886200"/>
            <a:ext cx="887413" cy="549275"/>
          </a:xfrm>
          <a:prstGeom prst="line">
            <a:avLst/>
          </a:prstGeom>
          <a:noFill/>
          <a:ln w="0">
            <a:solidFill>
              <a:srgbClr val="000000"/>
            </a:solidFill>
            <a:round/>
            <a:headEnd/>
            <a:tailEnd type="triangle" w="med" len="med"/>
          </a:ln>
        </p:spPr>
        <p:txBody>
          <a:bodyPr/>
          <a:lstStyle/>
          <a:p>
            <a:endParaRPr lang="fr-FR"/>
          </a:p>
        </p:txBody>
      </p:sp>
      <p:sp>
        <p:nvSpPr>
          <p:cNvPr id="26647" name="Line 485"/>
          <p:cNvSpPr>
            <a:spLocks noChangeShapeType="1"/>
          </p:cNvSpPr>
          <p:nvPr/>
        </p:nvSpPr>
        <p:spPr bwMode="auto">
          <a:xfrm>
            <a:off x="3962400" y="3810000"/>
            <a:ext cx="974725" cy="1588"/>
          </a:xfrm>
          <a:prstGeom prst="line">
            <a:avLst/>
          </a:prstGeom>
          <a:noFill/>
          <a:ln w="0">
            <a:solidFill>
              <a:srgbClr val="000000"/>
            </a:solidFill>
            <a:round/>
            <a:headEnd/>
            <a:tailEnd type="triangle" w="med" len="med"/>
          </a:ln>
        </p:spPr>
        <p:txBody>
          <a:bodyPr/>
          <a:lstStyle/>
          <a:p>
            <a:endParaRPr lang="fr-FR"/>
          </a:p>
        </p:txBody>
      </p:sp>
      <p:sp>
        <p:nvSpPr>
          <p:cNvPr id="26648" name="Line 487"/>
          <p:cNvSpPr>
            <a:spLocks noChangeShapeType="1"/>
          </p:cNvSpPr>
          <p:nvPr/>
        </p:nvSpPr>
        <p:spPr bwMode="auto">
          <a:xfrm>
            <a:off x="3925888" y="2217738"/>
            <a:ext cx="942975" cy="1587"/>
          </a:xfrm>
          <a:prstGeom prst="line">
            <a:avLst/>
          </a:prstGeom>
          <a:noFill/>
          <a:ln w="0">
            <a:solidFill>
              <a:srgbClr val="000000"/>
            </a:solidFill>
            <a:round/>
            <a:headEnd/>
            <a:tailEnd type="triangle" w="med" len="med"/>
          </a:ln>
        </p:spPr>
        <p:txBody>
          <a:bodyPr/>
          <a:lstStyle/>
          <a:p>
            <a:endParaRPr lang="fr-FR"/>
          </a:p>
        </p:txBody>
      </p:sp>
      <p:sp>
        <p:nvSpPr>
          <p:cNvPr id="26649" name="Line 489"/>
          <p:cNvSpPr>
            <a:spLocks noChangeShapeType="1"/>
          </p:cNvSpPr>
          <p:nvPr/>
        </p:nvSpPr>
        <p:spPr bwMode="auto">
          <a:xfrm>
            <a:off x="3925888" y="2217738"/>
            <a:ext cx="1179512" cy="1211262"/>
          </a:xfrm>
          <a:prstGeom prst="line">
            <a:avLst/>
          </a:prstGeom>
          <a:noFill/>
          <a:ln w="0">
            <a:solidFill>
              <a:srgbClr val="000000"/>
            </a:solidFill>
            <a:round/>
            <a:headEnd/>
            <a:tailEnd type="triangle" w="med" len="med"/>
          </a:ln>
        </p:spPr>
        <p:txBody>
          <a:bodyPr/>
          <a:lstStyle/>
          <a:p>
            <a:endParaRPr lang="fr-FR"/>
          </a:p>
        </p:txBody>
      </p:sp>
      <p:sp>
        <p:nvSpPr>
          <p:cNvPr id="26650" name="Freeform 491"/>
          <p:cNvSpPr>
            <a:spLocks/>
          </p:cNvSpPr>
          <p:nvPr/>
        </p:nvSpPr>
        <p:spPr bwMode="auto">
          <a:xfrm>
            <a:off x="7443788" y="4016375"/>
            <a:ext cx="323850" cy="349250"/>
          </a:xfrm>
          <a:custGeom>
            <a:avLst/>
            <a:gdLst>
              <a:gd name="T0" fmla="*/ 0 w 204"/>
              <a:gd name="T1" fmla="*/ 2147483647 h 220"/>
              <a:gd name="T2" fmla="*/ 2147483647 w 204"/>
              <a:gd name="T3" fmla="*/ 2147483647 h 220"/>
              <a:gd name="T4" fmla="*/ 2147483647 w 204"/>
              <a:gd name="T5" fmla="*/ 2147483647 h 220"/>
              <a:gd name="T6" fmla="*/ 2147483647 w 204"/>
              <a:gd name="T7" fmla="*/ 2147483647 h 220"/>
              <a:gd name="T8" fmla="*/ 2147483647 w 204"/>
              <a:gd name="T9" fmla="*/ 2147483647 h 220"/>
              <a:gd name="T10" fmla="*/ 2147483647 w 204"/>
              <a:gd name="T11" fmla="*/ 2147483647 h 220"/>
              <a:gd name="T12" fmla="*/ 2147483647 w 204"/>
              <a:gd name="T13" fmla="*/ 2147483647 h 220"/>
              <a:gd name="T14" fmla="*/ 2147483647 w 204"/>
              <a:gd name="T15" fmla="*/ 2147483647 h 220"/>
              <a:gd name="T16" fmla="*/ 2147483647 w 204"/>
              <a:gd name="T17" fmla="*/ 2147483647 h 220"/>
              <a:gd name="T18" fmla="*/ 2147483647 w 204"/>
              <a:gd name="T19" fmla="*/ 2147483647 h 220"/>
              <a:gd name="T20" fmla="*/ 2147483647 w 204"/>
              <a:gd name="T21" fmla="*/ 2147483647 h 220"/>
              <a:gd name="T22" fmla="*/ 2147483647 w 204"/>
              <a:gd name="T23" fmla="*/ 2147483647 h 220"/>
              <a:gd name="T24" fmla="*/ 2147483647 w 204"/>
              <a:gd name="T25" fmla="*/ 2147483647 h 220"/>
              <a:gd name="T26" fmla="*/ 2147483647 w 204"/>
              <a:gd name="T27" fmla="*/ 2147483647 h 220"/>
              <a:gd name="T28" fmla="*/ 2147483647 w 204"/>
              <a:gd name="T29" fmla="*/ 2147483647 h 220"/>
              <a:gd name="T30" fmla="*/ 2147483647 w 204"/>
              <a:gd name="T31" fmla="*/ 2147483647 h 220"/>
              <a:gd name="T32" fmla="*/ 2147483647 w 204"/>
              <a:gd name="T33" fmla="*/ 2147483647 h 220"/>
              <a:gd name="T34" fmla="*/ 2147483647 w 204"/>
              <a:gd name="T35" fmla="*/ 2147483647 h 220"/>
              <a:gd name="T36" fmla="*/ 2147483647 w 204"/>
              <a:gd name="T37" fmla="*/ 2147483647 h 220"/>
              <a:gd name="T38" fmla="*/ 2147483647 w 204"/>
              <a:gd name="T39" fmla="*/ 2147483647 h 220"/>
              <a:gd name="T40" fmla="*/ 2147483647 w 204"/>
              <a:gd name="T41" fmla="*/ 2147483647 h 220"/>
              <a:gd name="T42" fmla="*/ 2147483647 w 204"/>
              <a:gd name="T43" fmla="*/ 2147483647 h 220"/>
              <a:gd name="T44" fmla="*/ 2147483647 w 204"/>
              <a:gd name="T45" fmla="*/ 2147483647 h 220"/>
              <a:gd name="T46" fmla="*/ 2147483647 w 204"/>
              <a:gd name="T47" fmla="*/ 2147483647 h 220"/>
              <a:gd name="T48" fmla="*/ 2147483647 w 204"/>
              <a:gd name="T49" fmla="*/ 2147483647 h 220"/>
              <a:gd name="T50" fmla="*/ 2147483647 w 204"/>
              <a:gd name="T51" fmla="*/ 2147483647 h 220"/>
              <a:gd name="T52" fmla="*/ 2147483647 w 204"/>
              <a:gd name="T53" fmla="*/ 2147483647 h 220"/>
              <a:gd name="T54" fmla="*/ 2147483647 w 204"/>
              <a:gd name="T55" fmla="*/ 2147483647 h 220"/>
              <a:gd name="T56" fmla="*/ 2147483647 w 204"/>
              <a:gd name="T57" fmla="*/ 2147483647 h 220"/>
              <a:gd name="T58" fmla="*/ 2147483647 w 204"/>
              <a:gd name="T59" fmla="*/ 2147483647 h 220"/>
              <a:gd name="T60" fmla="*/ 2147483647 w 204"/>
              <a:gd name="T61" fmla="*/ 2147483647 h 220"/>
              <a:gd name="T62" fmla="*/ 2147483647 w 204"/>
              <a:gd name="T63" fmla="*/ 2147483647 h 220"/>
              <a:gd name="T64" fmla="*/ 2147483647 w 204"/>
              <a:gd name="T65" fmla="*/ 2147483647 h 220"/>
              <a:gd name="T66" fmla="*/ 2147483647 w 204"/>
              <a:gd name="T67" fmla="*/ 2147483647 h 220"/>
              <a:gd name="T68" fmla="*/ 2147483647 w 204"/>
              <a:gd name="T69" fmla="*/ 2147483647 h 220"/>
              <a:gd name="T70" fmla="*/ 2147483647 w 204"/>
              <a:gd name="T71" fmla="*/ 2147483647 h 220"/>
              <a:gd name="T72" fmla="*/ 2147483647 w 204"/>
              <a:gd name="T73" fmla="*/ 2147483647 h 220"/>
              <a:gd name="T74" fmla="*/ 2147483647 w 204"/>
              <a:gd name="T75" fmla="*/ 2147483647 h 220"/>
              <a:gd name="T76" fmla="*/ 2147483647 w 204"/>
              <a:gd name="T77" fmla="*/ 2147483647 h 220"/>
              <a:gd name="T78" fmla="*/ 2147483647 w 204"/>
              <a:gd name="T79" fmla="*/ 2147483647 h 220"/>
              <a:gd name="T80" fmla="*/ 2147483647 w 204"/>
              <a:gd name="T81" fmla="*/ 2147483647 h 220"/>
              <a:gd name="T82" fmla="*/ 2147483647 w 204"/>
              <a:gd name="T83" fmla="*/ 2147483647 h 220"/>
              <a:gd name="T84" fmla="*/ 2147483647 w 204"/>
              <a:gd name="T85" fmla="*/ 2147483647 h 220"/>
              <a:gd name="T86" fmla="*/ 2147483647 w 204"/>
              <a:gd name="T87" fmla="*/ 0 h 220"/>
              <a:gd name="T88" fmla="*/ 2147483647 w 204"/>
              <a:gd name="T89" fmla="*/ 2147483647 h 220"/>
              <a:gd name="T90" fmla="*/ 2147483647 w 204"/>
              <a:gd name="T91" fmla="*/ 2147483647 h 220"/>
              <a:gd name="T92" fmla="*/ 2147483647 w 204"/>
              <a:gd name="T93" fmla="*/ 2147483647 h 220"/>
              <a:gd name="T94" fmla="*/ 2147483647 w 204"/>
              <a:gd name="T95" fmla="*/ 2147483647 h 220"/>
              <a:gd name="T96" fmla="*/ 2147483647 w 204"/>
              <a:gd name="T97" fmla="*/ 2147483647 h 220"/>
              <a:gd name="T98" fmla="*/ 2147483647 w 204"/>
              <a:gd name="T99" fmla="*/ 2147483647 h 220"/>
              <a:gd name="T100" fmla="*/ 2147483647 w 204"/>
              <a:gd name="T101" fmla="*/ 2147483647 h 220"/>
              <a:gd name="T102" fmla="*/ 2147483647 w 204"/>
              <a:gd name="T103" fmla="*/ 2147483647 h 220"/>
              <a:gd name="T104" fmla="*/ 2147483647 w 204"/>
              <a:gd name="T105" fmla="*/ 2147483647 h 220"/>
              <a:gd name="T106" fmla="*/ 2147483647 w 204"/>
              <a:gd name="T107" fmla="*/ 2147483647 h 220"/>
              <a:gd name="T108" fmla="*/ 2147483647 w 204"/>
              <a:gd name="T109" fmla="*/ 2147483647 h 220"/>
              <a:gd name="T110" fmla="*/ 2147483647 w 204"/>
              <a:gd name="T111" fmla="*/ 2147483647 h 220"/>
              <a:gd name="T112" fmla="*/ 2147483647 w 204"/>
              <a:gd name="T113" fmla="*/ 2147483647 h 220"/>
              <a:gd name="T114" fmla="*/ 2147483647 w 204"/>
              <a:gd name="T115" fmla="*/ 2147483647 h 220"/>
              <a:gd name="T116" fmla="*/ 0 w 204"/>
              <a:gd name="T117" fmla="*/ 2147483647 h 2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4"/>
              <a:gd name="T178" fmla="*/ 0 h 220"/>
              <a:gd name="T179" fmla="*/ 204 w 204"/>
              <a:gd name="T180" fmla="*/ 220 h 2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4" h="220">
                <a:moveTo>
                  <a:pt x="0" y="181"/>
                </a:moveTo>
                <a:lnTo>
                  <a:pt x="0" y="189"/>
                </a:lnTo>
                <a:lnTo>
                  <a:pt x="1" y="189"/>
                </a:lnTo>
                <a:lnTo>
                  <a:pt x="1" y="193"/>
                </a:lnTo>
                <a:lnTo>
                  <a:pt x="3" y="195"/>
                </a:lnTo>
                <a:lnTo>
                  <a:pt x="3" y="198"/>
                </a:lnTo>
                <a:lnTo>
                  <a:pt x="4" y="198"/>
                </a:lnTo>
                <a:lnTo>
                  <a:pt x="4" y="201"/>
                </a:lnTo>
                <a:lnTo>
                  <a:pt x="6" y="201"/>
                </a:lnTo>
                <a:lnTo>
                  <a:pt x="6" y="203"/>
                </a:lnTo>
                <a:lnTo>
                  <a:pt x="8" y="203"/>
                </a:lnTo>
                <a:lnTo>
                  <a:pt x="8" y="204"/>
                </a:lnTo>
                <a:lnTo>
                  <a:pt x="9" y="206"/>
                </a:lnTo>
                <a:lnTo>
                  <a:pt x="9" y="207"/>
                </a:lnTo>
                <a:lnTo>
                  <a:pt x="11" y="207"/>
                </a:lnTo>
                <a:lnTo>
                  <a:pt x="11" y="209"/>
                </a:lnTo>
                <a:lnTo>
                  <a:pt x="12" y="209"/>
                </a:lnTo>
                <a:lnTo>
                  <a:pt x="12" y="210"/>
                </a:lnTo>
                <a:lnTo>
                  <a:pt x="14" y="210"/>
                </a:lnTo>
                <a:lnTo>
                  <a:pt x="15" y="212"/>
                </a:lnTo>
                <a:lnTo>
                  <a:pt x="17" y="212"/>
                </a:lnTo>
                <a:lnTo>
                  <a:pt x="17" y="213"/>
                </a:lnTo>
                <a:lnTo>
                  <a:pt x="19" y="213"/>
                </a:lnTo>
                <a:lnTo>
                  <a:pt x="19" y="215"/>
                </a:lnTo>
                <a:lnTo>
                  <a:pt x="22" y="215"/>
                </a:lnTo>
                <a:lnTo>
                  <a:pt x="22" y="216"/>
                </a:lnTo>
                <a:lnTo>
                  <a:pt x="25" y="216"/>
                </a:lnTo>
                <a:lnTo>
                  <a:pt x="27" y="218"/>
                </a:lnTo>
                <a:lnTo>
                  <a:pt x="31" y="218"/>
                </a:lnTo>
                <a:lnTo>
                  <a:pt x="31" y="220"/>
                </a:lnTo>
                <a:lnTo>
                  <a:pt x="173" y="220"/>
                </a:lnTo>
                <a:lnTo>
                  <a:pt x="173" y="218"/>
                </a:lnTo>
                <a:lnTo>
                  <a:pt x="178" y="218"/>
                </a:lnTo>
                <a:lnTo>
                  <a:pt x="179" y="216"/>
                </a:lnTo>
                <a:lnTo>
                  <a:pt x="182" y="216"/>
                </a:lnTo>
                <a:lnTo>
                  <a:pt x="182" y="215"/>
                </a:lnTo>
                <a:lnTo>
                  <a:pt x="186" y="215"/>
                </a:lnTo>
                <a:lnTo>
                  <a:pt x="186" y="213"/>
                </a:lnTo>
                <a:lnTo>
                  <a:pt x="187" y="213"/>
                </a:lnTo>
                <a:lnTo>
                  <a:pt x="187" y="212"/>
                </a:lnTo>
                <a:lnTo>
                  <a:pt x="189" y="212"/>
                </a:lnTo>
                <a:lnTo>
                  <a:pt x="190" y="210"/>
                </a:lnTo>
                <a:lnTo>
                  <a:pt x="192" y="210"/>
                </a:lnTo>
                <a:lnTo>
                  <a:pt x="192" y="209"/>
                </a:lnTo>
                <a:lnTo>
                  <a:pt x="193" y="209"/>
                </a:lnTo>
                <a:lnTo>
                  <a:pt x="193" y="207"/>
                </a:lnTo>
                <a:lnTo>
                  <a:pt x="195" y="207"/>
                </a:lnTo>
                <a:lnTo>
                  <a:pt x="195" y="206"/>
                </a:lnTo>
                <a:lnTo>
                  <a:pt x="197" y="204"/>
                </a:lnTo>
                <a:lnTo>
                  <a:pt x="197" y="203"/>
                </a:lnTo>
                <a:lnTo>
                  <a:pt x="198" y="203"/>
                </a:lnTo>
                <a:lnTo>
                  <a:pt x="198" y="201"/>
                </a:lnTo>
                <a:lnTo>
                  <a:pt x="200" y="201"/>
                </a:lnTo>
                <a:lnTo>
                  <a:pt x="200" y="198"/>
                </a:lnTo>
                <a:lnTo>
                  <a:pt x="201" y="198"/>
                </a:lnTo>
                <a:lnTo>
                  <a:pt x="201" y="195"/>
                </a:lnTo>
                <a:lnTo>
                  <a:pt x="203" y="193"/>
                </a:lnTo>
                <a:lnTo>
                  <a:pt x="203" y="189"/>
                </a:lnTo>
                <a:lnTo>
                  <a:pt x="204" y="189"/>
                </a:lnTo>
                <a:lnTo>
                  <a:pt x="204" y="31"/>
                </a:lnTo>
                <a:lnTo>
                  <a:pt x="203" y="31"/>
                </a:lnTo>
                <a:lnTo>
                  <a:pt x="203" y="26"/>
                </a:lnTo>
                <a:lnTo>
                  <a:pt x="201" y="25"/>
                </a:lnTo>
                <a:lnTo>
                  <a:pt x="201" y="22"/>
                </a:lnTo>
                <a:lnTo>
                  <a:pt x="200" y="22"/>
                </a:lnTo>
                <a:lnTo>
                  <a:pt x="200" y="19"/>
                </a:lnTo>
                <a:lnTo>
                  <a:pt x="198" y="19"/>
                </a:lnTo>
                <a:lnTo>
                  <a:pt x="198" y="17"/>
                </a:lnTo>
                <a:lnTo>
                  <a:pt x="197" y="17"/>
                </a:lnTo>
                <a:lnTo>
                  <a:pt x="197" y="15"/>
                </a:lnTo>
                <a:lnTo>
                  <a:pt x="195" y="14"/>
                </a:lnTo>
                <a:lnTo>
                  <a:pt x="195" y="12"/>
                </a:lnTo>
                <a:lnTo>
                  <a:pt x="193" y="12"/>
                </a:lnTo>
                <a:lnTo>
                  <a:pt x="193" y="11"/>
                </a:lnTo>
                <a:lnTo>
                  <a:pt x="192" y="11"/>
                </a:lnTo>
                <a:lnTo>
                  <a:pt x="192" y="9"/>
                </a:lnTo>
                <a:lnTo>
                  <a:pt x="190" y="9"/>
                </a:lnTo>
                <a:lnTo>
                  <a:pt x="189" y="8"/>
                </a:lnTo>
                <a:lnTo>
                  <a:pt x="187" y="8"/>
                </a:lnTo>
                <a:lnTo>
                  <a:pt x="187" y="6"/>
                </a:lnTo>
                <a:lnTo>
                  <a:pt x="186" y="6"/>
                </a:lnTo>
                <a:lnTo>
                  <a:pt x="186" y="5"/>
                </a:lnTo>
                <a:lnTo>
                  <a:pt x="182" y="5"/>
                </a:lnTo>
                <a:lnTo>
                  <a:pt x="182" y="3"/>
                </a:lnTo>
                <a:lnTo>
                  <a:pt x="179" y="3"/>
                </a:lnTo>
                <a:lnTo>
                  <a:pt x="178" y="2"/>
                </a:lnTo>
                <a:lnTo>
                  <a:pt x="173" y="2"/>
                </a:lnTo>
                <a:lnTo>
                  <a:pt x="173" y="0"/>
                </a:lnTo>
                <a:lnTo>
                  <a:pt x="31" y="0"/>
                </a:lnTo>
                <a:lnTo>
                  <a:pt x="31" y="2"/>
                </a:lnTo>
                <a:lnTo>
                  <a:pt x="27" y="2"/>
                </a:lnTo>
                <a:lnTo>
                  <a:pt x="25" y="3"/>
                </a:lnTo>
                <a:lnTo>
                  <a:pt x="22" y="3"/>
                </a:lnTo>
                <a:lnTo>
                  <a:pt x="22" y="5"/>
                </a:lnTo>
                <a:lnTo>
                  <a:pt x="19" y="5"/>
                </a:lnTo>
                <a:lnTo>
                  <a:pt x="19" y="6"/>
                </a:lnTo>
                <a:lnTo>
                  <a:pt x="17" y="6"/>
                </a:lnTo>
                <a:lnTo>
                  <a:pt x="17" y="8"/>
                </a:lnTo>
                <a:lnTo>
                  <a:pt x="15" y="8"/>
                </a:lnTo>
                <a:lnTo>
                  <a:pt x="14" y="9"/>
                </a:lnTo>
                <a:lnTo>
                  <a:pt x="12" y="9"/>
                </a:lnTo>
                <a:lnTo>
                  <a:pt x="12" y="11"/>
                </a:lnTo>
                <a:lnTo>
                  <a:pt x="11" y="11"/>
                </a:lnTo>
                <a:lnTo>
                  <a:pt x="11" y="12"/>
                </a:lnTo>
                <a:lnTo>
                  <a:pt x="9" y="12"/>
                </a:lnTo>
                <a:lnTo>
                  <a:pt x="9" y="14"/>
                </a:lnTo>
                <a:lnTo>
                  <a:pt x="8" y="15"/>
                </a:lnTo>
                <a:lnTo>
                  <a:pt x="8" y="17"/>
                </a:lnTo>
                <a:lnTo>
                  <a:pt x="6" y="17"/>
                </a:lnTo>
                <a:lnTo>
                  <a:pt x="6" y="19"/>
                </a:lnTo>
                <a:lnTo>
                  <a:pt x="4" y="19"/>
                </a:lnTo>
                <a:lnTo>
                  <a:pt x="4" y="22"/>
                </a:lnTo>
                <a:lnTo>
                  <a:pt x="3" y="22"/>
                </a:lnTo>
                <a:lnTo>
                  <a:pt x="3" y="25"/>
                </a:lnTo>
                <a:lnTo>
                  <a:pt x="1" y="26"/>
                </a:lnTo>
                <a:lnTo>
                  <a:pt x="1" y="31"/>
                </a:lnTo>
                <a:lnTo>
                  <a:pt x="0" y="31"/>
                </a:lnTo>
                <a:lnTo>
                  <a:pt x="0" y="39"/>
                </a:lnTo>
                <a:lnTo>
                  <a:pt x="0" y="181"/>
                </a:lnTo>
              </a:path>
            </a:pathLst>
          </a:custGeom>
          <a:solidFill>
            <a:srgbClr val="33CC33"/>
          </a:solidFill>
          <a:ln w="0">
            <a:solidFill>
              <a:srgbClr val="000000"/>
            </a:solidFill>
            <a:prstDash val="solid"/>
            <a:round/>
            <a:headEnd/>
            <a:tailEnd/>
          </a:ln>
        </p:spPr>
        <p:txBody>
          <a:bodyPr/>
          <a:lstStyle/>
          <a:p>
            <a:endParaRPr lang="fr-FR"/>
          </a:p>
        </p:txBody>
      </p:sp>
      <p:sp>
        <p:nvSpPr>
          <p:cNvPr id="26651" name="Freeform 492"/>
          <p:cNvSpPr>
            <a:spLocks/>
          </p:cNvSpPr>
          <p:nvPr/>
        </p:nvSpPr>
        <p:spPr bwMode="auto">
          <a:xfrm>
            <a:off x="7443788" y="3262313"/>
            <a:ext cx="323850" cy="349250"/>
          </a:xfrm>
          <a:custGeom>
            <a:avLst/>
            <a:gdLst>
              <a:gd name="T0" fmla="*/ 0 w 204"/>
              <a:gd name="T1" fmla="*/ 2147483647 h 220"/>
              <a:gd name="T2" fmla="*/ 2147483647 w 204"/>
              <a:gd name="T3" fmla="*/ 2147483647 h 220"/>
              <a:gd name="T4" fmla="*/ 2147483647 w 204"/>
              <a:gd name="T5" fmla="*/ 2147483647 h 220"/>
              <a:gd name="T6" fmla="*/ 2147483647 w 204"/>
              <a:gd name="T7" fmla="*/ 2147483647 h 220"/>
              <a:gd name="T8" fmla="*/ 2147483647 w 204"/>
              <a:gd name="T9" fmla="*/ 2147483647 h 220"/>
              <a:gd name="T10" fmla="*/ 2147483647 w 204"/>
              <a:gd name="T11" fmla="*/ 2147483647 h 220"/>
              <a:gd name="T12" fmla="*/ 2147483647 w 204"/>
              <a:gd name="T13" fmla="*/ 2147483647 h 220"/>
              <a:gd name="T14" fmla="*/ 2147483647 w 204"/>
              <a:gd name="T15" fmla="*/ 2147483647 h 220"/>
              <a:gd name="T16" fmla="*/ 2147483647 w 204"/>
              <a:gd name="T17" fmla="*/ 2147483647 h 220"/>
              <a:gd name="T18" fmla="*/ 2147483647 w 204"/>
              <a:gd name="T19" fmla="*/ 2147483647 h 220"/>
              <a:gd name="T20" fmla="*/ 2147483647 w 204"/>
              <a:gd name="T21" fmla="*/ 2147483647 h 220"/>
              <a:gd name="T22" fmla="*/ 2147483647 w 204"/>
              <a:gd name="T23" fmla="*/ 2147483647 h 220"/>
              <a:gd name="T24" fmla="*/ 2147483647 w 204"/>
              <a:gd name="T25" fmla="*/ 2147483647 h 220"/>
              <a:gd name="T26" fmla="*/ 2147483647 w 204"/>
              <a:gd name="T27" fmla="*/ 2147483647 h 220"/>
              <a:gd name="T28" fmla="*/ 2147483647 w 204"/>
              <a:gd name="T29" fmla="*/ 2147483647 h 220"/>
              <a:gd name="T30" fmla="*/ 2147483647 w 204"/>
              <a:gd name="T31" fmla="*/ 2147483647 h 220"/>
              <a:gd name="T32" fmla="*/ 2147483647 w 204"/>
              <a:gd name="T33" fmla="*/ 2147483647 h 220"/>
              <a:gd name="T34" fmla="*/ 2147483647 w 204"/>
              <a:gd name="T35" fmla="*/ 2147483647 h 220"/>
              <a:gd name="T36" fmla="*/ 2147483647 w 204"/>
              <a:gd name="T37" fmla="*/ 2147483647 h 220"/>
              <a:gd name="T38" fmla="*/ 2147483647 w 204"/>
              <a:gd name="T39" fmla="*/ 2147483647 h 220"/>
              <a:gd name="T40" fmla="*/ 2147483647 w 204"/>
              <a:gd name="T41" fmla="*/ 2147483647 h 220"/>
              <a:gd name="T42" fmla="*/ 2147483647 w 204"/>
              <a:gd name="T43" fmla="*/ 2147483647 h 220"/>
              <a:gd name="T44" fmla="*/ 2147483647 w 204"/>
              <a:gd name="T45" fmla="*/ 2147483647 h 220"/>
              <a:gd name="T46" fmla="*/ 2147483647 w 204"/>
              <a:gd name="T47" fmla="*/ 2147483647 h 220"/>
              <a:gd name="T48" fmla="*/ 2147483647 w 204"/>
              <a:gd name="T49" fmla="*/ 2147483647 h 220"/>
              <a:gd name="T50" fmla="*/ 2147483647 w 204"/>
              <a:gd name="T51" fmla="*/ 2147483647 h 220"/>
              <a:gd name="T52" fmla="*/ 2147483647 w 204"/>
              <a:gd name="T53" fmla="*/ 2147483647 h 220"/>
              <a:gd name="T54" fmla="*/ 2147483647 w 204"/>
              <a:gd name="T55" fmla="*/ 2147483647 h 220"/>
              <a:gd name="T56" fmla="*/ 2147483647 w 204"/>
              <a:gd name="T57" fmla="*/ 2147483647 h 220"/>
              <a:gd name="T58" fmla="*/ 2147483647 w 204"/>
              <a:gd name="T59" fmla="*/ 2147483647 h 220"/>
              <a:gd name="T60" fmla="*/ 2147483647 w 204"/>
              <a:gd name="T61" fmla="*/ 2147483647 h 220"/>
              <a:gd name="T62" fmla="*/ 2147483647 w 204"/>
              <a:gd name="T63" fmla="*/ 2147483647 h 220"/>
              <a:gd name="T64" fmla="*/ 2147483647 w 204"/>
              <a:gd name="T65" fmla="*/ 2147483647 h 220"/>
              <a:gd name="T66" fmla="*/ 2147483647 w 204"/>
              <a:gd name="T67" fmla="*/ 2147483647 h 220"/>
              <a:gd name="T68" fmla="*/ 2147483647 w 204"/>
              <a:gd name="T69" fmla="*/ 2147483647 h 220"/>
              <a:gd name="T70" fmla="*/ 2147483647 w 204"/>
              <a:gd name="T71" fmla="*/ 2147483647 h 220"/>
              <a:gd name="T72" fmla="*/ 2147483647 w 204"/>
              <a:gd name="T73" fmla="*/ 2147483647 h 220"/>
              <a:gd name="T74" fmla="*/ 2147483647 w 204"/>
              <a:gd name="T75" fmla="*/ 2147483647 h 220"/>
              <a:gd name="T76" fmla="*/ 2147483647 w 204"/>
              <a:gd name="T77" fmla="*/ 2147483647 h 220"/>
              <a:gd name="T78" fmla="*/ 2147483647 w 204"/>
              <a:gd name="T79" fmla="*/ 2147483647 h 220"/>
              <a:gd name="T80" fmla="*/ 2147483647 w 204"/>
              <a:gd name="T81" fmla="*/ 2147483647 h 220"/>
              <a:gd name="T82" fmla="*/ 2147483647 w 204"/>
              <a:gd name="T83" fmla="*/ 2147483647 h 220"/>
              <a:gd name="T84" fmla="*/ 2147483647 w 204"/>
              <a:gd name="T85" fmla="*/ 2147483647 h 220"/>
              <a:gd name="T86" fmla="*/ 2147483647 w 204"/>
              <a:gd name="T87" fmla="*/ 0 h 220"/>
              <a:gd name="T88" fmla="*/ 2147483647 w 204"/>
              <a:gd name="T89" fmla="*/ 2147483647 h 220"/>
              <a:gd name="T90" fmla="*/ 2147483647 w 204"/>
              <a:gd name="T91" fmla="*/ 2147483647 h 220"/>
              <a:gd name="T92" fmla="*/ 2147483647 w 204"/>
              <a:gd name="T93" fmla="*/ 2147483647 h 220"/>
              <a:gd name="T94" fmla="*/ 2147483647 w 204"/>
              <a:gd name="T95" fmla="*/ 2147483647 h 220"/>
              <a:gd name="T96" fmla="*/ 2147483647 w 204"/>
              <a:gd name="T97" fmla="*/ 2147483647 h 220"/>
              <a:gd name="T98" fmla="*/ 2147483647 w 204"/>
              <a:gd name="T99" fmla="*/ 2147483647 h 220"/>
              <a:gd name="T100" fmla="*/ 2147483647 w 204"/>
              <a:gd name="T101" fmla="*/ 2147483647 h 220"/>
              <a:gd name="T102" fmla="*/ 2147483647 w 204"/>
              <a:gd name="T103" fmla="*/ 2147483647 h 220"/>
              <a:gd name="T104" fmla="*/ 2147483647 w 204"/>
              <a:gd name="T105" fmla="*/ 2147483647 h 220"/>
              <a:gd name="T106" fmla="*/ 2147483647 w 204"/>
              <a:gd name="T107" fmla="*/ 2147483647 h 220"/>
              <a:gd name="T108" fmla="*/ 2147483647 w 204"/>
              <a:gd name="T109" fmla="*/ 2147483647 h 220"/>
              <a:gd name="T110" fmla="*/ 2147483647 w 204"/>
              <a:gd name="T111" fmla="*/ 2147483647 h 220"/>
              <a:gd name="T112" fmla="*/ 2147483647 w 204"/>
              <a:gd name="T113" fmla="*/ 2147483647 h 220"/>
              <a:gd name="T114" fmla="*/ 2147483647 w 204"/>
              <a:gd name="T115" fmla="*/ 2147483647 h 220"/>
              <a:gd name="T116" fmla="*/ 0 w 204"/>
              <a:gd name="T117" fmla="*/ 2147483647 h 2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4"/>
              <a:gd name="T178" fmla="*/ 0 h 220"/>
              <a:gd name="T179" fmla="*/ 204 w 204"/>
              <a:gd name="T180" fmla="*/ 220 h 2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4" h="220">
                <a:moveTo>
                  <a:pt x="0" y="181"/>
                </a:moveTo>
                <a:lnTo>
                  <a:pt x="0" y="189"/>
                </a:lnTo>
                <a:lnTo>
                  <a:pt x="1" y="189"/>
                </a:lnTo>
                <a:lnTo>
                  <a:pt x="1" y="194"/>
                </a:lnTo>
                <a:lnTo>
                  <a:pt x="3" y="195"/>
                </a:lnTo>
                <a:lnTo>
                  <a:pt x="3" y="198"/>
                </a:lnTo>
                <a:lnTo>
                  <a:pt x="4" y="198"/>
                </a:lnTo>
                <a:lnTo>
                  <a:pt x="4" y="201"/>
                </a:lnTo>
                <a:lnTo>
                  <a:pt x="6" y="201"/>
                </a:lnTo>
                <a:lnTo>
                  <a:pt x="6" y="203"/>
                </a:lnTo>
                <a:lnTo>
                  <a:pt x="8" y="203"/>
                </a:lnTo>
                <a:lnTo>
                  <a:pt x="8" y="204"/>
                </a:lnTo>
                <a:lnTo>
                  <a:pt x="9" y="206"/>
                </a:lnTo>
                <a:lnTo>
                  <a:pt x="9" y="208"/>
                </a:lnTo>
                <a:lnTo>
                  <a:pt x="11" y="208"/>
                </a:lnTo>
                <a:lnTo>
                  <a:pt x="11" y="209"/>
                </a:lnTo>
                <a:lnTo>
                  <a:pt x="12" y="209"/>
                </a:lnTo>
                <a:lnTo>
                  <a:pt x="12" y="211"/>
                </a:lnTo>
                <a:lnTo>
                  <a:pt x="14" y="211"/>
                </a:lnTo>
                <a:lnTo>
                  <a:pt x="15" y="212"/>
                </a:lnTo>
                <a:lnTo>
                  <a:pt x="17" y="212"/>
                </a:lnTo>
                <a:lnTo>
                  <a:pt x="17" y="214"/>
                </a:lnTo>
                <a:lnTo>
                  <a:pt x="19" y="214"/>
                </a:lnTo>
                <a:lnTo>
                  <a:pt x="19" y="215"/>
                </a:lnTo>
                <a:lnTo>
                  <a:pt x="22" y="215"/>
                </a:lnTo>
                <a:lnTo>
                  <a:pt x="22" y="217"/>
                </a:lnTo>
                <a:lnTo>
                  <a:pt x="25" y="217"/>
                </a:lnTo>
                <a:lnTo>
                  <a:pt x="27" y="218"/>
                </a:lnTo>
                <a:lnTo>
                  <a:pt x="31" y="218"/>
                </a:lnTo>
                <a:lnTo>
                  <a:pt x="31" y="220"/>
                </a:lnTo>
                <a:lnTo>
                  <a:pt x="173" y="220"/>
                </a:lnTo>
                <a:lnTo>
                  <a:pt x="173" y="218"/>
                </a:lnTo>
                <a:lnTo>
                  <a:pt x="178" y="218"/>
                </a:lnTo>
                <a:lnTo>
                  <a:pt x="179" y="217"/>
                </a:lnTo>
                <a:lnTo>
                  <a:pt x="182" y="217"/>
                </a:lnTo>
                <a:lnTo>
                  <a:pt x="182" y="215"/>
                </a:lnTo>
                <a:lnTo>
                  <a:pt x="186" y="215"/>
                </a:lnTo>
                <a:lnTo>
                  <a:pt x="186" y="214"/>
                </a:lnTo>
                <a:lnTo>
                  <a:pt x="187" y="214"/>
                </a:lnTo>
                <a:lnTo>
                  <a:pt x="187" y="212"/>
                </a:lnTo>
                <a:lnTo>
                  <a:pt x="189" y="212"/>
                </a:lnTo>
                <a:lnTo>
                  <a:pt x="190" y="211"/>
                </a:lnTo>
                <a:lnTo>
                  <a:pt x="192" y="211"/>
                </a:lnTo>
                <a:lnTo>
                  <a:pt x="192" y="209"/>
                </a:lnTo>
                <a:lnTo>
                  <a:pt x="193" y="209"/>
                </a:lnTo>
                <a:lnTo>
                  <a:pt x="193" y="208"/>
                </a:lnTo>
                <a:lnTo>
                  <a:pt x="195" y="208"/>
                </a:lnTo>
                <a:lnTo>
                  <a:pt x="195" y="206"/>
                </a:lnTo>
                <a:lnTo>
                  <a:pt x="197" y="204"/>
                </a:lnTo>
                <a:lnTo>
                  <a:pt x="197" y="203"/>
                </a:lnTo>
                <a:lnTo>
                  <a:pt x="198" y="203"/>
                </a:lnTo>
                <a:lnTo>
                  <a:pt x="198" y="201"/>
                </a:lnTo>
                <a:lnTo>
                  <a:pt x="200" y="201"/>
                </a:lnTo>
                <a:lnTo>
                  <a:pt x="200" y="198"/>
                </a:lnTo>
                <a:lnTo>
                  <a:pt x="201" y="198"/>
                </a:lnTo>
                <a:lnTo>
                  <a:pt x="201" y="195"/>
                </a:lnTo>
                <a:lnTo>
                  <a:pt x="203" y="194"/>
                </a:lnTo>
                <a:lnTo>
                  <a:pt x="203" y="189"/>
                </a:lnTo>
                <a:lnTo>
                  <a:pt x="204" y="189"/>
                </a:lnTo>
                <a:lnTo>
                  <a:pt x="204" y="31"/>
                </a:lnTo>
                <a:lnTo>
                  <a:pt x="203" y="31"/>
                </a:lnTo>
                <a:lnTo>
                  <a:pt x="203" y="27"/>
                </a:lnTo>
                <a:lnTo>
                  <a:pt x="201" y="25"/>
                </a:lnTo>
                <a:lnTo>
                  <a:pt x="201" y="22"/>
                </a:lnTo>
                <a:lnTo>
                  <a:pt x="200" y="22"/>
                </a:lnTo>
                <a:lnTo>
                  <a:pt x="200" y="19"/>
                </a:lnTo>
                <a:lnTo>
                  <a:pt x="198" y="19"/>
                </a:lnTo>
                <a:lnTo>
                  <a:pt x="198" y="17"/>
                </a:lnTo>
                <a:lnTo>
                  <a:pt x="197" y="17"/>
                </a:lnTo>
                <a:lnTo>
                  <a:pt x="197" y="16"/>
                </a:lnTo>
                <a:lnTo>
                  <a:pt x="195" y="14"/>
                </a:lnTo>
                <a:lnTo>
                  <a:pt x="195" y="13"/>
                </a:lnTo>
                <a:lnTo>
                  <a:pt x="193" y="13"/>
                </a:lnTo>
                <a:lnTo>
                  <a:pt x="193" y="11"/>
                </a:lnTo>
                <a:lnTo>
                  <a:pt x="192" y="11"/>
                </a:lnTo>
                <a:lnTo>
                  <a:pt x="192" y="10"/>
                </a:lnTo>
                <a:lnTo>
                  <a:pt x="190" y="10"/>
                </a:lnTo>
                <a:lnTo>
                  <a:pt x="189" y="8"/>
                </a:lnTo>
                <a:lnTo>
                  <a:pt x="187" y="8"/>
                </a:lnTo>
                <a:lnTo>
                  <a:pt x="187" y="7"/>
                </a:lnTo>
                <a:lnTo>
                  <a:pt x="186" y="7"/>
                </a:lnTo>
                <a:lnTo>
                  <a:pt x="186" y="5"/>
                </a:lnTo>
                <a:lnTo>
                  <a:pt x="182" y="5"/>
                </a:lnTo>
                <a:lnTo>
                  <a:pt x="182" y="4"/>
                </a:lnTo>
                <a:lnTo>
                  <a:pt x="179" y="4"/>
                </a:lnTo>
                <a:lnTo>
                  <a:pt x="178" y="2"/>
                </a:lnTo>
                <a:lnTo>
                  <a:pt x="173" y="2"/>
                </a:lnTo>
                <a:lnTo>
                  <a:pt x="173" y="0"/>
                </a:lnTo>
                <a:lnTo>
                  <a:pt x="31" y="0"/>
                </a:lnTo>
                <a:lnTo>
                  <a:pt x="31" y="2"/>
                </a:lnTo>
                <a:lnTo>
                  <a:pt x="27" y="2"/>
                </a:lnTo>
                <a:lnTo>
                  <a:pt x="25" y="4"/>
                </a:lnTo>
                <a:lnTo>
                  <a:pt x="22" y="4"/>
                </a:lnTo>
                <a:lnTo>
                  <a:pt x="22" y="5"/>
                </a:lnTo>
                <a:lnTo>
                  <a:pt x="19" y="5"/>
                </a:lnTo>
                <a:lnTo>
                  <a:pt x="19" y="7"/>
                </a:lnTo>
                <a:lnTo>
                  <a:pt x="17" y="7"/>
                </a:lnTo>
                <a:lnTo>
                  <a:pt x="17" y="8"/>
                </a:lnTo>
                <a:lnTo>
                  <a:pt x="15" y="8"/>
                </a:lnTo>
                <a:lnTo>
                  <a:pt x="14" y="10"/>
                </a:lnTo>
                <a:lnTo>
                  <a:pt x="12" y="10"/>
                </a:lnTo>
                <a:lnTo>
                  <a:pt x="12" y="11"/>
                </a:lnTo>
                <a:lnTo>
                  <a:pt x="11" y="11"/>
                </a:lnTo>
                <a:lnTo>
                  <a:pt x="11" y="13"/>
                </a:lnTo>
                <a:lnTo>
                  <a:pt x="9" y="13"/>
                </a:lnTo>
                <a:lnTo>
                  <a:pt x="9" y="14"/>
                </a:lnTo>
                <a:lnTo>
                  <a:pt x="8" y="16"/>
                </a:lnTo>
                <a:lnTo>
                  <a:pt x="8" y="17"/>
                </a:lnTo>
                <a:lnTo>
                  <a:pt x="6" y="17"/>
                </a:lnTo>
                <a:lnTo>
                  <a:pt x="6" y="19"/>
                </a:lnTo>
                <a:lnTo>
                  <a:pt x="4" y="19"/>
                </a:lnTo>
                <a:lnTo>
                  <a:pt x="4" y="22"/>
                </a:lnTo>
                <a:lnTo>
                  <a:pt x="3" y="22"/>
                </a:lnTo>
                <a:lnTo>
                  <a:pt x="3" y="25"/>
                </a:lnTo>
                <a:lnTo>
                  <a:pt x="1" y="27"/>
                </a:lnTo>
                <a:lnTo>
                  <a:pt x="1" y="31"/>
                </a:lnTo>
                <a:lnTo>
                  <a:pt x="0" y="31"/>
                </a:lnTo>
                <a:lnTo>
                  <a:pt x="0" y="39"/>
                </a:lnTo>
                <a:lnTo>
                  <a:pt x="0" y="181"/>
                </a:lnTo>
              </a:path>
            </a:pathLst>
          </a:custGeom>
          <a:solidFill>
            <a:srgbClr val="33CC33"/>
          </a:solidFill>
          <a:ln w="0">
            <a:solidFill>
              <a:srgbClr val="000000"/>
            </a:solidFill>
            <a:prstDash val="solid"/>
            <a:round/>
            <a:headEnd/>
            <a:tailEnd/>
          </a:ln>
        </p:spPr>
        <p:txBody>
          <a:bodyPr/>
          <a:lstStyle/>
          <a:p>
            <a:endParaRPr lang="fr-FR"/>
          </a:p>
        </p:txBody>
      </p:sp>
      <p:sp>
        <p:nvSpPr>
          <p:cNvPr id="26652" name="Line 523"/>
          <p:cNvSpPr>
            <a:spLocks noChangeShapeType="1"/>
          </p:cNvSpPr>
          <p:nvPr/>
        </p:nvSpPr>
        <p:spPr bwMode="auto">
          <a:xfrm>
            <a:off x="6643688" y="3697288"/>
            <a:ext cx="679450" cy="522287"/>
          </a:xfrm>
          <a:prstGeom prst="line">
            <a:avLst/>
          </a:prstGeom>
          <a:noFill/>
          <a:ln w="0">
            <a:solidFill>
              <a:srgbClr val="000000"/>
            </a:solidFill>
            <a:round/>
            <a:headEnd/>
            <a:tailEnd type="triangle" w="med" len="med"/>
          </a:ln>
        </p:spPr>
        <p:txBody>
          <a:bodyPr/>
          <a:lstStyle/>
          <a:p>
            <a:endParaRPr lang="fr-FR"/>
          </a:p>
        </p:txBody>
      </p:sp>
      <p:sp>
        <p:nvSpPr>
          <p:cNvPr id="26653" name="Line 525"/>
          <p:cNvSpPr>
            <a:spLocks noChangeShapeType="1"/>
          </p:cNvSpPr>
          <p:nvPr/>
        </p:nvSpPr>
        <p:spPr bwMode="auto">
          <a:xfrm flipV="1">
            <a:off x="6705600" y="3429000"/>
            <a:ext cx="709613" cy="147638"/>
          </a:xfrm>
          <a:prstGeom prst="line">
            <a:avLst/>
          </a:prstGeom>
          <a:noFill/>
          <a:ln w="0">
            <a:solidFill>
              <a:srgbClr val="000000"/>
            </a:solidFill>
            <a:round/>
            <a:headEnd/>
            <a:tailEnd type="triangle" w="med" len="med"/>
          </a:ln>
        </p:spPr>
        <p:txBody>
          <a:bodyPr/>
          <a:lstStyle/>
          <a:p>
            <a:endParaRPr lang="fr-FR"/>
          </a:p>
        </p:txBody>
      </p:sp>
      <p:sp>
        <p:nvSpPr>
          <p:cNvPr id="26654" name="Line 589"/>
          <p:cNvSpPr>
            <a:spLocks noChangeShapeType="1"/>
          </p:cNvSpPr>
          <p:nvPr/>
        </p:nvSpPr>
        <p:spPr bwMode="auto">
          <a:xfrm>
            <a:off x="7767638" y="4684713"/>
            <a:ext cx="265112" cy="1587"/>
          </a:xfrm>
          <a:prstGeom prst="line">
            <a:avLst/>
          </a:prstGeom>
          <a:noFill/>
          <a:ln w="0">
            <a:solidFill>
              <a:srgbClr val="000000"/>
            </a:solidFill>
            <a:round/>
            <a:headEnd type="triangle" w="med" len="med"/>
            <a:tailEnd/>
          </a:ln>
        </p:spPr>
        <p:txBody>
          <a:bodyPr/>
          <a:lstStyle/>
          <a:p>
            <a:endParaRPr lang="fr-FR"/>
          </a:p>
        </p:txBody>
      </p:sp>
      <p:sp>
        <p:nvSpPr>
          <p:cNvPr id="26655" name="Line 591"/>
          <p:cNvSpPr>
            <a:spLocks noChangeShapeType="1"/>
          </p:cNvSpPr>
          <p:nvPr/>
        </p:nvSpPr>
        <p:spPr bwMode="auto">
          <a:xfrm>
            <a:off x="7767638" y="4191000"/>
            <a:ext cx="265112" cy="1588"/>
          </a:xfrm>
          <a:prstGeom prst="line">
            <a:avLst/>
          </a:prstGeom>
          <a:noFill/>
          <a:ln w="0">
            <a:solidFill>
              <a:srgbClr val="000000"/>
            </a:solidFill>
            <a:round/>
            <a:headEnd type="triangle" w="med" len="med"/>
            <a:tailEnd/>
          </a:ln>
        </p:spPr>
        <p:txBody>
          <a:bodyPr/>
          <a:lstStyle/>
          <a:p>
            <a:endParaRPr lang="fr-FR"/>
          </a:p>
        </p:txBody>
      </p:sp>
      <p:sp>
        <p:nvSpPr>
          <p:cNvPr id="26656" name="Line 593"/>
          <p:cNvSpPr>
            <a:spLocks noChangeShapeType="1"/>
          </p:cNvSpPr>
          <p:nvPr/>
        </p:nvSpPr>
        <p:spPr bwMode="auto">
          <a:xfrm>
            <a:off x="7767638" y="3436938"/>
            <a:ext cx="265112" cy="1587"/>
          </a:xfrm>
          <a:prstGeom prst="line">
            <a:avLst/>
          </a:prstGeom>
          <a:noFill/>
          <a:ln w="0">
            <a:solidFill>
              <a:srgbClr val="000000"/>
            </a:solidFill>
            <a:round/>
            <a:headEnd type="triangle" w="med" len="med"/>
            <a:tailEnd/>
          </a:ln>
        </p:spPr>
        <p:txBody>
          <a:bodyPr/>
          <a:lstStyle/>
          <a:p>
            <a:endParaRPr lang="fr-FR"/>
          </a:p>
        </p:txBody>
      </p:sp>
      <p:sp>
        <p:nvSpPr>
          <p:cNvPr id="26657" name="Text Box 595"/>
          <p:cNvSpPr txBox="1">
            <a:spLocks noChangeArrowheads="1"/>
          </p:cNvSpPr>
          <p:nvPr/>
        </p:nvSpPr>
        <p:spPr bwMode="auto">
          <a:xfrm rot="-5400000">
            <a:off x="94457" y="3713956"/>
            <a:ext cx="2051050" cy="325437"/>
          </a:xfrm>
          <a:prstGeom prst="rect">
            <a:avLst/>
          </a:prstGeom>
          <a:noFill/>
          <a:ln w="12700">
            <a:solidFill>
              <a:srgbClr val="000099"/>
            </a:solidFill>
            <a:miter lim="800000"/>
            <a:headEnd/>
            <a:tailEnd/>
          </a:ln>
        </p:spPr>
        <p:txBody>
          <a:bodyPr wrap="none">
            <a:spAutoFit/>
          </a:bodyPr>
          <a:lstStyle/>
          <a:p>
            <a:pPr algn="ctr"/>
            <a:r>
              <a:rPr lang="fr-FR" sz="1600">
                <a:solidFill>
                  <a:schemeClr val="hlink"/>
                </a:solidFill>
              </a:rPr>
              <a:t>Matières premières</a:t>
            </a:r>
          </a:p>
        </p:txBody>
      </p:sp>
      <p:sp>
        <p:nvSpPr>
          <p:cNvPr id="26658" name="Text Box 596"/>
          <p:cNvSpPr txBox="1">
            <a:spLocks noChangeArrowheads="1"/>
          </p:cNvSpPr>
          <p:nvPr/>
        </p:nvSpPr>
        <p:spPr bwMode="auto">
          <a:xfrm>
            <a:off x="4870450" y="5029200"/>
            <a:ext cx="885825" cy="296863"/>
          </a:xfrm>
          <a:prstGeom prst="rect">
            <a:avLst/>
          </a:prstGeom>
          <a:noFill/>
          <a:ln w="12700">
            <a:solidFill>
              <a:srgbClr val="000000"/>
            </a:solidFill>
            <a:miter lim="800000"/>
            <a:headEnd/>
            <a:tailEnd/>
          </a:ln>
        </p:spPr>
        <p:txBody>
          <a:bodyPr wrap="none">
            <a:spAutoFit/>
          </a:bodyPr>
          <a:lstStyle/>
          <a:p>
            <a:pPr algn="ctr"/>
            <a:r>
              <a:rPr lang="fr-FR" sz="1400">
                <a:solidFill>
                  <a:srgbClr val="000000"/>
                </a:solidFill>
              </a:rPr>
              <a:t>Moteurs</a:t>
            </a:r>
          </a:p>
        </p:txBody>
      </p:sp>
      <p:sp>
        <p:nvSpPr>
          <p:cNvPr id="26659" name="Text Box 597"/>
          <p:cNvSpPr txBox="1">
            <a:spLocks noChangeArrowheads="1"/>
          </p:cNvSpPr>
          <p:nvPr/>
        </p:nvSpPr>
        <p:spPr bwMode="auto">
          <a:xfrm>
            <a:off x="1593850" y="5029200"/>
            <a:ext cx="1014413" cy="488950"/>
          </a:xfrm>
          <a:prstGeom prst="rect">
            <a:avLst/>
          </a:prstGeom>
          <a:noFill/>
          <a:ln w="12700">
            <a:solidFill>
              <a:srgbClr val="000000"/>
            </a:solidFill>
            <a:miter lim="800000"/>
            <a:headEnd/>
            <a:tailEnd/>
          </a:ln>
        </p:spPr>
        <p:txBody>
          <a:bodyPr wrap="none">
            <a:spAutoFit/>
          </a:bodyPr>
          <a:lstStyle/>
          <a:p>
            <a:pPr algn="ctr"/>
            <a:r>
              <a:rPr lang="fr-FR" sz="1400">
                <a:solidFill>
                  <a:srgbClr val="000000"/>
                </a:solidFill>
              </a:rPr>
              <a:t>Pièces de</a:t>
            </a:r>
          </a:p>
          <a:p>
            <a:pPr algn="ctr"/>
            <a:r>
              <a:rPr lang="fr-FR" sz="1400">
                <a:solidFill>
                  <a:srgbClr val="000000"/>
                </a:solidFill>
              </a:rPr>
              <a:t>fonderie</a:t>
            </a:r>
          </a:p>
        </p:txBody>
      </p:sp>
      <p:sp>
        <p:nvSpPr>
          <p:cNvPr id="26660" name="Text Box 598"/>
          <p:cNvSpPr txBox="1">
            <a:spLocks noChangeArrowheads="1"/>
          </p:cNvSpPr>
          <p:nvPr/>
        </p:nvSpPr>
        <p:spPr bwMode="auto">
          <a:xfrm>
            <a:off x="3108325" y="5105400"/>
            <a:ext cx="1241425" cy="296863"/>
          </a:xfrm>
          <a:prstGeom prst="rect">
            <a:avLst/>
          </a:prstGeom>
          <a:noFill/>
          <a:ln w="12700">
            <a:solidFill>
              <a:srgbClr val="000000"/>
            </a:solidFill>
            <a:miter lim="800000"/>
            <a:headEnd/>
            <a:tailEnd/>
          </a:ln>
        </p:spPr>
        <p:txBody>
          <a:bodyPr wrap="none">
            <a:spAutoFit/>
          </a:bodyPr>
          <a:lstStyle/>
          <a:p>
            <a:pPr algn="ctr"/>
            <a:r>
              <a:rPr lang="fr-FR" sz="1400">
                <a:solidFill>
                  <a:srgbClr val="000000"/>
                </a:solidFill>
              </a:rPr>
              <a:t>Alternateurs</a:t>
            </a:r>
          </a:p>
        </p:txBody>
      </p:sp>
      <p:sp>
        <p:nvSpPr>
          <p:cNvPr id="26661" name="Text Box 599"/>
          <p:cNvSpPr txBox="1">
            <a:spLocks noChangeArrowheads="1"/>
          </p:cNvSpPr>
          <p:nvPr/>
        </p:nvSpPr>
        <p:spPr bwMode="auto">
          <a:xfrm>
            <a:off x="5632450" y="3048000"/>
            <a:ext cx="1654175" cy="296863"/>
          </a:xfrm>
          <a:prstGeom prst="rect">
            <a:avLst/>
          </a:prstGeom>
          <a:noFill/>
          <a:ln w="12700">
            <a:solidFill>
              <a:srgbClr val="000000"/>
            </a:solidFill>
            <a:miter lim="800000"/>
            <a:headEnd/>
            <a:tailEnd/>
          </a:ln>
        </p:spPr>
        <p:txBody>
          <a:bodyPr wrap="none">
            <a:spAutoFit/>
          </a:bodyPr>
          <a:lstStyle/>
          <a:p>
            <a:pPr algn="ctr"/>
            <a:r>
              <a:rPr lang="fr-FR" sz="1400">
                <a:solidFill>
                  <a:srgbClr val="000000"/>
                </a:solidFill>
              </a:rPr>
              <a:t>Assemblage final</a:t>
            </a:r>
          </a:p>
        </p:txBody>
      </p:sp>
      <p:sp>
        <p:nvSpPr>
          <p:cNvPr id="26662" name="Text Box 600"/>
          <p:cNvSpPr txBox="1">
            <a:spLocks noChangeArrowheads="1"/>
          </p:cNvSpPr>
          <p:nvPr/>
        </p:nvSpPr>
        <p:spPr bwMode="auto">
          <a:xfrm>
            <a:off x="7080250" y="2438400"/>
            <a:ext cx="914400" cy="488950"/>
          </a:xfrm>
          <a:prstGeom prst="rect">
            <a:avLst/>
          </a:prstGeom>
          <a:noFill/>
          <a:ln w="12700">
            <a:solidFill>
              <a:srgbClr val="000000"/>
            </a:solidFill>
            <a:miter lim="800000"/>
            <a:headEnd/>
            <a:tailEnd/>
          </a:ln>
        </p:spPr>
        <p:txBody>
          <a:bodyPr wrap="none">
            <a:spAutoFit/>
          </a:bodyPr>
          <a:lstStyle/>
          <a:p>
            <a:pPr algn="ctr"/>
            <a:r>
              <a:rPr lang="fr-FR" sz="1400">
                <a:solidFill>
                  <a:srgbClr val="000000"/>
                </a:solidFill>
              </a:rPr>
              <a:t>Réseau</a:t>
            </a:r>
          </a:p>
          <a:p>
            <a:pPr algn="ctr"/>
            <a:r>
              <a:rPr lang="fr-FR" sz="1400">
                <a:solidFill>
                  <a:srgbClr val="000000"/>
                </a:solidFill>
              </a:rPr>
              <a:t>de vente</a:t>
            </a:r>
          </a:p>
        </p:txBody>
      </p:sp>
      <p:sp>
        <p:nvSpPr>
          <p:cNvPr id="26663" name="Text Box 601"/>
          <p:cNvSpPr txBox="1">
            <a:spLocks noChangeArrowheads="1"/>
          </p:cNvSpPr>
          <p:nvPr/>
        </p:nvSpPr>
        <p:spPr bwMode="auto">
          <a:xfrm rot="-5400000">
            <a:off x="7378700" y="3898900"/>
            <a:ext cx="1576388" cy="325438"/>
          </a:xfrm>
          <a:prstGeom prst="rect">
            <a:avLst/>
          </a:prstGeom>
          <a:solidFill>
            <a:schemeClr val="tx2"/>
          </a:solidFill>
          <a:ln w="12700">
            <a:solidFill>
              <a:srgbClr val="000000"/>
            </a:solidFill>
            <a:miter lim="800000"/>
            <a:headEnd/>
            <a:tailEnd/>
          </a:ln>
        </p:spPr>
        <p:txBody>
          <a:bodyPr>
            <a:spAutoFit/>
          </a:bodyPr>
          <a:lstStyle/>
          <a:p>
            <a:pPr algn="ctr"/>
            <a:r>
              <a:rPr lang="fr-FR" sz="1600">
                <a:solidFill>
                  <a:srgbClr val="003300"/>
                </a:solidFill>
              </a:rPr>
              <a:t>Clients</a:t>
            </a:r>
          </a:p>
        </p:txBody>
      </p:sp>
      <p:sp>
        <p:nvSpPr>
          <p:cNvPr id="26664" name="Text Box 602"/>
          <p:cNvSpPr txBox="1">
            <a:spLocks noChangeArrowheads="1"/>
          </p:cNvSpPr>
          <p:nvPr/>
        </p:nvSpPr>
        <p:spPr bwMode="auto">
          <a:xfrm>
            <a:off x="4794250" y="1676400"/>
            <a:ext cx="768350" cy="296863"/>
          </a:xfrm>
          <a:prstGeom prst="rect">
            <a:avLst/>
          </a:prstGeom>
          <a:noFill/>
          <a:ln w="12700">
            <a:solidFill>
              <a:srgbClr val="000000"/>
            </a:solidFill>
            <a:miter lim="800000"/>
            <a:headEnd/>
            <a:tailEnd/>
          </a:ln>
        </p:spPr>
        <p:txBody>
          <a:bodyPr wrap="none">
            <a:spAutoFit/>
          </a:bodyPr>
          <a:lstStyle/>
          <a:p>
            <a:pPr algn="ctr"/>
            <a:r>
              <a:rPr lang="fr-FR" sz="1400">
                <a:solidFill>
                  <a:srgbClr val="000000"/>
                </a:solidFill>
              </a:rPr>
              <a:t>Sièges</a:t>
            </a:r>
          </a:p>
        </p:txBody>
      </p:sp>
      <p:sp>
        <p:nvSpPr>
          <p:cNvPr id="26665" name="Line 603"/>
          <p:cNvSpPr>
            <a:spLocks noChangeShapeType="1"/>
          </p:cNvSpPr>
          <p:nvPr/>
        </p:nvSpPr>
        <p:spPr bwMode="auto">
          <a:xfrm flipV="1">
            <a:off x="1371600" y="2438400"/>
            <a:ext cx="1981200" cy="1295400"/>
          </a:xfrm>
          <a:prstGeom prst="line">
            <a:avLst/>
          </a:prstGeom>
          <a:noFill/>
          <a:ln w="12700">
            <a:solidFill>
              <a:srgbClr val="000000"/>
            </a:solidFill>
            <a:round/>
            <a:headEnd/>
            <a:tailEnd type="triangle" w="med" len="med"/>
          </a:ln>
        </p:spPr>
        <p:txBody>
          <a:bodyPr wrap="none" anchor="ctr"/>
          <a:lstStyle/>
          <a:p>
            <a:endParaRPr lang="fr-FR"/>
          </a:p>
        </p:txBody>
      </p:sp>
      <p:sp>
        <p:nvSpPr>
          <p:cNvPr id="26666" name="Line 604"/>
          <p:cNvSpPr>
            <a:spLocks noChangeShapeType="1"/>
          </p:cNvSpPr>
          <p:nvPr/>
        </p:nvSpPr>
        <p:spPr bwMode="auto">
          <a:xfrm>
            <a:off x="1371600" y="3886200"/>
            <a:ext cx="2057400" cy="0"/>
          </a:xfrm>
          <a:prstGeom prst="line">
            <a:avLst/>
          </a:prstGeom>
          <a:noFill/>
          <a:ln w="12700">
            <a:solidFill>
              <a:srgbClr val="000000"/>
            </a:solidFill>
            <a:round/>
            <a:headEnd/>
            <a:tailEnd type="triangle" w="med" len="med"/>
          </a:ln>
        </p:spPr>
        <p:txBody>
          <a:bodyPr wrap="none" anchor="ctr"/>
          <a:lstStyle/>
          <a:p>
            <a:endParaRPr lang="fr-F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1447800" y="838200"/>
            <a:ext cx="7239000" cy="457200"/>
          </a:xfrm>
          <a:noFill/>
        </p:spPr>
        <p:txBody>
          <a:bodyPr/>
          <a:lstStyle/>
          <a:p>
            <a:r>
              <a:rPr lang="fr-FR"/>
              <a:t>La chaîne de valeur</a:t>
            </a:r>
          </a:p>
        </p:txBody>
      </p:sp>
      <p:sp>
        <p:nvSpPr>
          <p:cNvPr id="29701" name="Rectangle 6"/>
          <p:cNvSpPr>
            <a:spLocks noChangeArrowheads="1"/>
          </p:cNvSpPr>
          <p:nvPr/>
        </p:nvSpPr>
        <p:spPr bwMode="auto">
          <a:xfrm>
            <a:off x="3359150" y="4883150"/>
            <a:ext cx="368300" cy="444500"/>
          </a:xfrm>
          <a:prstGeom prst="rect">
            <a:avLst/>
          </a:prstGeom>
          <a:solidFill>
            <a:srgbClr val="FF9900"/>
          </a:solidFill>
          <a:ln w="12700">
            <a:solidFill>
              <a:srgbClr val="000000"/>
            </a:solidFill>
            <a:miter lim="800000"/>
            <a:headEnd/>
            <a:tailEnd/>
          </a:ln>
        </p:spPr>
        <p:txBody>
          <a:bodyPr wrap="none" anchor="ctr"/>
          <a:lstStyle/>
          <a:p>
            <a:endParaRPr lang="fr-FR"/>
          </a:p>
        </p:txBody>
      </p:sp>
      <p:sp>
        <p:nvSpPr>
          <p:cNvPr id="29702" name="Rectangle 7"/>
          <p:cNvSpPr>
            <a:spLocks noChangeArrowheads="1"/>
          </p:cNvSpPr>
          <p:nvPr/>
        </p:nvSpPr>
        <p:spPr bwMode="auto">
          <a:xfrm>
            <a:off x="3359150" y="4425950"/>
            <a:ext cx="368300" cy="444500"/>
          </a:xfrm>
          <a:prstGeom prst="rect">
            <a:avLst/>
          </a:prstGeom>
          <a:solidFill>
            <a:srgbClr val="66FF33"/>
          </a:solidFill>
          <a:ln w="12700">
            <a:solidFill>
              <a:srgbClr val="000000"/>
            </a:solidFill>
            <a:miter lim="800000"/>
            <a:headEnd/>
            <a:tailEnd/>
          </a:ln>
        </p:spPr>
        <p:txBody>
          <a:bodyPr wrap="none" anchor="ctr"/>
          <a:lstStyle/>
          <a:p>
            <a:endParaRPr lang="fr-FR"/>
          </a:p>
        </p:txBody>
      </p:sp>
      <p:sp>
        <p:nvSpPr>
          <p:cNvPr id="29703" name="Rectangle 13"/>
          <p:cNvSpPr>
            <a:spLocks noChangeArrowheads="1"/>
          </p:cNvSpPr>
          <p:nvPr/>
        </p:nvSpPr>
        <p:spPr bwMode="auto">
          <a:xfrm>
            <a:off x="4806950" y="4425950"/>
            <a:ext cx="368300" cy="901700"/>
          </a:xfrm>
          <a:prstGeom prst="rect">
            <a:avLst/>
          </a:prstGeom>
          <a:solidFill>
            <a:srgbClr val="FF9900"/>
          </a:solidFill>
          <a:ln w="12700">
            <a:solidFill>
              <a:srgbClr val="000000"/>
            </a:solidFill>
            <a:miter lim="800000"/>
            <a:headEnd/>
            <a:tailEnd/>
          </a:ln>
        </p:spPr>
        <p:txBody>
          <a:bodyPr wrap="none" anchor="ctr"/>
          <a:lstStyle/>
          <a:p>
            <a:endParaRPr lang="fr-FR"/>
          </a:p>
        </p:txBody>
      </p:sp>
      <p:sp>
        <p:nvSpPr>
          <p:cNvPr id="29704" name="Rectangle 14"/>
          <p:cNvSpPr>
            <a:spLocks noChangeArrowheads="1"/>
          </p:cNvSpPr>
          <p:nvPr/>
        </p:nvSpPr>
        <p:spPr bwMode="auto">
          <a:xfrm>
            <a:off x="4806950" y="3511550"/>
            <a:ext cx="368300" cy="901700"/>
          </a:xfrm>
          <a:prstGeom prst="rect">
            <a:avLst/>
          </a:prstGeom>
          <a:solidFill>
            <a:srgbClr val="66FF33"/>
          </a:solidFill>
          <a:ln w="12700">
            <a:solidFill>
              <a:srgbClr val="000000"/>
            </a:solidFill>
            <a:miter lim="800000"/>
            <a:headEnd/>
            <a:tailEnd/>
          </a:ln>
        </p:spPr>
        <p:txBody>
          <a:bodyPr wrap="none" anchor="ctr"/>
          <a:lstStyle/>
          <a:p>
            <a:endParaRPr lang="fr-FR"/>
          </a:p>
        </p:txBody>
      </p:sp>
      <p:sp>
        <p:nvSpPr>
          <p:cNvPr id="29705" name="Rectangle 20"/>
          <p:cNvSpPr>
            <a:spLocks noChangeArrowheads="1"/>
          </p:cNvSpPr>
          <p:nvPr/>
        </p:nvSpPr>
        <p:spPr bwMode="auto">
          <a:xfrm>
            <a:off x="6254750" y="3511550"/>
            <a:ext cx="368300" cy="1816100"/>
          </a:xfrm>
          <a:prstGeom prst="rect">
            <a:avLst/>
          </a:prstGeom>
          <a:solidFill>
            <a:srgbClr val="FF9900"/>
          </a:solidFill>
          <a:ln w="12700">
            <a:solidFill>
              <a:srgbClr val="000000"/>
            </a:solidFill>
            <a:miter lim="800000"/>
            <a:headEnd/>
            <a:tailEnd/>
          </a:ln>
        </p:spPr>
        <p:txBody>
          <a:bodyPr wrap="none" anchor="ctr"/>
          <a:lstStyle/>
          <a:p>
            <a:endParaRPr lang="fr-FR"/>
          </a:p>
        </p:txBody>
      </p:sp>
      <p:sp>
        <p:nvSpPr>
          <p:cNvPr id="29706" name="Rectangle 21"/>
          <p:cNvSpPr>
            <a:spLocks noChangeArrowheads="1"/>
          </p:cNvSpPr>
          <p:nvPr/>
        </p:nvSpPr>
        <p:spPr bwMode="auto">
          <a:xfrm>
            <a:off x="6254750" y="1682750"/>
            <a:ext cx="368300" cy="1816100"/>
          </a:xfrm>
          <a:prstGeom prst="rect">
            <a:avLst/>
          </a:prstGeom>
          <a:solidFill>
            <a:srgbClr val="66FF33"/>
          </a:solidFill>
          <a:ln w="12700">
            <a:solidFill>
              <a:srgbClr val="000000"/>
            </a:solidFill>
            <a:miter lim="800000"/>
            <a:headEnd/>
            <a:tailEnd/>
          </a:ln>
        </p:spPr>
        <p:txBody>
          <a:bodyPr wrap="none" anchor="ctr"/>
          <a:lstStyle/>
          <a:p>
            <a:endParaRPr lang="fr-FR"/>
          </a:p>
        </p:txBody>
      </p:sp>
      <p:sp>
        <p:nvSpPr>
          <p:cNvPr id="29707" name="Rectangle 26"/>
          <p:cNvSpPr>
            <a:spLocks noChangeArrowheads="1"/>
          </p:cNvSpPr>
          <p:nvPr/>
        </p:nvSpPr>
        <p:spPr bwMode="auto">
          <a:xfrm>
            <a:off x="1911350" y="5111750"/>
            <a:ext cx="368300" cy="215900"/>
          </a:xfrm>
          <a:prstGeom prst="rect">
            <a:avLst/>
          </a:prstGeom>
          <a:solidFill>
            <a:srgbClr val="FF9900"/>
          </a:solidFill>
          <a:ln w="12700">
            <a:solidFill>
              <a:srgbClr val="000000"/>
            </a:solidFill>
            <a:miter lim="800000"/>
            <a:headEnd/>
            <a:tailEnd/>
          </a:ln>
        </p:spPr>
        <p:txBody>
          <a:bodyPr wrap="none" anchor="ctr"/>
          <a:lstStyle/>
          <a:p>
            <a:endParaRPr lang="fr-FR"/>
          </a:p>
        </p:txBody>
      </p:sp>
      <p:sp>
        <p:nvSpPr>
          <p:cNvPr id="29708" name="Rectangle 27"/>
          <p:cNvSpPr>
            <a:spLocks noChangeArrowheads="1"/>
          </p:cNvSpPr>
          <p:nvPr/>
        </p:nvSpPr>
        <p:spPr bwMode="auto">
          <a:xfrm>
            <a:off x="1911350" y="4883150"/>
            <a:ext cx="368300" cy="215900"/>
          </a:xfrm>
          <a:prstGeom prst="rect">
            <a:avLst/>
          </a:prstGeom>
          <a:solidFill>
            <a:srgbClr val="66FF33"/>
          </a:solidFill>
          <a:ln w="12700">
            <a:solidFill>
              <a:srgbClr val="000000"/>
            </a:solidFill>
            <a:miter lim="800000"/>
            <a:headEnd/>
            <a:tailEnd/>
          </a:ln>
        </p:spPr>
        <p:txBody>
          <a:bodyPr wrap="none" anchor="ctr"/>
          <a:lstStyle/>
          <a:p>
            <a:endParaRPr lang="fr-FR"/>
          </a:p>
        </p:txBody>
      </p:sp>
      <p:sp>
        <p:nvSpPr>
          <p:cNvPr id="29709" name="Line 30"/>
          <p:cNvSpPr>
            <a:spLocks noChangeShapeType="1"/>
          </p:cNvSpPr>
          <p:nvPr/>
        </p:nvSpPr>
        <p:spPr bwMode="auto">
          <a:xfrm>
            <a:off x="1149350" y="5334000"/>
            <a:ext cx="6997700" cy="0"/>
          </a:xfrm>
          <a:prstGeom prst="line">
            <a:avLst/>
          </a:prstGeom>
          <a:noFill/>
          <a:ln w="12700">
            <a:solidFill>
              <a:srgbClr val="000000"/>
            </a:solidFill>
            <a:round/>
            <a:headEnd/>
            <a:tailEnd/>
          </a:ln>
        </p:spPr>
        <p:txBody>
          <a:bodyPr wrap="none" anchor="ctr"/>
          <a:lstStyle/>
          <a:p>
            <a:endParaRPr lang="fr-FR"/>
          </a:p>
        </p:txBody>
      </p:sp>
      <p:sp>
        <p:nvSpPr>
          <p:cNvPr id="29710" name="Line 31"/>
          <p:cNvSpPr>
            <a:spLocks noChangeShapeType="1"/>
          </p:cNvSpPr>
          <p:nvPr/>
        </p:nvSpPr>
        <p:spPr bwMode="auto">
          <a:xfrm>
            <a:off x="2298700" y="4876800"/>
            <a:ext cx="1041400" cy="0"/>
          </a:xfrm>
          <a:prstGeom prst="line">
            <a:avLst/>
          </a:prstGeom>
          <a:noFill/>
          <a:ln w="25400">
            <a:solidFill>
              <a:srgbClr val="000000"/>
            </a:solidFill>
            <a:round/>
            <a:headEnd type="triangle" w="med" len="med"/>
            <a:tailEnd type="triangle" w="med" len="med"/>
          </a:ln>
        </p:spPr>
        <p:txBody>
          <a:bodyPr wrap="none" anchor="ctr"/>
          <a:lstStyle/>
          <a:p>
            <a:endParaRPr lang="fr-FR"/>
          </a:p>
        </p:txBody>
      </p:sp>
      <p:sp>
        <p:nvSpPr>
          <p:cNvPr id="29711" name="Line 32"/>
          <p:cNvSpPr>
            <a:spLocks noChangeShapeType="1"/>
          </p:cNvSpPr>
          <p:nvPr/>
        </p:nvSpPr>
        <p:spPr bwMode="auto">
          <a:xfrm>
            <a:off x="3746500" y="4419600"/>
            <a:ext cx="1117600" cy="0"/>
          </a:xfrm>
          <a:prstGeom prst="line">
            <a:avLst/>
          </a:prstGeom>
          <a:noFill/>
          <a:ln w="25400">
            <a:solidFill>
              <a:srgbClr val="000000"/>
            </a:solidFill>
            <a:round/>
            <a:headEnd type="triangle" w="med" len="med"/>
            <a:tailEnd type="triangle" w="med" len="med"/>
          </a:ln>
        </p:spPr>
        <p:txBody>
          <a:bodyPr wrap="none" anchor="ctr"/>
          <a:lstStyle/>
          <a:p>
            <a:endParaRPr lang="fr-FR"/>
          </a:p>
        </p:txBody>
      </p:sp>
      <p:sp>
        <p:nvSpPr>
          <p:cNvPr id="29712" name="Line 33"/>
          <p:cNvSpPr>
            <a:spLocks noChangeShapeType="1"/>
          </p:cNvSpPr>
          <p:nvPr/>
        </p:nvSpPr>
        <p:spPr bwMode="auto">
          <a:xfrm>
            <a:off x="5194300" y="3505200"/>
            <a:ext cx="965200" cy="0"/>
          </a:xfrm>
          <a:prstGeom prst="line">
            <a:avLst/>
          </a:prstGeom>
          <a:noFill/>
          <a:ln w="25400">
            <a:solidFill>
              <a:srgbClr val="000000"/>
            </a:solidFill>
            <a:round/>
            <a:headEnd type="triangle" w="med" len="med"/>
            <a:tailEnd type="triangle" w="med" len="med"/>
          </a:ln>
        </p:spPr>
        <p:txBody>
          <a:bodyPr wrap="none" anchor="ctr"/>
          <a:lstStyle/>
          <a:p>
            <a:endParaRPr lang="fr-FR"/>
          </a:p>
        </p:txBody>
      </p:sp>
      <p:sp>
        <p:nvSpPr>
          <p:cNvPr id="29713" name="Line 34"/>
          <p:cNvSpPr>
            <a:spLocks noChangeShapeType="1"/>
          </p:cNvSpPr>
          <p:nvPr/>
        </p:nvSpPr>
        <p:spPr bwMode="auto">
          <a:xfrm>
            <a:off x="6642100" y="1685925"/>
            <a:ext cx="584200" cy="0"/>
          </a:xfrm>
          <a:prstGeom prst="line">
            <a:avLst/>
          </a:prstGeom>
          <a:noFill/>
          <a:ln w="25400">
            <a:solidFill>
              <a:srgbClr val="000000"/>
            </a:solidFill>
            <a:round/>
            <a:headEnd/>
            <a:tailEnd type="triangle" w="med" len="med"/>
          </a:ln>
        </p:spPr>
        <p:txBody>
          <a:bodyPr wrap="none" anchor="ctr"/>
          <a:lstStyle/>
          <a:p>
            <a:endParaRPr lang="fr-FR"/>
          </a:p>
        </p:txBody>
      </p:sp>
      <p:sp>
        <p:nvSpPr>
          <p:cNvPr id="29714" name="Rectangle 39"/>
          <p:cNvSpPr>
            <a:spLocks noChangeArrowheads="1"/>
          </p:cNvSpPr>
          <p:nvPr/>
        </p:nvSpPr>
        <p:spPr bwMode="auto">
          <a:xfrm>
            <a:off x="6996113" y="1882775"/>
            <a:ext cx="815975" cy="363538"/>
          </a:xfrm>
          <a:prstGeom prst="rect">
            <a:avLst/>
          </a:prstGeom>
          <a:noFill/>
          <a:ln w="25400">
            <a:noFill/>
            <a:miter lim="800000"/>
            <a:headEnd/>
            <a:tailEnd/>
          </a:ln>
        </p:spPr>
        <p:txBody>
          <a:bodyPr wrap="none" lIns="90488" tIns="44450" rIns="90488" bIns="44450">
            <a:spAutoFit/>
          </a:bodyPr>
          <a:lstStyle/>
          <a:p>
            <a:pPr>
              <a:lnSpc>
                <a:spcPct val="100000"/>
              </a:lnSpc>
            </a:pPr>
            <a:r>
              <a:rPr lang="fr-FR" sz="1800">
                <a:solidFill>
                  <a:srgbClr val="000000"/>
                </a:solidFill>
              </a:rPr>
              <a:t>Client</a:t>
            </a:r>
          </a:p>
        </p:txBody>
      </p:sp>
      <p:sp>
        <p:nvSpPr>
          <p:cNvPr id="29715" name="Rectangle 40"/>
          <p:cNvSpPr>
            <a:spLocks noChangeArrowheads="1"/>
          </p:cNvSpPr>
          <p:nvPr/>
        </p:nvSpPr>
        <p:spPr bwMode="auto">
          <a:xfrm>
            <a:off x="6157913" y="5387975"/>
            <a:ext cx="1743075" cy="363538"/>
          </a:xfrm>
          <a:prstGeom prst="rect">
            <a:avLst/>
          </a:prstGeom>
          <a:noFill/>
          <a:ln w="25400">
            <a:noFill/>
            <a:miter lim="800000"/>
            <a:headEnd/>
            <a:tailEnd/>
          </a:ln>
        </p:spPr>
        <p:txBody>
          <a:bodyPr wrap="none" lIns="90488" tIns="44450" rIns="90488" bIns="44450">
            <a:spAutoFit/>
          </a:bodyPr>
          <a:lstStyle/>
          <a:p>
            <a:pPr>
              <a:lnSpc>
                <a:spcPct val="100000"/>
              </a:lnSpc>
            </a:pPr>
            <a:r>
              <a:rPr lang="fr-FR" sz="1800">
                <a:solidFill>
                  <a:srgbClr val="000000"/>
                </a:solidFill>
              </a:rPr>
              <a:t>Constructeurs</a:t>
            </a:r>
          </a:p>
        </p:txBody>
      </p:sp>
      <p:sp>
        <p:nvSpPr>
          <p:cNvPr id="29716" name="Rectangle 41"/>
          <p:cNvSpPr>
            <a:spLocks noChangeArrowheads="1"/>
          </p:cNvSpPr>
          <p:nvPr/>
        </p:nvSpPr>
        <p:spPr bwMode="auto">
          <a:xfrm>
            <a:off x="4252913" y="5387975"/>
            <a:ext cx="1895475" cy="363538"/>
          </a:xfrm>
          <a:prstGeom prst="rect">
            <a:avLst/>
          </a:prstGeom>
          <a:noFill/>
          <a:ln w="25400">
            <a:noFill/>
            <a:miter lim="800000"/>
            <a:headEnd/>
            <a:tailEnd/>
          </a:ln>
        </p:spPr>
        <p:txBody>
          <a:bodyPr wrap="none" lIns="90488" tIns="44450" rIns="90488" bIns="44450">
            <a:spAutoFit/>
          </a:bodyPr>
          <a:lstStyle/>
          <a:p>
            <a:pPr>
              <a:lnSpc>
                <a:spcPct val="100000"/>
              </a:lnSpc>
            </a:pPr>
            <a:r>
              <a:rPr lang="fr-FR" sz="1800">
                <a:solidFill>
                  <a:srgbClr val="000000"/>
                </a:solidFill>
              </a:rPr>
              <a:t>Equipementiers</a:t>
            </a:r>
          </a:p>
        </p:txBody>
      </p:sp>
      <p:sp>
        <p:nvSpPr>
          <p:cNvPr id="29717" name="Rectangle 42"/>
          <p:cNvSpPr>
            <a:spLocks noChangeArrowheads="1"/>
          </p:cNvSpPr>
          <p:nvPr/>
        </p:nvSpPr>
        <p:spPr bwMode="auto">
          <a:xfrm>
            <a:off x="2881313" y="5387975"/>
            <a:ext cx="1169987" cy="363538"/>
          </a:xfrm>
          <a:prstGeom prst="rect">
            <a:avLst/>
          </a:prstGeom>
          <a:noFill/>
          <a:ln w="25400">
            <a:noFill/>
            <a:miter lim="800000"/>
            <a:headEnd/>
            <a:tailEnd/>
          </a:ln>
        </p:spPr>
        <p:txBody>
          <a:bodyPr wrap="none" lIns="90488" tIns="44450" rIns="90488" bIns="44450">
            <a:spAutoFit/>
          </a:bodyPr>
          <a:lstStyle/>
          <a:p>
            <a:pPr>
              <a:lnSpc>
                <a:spcPct val="100000"/>
              </a:lnSpc>
            </a:pPr>
            <a:r>
              <a:rPr lang="fr-FR" sz="1800">
                <a:solidFill>
                  <a:srgbClr val="000000"/>
                </a:solidFill>
              </a:rPr>
              <a:t>2</a:t>
            </a:r>
            <a:r>
              <a:rPr lang="fr-FR" sz="1800" baseline="30000">
                <a:solidFill>
                  <a:srgbClr val="000000"/>
                </a:solidFill>
              </a:rPr>
              <a:t>eme</a:t>
            </a:r>
            <a:r>
              <a:rPr lang="fr-FR" sz="1800">
                <a:solidFill>
                  <a:srgbClr val="000000"/>
                </a:solidFill>
              </a:rPr>
              <a:t> rang</a:t>
            </a:r>
          </a:p>
        </p:txBody>
      </p:sp>
      <p:sp>
        <p:nvSpPr>
          <p:cNvPr id="29718" name="Rectangle 43"/>
          <p:cNvSpPr>
            <a:spLocks noChangeArrowheads="1"/>
          </p:cNvSpPr>
          <p:nvPr/>
        </p:nvSpPr>
        <p:spPr bwMode="auto">
          <a:xfrm>
            <a:off x="1585913" y="5387975"/>
            <a:ext cx="1169987" cy="363538"/>
          </a:xfrm>
          <a:prstGeom prst="rect">
            <a:avLst/>
          </a:prstGeom>
          <a:noFill/>
          <a:ln w="25400">
            <a:noFill/>
            <a:miter lim="800000"/>
            <a:headEnd/>
            <a:tailEnd/>
          </a:ln>
        </p:spPr>
        <p:txBody>
          <a:bodyPr wrap="none" lIns="90488" tIns="44450" rIns="90488" bIns="44450">
            <a:spAutoFit/>
          </a:bodyPr>
          <a:lstStyle/>
          <a:p>
            <a:pPr>
              <a:lnSpc>
                <a:spcPct val="100000"/>
              </a:lnSpc>
            </a:pPr>
            <a:r>
              <a:rPr lang="fr-FR" sz="1800">
                <a:solidFill>
                  <a:srgbClr val="000000"/>
                </a:solidFill>
              </a:rPr>
              <a:t>3</a:t>
            </a:r>
            <a:r>
              <a:rPr lang="fr-FR" sz="1800" baseline="30000">
                <a:solidFill>
                  <a:srgbClr val="000000"/>
                </a:solidFill>
              </a:rPr>
              <a:t>eme</a:t>
            </a:r>
            <a:r>
              <a:rPr lang="fr-FR" sz="1800">
                <a:solidFill>
                  <a:srgbClr val="000000"/>
                </a:solidFill>
              </a:rPr>
              <a:t> rang</a:t>
            </a:r>
          </a:p>
        </p:txBody>
      </p:sp>
      <p:sp>
        <p:nvSpPr>
          <p:cNvPr id="29719" name="Rectangle 44"/>
          <p:cNvSpPr>
            <a:spLocks noChangeArrowheads="1"/>
          </p:cNvSpPr>
          <p:nvPr/>
        </p:nvSpPr>
        <p:spPr bwMode="auto">
          <a:xfrm>
            <a:off x="1474788" y="2765425"/>
            <a:ext cx="717550" cy="217488"/>
          </a:xfrm>
          <a:prstGeom prst="rect">
            <a:avLst/>
          </a:prstGeom>
          <a:solidFill>
            <a:srgbClr val="FF9900"/>
          </a:solidFill>
          <a:ln w="25400">
            <a:solidFill>
              <a:srgbClr val="000000"/>
            </a:solidFill>
            <a:miter lim="800000"/>
            <a:headEnd/>
            <a:tailEnd/>
          </a:ln>
        </p:spPr>
        <p:txBody>
          <a:bodyPr wrap="none" anchor="ctr"/>
          <a:lstStyle/>
          <a:p>
            <a:endParaRPr lang="fr-FR"/>
          </a:p>
        </p:txBody>
      </p:sp>
      <p:sp>
        <p:nvSpPr>
          <p:cNvPr id="29720" name="Rectangle 45"/>
          <p:cNvSpPr>
            <a:spLocks noChangeArrowheads="1"/>
          </p:cNvSpPr>
          <p:nvPr/>
        </p:nvSpPr>
        <p:spPr bwMode="auto">
          <a:xfrm>
            <a:off x="2286000" y="2743200"/>
            <a:ext cx="687388" cy="271463"/>
          </a:xfrm>
          <a:prstGeom prst="rect">
            <a:avLst/>
          </a:prstGeom>
          <a:noFill/>
          <a:ln w="25400">
            <a:noFill/>
            <a:miter lim="800000"/>
            <a:headEnd/>
            <a:tailEnd/>
          </a:ln>
        </p:spPr>
        <p:txBody>
          <a:bodyPr wrap="none" lIns="90488" tIns="44450" rIns="90488" bIns="44450">
            <a:spAutoFit/>
          </a:bodyPr>
          <a:lstStyle/>
          <a:p>
            <a:pPr>
              <a:lnSpc>
                <a:spcPct val="100000"/>
              </a:lnSpc>
            </a:pPr>
            <a:r>
              <a:rPr lang="fr-FR" sz="1200">
                <a:solidFill>
                  <a:srgbClr val="000000"/>
                </a:solidFill>
              </a:rPr>
              <a:t>Achats</a:t>
            </a:r>
          </a:p>
        </p:txBody>
      </p:sp>
      <p:sp>
        <p:nvSpPr>
          <p:cNvPr id="29721" name="Rectangle 46"/>
          <p:cNvSpPr>
            <a:spLocks noChangeArrowheads="1"/>
          </p:cNvSpPr>
          <p:nvPr/>
        </p:nvSpPr>
        <p:spPr bwMode="auto">
          <a:xfrm>
            <a:off x="1489075" y="2284413"/>
            <a:ext cx="717550" cy="217487"/>
          </a:xfrm>
          <a:prstGeom prst="rect">
            <a:avLst/>
          </a:prstGeom>
          <a:solidFill>
            <a:srgbClr val="66FF33"/>
          </a:solidFill>
          <a:ln w="25400">
            <a:solidFill>
              <a:srgbClr val="000000"/>
            </a:solidFill>
            <a:miter lim="800000"/>
            <a:headEnd/>
            <a:tailEnd/>
          </a:ln>
        </p:spPr>
        <p:txBody>
          <a:bodyPr wrap="none" anchor="ctr"/>
          <a:lstStyle/>
          <a:p>
            <a:endParaRPr lang="fr-FR"/>
          </a:p>
        </p:txBody>
      </p:sp>
      <p:sp>
        <p:nvSpPr>
          <p:cNvPr id="29722" name="Rectangle 49"/>
          <p:cNvSpPr>
            <a:spLocks noChangeArrowheads="1"/>
          </p:cNvSpPr>
          <p:nvPr/>
        </p:nvSpPr>
        <p:spPr bwMode="auto">
          <a:xfrm>
            <a:off x="2347913" y="2257425"/>
            <a:ext cx="1222375" cy="271463"/>
          </a:xfrm>
          <a:prstGeom prst="rect">
            <a:avLst/>
          </a:prstGeom>
          <a:noFill/>
          <a:ln w="25400">
            <a:noFill/>
            <a:miter lim="800000"/>
            <a:headEnd/>
            <a:tailEnd/>
          </a:ln>
        </p:spPr>
        <p:txBody>
          <a:bodyPr wrap="none" lIns="90488" tIns="44450" rIns="90488" bIns="44450">
            <a:spAutoFit/>
          </a:bodyPr>
          <a:lstStyle/>
          <a:p>
            <a:pPr>
              <a:lnSpc>
                <a:spcPct val="100000"/>
              </a:lnSpc>
            </a:pPr>
            <a:r>
              <a:rPr lang="fr-FR" sz="1200">
                <a:solidFill>
                  <a:srgbClr val="000000"/>
                </a:solidFill>
              </a:rPr>
              <a:t>Valeur ajoutée</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29600" cy="864096"/>
          </a:xfrm>
        </p:spPr>
        <p:txBody>
          <a:bodyPr/>
          <a:lstStyle/>
          <a:p>
            <a:pPr>
              <a:lnSpc>
                <a:spcPct val="90000"/>
              </a:lnSpc>
            </a:pPr>
            <a:r>
              <a:rPr lang="en-US" sz="2800" dirty="0">
                <a:solidFill>
                  <a:srgbClr val="008000"/>
                </a:solidFill>
                <a:effectLst/>
                <a:latin typeface="+mj-lt"/>
                <a:cs typeface="+mj-cs"/>
              </a:rPr>
              <a:t>Supply Chain de </a:t>
            </a:r>
            <a:r>
              <a:rPr lang="en-US" sz="2800" dirty="0" err="1">
                <a:solidFill>
                  <a:srgbClr val="008000"/>
                </a:solidFill>
                <a:effectLst/>
                <a:latin typeface="+mj-lt"/>
                <a:cs typeface="+mj-cs"/>
              </a:rPr>
              <a:t>l’Airbus</a:t>
            </a:r>
            <a:r>
              <a:rPr lang="en-US" sz="2800" dirty="0">
                <a:solidFill>
                  <a:srgbClr val="008000"/>
                </a:solidFill>
                <a:effectLst/>
                <a:latin typeface="+mj-lt"/>
                <a:cs typeface="+mj-cs"/>
              </a:rPr>
              <a:t> A380</a:t>
            </a:r>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6797" y="1412776"/>
            <a:ext cx="5497203" cy="514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5028" y="2564904"/>
            <a:ext cx="3296852" cy="358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8" name="Slide Number Placeholder 7"/>
          <p:cNvSpPr>
            <a:spLocks noGrp="1"/>
          </p:cNvSpPr>
          <p:nvPr>
            <p:ph type="sldNum" sz="quarter" idx="4"/>
          </p:nvPr>
        </p:nvSpPr>
        <p:spPr/>
        <p:txBody>
          <a:bodyPr/>
          <a:lstStyle/>
          <a:p>
            <a:fld id="{F0591563-C936-C24A-B817-5B070095CD79}" type="slidenum">
              <a:rPr lang="fr-FR" smtClean="0"/>
              <a:pPr/>
              <a:t>38</a:t>
            </a:fld>
            <a:endParaRPr lang="fr-FR" dirty="0"/>
          </a:p>
        </p:txBody>
      </p:sp>
    </p:spTree>
    <p:extLst>
      <p:ext uri="{BB962C8B-B14F-4D97-AF65-F5344CB8AC3E}">
        <p14:creationId xmlns:p14="http://schemas.microsoft.com/office/powerpoint/2010/main" val="110012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1293813" y="620713"/>
            <a:ext cx="7239000" cy="457200"/>
          </a:xfrm>
        </p:spPr>
        <p:txBody>
          <a:bodyPr/>
          <a:lstStyle/>
          <a:p>
            <a:r>
              <a:rPr lang="fr-FR"/>
              <a:t>Les principaux constituants de la SC</a:t>
            </a:r>
          </a:p>
        </p:txBody>
      </p:sp>
      <p:sp>
        <p:nvSpPr>
          <p:cNvPr id="31749" name="Text Box 4"/>
          <p:cNvSpPr txBox="1">
            <a:spLocks noChangeArrowheads="1"/>
          </p:cNvSpPr>
          <p:nvPr/>
        </p:nvSpPr>
        <p:spPr bwMode="auto">
          <a:xfrm>
            <a:off x="914400" y="1066800"/>
            <a:ext cx="4953000" cy="420688"/>
          </a:xfrm>
          <a:prstGeom prst="rect">
            <a:avLst/>
          </a:prstGeom>
          <a:noFill/>
          <a:ln w="12700">
            <a:noFill/>
            <a:miter lim="800000"/>
            <a:headEnd/>
            <a:tailEnd/>
          </a:ln>
        </p:spPr>
        <p:txBody>
          <a:bodyPr>
            <a:spAutoFit/>
          </a:bodyPr>
          <a:lstStyle/>
          <a:p>
            <a:pPr>
              <a:buFont typeface="Wingdings" pitchFamily="2" charset="2"/>
              <a:buNone/>
            </a:pPr>
            <a:r>
              <a:rPr lang="fr-FR">
                <a:solidFill>
                  <a:srgbClr val="00218A"/>
                </a:solidFill>
              </a:rPr>
              <a:t> Cinq briques indispensables :</a:t>
            </a:r>
          </a:p>
        </p:txBody>
      </p:sp>
      <p:sp>
        <p:nvSpPr>
          <p:cNvPr id="31750" name="Text Box 5"/>
          <p:cNvSpPr txBox="1">
            <a:spLocks noChangeArrowheads="1"/>
          </p:cNvSpPr>
          <p:nvPr/>
        </p:nvSpPr>
        <p:spPr bwMode="auto">
          <a:xfrm>
            <a:off x="4648200" y="6381750"/>
            <a:ext cx="4267200" cy="244475"/>
          </a:xfrm>
          <a:prstGeom prst="rect">
            <a:avLst/>
          </a:prstGeom>
          <a:noFill/>
          <a:ln w="9525">
            <a:noFill/>
            <a:miter lim="800000"/>
            <a:headEnd/>
            <a:tailEnd/>
          </a:ln>
        </p:spPr>
        <p:txBody>
          <a:bodyPr>
            <a:spAutoFit/>
          </a:bodyPr>
          <a:lstStyle/>
          <a:p>
            <a:pPr algn="ctr">
              <a:lnSpc>
                <a:spcPct val="100000"/>
              </a:lnSpc>
            </a:pPr>
            <a:r>
              <a:rPr lang="fr-FR" sz="1000" b="0" i="1">
                <a:solidFill>
                  <a:srgbClr val="000000"/>
                </a:solidFill>
              </a:rPr>
              <a:t>Source : Cap Gemini Ernst &amp; Young / Andersen</a:t>
            </a:r>
          </a:p>
        </p:txBody>
      </p:sp>
      <p:sp>
        <p:nvSpPr>
          <p:cNvPr id="31751" name="Rectangle 6"/>
          <p:cNvSpPr>
            <a:spLocks noChangeArrowheads="1"/>
          </p:cNvSpPr>
          <p:nvPr/>
        </p:nvSpPr>
        <p:spPr bwMode="auto">
          <a:xfrm>
            <a:off x="955675" y="1835150"/>
            <a:ext cx="2578100" cy="1270000"/>
          </a:xfrm>
          <a:prstGeom prst="rect">
            <a:avLst/>
          </a:prstGeom>
          <a:solidFill>
            <a:srgbClr val="0066FF"/>
          </a:solidFill>
          <a:ln w="12700">
            <a:solidFill>
              <a:srgbClr val="000000"/>
            </a:solidFill>
            <a:miter lim="800000"/>
            <a:headEnd/>
            <a:tailEnd/>
          </a:ln>
        </p:spPr>
        <p:txBody>
          <a:bodyPr wrap="none" anchor="ctr"/>
          <a:lstStyle/>
          <a:p>
            <a:endParaRPr lang="fr-FR"/>
          </a:p>
        </p:txBody>
      </p:sp>
      <p:sp>
        <p:nvSpPr>
          <p:cNvPr id="31752" name="Rectangle 7"/>
          <p:cNvSpPr>
            <a:spLocks noChangeArrowheads="1"/>
          </p:cNvSpPr>
          <p:nvPr/>
        </p:nvSpPr>
        <p:spPr bwMode="auto">
          <a:xfrm>
            <a:off x="955675" y="1739900"/>
            <a:ext cx="2578100" cy="363538"/>
          </a:xfrm>
          <a:prstGeom prst="rect">
            <a:avLst/>
          </a:prstGeom>
          <a:solidFill>
            <a:srgbClr val="00FF99"/>
          </a:solidFill>
          <a:ln w="12700" cap="rnd">
            <a:solidFill>
              <a:srgbClr val="000000"/>
            </a:solidFill>
            <a:miter lim="800000"/>
            <a:headEnd/>
            <a:tailEnd/>
          </a:ln>
        </p:spPr>
        <p:txBody>
          <a:bodyPr/>
          <a:lstStyle/>
          <a:p>
            <a:pPr algn="ctr" defTabSz="887413">
              <a:lnSpc>
                <a:spcPct val="100000"/>
              </a:lnSpc>
            </a:pPr>
            <a:r>
              <a:rPr lang="en-US" sz="1800" dirty="0" err="1">
                <a:solidFill>
                  <a:srgbClr val="000000"/>
                </a:solidFill>
              </a:rPr>
              <a:t>Stratégie</a:t>
            </a:r>
            <a:r>
              <a:rPr lang="en-US" sz="1800" dirty="0">
                <a:solidFill>
                  <a:srgbClr val="000000"/>
                </a:solidFill>
              </a:rPr>
              <a:t> SC</a:t>
            </a:r>
          </a:p>
        </p:txBody>
      </p:sp>
      <p:sp>
        <p:nvSpPr>
          <p:cNvPr id="31753" name="Rectangle 8"/>
          <p:cNvSpPr>
            <a:spLocks noChangeArrowheads="1"/>
          </p:cNvSpPr>
          <p:nvPr/>
        </p:nvSpPr>
        <p:spPr bwMode="auto">
          <a:xfrm>
            <a:off x="955675" y="3457575"/>
            <a:ext cx="7204075" cy="1493838"/>
          </a:xfrm>
          <a:prstGeom prst="rect">
            <a:avLst/>
          </a:prstGeom>
          <a:solidFill>
            <a:srgbClr val="0066FF"/>
          </a:solidFill>
          <a:ln w="12700">
            <a:solidFill>
              <a:srgbClr val="000000"/>
            </a:solidFill>
            <a:miter lim="800000"/>
            <a:headEnd/>
            <a:tailEnd/>
          </a:ln>
        </p:spPr>
        <p:txBody>
          <a:bodyPr wrap="none" anchor="ctr"/>
          <a:lstStyle/>
          <a:p>
            <a:pPr algn="ctr">
              <a:lnSpc>
                <a:spcPct val="100000"/>
              </a:lnSpc>
            </a:pPr>
            <a:endParaRPr lang="en-US" b="0">
              <a:solidFill>
                <a:schemeClr val="tx1"/>
              </a:solidFill>
              <a:latin typeface="Times New Roman" pitchFamily="18" charset="0"/>
            </a:endParaRPr>
          </a:p>
        </p:txBody>
      </p:sp>
      <p:sp>
        <p:nvSpPr>
          <p:cNvPr id="129033" name="AutoShape 9"/>
          <p:cNvSpPr>
            <a:spLocks noChangeArrowheads="1"/>
          </p:cNvSpPr>
          <p:nvPr/>
        </p:nvSpPr>
        <p:spPr bwMode="auto">
          <a:xfrm>
            <a:off x="2366963" y="3867150"/>
            <a:ext cx="4730750" cy="628650"/>
          </a:xfrm>
          <a:prstGeom prst="rightArrow">
            <a:avLst>
              <a:gd name="adj1" fmla="val 75000"/>
              <a:gd name="adj2" fmla="val 87725"/>
            </a:avLst>
          </a:prstGeom>
          <a:gradFill rotWithShape="0">
            <a:gsLst>
              <a:gs pos="0">
                <a:srgbClr val="FFCC66">
                  <a:gamma/>
                  <a:shade val="46275"/>
                  <a:invGamma/>
                </a:srgbClr>
              </a:gs>
              <a:gs pos="50000">
                <a:srgbClr val="FFCC66"/>
              </a:gs>
              <a:gs pos="100000">
                <a:srgbClr val="FFCC66">
                  <a:gamma/>
                  <a:shade val="46275"/>
                  <a:invGamma/>
                </a:srgbClr>
              </a:gs>
            </a:gsLst>
            <a:lin ang="5400000" scaled="1"/>
          </a:gradFill>
          <a:ln w="12700">
            <a:solidFill>
              <a:schemeClr val="tx1"/>
            </a:solidFill>
            <a:miter lim="800000"/>
            <a:headEnd/>
            <a:tailEnd/>
          </a:ln>
          <a:effectLst>
            <a:outerShdw dist="107763" dir="2700000" algn="ctr" rotWithShape="0">
              <a:schemeClr val="bg2"/>
            </a:outerShdw>
          </a:effectLst>
        </p:spPr>
        <p:txBody>
          <a:bodyPr lIns="90814" tIns="43841" rIns="90814" bIns="43841"/>
          <a:lstStyle/>
          <a:p>
            <a:endParaRPr lang="en-US" sz="1800">
              <a:solidFill>
                <a:srgbClr val="FFFFFF"/>
              </a:solidFill>
            </a:endParaRPr>
          </a:p>
        </p:txBody>
      </p:sp>
      <p:sp>
        <p:nvSpPr>
          <p:cNvPr id="31755" name="Rectangle 10"/>
          <p:cNvSpPr>
            <a:spLocks noChangeArrowheads="1"/>
          </p:cNvSpPr>
          <p:nvPr/>
        </p:nvSpPr>
        <p:spPr bwMode="auto">
          <a:xfrm>
            <a:off x="3201988" y="3948113"/>
            <a:ext cx="2541587" cy="347662"/>
          </a:xfrm>
          <a:prstGeom prst="rect">
            <a:avLst/>
          </a:prstGeom>
          <a:noFill/>
          <a:ln w="12700">
            <a:noFill/>
            <a:miter lim="800000"/>
            <a:headEnd/>
            <a:tailEnd/>
          </a:ln>
        </p:spPr>
        <p:txBody>
          <a:bodyPr lIns="71438" tIns="36512" rIns="71438" bIns="36512">
            <a:spAutoFit/>
          </a:bodyPr>
          <a:lstStyle/>
          <a:p>
            <a:pPr algn="ctr" defTabSz="563563">
              <a:lnSpc>
                <a:spcPct val="100000"/>
              </a:lnSpc>
              <a:spcBef>
                <a:spcPct val="50000"/>
              </a:spcBef>
            </a:pPr>
            <a:r>
              <a:rPr lang="en-US" sz="1800">
                <a:solidFill>
                  <a:srgbClr val="FFFFFF"/>
                </a:solidFill>
              </a:rPr>
              <a:t>PLAN</a:t>
            </a:r>
          </a:p>
        </p:txBody>
      </p:sp>
      <p:sp>
        <p:nvSpPr>
          <p:cNvPr id="31756" name="Freeform 11"/>
          <p:cNvSpPr>
            <a:spLocks/>
          </p:cNvSpPr>
          <p:nvPr/>
        </p:nvSpPr>
        <p:spPr bwMode="auto">
          <a:xfrm>
            <a:off x="5140325" y="4256088"/>
            <a:ext cx="1917700" cy="554037"/>
          </a:xfrm>
          <a:custGeom>
            <a:avLst/>
            <a:gdLst>
              <a:gd name="T0" fmla="*/ 2147483647 w 1309"/>
              <a:gd name="T1" fmla="*/ 0 h 349"/>
              <a:gd name="T2" fmla="*/ 2147483647 w 1309"/>
              <a:gd name="T3" fmla="*/ 2147483647 h 349"/>
              <a:gd name="T4" fmla="*/ 0 w 1309"/>
              <a:gd name="T5" fmla="*/ 2147483647 h 349"/>
              <a:gd name="T6" fmla="*/ 0 w 1309"/>
              <a:gd name="T7" fmla="*/ 2147483647 h 349"/>
              <a:gd name="T8" fmla="*/ 2147483647 w 1309"/>
              <a:gd name="T9" fmla="*/ 2147483647 h 349"/>
              <a:gd name="T10" fmla="*/ 2147483647 w 1309"/>
              <a:gd name="T11" fmla="*/ 2147483647 h 349"/>
              <a:gd name="T12" fmla="*/ 2147483647 w 1309"/>
              <a:gd name="T13" fmla="*/ 2147483647 h 349"/>
              <a:gd name="T14" fmla="*/ 2147483647 w 1309"/>
              <a:gd name="T15" fmla="*/ 0 h 349"/>
              <a:gd name="T16" fmla="*/ 0 60000 65536"/>
              <a:gd name="T17" fmla="*/ 0 60000 65536"/>
              <a:gd name="T18" fmla="*/ 0 60000 65536"/>
              <a:gd name="T19" fmla="*/ 0 60000 65536"/>
              <a:gd name="T20" fmla="*/ 0 60000 65536"/>
              <a:gd name="T21" fmla="*/ 0 60000 65536"/>
              <a:gd name="T22" fmla="*/ 0 60000 65536"/>
              <a:gd name="T23" fmla="*/ 0 60000 65536"/>
              <a:gd name="T24" fmla="*/ 0 w 1309"/>
              <a:gd name="T25" fmla="*/ 0 h 349"/>
              <a:gd name="T26" fmla="*/ 1309 w 1309"/>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9" h="349">
                <a:moveTo>
                  <a:pt x="654" y="0"/>
                </a:moveTo>
                <a:lnTo>
                  <a:pt x="654" y="43"/>
                </a:lnTo>
                <a:lnTo>
                  <a:pt x="0" y="43"/>
                </a:lnTo>
                <a:lnTo>
                  <a:pt x="0" y="305"/>
                </a:lnTo>
                <a:lnTo>
                  <a:pt x="654" y="305"/>
                </a:lnTo>
                <a:lnTo>
                  <a:pt x="654" y="348"/>
                </a:lnTo>
                <a:lnTo>
                  <a:pt x="1308" y="174"/>
                </a:lnTo>
                <a:lnTo>
                  <a:pt x="654" y="0"/>
                </a:lnTo>
              </a:path>
            </a:pathLst>
          </a:custGeom>
          <a:gradFill rotWithShape="0">
            <a:gsLst>
              <a:gs pos="0">
                <a:srgbClr val="005555"/>
              </a:gs>
              <a:gs pos="50000">
                <a:srgbClr val="008080"/>
              </a:gs>
              <a:gs pos="100000">
                <a:srgbClr val="005555"/>
              </a:gs>
            </a:gsLst>
            <a:lin ang="0" scaled="1"/>
          </a:gradFill>
          <a:ln w="12700" cap="flat" cmpd="sng">
            <a:solidFill>
              <a:schemeClr val="tx1"/>
            </a:solidFill>
            <a:prstDash val="solid"/>
            <a:round/>
            <a:headEnd type="none" w="med" len="med"/>
            <a:tailEnd type="none" w="med" len="med"/>
          </a:ln>
        </p:spPr>
        <p:txBody>
          <a:bodyPr lIns="76157" tIns="36555" rIns="76157" bIns="36555">
            <a:spAutoFit/>
          </a:bodyPr>
          <a:lstStyle/>
          <a:p>
            <a:endParaRPr lang="fr-FR"/>
          </a:p>
        </p:txBody>
      </p:sp>
      <p:sp>
        <p:nvSpPr>
          <p:cNvPr id="31757" name="Freeform 12"/>
          <p:cNvSpPr>
            <a:spLocks/>
          </p:cNvSpPr>
          <p:nvPr/>
        </p:nvSpPr>
        <p:spPr bwMode="auto">
          <a:xfrm>
            <a:off x="3595688" y="4256088"/>
            <a:ext cx="1920875" cy="554037"/>
          </a:xfrm>
          <a:custGeom>
            <a:avLst/>
            <a:gdLst>
              <a:gd name="T0" fmla="*/ 2147483647 w 1311"/>
              <a:gd name="T1" fmla="*/ 0 h 349"/>
              <a:gd name="T2" fmla="*/ 2147483647 w 1311"/>
              <a:gd name="T3" fmla="*/ 2147483647 h 349"/>
              <a:gd name="T4" fmla="*/ 0 w 1311"/>
              <a:gd name="T5" fmla="*/ 2147483647 h 349"/>
              <a:gd name="T6" fmla="*/ 0 w 1311"/>
              <a:gd name="T7" fmla="*/ 2147483647 h 349"/>
              <a:gd name="T8" fmla="*/ 2147483647 w 1311"/>
              <a:gd name="T9" fmla="*/ 2147483647 h 349"/>
              <a:gd name="T10" fmla="*/ 2147483647 w 1311"/>
              <a:gd name="T11" fmla="*/ 2147483647 h 349"/>
              <a:gd name="T12" fmla="*/ 2147483647 w 1311"/>
              <a:gd name="T13" fmla="*/ 2147483647 h 349"/>
              <a:gd name="T14" fmla="*/ 2147483647 w 1311"/>
              <a:gd name="T15" fmla="*/ 0 h 349"/>
              <a:gd name="T16" fmla="*/ 0 60000 65536"/>
              <a:gd name="T17" fmla="*/ 0 60000 65536"/>
              <a:gd name="T18" fmla="*/ 0 60000 65536"/>
              <a:gd name="T19" fmla="*/ 0 60000 65536"/>
              <a:gd name="T20" fmla="*/ 0 60000 65536"/>
              <a:gd name="T21" fmla="*/ 0 60000 65536"/>
              <a:gd name="T22" fmla="*/ 0 60000 65536"/>
              <a:gd name="T23" fmla="*/ 0 60000 65536"/>
              <a:gd name="T24" fmla="*/ 0 w 1311"/>
              <a:gd name="T25" fmla="*/ 0 h 349"/>
              <a:gd name="T26" fmla="*/ 1311 w 1311"/>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1" h="349">
                <a:moveTo>
                  <a:pt x="655" y="0"/>
                </a:moveTo>
                <a:lnTo>
                  <a:pt x="655" y="43"/>
                </a:lnTo>
                <a:lnTo>
                  <a:pt x="0" y="43"/>
                </a:lnTo>
                <a:lnTo>
                  <a:pt x="0" y="305"/>
                </a:lnTo>
                <a:lnTo>
                  <a:pt x="655" y="305"/>
                </a:lnTo>
                <a:lnTo>
                  <a:pt x="655" y="348"/>
                </a:lnTo>
                <a:lnTo>
                  <a:pt x="1310" y="174"/>
                </a:lnTo>
                <a:lnTo>
                  <a:pt x="655" y="0"/>
                </a:lnTo>
              </a:path>
            </a:pathLst>
          </a:custGeom>
          <a:gradFill rotWithShape="0">
            <a:gsLst>
              <a:gs pos="0">
                <a:srgbClr val="002287"/>
              </a:gs>
              <a:gs pos="50000">
                <a:srgbClr val="0033CC"/>
              </a:gs>
              <a:gs pos="100000">
                <a:srgbClr val="002287"/>
              </a:gs>
            </a:gsLst>
            <a:lin ang="0" scaled="1"/>
          </a:gradFill>
          <a:ln w="12700" cap="flat" cmpd="sng">
            <a:solidFill>
              <a:schemeClr val="tx1"/>
            </a:solidFill>
            <a:prstDash val="solid"/>
            <a:round/>
            <a:headEnd type="none" w="med" len="med"/>
            <a:tailEnd type="none" w="med" len="med"/>
          </a:ln>
        </p:spPr>
        <p:txBody>
          <a:bodyPr lIns="76157" tIns="36555" rIns="76157" bIns="36555">
            <a:spAutoFit/>
          </a:bodyPr>
          <a:lstStyle/>
          <a:p>
            <a:endParaRPr lang="fr-FR"/>
          </a:p>
        </p:txBody>
      </p:sp>
      <p:sp>
        <p:nvSpPr>
          <p:cNvPr id="31758" name="Freeform 13"/>
          <p:cNvSpPr>
            <a:spLocks/>
          </p:cNvSpPr>
          <p:nvPr/>
        </p:nvSpPr>
        <p:spPr bwMode="auto">
          <a:xfrm>
            <a:off x="2019300" y="4256088"/>
            <a:ext cx="1919288" cy="554037"/>
          </a:xfrm>
          <a:custGeom>
            <a:avLst/>
            <a:gdLst>
              <a:gd name="T0" fmla="*/ 2147483647 w 1309"/>
              <a:gd name="T1" fmla="*/ 0 h 349"/>
              <a:gd name="T2" fmla="*/ 2147483647 w 1309"/>
              <a:gd name="T3" fmla="*/ 2147483647 h 349"/>
              <a:gd name="T4" fmla="*/ 0 w 1309"/>
              <a:gd name="T5" fmla="*/ 2147483647 h 349"/>
              <a:gd name="T6" fmla="*/ 0 w 1309"/>
              <a:gd name="T7" fmla="*/ 2147483647 h 349"/>
              <a:gd name="T8" fmla="*/ 2147483647 w 1309"/>
              <a:gd name="T9" fmla="*/ 2147483647 h 349"/>
              <a:gd name="T10" fmla="*/ 2147483647 w 1309"/>
              <a:gd name="T11" fmla="*/ 2147483647 h 349"/>
              <a:gd name="T12" fmla="*/ 2147483647 w 1309"/>
              <a:gd name="T13" fmla="*/ 2147483647 h 349"/>
              <a:gd name="T14" fmla="*/ 2147483647 w 1309"/>
              <a:gd name="T15" fmla="*/ 0 h 349"/>
              <a:gd name="T16" fmla="*/ 0 60000 65536"/>
              <a:gd name="T17" fmla="*/ 0 60000 65536"/>
              <a:gd name="T18" fmla="*/ 0 60000 65536"/>
              <a:gd name="T19" fmla="*/ 0 60000 65536"/>
              <a:gd name="T20" fmla="*/ 0 60000 65536"/>
              <a:gd name="T21" fmla="*/ 0 60000 65536"/>
              <a:gd name="T22" fmla="*/ 0 60000 65536"/>
              <a:gd name="T23" fmla="*/ 0 60000 65536"/>
              <a:gd name="T24" fmla="*/ 0 w 1309"/>
              <a:gd name="T25" fmla="*/ 0 h 349"/>
              <a:gd name="T26" fmla="*/ 1309 w 1309"/>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9" h="349">
                <a:moveTo>
                  <a:pt x="654" y="0"/>
                </a:moveTo>
                <a:lnTo>
                  <a:pt x="654" y="43"/>
                </a:lnTo>
                <a:lnTo>
                  <a:pt x="0" y="43"/>
                </a:lnTo>
                <a:lnTo>
                  <a:pt x="0" y="305"/>
                </a:lnTo>
                <a:lnTo>
                  <a:pt x="654" y="305"/>
                </a:lnTo>
                <a:lnTo>
                  <a:pt x="654" y="348"/>
                </a:lnTo>
                <a:lnTo>
                  <a:pt x="1308" y="174"/>
                </a:lnTo>
                <a:lnTo>
                  <a:pt x="654" y="0"/>
                </a:lnTo>
              </a:path>
            </a:pathLst>
          </a:custGeom>
          <a:gradFill rotWithShape="0">
            <a:gsLst>
              <a:gs pos="0">
                <a:srgbClr val="870044"/>
              </a:gs>
              <a:gs pos="50000">
                <a:srgbClr val="CC0066"/>
              </a:gs>
              <a:gs pos="100000">
                <a:srgbClr val="870044"/>
              </a:gs>
            </a:gsLst>
            <a:lin ang="0" scaled="1"/>
          </a:gradFill>
          <a:ln w="12700" cap="flat" cmpd="sng">
            <a:solidFill>
              <a:schemeClr val="tx1"/>
            </a:solidFill>
            <a:prstDash val="solid"/>
            <a:round/>
            <a:headEnd type="none" w="med" len="med"/>
            <a:tailEnd type="none" w="med" len="med"/>
          </a:ln>
        </p:spPr>
        <p:txBody>
          <a:bodyPr lIns="76157" tIns="36555" rIns="76157" bIns="36555">
            <a:spAutoFit/>
          </a:bodyPr>
          <a:lstStyle/>
          <a:p>
            <a:endParaRPr lang="fr-FR"/>
          </a:p>
        </p:txBody>
      </p:sp>
      <p:sp>
        <p:nvSpPr>
          <p:cNvPr id="31759" name="Rectangle 14"/>
          <p:cNvSpPr>
            <a:spLocks noChangeArrowheads="1"/>
          </p:cNvSpPr>
          <p:nvPr/>
        </p:nvSpPr>
        <p:spPr bwMode="auto">
          <a:xfrm>
            <a:off x="2325688" y="4416425"/>
            <a:ext cx="793750" cy="255588"/>
          </a:xfrm>
          <a:prstGeom prst="rect">
            <a:avLst/>
          </a:prstGeom>
          <a:noFill/>
          <a:ln w="12700">
            <a:noFill/>
            <a:miter lim="800000"/>
            <a:headEnd/>
            <a:tailEnd/>
          </a:ln>
        </p:spPr>
        <p:txBody>
          <a:bodyPr wrap="none" lIns="71438" tIns="36512" rIns="71438" bIns="36512">
            <a:spAutoFit/>
          </a:bodyPr>
          <a:lstStyle/>
          <a:p>
            <a:pPr defTabSz="563563">
              <a:lnSpc>
                <a:spcPct val="100000"/>
              </a:lnSpc>
            </a:pPr>
            <a:r>
              <a:rPr lang="en-US" sz="1200">
                <a:solidFill>
                  <a:srgbClr val="FFFFFF"/>
                </a:solidFill>
              </a:rPr>
              <a:t>SOURCE</a:t>
            </a:r>
          </a:p>
        </p:txBody>
      </p:sp>
      <p:sp>
        <p:nvSpPr>
          <p:cNvPr id="31760" name="Rectangle 15"/>
          <p:cNvSpPr>
            <a:spLocks noChangeArrowheads="1"/>
          </p:cNvSpPr>
          <p:nvPr/>
        </p:nvSpPr>
        <p:spPr bwMode="auto">
          <a:xfrm>
            <a:off x="4000500" y="4402138"/>
            <a:ext cx="590550" cy="255587"/>
          </a:xfrm>
          <a:prstGeom prst="rect">
            <a:avLst/>
          </a:prstGeom>
          <a:noFill/>
          <a:ln w="12700">
            <a:noFill/>
            <a:miter lim="800000"/>
            <a:headEnd/>
            <a:tailEnd/>
          </a:ln>
        </p:spPr>
        <p:txBody>
          <a:bodyPr wrap="none" lIns="71438" tIns="36512" rIns="71438" bIns="36512">
            <a:spAutoFit/>
          </a:bodyPr>
          <a:lstStyle/>
          <a:p>
            <a:pPr defTabSz="563563">
              <a:lnSpc>
                <a:spcPct val="100000"/>
              </a:lnSpc>
            </a:pPr>
            <a:r>
              <a:rPr lang="en-US" sz="1200">
                <a:solidFill>
                  <a:srgbClr val="FFFFFF"/>
                </a:solidFill>
              </a:rPr>
              <a:t>MAKE</a:t>
            </a:r>
          </a:p>
        </p:txBody>
      </p:sp>
      <p:sp>
        <p:nvSpPr>
          <p:cNvPr id="31761" name="Rectangle 16"/>
          <p:cNvSpPr>
            <a:spLocks noChangeArrowheads="1"/>
          </p:cNvSpPr>
          <p:nvPr/>
        </p:nvSpPr>
        <p:spPr bwMode="auto">
          <a:xfrm>
            <a:off x="5535613" y="4402138"/>
            <a:ext cx="803275" cy="255587"/>
          </a:xfrm>
          <a:prstGeom prst="rect">
            <a:avLst/>
          </a:prstGeom>
          <a:noFill/>
          <a:ln w="12700">
            <a:noFill/>
            <a:miter lim="800000"/>
            <a:headEnd/>
            <a:tailEnd/>
          </a:ln>
        </p:spPr>
        <p:txBody>
          <a:bodyPr wrap="none" lIns="71438" tIns="36512" rIns="71438" bIns="36512">
            <a:spAutoFit/>
          </a:bodyPr>
          <a:lstStyle/>
          <a:p>
            <a:pPr defTabSz="563563">
              <a:lnSpc>
                <a:spcPct val="100000"/>
              </a:lnSpc>
            </a:pPr>
            <a:r>
              <a:rPr lang="en-US" sz="1200">
                <a:solidFill>
                  <a:srgbClr val="FFFFFF"/>
                </a:solidFill>
              </a:rPr>
              <a:t>DELIVER</a:t>
            </a:r>
          </a:p>
        </p:txBody>
      </p:sp>
      <p:sp>
        <p:nvSpPr>
          <p:cNvPr id="31762" name="Rectangle 17"/>
          <p:cNvSpPr>
            <a:spLocks noChangeArrowheads="1"/>
          </p:cNvSpPr>
          <p:nvPr/>
        </p:nvSpPr>
        <p:spPr bwMode="auto">
          <a:xfrm>
            <a:off x="955675" y="3455988"/>
            <a:ext cx="7204075" cy="363537"/>
          </a:xfrm>
          <a:prstGeom prst="rect">
            <a:avLst/>
          </a:prstGeom>
          <a:solidFill>
            <a:srgbClr val="00FF99"/>
          </a:solidFill>
          <a:ln w="12700" cap="rnd">
            <a:solidFill>
              <a:srgbClr val="000000"/>
            </a:solidFill>
            <a:miter lim="800000"/>
            <a:headEnd/>
            <a:tailEnd/>
          </a:ln>
        </p:spPr>
        <p:txBody>
          <a:bodyPr/>
          <a:lstStyle/>
          <a:p>
            <a:pPr algn="ctr" defTabSz="887413">
              <a:lnSpc>
                <a:spcPct val="100000"/>
              </a:lnSpc>
            </a:pPr>
            <a:r>
              <a:rPr lang="en-US" sz="1800">
                <a:solidFill>
                  <a:srgbClr val="000000"/>
                </a:solidFill>
              </a:rPr>
              <a:t>Supply Chain Processes</a:t>
            </a:r>
          </a:p>
        </p:txBody>
      </p:sp>
      <p:sp>
        <p:nvSpPr>
          <p:cNvPr id="31763" name="AutoShape 18"/>
          <p:cNvSpPr>
            <a:spLocks noChangeArrowheads="1"/>
          </p:cNvSpPr>
          <p:nvPr/>
        </p:nvSpPr>
        <p:spPr bwMode="auto">
          <a:xfrm rot="-5400000">
            <a:off x="4471987" y="5281613"/>
            <a:ext cx="790575" cy="1174750"/>
          </a:xfrm>
          <a:prstGeom prst="upDownArrow">
            <a:avLst>
              <a:gd name="adj1" fmla="val 65870"/>
              <a:gd name="adj2" fmla="val 30606"/>
            </a:avLst>
          </a:prstGeom>
          <a:solidFill>
            <a:schemeClr val="accent2"/>
          </a:solidFill>
          <a:ln w="12700">
            <a:solidFill>
              <a:srgbClr val="FFFF99"/>
            </a:solidFill>
            <a:miter lim="800000"/>
            <a:headEnd/>
            <a:tailEnd/>
          </a:ln>
        </p:spPr>
        <p:txBody>
          <a:bodyPr wrap="none" anchor="ctr"/>
          <a:lstStyle/>
          <a:p>
            <a:endParaRPr lang="fr-FR"/>
          </a:p>
        </p:txBody>
      </p:sp>
      <p:sp>
        <p:nvSpPr>
          <p:cNvPr id="31764" name="Rectangle 19"/>
          <p:cNvSpPr>
            <a:spLocks noChangeArrowheads="1"/>
          </p:cNvSpPr>
          <p:nvPr/>
        </p:nvSpPr>
        <p:spPr bwMode="auto">
          <a:xfrm>
            <a:off x="957263" y="5319713"/>
            <a:ext cx="3263900" cy="989012"/>
          </a:xfrm>
          <a:prstGeom prst="rect">
            <a:avLst/>
          </a:prstGeom>
          <a:solidFill>
            <a:srgbClr val="0066FF"/>
          </a:solidFill>
          <a:ln w="12700">
            <a:solidFill>
              <a:srgbClr val="000000"/>
            </a:solidFill>
            <a:miter lim="800000"/>
            <a:headEnd/>
            <a:tailEnd/>
          </a:ln>
        </p:spPr>
        <p:txBody>
          <a:bodyPr wrap="none" anchor="ctr"/>
          <a:lstStyle/>
          <a:p>
            <a:endParaRPr lang="fr-FR"/>
          </a:p>
        </p:txBody>
      </p:sp>
      <p:sp>
        <p:nvSpPr>
          <p:cNvPr id="31765" name="Rectangle 20"/>
          <p:cNvSpPr>
            <a:spLocks noChangeArrowheads="1"/>
          </p:cNvSpPr>
          <p:nvPr/>
        </p:nvSpPr>
        <p:spPr bwMode="auto">
          <a:xfrm>
            <a:off x="962025" y="5300663"/>
            <a:ext cx="3262313" cy="331787"/>
          </a:xfrm>
          <a:prstGeom prst="rect">
            <a:avLst/>
          </a:prstGeom>
          <a:solidFill>
            <a:schemeClr val="bg2"/>
          </a:solidFill>
          <a:ln w="12700">
            <a:solidFill>
              <a:srgbClr val="00279F"/>
            </a:solidFill>
            <a:miter lim="800000"/>
            <a:headEnd/>
            <a:tailEnd/>
          </a:ln>
        </p:spPr>
        <p:txBody>
          <a:bodyPr wrap="none" anchor="ctr"/>
          <a:lstStyle/>
          <a:p>
            <a:endParaRPr lang="fr-FR"/>
          </a:p>
        </p:txBody>
      </p:sp>
      <p:sp>
        <p:nvSpPr>
          <p:cNvPr id="31766" name="Rectangle 21"/>
          <p:cNvSpPr>
            <a:spLocks noChangeArrowheads="1"/>
          </p:cNvSpPr>
          <p:nvPr/>
        </p:nvSpPr>
        <p:spPr bwMode="auto">
          <a:xfrm>
            <a:off x="957263" y="5297488"/>
            <a:ext cx="3263900" cy="354012"/>
          </a:xfrm>
          <a:prstGeom prst="rect">
            <a:avLst/>
          </a:prstGeom>
          <a:solidFill>
            <a:srgbClr val="00FF99"/>
          </a:solidFill>
          <a:ln w="12700" cap="rnd">
            <a:solidFill>
              <a:srgbClr val="000000"/>
            </a:solidFill>
            <a:miter lim="800000"/>
            <a:headEnd/>
            <a:tailEnd/>
          </a:ln>
        </p:spPr>
        <p:txBody>
          <a:bodyPr/>
          <a:lstStyle/>
          <a:p>
            <a:pPr algn="ctr" defTabSz="887413">
              <a:lnSpc>
                <a:spcPct val="100000"/>
              </a:lnSpc>
            </a:pPr>
            <a:r>
              <a:rPr lang="en-US" sz="1800">
                <a:solidFill>
                  <a:srgbClr val="000000"/>
                </a:solidFill>
              </a:rPr>
              <a:t>Information Systems</a:t>
            </a:r>
          </a:p>
        </p:txBody>
      </p:sp>
      <p:grpSp>
        <p:nvGrpSpPr>
          <p:cNvPr id="31767" name="Group 22"/>
          <p:cNvGrpSpPr>
            <a:grpSpLocks/>
          </p:cNvGrpSpPr>
          <p:nvPr/>
        </p:nvGrpSpPr>
        <p:grpSpPr bwMode="auto">
          <a:xfrm flipH="1">
            <a:off x="1925638" y="5713413"/>
            <a:ext cx="527050" cy="446087"/>
            <a:chOff x="1269" y="3387"/>
            <a:chExt cx="360" cy="281"/>
          </a:xfrm>
        </p:grpSpPr>
        <p:sp>
          <p:nvSpPr>
            <p:cNvPr id="31812" name="Freeform 23"/>
            <p:cNvSpPr>
              <a:spLocks/>
            </p:cNvSpPr>
            <p:nvPr/>
          </p:nvSpPr>
          <p:spPr bwMode="auto">
            <a:xfrm>
              <a:off x="1269" y="3601"/>
              <a:ext cx="35" cy="22"/>
            </a:xfrm>
            <a:custGeom>
              <a:avLst/>
              <a:gdLst>
                <a:gd name="T0" fmla="*/ 35 w 35"/>
                <a:gd name="T1" fmla="*/ 0 h 22"/>
                <a:gd name="T2" fmla="*/ 26 w 35"/>
                <a:gd name="T3" fmla="*/ 0 h 22"/>
                <a:gd name="T4" fmla="*/ 22 w 35"/>
                <a:gd name="T5" fmla="*/ 0 h 22"/>
                <a:gd name="T6" fmla="*/ 17 w 35"/>
                <a:gd name="T7" fmla="*/ 2 h 22"/>
                <a:gd name="T8" fmla="*/ 13 w 35"/>
                <a:gd name="T9" fmla="*/ 3 h 22"/>
                <a:gd name="T10" fmla="*/ 8 w 35"/>
                <a:gd name="T11" fmla="*/ 4 h 22"/>
                <a:gd name="T12" fmla="*/ 5 w 35"/>
                <a:gd name="T13" fmla="*/ 5 h 22"/>
                <a:gd name="T14" fmla="*/ 4 w 35"/>
                <a:gd name="T15" fmla="*/ 6 h 22"/>
                <a:gd name="T16" fmla="*/ 2 w 35"/>
                <a:gd name="T17" fmla="*/ 7 h 22"/>
                <a:gd name="T18" fmla="*/ 0 w 35"/>
                <a:gd name="T19" fmla="*/ 8 h 22"/>
                <a:gd name="T20" fmla="*/ 0 w 35"/>
                <a:gd name="T21" fmla="*/ 9 h 22"/>
                <a:gd name="T22" fmla="*/ 0 w 35"/>
                <a:gd name="T23" fmla="*/ 12 h 22"/>
                <a:gd name="T24" fmla="*/ 2 w 35"/>
                <a:gd name="T25" fmla="*/ 13 h 22"/>
                <a:gd name="T26" fmla="*/ 3 w 35"/>
                <a:gd name="T27" fmla="*/ 14 h 22"/>
                <a:gd name="T28" fmla="*/ 5 w 35"/>
                <a:gd name="T29" fmla="*/ 14 h 22"/>
                <a:gd name="T30" fmla="*/ 8 w 35"/>
                <a:gd name="T31" fmla="*/ 14 h 22"/>
                <a:gd name="T32" fmla="*/ 11 w 35"/>
                <a:gd name="T33" fmla="*/ 14 h 22"/>
                <a:gd name="T34" fmla="*/ 15 w 35"/>
                <a:gd name="T35" fmla="*/ 14 h 22"/>
                <a:gd name="T36" fmla="*/ 18 w 35"/>
                <a:gd name="T37" fmla="*/ 14 h 22"/>
                <a:gd name="T38" fmla="*/ 22 w 35"/>
                <a:gd name="T39" fmla="*/ 14 h 22"/>
                <a:gd name="T40" fmla="*/ 24 w 35"/>
                <a:gd name="T41" fmla="*/ 15 h 22"/>
                <a:gd name="T42" fmla="*/ 27 w 35"/>
                <a:gd name="T43" fmla="*/ 16 h 22"/>
                <a:gd name="T44" fmla="*/ 35 w 35"/>
                <a:gd name="T45" fmla="*/ 22 h 22"/>
                <a:gd name="T46" fmla="*/ 35 w 35"/>
                <a:gd name="T47" fmla="*/ 22 h 22"/>
                <a:gd name="T48" fmla="*/ 35 w 35"/>
                <a:gd name="T49" fmla="*/ 20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22"/>
                <a:gd name="T77" fmla="*/ 35 w 35"/>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22">
                  <a:moveTo>
                    <a:pt x="35" y="0"/>
                  </a:moveTo>
                  <a:lnTo>
                    <a:pt x="26" y="0"/>
                  </a:lnTo>
                  <a:lnTo>
                    <a:pt x="22" y="0"/>
                  </a:lnTo>
                  <a:lnTo>
                    <a:pt x="17" y="2"/>
                  </a:lnTo>
                  <a:lnTo>
                    <a:pt x="13" y="3"/>
                  </a:lnTo>
                  <a:lnTo>
                    <a:pt x="8" y="4"/>
                  </a:lnTo>
                  <a:lnTo>
                    <a:pt x="5" y="5"/>
                  </a:lnTo>
                  <a:lnTo>
                    <a:pt x="4" y="6"/>
                  </a:lnTo>
                  <a:lnTo>
                    <a:pt x="2" y="7"/>
                  </a:lnTo>
                  <a:lnTo>
                    <a:pt x="0" y="8"/>
                  </a:lnTo>
                  <a:lnTo>
                    <a:pt x="0" y="9"/>
                  </a:lnTo>
                  <a:lnTo>
                    <a:pt x="0" y="12"/>
                  </a:lnTo>
                  <a:lnTo>
                    <a:pt x="2" y="13"/>
                  </a:lnTo>
                  <a:lnTo>
                    <a:pt x="3" y="14"/>
                  </a:lnTo>
                  <a:lnTo>
                    <a:pt x="5" y="14"/>
                  </a:lnTo>
                  <a:lnTo>
                    <a:pt x="8" y="14"/>
                  </a:lnTo>
                  <a:lnTo>
                    <a:pt x="11" y="14"/>
                  </a:lnTo>
                  <a:lnTo>
                    <a:pt x="15" y="14"/>
                  </a:lnTo>
                  <a:lnTo>
                    <a:pt x="18" y="14"/>
                  </a:lnTo>
                  <a:lnTo>
                    <a:pt x="22" y="14"/>
                  </a:lnTo>
                  <a:lnTo>
                    <a:pt x="24" y="15"/>
                  </a:lnTo>
                  <a:lnTo>
                    <a:pt x="27" y="16"/>
                  </a:lnTo>
                  <a:lnTo>
                    <a:pt x="35" y="22"/>
                  </a:lnTo>
                  <a:lnTo>
                    <a:pt x="35" y="20"/>
                  </a:lnTo>
                </a:path>
              </a:pathLst>
            </a:custGeom>
            <a:noFill/>
            <a:ln w="6350">
              <a:solidFill>
                <a:srgbClr val="808080"/>
              </a:solidFill>
              <a:prstDash val="solid"/>
              <a:round/>
              <a:headEnd/>
              <a:tailEnd/>
            </a:ln>
          </p:spPr>
          <p:txBody>
            <a:bodyPr/>
            <a:lstStyle/>
            <a:p>
              <a:endParaRPr lang="fr-FR"/>
            </a:p>
          </p:txBody>
        </p:sp>
        <p:grpSp>
          <p:nvGrpSpPr>
            <p:cNvPr id="31813" name="Group 24"/>
            <p:cNvGrpSpPr>
              <a:grpSpLocks/>
            </p:cNvGrpSpPr>
            <p:nvPr/>
          </p:nvGrpSpPr>
          <p:grpSpPr bwMode="auto">
            <a:xfrm>
              <a:off x="1300" y="3543"/>
              <a:ext cx="282" cy="96"/>
              <a:chOff x="1300" y="3543"/>
              <a:chExt cx="282" cy="96"/>
            </a:xfrm>
          </p:grpSpPr>
          <p:sp>
            <p:nvSpPr>
              <p:cNvPr id="31951" name="Freeform 25"/>
              <p:cNvSpPr>
                <a:spLocks/>
              </p:cNvSpPr>
              <p:nvPr/>
            </p:nvSpPr>
            <p:spPr bwMode="auto">
              <a:xfrm>
                <a:off x="1301" y="3591"/>
                <a:ext cx="281" cy="48"/>
              </a:xfrm>
              <a:custGeom>
                <a:avLst/>
                <a:gdLst>
                  <a:gd name="T0" fmla="*/ 0 w 281"/>
                  <a:gd name="T1" fmla="*/ 3 h 48"/>
                  <a:gd name="T2" fmla="*/ 0 w 281"/>
                  <a:gd name="T3" fmla="*/ 24 h 48"/>
                  <a:gd name="T4" fmla="*/ 228 w 281"/>
                  <a:gd name="T5" fmla="*/ 48 h 48"/>
                  <a:gd name="T6" fmla="*/ 281 w 281"/>
                  <a:gd name="T7" fmla="*/ 18 h 48"/>
                  <a:gd name="T8" fmla="*/ 281 w 281"/>
                  <a:gd name="T9" fmla="*/ 0 h 48"/>
                  <a:gd name="T10" fmla="*/ 226 w 281"/>
                  <a:gd name="T11" fmla="*/ 25 h 48"/>
                  <a:gd name="T12" fmla="*/ 0 w 281"/>
                  <a:gd name="T13" fmla="*/ 3 h 48"/>
                  <a:gd name="T14" fmla="*/ 0 60000 65536"/>
                  <a:gd name="T15" fmla="*/ 0 60000 65536"/>
                  <a:gd name="T16" fmla="*/ 0 60000 65536"/>
                  <a:gd name="T17" fmla="*/ 0 60000 65536"/>
                  <a:gd name="T18" fmla="*/ 0 60000 65536"/>
                  <a:gd name="T19" fmla="*/ 0 60000 65536"/>
                  <a:gd name="T20" fmla="*/ 0 60000 65536"/>
                  <a:gd name="T21" fmla="*/ 0 w 281"/>
                  <a:gd name="T22" fmla="*/ 0 h 48"/>
                  <a:gd name="T23" fmla="*/ 281 w 28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 h="48">
                    <a:moveTo>
                      <a:pt x="0" y="3"/>
                    </a:moveTo>
                    <a:lnTo>
                      <a:pt x="0" y="24"/>
                    </a:lnTo>
                    <a:lnTo>
                      <a:pt x="228" y="48"/>
                    </a:lnTo>
                    <a:lnTo>
                      <a:pt x="281" y="18"/>
                    </a:lnTo>
                    <a:lnTo>
                      <a:pt x="281" y="0"/>
                    </a:lnTo>
                    <a:lnTo>
                      <a:pt x="226" y="25"/>
                    </a:lnTo>
                    <a:lnTo>
                      <a:pt x="0" y="3"/>
                    </a:lnTo>
                    <a:close/>
                  </a:path>
                </a:pathLst>
              </a:custGeom>
              <a:solidFill>
                <a:srgbClr val="9F9F9F"/>
              </a:solidFill>
              <a:ln w="9525">
                <a:noFill/>
                <a:round/>
                <a:headEnd/>
                <a:tailEnd/>
              </a:ln>
            </p:spPr>
            <p:txBody>
              <a:bodyPr/>
              <a:lstStyle/>
              <a:p>
                <a:endParaRPr lang="fr-FR"/>
              </a:p>
            </p:txBody>
          </p:sp>
          <p:sp>
            <p:nvSpPr>
              <p:cNvPr id="31952" name="Freeform 26"/>
              <p:cNvSpPr>
                <a:spLocks/>
              </p:cNvSpPr>
              <p:nvPr/>
            </p:nvSpPr>
            <p:spPr bwMode="auto">
              <a:xfrm>
                <a:off x="1300" y="3543"/>
                <a:ext cx="228" cy="74"/>
              </a:xfrm>
              <a:custGeom>
                <a:avLst/>
                <a:gdLst>
                  <a:gd name="T0" fmla="*/ 0 w 228"/>
                  <a:gd name="T1" fmla="*/ 0 h 74"/>
                  <a:gd name="T2" fmla="*/ 228 w 228"/>
                  <a:gd name="T3" fmla="*/ 16 h 74"/>
                  <a:gd name="T4" fmla="*/ 228 w 228"/>
                  <a:gd name="T5" fmla="*/ 74 h 74"/>
                  <a:gd name="T6" fmla="*/ 0 w 228"/>
                  <a:gd name="T7" fmla="*/ 52 h 74"/>
                  <a:gd name="T8" fmla="*/ 0 w 228"/>
                  <a:gd name="T9" fmla="*/ 0 h 74"/>
                  <a:gd name="T10" fmla="*/ 0 60000 65536"/>
                  <a:gd name="T11" fmla="*/ 0 60000 65536"/>
                  <a:gd name="T12" fmla="*/ 0 60000 65536"/>
                  <a:gd name="T13" fmla="*/ 0 60000 65536"/>
                  <a:gd name="T14" fmla="*/ 0 60000 65536"/>
                  <a:gd name="T15" fmla="*/ 0 w 228"/>
                  <a:gd name="T16" fmla="*/ 0 h 74"/>
                  <a:gd name="T17" fmla="*/ 228 w 228"/>
                  <a:gd name="T18" fmla="*/ 74 h 74"/>
                </a:gdLst>
                <a:ahLst/>
                <a:cxnLst>
                  <a:cxn ang="T10">
                    <a:pos x="T0" y="T1"/>
                  </a:cxn>
                  <a:cxn ang="T11">
                    <a:pos x="T2" y="T3"/>
                  </a:cxn>
                  <a:cxn ang="T12">
                    <a:pos x="T4" y="T5"/>
                  </a:cxn>
                  <a:cxn ang="T13">
                    <a:pos x="T6" y="T7"/>
                  </a:cxn>
                  <a:cxn ang="T14">
                    <a:pos x="T8" y="T9"/>
                  </a:cxn>
                </a:cxnLst>
                <a:rect l="T15" t="T16" r="T17" b="T18"/>
                <a:pathLst>
                  <a:path w="228" h="74">
                    <a:moveTo>
                      <a:pt x="0" y="0"/>
                    </a:moveTo>
                    <a:lnTo>
                      <a:pt x="228" y="16"/>
                    </a:lnTo>
                    <a:lnTo>
                      <a:pt x="228" y="74"/>
                    </a:lnTo>
                    <a:lnTo>
                      <a:pt x="0" y="52"/>
                    </a:lnTo>
                    <a:lnTo>
                      <a:pt x="0" y="0"/>
                    </a:lnTo>
                    <a:close/>
                  </a:path>
                </a:pathLst>
              </a:custGeom>
              <a:solidFill>
                <a:srgbClr val="C0C0C0"/>
              </a:solidFill>
              <a:ln w="9525">
                <a:noFill/>
                <a:round/>
                <a:headEnd/>
                <a:tailEnd/>
              </a:ln>
            </p:spPr>
            <p:txBody>
              <a:bodyPr/>
              <a:lstStyle/>
              <a:p>
                <a:endParaRPr lang="fr-FR"/>
              </a:p>
            </p:txBody>
          </p:sp>
          <p:grpSp>
            <p:nvGrpSpPr>
              <p:cNvPr id="31953" name="Group 27"/>
              <p:cNvGrpSpPr>
                <a:grpSpLocks/>
              </p:cNvGrpSpPr>
              <p:nvPr/>
            </p:nvGrpSpPr>
            <p:grpSpPr bwMode="auto">
              <a:xfrm>
                <a:off x="1300" y="3556"/>
                <a:ext cx="228" cy="30"/>
                <a:chOff x="1300" y="3556"/>
                <a:chExt cx="228" cy="30"/>
              </a:xfrm>
            </p:grpSpPr>
            <p:sp>
              <p:nvSpPr>
                <p:cNvPr id="31954" name="Line 28"/>
                <p:cNvSpPr>
                  <a:spLocks noChangeShapeType="1"/>
                </p:cNvSpPr>
                <p:nvPr/>
              </p:nvSpPr>
              <p:spPr bwMode="auto">
                <a:xfrm>
                  <a:off x="1300" y="3556"/>
                  <a:ext cx="228" cy="18"/>
                </a:xfrm>
                <a:prstGeom prst="line">
                  <a:avLst/>
                </a:prstGeom>
                <a:noFill/>
                <a:ln w="1588">
                  <a:solidFill>
                    <a:srgbClr val="000000"/>
                  </a:solidFill>
                  <a:round/>
                  <a:headEnd/>
                  <a:tailEnd/>
                </a:ln>
              </p:spPr>
              <p:txBody>
                <a:bodyPr/>
                <a:lstStyle/>
                <a:p>
                  <a:endParaRPr lang="fr-FR"/>
                </a:p>
              </p:txBody>
            </p:sp>
            <p:sp>
              <p:nvSpPr>
                <p:cNvPr id="31955" name="Line 29"/>
                <p:cNvSpPr>
                  <a:spLocks noChangeShapeType="1"/>
                </p:cNvSpPr>
                <p:nvPr/>
              </p:nvSpPr>
              <p:spPr bwMode="auto">
                <a:xfrm>
                  <a:off x="1467" y="3570"/>
                  <a:ext cx="48" cy="4"/>
                </a:xfrm>
                <a:prstGeom prst="line">
                  <a:avLst/>
                </a:prstGeom>
                <a:noFill/>
                <a:ln w="3175">
                  <a:solidFill>
                    <a:srgbClr val="000000"/>
                  </a:solidFill>
                  <a:round/>
                  <a:headEnd/>
                  <a:tailEnd/>
                </a:ln>
              </p:spPr>
              <p:txBody>
                <a:bodyPr/>
                <a:lstStyle/>
                <a:p>
                  <a:endParaRPr lang="fr-FR"/>
                </a:p>
              </p:txBody>
            </p:sp>
            <p:sp>
              <p:nvSpPr>
                <p:cNvPr id="31956" name="Line 30"/>
                <p:cNvSpPr>
                  <a:spLocks noChangeShapeType="1"/>
                </p:cNvSpPr>
                <p:nvPr/>
              </p:nvSpPr>
              <p:spPr bwMode="auto">
                <a:xfrm>
                  <a:off x="1411" y="3566"/>
                  <a:ext cx="48" cy="3"/>
                </a:xfrm>
                <a:prstGeom prst="line">
                  <a:avLst/>
                </a:prstGeom>
                <a:noFill/>
                <a:ln w="3175">
                  <a:solidFill>
                    <a:srgbClr val="000000"/>
                  </a:solidFill>
                  <a:round/>
                  <a:headEnd/>
                  <a:tailEnd/>
                </a:ln>
              </p:spPr>
              <p:txBody>
                <a:bodyPr/>
                <a:lstStyle/>
                <a:p>
                  <a:endParaRPr lang="fr-FR"/>
                </a:p>
              </p:txBody>
            </p:sp>
            <p:sp>
              <p:nvSpPr>
                <p:cNvPr id="31957" name="Line 31"/>
                <p:cNvSpPr>
                  <a:spLocks noChangeShapeType="1"/>
                </p:cNvSpPr>
                <p:nvPr/>
              </p:nvSpPr>
              <p:spPr bwMode="auto">
                <a:xfrm>
                  <a:off x="1300" y="3566"/>
                  <a:ext cx="228" cy="20"/>
                </a:xfrm>
                <a:prstGeom prst="line">
                  <a:avLst/>
                </a:prstGeom>
                <a:noFill/>
                <a:ln w="1588">
                  <a:solidFill>
                    <a:srgbClr val="000000"/>
                  </a:solidFill>
                  <a:round/>
                  <a:headEnd/>
                  <a:tailEnd/>
                </a:ln>
              </p:spPr>
              <p:txBody>
                <a:bodyPr/>
                <a:lstStyle/>
                <a:p>
                  <a:endParaRPr lang="fr-FR"/>
                </a:p>
              </p:txBody>
            </p:sp>
          </p:grpSp>
        </p:grpSp>
        <p:grpSp>
          <p:nvGrpSpPr>
            <p:cNvPr id="31814" name="Group 32"/>
            <p:cNvGrpSpPr>
              <a:grpSpLocks/>
            </p:cNvGrpSpPr>
            <p:nvPr/>
          </p:nvGrpSpPr>
          <p:grpSpPr bwMode="auto">
            <a:xfrm>
              <a:off x="1300" y="3533"/>
              <a:ext cx="283" cy="26"/>
              <a:chOff x="1300" y="3533"/>
              <a:chExt cx="283" cy="26"/>
            </a:xfrm>
          </p:grpSpPr>
          <p:sp>
            <p:nvSpPr>
              <p:cNvPr id="31949" name="Freeform 33"/>
              <p:cNvSpPr>
                <a:spLocks/>
              </p:cNvSpPr>
              <p:nvPr/>
            </p:nvSpPr>
            <p:spPr bwMode="auto">
              <a:xfrm>
                <a:off x="1300" y="3533"/>
                <a:ext cx="283" cy="26"/>
              </a:xfrm>
              <a:custGeom>
                <a:avLst/>
                <a:gdLst>
                  <a:gd name="T0" fmla="*/ 0 w 283"/>
                  <a:gd name="T1" fmla="*/ 10 h 26"/>
                  <a:gd name="T2" fmla="*/ 228 w 283"/>
                  <a:gd name="T3" fmla="*/ 26 h 26"/>
                  <a:gd name="T4" fmla="*/ 283 w 283"/>
                  <a:gd name="T5" fmla="*/ 11 h 26"/>
                  <a:gd name="T6" fmla="*/ 263 w 283"/>
                  <a:gd name="T7" fmla="*/ 8 h 26"/>
                  <a:gd name="T8" fmla="*/ 87 w 283"/>
                  <a:gd name="T9" fmla="*/ 0 h 26"/>
                  <a:gd name="T10" fmla="*/ 0 w 283"/>
                  <a:gd name="T11" fmla="*/ 10 h 26"/>
                  <a:gd name="T12" fmla="*/ 0 60000 65536"/>
                  <a:gd name="T13" fmla="*/ 0 60000 65536"/>
                  <a:gd name="T14" fmla="*/ 0 60000 65536"/>
                  <a:gd name="T15" fmla="*/ 0 60000 65536"/>
                  <a:gd name="T16" fmla="*/ 0 60000 65536"/>
                  <a:gd name="T17" fmla="*/ 0 60000 65536"/>
                  <a:gd name="T18" fmla="*/ 0 w 283"/>
                  <a:gd name="T19" fmla="*/ 0 h 26"/>
                  <a:gd name="T20" fmla="*/ 283 w 28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83" h="26">
                    <a:moveTo>
                      <a:pt x="0" y="10"/>
                    </a:moveTo>
                    <a:lnTo>
                      <a:pt x="228" y="26"/>
                    </a:lnTo>
                    <a:lnTo>
                      <a:pt x="283" y="11"/>
                    </a:lnTo>
                    <a:lnTo>
                      <a:pt x="263" y="8"/>
                    </a:lnTo>
                    <a:lnTo>
                      <a:pt x="87" y="0"/>
                    </a:lnTo>
                    <a:lnTo>
                      <a:pt x="0" y="10"/>
                    </a:lnTo>
                    <a:close/>
                  </a:path>
                </a:pathLst>
              </a:custGeom>
              <a:solidFill>
                <a:srgbClr val="DFDFDF"/>
              </a:solidFill>
              <a:ln w="9525">
                <a:noFill/>
                <a:round/>
                <a:headEnd/>
                <a:tailEnd/>
              </a:ln>
            </p:spPr>
            <p:txBody>
              <a:bodyPr/>
              <a:lstStyle/>
              <a:p>
                <a:endParaRPr lang="fr-FR"/>
              </a:p>
            </p:txBody>
          </p:sp>
          <p:sp>
            <p:nvSpPr>
              <p:cNvPr id="31950" name="Freeform 34"/>
              <p:cNvSpPr>
                <a:spLocks/>
              </p:cNvSpPr>
              <p:nvPr/>
            </p:nvSpPr>
            <p:spPr bwMode="auto">
              <a:xfrm>
                <a:off x="1363" y="3538"/>
                <a:ext cx="209" cy="17"/>
              </a:xfrm>
              <a:custGeom>
                <a:avLst/>
                <a:gdLst>
                  <a:gd name="T0" fmla="*/ 18 w 209"/>
                  <a:gd name="T1" fmla="*/ 0 h 17"/>
                  <a:gd name="T2" fmla="*/ 0 w 209"/>
                  <a:gd name="T3" fmla="*/ 6 h 17"/>
                  <a:gd name="T4" fmla="*/ 169 w 209"/>
                  <a:gd name="T5" fmla="*/ 17 h 17"/>
                  <a:gd name="T6" fmla="*/ 196 w 209"/>
                  <a:gd name="T7" fmla="*/ 9 h 17"/>
                  <a:gd name="T8" fmla="*/ 194 w 209"/>
                  <a:gd name="T9" fmla="*/ 8 h 17"/>
                  <a:gd name="T10" fmla="*/ 209 w 209"/>
                  <a:gd name="T11" fmla="*/ 5 h 17"/>
                  <a:gd name="T12" fmla="*/ 200 w 209"/>
                  <a:gd name="T13" fmla="*/ 3 h 17"/>
                  <a:gd name="T14" fmla="*/ 18 w 209"/>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7"/>
                  <a:gd name="T26" fmla="*/ 209 w 20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7">
                    <a:moveTo>
                      <a:pt x="18" y="0"/>
                    </a:moveTo>
                    <a:lnTo>
                      <a:pt x="0" y="6"/>
                    </a:lnTo>
                    <a:lnTo>
                      <a:pt x="169" y="17"/>
                    </a:lnTo>
                    <a:lnTo>
                      <a:pt x="196" y="9"/>
                    </a:lnTo>
                    <a:lnTo>
                      <a:pt x="194" y="8"/>
                    </a:lnTo>
                    <a:lnTo>
                      <a:pt x="209" y="5"/>
                    </a:lnTo>
                    <a:lnTo>
                      <a:pt x="200" y="3"/>
                    </a:lnTo>
                    <a:lnTo>
                      <a:pt x="18" y="0"/>
                    </a:lnTo>
                    <a:close/>
                  </a:path>
                </a:pathLst>
              </a:custGeom>
              <a:solidFill>
                <a:srgbClr val="5F5F5F"/>
              </a:solidFill>
              <a:ln w="9525">
                <a:noFill/>
                <a:round/>
                <a:headEnd/>
                <a:tailEnd/>
              </a:ln>
            </p:spPr>
            <p:txBody>
              <a:bodyPr/>
              <a:lstStyle/>
              <a:p>
                <a:endParaRPr lang="fr-FR"/>
              </a:p>
            </p:txBody>
          </p:sp>
        </p:grpSp>
        <p:grpSp>
          <p:nvGrpSpPr>
            <p:cNvPr id="31815" name="Group 35"/>
            <p:cNvGrpSpPr>
              <a:grpSpLocks/>
            </p:cNvGrpSpPr>
            <p:nvPr/>
          </p:nvGrpSpPr>
          <p:grpSpPr bwMode="auto">
            <a:xfrm>
              <a:off x="1530" y="3390"/>
              <a:ext cx="52" cy="161"/>
              <a:chOff x="1530" y="3390"/>
              <a:chExt cx="52" cy="161"/>
            </a:xfrm>
          </p:grpSpPr>
          <p:grpSp>
            <p:nvGrpSpPr>
              <p:cNvPr id="31919" name="Group 36"/>
              <p:cNvGrpSpPr>
                <a:grpSpLocks/>
              </p:cNvGrpSpPr>
              <p:nvPr/>
            </p:nvGrpSpPr>
            <p:grpSpPr bwMode="auto">
              <a:xfrm>
                <a:off x="1551" y="3410"/>
                <a:ext cx="31" cy="136"/>
                <a:chOff x="1551" y="3410"/>
                <a:chExt cx="31" cy="136"/>
              </a:xfrm>
            </p:grpSpPr>
            <p:sp>
              <p:nvSpPr>
                <p:cNvPr id="31923" name="Freeform 37"/>
                <p:cNvSpPr>
                  <a:spLocks/>
                </p:cNvSpPr>
                <p:nvPr/>
              </p:nvSpPr>
              <p:spPr bwMode="auto">
                <a:xfrm>
                  <a:off x="1551" y="3410"/>
                  <a:ext cx="31" cy="136"/>
                </a:xfrm>
                <a:custGeom>
                  <a:avLst/>
                  <a:gdLst>
                    <a:gd name="T0" fmla="*/ 3 w 31"/>
                    <a:gd name="T1" fmla="*/ 0 h 136"/>
                    <a:gd name="T2" fmla="*/ 31 w 31"/>
                    <a:gd name="T3" fmla="*/ 12 h 136"/>
                    <a:gd name="T4" fmla="*/ 29 w 31"/>
                    <a:gd name="T5" fmla="*/ 65 h 136"/>
                    <a:gd name="T6" fmla="*/ 25 w 31"/>
                    <a:gd name="T7" fmla="*/ 128 h 136"/>
                    <a:gd name="T8" fmla="*/ 0 w 31"/>
                    <a:gd name="T9" fmla="*/ 136 h 136"/>
                    <a:gd name="T10" fmla="*/ 3 w 31"/>
                    <a:gd name="T11" fmla="*/ 0 h 136"/>
                    <a:gd name="T12" fmla="*/ 0 60000 65536"/>
                    <a:gd name="T13" fmla="*/ 0 60000 65536"/>
                    <a:gd name="T14" fmla="*/ 0 60000 65536"/>
                    <a:gd name="T15" fmla="*/ 0 60000 65536"/>
                    <a:gd name="T16" fmla="*/ 0 60000 65536"/>
                    <a:gd name="T17" fmla="*/ 0 60000 65536"/>
                    <a:gd name="T18" fmla="*/ 0 w 31"/>
                    <a:gd name="T19" fmla="*/ 0 h 136"/>
                    <a:gd name="T20" fmla="*/ 31 w 3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31" h="136">
                      <a:moveTo>
                        <a:pt x="3" y="0"/>
                      </a:moveTo>
                      <a:lnTo>
                        <a:pt x="31" y="12"/>
                      </a:lnTo>
                      <a:lnTo>
                        <a:pt x="29" y="65"/>
                      </a:lnTo>
                      <a:lnTo>
                        <a:pt x="25" y="128"/>
                      </a:lnTo>
                      <a:lnTo>
                        <a:pt x="0" y="136"/>
                      </a:lnTo>
                      <a:lnTo>
                        <a:pt x="3" y="0"/>
                      </a:lnTo>
                      <a:close/>
                    </a:path>
                  </a:pathLst>
                </a:custGeom>
                <a:solidFill>
                  <a:srgbClr val="9F9F9F"/>
                </a:solidFill>
                <a:ln w="9525">
                  <a:noFill/>
                  <a:round/>
                  <a:headEnd/>
                  <a:tailEnd/>
                </a:ln>
              </p:spPr>
              <p:txBody>
                <a:bodyPr/>
                <a:lstStyle/>
                <a:p>
                  <a:endParaRPr lang="fr-FR"/>
                </a:p>
              </p:txBody>
            </p:sp>
            <p:grpSp>
              <p:nvGrpSpPr>
                <p:cNvPr id="31924" name="Group 38"/>
                <p:cNvGrpSpPr>
                  <a:grpSpLocks/>
                </p:cNvGrpSpPr>
                <p:nvPr/>
              </p:nvGrpSpPr>
              <p:grpSpPr bwMode="auto">
                <a:xfrm>
                  <a:off x="1551" y="3417"/>
                  <a:ext cx="31" cy="113"/>
                  <a:chOff x="1551" y="3417"/>
                  <a:chExt cx="31" cy="113"/>
                </a:xfrm>
              </p:grpSpPr>
              <p:grpSp>
                <p:nvGrpSpPr>
                  <p:cNvPr id="31925" name="Group 39"/>
                  <p:cNvGrpSpPr>
                    <a:grpSpLocks/>
                  </p:cNvGrpSpPr>
                  <p:nvPr/>
                </p:nvGrpSpPr>
                <p:grpSpPr bwMode="auto">
                  <a:xfrm>
                    <a:off x="1551" y="3417"/>
                    <a:ext cx="31" cy="113"/>
                    <a:chOff x="1551" y="3417"/>
                    <a:chExt cx="31" cy="113"/>
                  </a:xfrm>
                </p:grpSpPr>
                <p:grpSp>
                  <p:nvGrpSpPr>
                    <p:cNvPr id="31927" name="Group 40"/>
                    <p:cNvGrpSpPr>
                      <a:grpSpLocks/>
                    </p:cNvGrpSpPr>
                    <p:nvPr/>
                  </p:nvGrpSpPr>
                  <p:grpSpPr bwMode="auto">
                    <a:xfrm>
                      <a:off x="1551" y="3417"/>
                      <a:ext cx="31" cy="68"/>
                      <a:chOff x="1551" y="3417"/>
                      <a:chExt cx="31" cy="68"/>
                    </a:xfrm>
                  </p:grpSpPr>
                  <p:grpSp>
                    <p:nvGrpSpPr>
                      <p:cNvPr id="31937" name="Group 41"/>
                      <p:cNvGrpSpPr>
                        <a:grpSpLocks/>
                      </p:cNvGrpSpPr>
                      <p:nvPr/>
                    </p:nvGrpSpPr>
                    <p:grpSpPr bwMode="auto">
                      <a:xfrm>
                        <a:off x="1553" y="3417"/>
                        <a:ext cx="29" cy="36"/>
                        <a:chOff x="1553" y="3417"/>
                        <a:chExt cx="29" cy="36"/>
                      </a:xfrm>
                    </p:grpSpPr>
                    <p:sp>
                      <p:nvSpPr>
                        <p:cNvPr id="31943" name="Line 42"/>
                        <p:cNvSpPr>
                          <a:spLocks noChangeShapeType="1"/>
                        </p:cNvSpPr>
                        <p:nvPr/>
                      </p:nvSpPr>
                      <p:spPr bwMode="auto">
                        <a:xfrm>
                          <a:off x="1554" y="3417"/>
                          <a:ext cx="28" cy="10"/>
                        </a:xfrm>
                        <a:prstGeom prst="line">
                          <a:avLst/>
                        </a:prstGeom>
                        <a:noFill/>
                        <a:ln w="1588">
                          <a:solidFill>
                            <a:srgbClr val="7F7F7F"/>
                          </a:solidFill>
                          <a:round/>
                          <a:headEnd/>
                          <a:tailEnd/>
                        </a:ln>
                      </p:spPr>
                      <p:txBody>
                        <a:bodyPr/>
                        <a:lstStyle/>
                        <a:p>
                          <a:endParaRPr lang="fr-FR"/>
                        </a:p>
                      </p:txBody>
                    </p:sp>
                    <p:sp>
                      <p:nvSpPr>
                        <p:cNvPr id="31944" name="Line 43"/>
                        <p:cNvSpPr>
                          <a:spLocks noChangeShapeType="1"/>
                        </p:cNvSpPr>
                        <p:nvPr/>
                      </p:nvSpPr>
                      <p:spPr bwMode="auto">
                        <a:xfrm>
                          <a:off x="1553" y="3423"/>
                          <a:ext cx="28" cy="10"/>
                        </a:xfrm>
                        <a:prstGeom prst="line">
                          <a:avLst/>
                        </a:prstGeom>
                        <a:noFill/>
                        <a:ln w="1588">
                          <a:solidFill>
                            <a:srgbClr val="7F7F7F"/>
                          </a:solidFill>
                          <a:round/>
                          <a:headEnd/>
                          <a:tailEnd/>
                        </a:ln>
                      </p:spPr>
                      <p:txBody>
                        <a:bodyPr/>
                        <a:lstStyle/>
                        <a:p>
                          <a:endParaRPr lang="fr-FR"/>
                        </a:p>
                      </p:txBody>
                    </p:sp>
                    <p:sp>
                      <p:nvSpPr>
                        <p:cNvPr id="31945" name="Line 44"/>
                        <p:cNvSpPr>
                          <a:spLocks noChangeShapeType="1"/>
                        </p:cNvSpPr>
                        <p:nvPr/>
                      </p:nvSpPr>
                      <p:spPr bwMode="auto">
                        <a:xfrm>
                          <a:off x="1553" y="3428"/>
                          <a:ext cx="28" cy="9"/>
                        </a:xfrm>
                        <a:prstGeom prst="line">
                          <a:avLst/>
                        </a:prstGeom>
                        <a:noFill/>
                        <a:ln w="1588">
                          <a:solidFill>
                            <a:srgbClr val="7F7F7F"/>
                          </a:solidFill>
                          <a:round/>
                          <a:headEnd/>
                          <a:tailEnd/>
                        </a:ln>
                      </p:spPr>
                      <p:txBody>
                        <a:bodyPr/>
                        <a:lstStyle/>
                        <a:p>
                          <a:endParaRPr lang="fr-FR"/>
                        </a:p>
                      </p:txBody>
                    </p:sp>
                    <p:sp>
                      <p:nvSpPr>
                        <p:cNvPr id="31946" name="Line 45"/>
                        <p:cNvSpPr>
                          <a:spLocks noChangeShapeType="1"/>
                        </p:cNvSpPr>
                        <p:nvPr/>
                      </p:nvSpPr>
                      <p:spPr bwMode="auto">
                        <a:xfrm>
                          <a:off x="1553" y="3435"/>
                          <a:ext cx="28" cy="8"/>
                        </a:xfrm>
                        <a:prstGeom prst="line">
                          <a:avLst/>
                        </a:prstGeom>
                        <a:noFill/>
                        <a:ln w="1588">
                          <a:solidFill>
                            <a:srgbClr val="7F7F7F"/>
                          </a:solidFill>
                          <a:round/>
                          <a:headEnd/>
                          <a:tailEnd/>
                        </a:ln>
                      </p:spPr>
                      <p:txBody>
                        <a:bodyPr/>
                        <a:lstStyle/>
                        <a:p>
                          <a:endParaRPr lang="fr-FR"/>
                        </a:p>
                      </p:txBody>
                    </p:sp>
                    <p:sp>
                      <p:nvSpPr>
                        <p:cNvPr id="31947" name="Line 46"/>
                        <p:cNvSpPr>
                          <a:spLocks noChangeShapeType="1"/>
                        </p:cNvSpPr>
                        <p:nvPr/>
                      </p:nvSpPr>
                      <p:spPr bwMode="auto">
                        <a:xfrm>
                          <a:off x="1553" y="3440"/>
                          <a:ext cx="28" cy="8"/>
                        </a:xfrm>
                        <a:prstGeom prst="line">
                          <a:avLst/>
                        </a:prstGeom>
                        <a:noFill/>
                        <a:ln w="1588">
                          <a:solidFill>
                            <a:srgbClr val="7F7F7F"/>
                          </a:solidFill>
                          <a:round/>
                          <a:headEnd/>
                          <a:tailEnd/>
                        </a:ln>
                      </p:spPr>
                      <p:txBody>
                        <a:bodyPr/>
                        <a:lstStyle/>
                        <a:p>
                          <a:endParaRPr lang="fr-FR"/>
                        </a:p>
                      </p:txBody>
                    </p:sp>
                    <p:sp>
                      <p:nvSpPr>
                        <p:cNvPr id="31948" name="Line 47"/>
                        <p:cNvSpPr>
                          <a:spLocks noChangeShapeType="1"/>
                        </p:cNvSpPr>
                        <p:nvPr/>
                      </p:nvSpPr>
                      <p:spPr bwMode="auto">
                        <a:xfrm>
                          <a:off x="1553" y="3446"/>
                          <a:ext cx="27" cy="7"/>
                        </a:xfrm>
                        <a:prstGeom prst="line">
                          <a:avLst/>
                        </a:prstGeom>
                        <a:noFill/>
                        <a:ln w="1588">
                          <a:solidFill>
                            <a:srgbClr val="7F7F7F"/>
                          </a:solidFill>
                          <a:round/>
                          <a:headEnd/>
                          <a:tailEnd/>
                        </a:ln>
                      </p:spPr>
                      <p:txBody>
                        <a:bodyPr/>
                        <a:lstStyle/>
                        <a:p>
                          <a:endParaRPr lang="fr-FR"/>
                        </a:p>
                      </p:txBody>
                    </p:sp>
                  </p:grpSp>
                  <p:sp>
                    <p:nvSpPr>
                      <p:cNvPr id="31938" name="Line 48"/>
                      <p:cNvSpPr>
                        <a:spLocks noChangeShapeType="1"/>
                      </p:cNvSpPr>
                      <p:nvPr/>
                    </p:nvSpPr>
                    <p:spPr bwMode="auto">
                      <a:xfrm>
                        <a:off x="1551" y="3458"/>
                        <a:ext cx="29" cy="6"/>
                      </a:xfrm>
                      <a:prstGeom prst="line">
                        <a:avLst/>
                      </a:prstGeom>
                      <a:noFill/>
                      <a:ln w="1588">
                        <a:solidFill>
                          <a:srgbClr val="7F7F7F"/>
                        </a:solidFill>
                        <a:round/>
                        <a:headEnd/>
                        <a:tailEnd/>
                      </a:ln>
                    </p:spPr>
                    <p:txBody>
                      <a:bodyPr/>
                      <a:lstStyle/>
                      <a:p>
                        <a:endParaRPr lang="fr-FR"/>
                      </a:p>
                    </p:txBody>
                  </p:sp>
                  <p:sp>
                    <p:nvSpPr>
                      <p:cNvPr id="31939" name="Line 49"/>
                      <p:cNvSpPr>
                        <a:spLocks noChangeShapeType="1"/>
                      </p:cNvSpPr>
                      <p:nvPr/>
                    </p:nvSpPr>
                    <p:spPr bwMode="auto">
                      <a:xfrm>
                        <a:off x="1551" y="3464"/>
                        <a:ext cx="27" cy="4"/>
                      </a:xfrm>
                      <a:prstGeom prst="line">
                        <a:avLst/>
                      </a:prstGeom>
                      <a:noFill/>
                      <a:ln w="1588">
                        <a:solidFill>
                          <a:srgbClr val="7F7F7F"/>
                        </a:solidFill>
                        <a:round/>
                        <a:headEnd/>
                        <a:tailEnd/>
                      </a:ln>
                    </p:spPr>
                    <p:txBody>
                      <a:bodyPr/>
                      <a:lstStyle/>
                      <a:p>
                        <a:endParaRPr lang="fr-FR"/>
                      </a:p>
                    </p:txBody>
                  </p:sp>
                  <p:sp>
                    <p:nvSpPr>
                      <p:cNvPr id="31940" name="Line 50"/>
                      <p:cNvSpPr>
                        <a:spLocks noChangeShapeType="1"/>
                      </p:cNvSpPr>
                      <p:nvPr/>
                    </p:nvSpPr>
                    <p:spPr bwMode="auto">
                      <a:xfrm>
                        <a:off x="1551" y="3469"/>
                        <a:ext cx="27" cy="5"/>
                      </a:xfrm>
                      <a:prstGeom prst="line">
                        <a:avLst/>
                      </a:prstGeom>
                      <a:noFill/>
                      <a:ln w="1588">
                        <a:solidFill>
                          <a:srgbClr val="7F7F7F"/>
                        </a:solidFill>
                        <a:round/>
                        <a:headEnd/>
                        <a:tailEnd/>
                      </a:ln>
                    </p:spPr>
                    <p:txBody>
                      <a:bodyPr/>
                      <a:lstStyle/>
                      <a:p>
                        <a:endParaRPr lang="fr-FR"/>
                      </a:p>
                    </p:txBody>
                  </p:sp>
                  <p:sp>
                    <p:nvSpPr>
                      <p:cNvPr id="31941" name="Line 51"/>
                      <p:cNvSpPr>
                        <a:spLocks noChangeShapeType="1"/>
                      </p:cNvSpPr>
                      <p:nvPr/>
                    </p:nvSpPr>
                    <p:spPr bwMode="auto">
                      <a:xfrm>
                        <a:off x="1551" y="3476"/>
                        <a:ext cx="27" cy="3"/>
                      </a:xfrm>
                      <a:prstGeom prst="line">
                        <a:avLst/>
                      </a:prstGeom>
                      <a:noFill/>
                      <a:ln w="1588">
                        <a:solidFill>
                          <a:srgbClr val="7F7F7F"/>
                        </a:solidFill>
                        <a:round/>
                        <a:headEnd/>
                        <a:tailEnd/>
                      </a:ln>
                    </p:spPr>
                    <p:txBody>
                      <a:bodyPr/>
                      <a:lstStyle/>
                      <a:p>
                        <a:endParaRPr lang="fr-FR"/>
                      </a:p>
                    </p:txBody>
                  </p:sp>
                  <p:sp>
                    <p:nvSpPr>
                      <p:cNvPr id="31942" name="Line 52"/>
                      <p:cNvSpPr>
                        <a:spLocks noChangeShapeType="1"/>
                      </p:cNvSpPr>
                      <p:nvPr/>
                    </p:nvSpPr>
                    <p:spPr bwMode="auto">
                      <a:xfrm>
                        <a:off x="1551" y="3482"/>
                        <a:ext cx="27" cy="3"/>
                      </a:xfrm>
                      <a:prstGeom prst="line">
                        <a:avLst/>
                      </a:prstGeom>
                      <a:noFill/>
                      <a:ln w="1588">
                        <a:solidFill>
                          <a:srgbClr val="7F7F7F"/>
                        </a:solidFill>
                        <a:round/>
                        <a:headEnd/>
                        <a:tailEnd/>
                      </a:ln>
                    </p:spPr>
                    <p:txBody>
                      <a:bodyPr/>
                      <a:lstStyle/>
                      <a:p>
                        <a:endParaRPr lang="fr-FR"/>
                      </a:p>
                    </p:txBody>
                  </p:sp>
                </p:grpSp>
                <p:grpSp>
                  <p:nvGrpSpPr>
                    <p:cNvPr id="31928" name="Group 53"/>
                    <p:cNvGrpSpPr>
                      <a:grpSpLocks/>
                    </p:cNvGrpSpPr>
                    <p:nvPr/>
                  </p:nvGrpSpPr>
                  <p:grpSpPr bwMode="auto">
                    <a:xfrm>
                      <a:off x="1551" y="3488"/>
                      <a:ext cx="27" cy="42"/>
                      <a:chOff x="1551" y="3488"/>
                      <a:chExt cx="27" cy="42"/>
                    </a:xfrm>
                  </p:grpSpPr>
                  <p:sp>
                    <p:nvSpPr>
                      <p:cNvPr id="31929" name="Line 54"/>
                      <p:cNvSpPr>
                        <a:spLocks noChangeShapeType="1"/>
                      </p:cNvSpPr>
                      <p:nvPr/>
                    </p:nvSpPr>
                    <p:spPr bwMode="auto">
                      <a:xfrm>
                        <a:off x="1551" y="3488"/>
                        <a:ext cx="27" cy="2"/>
                      </a:xfrm>
                      <a:prstGeom prst="line">
                        <a:avLst/>
                      </a:prstGeom>
                      <a:noFill/>
                      <a:ln w="1588">
                        <a:solidFill>
                          <a:srgbClr val="7F7F7F"/>
                        </a:solidFill>
                        <a:round/>
                        <a:headEnd/>
                        <a:tailEnd/>
                      </a:ln>
                    </p:spPr>
                    <p:txBody>
                      <a:bodyPr/>
                      <a:lstStyle/>
                      <a:p>
                        <a:endParaRPr lang="fr-FR"/>
                      </a:p>
                    </p:txBody>
                  </p:sp>
                  <p:sp>
                    <p:nvSpPr>
                      <p:cNvPr id="31930" name="Line 55"/>
                      <p:cNvSpPr>
                        <a:spLocks noChangeShapeType="1"/>
                      </p:cNvSpPr>
                      <p:nvPr/>
                    </p:nvSpPr>
                    <p:spPr bwMode="auto">
                      <a:xfrm>
                        <a:off x="1552" y="3494"/>
                        <a:ext cx="25" cy="1"/>
                      </a:xfrm>
                      <a:prstGeom prst="line">
                        <a:avLst/>
                      </a:prstGeom>
                      <a:noFill/>
                      <a:ln w="1588">
                        <a:solidFill>
                          <a:srgbClr val="7F7F7F"/>
                        </a:solidFill>
                        <a:round/>
                        <a:headEnd/>
                        <a:tailEnd/>
                      </a:ln>
                    </p:spPr>
                    <p:txBody>
                      <a:bodyPr/>
                      <a:lstStyle/>
                      <a:p>
                        <a:endParaRPr lang="fr-FR"/>
                      </a:p>
                    </p:txBody>
                  </p:sp>
                  <p:sp>
                    <p:nvSpPr>
                      <p:cNvPr id="31931" name="Line 56"/>
                      <p:cNvSpPr>
                        <a:spLocks noChangeShapeType="1"/>
                      </p:cNvSpPr>
                      <p:nvPr/>
                    </p:nvSpPr>
                    <p:spPr bwMode="auto">
                      <a:xfrm>
                        <a:off x="1551" y="3500"/>
                        <a:ext cx="26" cy="1"/>
                      </a:xfrm>
                      <a:prstGeom prst="line">
                        <a:avLst/>
                      </a:prstGeom>
                      <a:noFill/>
                      <a:ln w="1588">
                        <a:solidFill>
                          <a:srgbClr val="7F7F7F"/>
                        </a:solidFill>
                        <a:round/>
                        <a:headEnd/>
                        <a:tailEnd/>
                      </a:ln>
                    </p:spPr>
                    <p:txBody>
                      <a:bodyPr/>
                      <a:lstStyle/>
                      <a:p>
                        <a:endParaRPr lang="fr-FR"/>
                      </a:p>
                    </p:txBody>
                  </p:sp>
                  <p:sp>
                    <p:nvSpPr>
                      <p:cNvPr id="31932" name="Line 57"/>
                      <p:cNvSpPr>
                        <a:spLocks noChangeShapeType="1"/>
                      </p:cNvSpPr>
                      <p:nvPr/>
                    </p:nvSpPr>
                    <p:spPr bwMode="auto">
                      <a:xfrm>
                        <a:off x="1551" y="3506"/>
                        <a:ext cx="26" cy="1"/>
                      </a:xfrm>
                      <a:prstGeom prst="line">
                        <a:avLst/>
                      </a:prstGeom>
                      <a:noFill/>
                      <a:ln w="1588">
                        <a:solidFill>
                          <a:srgbClr val="7F7F7F"/>
                        </a:solidFill>
                        <a:round/>
                        <a:headEnd/>
                        <a:tailEnd/>
                      </a:ln>
                    </p:spPr>
                    <p:txBody>
                      <a:bodyPr/>
                      <a:lstStyle/>
                      <a:p>
                        <a:endParaRPr lang="fr-FR"/>
                      </a:p>
                    </p:txBody>
                  </p:sp>
                  <p:sp>
                    <p:nvSpPr>
                      <p:cNvPr id="31933" name="Line 58"/>
                      <p:cNvSpPr>
                        <a:spLocks noChangeShapeType="1"/>
                      </p:cNvSpPr>
                      <p:nvPr/>
                    </p:nvSpPr>
                    <p:spPr bwMode="auto">
                      <a:xfrm flipV="1">
                        <a:off x="1551" y="3510"/>
                        <a:ext cx="25" cy="2"/>
                      </a:xfrm>
                      <a:prstGeom prst="line">
                        <a:avLst/>
                      </a:prstGeom>
                      <a:noFill/>
                      <a:ln w="1588">
                        <a:solidFill>
                          <a:srgbClr val="7F7F7F"/>
                        </a:solidFill>
                        <a:round/>
                        <a:headEnd/>
                        <a:tailEnd/>
                      </a:ln>
                    </p:spPr>
                    <p:txBody>
                      <a:bodyPr/>
                      <a:lstStyle/>
                      <a:p>
                        <a:endParaRPr lang="fr-FR"/>
                      </a:p>
                    </p:txBody>
                  </p:sp>
                  <p:sp>
                    <p:nvSpPr>
                      <p:cNvPr id="31934" name="Line 59"/>
                      <p:cNvSpPr>
                        <a:spLocks noChangeShapeType="1"/>
                      </p:cNvSpPr>
                      <p:nvPr/>
                    </p:nvSpPr>
                    <p:spPr bwMode="auto">
                      <a:xfrm flipV="1">
                        <a:off x="1551" y="3516"/>
                        <a:ext cx="25" cy="2"/>
                      </a:xfrm>
                      <a:prstGeom prst="line">
                        <a:avLst/>
                      </a:prstGeom>
                      <a:noFill/>
                      <a:ln w="1588">
                        <a:solidFill>
                          <a:srgbClr val="7F7F7F"/>
                        </a:solidFill>
                        <a:round/>
                        <a:headEnd/>
                        <a:tailEnd/>
                      </a:ln>
                    </p:spPr>
                    <p:txBody>
                      <a:bodyPr/>
                      <a:lstStyle/>
                      <a:p>
                        <a:endParaRPr lang="fr-FR"/>
                      </a:p>
                    </p:txBody>
                  </p:sp>
                  <p:sp>
                    <p:nvSpPr>
                      <p:cNvPr id="31935" name="Line 60"/>
                      <p:cNvSpPr>
                        <a:spLocks noChangeShapeType="1"/>
                      </p:cNvSpPr>
                      <p:nvPr/>
                    </p:nvSpPr>
                    <p:spPr bwMode="auto">
                      <a:xfrm flipV="1">
                        <a:off x="1551" y="3522"/>
                        <a:ext cx="25" cy="2"/>
                      </a:xfrm>
                      <a:prstGeom prst="line">
                        <a:avLst/>
                      </a:prstGeom>
                      <a:noFill/>
                      <a:ln w="1588">
                        <a:solidFill>
                          <a:srgbClr val="7F7F7F"/>
                        </a:solidFill>
                        <a:round/>
                        <a:headEnd/>
                        <a:tailEnd/>
                      </a:ln>
                    </p:spPr>
                    <p:txBody>
                      <a:bodyPr/>
                      <a:lstStyle/>
                      <a:p>
                        <a:endParaRPr lang="fr-FR"/>
                      </a:p>
                    </p:txBody>
                  </p:sp>
                  <p:sp>
                    <p:nvSpPr>
                      <p:cNvPr id="31936" name="Line 61"/>
                      <p:cNvSpPr>
                        <a:spLocks noChangeShapeType="1"/>
                      </p:cNvSpPr>
                      <p:nvPr/>
                    </p:nvSpPr>
                    <p:spPr bwMode="auto">
                      <a:xfrm flipV="1">
                        <a:off x="1551" y="3526"/>
                        <a:ext cx="25" cy="4"/>
                      </a:xfrm>
                      <a:prstGeom prst="line">
                        <a:avLst/>
                      </a:prstGeom>
                      <a:noFill/>
                      <a:ln w="1588">
                        <a:solidFill>
                          <a:srgbClr val="7F7F7F"/>
                        </a:solidFill>
                        <a:round/>
                        <a:headEnd/>
                        <a:tailEnd/>
                      </a:ln>
                    </p:spPr>
                    <p:txBody>
                      <a:bodyPr/>
                      <a:lstStyle/>
                      <a:p>
                        <a:endParaRPr lang="fr-FR"/>
                      </a:p>
                    </p:txBody>
                  </p:sp>
                </p:grpSp>
              </p:grpSp>
              <p:sp>
                <p:nvSpPr>
                  <p:cNvPr id="31926" name="Line 62"/>
                  <p:cNvSpPr>
                    <a:spLocks noChangeShapeType="1"/>
                  </p:cNvSpPr>
                  <p:nvPr/>
                </p:nvSpPr>
                <p:spPr bwMode="auto">
                  <a:xfrm>
                    <a:off x="1552" y="3453"/>
                    <a:ext cx="28" cy="5"/>
                  </a:xfrm>
                  <a:prstGeom prst="line">
                    <a:avLst/>
                  </a:prstGeom>
                  <a:noFill/>
                  <a:ln w="1588">
                    <a:solidFill>
                      <a:srgbClr val="7F7F7F"/>
                    </a:solidFill>
                    <a:round/>
                    <a:headEnd/>
                    <a:tailEnd/>
                  </a:ln>
                </p:spPr>
                <p:txBody>
                  <a:bodyPr/>
                  <a:lstStyle/>
                  <a:p>
                    <a:endParaRPr lang="fr-FR"/>
                  </a:p>
                </p:txBody>
              </p:sp>
            </p:grpSp>
          </p:grpSp>
          <p:grpSp>
            <p:nvGrpSpPr>
              <p:cNvPr id="31920" name="Group 63"/>
              <p:cNvGrpSpPr>
                <a:grpSpLocks/>
              </p:cNvGrpSpPr>
              <p:nvPr/>
            </p:nvGrpSpPr>
            <p:grpSpPr bwMode="auto">
              <a:xfrm>
                <a:off x="1530" y="3390"/>
                <a:ext cx="29" cy="161"/>
                <a:chOff x="1530" y="3390"/>
                <a:chExt cx="29" cy="161"/>
              </a:xfrm>
            </p:grpSpPr>
            <p:sp>
              <p:nvSpPr>
                <p:cNvPr id="31921" name="Freeform 64"/>
                <p:cNvSpPr>
                  <a:spLocks/>
                </p:cNvSpPr>
                <p:nvPr/>
              </p:nvSpPr>
              <p:spPr bwMode="auto">
                <a:xfrm>
                  <a:off x="1530" y="3390"/>
                  <a:ext cx="27" cy="161"/>
                </a:xfrm>
                <a:custGeom>
                  <a:avLst/>
                  <a:gdLst>
                    <a:gd name="T0" fmla="*/ 7 w 27"/>
                    <a:gd name="T1" fmla="*/ 0 h 161"/>
                    <a:gd name="T2" fmla="*/ 26 w 27"/>
                    <a:gd name="T3" fmla="*/ 8 h 161"/>
                    <a:gd name="T4" fmla="*/ 27 w 27"/>
                    <a:gd name="T5" fmla="*/ 10 h 161"/>
                    <a:gd name="T6" fmla="*/ 22 w 27"/>
                    <a:gd name="T7" fmla="*/ 155 h 161"/>
                    <a:gd name="T8" fmla="*/ 19 w 27"/>
                    <a:gd name="T9" fmla="*/ 157 h 161"/>
                    <a:gd name="T10" fmla="*/ 0 w 27"/>
                    <a:gd name="T11" fmla="*/ 161 h 161"/>
                    <a:gd name="T12" fmla="*/ 3 w 27"/>
                    <a:gd name="T13" fmla="*/ 159 h 161"/>
                    <a:gd name="T14" fmla="*/ 3 w 27"/>
                    <a:gd name="T15" fmla="*/ 157 h 161"/>
                    <a:gd name="T16" fmla="*/ 7 w 27"/>
                    <a:gd name="T17" fmla="*/ 0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1"/>
                    <a:gd name="T29" fmla="*/ 27 w 27"/>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1">
                      <a:moveTo>
                        <a:pt x="7" y="0"/>
                      </a:moveTo>
                      <a:lnTo>
                        <a:pt x="26" y="8"/>
                      </a:lnTo>
                      <a:lnTo>
                        <a:pt x="27" y="10"/>
                      </a:lnTo>
                      <a:lnTo>
                        <a:pt x="22" y="155"/>
                      </a:lnTo>
                      <a:lnTo>
                        <a:pt x="19" y="157"/>
                      </a:lnTo>
                      <a:lnTo>
                        <a:pt x="0" y="161"/>
                      </a:lnTo>
                      <a:lnTo>
                        <a:pt x="3" y="159"/>
                      </a:lnTo>
                      <a:lnTo>
                        <a:pt x="3" y="157"/>
                      </a:lnTo>
                      <a:lnTo>
                        <a:pt x="7" y="0"/>
                      </a:lnTo>
                      <a:close/>
                    </a:path>
                  </a:pathLst>
                </a:custGeom>
                <a:solidFill>
                  <a:srgbClr val="BFBFBF"/>
                </a:solidFill>
                <a:ln w="9525">
                  <a:noFill/>
                  <a:round/>
                  <a:headEnd/>
                  <a:tailEnd/>
                </a:ln>
              </p:spPr>
              <p:txBody>
                <a:bodyPr/>
                <a:lstStyle/>
                <a:p>
                  <a:endParaRPr lang="fr-FR"/>
                </a:p>
              </p:txBody>
            </p:sp>
            <p:sp>
              <p:nvSpPr>
                <p:cNvPr id="31922" name="Arc 65"/>
                <p:cNvSpPr>
                  <a:spLocks/>
                </p:cNvSpPr>
                <p:nvPr/>
              </p:nvSpPr>
              <p:spPr bwMode="auto">
                <a:xfrm>
                  <a:off x="1556" y="3399"/>
                  <a:ext cx="3" cy="3"/>
                </a:xfrm>
                <a:custGeom>
                  <a:avLst/>
                  <a:gdLst>
                    <a:gd name="T0" fmla="*/ 0 w 21600"/>
                    <a:gd name="T1" fmla="*/ 0 h 19807"/>
                    <a:gd name="T2" fmla="*/ 0 w 21600"/>
                    <a:gd name="T3" fmla="*/ 0 h 19807"/>
                    <a:gd name="T4" fmla="*/ 0 w 21600"/>
                    <a:gd name="T5" fmla="*/ 0 h 19807"/>
                    <a:gd name="T6" fmla="*/ 0 60000 65536"/>
                    <a:gd name="T7" fmla="*/ 0 60000 65536"/>
                    <a:gd name="T8" fmla="*/ 0 60000 65536"/>
                    <a:gd name="T9" fmla="*/ 0 w 21600"/>
                    <a:gd name="T10" fmla="*/ 0 h 19807"/>
                    <a:gd name="T11" fmla="*/ 21600 w 21600"/>
                    <a:gd name="T12" fmla="*/ 19807 h 19807"/>
                  </a:gdLst>
                  <a:ahLst/>
                  <a:cxnLst>
                    <a:cxn ang="T6">
                      <a:pos x="T0" y="T1"/>
                    </a:cxn>
                    <a:cxn ang="T7">
                      <a:pos x="T2" y="T3"/>
                    </a:cxn>
                    <a:cxn ang="T8">
                      <a:pos x="T4" y="T5"/>
                    </a:cxn>
                  </a:cxnLst>
                  <a:rect l="T9" t="T10" r="T11" b="T12"/>
                  <a:pathLst>
                    <a:path w="21600" h="19807" fill="none" extrusionOk="0">
                      <a:moveTo>
                        <a:pt x="8615" y="-1"/>
                      </a:moveTo>
                      <a:cubicBezTo>
                        <a:pt x="16500" y="3428"/>
                        <a:pt x="21600" y="11208"/>
                        <a:pt x="21600" y="19807"/>
                      </a:cubicBezTo>
                    </a:path>
                    <a:path w="21600" h="19807" stroke="0" extrusionOk="0">
                      <a:moveTo>
                        <a:pt x="8615" y="-1"/>
                      </a:moveTo>
                      <a:cubicBezTo>
                        <a:pt x="16500" y="3428"/>
                        <a:pt x="21600" y="11208"/>
                        <a:pt x="21600" y="19807"/>
                      </a:cubicBezTo>
                      <a:lnTo>
                        <a:pt x="0" y="19807"/>
                      </a:lnTo>
                      <a:close/>
                    </a:path>
                  </a:pathLst>
                </a:custGeom>
                <a:solidFill>
                  <a:srgbClr val="BFBFBF"/>
                </a:solidFill>
                <a:ln w="9525">
                  <a:noFill/>
                  <a:round/>
                  <a:headEnd/>
                  <a:tailEnd/>
                </a:ln>
              </p:spPr>
              <p:txBody>
                <a:bodyPr/>
                <a:lstStyle/>
                <a:p>
                  <a:endParaRPr lang="fr-FR"/>
                </a:p>
              </p:txBody>
            </p:sp>
          </p:grpSp>
        </p:grpSp>
        <p:grpSp>
          <p:nvGrpSpPr>
            <p:cNvPr id="31816" name="Group 66"/>
            <p:cNvGrpSpPr>
              <a:grpSpLocks/>
            </p:cNvGrpSpPr>
            <p:nvPr/>
          </p:nvGrpSpPr>
          <p:grpSpPr bwMode="auto">
            <a:xfrm>
              <a:off x="1541" y="3633"/>
              <a:ext cx="88" cy="35"/>
              <a:chOff x="1541" y="3633"/>
              <a:chExt cx="88" cy="35"/>
            </a:xfrm>
          </p:grpSpPr>
          <p:sp>
            <p:nvSpPr>
              <p:cNvPr id="31908" name="Freeform 67"/>
              <p:cNvSpPr>
                <a:spLocks/>
              </p:cNvSpPr>
              <p:nvPr/>
            </p:nvSpPr>
            <p:spPr bwMode="auto">
              <a:xfrm>
                <a:off x="1541" y="3633"/>
                <a:ext cx="88" cy="23"/>
              </a:xfrm>
              <a:custGeom>
                <a:avLst/>
                <a:gdLst>
                  <a:gd name="T0" fmla="*/ 0 w 88"/>
                  <a:gd name="T1" fmla="*/ 0 h 23"/>
                  <a:gd name="T2" fmla="*/ 16 w 88"/>
                  <a:gd name="T3" fmla="*/ 1 h 23"/>
                  <a:gd name="T4" fmla="*/ 29 w 88"/>
                  <a:gd name="T5" fmla="*/ 2 h 23"/>
                  <a:gd name="T6" fmla="*/ 40 w 88"/>
                  <a:gd name="T7" fmla="*/ 3 h 23"/>
                  <a:gd name="T8" fmla="*/ 50 w 88"/>
                  <a:gd name="T9" fmla="*/ 4 h 23"/>
                  <a:gd name="T10" fmla="*/ 58 w 88"/>
                  <a:gd name="T11" fmla="*/ 5 h 23"/>
                  <a:gd name="T12" fmla="*/ 66 w 88"/>
                  <a:gd name="T13" fmla="*/ 6 h 23"/>
                  <a:gd name="T14" fmla="*/ 72 w 88"/>
                  <a:gd name="T15" fmla="*/ 7 h 23"/>
                  <a:gd name="T16" fmla="*/ 76 w 88"/>
                  <a:gd name="T17" fmla="*/ 8 h 23"/>
                  <a:gd name="T18" fmla="*/ 79 w 88"/>
                  <a:gd name="T19" fmla="*/ 10 h 23"/>
                  <a:gd name="T20" fmla="*/ 80 w 88"/>
                  <a:gd name="T21" fmla="*/ 10 h 23"/>
                  <a:gd name="T22" fmla="*/ 82 w 88"/>
                  <a:gd name="T23" fmla="*/ 11 h 23"/>
                  <a:gd name="T24" fmla="*/ 84 w 88"/>
                  <a:gd name="T25" fmla="*/ 11 h 23"/>
                  <a:gd name="T26" fmla="*/ 87 w 88"/>
                  <a:gd name="T27" fmla="*/ 12 h 23"/>
                  <a:gd name="T28" fmla="*/ 88 w 88"/>
                  <a:gd name="T29" fmla="*/ 13 h 23"/>
                  <a:gd name="T30" fmla="*/ 88 w 88"/>
                  <a:gd name="T31" fmla="*/ 14 h 23"/>
                  <a:gd name="T32" fmla="*/ 88 w 88"/>
                  <a:gd name="T33" fmla="*/ 16 h 23"/>
                  <a:gd name="T34" fmla="*/ 87 w 88"/>
                  <a:gd name="T35" fmla="*/ 17 h 23"/>
                  <a:gd name="T36" fmla="*/ 85 w 88"/>
                  <a:gd name="T37" fmla="*/ 18 h 23"/>
                  <a:gd name="T38" fmla="*/ 84 w 88"/>
                  <a:gd name="T39" fmla="*/ 20 h 23"/>
                  <a:gd name="T40" fmla="*/ 82 w 88"/>
                  <a:gd name="T41" fmla="*/ 21 h 23"/>
                  <a:gd name="T42" fmla="*/ 80 w 88"/>
                  <a:gd name="T43" fmla="*/ 22 h 23"/>
                  <a:gd name="T44" fmla="*/ 78 w 88"/>
                  <a:gd name="T45" fmla="*/ 22 h 23"/>
                  <a:gd name="T46" fmla="*/ 75 w 88"/>
                  <a:gd name="T47" fmla="*/ 23 h 23"/>
                  <a:gd name="T48" fmla="*/ 72 w 88"/>
                  <a:gd name="T49" fmla="*/ 23 h 23"/>
                  <a:gd name="T50" fmla="*/ 69 w 88"/>
                  <a:gd name="T51" fmla="*/ 23 h 23"/>
                  <a:gd name="T52" fmla="*/ 64 w 88"/>
                  <a:gd name="T53" fmla="*/ 22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
                  <a:gd name="T82" fmla="*/ 0 h 23"/>
                  <a:gd name="T83" fmla="*/ 88 w 88"/>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 h="23">
                    <a:moveTo>
                      <a:pt x="0" y="0"/>
                    </a:moveTo>
                    <a:lnTo>
                      <a:pt x="16" y="1"/>
                    </a:lnTo>
                    <a:lnTo>
                      <a:pt x="29" y="2"/>
                    </a:lnTo>
                    <a:lnTo>
                      <a:pt x="40" y="3"/>
                    </a:lnTo>
                    <a:lnTo>
                      <a:pt x="50" y="4"/>
                    </a:lnTo>
                    <a:lnTo>
                      <a:pt x="58" y="5"/>
                    </a:lnTo>
                    <a:lnTo>
                      <a:pt x="66" y="6"/>
                    </a:lnTo>
                    <a:lnTo>
                      <a:pt x="72" y="7"/>
                    </a:lnTo>
                    <a:lnTo>
                      <a:pt x="76" y="8"/>
                    </a:lnTo>
                    <a:lnTo>
                      <a:pt x="79" y="10"/>
                    </a:lnTo>
                    <a:lnTo>
                      <a:pt x="80" y="10"/>
                    </a:lnTo>
                    <a:lnTo>
                      <a:pt x="82" y="11"/>
                    </a:lnTo>
                    <a:lnTo>
                      <a:pt x="84" y="11"/>
                    </a:lnTo>
                    <a:lnTo>
                      <a:pt x="87" y="12"/>
                    </a:lnTo>
                    <a:lnTo>
                      <a:pt x="88" y="13"/>
                    </a:lnTo>
                    <a:lnTo>
                      <a:pt x="88" y="14"/>
                    </a:lnTo>
                    <a:lnTo>
                      <a:pt x="88" y="16"/>
                    </a:lnTo>
                    <a:lnTo>
                      <a:pt x="87" y="17"/>
                    </a:lnTo>
                    <a:lnTo>
                      <a:pt x="85" y="18"/>
                    </a:lnTo>
                    <a:lnTo>
                      <a:pt x="84" y="20"/>
                    </a:lnTo>
                    <a:lnTo>
                      <a:pt x="82" y="21"/>
                    </a:lnTo>
                    <a:lnTo>
                      <a:pt x="80" y="22"/>
                    </a:lnTo>
                    <a:lnTo>
                      <a:pt x="78" y="22"/>
                    </a:lnTo>
                    <a:lnTo>
                      <a:pt x="75" y="23"/>
                    </a:lnTo>
                    <a:lnTo>
                      <a:pt x="72" y="23"/>
                    </a:lnTo>
                    <a:lnTo>
                      <a:pt x="69" y="23"/>
                    </a:lnTo>
                    <a:lnTo>
                      <a:pt x="64" y="22"/>
                    </a:lnTo>
                  </a:path>
                </a:pathLst>
              </a:custGeom>
              <a:noFill/>
              <a:ln w="3175">
                <a:solidFill>
                  <a:srgbClr val="C0C0C0"/>
                </a:solidFill>
                <a:prstDash val="solid"/>
                <a:round/>
                <a:headEnd/>
                <a:tailEnd/>
              </a:ln>
            </p:spPr>
            <p:txBody>
              <a:bodyPr/>
              <a:lstStyle/>
              <a:p>
                <a:endParaRPr lang="fr-FR"/>
              </a:p>
            </p:txBody>
          </p:sp>
          <p:grpSp>
            <p:nvGrpSpPr>
              <p:cNvPr id="31909" name="Group 68"/>
              <p:cNvGrpSpPr>
                <a:grpSpLocks/>
              </p:cNvGrpSpPr>
              <p:nvPr/>
            </p:nvGrpSpPr>
            <p:grpSpPr bwMode="auto">
              <a:xfrm>
                <a:off x="1545" y="3645"/>
                <a:ext cx="61" cy="23"/>
                <a:chOff x="1545" y="3645"/>
                <a:chExt cx="61" cy="23"/>
              </a:xfrm>
            </p:grpSpPr>
            <p:grpSp>
              <p:nvGrpSpPr>
                <p:cNvPr id="31910" name="Group 69"/>
                <p:cNvGrpSpPr>
                  <a:grpSpLocks/>
                </p:cNvGrpSpPr>
                <p:nvPr/>
              </p:nvGrpSpPr>
              <p:grpSpPr bwMode="auto">
                <a:xfrm>
                  <a:off x="1545" y="3645"/>
                  <a:ext cx="61" cy="23"/>
                  <a:chOff x="1545" y="3645"/>
                  <a:chExt cx="61" cy="23"/>
                </a:xfrm>
              </p:grpSpPr>
              <p:sp>
                <p:nvSpPr>
                  <p:cNvPr id="31915" name="Freeform 70"/>
                  <p:cNvSpPr>
                    <a:spLocks/>
                  </p:cNvSpPr>
                  <p:nvPr/>
                </p:nvSpPr>
                <p:spPr bwMode="auto">
                  <a:xfrm>
                    <a:off x="1545" y="3645"/>
                    <a:ext cx="38" cy="14"/>
                  </a:xfrm>
                  <a:custGeom>
                    <a:avLst/>
                    <a:gdLst>
                      <a:gd name="T0" fmla="*/ 0 w 38"/>
                      <a:gd name="T1" fmla="*/ 9 h 14"/>
                      <a:gd name="T2" fmla="*/ 10 w 38"/>
                      <a:gd name="T3" fmla="*/ 0 h 14"/>
                      <a:gd name="T4" fmla="*/ 38 w 38"/>
                      <a:gd name="T5" fmla="*/ 4 h 14"/>
                      <a:gd name="T6" fmla="*/ 27 w 38"/>
                      <a:gd name="T7" fmla="*/ 14 h 14"/>
                      <a:gd name="T8" fmla="*/ 0 w 38"/>
                      <a:gd name="T9" fmla="*/ 9 h 14"/>
                      <a:gd name="T10" fmla="*/ 0 60000 65536"/>
                      <a:gd name="T11" fmla="*/ 0 60000 65536"/>
                      <a:gd name="T12" fmla="*/ 0 60000 65536"/>
                      <a:gd name="T13" fmla="*/ 0 60000 65536"/>
                      <a:gd name="T14" fmla="*/ 0 60000 65536"/>
                      <a:gd name="T15" fmla="*/ 0 w 38"/>
                      <a:gd name="T16" fmla="*/ 0 h 14"/>
                      <a:gd name="T17" fmla="*/ 38 w 38"/>
                      <a:gd name="T18" fmla="*/ 14 h 14"/>
                    </a:gdLst>
                    <a:ahLst/>
                    <a:cxnLst>
                      <a:cxn ang="T10">
                        <a:pos x="T0" y="T1"/>
                      </a:cxn>
                      <a:cxn ang="T11">
                        <a:pos x="T2" y="T3"/>
                      </a:cxn>
                      <a:cxn ang="T12">
                        <a:pos x="T4" y="T5"/>
                      </a:cxn>
                      <a:cxn ang="T13">
                        <a:pos x="T6" y="T7"/>
                      </a:cxn>
                      <a:cxn ang="T14">
                        <a:pos x="T8" y="T9"/>
                      </a:cxn>
                    </a:cxnLst>
                    <a:rect l="T15" t="T16" r="T17" b="T18"/>
                    <a:pathLst>
                      <a:path w="38" h="14">
                        <a:moveTo>
                          <a:pt x="0" y="9"/>
                        </a:moveTo>
                        <a:lnTo>
                          <a:pt x="10" y="0"/>
                        </a:lnTo>
                        <a:lnTo>
                          <a:pt x="38" y="4"/>
                        </a:lnTo>
                        <a:lnTo>
                          <a:pt x="27" y="14"/>
                        </a:lnTo>
                        <a:lnTo>
                          <a:pt x="0" y="9"/>
                        </a:lnTo>
                        <a:close/>
                      </a:path>
                    </a:pathLst>
                  </a:custGeom>
                  <a:solidFill>
                    <a:srgbClr val="DFDFDF"/>
                  </a:solidFill>
                  <a:ln w="9525">
                    <a:noFill/>
                    <a:round/>
                    <a:headEnd/>
                    <a:tailEnd/>
                  </a:ln>
                </p:spPr>
                <p:txBody>
                  <a:bodyPr/>
                  <a:lstStyle/>
                  <a:p>
                    <a:endParaRPr lang="fr-FR"/>
                  </a:p>
                </p:txBody>
              </p:sp>
              <p:sp>
                <p:nvSpPr>
                  <p:cNvPr id="31916" name="Freeform 71"/>
                  <p:cNvSpPr>
                    <a:spLocks/>
                  </p:cNvSpPr>
                  <p:nvPr/>
                </p:nvSpPr>
                <p:spPr bwMode="auto">
                  <a:xfrm>
                    <a:off x="1545" y="3654"/>
                    <a:ext cx="27" cy="14"/>
                  </a:xfrm>
                  <a:custGeom>
                    <a:avLst/>
                    <a:gdLst>
                      <a:gd name="T0" fmla="*/ 0 w 27"/>
                      <a:gd name="T1" fmla="*/ 0 h 14"/>
                      <a:gd name="T2" fmla="*/ 0 w 27"/>
                      <a:gd name="T3" fmla="*/ 7 h 14"/>
                      <a:gd name="T4" fmla="*/ 0 w 27"/>
                      <a:gd name="T5" fmla="*/ 7 h 14"/>
                      <a:gd name="T6" fmla="*/ 27 w 27"/>
                      <a:gd name="T7" fmla="*/ 14 h 14"/>
                      <a:gd name="T8" fmla="*/ 27 w 27"/>
                      <a:gd name="T9" fmla="*/ 5 h 14"/>
                      <a:gd name="T10" fmla="*/ 0 w 27"/>
                      <a:gd name="T11" fmla="*/ 0 h 14"/>
                      <a:gd name="T12" fmla="*/ 0 60000 65536"/>
                      <a:gd name="T13" fmla="*/ 0 60000 65536"/>
                      <a:gd name="T14" fmla="*/ 0 60000 65536"/>
                      <a:gd name="T15" fmla="*/ 0 60000 65536"/>
                      <a:gd name="T16" fmla="*/ 0 60000 65536"/>
                      <a:gd name="T17" fmla="*/ 0 60000 65536"/>
                      <a:gd name="T18" fmla="*/ 0 w 27"/>
                      <a:gd name="T19" fmla="*/ 0 h 14"/>
                      <a:gd name="T20" fmla="*/ 27 w 2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7" h="14">
                        <a:moveTo>
                          <a:pt x="0" y="0"/>
                        </a:moveTo>
                        <a:lnTo>
                          <a:pt x="0" y="7"/>
                        </a:lnTo>
                        <a:lnTo>
                          <a:pt x="27" y="14"/>
                        </a:lnTo>
                        <a:lnTo>
                          <a:pt x="27" y="5"/>
                        </a:lnTo>
                        <a:lnTo>
                          <a:pt x="0" y="0"/>
                        </a:lnTo>
                        <a:close/>
                      </a:path>
                    </a:pathLst>
                  </a:custGeom>
                  <a:solidFill>
                    <a:srgbClr val="C0C0C0"/>
                  </a:solidFill>
                  <a:ln w="9525">
                    <a:noFill/>
                    <a:round/>
                    <a:headEnd/>
                    <a:tailEnd/>
                  </a:ln>
                </p:spPr>
                <p:txBody>
                  <a:bodyPr/>
                  <a:lstStyle/>
                  <a:p>
                    <a:endParaRPr lang="fr-FR"/>
                  </a:p>
                </p:txBody>
              </p:sp>
              <p:sp>
                <p:nvSpPr>
                  <p:cNvPr id="31917" name="Freeform 72"/>
                  <p:cNvSpPr>
                    <a:spLocks/>
                  </p:cNvSpPr>
                  <p:nvPr/>
                </p:nvSpPr>
                <p:spPr bwMode="auto">
                  <a:xfrm>
                    <a:off x="1572" y="3649"/>
                    <a:ext cx="34" cy="19"/>
                  </a:xfrm>
                  <a:custGeom>
                    <a:avLst/>
                    <a:gdLst>
                      <a:gd name="T0" fmla="*/ 0 w 34"/>
                      <a:gd name="T1" fmla="*/ 10 h 19"/>
                      <a:gd name="T2" fmla="*/ 11 w 34"/>
                      <a:gd name="T3" fmla="*/ 0 h 19"/>
                      <a:gd name="T4" fmla="*/ 34 w 34"/>
                      <a:gd name="T5" fmla="*/ 4 h 19"/>
                      <a:gd name="T6" fmla="*/ 34 w 34"/>
                      <a:gd name="T7" fmla="*/ 10 h 19"/>
                      <a:gd name="T8" fmla="*/ 0 w 34"/>
                      <a:gd name="T9" fmla="*/ 19 h 19"/>
                      <a:gd name="T10" fmla="*/ 0 w 34"/>
                      <a:gd name="T11" fmla="*/ 10 h 19"/>
                      <a:gd name="T12" fmla="*/ 0 60000 65536"/>
                      <a:gd name="T13" fmla="*/ 0 60000 65536"/>
                      <a:gd name="T14" fmla="*/ 0 60000 65536"/>
                      <a:gd name="T15" fmla="*/ 0 60000 65536"/>
                      <a:gd name="T16" fmla="*/ 0 60000 65536"/>
                      <a:gd name="T17" fmla="*/ 0 60000 65536"/>
                      <a:gd name="T18" fmla="*/ 0 w 34"/>
                      <a:gd name="T19" fmla="*/ 0 h 19"/>
                      <a:gd name="T20" fmla="*/ 34 w 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4" h="19">
                        <a:moveTo>
                          <a:pt x="0" y="10"/>
                        </a:moveTo>
                        <a:lnTo>
                          <a:pt x="11" y="0"/>
                        </a:lnTo>
                        <a:lnTo>
                          <a:pt x="34" y="4"/>
                        </a:lnTo>
                        <a:lnTo>
                          <a:pt x="34" y="10"/>
                        </a:lnTo>
                        <a:lnTo>
                          <a:pt x="0" y="19"/>
                        </a:lnTo>
                        <a:lnTo>
                          <a:pt x="0" y="10"/>
                        </a:lnTo>
                        <a:close/>
                      </a:path>
                    </a:pathLst>
                  </a:custGeom>
                  <a:solidFill>
                    <a:srgbClr val="9F9F9F"/>
                  </a:solidFill>
                  <a:ln w="9525">
                    <a:noFill/>
                    <a:round/>
                    <a:headEnd/>
                    <a:tailEnd/>
                  </a:ln>
                </p:spPr>
                <p:txBody>
                  <a:bodyPr/>
                  <a:lstStyle/>
                  <a:p>
                    <a:endParaRPr lang="fr-FR"/>
                  </a:p>
                </p:txBody>
              </p:sp>
              <p:sp>
                <p:nvSpPr>
                  <p:cNvPr id="31918" name="Freeform 73"/>
                  <p:cNvSpPr>
                    <a:spLocks/>
                  </p:cNvSpPr>
                  <p:nvPr/>
                </p:nvSpPr>
                <p:spPr bwMode="auto">
                  <a:xfrm>
                    <a:off x="1555" y="3645"/>
                    <a:ext cx="51" cy="6"/>
                  </a:xfrm>
                  <a:custGeom>
                    <a:avLst/>
                    <a:gdLst>
                      <a:gd name="T0" fmla="*/ 0 w 51"/>
                      <a:gd name="T1" fmla="*/ 0 h 6"/>
                      <a:gd name="T2" fmla="*/ 26 w 51"/>
                      <a:gd name="T3" fmla="*/ 1 h 6"/>
                      <a:gd name="T4" fmla="*/ 51 w 51"/>
                      <a:gd name="T5" fmla="*/ 6 h 6"/>
                      <a:gd name="T6" fmla="*/ 28 w 51"/>
                      <a:gd name="T7" fmla="*/ 4 h 6"/>
                      <a:gd name="T8" fmla="*/ 0 w 51"/>
                      <a:gd name="T9" fmla="*/ 0 h 6"/>
                      <a:gd name="T10" fmla="*/ 0 60000 65536"/>
                      <a:gd name="T11" fmla="*/ 0 60000 65536"/>
                      <a:gd name="T12" fmla="*/ 0 60000 65536"/>
                      <a:gd name="T13" fmla="*/ 0 60000 65536"/>
                      <a:gd name="T14" fmla="*/ 0 60000 65536"/>
                      <a:gd name="T15" fmla="*/ 0 w 51"/>
                      <a:gd name="T16" fmla="*/ 0 h 6"/>
                      <a:gd name="T17" fmla="*/ 51 w 51"/>
                      <a:gd name="T18" fmla="*/ 6 h 6"/>
                    </a:gdLst>
                    <a:ahLst/>
                    <a:cxnLst>
                      <a:cxn ang="T10">
                        <a:pos x="T0" y="T1"/>
                      </a:cxn>
                      <a:cxn ang="T11">
                        <a:pos x="T2" y="T3"/>
                      </a:cxn>
                      <a:cxn ang="T12">
                        <a:pos x="T4" y="T5"/>
                      </a:cxn>
                      <a:cxn ang="T13">
                        <a:pos x="T6" y="T7"/>
                      </a:cxn>
                      <a:cxn ang="T14">
                        <a:pos x="T8" y="T9"/>
                      </a:cxn>
                    </a:cxnLst>
                    <a:rect l="T15" t="T16" r="T17" b="T18"/>
                    <a:pathLst>
                      <a:path w="51" h="6">
                        <a:moveTo>
                          <a:pt x="0" y="0"/>
                        </a:moveTo>
                        <a:lnTo>
                          <a:pt x="26" y="1"/>
                        </a:lnTo>
                        <a:lnTo>
                          <a:pt x="51" y="6"/>
                        </a:lnTo>
                        <a:lnTo>
                          <a:pt x="28" y="4"/>
                        </a:lnTo>
                        <a:lnTo>
                          <a:pt x="0" y="0"/>
                        </a:lnTo>
                        <a:close/>
                      </a:path>
                    </a:pathLst>
                  </a:custGeom>
                  <a:solidFill>
                    <a:srgbClr val="7F7F7F"/>
                  </a:solidFill>
                  <a:ln w="9525">
                    <a:noFill/>
                    <a:round/>
                    <a:headEnd/>
                    <a:tailEnd/>
                  </a:ln>
                </p:spPr>
                <p:txBody>
                  <a:bodyPr/>
                  <a:lstStyle/>
                  <a:p>
                    <a:endParaRPr lang="fr-FR"/>
                  </a:p>
                </p:txBody>
              </p:sp>
            </p:grpSp>
            <p:grpSp>
              <p:nvGrpSpPr>
                <p:cNvPr id="31911" name="Group 74"/>
                <p:cNvGrpSpPr>
                  <a:grpSpLocks/>
                </p:cNvGrpSpPr>
                <p:nvPr/>
              </p:nvGrpSpPr>
              <p:grpSpPr bwMode="auto">
                <a:xfrm>
                  <a:off x="1545" y="3651"/>
                  <a:ext cx="61" cy="10"/>
                  <a:chOff x="1545" y="3651"/>
                  <a:chExt cx="61" cy="10"/>
                </a:xfrm>
              </p:grpSpPr>
              <p:sp>
                <p:nvSpPr>
                  <p:cNvPr id="31912" name="Line 75"/>
                  <p:cNvSpPr>
                    <a:spLocks noChangeShapeType="1"/>
                  </p:cNvSpPr>
                  <p:nvPr/>
                </p:nvSpPr>
                <p:spPr bwMode="auto">
                  <a:xfrm>
                    <a:off x="1545" y="3655"/>
                    <a:ext cx="27" cy="6"/>
                  </a:xfrm>
                  <a:prstGeom prst="line">
                    <a:avLst/>
                  </a:prstGeom>
                  <a:noFill/>
                  <a:ln w="1588">
                    <a:solidFill>
                      <a:srgbClr val="7F7F7F"/>
                    </a:solidFill>
                    <a:round/>
                    <a:headEnd/>
                    <a:tailEnd/>
                  </a:ln>
                </p:spPr>
                <p:txBody>
                  <a:bodyPr/>
                  <a:lstStyle/>
                  <a:p>
                    <a:endParaRPr lang="fr-FR"/>
                  </a:p>
                </p:txBody>
              </p:sp>
              <p:sp>
                <p:nvSpPr>
                  <p:cNvPr id="31913" name="Line 76"/>
                  <p:cNvSpPr>
                    <a:spLocks noChangeShapeType="1"/>
                  </p:cNvSpPr>
                  <p:nvPr/>
                </p:nvSpPr>
                <p:spPr bwMode="auto">
                  <a:xfrm flipV="1">
                    <a:off x="1572" y="3651"/>
                    <a:ext cx="11" cy="10"/>
                  </a:xfrm>
                  <a:prstGeom prst="line">
                    <a:avLst/>
                  </a:prstGeom>
                  <a:noFill/>
                  <a:ln w="1588">
                    <a:solidFill>
                      <a:srgbClr val="5F5F5F"/>
                    </a:solidFill>
                    <a:round/>
                    <a:headEnd/>
                    <a:tailEnd/>
                  </a:ln>
                </p:spPr>
                <p:txBody>
                  <a:bodyPr/>
                  <a:lstStyle/>
                  <a:p>
                    <a:endParaRPr lang="fr-FR"/>
                  </a:p>
                </p:txBody>
              </p:sp>
              <p:sp>
                <p:nvSpPr>
                  <p:cNvPr id="31914" name="Line 77"/>
                  <p:cNvSpPr>
                    <a:spLocks noChangeShapeType="1"/>
                  </p:cNvSpPr>
                  <p:nvPr/>
                </p:nvSpPr>
                <p:spPr bwMode="auto">
                  <a:xfrm>
                    <a:off x="1584" y="3651"/>
                    <a:ext cx="22" cy="3"/>
                  </a:xfrm>
                  <a:prstGeom prst="line">
                    <a:avLst/>
                  </a:prstGeom>
                  <a:noFill/>
                  <a:ln w="1588">
                    <a:solidFill>
                      <a:srgbClr val="5F5F5F"/>
                    </a:solidFill>
                    <a:round/>
                    <a:headEnd/>
                    <a:tailEnd/>
                  </a:ln>
                </p:spPr>
                <p:txBody>
                  <a:bodyPr/>
                  <a:lstStyle/>
                  <a:p>
                    <a:endParaRPr lang="fr-FR"/>
                  </a:p>
                </p:txBody>
              </p:sp>
            </p:grpSp>
          </p:grpSp>
        </p:grpSp>
        <p:sp>
          <p:nvSpPr>
            <p:cNvPr id="31817" name="Freeform 78"/>
            <p:cNvSpPr>
              <a:spLocks/>
            </p:cNvSpPr>
            <p:nvPr/>
          </p:nvSpPr>
          <p:spPr bwMode="auto">
            <a:xfrm>
              <a:off x="1528" y="3590"/>
              <a:ext cx="54" cy="49"/>
            </a:xfrm>
            <a:custGeom>
              <a:avLst/>
              <a:gdLst>
                <a:gd name="T0" fmla="*/ 0 w 54"/>
                <a:gd name="T1" fmla="*/ 25 h 49"/>
                <a:gd name="T2" fmla="*/ 54 w 54"/>
                <a:gd name="T3" fmla="*/ 0 h 49"/>
                <a:gd name="T4" fmla="*/ 54 w 54"/>
                <a:gd name="T5" fmla="*/ 20 h 49"/>
                <a:gd name="T6" fmla="*/ 0 w 54"/>
                <a:gd name="T7" fmla="*/ 49 h 49"/>
                <a:gd name="T8" fmla="*/ 0 w 54"/>
                <a:gd name="T9" fmla="*/ 25 h 49"/>
                <a:gd name="T10" fmla="*/ 0 60000 65536"/>
                <a:gd name="T11" fmla="*/ 0 60000 65536"/>
                <a:gd name="T12" fmla="*/ 0 60000 65536"/>
                <a:gd name="T13" fmla="*/ 0 60000 65536"/>
                <a:gd name="T14" fmla="*/ 0 60000 65536"/>
                <a:gd name="T15" fmla="*/ 0 w 54"/>
                <a:gd name="T16" fmla="*/ 0 h 49"/>
                <a:gd name="T17" fmla="*/ 54 w 54"/>
                <a:gd name="T18" fmla="*/ 49 h 49"/>
              </a:gdLst>
              <a:ahLst/>
              <a:cxnLst>
                <a:cxn ang="T10">
                  <a:pos x="T0" y="T1"/>
                </a:cxn>
                <a:cxn ang="T11">
                  <a:pos x="T2" y="T3"/>
                </a:cxn>
                <a:cxn ang="T12">
                  <a:pos x="T4" y="T5"/>
                </a:cxn>
                <a:cxn ang="T13">
                  <a:pos x="T6" y="T7"/>
                </a:cxn>
                <a:cxn ang="T14">
                  <a:pos x="T8" y="T9"/>
                </a:cxn>
              </a:cxnLst>
              <a:rect l="T15" t="T16" r="T17" b="T18"/>
              <a:pathLst>
                <a:path w="54" h="49">
                  <a:moveTo>
                    <a:pt x="0" y="25"/>
                  </a:moveTo>
                  <a:lnTo>
                    <a:pt x="54" y="0"/>
                  </a:lnTo>
                  <a:lnTo>
                    <a:pt x="54" y="20"/>
                  </a:lnTo>
                  <a:lnTo>
                    <a:pt x="0" y="49"/>
                  </a:lnTo>
                  <a:lnTo>
                    <a:pt x="0" y="25"/>
                  </a:lnTo>
                  <a:close/>
                </a:path>
              </a:pathLst>
            </a:custGeom>
            <a:solidFill>
              <a:srgbClr val="5F5F5F"/>
            </a:solidFill>
            <a:ln w="9525">
              <a:noFill/>
              <a:round/>
              <a:headEnd/>
              <a:tailEnd/>
            </a:ln>
          </p:spPr>
          <p:txBody>
            <a:bodyPr/>
            <a:lstStyle/>
            <a:p>
              <a:endParaRPr lang="fr-FR"/>
            </a:p>
          </p:txBody>
        </p:sp>
        <p:sp>
          <p:nvSpPr>
            <p:cNvPr id="31818" name="Freeform 79"/>
            <p:cNvSpPr>
              <a:spLocks/>
            </p:cNvSpPr>
            <p:nvPr/>
          </p:nvSpPr>
          <p:spPr bwMode="auto">
            <a:xfrm>
              <a:off x="1528" y="3544"/>
              <a:ext cx="55" cy="73"/>
            </a:xfrm>
            <a:custGeom>
              <a:avLst/>
              <a:gdLst>
                <a:gd name="T0" fmla="*/ 0 w 55"/>
                <a:gd name="T1" fmla="*/ 15 h 73"/>
                <a:gd name="T2" fmla="*/ 55 w 55"/>
                <a:gd name="T3" fmla="*/ 0 h 73"/>
                <a:gd name="T4" fmla="*/ 55 w 55"/>
                <a:gd name="T5" fmla="*/ 47 h 73"/>
                <a:gd name="T6" fmla="*/ 0 w 55"/>
                <a:gd name="T7" fmla="*/ 73 h 73"/>
                <a:gd name="T8" fmla="*/ 0 w 55"/>
                <a:gd name="T9" fmla="*/ 15 h 73"/>
                <a:gd name="T10" fmla="*/ 0 60000 65536"/>
                <a:gd name="T11" fmla="*/ 0 60000 65536"/>
                <a:gd name="T12" fmla="*/ 0 60000 65536"/>
                <a:gd name="T13" fmla="*/ 0 60000 65536"/>
                <a:gd name="T14" fmla="*/ 0 60000 65536"/>
                <a:gd name="T15" fmla="*/ 0 w 55"/>
                <a:gd name="T16" fmla="*/ 0 h 73"/>
                <a:gd name="T17" fmla="*/ 55 w 55"/>
                <a:gd name="T18" fmla="*/ 73 h 73"/>
              </a:gdLst>
              <a:ahLst/>
              <a:cxnLst>
                <a:cxn ang="T10">
                  <a:pos x="T0" y="T1"/>
                </a:cxn>
                <a:cxn ang="T11">
                  <a:pos x="T2" y="T3"/>
                </a:cxn>
                <a:cxn ang="T12">
                  <a:pos x="T4" y="T5"/>
                </a:cxn>
                <a:cxn ang="T13">
                  <a:pos x="T6" y="T7"/>
                </a:cxn>
                <a:cxn ang="T14">
                  <a:pos x="T8" y="T9"/>
                </a:cxn>
              </a:cxnLst>
              <a:rect l="T15" t="T16" r="T17" b="T18"/>
              <a:pathLst>
                <a:path w="55" h="73">
                  <a:moveTo>
                    <a:pt x="0" y="15"/>
                  </a:moveTo>
                  <a:lnTo>
                    <a:pt x="55" y="0"/>
                  </a:lnTo>
                  <a:lnTo>
                    <a:pt x="55" y="47"/>
                  </a:lnTo>
                  <a:lnTo>
                    <a:pt x="0" y="73"/>
                  </a:lnTo>
                  <a:lnTo>
                    <a:pt x="0" y="15"/>
                  </a:lnTo>
                  <a:close/>
                </a:path>
              </a:pathLst>
            </a:custGeom>
            <a:solidFill>
              <a:srgbClr val="BFBFBF"/>
            </a:solidFill>
            <a:ln w="9525">
              <a:noFill/>
              <a:round/>
              <a:headEnd/>
              <a:tailEnd/>
            </a:ln>
          </p:spPr>
          <p:txBody>
            <a:bodyPr/>
            <a:lstStyle/>
            <a:p>
              <a:endParaRPr lang="fr-FR"/>
            </a:p>
          </p:txBody>
        </p:sp>
        <p:sp>
          <p:nvSpPr>
            <p:cNvPr id="31819" name="Freeform 80"/>
            <p:cNvSpPr>
              <a:spLocks/>
            </p:cNvSpPr>
            <p:nvPr/>
          </p:nvSpPr>
          <p:spPr bwMode="auto">
            <a:xfrm>
              <a:off x="1380" y="3413"/>
              <a:ext cx="135" cy="112"/>
            </a:xfrm>
            <a:custGeom>
              <a:avLst/>
              <a:gdLst>
                <a:gd name="T0" fmla="*/ 4 w 135"/>
                <a:gd name="T1" fmla="*/ 0 h 112"/>
                <a:gd name="T2" fmla="*/ 135 w 135"/>
                <a:gd name="T3" fmla="*/ 0 h 112"/>
                <a:gd name="T4" fmla="*/ 129 w 135"/>
                <a:gd name="T5" fmla="*/ 112 h 112"/>
                <a:gd name="T6" fmla="*/ 0 w 135"/>
                <a:gd name="T7" fmla="*/ 105 h 112"/>
                <a:gd name="T8" fmla="*/ 4 w 135"/>
                <a:gd name="T9" fmla="*/ 0 h 112"/>
                <a:gd name="T10" fmla="*/ 0 60000 65536"/>
                <a:gd name="T11" fmla="*/ 0 60000 65536"/>
                <a:gd name="T12" fmla="*/ 0 60000 65536"/>
                <a:gd name="T13" fmla="*/ 0 60000 65536"/>
                <a:gd name="T14" fmla="*/ 0 60000 65536"/>
                <a:gd name="T15" fmla="*/ 0 w 135"/>
                <a:gd name="T16" fmla="*/ 0 h 112"/>
                <a:gd name="T17" fmla="*/ 135 w 135"/>
                <a:gd name="T18" fmla="*/ 112 h 112"/>
              </a:gdLst>
              <a:ahLst/>
              <a:cxnLst>
                <a:cxn ang="T10">
                  <a:pos x="T0" y="T1"/>
                </a:cxn>
                <a:cxn ang="T11">
                  <a:pos x="T2" y="T3"/>
                </a:cxn>
                <a:cxn ang="T12">
                  <a:pos x="T4" y="T5"/>
                </a:cxn>
                <a:cxn ang="T13">
                  <a:pos x="T6" y="T7"/>
                </a:cxn>
                <a:cxn ang="T14">
                  <a:pos x="T8" y="T9"/>
                </a:cxn>
              </a:cxnLst>
              <a:rect l="T15" t="T16" r="T17" b="T18"/>
              <a:pathLst>
                <a:path w="135" h="112">
                  <a:moveTo>
                    <a:pt x="4" y="0"/>
                  </a:moveTo>
                  <a:lnTo>
                    <a:pt x="135" y="0"/>
                  </a:lnTo>
                  <a:lnTo>
                    <a:pt x="129" y="112"/>
                  </a:lnTo>
                  <a:lnTo>
                    <a:pt x="0" y="105"/>
                  </a:lnTo>
                  <a:lnTo>
                    <a:pt x="4" y="0"/>
                  </a:lnTo>
                  <a:close/>
                </a:path>
              </a:pathLst>
            </a:custGeom>
            <a:solidFill>
              <a:srgbClr val="C0C0C0"/>
            </a:solidFill>
            <a:ln w="9525">
              <a:noFill/>
              <a:round/>
              <a:headEnd/>
              <a:tailEnd/>
            </a:ln>
          </p:spPr>
          <p:txBody>
            <a:bodyPr/>
            <a:lstStyle/>
            <a:p>
              <a:endParaRPr lang="fr-FR"/>
            </a:p>
          </p:txBody>
        </p:sp>
        <p:sp>
          <p:nvSpPr>
            <p:cNvPr id="31820" name="Freeform 81"/>
            <p:cNvSpPr>
              <a:spLocks/>
            </p:cNvSpPr>
            <p:nvPr/>
          </p:nvSpPr>
          <p:spPr bwMode="auto">
            <a:xfrm>
              <a:off x="1291" y="3600"/>
              <a:ext cx="253" cy="51"/>
            </a:xfrm>
            <a:custGeom>
              <a:avLst/>
              <a:gdLst>
                <a:gd name="T0" fmla="*/ 41 w 253"/>
                <a:gd name="T1" fmla="*/ 0 h 51"/>
                <a:gd name="T2" fmla="*/ 253 w 253"/>
                <a:gd name="T3" fmla="*/ 21 h 51"/>
                <a:gd name="T4" fmla="*/ 237 w 253"/>
                <a:gd name="T5" fmla="*/ 40 h 51"/>
                <a:gd name="T6" fmla="*/ 223 w 253"/>
                <a:gd name="T7" fmla="*/ 51 h 51"/>
                <a:gd name="T8" fmla="*/ 0 w 253"/>
                <a:gd name="T9" fmla="*/ 26 h 51"/>
                <a:gd name="T10" fmla="*/ 16 w 253"/>
                <a:gd name="T11" fmla="*/ 19 h 51"/>
                <a:gd name="T12" fmla="*/ 41 w 253"/>
                <a:gd name="T13" fmla="*/ 0 h 51"/>
                <a:gd name="T14" fmla="*/ 0 60000 65536"/>
                <a:gd name="T15" fmla="*/ 0 60000 65536"/>
                <a:gd name="T16" fmla="*/ 0 60000 65536"/>
                <a:gd name="T17" fmla="*/ 0 60000 65536"/>
                <a:gd name="T18" fmla="*/ 0 60000 65536"/>
                <a:gd name="T19" fmla="*/ 0 60000 65536"/>
                <a:gd name="T20" fmla="*/ 0 60000 65536"/>
                <a:gd name="T21" fmla="*/ 0 w 253"/>
                <a:gd name="T22" fmla="*/ 0 h 51"/>
                <a:gd name="T23" fmla="*/ 253 w 253"/>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51">
                  <a:moveTo>
                    <a:pt x="41" y="0"/>
                  </a:moveTo>
                  <a:lnTo>
                    <a:pt x="253" y="21"/>
                  </a:lnTo>
                  <a:lnTo>
                    <a:pt x="237" y="40"/>
                  </a:lnTo>
                  <a:lnTo>
                    <a:pt x="223" y="51"/>
                  </a:lnTo>
                  <a:lnTo>
                    <a:pt x="0" y="26"/>
                  </a:lnTo>
                  <a:lnTo>
                    <a:pt x="16" y="19"/>
                  </a:lnTo>
                  <a:lnTo>
                    <a:pt x="41" y="0"/>
                  </a:lnTo>
                  <a:close/>
                </a:path>
              </a:pathLst>
            </a:custGeom>
            <a:solidFill>
              <a:srgbClr val="DFDFDF"/>
            </a:solidFill>
            <a:ln w="9525">
              <a:noFill/>
              <a:round/>
              <a:headEnd/>
              <a:tailEnd/>
            </a:ln>
          </p:spPr>
          <p:txBody>
            <a:bodyPr/>
            <a:lstStyle/>
            <a:p>
              <a:endParaRPr lang="fr-FR"/>
            </a:p>
          </p:txBody>
        </p:sp>
        <p:grpSp>
          <p:nvGrpSpPr>
            <p:cNvPr id="31821" name="Group 82"/>
            <p:cNvGrpSpPr>
              <a:grpSpLocks/>
            </p:cNvGrpSpPr>
            <p:nvPr/>
          </p:nvGrpSpPr>
          <p:grpSpPr bwMode="auto">
            <a:xfrm>
              <a:off x="1528" y="3548"/>
              <a:ext cx="54" cy="65"/>
              <a:chOff x="1528" y="3548"/>
              <a:chExt cx="54" cy="65"/>
            </a:xfrm>
          </p:grpSpPr>
          <p:sp>
            <p:nvSpPr>
              <p:cNvPr id="31899" name="Line 83"/>
              <p:cNvSpPr>
                <a:spLocks noChangeShapeType="1"/>
              </p:cNvSpPr>
              <p:nvPr/>
            </p:nvSpPr>
            <p:spPr bwMode="auto">
              <a:xfrm flipV="1">
                <a:off x="1528" y="3566"/>
                <a:ext cx="54" cy="20"/>
              </a:xfrm>
              <a:prstGeom prst="line">
                <a:avLst/>
              </a:prstGeom>
              <a:noFill/>
              <a:ln w="1588">
                <a:solidFill>
                  <a:srgbClr val="808080"/>
                </a:solidFill>
                <a:round/>
                <a:headEnd/>
                <a:tailEnd/>
              </a:ln>
            </p:spPr>
            <p:txBody>
              <a:bodyPr/>
              <a:lstStyle/>
              <a:p>
                <a:endParaRPr lang="fr-FR"/>
              </a:p>
            </p:txBody>
          </p:sp>
          <p:sp>
            <p:nvSpPr>
              <p:cNvPr id="31900" name="Line 84"/>
              <p:cNvSpPr>
                <a:spLocks noChangeShapeType="1"/>
              </p:cNvSpPr>
              <p:nvPr/>
            </p:nvSpPr>
            <p:spPr bwMode="auto">
              <a:xfrm flipV="1">
                <a:off x="1537" y="3571"/>
                <a:ext cx="45" cy="18"/>
              </a:xfrm>
              <a:prstGeom prst="line">
                <a:avLst/>
              </a:prstGeom>
              <a:noFill/>
              <a:ln w="1588">
                <a:solidFill>
                  <a:srgbClr val="808080"/>
                </a:solidFill>
                <a:round/>
                <a:headEnd/>
                <a:tailEnd/>
              </a:ln>
            </p:spPr>
            <p:txBody>
              <a:bodyPr/>
              <a:lstStyle/>
              <a:p>
                <a:endParaRPr lang="fr-FR"/>
              </a:p>
            </p:txBody>
          </p:sp>
          <p:sp>
            <p:nvSpPr>
              <p:cNvPr id="31901" name="Line 85"/>
              <p:cNvSpPr>
                <a:spLocks noChangeShapeType="1"/>
              </p:cNvSpPr>
              <p:nvPr/>
            </p:nvSpPr>
            <p:spPr bwMode="auto">
              <a:xfrm flipV="1">
                <a:off x="1537" y="3577"/>
                <a:ext cx="45" cy="18"/>
              </a:xfrm>
              <a:prstGeom prst="line">
                <a:avLst/>
              </a:prstGeom>
              <a:noFill/>
              <a:ln w="1588">
                <a:solidFill>
                  <a:srgbClr val="808080"/>
                </a:solidFill>
                <a:round/>
                <a:headEnd/>
                <a:tailEnd/>
              </a:ln>
            </p:spPr>
            <p:txBody>
              <a:bodyPr/>
              <a:lstStyle/>
              <a:p>
                <a:endParaRPr lang="fr-FR"/>
              </a:p>
            </p:txBody>
          </p:sp>
          <p:sp>
            <p:nvSpPr>
              <p:cNvPr id="31902" name="Line 86"/>
              <p:cNvSpPr>
                <a:spLocks noChangeShapeType="1"/>
              </p:cNvSpPr>
              <p:nvPr/>
            </p:nvSpPr>
            <p:spPr bwMode="auto">
              <a:xfrm flipV="1">
                <a:off x="1537" y="3583"/>
                <a:ext cx="45" cy="18"/>
              </a:xfrm>
              <a:prstGeom prst="line">
                <a:avLst/>
              </a:prstGeom>
              <a:noFill/>
              <a:ln w="1588">
                <a:solidFill>
                  <a:srgbClr val="808080"/>
                </a:solidFill>
                <a:round/>
                <a:headEnd/>
                <a:tailEnd/>
              </a:ln>
            </p:spPr>
            <p:txBody>
              <a:bodyPr/>
              <a:lstStyle/>
              <a:p>
                <a:endParaRPr lang="fr-FR"/>
              </a:p>
            </p:txBody>
          </p:sp>
          <p:sp>
            <p:nvSpPr>
              <p:cNvPr id="31903" name="Line 87"/>
              <p:cNvSpPr>
                <a:spLocks noChangeShapeType="1"/>
              </p:cNvSpPr>
              <p:nvPr/>
            </p:nvSpPr>
            <p:spPr bwMode="auto">
              <a:xfrm flipV="1">
                <a:off x="1537" y="3587"/>
                <a:ext cx="45" cy="20"/>
              </a:xfrm>
              <a:prstGeom prst="line">
                <a:avLst/>
              </a:prstGeom>
              <a:noFill/>
              <a:ln w="1588">
                <a:solidFill>
                  <a:srgbClr val="808080"/>
                </a:solidFill>
                <a:round/>
                <a:headEnd/>
                <a:tailEnd/>
              </a:ln>
            </p:spPr>
            <p:txBody>
              <a:bodyPr/>
              <a:lstStyle/>
              <a:p>
                <a:endParaRPr lang="fr-FR"/>
              </a:p>
            </p:txBody>
          </p:sp>
          <p:sp>
            <p:nvSpPr>
              <p:cNvPr id="31904" name="Line 88"/>
              <p:cNvSpPr>
                <a:spLocks noChangeShapeType="1"/>
              </p:cNvSpPr>
              <p:nvPr/>
            </p:nvSpPr>
            <p:spPr bwMode="auto">
              <a:xfrm flipV="1">
                <a:off x="1537" y="3560"/>
                <a:ext cx="45" cy="16"/>
              </a:xfrm>
              <a:prstGeom prst="line">
                <a:avLst/>
              </a:prstGeom>
              <a:noFill/>
              <a:ln w="1588">
                <a:solidFill>
                  <a:srgbClr val="808080"/>
                </a:solidFill>
                <a:round/>
                <a:headEnd/>
                <a:tailEnd/>
              </a:ln>
            </p:spPr>
            <p:txBody>
              <a:bodyPr/>
              <a:lstStyle/>
              <a:p>
                <a:endParaRPr lang="fr-FR"/>
              </a:p>
            </p:txBody>
          </p:sp>
          <p:sp>
            <p:nvSpPr>
              <p:cNvPr id="31905" name="Line 89"/>
              <p:cNvSpPr>
                <a:spLocks noChangeShapeType="1"/>
              </p:cNvSpPr>
              <p:nvPr/>
            </p:nvSpPr>
            <p:spPr bwMode="auto">
              <a:xfrm flipV="1">
                <a:off x="1537" y="3555"/>
                <a:ext cx="45" cy="13"/>
              </a:xfrm>
              <a:prstGeom prst="line">
                <a:avLst/>
              </a:prstGeom>
              <a:noFill/>
              <a:ln w="1588">
                <a:solidFill>
                  <a:srgbClr val="808080"/>
                </a:solidFill>
                <a:round/>
                <a:headEnd/>
                <a:tailEnd/>
              </a:ln>
            </p:spPr>
            <p:txBody>
              <a:bodyPr/>
              <a:lstStyle/>
              <a:p>
                <a:endParaRPr lang="fr-FR"/>
              </a:p>
            </p:txBody>
          </p:sp>
          <p:sp>
            <p:nvSpPr>
              <p:cNvPr id="31906" name="Line 90"/>
              <p:cNvSpPr>
                <a:spLocks noChangeShapeType="1"/>
              </p:cNvSpPr>
              <p:nvPr/>
            </p:nvSpPr>
            <p:spPr bwMode="auto">
              <a:xfrm flipV="1">
                <a:off x="1537" y="3548"/>
                <a:ext cx="45" cy="13"/>
              </a:xfrm>
              <a:prstGeom prst="line">
                <a:avLst/>
              </a:prstGeom>
              <a:noFill/>
              <a:ln w="1588">
                <a:solidFill>
                  <a:srgbClr val="808080"/>
                </a:solidFill>
                <a:round/>
                <a:headEnd/>
                <a:tailEnd/>
              </a:ln>
            </p:spPr>
            <p:txBody>
              <a:bodyPr/>
              <a:lstStyle/>
              <a:p>
                <a:endParaRPr lang="fr-FR"/>
              </a:p>
            </p:txBody>
          </p:sp>
          <p:sp>
            <p:nvSpPr>
              <p:cNvPr id="31907" name="Line 91"/>
              <p:cNvSpPr>
                <a:spLocks noChangeShapeType="1"/>
              </p:cNvSpPr>
              <p:nvPr/>
            </p:nvSpPr>
            <p:spPr bwMode="auto">
              <a:xfrm>
                <a:off x="1537" y="3557"/>
                <a:ext cx="1" cy="56"/>
              </a:xfrm>
              <a:prstGeom prst="line">
                <a:avLst/>
              </a:prstGeom>
              <a:noFill/>
              <a:ln w="1588">
                <a:solidFill>
                  <a:srgbClr val="808080"/>
                </a:solidFill>
                <a:round/>
                <a:headEnd/>
                <a:tailEnd/>
              </a:ln>
            </p:spPr>
            <p:txBody>
              <a:bodyPr/>
              <a:lstStyle/>
              <a:p>
                <a:endParaRPr lang="fr-FR"/>
              </a:p>
            </p:txBody>
          </p:sp>
        </p:grpSp>
        <p:grpSp>
          <p:nvGrpSpPr>
            <p:cNvPr id="31822" name="Group 92"/>
            <p:cNvGrpSpPr>
              <a:grpSpLocks/>
            </p:cNvGrpSpPr>
            <p:nvPr/>
          </p:nvGrpSpPr>
          <p:grpSpPr bwMode="auto">
            <a:xfrm>
              <a:off x="1361" y="3387"/>
              <a:ext cx="179" cy="164"/>
              <a:chOff x="1361" y="3387"/>
              <a:chExt cx="179" cy="164"/>
            </a:xfrm>
          </p:grpSpPr>
          <p:grpSp>
            <p:nvGrpSpPr>
              <p:cNvPr id="31882" name="Group 93"/>
              <p:cNvGrpSpPr>
                <a:grpSpLocks/>
              </p:cNvGrpSpPr>
              <p:nvPr/>
            </p:nvGrpSpPr>
            <p:grpSpPr bwMode="auto">
              <a:xfrm>
                <a:off x="1361" y="3387"/>
                <a:ext cx="179" cy="164"/>
                <a:chOff x="1361" y="3387"/>
                <a:chExt cx="179" cy="164"/>
              </a:xfrm>
            </p:grpSpPr>
            <p:grpSp>
              <p:nvGrpSpPr>
                <p:cNvPr id="31884" name="Group 94"/>
                <p:cNvGrpSpPr>
                  <a:grpSpLocks/>
                </p:cNvGrpSpPr>
                <p:nvPr/>
              </p:nvGrpSpPr>
              <p:grpSpPr bwMode="auto">
                <a:xfrm>
                  <a:off x="1361" y="3387"/>
                  <a:ext cx="179" cy="164"/>
                  <a:chOff x="1361" y="3387"/>
                  <a:chExt cx="179" cy="164"/>
                </a:xfrm>
              </p:grpSpPr>
              <p:sp>
                <p:nvSpPr>
                  <p:cNvPr id="31895" name="Freeform 95"/>
                  <p:cNvSpPr>
                    <a:spLocks/>
                  </p:cNvSpPr>
                  <p:nvPr/>
                </p:nvSpPr>
                <p:spPr bwMode="auto">
                  <a:xfrm>
                    <a:off x="1361" y="3387"/>
                    <a:ext cx="178" cy="164"/>
                  </a:xfrm>
                  <a:custGeom>
                    <a:avLst/>
                    <a:gdLst>
                      <a:gd name="T0" fmla="*/ 14 w 178"/>
                      <a:gd name="T1" fmla="*/ 2 h 164"/>
                      <a:gd name="T2" fmla="*/ 29 w 178"/>
                      <a:gd name="T3" fmla="*/ 2 h 164"/>
                      <a:gd name="T4" fmla="*/ 50 w 178"/>
                      <a:gd name="T5" fmla="*/ 0 h 164"/>
                      <a:gd name="T6" fmla="*/ 71 w 178"/>
                      <a:gd name="T7" fmla="*/ 0 h 164"/>
                      <a:gd name="T8" fmla="*/ 97 w 178"/>
                      <a:gd name="T9" fmla="*/ 0 h 164"/>
                      <a:gd name="T10" fmla="*/ 115 w 178"/>
                      <a:gd name="T11" fmla="*/ 0 h 164"/>
                      <a:gd name="T12" fmla="*/ 143 w 178"/>
                      <a:gd name="T13" fmla="*/ 1 h 164"/>
                      <a:gd name="T14" fmla="*/ 168 w 178"/>
                      <a:gd name="T15" fmla="*/ 2 h 164"/>
                      <a:gd name="T16" fmla="*/ 175 w 178"/>
                      <a:gd name="T17" fmla="*/ 3 h 164"/>
                      <a:gd name="T18" fmla="*/ 176 w 178"/>
                      <a:gd name="T19" fmla="*/ 3 h 164"/>
                      <a:gd name="T20" fmla="*/ 177 w 178"/>
                      <a:gd name="T21" fmla="*/ 5 h 164"/>
                      <a:gd name="T22" fmla="*/ 178 w 178"/>
                      <a:gd name="T23" fmla="*/ 6 h 164"/>
                      <a:gd name="T24" fmla="*/ 178 w 178"/>
                      <a:gd name="T25" fmla="*/ 7 h 164"/>
                      <a:gd name="T26" fmla="*/ 172 w 178"/>
                      <a:gd name="T27" fmla="*/ 161 h 164"/>
                      <a:gd name="T28" fmla="*/ 171 w 178"/>
                      <a:gd name="T29" fmla="*/ 163 h 164"/>
                      <a:gd name="T30" fmla="*/ 168 w 178"/>
                      <a:gd name="T31" fmla="*/ 164 h 164"/>
                      <a:gd name="T32" fmla="*/ 111 w 178"/>
                      <a:gd name="T33" fmla="*/ 161 h 164"/>
                      <a:gd name="T34" fmla="*/ 55 w 178"/>
                      <a:gd name="T35" fmla="*/ 157 h 164"/>
                      <a:gd name="T36" fmla="*/ 2 w 178"/>
                      <a:gd name="T37" fmla="*/ 153 h 164"/>
                      <a:gd name="T38" fmla="*/ 0 w 178"/>
                      <a:gd name="T39" fmla="*/ 149 h 164"/>
                      <a:gd name="T40" fmla="*/ 8 w 178"/>
                      <a:gd name="T41" fmla="*/ 8 h 164"/>
                      <a:gd name="T42" fmla="*/ 14 w 178"/>
                      <a:gd name="T43" fmla="*/ 2 h 1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64"/>
                      <a:gd name="T68" fmla="*/ 178 w 178"/>
                      <a:gd name="T69" fmla="*/ 164 h 1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64">
                        <a:moveTo>
                          <a:pt x="14" y="2"/>
                        </a:moveTo>
                        <a:lnTo>
                          <a:pt x="29" y="2"/>
                        </a:lnTo>
                        <a:lnTo>
                          <a:pt x="50" y="0"/>
                        </a:lnTo>
                        <a:lnTo>
                          <a:pt x="71" y="0"/>
                        </a:lnTo>
                        <a:lnTo>
                          <a:pt x="97" y="0"/>
                        </a:lnTo>
                        <a:lnTo>
                          <a:pt x="115" y="0"/>
                        </a:lnTo>
                        <a:lnTo>
                          <a:pt x="143" y="1"/>
                        </a:lnTo>
                        <a:lnTo>
                          <a:pt x="168" y="2"/>
                        </a:lnTo>
                        <a:lnTo>
                          <a:pt x="175" y="3"/>
                        </a:lnTo>
                        <a:lnTo>
                          <a:pt x="176" y="3"/>
                        </a:lnTo>
                        <a:lnTo>
                          <a:pt x="177" y="5"/>
                        </a:lnTo>
                        <a:lnTo>
                          <a:pt x="178" y="6"/>
                        </a:lnTo>
                        <a:lnTo>
                          <a:pt x="178" y="7"/>
                        </a:lnTo>
                        <a:lnTo>
                          <a:pt x="172" y="161"/>
                        </a:lnTo>
                        <a:lnTo>
                          <a:pt x="171" y="163"/>
                        </a:lnTo>
                        <a:lnTo>
                          <a:pt x="168" y="164"/>
                        </a:lnTo>
                        <a:lnTo>
                          <a:pt x="111" y="161"/>
                        </a:lnTo>
                        <a:lnTo>
                          <a:pt x="55" y="157"/>
                        </a:lnTo>
                        <a:lnTo>
                          <a:pt x="2" y="153"/>
                        </a:lnTo>
                        <a:lnTo>
                          <a:pt x="0" y="149"/>
                        </a:lnTo>
                        <a:lnTo>
                          <a:pt x="8" y="8"/>
                        </a:lnTo>
                        <a:lnTo>
                          <a:pt x="14" y="2"/>
                        </a:lnTo>
                        <a:close/>
                      </a:path>
                    </a:pathLst>
                  </a:custGeom>
                  <a:solidFill>
                    <a:srgbClr val="C0C0C0"/>
                  </a:solidFill>
                  <a:ln w="9525">
                    <a:noFill/>
                    <a:round/>
                    <a:headEnd/>
                    <a:tailEnd/>
                  </a:ln>
                </p:spPr>
                <p:txBody>
                  <a:bodyPr/>
                  <a:lstStyle/>
                  <a:p>
                    <a:endParaRPr lang="fr-FR"/>
                  </a:p>
                </p:txBody>
              </p:sp>
              <p:sp>
                <p:nvSpPr>
                  <p:cNvPr id="31896" name="Arc 96"/>
                  <p:cNvSpPr>
                    <a:spLocks/>
                  </p:cNvSpPr>
                  <p:nvPr/>
                </p:nvSpPr>
                <p:spPr bwMode="auto">
                  <a:xfrm>
                    <a:off x="1535" y="3390"/>
                    <a:ext cx="5" cy="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0C0C0"/>
                  </a:solidFill>
                  <a:ln w="9525">
                    <a:noFill/>
                    <a:round/>
                    <a:headEnd/>
                    <a:tailEnd/>
                  </a:ln>
                </p:spPr>
                <p:txBody>
                  <a:bodyPr/>
                  <a:lstStyle/>
                  <a:p>
                    <a:endParaRPr lang="fr-FR"/>
                  </a:p>
                </p:txBody>
              </p:sp>
              <p:sp>
                <p:nvSpPr>
                  <p:cNvPr id="31897" name="Arc 97"/>
                  <p:cNvSpPr>
                    <a:spLocks/>
                  </p:cNvSpPr>
                  <p:nvPr/>
                </p:nvSpPr>
                <p:spPr bwMode="auto">
                  <a:xfrm>
                    <a:off x="1369" y="3389"/>
                    <a:ext cx="9" cy="8"/>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0" y="21367"/>
                        </a:moveTo>
                        <a:cubicBezTo>
                          <a:pt x="127" y="9529"/>
                          <a:pt x="9760" y="0"/>
                          <a:pt x="21598" y="0"/>
                        </a:cubicBezTo>
                      </a:path>
                      <a:path w="21599" h="21600" stroke="0" extrusionOk="0">
                        <a:moveTo>
                          <a:pt x="0" y="21367"/>
                        </a:moveTo>
                        <a:cubicBezTo>
                          <a:pt x="127" y="9529"/>
                          <a:pt x="9760" y="0"/>
                          <a:pt x="21598" y="0"/>
                        </a:cubicBezTo>
                        <a:lnTo>
                          <a:pt x="21599" y="21600"/>
                        </a:lnTo>
                        <a:close/>
                      </a:path>
                    </a:pathLst>
                  </a:custGeom>
                  <a:solidFill>
                    <a:srgbClr val="C0C0C0"/>
                  </a:solidFill>
                  <a:ln w="9525">
                    <a:noFill/>
                    <a:round/>
                    <a:headEnd/>
                    <a:tailEnd/>
                  </a:ln>
                </p:spPr>
                <p:txBody>
                  <a:bodyPr/>
                  <a:lstStyle/>
                  <a:p>
                    <a:endParaRPr lang="fr-FR"/>
                  </a:p>
                </p:txBody>
              </p:sp>
              <p:sp>
                <p:nvSpPr>
                  <p:cNvPr id="31898" name="Arc 98"/>
                  <p:cNvSpPr>
                    <a:spLocks/>
                  </p:cNvSpPr>
                  <p:nvPr/>
                </p:nvSpPr>
                <p:spPr bwMode="auto">
                  <a:xfrm>
                    <a:off x="1361" y="3535"/>
                    <a:ext cx="4" cy="5"/>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55" y="21598"/>
                        </a:moveTo>
                        <a:cubicBezTo>
                          <a:pt x="9521" y="21464"/>
                          <a:pt x="0" y="11833"/>
                          <a:pt x="0" y="0"/>
                        </a:cubicBezTo>
                      </a:path>
                      <a:path w="21600" h="21599" stroke="0" extrusionOk="0">
                        <a:moveTo>
                          <a:pt x="21355" y="21598"/>
                        </a:moveTo>
                        <a:cubicBezTo>
                          <a:pt x="9521" y="21464"/>
                          <a:pt x="0" y="11833"/>
                          <a:pt x="0" y="0"/>
                        </a:cubicBezTo>
                        <a:lnTo>
                          <a:pt x="21600" y="0"/>
                        </a:lnTo>
                        <a:close/>
                      </a:path>
                    </a:pathLst>
                  </a:custGeom>
                  <a:solidFill>
                    <a:srgbClr val="C0C0C0"/>
                  </a:solidFill>
                  <a:ln w="9525">
                    <a:noFill/>
                    <a:round/>
                    <a:headEnd/>
                    <a:tailEnd/>
                  </a:ln>
                </p:spPr>
                <p:txBody>
                  <a:bodyPr/>
                  <a:lstStyle/>
                  <a:p>
                    <a:endParaRPr lang="fr-FR"/>
                  </a:p>
                </p:txBody>
              </p:sp>
            </p:grpSp>
            <p:grpSp>
              <p:nvGrpSpPr>
                <p:cNvPr id="31885" name="Group 99"/>
                <p:cNvGrpSpPr>
                  <a:grpSpLocks/>
                </p:cNvGrpSpPr>
                <p:nvPr/>
              </p:nvGrpSpPr>
              <p:grpSpPr bwMode="auto">
                <a:xfrm>
                  <a:off x="1380" y="3413"/>
                  <a:ext cx="135" cy="112"/>
                  <a:chOff x="1380" y="3413"/>
                  <a:chExt cx="135" cy="112"/>
                </a:xfrm>
              </p:grpSpPr>
              <p:grpSp>
                <p:nvGrpSpPr>
                  <p:cNvPr id="31886" name="Group 100"/>
                  <p:cNvGrpSpPr>
                    <a:grpSpLocks/>
                  </p:cNvGrpSpPr>
                  <p:nvPr/>
                </p:nvGrpSpPr>
                <p:grpSpPr bwMode="auto">
                  <a:xfrm>
                    <a:off x="1380" y="3413"/>
                    <a:ext cx="135" cy="112"/>
                    <a:chOff x="1380" y="3413"/>
                    <a:chExt cx="135" cy="112"/>
                  </a:xfrm>
                </p:grpSpPr>
                <p:sp>
                  <p:nvSpPr>
                    <p:cNvPr id="31891" name="Freeform 101"/>
                    <p:cNvSpPr>
                      <a:spLocks/>
                    </p:cNvSpPr>
                    <p:nvPr/>
                  </p:nvSpPr>
                  <p:spPr bwMode="auto">
                    <a:xfrm>
                      <a:off x="1385" y="3413"/>
                      <a:ext cx="130" cy="2"/>
                    </a:xfrm>
                    <a:custGeom>
                      <a:avLst/>
                      <a:gdLst>
                        <a:gd name="T0" fmla="*/ 0 w 130"/>
                        <a:gd name="T1" fmla="*/ 0 h 2"/>
                        <a:gd name="T2" fmla="*/ 130 w 130"/>
                        <a:gd name="T3" fmla="*/ 0 h 2"/>
                        <a:gd name="T4" fmla="*/ 127 w 130"/>
                        <a:gd name="T5" fmla="*/ 2 h 2"/>
                        <a:gd name="T6" fmla="*/ 3 w 130"/>
                        <a:gd name="T7" fmla="*/ 2 h 2"/>
                        <a:gd name="T8" fmla="*/ 0 w 130"/>
                        <a:gd name="T9" fmla="*/ 0 h 2"/>
                        <a:gd name="T10" fmla="*/ 0 60000 65536"/>
                        <a:gd name="T11" fmla="*/ 0 60000 65536"/>
                        <a:gd name="T12" fmla="*/ 0 60000 65536"/>
                        <a:gd name="T13" fmla="*/ 0 60000 65536"/>
                        <a:gd name="T14" fmla="*/ 0 60000 65536"/>
                        <a:gd name="T15" fmla="*/ 0 w 130"/>
                        <a:gd name="T16" fmla="*/ 0 h 2"/>
                        <a:gd name="T17" fmla="*/ 130 w 130"/>
                        <a:gd name="T18" fmla="*/ 2 h 2"/>
                      </a:gdLst>
                      <a:ahLst/>
                      <a:cxnLst>
                        <a:cxn ang="T10">
                          <a:pos x="T0" y="T1"/>
                        </a:cxn>
                        <a:cxn ang="T11">
                          <a:pos x="T2" y="T3"/>
                        </a:cxn>
                        <a:cxn ang="T12">
                          <a:pos x="T4" y="T5"/>
                        </a:cxn>
                        <a:cxn ang="T13">
                          <a:pos x="T6" y="T7"/>
                        </a:cxn>
                        <a:cxn ang="T14">
                          <a:pos x="T8" y="T9"/>
                        </a:cxn>
                      </a:cxnLst>
                      <a:rect l="T15" t="T16" r="T17" b="T18"/>
                      <a:pathLst>
                        <a:path w="130" h="2">
                          <a:moveTo>
                            <a:pt x="0" y="0"/>
                          </a:moveTo>
                          <a:lnTo>
                            <a:pt x="130" y="0"/>
                          </a:lnTo>
                          <a:lnTo>
                            <a:pt x="127" y="2"/>
                          </a:lnTo>
                          <a:lnTo>
                            <a:pt x="3" y="2"/>
                          </a:lnTo>
                          <a:lnTo>
                            <a:pt x="0" y="0"/>
                          </a:lnTo>
                          <a:close/>
                        </a:path>
                      </a:pathLst>
                    </a:custGeom>
                    <a:solidFill>
                      <a:srgbClr val="808080"/>
                    </a:solidFill>
                    <a:ln w="9525">
                      <a:noFill/>
                      <a:round/>
                      <a:headEnd/>
                      <a:tailEnd/>
                    </a:ln>
                  </p:spPr>
                  <p:txBody>
                    <a:bodyPr/>
                    <a:lstStyle/>
                    <a:p>
                      <a:endParaRPr lang="fr-FR"/>
                    </a:p>
                  </p:txBody>
                </p:sp>
                <p:sp>
                  <p:nvSpPr>
                    <p:cNvPr id="31892" name="Freeform 102"/>
                    <p:cNvSpPr>
                      <a:spLocks/>
                    </p:cNvSpPr>
                    <p:nvPr/>
                  </p:nvSpPr>
                  <p:spPr bwMode="auto">
                    <a:xfrm>
                      <a:off x="1507" y="3413"/>
                      <a:ext cx="8" cy="112"/>
                    </a:xfrm>
                    <a:custGeom>
                      <a:avLst/>
                      <a:gdLst>
                        <a:gd name="T0" fmla="*/ 6 w 8"/>
                        <a:gd name="T1" fmla="*/ 2 h 112"/>
                        <a:gd name="T2" fmla="*/ 8 w 8"/>
                        <a:gd name="T3" fmla="*/ 0 h 112"/>
                        <a:gd name="T4" fmla="*/ 6 w 8"/>
                        <a:gd name="T5" fmla="*/ 61 h 112"/>
                        <a:gd name="T6" fmla="*/ 2 w 8"/>
                        <a:gd name="T7" fmla="*/ 112 h 112"/>
                        <a:gd name="T8" fmla="*/ 0 w 8"/>
                        <a:gd name="T9" fmla="*/ 109 h 112"/>
                        <a:gd name="T10" fmla="*/ 6 w 8"/>
                        <a:gd name="T11" fmla="*/ 2 h 112"/>
                        <a:gd name="T12" fmla="*/ 0 60000 65536"/>
                        <a:gd name="T13" fmla="*/ 0 60000 65536"/>
                        <a:gd name="T14" fmla="*/ 0 60000 65536"/>
                        <a:gd name="T15" fmla="*/ 0 60000 65536"/>
                        <a:gd name="T16" fmla="*/ 0 60000 65536"/>
                        <a:gd name="T17" fmla="*/ 0 60000 65536"/>
                        <a:gd name="T18" fmla="*/ 0 w 8"/>
                        <a:gd name="T19" fmla="*/ 0 h 112"/>
                        <a:gd name="T20" fmla="*/ 8 w 8"/>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8" h="112">
                          <a:moveTo>
                            <a:pt x="6" y="2"/>
                          </a:moveTo>
                          <a:lnTo>
                            <a:pt x="8" y="0"/>
                          </a:lnTo>
                          <a:lnTo>
                            <a:pt x="6" y="61"/>
                          </a:lnTo>
                          <a:lnTo>
                            <a:pt x="2" y="112"/>
                          </a:lnTo>
                          <a:lnTo>
                            <a:pt x="0" y="109"/>
                          </a:lnTo>
                          <a:lnTo>
                            <a:pt x="6" y="2"/>
                          </a:lnTo>
                          <a:close/>
                        </a:path>
                      </a:pathLst>
                    </a:custGeom>
                    <a:solidFill>
                      <a:srgbClr val="FFFFFF"/>
                    </a:solidFill>
                    <a:ln w="9525">
                      <a:noFill/>
                      <a:round/>
                      <a:headEnd/>
                      <a:tailEnd/>
                    </a:ln>
                  </p:spPr>
                  <p:txBody>
                    <a:bodyPr/>
                    <a:lstStyle/>
                    <a:p>
                      <a:endParaRPr lang="fr-FR"/>
                    </a:p>
                  </p:txBody>
                </p:sp>
                <p:sp>
                  <p:nvSpPr>
                    <p:cNvPr id="31893" name="Freeform 103"/>
                    <p:cNvSpPr>
                      <a:spLocks/>
                    </p:cNvSpPr>
                    <p:nvPr/>
                  </p:nvSpPr>
                  <p:spPr bwMode="auto">
                    <a:xfrm>
                      <a:off x="1380" y="3515"/>
                      <a:ext cx="129" cy="10"/>
                    </a:xfrm>
                    <a:custGeom>
                      <a:avLst/>
                      <a:gdLst>
                        <a:gd name="T0" fmla="*/ 2 w 129"/>
                        <a:gd name="T1" fmla="*/ 0 h 10"/>
                        <a:gd name="T2" fmla="*/ 0 w 129"/>
                        <a:gd name="T3" fmla="*/ 3 h 10"/>
                        <a:gd name="T4" fmla="*/ 129 w 129"/>
                        <a:gd name="T5" fmla="*/ 10 h 10"/>
                        <a:gd name="T6" fmla="*/ 127 w 129"/>
                        <a:gd name="T7" fmla="*/ 7 h 10"/>
                        <a:gd name="T8" fmla="*/ 2 w 129"/>
                        <a:gd name="T9" fmla="*/ 0 h 10"/>
                        <a:gd name="T10" fmla="*/ 0 60000 65536"/>
                        <a:gd name="T11" fmla="*/ 0 60000 65536"/>
                        <a:gd name="T12" fmla="*/ 0 60000 65536"/>
                        <a:gd name="T13" fmla="*/ 0 60000 65536"/>
                        <a:gd name="T14" fmla="*/ 0 60000 65536"/>
                        <a:gd name="T15" fmla="*/ 0 w 129"/>
                        <a:gd name="T16" fmla="*/ 0 h 10"/>
                        <a:gd name="T17" fmla="*/ 129 w 129"/>
                        <a:gd name="T18" fmla="*/ 10 h 10"/>
                      </a:gdLst>
                      <a:ahLst/>
                      <a:cxnLst>
                        <a:cxn ang="T10">
                          <a:pos x="T0" y="T1"/>
                        </a:cxn>
                        <a:cxn ang="T11">
                          <a:pos x="T2" y="T3"/>
                        </a:cxn>
                        <a:cxn ang="T12">
                          <a:pos x="T4" y="T5"/>
                        </a:cxn>
                        <a:cxn ang="T13">
                          <a:pos x="T6" y="T7"/>
                        </a:cxn>
                        <a:cxn ang="T14">
                          <a:pos x="T8" y="T9"/>
                        </a:cxn>
                      </a:cxnLst>
                      <a:rect l="T15" t="T16" r="T17" b="T18"/>
                      <a:pathLst>
                        <a:path w="129" h="10">
                          <a:moveTo>
                            <a:pt x="2" y="0"/>
                          </a:moveTo>
                          <a:lnTo>
                            <a:pt x="0" y="3"/>
                          </a:lnTo>
                          <a:lnTo>
                            <a:pt x="129" y="10"/>
                          </a:lnTo>
                          <a:lnTo>
                            <a:pt x="127" y="7"/>
                          </a:lnTo>
                          <a:lnTo>
                            <a:pt x="2" y="0"/>
                          </a:lnTo>
                          <a:close/>
                        </a:path>
                      </a:pathLst>
                    </a:custGeom>
                    <a:solidFill>
                      <a:srgbClr val="DFDFDF"/>
                    </a:solidFill>
                    <a:ln w="9525">
                      <a:noFill/>
                      <a:round/>
                      <a:headEnd/>
                      <a:tailEnd/>
                    </a:ln>
                  </p:spPr>
                  <p:txBody>
                    <a:bodyPr/>
                    <a:lstStyle/>
                    <a:p>
                      <a:endParaRPr lang="fr-FR"/>
                    </a:p>
                  </p:txBody>
                </p:sp>
                <p:sp>
                  <p:nvSpPr>
                    <p:cNvPr id="31894" name="Freeform 104"/>
                    <p:cNvSpPr>
                      <a:spLocks/>
                    </p:cNvSpPr>
                    <p:nvPr/>
                  </p:nvSpPr>
                  <p:spPr bwMode="auto">
                    <a:xfrm>
                      <a:off x="1380" y="3413"/>
                      <a:ext cx="8" cy="105"/>
                    </a:xfrm>
                    <a:custGeom>
                      <a:avLst/>
                      <a:gdLst>
                        <a:gd name="T0" fmla="*/ 5 w 8"/>
                        <a:gd name="T1" fmla="*/ 0 h 105"/>
                        <a:gd name="T2" fmla="*/ 8 w 8"/>
                        <a:gd name="T3" fmla="*/ 2 h 105"/>
                        <a:gd name="T4" fmla="*/ 2 w 8"/>
                        <a:gd name="T5" fmla="*/ 102 h 105"/>
                        <a:gd name="T6" fmla="*/ 0 w 8"/>
                        <a:gd name="T7" fmla="*/ 105 h 105"/>
                        <a:gd name="T8" fmla="*/ 5 w 8"/>
                        <a:gd name="T9" fmla="*/ 0 h 105"/>
                        <a:gd name="T10" fmla="*/ 0 60000 65536"/>
                        <a:gd name="T11" fmla="*/ 0 60000 65536"/>
                        <a:gd name="T12" fmla="*/ 0 60000 65536"/>
                        <a:gd name="T13" fmla="*/ 0 60000 65536"/>
                        <a:gd name="T14" fmla="*/ 0 60000 65536"/>
                        <a:gd name="T15" fmla="*/ 0 w 8"/>
                        <a:gd name="T16" fmla="*/ 0 h 105"/>
                        <a:gd name="T17" fmla="*/ 8 w 8"/>
                        <a:gd name="T18" fmla="*/ 105 h 105"/>
                      </a:gdLst>
                      <a:ahLst/>
                      <a:cxnLst>
                        <a:cxn ang="T10">
                          <a:pos x="T0" y="T1"/>
                        </a:cxn>
                        <a:cxn ang="T11">
                          <a:pos x="T2" y="T3"/>
                        </a:cxn>
                        <a:cxn ang="T12">
                          <a:pos x="T4" y="T5"/>
                        </a:cxn>
                        <a:cxn ang="T13">
                          <a:pos x="T6" y="T7"/>
                        </a:cxn>
                        <a:cxn ang="T14">
                          <a:pos x="T8" y="T9"/>
                        </a:cxn>
                      </a:cxnLst>
                      <a:rect l="T15" t="T16" r="T17" b="T18"/>
                      <a:pathLst>
                        <a:path w="8" h="105">
                          <a:moveTo>
                            <a:pt x="5" y="0"/>
                          </a:moveTo>
                          <a:lnTo>
                            <a:pt x="8" y="2"/>
                          </a:lnTo>
                          <a:lnTo>
                            <a:pt x="2" y="102"/>
                          </a:lnTo>
                          <a:lnTo>
                            <a:pt x="0" y="105"/>
                          </a:lnTo>
                          <a:lnTo>
                            <a:pt x="5" y="0"/>
                          </a:lnTo>
                          <a:close/>
                        </a:path>
                      </a:pathLst>
                    </a:custGeom>
                    <a:solidFill>
                      <a:srgbClr val="BFBFBF"/>
                    </a:solidFill>
                    <a:ln w="9525">
                      <a:noFill/>
                      <a:round/>
                      <a:headEnd/>
                      <a:tailEnd/>
                    </a:ln>
                  </p:spPr>
                  <p:txBody>
                    <a:bodyPr/>
                    <a:lstStyle/>
                    <a:p>
                      <a:endParaRPr lang="fr-FR"/>
                    </a:p>
                  </p:txBody>
                </p:sp>
              </p:grpSp>
              <p:grpSp>
                <p:nvGrpSpPr>
                  <p:cNvPr id="31887" name="Group 105"/>
                  <p:cNvGrpSpPr>
                    <a:grpSpLocks/>
                  </p:cNvGrpSpPr>
                  <p:nvPr/>
                </p:nvGrpSpPr>
                <p:grpSpPr bwMode="auto">
                  <a:xfrm>
                    <a:off x="1382" y="3415"/>
                    <a:ext cx="130" cy="107"/>
                    <a:chOff x="1382" y="3415"/>
                    <a:chExt cx="130" cy="107"/>
                  </a:xfrm>
                </p:grpSpPr>
                <p:sp>
                  <p:nvSpPr>
                    <p:cNvPr id="31888" name="Freeform 106"/>
                    <p:cNvSpPr>
                      <a:spLocks/>
                    </p:cNvSpPr>
                    <p:nvPr/>
                  </p:nvSpPr>
                  <p:spPr bwMode="auto">
                    <a:xfrm>
                      <a:off x="1382" y="3415"/>
                      <a:ext cx="130" cy="107"/>
                    </a:xfrm>
                    <a:custGeom>
                      <a:avLst/>
                      <a:gdLst>
                        <a:gd name="T0" fmla="*/ 6 w 130"/>
                        <a:gd name="T1" fmla="*/ 0 h 107"/>
                        <a:gd name="T2" fmla="*/ 130 w 130"/>
                        <a:gd name="T3" fmla="*/ 0 h 107"/>
                        <a:gd name="T4" fmla="*/ 125 w 130"/>
                        <a:gd name="T5" fmla="*/ 107 h 107"/>
                        <a:gd name="T6" fmla="*/ 0 w 130"/>
                        <a:gd name="T7" fmla="*/ 100 h 107"/>
                        <a:gd name="T8" fmla="*/ 6 w 130"/>
                        <a:gd name="T9" fmla="*/ 0 h 107"/>
                        <a:gd name="T10" fmla="*/ 0 60000 65536"/>
                        <a:gd name="T11" fmla="*/ 0 60000 65536"/>
                        <a:gd name="T12" fmla="*/ 0 60000 65536"/>
                        <a:gd name="T13" fmla="*/ 0 60000 65536"/>
                        <a:gd name="T14" fmla="*/ 0 60000 65536"/>
                        <a:gd name="T15" fmla="*/ 0 w 130"/>
                        <a:gd name="T16" fmla="*/ 0 h 107"/>
                        <a:gd name="T17" fmla="*/ 130 w 130"/>
                        <a:gd name="T18" fmla="*/ 107 h 107"/>
                      </a:gdLst>
                      <a:ahLst/>
                      <a:cxnLst>
                        <a:cxn ang="T10">
                          <a:pos x="T0" y="T1"/>
                        </a:cxn>
                        <a:cxn ang="T11">
                          <a:pos x="T2" y="T3"/>
                        </a:cxn>
                        <a:cxn ang="T12">
                          <a:pos x="T4" y="T5"/>
                        </a:cxn>
                        <a:cxn ang="T13">
                          <a:pos x="T6" y="T7"/>
                        </a:cxn>
                        <a:cxn ang="T14">
                          <a:pos x="T8" y="T9"/>
                        </a:cxn>
                      </a:cxnLst>
                      <a:rect l="T15" t="T16" r="T17" b="T18"/>
                      <a:pathLst>
                        <a:path w="130" h="107">
                          <a:moveTo>
                            <a:pt x="6" y="0"/>
                          </a:moveTo>
                          <a:lnTo>
                            <a:pt x="130" y="0"/>
                          </a:lnTo>
                          <a:lnTo>
                            <a:pt x="125" y="107"/>
                          </a:lnTo>
                          <a:lnTo>
                            <a:pt x="0" y="100"/>
                          </a:lnTo>
                          <a:lnTo>
                            <a:pt x="6" y="0"/>
                          </a:lnTo>
                          <a:close/>
                        </a:path>
                      </a:pathLst>
                    </a:custGeom>
                    <a:solidFill>
                      <a:srgbClr val="000000"/>
                    </a:solidFill>
                    <a:ln w="9525">
                      <a:noFill/>
                      <a:round/>
                      <a:headEnd/>
                      <a:tailEnd/>
                    </a:ln>
                  </p:spPr>
                  <p:txBody>
                    <a:bodyPr/>
                    <a:lstStyle/>
                    <a:p>
                      <a:endParaRPr lang="fr-FR"/>
                    </a:p>
                  </p:txBody>
                </p:sp>
                <p:sp>
                  <p:nvSpPr>
                    <p:cNvPr id="31889" name="Freeform 107"/>
                    <p:cNvSpPr>
                      <a:spLocks/>
                    </p:cNvSpPr>
                    <p:nvPr/>
                  </p:nvSpPr>
                  <p:spPr bwMode="auto">
                    <a:xfrm>
                      <a:off x="1387" y="3419"/>
                      <a:ext cx="121" cy="98"/>
                    </a:xfrm>
                    <a:custGeom>
                      <a:avLst/>
                      <a:gdLst>
                        <a:gd name="T0" fmla="*/ 4 w 121"/>
                        <a:gd name="T1" fmla="*/ 0 h 98"/>
                        <a:gd name="T2" fmla="*/ 121 w 121"/>
                        <a:gd name="T3" fmla="*/ 0 h 98"/>
                        <a:gd name="T4" fmla="*/ 116 w 121"/>
                        <a:gd name="T5" fmla="*/ 98 h 98"/>
                        <a:gd name="T6" fmla="*/ 0 w 121"/>
                        <a:gd name="T7" fmla="*/ 94 h 98"/>
                        <a:gd name="T8" fmla="*/ 4 w 121"/>
                        <a:gd name="T9" fmla="*/ 0 h 98"/>
                        <a:gd name="T10" fmla="*/ 0 60000 65536"/>
                        <a:gd name="T11" fmla="*/ 0 60000 65536"/>
                        <a:gd name="T12" fmla="*/ 0 60000 65536"/>
                        <a:gd name="T13" fmla="*/ 0 60000 65536"/>
                        <a:gd name="T14" fmla="*/ 0 60000 65536"/>
                        <a:gd name="T15" fmla="*/ 0 w 121"/>
                        <a:gd name="T16" fmla="*/ 0 h 98"/>
                        <a:gd name="T17" fmla="*/ 121 w 121"/>
                        <a:gd name="T18" fmla="*/ 98 h 98"/>
                      </a:gdLst>
                      <a:ahLst/>
                      <a:cxnLst>
                        <a:cxn ang="T10">
                          <a:pos x="T0" y="T1"/>
                        </a:cxn>
                        <a:cxn ang="T11">
                          <a:pos x="T2" y="T3"/>
                        </a:cxn>
                        <a:cxn ang="T12">
                          <a:pos x="T4" y="T5"/>
                        </a:cxn>
                        <a:cxn ang="T13">
                          <a:pos x="T6" y="T7"/>
                        </a:cxn>
                        <a:cxn ang="T14">
                          <a:pos x="T8" y="T9"/>
                        </a:cxn>
                      </a:cxnLst>
                      <a:rect l="T15" t="T16" r="T17" b="T18"/>
                      <a:pathLst>
                        <a:path w="121" h="98">
                          <a:moveTo>
                            <a:pt x="4" y="0"/>
                          </a:moveTo>
                          <a:lnTo>
                            <a:pt x="121" y="0"/>
                          </a:lnTo>
                          <a:lnTo>
                            <a:pt x="116" y="98"/>
                          </a:lnTo>
                          <a:lnTo>
                            <a:pt x="0" y="94"/>
                          </a:lnTo>
                          <a:lnTo>
                            <a:pt x="4" y="0"/>
                          </a:lnTo>
                          <a:close/>
                        </a:path>
                      </a:pathLst>
                    </a:custGeom>
                    <a:solidFill>
                      <a:srgbClr val="C0C0C0"/>
                    </a:solidFill>
                    <a:ln w="9525">
                      <a:noFill/>
                      <a:round/>
                      <a:headEnd/>
                      <a:tailEnd/>
                    </a:ln>
                  </p:spPr>
                  <p:txBody>
                    <a:bodyPr/>
                    <a:lstStyle/>
                    <a:p>
                      <a:endParaRPr lang="fr-FR"/>
                    </a:p>
                  </p:txBody>
                </p:sp>
                <p:sp>
                  <p:nvSpPr>
                    <p:cNvPr id="31890" name="Freeform 108"/>
                    <p:cNvSpPr>
                      <a:spLocks/>
                    </p:cNvSpPr>
                    <p:nvPr/>
                  </p:nvSpPr>
                  <p:spPr bwMode="auto">
                    <a:xfrm>
                      <a:off x="1389" y="3425"/>
                      <a:ext cx="114" cy="89"/>
                    </a:xfrm>
                    <a:custGeom>
                      <a:avLst/>
                      <a:gdLst>
                        <a:gd name="T0" fmla="*/ 4 w 114"/>
                        <a:gd name="T1" fmla="*/ 0 h 89"/>
                        <a:gd name="T2" fmla="*/ 114 w 114"/>
                        <a:gd name="T3" fmla="*/ 0 h 89"/>
                        <a:gd name="T4" fmla="*/ 109 w 114"/>
                        <a:gd name="T5" fmla="*/ 89 h 89"/>
                        <a:gd name="T6" fmla="*/ 0 w 114"/>
                        <a:gd name="T7" fmla="*/ 84 h 89"/>
                        <a:gd name="T8" fmla="*/ 4 w 114"/>
                        <a:gd name="T9" fmla="*/ 0 h 89"/>
                        <a:gd name="T10" fmla="*/ 0 60000 65536"/>
                        <a:gd name="T11" fmla="*/ 0 60000 65536"/>
                        <a:gd name="T12" fmla="*/ 0 60000 65536"/>
                        <a:gd name="T13" fmla="*/ 0 60000 65536"/>
                        <a:gd name="T14" fmla="*/ 0 60000 65536"/>
                        <a:gd name="T15" fmla="*/ 0 w 114"/>
                        <a:gd name="T16" fmla="*/ 0 h 89"/>
                        <a:gd name="T17" fmla="*/ 114 w 114"/>
                        <a:gd name="T18" fmla="*/ 89 h 89"/>
                      </a:gdLst>
                      <a:ahLst/>
                      <a:cxnLst>
                        <a:cxn ang="T10">
                          <a:pos x="T0" y="T1"/>
                        </a:cxn>
                        <a:cxn ang="T11">
                          <a:pos x="T2" y="T3"/>
                        </a:cxn>
                        <a:cxn ang="T12">
                          <a:pos x="T4" y="T5"/>
                        </a:cxn>
                        <a:cxn ang="T13">
                          <a:pos x="T6" y="T7"/>
                        </a:cxn>
                        <a:cxn ang="T14">
                          <a:pos x="T8" y="T9"/>
                        </a:cxn>
                      </a:cxnLst>
                      <a:rect l="T15" t="T16" r="T17" b="T18"/>
                      <a:pathLst>
                        <a:path w="114" h="89">
                          <a:moveTo>
                            <a:pt x="4" y="0"/>
                          </a:moveTo>
                          <a:lnTo>
                            <a:pt x="114" y="0"/>
                          </a:lnTo>
                          <a:lnTo>
                            <a:pt x="109" y="89"/>
                          </a:lnTo>
                          <a:lnTo>
                            <a:pt x="0" y="84"/>
                          </a:lnTo>
                          <a:lnTo>
                            <a:pt x="4" y="0"/>
                          </a:lnTo>
                          <a:close/>
                        </a:path>
                      </a:pathLst>
                    </a:custGeom>
                    <a:solidFill>
                      <a:srgbClr val="0000FF"/>
                    </a:solidFill>
                    <a:ln w="9525">
                      <a:noFill/>
                      <a:round/>
                      <a:headEnd/>
                      <a:tailEnd/>
                    </a:ln>
                  </p:spPr>
                  <p:txBody>
                    <a:bodyPr/>
                    <a:lstStyle/>
                    <a:p>
                      <a:endParaRPr lang="fr-FR"/>
                    </a:p>
                  </p:txBody>
                </p:sp>
              </p:grpSp>
            </p:grpSp>
          </p:grpSp>
          <p:sp>
            <p:nvSpPr>
              <p:cNvPr id="31883" name="Rectangle 109"/>
              <p:cNvSpPr>
                <a:spLocks noChangeArrowheads="1"/>
              </p:cNvSpPr>
              <p:nvPr/>
            </p:nvSpPr>
            <p:spPr bwMode="auto">
              <a:xfrm>
                <a:off x="1504" y="3538"/>
                <a:ext cx="8" cy="2"/>
              </a:xfrm>
              <a:prstGeom prst="rect">
                <a:avLst/>
              </a:prstGeom>
              <a:solidFill>
                <a:srgbClr val="008000"/>
              </a:solidFill>
              <a:ln w="9525">
                <a:noFill/>
                <a:miter lim="800000"/>
                <a:headEnd/>
                <a:tailEnd/>
              </a:ln>
            </p:spPr>
            <p:txBody>
              <a:bodyPr/>
              <a:lstStyle/>
              <a:p>
                <a:endParaRPr lang="fr-FR"/>
              </a:p>
            </p:txBody>
          </p:sp>
        </p:grpSp>
        <p:grpSp>
          <p:nvGrpSpPr>
            <p:cNvPr id="31823" name="Group 110"/>
            <p:cNvGrpSpPr>
              <a:grpSpLocks/>
            </p:cNvGrpSpPr>
            <p:nvPr/>
          </p:nvGrpSpPr>
          <p:grpSpPr bwMode="auto">
            <a:xfrm>
              <a:off x="1291" y="3604"/>
              <a:ext cx="253" cy="56"/>
              <a:chOff x="1291" y="3604"/>
              <a:chExt cx="253" cy="56"/>
            </a:xfrm>
          </p:grpSpPr>
          <p:sp>
            <p:nvSpPr>
              <p:cNvPr id="31824" name="Freeform 111"/>
              <p:cNvSpPr>
                <a:spLocks/>
              </p:cNvSpPr>
              <p:nvPr/>
            </p:nvSpPr>
            <p:spPr bwMode="auto">
              <a:xfrm>
                <a:off x="1465" y="3620"/>
                <a:ext cx="61" cy="26"/>
              </a:xfrm>
              <a:custGeom>
                <a:avLst/>
                <a:gdLst>
                  <a:gd name="T0" fmla="*/ 23 w 61"/>
                  <a:gd name="T1" fmla="*/ 0 h 26"/>
                  <a:gd name="T2" fmla="*/ 10 w 61"/>
                  <a:gd name="T3" fmla="*/ 15 h 26"/>
                  <a:gd name="T4" fmla="*/ 0 w 61"/>
                  <a:gd name="T5" fmla="*/ 21 h 26"/>
                  <a:gd name="T6" fmla="*/ 40 w 61"/>
                  <a:gd name="T7" fmla="*/ 26 h 26"/>
                  <a:gd name="T8" fmla="*/ 49 w 61"/>
                  <a:gd name="T9" fmla="*/ 18 h 26"/>
                  <a:gd name="T10" fmla="*/ 61 w 61"/>
                  <a:gd name="T11" fmla="*/ 4 h 26"/>
                  <a:gd name="T12" fmla="*/ 23 w 61"/>
                  <a:gd name="T13" fmla="*/ 0 h 26"/>
                  <a:gd name="T14" fmla="*/ 0 60000 65536"/>
                  <a:gd name="T15" fmla="*/ 0 60000 65536"/>
                  <a:gd name="T16" fmla="*/ 0 60000 65536"/>
                  <a:gd name="T17" fmla="*/ 0 60000 65536"/>
                  <a:gd name="T18" fmla="*/ 0 60000 65536"/>
                  <a:gd name="T19" fmla="*/ 0 60000 65536"/>
                  <a:gd name="T20" fmla="*/ 0 60000 65536"/>
                  <a:gd name="T21" fmla="*/ 0 w 61"/>
                  <a:gd name="T22" fmla="*/ 0 h 26"/>
                  <a:gd name="T23" fmla="*/ 61 w 6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6">
                    <a:moveTo>
                      <a:pt x="23" y="0"/>
                    </a:moveTo>
                    <a:lnTo>
                      <a:pt x="10" y="15"/>
                    </a:lnTo>
                    <a:lnTo>
                      <a:pt x="0" y="21"/>
                    </a:lnTo>
                    <a:lnTo>
                      <a:pt x="40" y="26"/>
                    </a:lnTo>
                    <a:lnTo>
                      <a:pt x="49" y="18"/>
                    </a:lnTo>
                    <a:lnTo>
                      <a:pt x="61" y="4"/>
                    </a:lnTo>
                    <a:lnTo>
                      <a:pt x="23" y="0"/>
                    </a:lnTo>
                    <a:close/>
                  </a:path>
                </a:pathLst>
              </a:custGeom>
              <a:solidFill>
                <a:srgbClr val="808080"/>
              </a:solidFill>
              <a:ln w="9525">
                <a:noFill/>
                <a:round/>
                <a:headEnd/>
                <a:tailEnd/>
              </a:ln>
            </p:spPr>
            <p:txBody>
              <a:bodyPr/>
              <a:lstStyle/>
              <a:p>
                <a:endParaRPr lang="fr-FR"/>
              </a:p>
            </p:txBody>
          </p:sp>
          <p:grpSp>
            <p:nvGrpSpPr>
              <p:cNvPr id="31825" name="Group 112"/>
              <p:cNvGrpSpPr>
                <a:grpSpLocks/>
              </p:cNvGrpSpPr>
              <p:nvPr/>
            </p:nvGrpSpPr>
            <p:grpSpPr bwMode="auto">
              <a:xfrm>
                <a:off x="1291" y="3604"/>
                <a:ext cx="253" cy="56"/>
                <a:chOff x="1291" y="3604"/>
                <a:chExt cx="253" cy="56"/>
              </a:xfrm>
            </p:grpSpPr>
            <p:sp>
              <p:nvSpPr>
                <p:cNvPr id="31826" name="Freeform 113"/>
                <p:cNvSpPr>
                  <a:spLocks/>
                </p:cNvSpPr>
                <p:nvPr/>
              </p:nvSpPr>
              <p:spPr bwMode="auto">
                <a:xfrm>
                  <a:off x="1291" y="3626"/>
                  <a:ext cx="223" cy="34"/>
                </a:xfrm>
                <a:custGeom>
                  <a:avLst/>
                  <a:gdLst>
                    <a:gd name="T0" fmla="*/ 0 w 223"/>
                    <a:gd name="T1" fmla="*/ 0 h 34"/>
                    <a:gd name="T2" fmla="*/ 0 w 223"/>
                    <a:gd name="T3" fmla="*/ 9 h 34"/>
                    <a:gd name="T4" fmla="*/ 223 w 223"/>
                    <a:gd name="T5" fmla="*/ 34 h 34"/>
                    <a:gd name="T6" fmla="*/ 223 w 223"/>
                    <a:gd name="T7" fmla="*/ 25 h 34"/>
                    <a:gd name="T8" fmla="*/ 0 w 223"/>
                    <a:gd name="T9" fmla="*/ 0 h 34"/>
                    <a:gd name="T10" fmla="*/ 0 60000 65536"/>
                    <a:gd name="T11" fmla="*/ 0 60000 65536"/>
                    <a:gd name="T12" fmla="*/ 0 60000 65536"/>
                    <a:gd name="T13" fmla="*/ 0 60000 65536"/>
                    <a:gd name="T14" fmla="*/ 0 60000 65536"/>
                    <a:gd name="T15" fmla="*/ 0 w 223"/>
                    <a:gd name="T16" fmla="*/ 0 h 34"/>
                    <a:gd name="T17" fmla="*/ 223 w 223"/>
                    <a:gd name="T18" fmla="*/ 34 h 34"/>
                  </a:gdLst>
                  <a:ahLst/>
                  <a:cxnLst>
                    <a:cxn ang="T10">
                      <a:pos x="T0" y="T1"/>
                    </a:cxn>
                    <a:cxn ang="T11">
                      <a:pos x="T2" y="T3"/>
                    </a:cxn>
                    <a:cxn ang="T12">
                      <a:pos x="T4" y="T5"/>
                    </a:cxn>
                    <a:cxn ang="T13">
                      <a:pos x="T6" y="T7"/>
                    </a:cxn>
                    <a:cxn ang="T14">
                      <a:pos x="T8" y="T9"/>
                    </a:cxn>
                  </a:cxnLst>
                  <a:rect l="T15" t="T16" r="T17" b="T18"/>
                  <a:pathLst>
                    <a:path w="223" h="34">
                      <a:moveTo>
                        <a:pt x="0" y="0"/>
                      </a:moveTo>
                      <a:lnTo>
                        <a:pt x="0" y="9"/>
                      </a:lnTo>
                      <a:lnTo>
                        <a:pt x="223" y="34"/>
                      </a:lnTo>
                      <a:lnTo>
                        <a:pt x="223" y="25"/>
                      </a:lnTo>
                      <a:lnTo>
                        <a:pt x="0" y="0"/>
                      </a:lnTo>
                      <a:close/>
                    </a:path>
                  </a:pathLst>
                </a:custGeom>
                <a:solidFill>
                  <a:srgbClr val="C0C0C0"/>
                </a:solidFill>
                <a:ln w="9525">
                  <a:noFill/>
                  <a:round/>
                  <a:headEnd/>
                  <a:tailEnd/>
                </a:ln>
              </p:spPr>
              <p:txBody>
                <a:bodyPr/>
                <a:lstStyle/>
                <a:p>
                  <a:endParaRPr lang="fr-FR"/>
                </a:p>
              </p:txBody>
            </p:sp>
            <p:sp>
              <p:nvSpPr>
                <p:cNvPr id="31827" name="Freeform 114"/>
                <p:cNvSpPr>
                  <a:spLocks/>
                </p:cNvSpPr>
                <p:nvPr/>
              </p:nvSpPr>
              <p:spPr bwMode="auto">
                <a:xfrm>
                  <a:off x="1514" y="3621"/>
                  <a:ext cx="30" cy="39"/>
                </a:xfrm>
                <a:custGeom>
                  <a:avLst/>
                  <a:gdLst>
                    <a:gd name="T0" fmla="*/ 0 w 30"/>
                    <a:gd name="T1" fmla="*/ 30 h 39"/>
                    <a:gd name="T2" fmla="*/ 0 w 30"/>
                    <a:gd name="T3" fmla="*/ 39 h 39"/>
                    <a:gd name="T4" fmla="*/ 13 w 30"/>
                    <a:gd name="T5" fmla="*/ 30 h 39"/>
                    <a:gd name="T6" fmla="*/ 18 w 30"/>
                    <a:gd name="T7" fmla="*/ 25 h 39"/>
                    <a:gd name="T8" fmla="*/ 30 w 30"/>
                    <a:gd name="T9" fmla="*/ 12 h 39"/>
                    <a:gd name="T10" fmla="*/ 30 w 30"/>
                    <a:gd name="T11" fmla="*/ 0 h 39"/>
                    <a:gd name="T12" fmla="*/ 14 w 30"/>
                    <a:gd name="T13" fmla="*/ 19 h 39"/>
                    <a:gd name="T14" fmla="*/ 0 w 30"/>
                    <a:gd name="T15" fmla="*/ 30 h 3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9"/>
                    <a:gd name="T26" fmla="*/ 30 w 30"/>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9">
                      <a:moveTo>
                        <a:pt x="0" y="30"/>
                      </a:moveTo>
                      <a:lnTo>
                        <a:pt x="0" y="39"/>
                      </a:lnTo>
                      <a:lnTo>
                        <a:pt x="13" y="30"/>
                      </a:lnTo>
                      <a:lnTo>
                        <a:pt x="18" y="25"/>
                      </a:lnTo>
                      <a:lnTo>
                        <a:pt x="30" y="12"/>
                      </a:lnTo>
                      <a:lnTo>
                        <a:pt x="30" y="0"/>
                      </a:lnTo>
                      <a:lnTo>
                        <a:pt x="14" y="19"/>
                      </a:lnTo>
                      <a:lnTo>
                        <a:pt x="0" y="30"/>
                      </a:lnTo>
                      <a:close/>
                    </a:path>
                  </a:pathLst>
                </a:custGeom>
                <a:solidFill>
                  <a:srgbClr val="5F5F5F"/>
                </a:solidFill>
                <a:ln w="9525">
                  <a:noFill/>
                  <a:round/>
                  <a:headEnd/>
                  <a:tailEnd/>
                </a:ln>
              </p:spPr>
              <p:txBody>
                <a:bodyPr/>
                <a:lstStyle/>
                <a:p>
                  <a:endParaRPr lang="fr-FR"/>
                </a:p>
              </p:txBody>
            </p:sp>
            <p:sp>
              <p:nvSpPr>
                <p:cNvPr id="31828" name="Line 115"/>
                <p:cNvSpPr>
                  <a:spLocks noChangeShapeType="1"/>
                </p:cNvSpPr>
                <p:nvPr/>
              </p:nvSpPr>
              <p:spPr bwMode="auto">
                <a:xfrm>
                  <a:off x="1292" y="3629"/>
                  <a:ext cx="223" cy="25"/>
                </a:xfrm>
                <a:prstGeom prst="line">
                  <a:avLst/>
                </a:prstGeom>
                <a:noFill/>
                <a:ln w="1588">
                  <a:solidFill>
                    <a:srgbClr val="7F7F7F"/>
                  </a:solidFill>
                  <a:round/>
                  <a:headEnd/>
                  <a:tailEnd/>
                </a:ln>
              </p:spPr>
              <p:txBody>
                <a:bodyPr/>
                <a:lstStyle/>
                <a:p>
                  <a:endParaRPr lang="fr-FR"/>
                </a:p>
              </p:txBody>
            </p:sp>
            <p:grpSp>
              <p:nvGrpSpPr>
                <p:cNvPr id="31829" name="Group 116"/>
                <p:cNvGrpSpPr>
                  <a:grpSpLocks/>
                </p:cNvGrpSpPr>
                <p:nvPr/>
              </p:nvGrpSpPr>
              <p:grpSpPr bwMode="auto">
                <a:xfrm>
                  <a:off x="1306" y="3604"/>
                  <a:ext cx="214" cy="42"/>
                  <a:chOff x="1306" y="3604"/>
                  <a:chExt cx="214" cy="42"/>
                </a:xfrm>
              </p:grpSpPr>
              <p:sp>
                <p:nvSpPr>
                  <p:cNvPr id="31833" name="Freeform 117"/>
                  <p:cNvSpPr>
                    <a:spLocks/>
                  </p:cNvSpPr>
                  <p:nvPr/>
                </p:nvSpPr>
                <p:spPr bwMode="auto">
                  <a:xfrm>
                    <a:off x="1306" y="3605"/>
                    <a:ext cx="165" cy="34"/>
                  </a:xfrm>
                  <a:custGeom>
                    <a:avLst/>
                    <a:gdLst>
                      <a:gd name="T0" fmla="*/ 28 w 165"/>
                      <a:gd name="T1" fmla="*/ 0 h 34"/>
                      <a:gd name="T2" fmla="*/ 8 w 165"/>
                      <a:gd name="T3" fmla="*/ 15 h 34"/>
                      <a:gd name="T4" fmla="*/ 0 w 165"/>
                      <a:gd name="T5" fmla="*/ 20 h 34"/>
                      <a:gd name="T6" fmla="*/ 140 w 165"/>
                      <a:gd name="T7" fmla="*/ 34 h 34"/>
                      <a:gd name="T8" fmla="*/ 150 w 165"/>
                      <a:gd name="T9" fmla="*/ 28 h 34"/>
                      <a:gd name="T10" fmla="*/ 165 w 165"/>
                      <a:gd name="T11" fmla="*/ 14 h 34"/>
                      <a:gd name="T12" fmla="*/ 28 w 165"/>
                      <a:gd name="T13" fmla="*/ 0 h 34"/>
                      <a:gd name="T14" fmla="*/ 0 60000 65536"/>
                      <a:gd name="T15" fmla="*/ 0 60000 65536"/>
                      <a:gd name="T16" fmla="*/ 0 60000 65536"/>
                      <a:gd name="T17" fmla="*/ 0 60000 65536"/>
                      <a:gd name="T18" fmla="*/ 0 60000 65536"/>
                      <a:gd name="T19" fmla="*/ 0 60000 65536"/>
                      <a:gd name="T20" fmla="*/ 0 60000 65536"/>
                      <a:gd name="T21" fmla="*/ 0 w 165"/>
                      <a:gd name="T22" fmla="*/ 0 h 34"/>
                      <a:gd name="T23" fmla="*/ 165 w 16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 h="34">
                        <a:moveTo>
                          <a:pt x="28" y="0"/>
                        </a:moveTo>
                        <a:lnTo>
                          <a:pt x="8" y="15"/>
                        </a:lnTo>
                        <a:lnTo>
                          <a:pt x="0" y="20"/>
                        </a:lnTo>
                        <a:lnTo>
                          <a:pt x="140" y="34"/>
                        </a:lnTo>
                        <a:lnTo>
                          <a:pt x="150" y="28"/>
                        </a:lnTo>
                        <a:lnTo>
                          <a:pt x="165" y="14"/>
                        </a:lnTo>
                        <a:lnTo>
                          <a:pt x="28" y="0"/>
                        </a:lnTo>
                        <a:close/>
                      </a:path>
                    </a:pathLst>
                  </a:custGeom>
                  <a:solidFill>
                    <a:srgbClr val="808080"/>
                  </a:solidFill>
                  <a:ln w="9525">
                    <a:noFill/>
                    <a:round/>
                    <a:headEnd/>
                    <a:tailEnd/>
                  </a:ln>
                </p:spPr>
                <p:txBody>
                  <a:bodyPr/>
                  <a:lstStyle/>
                  <a:p>
                    <a:endParaRPr lang="fr-FR"/>
                  </a:p>
                </p:txBody>
              </p:sp>
              <p:grpSp>
                <p:nvGrpSpPr>
                  <p:cNvPr id="31834" name="Group 118"/>
                  <p:cNvGrpSpPr>
                    <a:grpSpLocks/>
                  </p:cNvGrpSpPr>
                  <p:nvPr/>
                </p:nvGrpSpPr>
                <p:grpSpPr bwMode="auto">
                  <a:xfrm>
                    <a:off x="1310" y="3604"/>
                    <a:ext cx="210" cy="42"/>
                    <a:chOff x="1310" y="3604"/>
                    <a:chExt cx="210" cy="42"/>
                  </a:xfrm>
                </p:grpSpPr>
                <p:grpSp>
                  <p:nvGrpSpPr>
                    <p:cNvPr id="31835" name="Group 119"/>
                    <p:cNvGrpSpPr>
                      <a:grpSpLocks/>
                    </p:cNvGrpSpPr>
                    <p:nvPr/>
                  </p:nvGrpSpPr>
                  <p:grpSpPr bwMode="auto">
                    <a:xfrm>
                      <a:off x="1313" y="3604"/>
                      <a:ext cx="154" cy="34"/>
                      <a:chOff x="1313" y="3604"/>
                      <a:chExt cx="154" cy="34"/>
                    </a:xfrm>
                  </p:grpSpPr>
                  <p:grpSp>
                    <p:nvGrpSpPr>
                      <p:cNvPr id="31849" name="Group 120"/>
                      <p:cNvGrpSpPr>
                        <a:grpSpLocks/>
                      </p:cNvGrpSpPr>
                      <p:nvPr/>
                    </p:nvGrpSpPr>
                    <p:grpSpPr bwMode="auto">
                      <a:xfrm>
                        <a:off x="1313" y="3604"/>
                        <a:ext cx="32" cy="23"/>
                        <a:chOff x="1313" y="3604"/>
                        <a:chExt cx="32" cy="23"/>
                      </a:xfrm>
                    </p:grpSpPr>
                    <p:sp>
                      <p:nvSpPr>
                        <p:cNvPr id="31880" name="Line 121"/>
                        <p:cNvSpPr>
                          <a:spLocks noChangeShapeType="1"/>
                        </p:cNvSpPr>
                        <p:nvPr/>
                      </p:nvSpPr>
                      <p:spPr bwMode="auto">
                        <a:xfrm flipV="1">
                          <a:off x="1313" y="3621"/>
                          <a:ext cx="11" cy="6"/>
                        </a:xfrm>
                        <a:prstGeom prst="line">
                          <a:avLst/>
                        </a:prstGeom>
                        <a:noFill/>
                        <a:ln w="1588">
                          <a:solidFill>
                            <a:srgbClr val="DFDFDF"/>
                          </a:solidFill>
                          <a:round/>
                          <a:headEnd/>
                          <a:tailEnd/>
                        </a:ln>
                      </p:spPr>
                      <p:txBody>
                        <a:bodyPr/>
                        <a:lstStyle/>
                        <a:p>
                          <a:endParaRPr lang="fr-FR"/>
                        </a:p>
                      </p:txBody>
                    </p:sp>
                    <p:sp>
                      <p:nvSpPr>
                        <p:cNvPr id="31881" name="Line 122"/>
                        <p:cNvSpPr>
                          <a:spLocks noChangeShapeType="1"/>
                        </p:cNvSpPr>
                        <p:nvPr/>
                      </p:nvSpPr>
                      <p:spPr bwMode="auto">
                        <a:xfrm flipV="1">
                          <a:off x="1324" y="3604"/>
                          <a:ext cx="21" cy="17"/>
                        </a:xfrm>
                        <a:prstGeom prst="line">
                          <a:avLst/>
                        </a:prstGeom>
                        <a:noFill/>
                        <a:ln w="1588">
                          <a:solidFill>
                            <a:srgbClr val="DFDFDF"/>
                          </a:solidFill>
                          <a:round/>
                          <a:headEnd/>
                          <a:tailEnd/>
                        </a:ln>
                      </p:spPr>
                      <p:txBody>
                        <a:bodyPr/>
                        <a:lstStyle/>
                        <a:p>
                          <a:endParaRPr lang="fr-FR"/>
                        </a:p>
                      </p:txBody>
                    </p:sp>
                  </p:grpSp>
                  <p:grpSp>
                    <p:nvGrpSpPr>
                      <p:cNvPr id="31850" name="Group 123"/>
                      <p:cNvGrpSpPr>
                        <a:grpSpLocks/>
                      </p:cNvGrpSpPr>
                      <p:nvPr/>
                    </p:nvGrpSpPr>
                    <p:grpSpPr bwMode="auto">
                      <a:xfrm>
                        <a:off x="1326" y="3605"/>
                        <a:ext cx="32" cy="23"/>
                        <a:chOff x="1326" y="3605"/>
                        <a:chExt cx="32" cy="23"/>
                      </a:xfrm>
                    </p:grpSpPr>
                    <p:sp>
                      <p:nvSpPr>
                        <p:cNvPr id="31878" name="Line 124"/>
                        <p:cNvSpPr>
                          <a:spLocks noChangeShapeType="1"/>
                        </p:cNvSpPr>
                        <p:nvPr/>
                      </p:nvSpPr>
                      <p:spPr bwMode="auto">
                        <a:xfrm flipV="1">
                          <a:off x="1326" y="3623"/>
                          <a:ext cx="10" cy="5"/>
                        </a:xfrm>
                        <a:prstGeom prst="line">
                          <a:avLst/>
                        </a:prstGeom>
                        <a:noFill/>
                        <a:ln w="1588">
                          <a:solidFill>
                            <a:srgbClr val="DFDFDF"/>
                          </a:solidFill>
                          <a:round/>
                          <a:headEnd/>
                          <a:tailEnd/>
                        </a:ln>
                      </p:spPr>
                      <p:txBody>
                        <a:bodyPr/>
                        <a:lstStyle/>
                        <a:p>
                          <a:endParaRPr lang="fr-FR"/>
                        </a:p>
                      </p:txBody>
                    </p:sp>
                    <p:sp>
                      <p:nvSpPr>
                        <p:cNvPr id="31879" name="Line 125"/>
                        <p:cNvSpPr>
                          <a:spLocks noChangeShapeType="1"/>
                        </p:cNvSpPr>
                        <p:nvPr/>
                      </p:nvSpPr>
                      <p:spPr bwMode="auto">
                        <a:xfrm flipV="1">
                          <a:off x="1336" y="3605"/>
                          <a:ext cx="22" cy="18"/>
                        </a:xfrm>
                        <a:prstGeom prst="line">
                          <a:avLst/>
                        </a:prstGeom>
                        <a:noFill/>
                        <a:ln w="1588">
                          <a:solidFill>
                            <a:srgbClr val="DFDFDF"/>
                          </a:solidFill>
                          <a:round/>
                          <a:headEnd/>
                          <a:tailEnd/>
                        </a:ln>
                      </p:spPr>
                      <p:txBody>
                        <a:bodyPr/>
                        <a:lstStyle/>
                        <a:p>
                          <a:endParaRPr lang="fr-FR"/>
                        </a:p>
                      </p:txBody>
                    </p:sp>
                  </p:grpSp>
                  <p:grpSp>
                    <p:nvGrpSpPr>
                      <p:cNvPr id="31851" name="Group 126"/>
                      <p:cNvGrpSpPr>
                        <a:grpSpLocks/>
                      </p:cNvGrpSpPr>
                      <p:nvPr/>
                    </p:nvGrpSpPr>
                    <p:grpSpPr bwMode="auto">
                      <a:xfrm>
                        <a:off x="1339" y="3606"/>
                        <a:ext cx="32" cy="23"/>
                        <a:chOff x="1339" y="3606"/>
                        <a:chExt cx="32" cy="23"/>
                      </a:xfrm>
                    </p:grpSpPr>
                    <p:sp>
                      <p:nvSpPr>
                        <p:cNvPr id="31876" name="Line 127"/>
                        <p:cNvSpPr>
                          <a:spLocks noChangeShapeType="1"/>
                        </p:cNvSpPr>
                        <p:nvPr/>
                      </p:nvSpPr>
                      <p:spPr bwMode="auto">
                        <a:xfrm flipV="1">
                          <a:off x="1339" y="3624"/>
                          <a:ext cx="10" cy="5"/>
                        </a:xfrm>
                        <a:prstGeom prst="line">
                          <a:avLst/>
                        </a:prstGeom>
                        <a:noFill/>
                        <a:ln w="1588">
                          <a:solidFill>
                            <a:srgbClr val="DFDFDF"/>
                          </a:solidFill>
                          <a:round/>
                          <a:headEnd/>
                          <a:tailEnd/>
                        </a:ln>
                      </p:spPr>
                      <p:txBody>
                        <a:bodyPr/>
                        <a:lstStyle/>
                        <a:p>
                          <a:endParaRPr lang="fr-FR"/>
                        </a:p>
                      </p:txBody>
                    </p:sp>
                    <p:sp>
                      <p:nvSpPr>
                        <p:cNvPr id="31877" name="Line 128"/>
                        <p:cNvSpPr>
                          <a:spLocks noChangeShapeType="1"/>
                        </p:cNvSpPr>
                        <p:nvPr/>
                      </p:nvSpPr>
                      <p:spPr bwMode="auto">
                        <a:xfrm flipV="1">
                          <a:off x="1349" y="3606"/>
                          <a:ext cx="22" cy="18"/>
                        </a:xfrm>
                        <a:prstGeom prst="line">
                          <a:avLst/>
                        </a:prstGeom>
                        <a:noFill/>
                        <a:ln w="1588">
                          <a:solidFill>
                            <a:srgbClr val="DFDFDF"/>
                          </a:solidFill>
                          <a:round/>
                          <a:headEnd/>
                          <a:tailEnd/>
                        </a:ln>
                      </p:spPr>
                      <p:txBody>
                        <a:bodyPr/>
                        <a:lstStyle/>
                        <a:p>
                          <a:endParaRPr lang="fr-FR"/>
                        </a:p>
                      </p:txBody>
                    </p:sp>
                  </p:grpSp>
                  <p:grpSp>
                    <p:nvGrpSpPr>
                      <p:cNvPr id="31852" name="Group 129"/>
                      <p:cNvGrpSpPr>
                        <a:grpSpLocks/>
                      </p:cNvGrpSpPr>
                      <p:nvPr/>
                    </p:nvGrpSpPr>
                    <p:grpSpPr bwMode="auto">
                      <a:xfrm>
                        <a:off x="1351" y="3607"/>
                        <a:ext cx="32" cy="23"/>
                        <a:chOff x="1351" y="3607"/>
                        <a:chExt cx="32" cy="23"/>
                      </a:xfrm>
                    </p:grpSpPr>
                    <p:sp>
                      <p:nvSpPr>
                        <p:cNvPr id="31874" name="Line 130"/>
                        <p:cNvSpPr>
                          <a:spLocks noChangeShapeType="1"/>
                        </p:cNvSpPr>
                        <p:nvPr/>
                      </p:nvSpPr>
                      <p:spPr bwMode="auto">
                        <a:xfrm flipV="1">
                          <a:off x="1351" y="3625"/>
                          <a:ext cx="10" cy="5"/>
                        </a:xfrm>
                        <a:prstGeom prst="line">
                          <a:avLst/>
                        </a:prstGeom>
                        <a:noFill/>
                        <a:ln w="1588">
                          <a:solidFill>
                            <a:srgbClr val="DFDFDF"/>
                          </a:solidFill>
                          <a:round/>
                          <a:headEnd/>
                          <a:tailEnd/>
                        </a:ln>
                      </p:spPr>
                      <p:txBody>
                        <a:bodyPr/>
                        <a:lstStyle/>
                        <a:p>
                          <a:endParaRPr lang="fr-FR"/>
                        </a:p>
                      </p:txBody>
                    </p:sp>
                    <p:sp>
                      <p:nvSpPr>
                        <p:cNvPr id="31875" name="Line 131"/>
                        <p:cNvSpPr>
                          <a:spLocks noChangeShapeType="1"/>
                        </p:cNvSpPr>
                        <p:nvPr/>
                      </p:nvSpPr>
                      <p:spPr bwMode="auto">
                        <a:xfrm flipV="1">
                          <a:off x="1361" y="3607"/>
                          <a:ext cx="22" cy="18"/>
                        </a:xfrm>
                        <a:prstGeom prst="line">
                          <a:avLst/>
                        </a:prstGeom>
                        <a:noFill/>
                        <a:ln w="1588">
                          <a:solidFill>
                            <a:srgbClr val="DFDFDF"/>
                          </a:solidFill>
                          <a:round/>
                          <a:headEnd/>
                          <a:tailEnd/>
                        </a:ln>
                      </p:spPr>
                      <p:txBody>
                        <a:bodyPr/>
                        <a:lstStyle/>
                        <a:p>
                          <a:endParaRPr lang="fr-FR"/>
                        </a:p>
                      </p:txBody>
                    </p:sp>
                  </p:grpSp>
                  <p:grpSp>
                    <p:nvGrpSpPr>
                      <p:cNvPr id="31853" name="Group 132"/>
                      <p:cNvGrpSpPr>
                        <a:grpSpLocks/>
                      </p:cNvGrpSpPr>
                      <p:nvPr/>
                    </p:nvGrpSpPr>
                    <p:grpSpPr bwMode="auto">
                      <a:xfrm>
                        <a:off x="1363" y="3608"/>
                        <a:ext cx="33" cy="23"/>
                        <a:chOff x="1363" y="3608"/>
                        <a:chExt cx="33" cy="23"/>
                      </a:xfrm>
                    </p:grpSpPr>
                    <p:sp>
                      <p:nvSpPr>
                        <p:cNvPr id="31872" name="Line 133"/>
                        <p:cNvSpPr>
                          <a:spLocks noChangeShapeType="1"/>
                        </p:cNvSpPr>
                        <p:nvPr/>
                      </p:nvSpPr>
                      <p:spPr bwMode="auto">
                        <a:xfrm flipV="1">
                          <a:off x="1363" y="3626"/>
                          <a:ext cx="11" cy="5"/>
                        </a:xfrm>
                        <a:prstGeom prst="line">
                          <a:avLst/>
                        </a:prstGeom>
                        <a:noFill/>
                        <a:ln w="1588">
                          <a:solidFill>
                            <a:srgbClr val="DFDFDF"/>
                          </a:solidFill>
                          <a:round/>
                          <a:headEnd/>
                          <a:tailEnd/>
                        </a:ln>
                      </p:spPr>
                      <p:txBody>
                        <a:bodyPr/>
                        <a:lstStyle/>
                        <a:p>
                          <a:endParaRPr lang="fr-FR"/>
                        </a:p>
                      </p:txBody>
                    </p:sp>
                    <p:sp>
                      <p:nvSpPr>
                        <p:cNvPr id="31873" name="Line 134"/>
                        <p:cNvSpPr>
                          <a:spLocks noChangeShapeType="1"/>
                        </p:cNvSpPr>
                        <p:nvPr/>
                      </p:nvSpPr>
                      <p:spPr bwMode="auto">
                        <a:xfrm flipV="1">
                          <a:off x="1374" y="3608"/>
                          <a:ext cx="22" cy="18"/>
                        </a:xfrm>
                        <a:prstGeom prst="line">
                          <a:avLst/>
                        </a:prstGeom>
                        <a:noFill/>
                        <a:ln w="1588">
                          <a:solidFill>
                            <a:srgbClr val="DFDFDF"/>
                          </a:solidFill>
                          <a:round/>
                          <a:headEnd/>
                          <a:tailEnd/>
                        </a:ln>
                      </p:spPr>
                      <p:txBody>
                        <a:bodyPr/>
                        <a:lstStyle/>
                        <a:p>
                          <a:endParaRPr lang="fr-FR"/>
                        </a:p>
                      </p:txBody>
                    </p:sp>
                  </p:grpSp>
                  <p:grpSp>
                    <p:nvGrpSpPr>
                      <p:cNvPr id="31854" name="Group 135"/>
                      <p:cNvGrpSpPr>
                        <a:grpSpLocks/>
                      </p:cNvGrpSpPr>
                      <p:nvPr/>
                    </p:nvGrpSpPr>
                    <p:grpSpPr bwMode="auto">
                      <a:xfrm>
                        <a:off x="1375" y="3609"/>
                        <a:ext cx="33" cy="24"/>
                        <a:chOff x="1375" y="3609"/>
                        <a:chExt cx="33" cy="24"/>
                      </a:xfrm>
                    </p:grpSpPr>
                    <p:sp>
                      <p:nvSpPr>
                        <p:cNvPr id="31870" name="Line 136"/>
                        <p:cNvSpPr>
                          <a:spLocks noChangeShapeType="1"/>
                        </p:cNvSpPr>
                        <p:nvPr/>
                      </p:nvSpPr>
                      <p:spPr bwMode="auto">
                        <a:xfrm flipV="1">
                          <a:off x="1375" y="3627"/>
                          <a:ext cx="12" cy="6"/>
                        </a:xfrm>
                        <a:prstGeom prst="line">
                          <a:avLst/>
                        </a:prstGeom>
                        <a:noFill/>
                        <a:ln w="1588">
                          <a:solidFill>
                            <a:srgbClr val="DFDFDF"/>
                          </a:solidFill>
                          <a:round/>
                          <a:headEnd/>
                          <a:tailEnd/>
                        </a:ln>
                      </p:spPr>
                      <p:txBody>
                        <a:bodyPr/>
                        <a:lstStyle/>
                        <a:p>
                          <a:endParaRPr lang="fr-FR"/>
                        </a:p>
                      </p:txBody>
                    </p:sp>
                    <p:sp>
                      <p:nvSpPr>
                        <p:cNvPr id="31871" name="Line 137"/>
                        <p:cNvSpPr>
                          <a:spLocks noChangeShapeType="1"/>
                        </p:cNvSpPr>
                        <p:nvPr/>
                      </p:nvSpPr>
                      <p:spPr bwMode="auto">
                        <a:xfrm flipV="1">
                          <a:off x="1387" y="3609"/>
                          <a:ext cx="21" cy="18"/>
                        </a:xfrm>
                        <a:prstGeom prst="line">
                          <a:avLst/>
                        </a:prstGeom>
                        <a:noFill/>
                        <a:ln w="1588">
                          <a:solidFill>
                            <a:srgbClr val="DFDFDF"/>
                          </a:solidFill>
                          <a:round/>
                          <a:headEnd/>
                          <a:tailEnd/>
                        </a:ln>
                      </p:spPr>
                      <p:txBody>
                        <a:bodyPr/>
                        <a:lstStyle/>
                        <a:p>
                          <a:endParaRPr lang="fr-FR"/>
                        </a:p>
                      </p:txBody>
                    </p:sp>
                  </p:grpSp>
                  <p:grpSp>
                    <p:nvGrpSpPr>
                      <p:cNvPr id="31855" name="Group 138"/>
                      <p:cNvGrpSpPr>
                        <a:grpSpLocks/>
                      </p:cNvGrpSpPr>
                      <p:nvPr/>
                    </p:nvGrpSpPr>
                    <p:grpSpPr bwMode="auto">
                      <a:xfrm>
                        <a:off x="1388" y="3610"/>
                        <a:ext cx="32" cy="24"/>
                        <a:chOff x="1388" y="3610"/>
                        <a:chExt cx="32" cy="24"/>
                      </a:xfrm>
                    </p:grpSpPr>
                    <p:sp>
                      <p:nvSpPr>
                        <p:cNvPr id="31868" name="Line 139"/>
                        <p:cNvSpPr>
                          <a:spLocks noChangeShapeType="1"/>
                        </p:cNvSpPr>
                        <p:nvPr/>
                      </p:nvSpPr>
                      <p:spPr bwMode="auto">
                        <a:xfrm flipV="1">
                          <a:off x="1388" y="3628"/>
                          <a:ext cx="10" cy="6"/>
                        </a:xfrm>
                        <a:prstGeom prst="line">
                          <a:avLst/>
                        </a:prstGeom>
                        <a:noFill/>
                        <a:ln w="1588">
                          <a:solidFill>
                            <a:srgbClr val="DFDFDF"/>
                          </a:solidFill>
                          <a:round/>
                          <a:headEnd/>
                          <a:tailEnd/>
                        </a:ln>
                      </p:spPr>
                      <p:txBody>
                        <a:bodyPr/>
                        <a:lstStyle/>
                        <a:p>
                          <a:endParaRPr lang="fr-FR"/>
                        </a:p>
                      </p:txBody>
                    </p:sp>
                    <p:sp>
                      <p:nvSpPr>
                        <p:cNvPr id="31869" name="Line 140"/>
                        <p:cNvSpPr>
                          <a:spLocks noChangeShapeType="1"/>
                        </p:cNvSpPr>
                        <p:nvPr/>
                      </p:nvSpPr>
                      <p:spPr bwMode="auto">
                        <a:xfrm flipV="1">
                          <a:off x="1398" y="3610"/>
                          <a:ext cx="22" cy="18"/>
                        </a:xfrm>
                        <a:prstGeom prst="line">
                          <a:avLst/>
                        </a:prstGeom>
                        <a:noFill/>
                        <a:ln w="1588">
                          <a:solidFill>
                            <a:srgbClr val="DFDFDF"/>
                          </a:solidFill>
                          <a:round/>
                          <a:headEnd/>
                          <a:tailEnd/>
                        </a:ln>
                      </p:spPr>
                      <p:txBody>
                        <a:bodyPr/>
                        <a:lstStyle/>
                        <a:p>
                          <a:endParaRPr lang="fr-FR"/>
                        </a:p>
                      </p:txBody>
                    </p:sp>
                  </p:grpSp>
                  <p:grpSp>
                    <p:nvGrpSpPr>
                      <p:cNvPr id="31856" name="Group 141"/>
                      <p:cNvGrpSpPr>
                        <a:grpSpLocks/>
                      </p:cNvGrpSpPr>
                      <p:nvPr/>
                    </p:nvGrpSpPr>
                    <p:grpSpPr bwMode="auto">
                      <a:xfrm>
                        <a:off x="1399" y="3611"/>
                        <a:ext cx="32" cy="24"/>
                        <a:chOff x="1399" y="3611"/>
                        <a:chExt cx="32" cy="24"/>
                      </a:xfrm>
                    </p:grpSpPr>
                    <p:sp>
                      <p:nvSpPr>
                        <p:cNvPr id="31866" name="Line 142"/>
                        <p:cNvSpPr>
                          <a:spLocks noChangeShapeType="1"/>
                        </p:cNvSpPr>
                        <p:nvPr/>
                      </p:nvSpPr>
                      <p:spPr bwMode="auto">
                        <a:xfrm flipV="1">
                          <a:off x="1399" y="3629"/>
                          <a:ext cx="11" cy="6"/>
                        </a:xfrm>
                        <a:prstGeom prst="line">
                          <a:avLst/>
                        </a:prstGeom>
                        <a:noFill/>
                        <a:ln w="1588">
                          <a:solidFill>
                            <a:srgbClr val="DFDFDF"/>
                          </a:solidFill>
                          <a:round/>
                          <a:headEnd/>
                          <a:tailEnd/>
                        </a:ln>
                      </p:spPr>
                      <p:txBody>
                        <a:bodyPr/>
                        <a:lstStyle/>
                        <a:p>
                          <a:endParaRPr lang="fr-FR"/>
                        </a:p>
                      </p:txBody>
                    </p:sp>
                    <p:sp>
                      <p:nvSpPr>
                        <p:cNvPr id="31867" name="Line 143"/>
                        <p:cNvSpPr>
                          <a:spLocks noChangeShapeType="1"/>
                        </p:cNvSpPr>
                        <p:nvPr/>
                      </p:nvSpPr>
                      <p:spPr bwMode="auto">
                        <a:xfrm flipV="1">
                          <a:off x="1410" y="3611"/>
                          <a:ext cx="21" cy="18"/>
                        </a:xfrm>
                        <a:prstGeom prst="line">
                          <a:avLst/>
                        </a:prstGeom>
                        <a:noFill/>
                        <a:ln w="1588">
                          <a:solidFill>
                            <a:srgbClr val="DFDFDF"/>
                          </a:solidFill>
                          <a:round/>
                          <a:headEnd/>
                          <a:tailEnd/>
                        </a:ln>
                      </p:spPr>
                      <p:txBody>
                        <a:bodyPr/>
                        <a:lstStyle/>
                        <a:p>
                          <a:endParaRPr lang="fr-FR"/>
                        </a:p>
                      </p:txBody>
                    </p:sp>
                  </p:grpSp>
                  <p:grpSp>
                    <p:nvGrpSpPr>
                      <p:cNvPr id="31857" name="Group 144"/>
                      <p:cNvGrpSpPr>
                        <a:grpSpLocks/>
                      </p:cNvGrpSpPr>
                      <p:nvPr/>
                    </p:nvGrpSpPr>
                    <p:grpSpPr bwMode="auto">
                      <a:xfrm>
                        <a:off x="1411" y="3614"/>
                        <a:ext cx="32" cy="23"/>
                        <a:chOff x="1411" y="3614"/>
                        <a:chExt cx="32" cy="23"/>
                      </a:xfrm>
                    </p:grpSpPr>
                    <p:sp>
                      <p:nvSpPr>
                        <p:cNvPr id="31864" name="Line 145"/>
                        <p:cNvSpPr>
                          <a:spLocks noChangeShapeType="1"/>
                        </p:cNvSpPr>
                        <p:nvPr/>
                      </p:nvSpPr>
                      <p:spPr bwMode="auto">
                        <a:xfrm flipV="1">
                          <a:off x="1411" y="3631"/>
                          <a:ext cx="10" cy="6"/>
                        </a:xfrm>
                        <a:prstGeom prst="line">
                          <a:avLst/>
                        </a:prstGeom>
                        <a:noFill/>
                        <a:ln w="1588">
                          <a:solidFill>
                            <a:srgbClr val="DFDFDF"/>
                          </a:solidFill>
                          <a:round/>
                          <a:headEnd/>
                          <a:tailEnd/>
                        </a:ln>
                      </p:spPr>
                      <p:txBody>
                        <a:bodyPr/>
                        <a:lstStyle/>
                        <a:p>
                          <a:endParaRPr lang="fr-FR"/>
                        </a:p>
                      </p:txBody>
                    </p:sp>
                    <p:sp>
                      <p:nvSpPr>
                        <p:cNvPr id="31865" name="Line 146"/>
                        <p:cNvSpPr>
                          <a:spLocks noChangeShapeType="1"/>
                        </p:cNvSpPr>
                        <p:nvPr/>
                      </p:nvSpPr>
                      <p:spPr bwMode="auto">
                        <a:xfrm flipV="1">
                          <a:off x="1421" y="3614"/>
                          <a:ext cx="22" cy="17"/>
                        </a:xfrm>
                        <a:prstGeom prst="line">
                          <a:avLst/>
                        </a:prstGeom>
                        <a:noFill/>
                        <a:ln w="1588">
                          <a:solidFill>
                            <a:srgbClr val="DFDFDF"/>
                          </a:solidFill>
                          <a:round/>
                          <a:headEnd/>
                          <a:tailEnd/>
                        </a:ln>
                      </p:spPr>
                      <p:txBody>
                        <a:bodyPr/>
                        <a:lstStyle/>
                        <a:p>
                          <a:endParaRPr lang="fr-FR"/>
                        </a:p>
                      </p:txBody>
                    </p:sp>
                  </p:grpSp>
                  <p:grpSp>
                    <p:nvGrpSpPr>
                      <p:cNvPr id="31858" name="Group 147"/>
                      <p:cNvGrpSpPr>
                        <a:grpSpLocks/>
                      </p:cNvGrpSpPr>
                      <p:nvPr/>
                    </p:nvGrpSpPr>
                    <p:grpSpPr bwMode="auto">
                      <a:xfrm>
                        <a:off x="1423" y="3615"/>
                        <a:ext cx="33" cy="23"/>
                        <a:chOff x="1423" y="3615"/>
                        <a:chExt cx="33" cy="23"/>
                      </a:xfrm>
                    </p:grpSpPr>
                    <p:sp>
                      <p:nvSpPr>
                        <p:cNvPr id="31862" name="Line 148"/>
                        <p:cNvSpPr>
                          <a:spLocks noChangeShapeType="1"/>
                        </p:cNvSpPr>
                        <p:nvPr/>
                      </p:nvSpPr>
                      <p:spPr bwMode="auto">
                        <a:xfrm flipV="1">
                          <a:off x="1423" y="3633"/>
                          <a:ext cx="10" cy="5"/>
                        </a:xfrm>
                        <a:prstGeom prst="line">
                          <a:avLst/>
                        </a:prstGeom>
                        <a:noFill/>
                        <a:ln w="1588">
                          <a:solidFill>
                            <a:srgbClr val="DFDFDF"/>
                          </a:solidFill>
                          <a:round/>
                          <a:headEnd/>
                          <a:tailEnd/>
                        </a:ln>
                      </p:spPr>
                      <p:txBody>
                        <a:bodyPr/>
                        <a:lstStyle/>
                        <a:p>
                          <a:endParaRPr lang="fr-FR"/>
                        </a:p>
                      </p:txBody>
                    </p:sp>
                    <p:sp>
                      <p:nvSpPr>
                        <p:cNvPr id="31863" name="Line 149"/>
                        <p:cNvSpPr>
                          <a:spLocks noChangeShapeType="1"/>
                        </p:cNvSpPr>
                        <p:nvPr/>
                      </p:nvSpPr>
                      <p:spPr bwMode="auto">
                        <a:xfrm flipV="1">
                          <a:off x="1433" y="3615"/>
                          <a:ext cx="23" cy="18"/>
                        </a:xfrm>
                        <a:prstGeom prst="line">
                          <a:avLst/>
                        </a:prstGeom>
                        <a:noFill/>
                        <a:ln w="1588">
                          <a:solidFill>
                            <a:srgbClr val="DFDFDF"/>
                          </a:solidFill>
                          <a:round/>
                          <a:headEnd/>
                          <a:tailEnd/>
                        </a:ln>
                      </p:spPr>
                      <p:txBody>
                        <a:bodyPr/>
                        <a:lstStyle/>
                        <a:p>
                          <a:endParaRPr lang="fr-FR"/>
                        </a:p>
                      </p:txBody>
                    </p:sp>
                  </p:grpSp>
                  <p:grpSp>
                    <p:nvGrpSpPr>
                      <p:cNvPr id="31859" name="Group 150"/>
                      <p:cNvGrpSpPr>
                        <a:grpSpLocks/>
                      </p:cNvGrpSpPr>
                      <p:nvPr/>
                    </p:nvGrpSpPr>
                    <p:grpSpPr bwMode="auto">
                      <a:xfrm>
                        <a:off x="1435" y="3615"/>
                        <a:ext cx="32" cy="23"/>
                        <a:chOff x="1435" y="3615"/>
                        <a:chExt cx="32" cy="23"/>
                      </a:xfrm>
                    </p:grpSpPr>
                    <p:sp>
                      <p:nvSpPr>
                        <p:cNvPr id="31860" name="Line 151"/>
                        <p:cNvSpPr>
                          <a:spLocks noChangeShapeType="1"/>
                        </p:cNvSpPr>
                        <p:nvPr/>
                      </p:nvSpPr>
                      <p:spPr bwMode="auto">
                        <a:xfrm flipV="1">
                          <a:off x="1435" y="3633"/>
                          <a:ext cx="11" cy="5"/>
                        </a:xfrm>
                        <a:prstGeom prst="line">
                          <a:avLst/>
                        </a:prstGeom>
                        <a:noFill/>
                        <a:ln w="1588">
                          <a:solidFill>
                            <a:srgbClr val="DFDFDF"/>
                          </a:solidFill>
                          <a:round/>
                          <a:headEnd/>
                          <a:tailEnd/>
                        </a:ln>
                      </p:spPr>
                      <p:txBody>
                        <a:bodyPr/>
                        <a:lstStyle/>
                        <a:p>
                          <a:endParaRPr lang="fr-FR"/>
                        </a:p>
                      </p:txBody>
                    </p:sp>
                    <p:sp>
                      <p:nvSpPr>
                        <p:cNvPr id="31861" name="Line 152"/>
                        <p:cNvSpPr>
                          <a:spLocks noChangeShapeType="1"/>
                        </p:cNvSpPr>
                        <p:nvPr/>
                      </p:nvSpPr>
                      <p:spPr bwMode="auto">
                        <a:xfrm flipV="1">
                          <a:off x="1446" y="3615"/>
                          <a:ext cx="21" cy="18"/>
                        </a:xfrm>
                        <a:prstGeom prst="line">
                          <a:avLst/>
                        </a:prstGeom>
                        <a:noFill/>
                        <a:ln w="1588">
                          <a:solidFill>
                            <a:srgbClr val="DFDFDF"/>
                          </a:solidFill>
                          <a:round/>
                          <a:headEnd/>
                          <a:tailEnd/>
                        </a:ln>
                      </p:spPr>
                      <p:txBody>
                        <a:bodyPr/>
                        <a:lstStyle/>
                        <a:p>
                          <a:endParaRPr lang="fr-FR"/>
                        </a:p>
                      </p:txBody>
                    </p:sp>
                  </p:grpSp>
                </p:grpSp>
                <p:grpSp>
                  <p:nvGrpSpPr>
                    <p:cNvPr id="31836" name="Group 153"/>
                    <p:cNvGrpSpPr>
                      <a:grpSpLocks/>
                    </p:cNvGrpSpPr>
                    <p:nvPr/>
                  </p:nvGrpSpPr>
                  <p:grpSpPr bwMode="auto">
                    <a:xfrm>
                      <a:off x="1472" y="3619"/>
                      <a:ext cx="47" cy="27"/>
                      <a:chOff x="1472" y="3619"/>
                      <a:chExt cx="47" cy="27"/>
                    </a:xfrm>
                  </p:grpSpPr>
                  <p:grpSp>
                    <p:nvGrpSpPr>
                      <p:cNvPr id="31840" name="Group 154"/>
                      <p:cNvGrpSpPr>
                        <a:grpSpLocks/>
                      </p:cNvGrpSpPr>
                      <p:nvPr/>
                    </p:nvGrpSpPr>
                    <p:grpSpPr bwMode="auto">
                      <a:xfrm>
                        <a:off x="1491" y="3620"/>
                        <a:ext cx="28" cy="26"/>
                        <a:chOff x="1491" y="3620"/>
                        <a:chExt cx="28" cy="26"/>
                      </a:xfrm>
                    </p:grpSpPr>
                    <p:sp>
                      <p:nvSpPr>
                        <p:cNvPr id="31847" name="Line 155"/>
                        <p:cNvSpPr>
                          <a:spLocks noChangeShapeType="1"/>
                        </p:cNvSpPr>
                        <p:nvPr/>
                      </p:nvSpPr>
                      <p:spPr bwMode="auto">
                        <a:xfrm flipV="1">
                          <a:off x="1491" y="3639"/>
                          <a:ext cx="10" cy="7"/>
                        </a:xfrm>
                        <a:prstGeom prst="line">
                          <a:avLst/>
                        </a:prstGeom>
                        <a:noFill/>
                        <a:ln w="1588">
                          <a:solidFill>
                            <a:srgbClr val="DFDFDF"/>
                          </a:solidFill>
                          <a:round/>
                          <a:headEnd/>
                          <a:tailEnd/>
                        </a:ln>
                      </p:spPr>
                      <p:txBody>
                        <a:bodyPr/>
                        <a:lstStyle/>
                        <a:p>
                          <a:endParaRPr lang="fr-FR"/>
                        </a:p>
                      </p:txBody>
                    </p:sp>
                    <p:sp>
                      <p:nvSpPr>
                        <p:cNvPr id="31848" name="Line 156"/>
                        <p:cNvSpPr>
                          <a:spLocks noChangeShapeType="1"/>
                        </p:cNvSpPr>
                        <p:nvPr/>
                      </p:nvSpPr>
                      <p:spPr bwMode="auto">
                        <a:xfrm flipV="1">
                          <a:off x="1501" y="3620"/>
                          <a:ext cx="18" cy="19"/>
                        </a:xfrm>
                        <a:prstGeom prst="line">
                          <a:avLst/>
                        </a:prstGeom>
                        <a:noFill/>
                        <a:ln w="1588">
                          <a:solidFill>
                            <a:srgbClr val="DFDFDF"/>
                          </a:solidFill>
                          <a:round/>
                          <a:headEnd/>
                          <a:tailEnd/>
                        </a:ln>
                      </p:spPr>
                      <p:txBody>
                        <a:bodyPr/>
                        <a:lstStyle/>
                        <a:p>
                          <a:endParaRPr lang="fr-FR"/>
                        </a:p>
                      </p:txBody>
                    </p:sp>
                  </p:grpSp>
                  <p:grpSp>
                    <p:nvGrpSpPr>
                      <p:cNvPr id="31841" name="Group 157"/>
                      <p:cNvGrpSpPr>
                        <a:grpSpLocks/>
                      </p:cNvGrpSpPr>
                      <p:nvPr/>
                    </p:nvGrpSpPr>
                    <p:grpSpPr bwMode="auto">
                      <a:xfrm>
                        <a:off x="1483" y="3619"/>
                        <a:ext cx="26" cy="26"/>
                        <a:chOff x="1483" y="3619"/>
                        <a:chExt cx="26" cy="26"/>
                      </a:xfrm>
                    </p:grpSpPr>
                    <p:sp>
                      <p:nvSpPr>
                        <p:cNvPr id="31845" name="Line 158"/>
                        <p:cNvSpPr>
                          <a:spLocks noChangeShapeType="1"/>
                        </p:cNvSpPr>
                        <p:nvPr/>
                      </p:nvSpPr>
                      <p:spPr bwMode="auto">
                        <a:xfrm flipV="1">
                          <a:off x="1483" y="3638"/>
                          <a:ext cx="8" cy="7"/>
                        </a:xfrm>
                        <a:prstGeom prst="line">
                          <a:avLst/>
                        </a:prstGeom>
                        <a:noFill/>
                        <a:ln w="1588">
                          <a:solidFill>
                            <a:srgbClr val="DFDFDF"/>
                          </a:solidFill>
                          <a:round/>
                          <a:headEnd/>
                          <a:tailEnd/>
                        </a:ln>
                      </p:spPr>
                      <p:txBody>
                        <a:bodyPr/>
                        <a:lstStyle/>
                        <a:p>
                          <a:endParaRPr lang="fr-FR"/>
                        </a:p>
                      </p:txBody>
                    </p:sp>
                    <p:sp>
                      <p:nvSpPr>
                        <p:cNvPr id="31846" name="Line 159"/>
                        <p:cNvSpPr>
                          <a:spLocks noChangeShapeType="1"/>
                        </p:cNvSpPr>
                        <p:nvPr/>
                      </p:nvSpPr>
                      <p:spPr bwMode="auto">
                        <a:xfrm flipV="1">
                          <a:off x="1491" y="3619"/>
                          <a:ext cx="18" cy="19"/>
                        </a:xfrm>
                        <a:prstGeom prst="line">
                          <a:avLst/>
                        </a:prstGeom>
                        <a:noFill/>
                        <a:ln w="1588">
                          <a:solidFill>
                            <a:srgbClr val="DFDFDF"/>
                          </a:solidFill>
                          <a:round/>
                          <a:headEnd/>
                          <a:tailEnd/>
                        </a:ln>
                      </p:spPr>
                      <p:txBody>
                        <a:bodyPr/>
                        <a:lstStyle/>
                        <a:p>
                          <a:endParaRPr lang="fr-FR"/>
                        </a:p>
                      </p:txBody>
                    </p:sp>
                  </p:grpSp>
                  <p:grpSp>
                    <p:nvGrpSpPr>
                      <p:cNvPr id="31842" name="Group 160"/>
                      <p:cNvGrpSpPr>
                        <a:grpSpLocks/>
                      </p:cNvGrpSpPr>
                      <p:nvPr/>
                    </p:nvGrpSpPr>
                    <p:grpSpPr bwMode="auto">
                      <a:xfrm>
                        <a:off x="1472" y="3619"/>
                        <a:ext cx="27" cy="25"/>
                        <a:chOff x="1472" y="3619"/>
                        <a:chExt cx="27" cy="25"/>
                      </a:xfrm>
                    </p:grpSpPr>
                    <p:sp>
                      <p:nvSpPr>
                        <p:cNvPr id="31843" name="Line 161"/>
                        <p:cNvSpPr>
                          <a:spLocks noChangeShapeType="1"/>
                        </p:cNvSpPr>
                        <p:nvPr/>
                      </p:nvSpPr>
                      <p:spPr bwMode="auto">
                        <a:xfrm flipV="1">
                          <a:off x="1472" y="3637"/>
                          <a:ext cx="9" cy="7"/>
                        </a:xfrm>
                        <a:prstGeom prst="line">
                          <a:avLst/>
                        </a:prstGeom>
                        <a:noFill/>
                        <a:ln w="1588">
                          <a:solidFill>
                            <a:srgbClr val="DFDFDF"/>
                          </a:solidFill>
                          <a:round/>
                          <a:headEnd/>
                          <a:tailEnd/>
                        </a:ln>
                      </p:spPr>
                      <p:txBody>
                        <a:bodyPr/>
                        <a:lstStyle/>
                        <a:p>
                          <a:endParaRPr lang="fr-FR"/>
                        </a:p>
                      </p:txBody>
                    </p:sp>
                    <p:sp>
                      <p:nvSpPr>
                        <p:cNvPr id="31844" name="Line 162"/>
                        <p:cNvSpPr>
                          <a:spLocks noChangeShapeType="1"/>
                        </p:cNvSpPr>
                        <p:nvPr/>
                      </p:nvSpPr>
                      <p:spPr bwMode="auto">
                        <a:xfrm flipV="1">
                          <a:off x="1481" y="3619"/>
                          <a:ext cx="18" cy="18"/>
                        </a:xfrm>
                        <a:prstGeom prst="line">
                          <a:avLst/>
                        </a:prstGeom>
                        <a:noFill/>
                        <a:ln w="1588">
                          <a:solidFill>
                            <a:srgbClr val="DFDFDF"/>
                          </a:solidFill>
                          <a:round/>
                          <a:headEnd/>
                          <a:tailEnd/>
                        </a:ln>
                      </p:spPr>
                      <p:txBody>
                        <a:bodyPr/>
                        <a:lstStyle/>
                        <a:p>
                          <a:endParaRPr lang="fr-FR"/>
                        </a:p>
                      </p:txBody>
                    </p:sp>
                  </p:grpSp>
                </p:grpSp>
                <p:sp>
                  <p:nvSpPr>
                    <p:cNvPr id="31837" name="Line 163"/>
                    <p:cNvSpPr>
                      <a:spLocks noChangeShapeType="1"/>
                    </p:cNvSpPr>
                    <p:nvPr/>
                  </p:nvSpPr>
                  <p:spPr bwMode="auto">
                    <a:xfrm>
                      <a:off x="1324" y="3610"/>
                      <a:ext cx="196" cy="19"/>
                    </a:xfrm>
                    <a:prstGeom prst="line">
                      <a:avLst/>
                    </a:prstGeom>
                    <a:noFill/>
                    <a:ln w="1588">
                      <a:solidFill>
                        <a:srgbClr val="DFDFDF"/>
                      </a:solidFill>
                      <a:round/>
                      <a:headEnd/>
                      <a:tailEnd/>
                    </a:ln>
                  </p:spPr>
                  <p:txBody>
                    <a:bodyPr/>
                    <a:lstStyle/>
                    <a:p>
                      <a:endParaRPr lang="fr-FR"/>
                    </a:p>
                  </p:txBody>
                </p:sp>
                <p:sp>
                  <p:nvSpPr>
                    <p:cNvPr id="31838" name="Line 164"/>
                    <p:cNvSpPr>
                      <a:spLocks noChangeShapeType="1"/>
                    </p:cNvSpPr>
                    <p:nvPr/>
                  </p:nvSpPr>
                  <p:spPr bwMode="auto">
                    <a:xfrm>
                      <a:off x="1317" y="3616"/>
                      <a:ext cx="200" cy="19"/>
                    </a:xfrm>
                    <a:prstGeom prst="line">
                      <a:avLst/>
                    </a:prstGeom>
                    <a:noFill/>
                    <a:ln w="1588">
                      <a:solidFill>
                        <a:srgbClr val="DFDFDF"/>
                      </a:solidFill>
                      <a:round/>
                      <a:headEnd/>
                      <a:tailEnd/>
                    </a:ln>
                  </p:spPr>
                  <p:txBody>
                    <a:bodyPr/>
                    <a:lstStyle/>
                    <a:p>
                      <a:endParaRPr lang="fr-FR"/>
                    </a:p>
                  </p:txBody>
                </p:sp>
                <p:sp>
                  <p:nvSpPr>
                    <p:cNvPr id="31839" name="Line 165"/>
                    <p:cNvSpPr>
                      <a:spLocks noChangeShapeType="1"/>
                    </p:cNvSpPr>
                    <p:nvPr/>
                  </p:nvSpPr>
                  <p:spPr bwMode="auto">
                    <a:xfrm>
                      <a:off x="1310" y="3620"/>
                      <a:ext cx="202" cy="21"/>
                    </a:xfrm>
                    <a:prstGeom prst="line">
                      <a:avLst/>
                    </a:prstGeom>
                    <a:noFill/>
                    <a:ln w="3175">
                      <a:solidFill>
                        <a:srgbClr val="DFDFDF"/>
                      </a:solidFill>
                      <a:round/>
                      <a:headEnd/>
                      <a:tailEnd/>
                    </a:ln>
                  </p:spPr>
                  <p:txBody>
                    <a:bodyPr/>
                    <a:lstStyle/>
                    <a:p>
                      <a:endParaRPr lang="fr-FR"/>
                    </a:p>
                  </p:txBody>
                </p:sp>
              </p:grpSp>
            </p:grpSp>
            <p:grpSp>
              <p:nvGrpSpPr>
                <p:cNvPr id="31830" name="Group 166"/>
                <p:cNvGrpSpPr>
                  <a:grpSpLocks/>
                </p:cNvGrpSpPr>
                <p:nvPr/>
              </p:nvGrpSpPr>
              <p:grpSpPr bwMode="auto">
                <a:xfrm>
                  <a:off x="1515" y="3625"/>
                  <a:ext cx="28" cy="29"/>
                  <a:chOff x="1515" y="3625"/>
                  <a:chExt cx="28" cy="29"/>
                </a:xfrm>
              </p:grpSpPr>
              <p:sp>
                <p:nvSpPr>
                  <p:cNvPr id="31831" name="Line 167"/>
                  <p:cNvSpPr>
                    <a:spLocks noChangeShapeType="1"/>
                  </p:cNvSpPr>
                  <p:nvPr/>
                </p:nvSpPr>
                <p:spPr bwMode="auto">
                  <a:xfrm flipV="1">
                    <a:off x="1515" y="3641"/>
                    <a:ext cx="14" cy="13"/>
                  </a:xfrm>
                  <a:prstGeom prst="line">
                    <a:avLst/>
                  </a:prstGeom>
                  <a:noFill/>
                  <a:ln w="1588">
                    <a:solidFill>
                      <a:srgbClr val="3F3F3F"/>
                    </a:solidFill>
                    <a:round/>
                    <a:headEnd/>
                    <a:tailEnd/>
                  </a:ln>
                </p:spPr>
                <p:txBody>
                  <a:bodyPr/>
                  <a:lstStyle/>
                  <a:p>
                    <a:endParaRPr lang="fr-FR"/>
                  </a:p>
                </p:txBody>
              </p:sp>
              <p:sp>
                <p:nvSpPr>
                  <p:cNvPr id="31832" name="Line 168"/>
                  <p:cNvSpPr>
                    <a:spLocks noChangeShapeType="1"/>
                  </p:cNvSpPr>
                  <p:nvPr/>
                </p:nvSpPr>
                <p:spPr bwMode="auto">
                  <a:xfrm flipV="1">
                    <a:off x="1529" y="3625"/>
                    <a:ext cx="14" cy="16"/>
                  </a:xfrm>
                  <a:prstGeom prst="line">
                    <a:avLst/>
                  </a:prstGeom>
                  <a:noFill/>
                  <a:ln w="1588">
                    <a:solidFill>
                      <a:srgbClr val="3F3F3F"/>
                    </a:solidFill>
                    <a:round/>
                    <a:headEnd/>
                    <a:tailEnd/>
                  </a:ln>
                </p:spPr>
                <p:txBody>
                  <a:bodyPr/>
                  <a:lstStyle/>
                  <a:p>
                    <a:endParaRPr lang="fr-FR"/>
                  </a:p>
                </p:txBody>
              </p:sp>
            </p:grpSp>
          </p:grpSp>
        </p:grpSp>
      </p:grpSp>
      <p:sp>
        <p:nvSpPr>
          <p:cNvPr id="31768" name="Rectangle 170"/>
          <p:cNvSpPr>
            <a:spLocks noChangeArrowheads="1"/>
          </p:cNvSpPr>
          <p:nvPr/>
        </p:nvSpPr>
        <p:spPr bwMode="auto">
          <a:xfrm>
            <a:off x="5014913" y="1728788"/>
            <a:ext cx="3141662" cy="1370012"/>
          </a:xfrm>
          <a:prstGeom prst="rect">
            <a:avLst/>
          </a:prstGeom>
          <a:solidFill>
            <a:srgbClr val="0066FF"/>
          </a:solidFill>
          <a:ln w="12700">
            <a:solidFill>
              <a:srgbClr val="000000"/>
            </a:solidFill>
            <a:miter lim="800000"/>
            <a:headEnd/>
            <a:tailEnd/>
          </a:ln>
        </p:spPr>
        <p:txBody>
          <a:bodyPr wrap="none" anchor="ctr"/>
          <a:lstStyle/>
          <a:p>
            <a:endParaRPr lang="fr-FR"/>
          </a:p>
        </p:txBody>
      </p:sp>
      <p:sp>
        <p:nvSpPr>
          <p:cNvPr id="31769" name="Rectangle 171"/>
          <p:cNvSpPr>
            <a:spLocks noChangeArrowheads="1"/>
          </p:cNvSpPr>
          <p:nvPr/>
        </p:nvSpPr>
        <p:spPr bwMode="auto">
          <a:xfrm>
            <a:off x="7445375" y="2768600"/>
            <a:ext cx="679450" cy="225425"/>
          </a:xfrm>
          <a:prstGeom prst="rect">
            <a:avLst/>
          </a:prstGeom>
          <a:noFill/>
          <a:ln w="12700">
            <a:noFill/>
            <a:miter lim="800000"/>
            <a:headEnd/>
            <a:tailEnd/>
          </a:ln>
        </p:spPr>
        <p:txBody>
          <a:bodyPr wrap="none" anchor="ctr"/>
          <a:lstStyle/>
          <a:p>
            <a:pPr algn="ctr" defTabSz="904875">
              <a:lnSpc>
                <a:spcPct val="100000"/>
              </a:lnSpc>
            </a:pPr>
            <a:r>
              <a:rPr lang="en-US" sz="900">
                <a:solidFill>
                  <a:srgbClr val="FFFFFF"/>
                </a:solidFill>
              </a:rPr>
              <a:t>Assets</a:t>
            </a:r>
          </a:p>
        </p:txBody>
      </p:sp>
      <p:sp>
        <p:nvSpPr>
          <p:cNvPr id="31770" name="Rectangle 172"/>
          <p:cNvSpPr>
            <a:spLocks noChangeArrowheads="1"/>
          </p:cNvSpPr>
          <p:nvPr/>
        </p:nvSpPr>
        <p:spPr bwMode="auto">
          <a:xfrm>
            <a:off x="5040313" y="2700338"/>
            <a:ext cx="741362" cy="361950"/>
          </a:xfrm>
          <a:prstGeom prst="rect">
            <a:avLst/>
          </a:prstGeom>
          <a:noFill/>
          <a:ln w="12700">
            <a:noFill/>
            <a:miter lim="800000"/>
            <a:headEnd/>
            <a:tailEnd/>
          </a:ln>
        </p:spPr>
        <p:txBody>
          <a:bodyPr wrap="none" anchor="ctr"/>
          <a:lstStyle/>
          <a:p>
            <a:pPr algn="ctr" defTabSz="904875">
              <a:lnSpc>
                <a:spcPct val="100000"/>
              </a:lnSpc>
            </a:pPr>
            <a:r>
              <a:rPr lang="en-US" sz="900">
                <a:solidFill>
                  <a:srgbClr val="FFFFFF"/>
                </a:solidFill>
              </a:rPr>
              <a:t>Cust. Service</a:t>
            </a:r>
          </a:p>
        </p:txBody>
      </p:sp>
      <p:sp>
        <p:nvSpPr>
          <p:cNvPr id="31771" name="Line 173"/>
          <p:cNvSpPr>
            <a:spLocks noChangeShapeType="1"/>
          </p:cNvSpPr>
          <p:nvPr/>
        </p:nvSpPr>
        <p:spPr bwMode="auto">
          <a:xfrm>
            <a:off x="7512050" y="2159000"/>
            <a:ext cx="0" cy="390525"/>
          </a:xfrm>
          <a:prstGeom prst="line">
            <a:avLst/>
          </a:prstGeom>
          <a:noFill/>
          <a:ln w="12700">
            <a:solidFill>
              <a:srgbClr val="996633"/>
            </a:solidFill>
            <a:round/>
            <a:headEnd/>
            <a:tailEnd/>
          </a:ln>
        </p:spPr>
        <p:txBody>
          <a:bodyPr wrap="none" anchor="ctr"/>
          <a:lstStyle/>
          <a:p>
            <a:endParaRPr lang="fr-FR"/>
          </a:p>
        </p:txBody>
      </p:sp>
      <p:sp>
        <p:nvSpPr>
          <p:cNvPr id="31772" name="Line 174"/>
          <p:cNvSpPr>
            <a:spLocks noChangeShapeType="1"/>
          </p:cNvSpPr>
          <p:nvPr/>
        </p:nvSpPr>
        <p:spPr bwMode="auto">
          <a:xfrm>
            <a:off x="7505700" y="2547938"/>
            <a:ext cx="485775" cy="1587"/>
          </a:xfrm>
          <a:prstGeom prst="line">
            <a:avLst/>
          </a:prstGeom>
          <a:noFill/>
          <a:ln w="12700">
            <a:solidFill>
              <a:srgbClr val="996633"/>
            </a:solidFill>
            <a:round/>
            <a:headEnd/>
            <a:tailEnd/>
          </a:ln>
        </p:spPr>
        <p:txBody>
          <a:bodyPr wrap="none" anchor="ctr"/>
          <a:lstStyle/>
          <a:p>
            <a:endParaRPr lang="fr-FR"/>
          </a:p>
        </p:txBody>
      </p:sp>
      <p:sp>
        <p:nvSpPr>
          <p:cNvPr id="31773" name="Freeform 175"/>
          <p:cNvSpPr>
            <a:spLocks/>
          </p:cNvSpPr>
          <p:nvPr/>
        </p:nvSpPr>
        <p:spPr bwMode="auto">
          <a:xfrm>
            <a:off x="7539038" y="2281238"/>
            <a:ext cx="392112" cy="201612"/>
          </a:xfrm>
          <a:custGeom>
            <a:avLst/>
            <a:gdLst>
              <a:gd name="T0" fmla="*/ 0 w 233"/>
              <a:gd name="T1" fmla="*/ 2147483647 h 100"/>
              <a:gd name="T2" fmla="*/ 2147483647 w 233"/>
              <a:gd name="T3" fmla="*/ 2147483647 h 100"/>
              <a:gd name="T4" fmla="*/ 2147483647 w 233"/>
              <a:gd name="T5" fmla="*/ 2147483647 h 100"/>
              <a:gd name="T6" fmla="*/ 2147483647 w 233"/>
              <a:gd name="T7" fmla="*/ 2147483647 h 100"/>
              <a:gd name="T8" fmla="*/ 2147483647 w 233"/>
              <a:gd name="T9" fmla="*/ 2147483647 h 100"/>
              <a:gd name="T10" fmla="*/ 2147483647 w 233"/>
              <a:gd name="T11" fmla="*/ 2147483647 h 100"/>
              <a:gd name="T12" fmla="*/ 2147483647 w 233"/>
              <a:gd name="T13" fmla="*/ 2147483647 h 100"/>
              <a:gd name="T14" fmla="*/ 2147483647 w 233"/>
              <a:gd name="T15" fmla="*/ 2147483647 h 100"/>
              <a:gd name="T16" fmla="*/ 2147483647 w 233"/>
              <a:gd name="T17" fmla="*/ 2147483647 h 100"/>
              <a:gd name="T18" fmla="*/ 2147483647 w 233"/>
              <a:gd name="T19" fmla="*/ 2147483647 h 100"/>
              <a:gd name="T20" fmla="*/ 2147483647 w 233"/>
              <a:gd name="T21" fmla="*/ 2147483647 h 100"/>
              <a:gd name="T22" fmla="*/ 2147483647 w 233"/>
              <a:gd name="T23" fmla="*/ 2147483647 h 100"/>
              <a:gd name="T24" fmla="*/ 2147483647 w 233"/>
              <a:gd name="T25" fmla="*/ 2147483647 h 100"/>
              <a:gd name="T26" fmla="*/ 2147483647 w 233"/>
              <a:gd name="T27" fmla="*/ 2147483647 h 100"/>
              <a:gd name="T28" fmla="*/ 2147483647 w 233"/>
              <a:gd name="T29" fmla="*/ 2147483647 h 100"/>
              <a:gd name="T30" fmla="*/ 2147483647 w 233"/>
              <a:gd name="T31" fmla="*/ 2147483647 h 100"/>
              <a:gd name="T32" fmla="*/ 2147483647 w 233"/>
              <a:gd name="T33" fmla="*/ 0 h 100"/>
              <a:gd name="T34" fmla="*/ 2147483647 w 233"/>
              <a:gd name="T35" fmla="*/ 0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3"/>
              <a:gd name="T55" fmla="*/ 0 h 100"/>
              <a:gd name="T56" fmla="*/ 233 w 233"/>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3" h="100">
                <a:moveTo>
                  <a:pt x="0" y="99"/>
                </a:moveTo>
                <a:lnTo>
                  <a:pt x="16" y="94"/>
                </a:lnTo>
                <a:lnTo>
                  <a:pt x="24" y="85"/>
                </a:lnTo>
                <a:lnTo>
                  <a:pt x="40" y="80"/>
                </a:lnTo>
                <a:lnTo>
                  <a:pt x="46" y="71"/>
                </a:lnTo>
                <a:lnTo>
                  <a:pt x="62" y="75"/>
                </a:lnTo>
                <a:lnTo>
                  <a:pt x="78" y="80"/>
                </a:lnTo>
                <a:lnTo>
                  <a:pt x="102" y="80"/>
                </a:lnTo>
                <a:lnTo>
                  <a:pt x="109" y="71"/>
                </a:lnTo>
                <a:lnTo>
                  <a:pt x="125" y="71"/>
                </a:lnTo>
                <a:lnTo>
                  <a:pt x="148" y="67"/>
                </a:lnTo>
                <a:lnTo>
                  <a:pt x="171" y="61"/>
                </a:lnTo>
                <a:lnTo>
                  <a:pt x="179" y="47"/>
                </a:lnTo>
                <a:lnTo>
                  <a:pt x="195" y="32"/>
                </a:lnTo>
                <a:lnTo>
                  <a:pt x="202" y="19"/>
                </a:lnTo>
                <a:lnTo>
                  <a:pt x="217" y="10"/>
                </a:lnTo>
                <a:lnTo>
                  <a:pt x="225" y="0"/>
                </a:lnTo>
                <a:lnTo>
                  <a:pt x="232" y="0"/>
                </a:lnTo>
              </a:path>
            </a:pathLst>
          </a:custGeom>
          <a:solidFill>
            <a:srgbClr val="0066FF"/>
          </a:solidFill>
          <a:ln w="12700" cap="flat" cmpd="sng">
            <a:solidFill>
              <a:srgbClr val="FF3300"/>
            </a:solidFill>
            <a:prstDash val="solid"/>
            <a:round/>
            <a:headEnd type="none" w="med" len="med"/>
            <a:tailEnd type="none" w="med" len="med"/>
          </a:ln>
        </p:spPr>
        <p:txBody>
          <a:bodyPr wrap="none" anchor="ctr"/>
          <a:lstStyle/>
          <a:p>
            <a:endParaRPr lang="fr-FR"/>
          </a:p>
        </p:txBody>
      </p:sp>
      <p:sp>
        <p:nvSpPr>
          <p:cNvPr id="31774" name="Line 176"/>
          <p:cNvSpPr>
            <a:spLocks noChangeShapeType="1"/>
          </p:cNvSpPr>
          <p:nvPr/>
        </p:nvSpPr>
        <p:spPr bwMode="auto">
          <a:xfrm>
            <a:off x="7516813" y="2355850"/>
            <a:ext cx="457200" cy="0"/>
          </a:xfrm>
          <a:prstGeom prst="line">
            <a:avLst/>
          </a:prstGeom>
          <a:noFill/>
          <a:ln w="12700">
            <a:solidFill>
              <a:srgbClr val="FF00FF"/>
            </a:solidFill>
            <a:round/>
            <a:headEnd/>
            <a:tailEnd/>
          </a:ln>
        </p:spPr>
        <p:txBody>
          <a:bodyPr wrap="none" anchor="ctr"/>
          <a:lstStyle/>
          <a:p>
            <a:endParaRPr lang="fr-FR"/>
          </a:p>
        </p:txBody>
      </p:sp>
      <p:sp>
        <p:nvSpPr>
          <p:cNvPr id="31775" name="Line 177"/>
          <p:cNvSpPr>
            <a:spLocks noChangeShapeType="1"/>
          </p:cNvSpPr>
          <p:nvPr/>
        </p:nvSpPr>
        <p:spPr bwMode="auto">
          <a:xfrm>
            <a:off x="6772275" y="2171700"/>
            <a:ext cx="0" cy="385763"/>
          </a:xfrm>
          <a:prstGeom prst="line">
            <a:avLst/>
          </a:prstGeom>
          <a:noFill/>
          <a:ln w="12700">
            <a:solidFill>
              <a:srgbClr val="996633"/>
            </a:solidFill>
            <a:round/>
            <a:headEnd/>
            <a:tailEnd/>
          </a:ln>
        </p:spPr>
        <p:txBody>
          <a:bodyPr wrap="none" anchor="ctr"/>
          <a:lstStyle/>
          <a:p>
            <a:endParaRPr lang="fr-FR"/>
          </a:p>
        </p:txBody>
      </p:sp>
      <p:sp>
        <p:nvSpPr>
          <p:cNvPr id="31776" name="Line 178"/>
          <p:cNvSpPr>
            <a:spLocks noChangeShapeType="1"/>
          </p:cNvSpPr>
          <p:nvPr/>
        </p:nvSpPr>
        <p:spPr bwMode="auto">
          <a:xfrm>
            <a:off x="6767513" y="2557463"/>
            <a:ext cx="488950" cy="0"/>
          </a:xfrm>
          <a:prstGeom prst="line">
            <a:avLst/>
          </a:prstGeom>
          <a:noFill/>
          <a:ln w="12700">
            <a:solidFill>
              <a:srgbClr val="996633"/>
            </a:solidFill>
            <a:round/>
            <a:headEnd/>
            <a:tailEnd/>
          </a:ln>
        </p:spPr>
        <p:txBody>
          <a:bodyPr wrap="none" anchor="ctr"/>
          <a:lstStyle/>
          <a:p>
            <a:endParaRPr lang="fr-FR"/>
          </a:p>
        </p:txBody>
      </p:sp>
      <p:sp>
        <p:nvSpPr>
          <p:cNvPr id="31777" name="Line 179"/>
          <p:cNvSpPr>
            <a:spLocks noChangeShapeType="1"/>
          </p:cNvSpPr>
          <p:nvPr/>
        </p:nvSpPr>
        <p:spPr bwMode="auto">
          <a:xfrm flipV="1">
            <a:off x="6773863" y="2330450"/>
            <a:ext cx="439737" cy="79375"/>
          </a:xfrm>
          <a:prstGeom prst="line">
            <a:avLst/>
          </a:prstGeom>
          <a:noFill/>
          <a:ln w="12700">
            <a:solidFill>
              <a:srgbClr val="FF00FF"/>
            </a:solidFill>
            <a:round/>
            <a:headEnd/>
            <a:tailEnd/>
          </a:ln>
        </p:spPr>
        <p:txBody>
          <a:bodyPr wrap="none" anchor="ctr"/>
          <a:lstStyle/>
          <a:p>
            <a:endParaRPr lang="fr-FR"/>
          </a:p>
        </p:txBody>
      </p:sp>
      <p:sp>
        <p:nvSpPr>
          <p:cNvPr id="31778" name="Line 180"/>
          <p:cNvSpPr>
            <a:spLocks noChangeShapeType="1"/>
          </p:cNvSpPr>
          <p:nvPr/>
        </p:nvSpPr>
        <p:spPr bwMode="auto">
          <a:xfrm flipV="1">
            <a:off x="6816725" y="2363788"/>
            <a:ext cx="384175" cy="122237"/>
          </a:xfrm>
          <a:prstGeom prst="line">
            <a:avLst/>
          </a:prstGeom>
          <a:noFill/>
          <a:ln w="12700">
            <a:solidFill>
              <a:srgbClr val="00FF00"/>
            </a:solidFill>
            <a:round/>
            <a:headEnd/>
            <a:tailEnd/>
          </a:ln>
        </p:spPr>
        <p:txBody>
          <a:bodyPr wrap="none" anchor="ctr"/>
          <a:lstStyle/>
          <a:p>
            <a:endParaRPr lang="fr-FR"/>
          </a:p>
        </p:txBody>
      </p:sp>
      <p:sp>
        <p:nvSpPr>
          <p:cNvPr id="31779" name="Rectangle 181"/>
          <p:cNvSpPr>
            <a:spLocks noChangeArrowheads="1"/>
          </p:cNvSpPr>
          <p:nvPr/>
        </p:nvSpPr>
        <p:spPr bwMode="auto">
          <a:xfrm>
            <a:off x="6621463" y="2768600"/>
            <a:ext cx="760412" cy="225425"/>
          </a:xfrm>
          <a:prstGeom prst="rect">
            <a:avLst/>
          </a:prstGeom>
          <a:noFill/>
          <a:ln w="12700">
            <a:noFill/>
            <a:miter lim="800000"/>
            <a:headEnd/>
            <a:tailEnd/>
          </a:ln>
        </p:spPr>
        <p:txBody>
          <a:bodyPr wrap="none" anchor="ctr"/>
          <a:lstStyle/>
          <a:p>
            <a:pPr algn="ctr" defTabSz="904875">
              <a:lnSpc>
                <a:spcPct val="100000"/>
              </a:lnSpc>
            </a:pPr>
            <a:r>
              <a:rPr lang="en-US" sz="900">
                <a:solidFill>
                  <a:srgbClr val="FFFFFF"/>
                </a:solidFill>
              </a:rPr>
              <a:t>Flexibility</a:t>
            </a:r>
          </a:p>
        </p:txBody>
      </p:sp>
      <p:sp>
        <p:nvSpPr>
          <p:cNvPr id="31780" name="Rectangle 182"/>
          <p:cNvSpPr>
            <a:spLocks noChangeArrowheads="1"/>
          </p:cNvSpPr>
          <p:nvPr/>
        </p:nvSpPr>
        <p:spPr bwMode="auto">
          <a:xfrm>
            <a:off x="5807075" y="2700338"/>
            <a:ext cx="763588" cy="361950"/>
          </a:xfrm>
          <a:prstGeom prst="rect">
            <a:avLst/>
          </a:prstGeom>
          <a:noFill/>
          <a:ln w="12700">
            <a:noFill/>
            <a:miter lim="800000"/>
            <a:headEnd/>
            <a:tailEnd/>
          </a:ln>
        </p:spPr>
        <p:txBody>
          <a:bodyPr wrap="none" anchor="ctr"/>
          <a:lstStyle/>
          <a:p>
            <a:pPr algn="ctr" defTabSz="904875">
              <a:lnSpc>
                <a:spcPct val="100000"/>
              </a:lnSpc>
            </a:pPr>
            <a:r>
              <a:rPr lang="en-US" sz="900">
                <a:solidFill>
                  <a:srgbClr val="FFFFFF"/>
                </a:solidFill>
              </a:rPr>
              <a:t>Costs</a:t>
            </a:r>
          </a:p>
        </p:txBody>
      </p:sp>
      <p:sp>
        <p:nvSpPr>
          <p:cNvPr id="31781" name="Line 183"/>
          <p:cNvSpPr>
            <a:spLocks noChangeShapeType="1"/>
          </p:cNvSpPr>
          <p:nvPr/>
        </p:nvSpPr>
        <p:spPr bwMode="auto">
          <a:xfrm>
            <a:off x="5195888" y="2179638"/>
            <a:ext cx="0" cy="388937"/>
          </a:xfrm>
          <a:prstGeom prst="line">
            <a:avLst/>
          </a:prstGeom>
          <a:noFill/>
          <a:ln w="12700">
            <a:solidFill>
              <a:srgbClr val="996633"/>
            </a:solidFill>
            <a:round/>
            <a:headEnd/>
            <a:tailEnd/>
          </a:ln>
        </p:spPr>
        <p:txBody>
          <a:bodyPr wrap="none" anchor="ctr"/>
          <a:lstStyle/>
          <a:p>
            <a:endParaRPr lang="fr-FR"/>
          </a:p>
        </p:txBody>
      </p:sp>
      <p:sp>
        <p:nvSpPr>
          <p:cNvPr id="31782" name="Line 184"/>
          <p:cNvSpPr>
            <a:spLocks noChangeShapeType="1"/>
          </p:cNvSpPr>
          <p:nvPr/>
        </p:nvSpPr>
        <p:spPr bwMode="auto">
          <a:xfrm>
            <a:off x="5195888" y="2562225"/>
            <a:ext cx="477837" cy="0"/>
          </a:xfrm>
          <a:prstGeom prst="line">
            <a:avLst/>
          </a:prstGeom>
          <a:noFill/>
          <a:ln w="12700">
            <a:solidFill>
              <a:srgbClr val="996633"/>
            </a:solidFill>
            <a:round/>
            <a:headEnd/>
            <a:tailEnd/>
          </a:ln>
        </p:spPr>
        <p:txBody>
          <a:bodyPr wrap="none" anchor="ctr"/>
          <a:lstStyle/>
          <a:p>
            <a:endParaRPr lang="fr-FR"/>
          </a:p>
        </p:txBody>
      </p:sp>
      <p:sp>
        <p:nvSpPr>
          <p:cNvPr id="31783" name="Rectangle 185"/>
          <p:cNvSpPr>
            <a:spLocks noChangeArrowheads="1"/>
          </p:cNvSpPr>
          <p:nvPr/>
        </p:nvSpPr>
        <p:spPr bwMode="auto">
          <a:xfrm>
            <a:off x="5276850" y="2425700"/>
            <a:ext cx="107950" cy="128588"/>
          </a:xfrm>
          <a:prstGeom prst="rect">
            <a:avLst/>
          </a:prstGeom>
          <a:solidFill>
            <a:schemeClr val="bg1"/>
          </a:solidFill>
          <a:ln w="12700">
            <a:solidFill>
              <a:schemeClr val="bg1"/>
            </a:solidFill>
            <a:miter lim="800000"/>
            <a:headEnd/>
            <a:tailEnd/>
          </a:ln>
        </p:spPr>
        <p:txBody>
          <a:bodyPr wrap="none" anchor="ctr"/>
          <a:lstStyle/>
          <a:p>
            <a:endParaRPr lang="fr-FR"/>
          </a:p>
        </p:txBody>
      </p:sp>
      <p:sp>
        <p:nvSpPr>
          <p:cNvPr id="31784" name="Rectangle 186"/>
          <p:cNvSpPr>
            <a:spLocks noChangeArrowheads="1"/>
          </p:cNvSpPr>
          <p:nvPr/>
        </p:nvSpPr>
        <p:spPr bwMode="auto">
          <a:xfrm>
            <a:off x="5387975" y="2366963"/>
            <a:ext cx="100013" cy="187325"/>
          </a:xfrm>
          <a:prstGeom prst="rect">
            <a:avLst/>
          </a:prstGeom>
          <a:solidFill>
            <a:schemeClr val="hlink"/>
          </a:solidFill>
          <a:ln w="12700">
            <a:solidFill>
              <a:srgbClr val="FFC285"/>
            </a:solidFill>
            <a:miter lim="800000"/>
            <a:headEnd/>
            <a:tailEnd/>
          </a:ln>
        </p:spPr>
        <p:txBody>
          <a:bodyPr wrap="none" anchor="ctr"/>
          <a:lstStyle/>
          <a:p>
            <a:endParaRPr lang="fr-FR"/>
          </a:p>
        </p:txBody>
      </p:sp>
      <p:sp>
        <p:nvSpPr>
          <p:cNvPr id="31785" name="Rectangle 187"/>
          <p:cNvSpPr>
            <a:spLocks noChangeArrowheads="1"/>
          </p:cNvSpPr>
          <p:nvPr/>
        </p:nvSpPr>
        <p:spPr bwMode="auto">
          <a:xfrm>
            <a:off x="5495925" y="2301875"/>
            <a:ext cx="104775" cy="252413"/>
          </a:xfrm>
          <a:prstGeom prst="rect">
            <a:avLst/>
          </a:prstGeom>
          <a:solidFill>
            <a:srgbClr val="FF9900"/>
          </a:solidFill>
          <a:ln w="12700">
            <a:solidFill>
              <a:srgbClr val="FF9900"/>
            </a:solidFill>
            <a:miter lim="800000"/>
            <a:headEnd/>
            <a:tailEnd/>
          </a:ln>
        </p:spPr>
        <p:txBody>
          <a:bodyPr wrap="none" anchor="ctr"/>
          <a:lstStyle/>
          <a:p>
            <a:endParaRPr lang="fr-FR"/>
          </a:p>
        </p:txBody>
      </p:sp>
      <p:sp>
        <p:nvSpPr>
          <p:cNvPr id="31786" name="Line 188"/>
          <p:cNvSpPr>
            <a:spLocks noChangeShapeType="1"/>
          </p:cNvSpPr>
          <p:nvPr/>
        </p:nvSpPr>
        <p:spPr bwMode="auto">
          <a:xfrm>
            <a:off x="5195888" y="2214563"/>
            <a:ext cx="471487" cy="3175"/>
          </a:xfrm>
          <a:prstGeom prst="line">
            <a:avLst/>
          </a:prstGeom>
          <a:noFill/>
          <a:ln w="12700" cap="rnd">
            <a:solidFill>
              <a:srgbClr val="FF00FF"/>
            </a:solidFill>
            <a:prstDash val="sysDot"/>
            <a:round/>
            <a:headEnd/>
            <a:tailEnd/>
          </a:ln>
        </p:spPr>
        <p:txBody>
          <a:bodyPr wrap="none" anchor="ctr"/>
          <a:lstStyle/>
          <a:p>
            <a:endParaRPr lang="fr-FR"/>
          </a:p>
        </p:txBody>
      </p:sp>
      <p:sp>
        <p:nvSpPr>
          <p:cNvPr id="31787" name="Line 189"/>
          <p:cNvSpPr>
            <a:spLocks noChangeShapeType="1"/>
          </p:cNvSpPr>
          <p:nvPr/>
        </p:nvSpPr>
        <p:spPr bwMode="auto">
          <a:xfrm>
            <a:off x="5976938" y="2184400"/>
            <a:ext cx="0" cy="371475"/>
          </a:xfrm>
          <a:prstGeom prst="line">
            <a:avLst/>
          </a:prstGeom>
          <a:noFill/>
          <a:ln w="12700">
            <a:solidFill>
              <a:srgbClr val="996633"/>
            </a:solidFill>
            <a:round/>
            <a:headEnd/>
            <a:tailEnd/>
          </a:ln>
        </p:spPr>
        <p:txBody>
          <a:bodyPr wrap="none" anchor="ctr"/>
          <a:lstStyle/>
          <a:p>
            <a:endParaRPr lang="fr-FR"/>
          </a:p>
        </p:txBody>
      </p:sp>
      <p:sp>
        <p:nvSpPr>
          <p:cNvPr id="31788" name="Line 190"/>
          <p:cNvSpPr>
            <a:spLocks noChangeShapeType="1"/>
          </p:cNvSpPr>
          <p:nvPr/>
        </p:nvSpPr>
        <p:spPr bwMode="auto">
          <a:xfrm>
            <a:off x="5980113" y="2552700"/>
            <a:ext cx="468312" cy="0"/>
          </a:xfrm>
          <a:prstGeom prst="line">
            <a:avLst/>
          </a:prstGeom>
          <a:noFill/>
          <a:ln w="12700">
            <a:solidFill>
              <a:srgbClr val="996633"/>
            </a:solidFill>
            <a:round/>
            <a:headEnd/>
            <a:tailEnd/>
          </a:ln>
        </p:spPr>
        <p:txBody>
          <a:bodyPr wrap="none" anchor="ctr"/>
          <a:lstStyle/>
          <a:p>
            <a:endParaRPr lang="fr-FR"/>
          </a:p>
        </p:txBody>
      </p:sp>
      <p:sp>
        <p:nvSpPr>
          <p:cNvPr id="31789" name="Rectangle 191"/>
          <p:cNvSpPr>
            <a:spLocks noChangeArrowheads="1"/>
          </p:cNvSpPr>
          <p:nvPr/>
        </p:nvSpPr>
        <p:spPr bwMode="auto">
          <a:xfrm>
            <a:off x="6048375" y="2284413"/>
            <a:ext cx="106363" cy="265112"/>
          </a:xfrm>
          <a:prstGeom prst="rect">
            <a:avLst/>
          </a:prstGeom>
          <a:solidFill>
            <a:srgbClr val="8AEC7A"/>
          </a:solidFill>
          <a:ln w="12700">
            <a:solidFill>
              <a:srgbClr val="95FF95"/>
            </a:solidFill>
            <a:miter lim="800000"/>
            <a:headEnd/>
            <a:tailEnd/>
          </a:ln>
        </p:spPr>
        <p:txBody>
          <a:bodyPr wrap="none" anchor="ctr"/>
          <a:lstStyle/>
          <a:p>
            <a:endParaRPr lang="fr-FR"/>
          </a:p>
        </p:txBody>
      </p:sp>
      <p:sp>
        <p:nvSpPr>
          <p:cNvPr id="31790" name="Rectangle 192"/>
          <p:cNvSpPr>
            <a:spLocks noChangeArrowheads="1"/>
          </p:cNvSpPr>
          <p:nvPr/>
        </p:nvSpPr>
        <p:spPr bwMode="auto">
          <a:xfrm>
            <a:off x="6156325" y="2335213"/>
            <a:ext cx="103188" cy="214312"/>
          </a:xfrm>
          <a:prstGeom prst="rect">
            <a:avLst/>
          </a:prstGeom>
          <a:solidFill>
            <a:schemeClr val="hlink"/>
          </a:solidFill>
          <a:ln w="12700">
            <a:solidFill>
              <a:srgbClr val="FFC285"/>
            </a:solidFill>
            <a:miter lim="800000"/>
            <a:headEnd/>
            <a:tailEnd/>
          </a:ln>
        </p:spPr>
        <p:txBody>
          <a:bodyPr wrap="none" anchor="ctr"/>
          <a:lstStyle/>
          <a:p>
            <a:endParaRPr lang="fr-FR"/>
          </a:p>
        </p:txBody>
      </p:sp>
      <p:sp>
        <p:nvSpPr>
          <p:cNvPr id="31791" name="Rectangle 193"/>
          <p:cNvSpPr>
            <a:spLocks noChangeArrowheads="1"/>
          </p:cNvSpPr>
          <p:nvPr/>
        </p:nvSpPr>
        <p:spPr bwMode="auto">
          <a:xfrm>
            <a:off x="6267450" y="2413000"/>
            <a:ext cx="104775" cy="136525"/>
          </a:xfrm>
          <a:prstGeom prst="rect">
            <a:avLst/>
          </a:prstGeom>
          <a:solidFill>
            <a:srgbClr val="FF9900"/>
          </a:solidFill>
          <a:ln w="12700">
            <a:solidFill>
              <a:srgbClr val="FF9900"/>
            </a:solidFill>
            <a:miter lim="800000"/>
            <a:headEnd/>
            <a:tailEnd/>
          </a:ln>
        </p:spPr>
        <p:txBody>
          <a:bodyPr wrap="none" anchor="ctr"/>
          <a:lstStyle/>
          <a:p>
            <a:endParaRPr lang="fr-FR"/>
          </a:p>
        </p:txBody>
      </p:sp>
      <p:sp>
        <p:nvSpPr>
          <p:cNvPr id="31792" name="Line 194"/>
          <p:cNvSpPr>
            <a:spLocks noChangeShapeType="1"/>
          </p:cNvSpPr>
          <p:nvPr/>
        </p:nvSpPr>
        <p:spPr bwMode="auto">
          <a:xfrm>
            <a:off x="5994400" y="2405063"/>
            <a:ext cx="454025" cy="0"/>
          </a:xfrm>
          <a:prstGeom prst="line">
            <a:avLst/>
          </a:prstGeom>
          <a:noFill/>
          <a:ln w="12700">
            <a:solidFill>
              <a:srgbClr val="FF00FF"/>
            </a:solidFill>
            <a:round/>
            <a:headEnd/>
            <a:tailEnd/>
          </a:ln>
        </p:spPr>
        <p:txBody>
          <a:bodyPr wrap="none" anchor="ctr"/>
          <a:lstStyle/>
          <a:p>
            <a:endParaRPr lang="fr-FR"/>
          </a:p>
        </p:txBody>
      </p:sp>
      <p:sp>
        <p:nvSpPr>
          <p:cNvPr id="31793" name="Rectangle 195"/>
          <p:cNvSpPr>
            <a:spLocks noChangeArrowheads="1"/>
          </p:cNvSpPr>
          <p:nvPr/>
        </p:nvSpPr>
        <p:spPr bwMode="auto">
          <a:xfrm>
            <a:off x="5014913" y="1704975"/>
            <a:ext cx="3141662" cy="363538"/>
          </a:xfrm>
          <a:prstGeom prst="rect">
            <a:avLst/>
          </a:prstGeom>
          <a:solidFill>
            <a:srgbClr val="00FF99"/>
          </a:solidFill>
          <a:ln w="12700" cap="rnd">
            <a:solidFill>
              <a:srgbClr val="000000"/>
            </a:solidFill>
            <a:miter lim="800000"/>
            <a:headEnd/>
            <a:tailEnd/>
          </a:ln>
        </p:spPr>
        <p:txBody>
          <a:bodyPr/>
          <a:lstStyle/>
          <a:p>
            <a:pPr algn="ctr" defTabSz="887413">
              <a:lnSpc>
                <a:spcPct val="100000"/>
              </a:lnSpc>
            </a:pPr>
            <a:r>
              <a:rPr lang="en-US" sz="1800">
                <a:solidFill>
                  <a:srgbClr val="000000"/>
                </a:solidFill>
              </a:rPr>
              <a:t>Performance Management</a:t>
            </a:r>
          </a:p>
        </p:txBody>
      </p:sp>
      <p:sp>
        <p:nvSpPr>
          <p:cNvPr id="31794" name="Line 196"/>
          <p:cNvSpPr>
            <a:spLocks noChangeShapeType="1"/>
          </p:cNvSpPr>
          <p:nvPr/>
        </p:nvSpPr>
        <p:spPr bwMode="auto">
          <a:xfrm>
            <a:off x="6584950" y="2074863"/>
            <a:ext cx="1588" cy="1019175"/>
          </a:xfrm>
          <a:prstGeom prst="line">
            <a:avLst/>
          </a:prstGeom>
          <a:noFill/>
          <a:ln w="12700">
            <a:solidFill>
              <a:schemeClr val="tx1"/>
            </a:solidFill>
            <a:round/>
            <a:headEnd/>
            <a:tailEnd/>
          </a:ln>
        </p:spPr>
        <p:txBody>
          <a:bodyPr wrap="none" anchor="ctr"/>
          <a:lstStyle/>
          <a:p>
            <a:endParaRPr lang="fr-FR"/>
          </a:p>
        </p:txBody>
      </p:sp>
      <p:sp>
        <p:nvSpPr>
          <p:cNvPr id="31795" name="Line 197"/>
          <p:cNvSpPr>
            <a:spLocks noChangeShapeType="1"/>
          </p:cNvSpPr>
          <p:nvPr/>
        </p:nvSpPr>
        <p:spPr bwMode="auto">
          <a:xfrm>
            <a:off x="5794375" y="2074863"/>
            <a:ext cx="1588" cy="1027112"/>
          </a:xfrm>
          <a:prstGeom prst="line">
            <a:avLst/>
          </a:prstGeom>
          <a:noFill/>
          <a:ln w="12700">
            <a:solidFill>
              <a:schemeClr val="tx1"/>
            </a:solidFill>
            <a:round/>
            <a:headEnd/>
            <a:tailEnd/>
          </a:ln>
        </p:spPr>
        <p:txBody>
          <a:bodyPr wrap="none" anchor="ctr"/>
          <a:lstStyle/>
          <a:p>
            <a:endParaRPr lang="fr-FR"/>
          </a:p>
        </p:txBody>
      </p:sp>
      <p:sp>
        <p:nvSpPr>
          <p:cNvPr id="31796" name="Line 198"/>
          <p:cNvSpPr>
            <a:spLocks noChangeShapeType="1"/>
          </p:cNvSpPr>
          <p:nvPr/>
        </p:nvSpPr>
        <p:spPr bwMode="auto">
          <a:xfrm>
            <a:off x="7412038" y="2074863"/>
            <a:ext cx="1587" cy="1020762"/>
          </a:xfrm>
          <a:prstGeom prst="line">
            <a:avLst/>
          </a:prstGeom>
          <a:noFill/>
          <a:ln w="12700">
            <a:solidFill>
              <a:schemeClr val="tx1"/>
            </a:solidFill>
            <a:round/>
            <a:headEnd/>
            <a:tailEnd/>
          </a:ln>
        </p:spPr>
        <p:txBody>
          <a:bodyPr wrap="none" anchor="ctr"/>
          <a:lstStyle/>
          <a:p>
            <a:endParaRPr lang="fr-FR"/>
          </a:p>
        </p:txBody>
      </p:sp>
      <p:sp>
        <p:nvSpPr>
          <p:cNvPr id="31797" name="Line 199"/>
          <p:cNvSpPr>
            <a:spLocks noChangeShapeType="1"/>
          </p:cNvSpPr>
          <p:nvPr/>
        </p:nvSpPr>
        <p:spPr bwMode="auto">
          <a:xfrm>
            <a:off x="5024438" y="2719388"/>
            <a:ext cx="3127375" cy="0"/>
          </a:xfrm>
          <a:prstGeom prst="line">
            <a:avLst/>
          </a:prstGeom>
          <a:noFill/>
          <a:ln w="12700">
            <a:solidFill>
              <a:schemeClr val="tx1"/>
            </a:solidFill>
            <a:round/>
            <a:headEnd/>
            <a:tailEnd/>
          </a:ln>
        </p:spPr>
        <p:txBody>
          <a:bodyPr wrap="none" anchor="ctr"/>
          <a:lstStyle/>
          <a:p>
            <a:endParaRPr lang="fr-FR"/>
          </a:p>
        </p:txBody>
      </p:sp>
      <p:sp>
        <p:nvSpPr>
          <p:cNvPr id="31798" name="Rectangle 200"/>
          <p:cNvSpPr>
            <a:spLocks noChangeArrowheads="1"/>
          </p:cNvSpPr>
          <p:nvPr/>
        </p:nvSpPr>
        <p:spPr bwMode="auto">
          <a:xfrm>
            <a:off x="5503863" y="5329238"/>
            <a:ext cx="2654300" cy="973137"/>
          </a:xfrm>
          <a:prstGeom prst="rect">
            <a:avLst/>
          </a:prstGeom>
          <a:solidFill>
            <a:srgbClr val="0066FF"/>
          </a:solidFill>
          <a:ln w="12700">
            <a:solidFill>
              <a:schemeClr val="tx1"/>
            </a:solidFill>
            <a:miter lim="800000"/>
            <a:headEnd/>
            <a:tailEnd/>
          </a:ln>
        </p:spPr>
        <p:txBody>
          <a:bodyPr wrap="none" anchor="ctr"/>
          <a:lstStyle/>
          <a:p>
            <a:endParaRPr lang="fr-FR"/>
          </a:p>
        </p:txBody>
      </p:sp>
      <p:pic>
        <p:nvPicPr>
          <p:cNvPr id="31799" name="Picture 201"/>
          <p:cNvPicPr>
            <a:picLocks noChangeArrowheads="1"/>
          </p:cNvPicPr>
          <p:nvPr/>
        </p:nvPicPr>
        <p:blipFill>
          <a:blip r:embed="rId3" cstate="print"/>
          <a:srcRect l="2867" r="1613"/>
          <a:stretch>
            <a:fillRect/>
          </a:stretch>
        </p:blipFill>
        <p:spPr bwMode="auto">
          <a:xfrm>
            <a:off x="5575300" y="5670550"/>
            <a:ext cx="2538413" cy="630238"/>
          </a:xfrm>
          <a:prstGeom prst="rect">
            <a:avLst/>
          </a:prstGeom>
          <a:noFill/>
          <a:ln w="127000">
            <a:solidFill>
              <a:srgbClr val="000000"/>
            </a:solidFill>
            <a:miter lim="800000"/>
            <a:headEnd/>
            <a:tailEnd/>
          </a:ln>
        </p:spPr>
      </p:pic>
      <p:sp>
        <p:nvSpPr>
          <p:cNvPr id="31800" name="Rectangle 202"/>
          <p:cNvSpPr>
            <a:spLocks noChangeArrowheads="1"/>
          </p:cNvSpPr>
          <p:nvPr/>
        </p:nvSpPr>
        <p:spPr bwMode="auto">
          <a:xfrm>
            <a:off x="5503863" y="5297488"/>
            <a:ext cx="2655887" cy="354012"/>
          </a:xfrm>
          <a:prstGeom prst="rect">
            <a:avLst/>
          </a:prstGeom>
          <a:solidFill>
            <a:srgbClr val="00FF99"/>
          </a:solidFill>
          <a:ln w="12700" cap="rnd">
            <a:solidFill>
              <a:srgbClr val="000000"/>
            </a:solidFill>
            <a:miter lim="800000"/>
            <a:headEnd/>
            <a:tailEnd/>
          </a:ln>
        </p:spPr>
        <p:txBody>
          <a:bodyPr/>
          <a:lstStyle/>
          <a:p>
            <a:pPr algn="ctr" defTabSz="887413">
              <a:lnSpc>
                <a:spcPct val="100000"/>
              </a:lnSpc>
            </a:pPr>
            <a:r>
              <a:rPr lang="en-US" sz="1800" dirty="0" err="1">
                <a:solidFill>
                  <a:srgbClr val="000000"/>
                </a:solidFill>
              </a:rPr>
              <a:t>Organisation</a:t>
            </a:r>
            <a:endParaRPr lang="en-US" sz="1800" dirty="0">
              <a:solidFill>
                <a:srgbClr val="000000"/>
              </a:solidFill>
            </a:endParaRPr>
          </a:p>
        </p:txBody>
      </p:sp>
      <p:sp>
        <p:nvSpPr>
          <p:cNvPr id="31801" name="AutoShape 203"/>
          <p:cNvSpPr>
            <a:spLocks noChangeArrowheads="1"/>
          </p:cNvSpPr>
          <p:nvPr/>
        </p:nvSpPr>
        <p:spPr bwMode="auto">
          <a:xfrm>
            <a:off x="1873250" y="4889500"/>
            <a:ext cx="728663" cy="452438"/>
          </a:xfrm>
          <a:prstGeom prst="upDownArrow">
            <a:avLst>
              <a:gd name="adj1" fmla="val 65528"/>
              <a:gd name="adj2" fmla="val 32630"/>
            </a:avLst>
          </a:prstGeom>
          <a:solidFill>
            <a:schemeClr val="accent2"/>
          </a:solidFill>
          <a:ln w="12700">
            <a:solidFill>
              <a:srgbClr val="FFFF99"/>
            </a:solidFill>
            <a:miter lim="800000"/>
            <a:headEnd/>
            <a:tailEnd/>
          </a:ln>
        </p:spPr>
        <p:txBody>
          <a:bodyPr wrap="none" anchor="ctr"/>
          <a:lstStyle/>
          <a:p>
            <a:endParaRPr lang="fr-FR"/>
          </a:p>
        </p:txBody>
      </p:sp>
      <p:sp>
        <p:nvSpPr>
          <p:cNvPr id="31802" name="AutoShape 204"/>
          <p:cNvSpPr>
            <a:spLocks noChangeArrowheads="1"/>
          </p:cNvSpPr>
          <p:nvPr/>
        </p:nvSpPr>
        <p:spPr bwMode="auto">
          <a:xfrm>
            <a:off x="6237288" y="4889500"/>
            <a:ext cx="727075" cy="452438"/>
          </a:xfrm>
          <a:prstGeom prst="upDownArrow">
            <a:avLst>
              <a:gd name="adj1" fmla="val 65528"/>
              <a:gd name="adj2" fmla="val 32630"/>
            </a:avLst>
          </a:prstGeom>
          <a:solidFill>
            <a:schemeClr val="accent2"/>
          </a:solidFill>
          <a:ln w="12700">
            <a:solidFill>
              <a:srgbClr val="FFFF99"/>
            </a:solidFill>
            <a:miter lim="800000"/>
            <a:headEnd/>
            <a:tailEnd/>
          </a:ln>
        </p:spPr>
        <p:txBody>
          <a:bodyPr wrap="none" anchor="ctr"/>
          <a:lstStyle/>
          <a:p>
            <a:endParaRPr lang="fr-FR"/>
          </a:p>
        </p:txBody>
      </p:sp>
      <p:sp>
        <p:nvSpPr>
          <p:cNvPr id="31803" name="AutoShape 205"/>
          <p:cNvSpPr>
            <a:spLocks noChangeArrowheads="1"/>
          </p:cNvSpPr>
          <p:nvPr/>
        </p:nvSpPr>
        <p:spPr bwMode="auto">
          <a:xfrm>
            <a:off x="1873250" y="3060700"/>
            <a:ext cx="728663" cy="452438"/>
          </a:xfrm>
          <a:prstGeom prst="upDownArrow">
            <a:avLst>
              <a:gd name="adj1" fmla="val 65528"/>
              <a:gd name="adj2" fmla="val 32630"/>
            </a:avLst>
          </a:prstGeom>
          <a:solidFill>
            <a:schemeClr val="accent2"/>
          </a:solidFill>
          <a:ln w="12700">
            <a:solidFill>
              <a:srgbClr val="FFFF99"/>
            </a:solidFill>
            <a:miter lim="800000"/>
            <a:headEnd/>
            <a:tailEnd/>
          </a:ln>
        </p:spPr>
        <p:txBody>
          <a:bodyPr wrap="none" anchor="ctr"/>
          <a:lstStyle/>
          <a:p>
            <a:endParaRPr lang="fr-FR"/>
          </a:p>
        </p:txBody>
      </p:sp>
      <p:sp>
        <p:nvSpPr>
          <p:cNvPr id="31804" name="AutoShape 206"/>
          <p:cNvSpPr>
            <a:spLocks noChangeArrowheads="1"/>
          </p:cNvSpPr>
          <p:nvPr/>
        </p:nvSpPr>
        <p:spPr bwMode="auto">
          <a:xfrm>
            <a:off x="6238875" y="3060700"/>
            <a:ext cx="727075" cy="452438"/>
          </a:xfrm>
          <a:prstGeom prst="upDownArrow">
            <a:avLst>
              <a:gd name="adj1" fmla="val 65528"/>
              <a:gd name="adj2" fmla="val 32630"/>
            </a:avLst>
          </a:prstGeom>
          <a:solidFill>
            <a:schemeClr val="accent2"/>
          </a:solidFill>
          <a:ln w="12700">
            <a:solidFill>
              <a:srgbClr val="FFFF99"/>
            </a:solidFill>
            <a:miter lim="800000"/>
            <a:headEnd/>
            <a:tailEnd/>
          </a:ln>
        </p:spPr>
        <p:txBody>
          <a:bodyPr wrap="none" anchor="ctr"/>
          <a:lstStyle/>
          <a:p>
            <a:endParaRPr lang="fr-FR"/>
          </a:p>
        </p:txBody>
      </p:sp>
      <p:sp>
        <p:nvSpPr>
          <p:cNvPr id="31805" name="Line 207"/>
          <p:cNvSpPr>
            <a:spLocks noChangeShapeType="1"/>
          </p:cNvSpPr>
          <p:nvPr/>
        </p:nvSpPr>
        <p:spPr bwMode="auto">
          <a:xfrm>
            <a:off x="2093913" y="2368550"/>
            <a:ext cx="304800" cy="1588"/>
          </a:xfrm>
          <a:prstGeom prst="line">
            <a:avLst/>
          </a:prstGeom>
          <a:noFill/>
          <a:ln w="12700">
            <a:solidFill>
              <a:srgbClr val="FF3300"/>
            </a:solidFill>
            <a:round/>
            <a:headEnd/>
            <a:tailEnd/>
          </a:ln>
        </p:spPr>
        <p:txBody>
          <a:bodyPr wrap="none" anchor="ctr"/>
          <a:lstStyle/>
          <a:p>
            <a:endParaRPr lang="fr-FR"/>
          </a:p>
        </p:txBody>
      </p:sp>
      <p:sp>
        <p:nvSpPr>
          <p:cNvPr id="31806" name="Line 208"/>
          <p:cNvSpPr>
            <a:spLocks noChangeShapeType="1"/>
          </p:cNvSpPr>
          <p:nvPr/>
        </p:nvSpPr>
        <p:spPr bwMode="auto">
          <a:xfrm>
            <a:off x="2020888" y="2541588"/>
            <a:ext cx="66675" cy="76200"/>
          </a:xfrm>
          <a:prstGeom prst="line">
            <a:avLst/>
          </a:prstGeom>
          <a:noFill/>
          <a:ln w="12700">
            <a:solidFill>
              <a:srgbClr val="FF3300"/>
            </a:solidFill>
            <a:round/>
            <a:headEnd/>
            <a:tailEnd/>
          </a:ln>
        </p:spPr>
        <p:txBody>
          <a:bodyPr wrap="none" anchor="ctr"/>
          <a:lstStyle/>
          <a:p>
            <a:endParaRPr lang="fr-FR"/>
          </a:p>
        </p:txBody>
      </p:sp>
      <p:sp>
        <p:nvSpPr>
          <p:cNvPr id="31807" name="Line 209"/>
          <p:cNvSpPr>
            <a:spLocks noChangeShapeType="1"/>
          </p:cNvSpPr>
          <p:nvPr/>
        </p:nvSpPr>
        <p:spPr bwMode="auto">
          <a:xfrm flipH="1">
            <a:off x="2393950" y="2546350"/>
            <a:ext cx="63500" cy="57150"/>
          </a:xfrm>
          <a:prstGeom prst="line">
            <a:avLst/>
          </a:prstGeom>
          <a:noFill/>
          <a:ln w="12700">
            <a:solidFill>
              <a:srgbClr val="FF3300"/>
            </a:solidFill>
            <a:round/>
            <a:headEnd/>
            <a:tailEnd/>
          </a:ln>
        </p:spPr>
        <p:txBody>
          <a:bodyPr wrap="none" anchor="ctr"/>
          <a:lstStyle/>
          <a:p>
            <a:endParaRPr lang="fr-FR"/>
          </a:p>
        </p:txBody>
      </p:sp>
      <p:grpSp>
        <p:nvGrpSpPr>
          <p:cNvPr id="31808" name="Group 210"/>
          <p:cNvGrpSpPr>
            <a:grpSpLocks/>
          </p:cNvGrpSpPr>
          <p:nvPr/>
        </p:nvGrpSpPr>
        <p:grpSpPr bwMode="auto">
          <a:xfrm>
            <a:off x="1662113" y="2147888"/>
            <a:ext cx="1152525" cy="812800"/>
            <a:chOff x="1878" y="1636"/>
            <a:chExt cx="787" cy="512"/>
          </a:xfrm>
        </p:grpSpPr>
        <p:sp>
          <p:nvSpPr>
            <p:cNvPr id="31809" name="Oval 211"/>
            <p:cNvSpPr>
              <a:spLocks noChangeArrowheads="1"/>
            </p:cNvSpPr>
            <p:nvPr/>
          </p:nvSpPr>
          <p:spPr bwMode="auto">
            <a:xfrm>
              <a:off x="1878" y="1636"/>
              <a:ext cx="295" cy="282"/>
            </a:xfrm>
            <a:prstGeom prst="ellipse">
              <a:avLst/>
            </a:prstGeom>
            <a:gradFill rotWithShape="0">
              <a:gsLst>
                <a:gs pos="0">
                  <a:srgbClr val="FF5050"/>
                </a:gs>
                <a:gs pos="100000">
                  <a:srgbClr val="461616"/>
                </a:gs>
              </a:gsLst>
              <a:path path="shape">
                <a:fillToRect l="50000" t="50000" r="50000" b="50000"/>
              </a:path>
            </a:gradFill>
            <a:ln w="3175">
              <a:solidFill>
                <a:srgbClr val="FF3300"/>
              </a:solidFill>
              <a:round/>
              <a:headEnd/>
              <a:tailEnd/>
            </a:ln>
          </p:spPr>
          <p:txBody>
            <a:bodyPr wrap="none" anchor="ctr"/>
            <a:lstStyle/>
            <a:p>
              <a:pPr algn="ctr" eaLnBrk="1" hangingPunct="1">
                <a:lnSpc>
                  <a:spcPct val="100000"/>
                </a:lnSpc>
              </a:pPr>
              <a:r>
                <a:rPr lang="en-US" sz="700">
                  <a:solidFill>
                    <a:srgbClr val="FFFFFF"/>
                  </a:solidFill>
                </a:rPr>
                <a:t>Differen-</a:t>
              </a:r>
              <a:br>
                <a:rPr lang="en-US" sz="700">
                  <a:solidFill>
                    <a:srgbClr val="FFFFFF"/>
                  </a:solidFill>
                </a:rPr>
              </a:br>
              <a:r>
                <a:rPr lang="en-US" sz="700">
                  <a:solidFill>
                    <a:srgbClr val="FFFFFF"/>
                  </a:solidFill>
                </a:rPr>
                <a:t>tiators</a:t>
              </a:r>
              <a:endParaRPr lang="en-US" sz="1200">
                <a:solidFill>
                  <a:srgbClr val="FFFFFF"/>
                </a:solidFill>
              </a:endParaRPr>
            </a:p>
          </p:txBody>
        </p:sp>
        <p:sp>
          <p:nvSpPr>
            <p:cNvPr id="31810" name="Oval 212"/>
            <p:cNvSpPr>
              <a:spLocks noChangeArrowheads="1"/>
            </p:cNvSpPr>
            <p:nvPr/>
          </p:nvSpPr>
          <p:spPr bwMode="auto">
            <a:xfrm>
              <a:off x="2370" y="1636"/>
              <a:ext cx="295" cy="282"/>
            </a:xfrm>
            <a:prstGeom prst="ellipse">
              <a:avLst/>
            </a:prstGeom>
            <a:gradFill rotWithShape="0">
              <a:gsLst>
                <a:gs pos="0">
                  <a:srgbClr val="FF5050"/>
                </a:gs>
                <a:gs pos="100000">
                  <a:srgbClr val="461616"/>
                </a:gs>
              </a:gsLst>
              <a:path path="shape">
                <a:fillToRect l="50000" t="50000" r="50000" b="50000"/>
              </a:path>
            </a:gradFill>
            <a:ln w="3175">
              <a:solidFill>
                <a:srgbClr val="FF3300"/>
              </a:solidFill>
              <a:round/>
              <a:headEnd/>
              <a:tailEnd/>
            </a:ln>
          </p:spPr>
          <p:txBody>
            <a:bodyPr wrap="none" anchor="ctr"/>
            <a:lstStyle/>
            <a:p>
              <a:pPr algn="ctr" eaLnBrk="1" hangingPunct="1">
                <a:lnSpc>
                  <a:spcPct val="100000"/>
                </a:lnSpc>
              </a:pPr>
              <a:r>
                <a:rPr lang="en-US" sz="700">
                  <a:solidFill>
                    <a:srgbClr val="FFFFFF"/>
                  </a:solidFill>
                </a:rPr>
                <a:t>Priorities</a:t>
              </a:r>
              <a:endParaRPr lang="en-US" sz="1200">
                <a:solidFill>
                  <a:srgbClr val="FFFFFF"/>
                </a:solidFill>
              </a:endParaRPr>
            </a:p>
          </p:txBody>
        </p:sp>
        <p:sp>
          <p:nvSpPr>
            <p:cNvPr id="31811" name="Oval 213"/>
            <p:cNvSpPr>
              <a:spLocks noChangeArrowheads="1"/>
            </p:cNvSpPr>
            <p:nvPr/>
          </p:nvSpPr>
          <p:spPr bwMode="auto">
            <a:xfrm>
              <a:off x="2122" y="1866"/>
              <a:ext cx="295" cy="282"/>
            </a:xfrm>
            <a:prstGeom prst="ellipse">
              <a:avLst/>
            </a:prstGeom>
            <a:gradFill rotWithShape="0">
              <a:gsLst>
                <a:gs pos="0">
                  <a:srgbClr val="FF5050"/>
                </a:gs>
                <a:gs pos="100000">
                  <a:srgbClr val="461616"/>
                </a:gs>
              </a:gsLst>
              <a:path path="shape">
                <a:fillToRect l="50000" t="50000" r="50000" b="50000"/>
              </a:path>
            </a:gradFill>
            <a:ln w="3175">
              <a:solidFill>
                <a:srgbClr val="FF3300"/>
              </a:solidFill>
              <a:round/>
              <a:headEnd/>
              <a:tailEnd/>
            </a:ln>
          </p:spPr>
          <p:txBody>
            <a:bodyPr wrap="none" anchor="ctr"/>
            <a:lstStyle/>
            <a:p>
              <a:pPr algn="ctr" eaLnBrk="1" hangingPunct="1">
                <a:lnSpc>
                  <a:spcPct val="100000"/>
                </a:lnSpc>
              </a:pPr>
              <a:r>
                <a:rPr lang="en-US" sz="700">
                  <a:solidFill>
                    <a:srgbClr val="FFFFFF"/>
                  </a:solidFill>
                </a:rPr>
                <a:t>Strategic </a:t>
              </a:r>
              <a:br>
                <a:rPr lang="en-US" sz="700">
                  <a:solidFill>
                    <a:srgbClr val="FFFFFF"/>
                  </a:solidFill>
                </a:rPr>
              </a:br>
              <a:r>
                <a:rPr lang="en-US" sz="700">
                  <a:solidFill>
                    <a:srgbClr val="FFFFFF"/>
                  </a:solidFill>
                </a:rPr>
                <a:t>Directions</a:t>
              </a:r>
              <a:endParaRPr lang="en-US" sz="500">
                <a:solidFill>
                  <a:srgbClr val="FFFFFF"/>
                </a:solidFill>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066800" y="838200"/>
            <a:ext cx="7315200" cy="457200"/>
          </a:xfrm>
          <a:noFill/>
        </p:spPr>
        <p:txBody>
          <a:bodyPr/>
          <a:lstStyle/>
          <a:p>
            <a:r>
              <a:rPr lang="fr-FR" dirty="0"/>
              <a:t>Supply Chain Management</a:t>
            </a:r>
          </a:p>
        </p:txBody>
      </p:sp>
      <p:sp>
        <p:nvSpPr>
          <p:cNvPr id="4101" name="Rectangle 3"/>
          <p:cNvSpPr>
            <a:spLocks noGrp="1" noChangeArrowheads="1"/>
          </p:cNvSpPr>
          <p:nvPr>
            <p:ph type="body" idx="1"/>
          </p:nvPr>
        </p:nvSpPr>
        <p:spPr>
          <a:xfrm>
            <a:off x="611188" y="2003425"/>
            <a:ext cx="7481887" cy="3787775"/>
          </a:xfrm>
          <a:noFill/>
        </p:spPr>
        <p:txBody>
          <a:bodyPr/>
          <a:lstStyle/>
          <a:p>
            <a:pPr>
              <a:lnSpc>
                <a:spcPct val="80000"/>
              </a:lnSpc>
            </a:pPr>
            <a:r>
              <a:rPr lang="fr-FR">
                <a:solidFill>
                  <a:srgbClr val="008000"/>
                </a:solidFill>
              </a:rPr>
              <a:t>Vision globale de la chaîne logistique</a:t>
            </a:r>
          </a:p>
          <a:p>
            <a:pPr marL="490538" lvl="1" indent="-14288">
              <a:lnSpc>
                <a:spcPct val="80000"/>
              </a:lnSpc>
              <a:buFontTx/>
              <a:buNone/>
            </a:pPr>
            <a:r>
              <a:rPr lang="fr-FR"/>
              <a:t>(au lieu de fragmenter les responsabilités dans les divers domaines fonctionnels : achats, production, distribution, ventes)</a:t>
            </a:r>
          </a:p>
          <a:p>
            <a:pPr>
              <a:lnSpc>
                <a:spcPct val="80000"/>
              </a:lnSpc>
            </a:pPr>
            <a:r>
              <a:rPr lang="fr-FR">
                <a:solidFill>
                  <a:srgbClr val="008000"/>
                </a:solidFill>
              </a:rPr>
              <a:t>Sa conception est une décision stratégique</a:t>
            </a:r>
          </a:p>
          <a:p>
            <a:pPr marL="490538" lvl="1" indent="-14288">
              <a:lnSpc>
                <a:spcPct val="80000"/>
              </a:lnSpc>
              <a:buFontTx/>
              <a:buNone/>
            </a:pPr>
            <a:r>
              <a:rPr lang="fr-FR"/>
              <a:t>Toutes les fonctions sont concernées du fait de son influence sur les coûts et sur la compétitivité commerciale</a:t>
            </a:r>
          </a:p>
          <a:p>
            <a:pPr>
              <a:lnSpc>
                <a:spcPct val="80000"/>
              </a:lnSpc>
            </a:pPr>
            <a:r>
              <a:rPr lang="fr-FR">
                <a:solidFill>
                  <a:srgbClr val="008000"/>
                </a:solidFill>
              </a:rPr>
              <a:t>Les stocks sont considérés dans une autre perspective</a:t>
            </a:r>
          </a:p>
          <a:p>
            <a:pPr marL="490538" lvl="1" indent="-14288">
              <a:lnSpc>
                <a:spcPct val="80000"/>
              </a:lnSpc>
              <a:buFontTx/>
              <a:buNone/>
            </a:pPr>
            <a:r>
              <a:rPr lang="fr-FR"/>
              <a:t>Ils constituent le dernier moyen d'équilibrage et non le premier</a:t>
            </a:r>
          </a:p>
          <a:p>
            <a:pPr>
              <a:lnSpc>
                <a:spcPct val="80000"/>
              </a:lnSpc>
            </a:pPr>
            <a:r>
              <a:rPr lang="fr-FR">
                <a:solidFill>
                  <a:srgbClr val="008000"/>
                </a:solidFill>
              </a:rPr>
              <a:t>Les systèmes logistiques et les systèmes d'information doivent être intégrés</a:t>
            </a:r>
          </a:p>
          <a:p>
            <a:pPr marL="490538" lvl="1" indent="-14288">
              <a:lnSpc>
                <a:spcPct val="80000"/>
              </a:lnSpc>
              <a:buFontTx/>
              <a:buNone/>
            </a:pPr>
            <a:r>
              <a:rPr lang="fr-FR"/>
              <a:t>On ne peut plus se contenter d'interfaces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0"/>
          <p:cNvSpPr>
            <a:spLocks noChangeArrowheads="1"/>
          </p:cNvSpPr>
          <p:nvPr/>
        </p:nvSpPr>
        <p:spPr bwMode="auto">
          <a:xfrm>
            <a:off x="5003800" y="4059238"/>
            <a:ext cx="2016125"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DRP</a:t>
            </a:r>
            <a:br>
              <a:rPr lang="fr-FR" sz="1800">
                <a:solidFill>
                  <a:srgbClr val="008000"/>
                </a:solidFill>
              </a:rPr>
            </a:br>
            <a:r>
              <a:rPr lang="fr-FR" sz="1400"/>
              <a:t>Stocks</a:t>
            </a:r>
            <a:endParaRPr lang="fr-FR" sz="1000"/>
          </a:p>
        </p:txBody>
      </p:sp>
      <p:sp>
        <p:nvSpPr>
          <p:cNvPr id="44037" name="Rectangle 2"/>
          <p:cNvSpPr>
            <a:spLocks noGrp="1" noChangeArrowheads="1"/>
          </p:cNvSpPr>
          <p:nvPr>
            <p:ph type="title"/>
          </p:nvPr>
        </p:nvSpPr>
        <p:spPr>
          <a:xfrm>
            <a:off x="900113" y="692150"/>
            <a:ext cx="7775575" cy="457200"/>
          </a:xfrm>
        </p:spPr>
        <p:txBody>
          <a:bodyPr/>
          <a:lstStyle/>
          <a:p>
            <a:r>
              <a:rPr lang="fr-FR" sz="2400" dirty="0"/>
              <a:t>La hiérarchie des décisions dans la Supply Chain</a:t>
            </a:r>
          </a:p>
        </p:txBody>
      </p:sp>
      <p:sp>
        <p:nvSpPr>
          <p:cNvPr id="106500" name="AutoShape 4"/>
          <p:cNvSpPr>
            <a:spLocks noChangeArrowheads="1"/>
          </p:cNvSpPr>
          <p:nvPr/>
        </p:nvSpPr>
        <p:spPr bwMode="auto">
          <a:xfrm>
            <a:off x="1246188"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Approvisionnement</a:t>
            </a:r>
          </a:p>
        </p:txBody>
      </p:sp>
      <p:sp>
        <p:nvSpPr>
          <p:cNvPr id="106501" name="AutoShape 5"/>
          <p:cNvSpPr>
            <a:spLocks noChangeArrowheads="1"/>
          </p:cNvSpPr>
          <p:nvPr/>
        </p:nvSpPr>
        <p:spPr bwMode="auto">
          <a:xfrm>
            <a:off x="3155950"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Production</a:t>
            </a:r>
          </a:p>
        </p:txBody>
      </p:sp>
      <p:sp>
        <p:nvSpPr>
          <p:cNvPr id="106502" name="AutoShape 6"/>
          <p:cNvSpPr>
            <a:spLocks noChangeArrowheads="1"/>
          </p:cNvSpPr>
          <p:nvPr/>
        </p:nvSpPr>
        <p:spPr bwMode="auto">
          <a:xfrm>
            <a:off x="5065713"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Distribution</a:t>
            </a:r>
          </a:p>
        </p:txBody>
      </p:sp>
      <p:sp>
        <p:nvSpPr>
          <p:cNvPr id="106503" name="AutoShape 7"/>
          <p:cNvSpPr>
            <a:spLocks noChangeArrowheads="1"/>
          </p:cNvSpPr>
          <p:nvPr/>
        </p:nvSpPr>
        <p:spPr bwMode="auto">
          <a:xfrm>
            <a:off x="7053263"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Ventes</a:t>
            </a:r>
          </a:p>
        </p:txBody>
      </p:sp>
      <p:sp>
        <p:nvSpPr>
          <p:cNvPr id="44042" name="AutoShape 8"/>
          <p:cNvSpPr>
            <a:spLocks noChangeArrowheads="1"/>
          </p:cNvSpPr>
          <p:nvPr/>
        </p:nvSpPr>
        <p:spPr bwMode="auto">
          <a:xfrm>
            <a:off x="1258888" y="2473325"/>
            <a:ext cx="5761037" cy="576263"/>
          </a:xfrm>
          <a:prstGeom prst="roundRect">
            <a:avLst>
              <a:gd name="adj" fmla="val 16667"/>
            </a:avLst>
          </a:prstGeom>
          <a:solidFill>
            <a:srgbClr val="FFFF99"/>
          </a:solidFill>
          <a:ln w="12700">
            <a:solidFill>
              <a:srgbClr val="000000"/>
            </a:solidFill>
            <a:round/>
            <a:headEnd/>
            <a:tailEnd/>
          </a:ln>
        </p:spPr>
        <p:txBody>
          <a:bodyPr wrap="none"/>
          <a:lstStyle/>
          <a:p>
            <a:pPr algn="ctr"/>
            <a:r>
              <a:rPr lang="fr-FR" sz="1800">
                <a:solidFill>
                  <a:srgbClr val="008000"/>
                </a:solidFill>
              </a:rPr>
              <a:t>Structure du système, conception produits / process</a:t>
            </a:r>
          </a:p>
        </p:txBody>
      </p:sp>
      <p:sp>
        <p:nvSpPr>
          <p:cNvPr id="44043" name="Text Box 9"/>
          <p:cNvSpPr txBox="1">
            <a:spLocks noChangeArrowheads="1"/>
          </p:cNvSpPr>
          <p:nvPr/>
        </p:nvSpPr>
        <p:spPr bwMode="auto">
          <a:xfrm>
            <a:off x="1308100" y="2806700"/>
            <a:ext cx="1779588" cy="284163"/>
          </a:xfrm>
          <a:prstGeom prst="rect">
            <a:avLst/>
          </a:prstGeom>
          <a:noFill/>
          <a:ln w="12700">
            <a:noFill/>
            <a:miter lim="800000"/>
            <a:headEnd/>
            <a:tailEnd/>
          </a:ln>
        </p:spPr>
        <p:txBody>
          <a:bodyPr wrap="none">
            <a:spAutoFit/>
          </a:bodyPr>
          <a:lstStyle/>
          <a:p>
            <a:r>
              <a:rPr lang="fr-FR" sz="1400"/>
              <a:t>Panel fournisseurs</a:t>
            </a:r>
          </a:p>
        </p:txBody>
      </p:sp>
      <p:sp>
        <p:nvSpPr>
          <p:cNvPr id="44044" name="Text Box 10"/>
          <p:cNvSpPr txBox="1">
            <a:spLocks noChangeArrowheads="1"/>
          </p:cNvSpPr>
          <p:nvPr/>
        </p:nvSpPr>
        <p:spPr bwMode="auto">
          <a:xfrm>
            <a:off x="3525838" y="2806700"/>
            <a:ext cx="765175" cy="284163"/>
          </a:xfrm>
          <a:prstGeom prst="rect">
            <a:avLst/>
          </a:prstGeom>
          <a:noFill/>
          <a:ln w="12700">
            <a:noFill/>
            <a:miter lim="800000"/>
            <a:headEnd/>
            <a:tailEnd/>
          </a:ln>
        </p:spPr>
        <p:txBody>
          <a:bodyPr wrap="none">
            <a:spAutoFit/>
          </a:bodyPr>
          <a:lstStyle/>
          <a:p>
            <a:r>
              <a:rPr lang="fr-FR" sz="1400"/>
              <a:t>Usines</a:t>
            </a:r>
          </a:p>
        </p:txBody>
      </p:sp>
      <p:sp>
        <p:nvSpPr>
          <p:cNvPr id="44045" name="Text Box 11"/>
          <p:cNvSpPr txBox="1">
            <a:spLocks noChangeArrowheads="1"/>
          </p:cNvSpPr>
          <p:nvPr/>
        </p:nvSpPr>
        <p:spPr bwMode="auto">
          <a:xfrm>
            <a:off x="4819650" y="2806700"/>
            <a:ext cx="2092325" cy="284163"/>
          </a:xfrm>
          <a:prstGeom prst="rect">
            <a:avLst/>
          </a:prstGeom>
          <a:noFill/>
          <a:ln w="12700">
            <a:noFill/>
            <a:miter lim="800000"/>
            <a:headEnd/>
            <a:tailEnd/>
          </a:ln>
        </p:spPr>
        <p:txBody>
          <a:bodyPr wrap="none">
            <a:spAutoFit/>
          </a:bodyPr>
          <a:lstStyle/>
          <a:p>
            <a:r>
              <a:rPr lang="fr-FR" sz="1400"/>
              <a:t>Réseau de distribution</a:t>
            </a:r>
          </a:p>
        </p:txBody>
      </p:sp>
      <p:sp>
        <p:nvSpPr>
          <p:cNvPr id="44046" name="Text Box 13"/>
          <p:cNvSpPr txBox="1">
            <a:spLocks noChangeArrowheads="1"/>
          </p:cNvSpPr>
          <p:nvPr/>
        </p:nvSpPr>
        <p:spPr bwMode="auto">
          <a:xfrm>
            <a:off x="193675" y="2360613"/>
            <a:ext cx="911225" cy="668337"/>
          </a:xfrm>
          <a:prstGeom prst="rect">
            <a:avLst/>
          </a:prstGeom>
          <a:solidFill>
            <a:schemeClr val="tx1"/>
          </a:solidFill>
          <a:ln w="12700">
            <a:noFill/>
            <a:miter lim="800000"/>
            <a:headEnd/>
            <a:tailEnd/>
          </a:ln>
        </p:spPr>
        <p:txBody>
          <a:bodyPr wrap="none">
            <a:spAutoFit/>
          </a:bodyPr>
          <a:lstStyle/>
          <a:p>
            <a:pPr algn="ctr"/>
            <a:r>
              <a:rPr lang="fr-FR" sz="1400"/>
              <a:t>Long</a:t>
            </a:r>
          </a:p>
          <a:p>
            <a:pPr algn="ctr"/>
            <a:r>
              <a:rPr lang="fr-FR" sz="1400"/>
              <a:t>Terme</a:t>
            </a:r>
          </a:p>
          <a:p>
            <a:pPr algn="ctr"/>
            <a:r>
              <a:rPr lang="fr-FR" sz="1400">
                <a:solidFill>
                  <a:srgbClr val="008000"/>
                </a:solidFill>
              </a:rPr>
              <a:t>(années)</a:t>
            </a:r>
          </a:p>
        </p:txBody>
      </p:sp>
      <p:sp>
        <p:nvSpPr>
          <p:cNvPr id="44047" name="AutoShape 15"/>
          <p:cNvSpPr>
            <a:spLocks noChangeArrowheads="1"/>
          </p:cNvSpPr>
          <p:nvPr/>
        </p:nvSpPr>
        <p:spPr bwMode="auto">
          <a:xfrm>
            <a:off x="1258888" y="3265488"/>
            <a:ext cx="5761037" cy="576262"/>
          </a:xfrm>
          <a:prstGeom prst="roundRect">
            <a:avLst>
              <a:gd name="adj" fmla="val 16667"/>
            </a:avLst>
          </a:prstGeom>
          <a:solidFill>
            <a:srgbClr val="FFFF99"/>
          </a:solidFill>
          <a:ln w="12700">
            <a:solidFill>
              <a:srgbClr val="000000"/>
            </a:solidFill>
            <a:round/>
            <a:headEnd/>
            <a:tailEnd/>
          </a:ln>
        </p:spPr>
        <p:txBody>
          <a:bodyPr wrap="none"/>
          <a:lstStyle/>
          <a:p>
            <a:pPr algn="ctr"/>
            <a:r>
              <a:rPr lang="fr-FR" sz="1800">
                <a:solidFill>
                  <a:srgbClr val="008000"/>
                </a:solidFill>
              </a:rPr>
              <a:t>Plan industriel et commercial</a:t>
            </a:r>
          </a:p>
        </p:txBody>
      </p:sp>
      <p:sp>
        <p:nvSpPr>
          <p:cNvPr id="44048" name="Text Box 16"/>
          <p:cNvSpPr txBox="1">
            <a:spLocks noChangeArrowheads="1"/>
          </p:cNvSpPr>
          <p:nvPr/>
        </p:nvSpPr>
        <p:spPr bwMode="auto">
          <a:xfrm>
            <a:off x="290513" y="3213100"/>
            <a:ext cx="744537" cy="668338"/>
          </a:xfrm>
          <a:prstGeom prst="rect">
            <a:avLst/>
          </a:prstGeom>
          <a:solidFill>
            <a:schemeClr val="tx1"/>
          </a:solidFill>
          <a:ln w="12700">
            <a:noFill/>
            <a:miter lim="800000"/>
            <a:headEnd/>
            <a:tailEnd/>
          </a:ln>
        </p:spPr>
        <p:txBody>
          <a:bodyPr wrap="none">
            <a:spAutoFit/>
          </a:bodyPr>
          <a:lstStyle/>
          <a:p>
            <a:pPr algn="ctr"/>
            <a:r>
              <a:rPr lang="fr-FR" sz="1400"/>
              <a:t>Moyen</a:t>
            </a:r>
          </a:p>
          <a:p>
            <a:pPr algn="ctr"/>
            <a:r>
              <a:rPr lang="fr-FR" sz="1400"/>
              <a:t>Terme</a:t>
            </a:r>
          </a:p>
          <a:p>
            <a:pPr algn="ctr"/>
            <a:r>
              <a:rPr lang="fr-FR" sz="1400">
                <a:solidFill>
                  <a:srgbClr val="008000"/>
                </a:solidFill>
              </a:rPr>
              <a:t>(mois)</a:t>
            </a:r>
          </a:p>
        </p:txBody>
      </p:sp>
      <p:sp>
        <p:nvSpPr>
          <p:cNvPr id="44049" name="AutoShape 17"/>
          <p:cNvSpPr>
            <a:spLocks noChangeArrowheads="1"/>
          </p:cNvSpPr>
          <p:nvPr/>
        </p:nvSpPr>
        <p:spPr bwMode="auto">
          <a:xfrm>
            <a:off x="3190875" y="4059238"/>
            <a:ext cx="1728788"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PDP – MRP</a:t>
            </a:r>
            <a:br>
              <a:rPr lang="fr-FR" sz="1800">
                <a:solidFill>
                  <a:srgbClr val="008000"/>
                </a:solidFill>
              </a:rPr>
            </a:br>
            <a:r>
              <a:rPr lang="fr-FR" sz="1400"/>
              <a:t>Stocks</a:t>
            </a:r>
            <a:endParaRPr lang="fr-FR" sz="1000"/>
          </a:p>
        </p:txBody>
      </p:sp>
      <p:sp>
        <p:nvSpPr>
          <p:cNvPr id="44050" name="AutoShape 18"/>
          <p:cNvSpPr>
            <a:spLocks noChangeArrowheads="1"/>
          </p:cNvSpPr>
          <p:nvPr/>
        </p:nvSpPr>
        <p:spPr bwMode="auto">
          <a:xfrm>
            <a:off x="1246188" y="4059238"/>
            <a:ext cx="1873250"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MRP</a:t>
            </a:r>
          </a:p>
        </p:txBody>
      </p:sp>
      <p:sp>
        <p:nvSpPr>
          <p:cNvPr id="44051" name="AutoShape 19"/>
          <p:cNvSpPr>
            <a:spLocks noChangeArrowheads="1"/>
          </p:cNvSpPr>
          <p:nvPr/>
        </p:nvSpPr>
        <p:spPr bwMode="auto">
          <a:xfrm>
            <a:off x="7127875" y="3265488"/>
            <a:ext cx="1824038"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MT</a:t>
            </a:r>
            <a:br>
              <a:rPr lang="fr-FR" sz="1600"/>
            </a:br>
            <a:r>
              <a:rPr lang="fr-FR" sz="1400"/>
              <a:t>par famille</a:t>
            </a:r>
          </a:p>
        </p:txBody>
      </p:sp>
      <p:sp>
        <p:nvSpPr>
          <p:cNvPr id="44052" name="AutoShape 20"/>
          <p:cNvSpPr>
            <a:spLocks noChangeArrowheads="1"/>
          </p:cNvSpPr>
          <p:nvPr/>
        </p:nvSpPr>
        <p:spPr bwMode="auto">
          <a:xfrm>
            <a:off x="7127875" y="4059238"/>
            <a:ext cx="1824038"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CT</a:t>
            </a:r>
            <a:br>
              <a:rPr lang="fr-FR" sz="1600">
                <a:solidFill>
                  <a:srgbClr val="008000"/>
                </a:solidFill>
              </a:rPr>
            </a:br>
            <a:r>
              <a:rPr lang="fr-FR" sz="1400"/>
              <a:t>Cdes clients - ATP</a:t>
            </a:r>
          </a:p>
        </p:txBody>
      </p:sp>
      <p:sp>
        <p:nvSpPr>
          <p:cNvPr id="44053" name="AutoShape 21"/>
          <p:cNvSpPr>
            <a:spLocks noChangeArrowheads="1"/>
          </p:cNvSpPr>
          <p:nvPr/>
        </p:nvSpPr>
        <p:spPr bwMode="auto">
          <a:xfrm>
            <a:off x="7127875" y="4849813"/>
            <a:ext cx="1824038" cy="595312"/>
          </a:xfrm>
          <a:prstGeom prst="roundRect">
            <a:avLst>
              <a:gd name="adj" fmla="val 16667"/>
            </a:avLst>
          </a:prstGeom>
          <a:solidFill>
            <a:srgbClr val="FFFF99"/>
          </a:solidFill>
          <a:ln w="12700">
            <a:solidFill>
              <a:srgbClr val="000000"/>
            </a:solidFill>
            <a:round/>
            <a:headEnd/>
            <a:tailEnd/>
          </a:ln>
        </p:spPr>
        <p:txBody>
          <a:bodyPr/>
          <a:lstStyle/>
          <a:p>
            <a:pPr algn="ctr"/>
            <a:r>
              <a:rPr lang="fr-FR" sz="1600"/>
              <a:t>Facturation</a:t>
            </a:r>
          </a:p>
          <a:p>
            <a:pPr algn="ctr"/>
            <a:r>
              <a:rPr lang="fr-FR" sz="1600"/>
              <a:t>Services</a:t>
            </a:r>
          </a:p>
        </p:txBody>
      </p:sp>
      <p:sp>
        <p:nvSpPr>
          <p:cNvPr id="44054" name="Text Box 22"/>
          <p:cNvSpPr txBox="1">
            <a:spLocks noChangeArrowheads="1"/>
          </p:cNvSpPr>
          <p:nvPr/>
        </p:nvSpPr>
        <p:spPr bwMode="auto">
          <a:xfrm>
            <a:off x="107950" y="4005263"/>
            <a:ext cx="1109663" cy="668337"/>
          </a:xfrm>
          <a:prstGeom prst="rect">
            <a:avLst/>
          </a:prstGeom>
          <a:solidFill>
            <a:schemeClr val="tx1"/>
          </a:solidFill>
          <a:ln w="12700">
            <a:noFill/>
            <a:miter lim="800000"/>
            <a:headEnd/>
            <a:tailEnd/>
          </a:ln>
        </p:spPr>
        <p:txBody>
          <a:bodyPr wrap="none">
            <a:spAutoFit/>
          </a:bodyPr>
          <a:lstStyle/>
          <a:p>
            <a:pPr algn="ctr"/>
            <a:r>
              <a:rPr lang="fr-FR" sz="1400"/>
              <a:t>Court</a:t>
            </a:r>
          </a:p>
          <a:p>
            <a:pPr algn="ctr"/>
            <a:r>
              <a:rPr lang="fr-FR" sz="1400"/>
              <a:t>Terme</a:t>
            </a:r>
          </a:p>
          <a:p>
            <a:pPr algn="ctr"/>
            <a:r>
              <a:rPr lang="fr-FR" sz="1400">
                <a:solidFill>
                  <a:srgbClr val="008000"/>
                </a:solidFill>
              </a:rPr>
              <a:t>(semaines)</a:t>
            </a:r>
          </a:p>
        </p:txBody>
      </p:sp>
      <p:sp>
        <p:nvSpPr>
          <p:cNvPr id="44055" name="Text Box 23"/>
          <p:cNvSpPr txBox="1">
            <a:spLocks noChangeArrowheads="1"/>
          </p:cNvSpPr>
          <p:nvPr/>
        </p:nvSpPr>
        <p:spPr bwMode="auto">
          <a:xfrm>
            <a:off x="138113" y="4868863"/>
            <a:ext cx="1030287" cy="476250"/>
          </a:xfrm>
          <a:prstGeom prst="rect">
            <a:avLst/>
          </a:prstGeom>
          <a:solidFill>
            <a:schemeClr val="tx1"/>
          </a:solidFill>
          <a:ln w="12700">
            <a:noFill/>
            <a:miter lim="800000"/>
            <a:headEnd/>
            <a:tailEnd/>
          </a:ln>
        </p:spPr>
        <p:txBody>
          <a:bodyPr wrap="none">
            <a:spAutoFit/>
          </a:bodyPr>
          <a:lstStyle/>
          <a:p>
            <a:pPr algn="ctr"/>
            <a:r>
              <a:rPr lang="fr-FR" sz="1400"/>
              <a:t>Exécution</a:t>
            </a:r>
          </a:p>
          <a:p>
            <a:pPr algn="ctr"/>
            <a:r>
              <a:rPr lang="fr-FR" sz="1400">
                <a:solidFill>
                  <a:srgbClr val="008000"/>
                </a:solidFill>
              </a:rPr>
              <a:t>(jours)</a:t>
            </a:r>
          </a:p>
        </p:txBody>
      </p:sp>
      <p:sp>
        <p:nvSpPr>
          <p:cNvPr id="44056" name="Text Box 24"/>
          <p:cNvSpPr txBox="1">
            <a:spLocks noChangeArrowheads="1"/>
          </p:cNvSpPr>
          <p:nvPr/>
        </p:nvSpPr>
        <p:spPr bwMode="auto">
          <a:xfrm>
            <a:off x="1701800" y="3557588"/>
            <a:ext cx="912813" cy="284162"/>
          </a:xfrm>
          <a:prstGeom prst="rect">
            <a:avLst/>
          </a:prstGeom>
          <a:noFill/>
          <a:ln w="12700">
            <a:noFill/>
            <a:miter lim="800000"/>
            <a:headEnd/>
            <a:tailEnd/>
          </a:ln>
        </p:spPr>
        <p:txBody>
          <a:bodyPr wrap="none">
            <a:spAutoFit/>
          </a:bodyPr>
          <a:lstStyle/>
          <a:p>
            <a:r>
              <a:rPr lang="fr-FR" sz="1400"/>
              <a:t>Contrats</a:t>
            </a:r>
          </a:p>
        </p:txBody>
      </p:sp>
      <p:sp>
        <p:nvSpPr>
          <p:cNvPr id="44057" name="Text Box 25"/>
          <p:cNvSpPr txBox="1">
            <a:spLocks noChangeArrowheads="1"/>
          </p:cNvSpPr>
          <p:nvPr/>
        </p:nvSpPr>
        <p:spPr bwMode="auto">
          <a:xfrm>
            <a:off x="2901950" y="3554413"/>
            <a:ext cx="2359025" cy="284162"/>
          </a:xfrm>
          <a:prstGeom prst="rect">
            <a:avLst/>
          </a:prstGeom>
          <a:noFill/>
          <a:ln w="12700">
            <a:noFill/>
            <a:miter lim="800000"/>
            <a:headEnd/>
            <a:tailEnd/>
          </a:ln>
        </p:spPr>
        <p:txBody>
          <a:bodyPr wrap="none">
            <a:spAutoFit/>
          </a:bodyPr>
          <a:lstStyle/>
          <a:p>
            <a:r>
              <a:rPr lang="fr-FR" sz="1400"/>
              <a:t>Ajustement des capacités</a:t>
            </a:r>
          </a:p>
        </p:txBody>
      </p:sp>
      <p:sp>
        <p:nvSpPr>
          <p:cNvPr id="44058" name="Text Box 26"/>
          <p:cNvSpPr txBox="1">
            <a:spLocks noChangeArrowheads="1"/>
          </p:cNvSpPr>
          <p:nvPr/>
        </p:nvSpPr>
        <p:spPr bwMode="auto">
          <a:xfrm>
            <a:off x="5638800" y="3554413"/>
            <a:ext cx="765175" cy="284162"/>
          </a:xfrm>
          <a:prstGeom prst="rect">
            <a:avLst/>
          </a:prstGeom>
          <a:noFill/>
          <a:ln w="12700">
            <a:noFill/>
            <a:miter lim="800000"/>
            <a:headEnd/>
            <a:tailEnd/>
          </a:ln>
        </p:spPr>
        <p:txBody>
          <a:bodyPr wrap="none">
            <a:spAutoFit/>
          </a:bodyPr>
          <a:lstStyle/>
          <a:p>
            <a:r>
              <a:rPr lang="fr-FR" sz="1400"/>
              <a:t>Stocks</a:t>
            </a:r>
          </a:p>
        </p:txBody>
      </p:sp>
      <p:sp>
        <p:nvSpPr>
          <p:cNvPr id="44059" name="AutoShape 27"/>
          <p:cNvSpPr>
            <a:spLocks noChangeArrowheads="1"/>
          </p:cNvSpPr>
          <p:nvPr/>
        </p:nvSpPr>
        <p:spPr bwMode="auto">
          <a:xfrm>
            <a:off x="1247775" y="4849813"/>
            <a:ext cx="1871663"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Appels de livraison</a:t>
            </a:r>
            <a:br>
              <a:rPr lang="fr-FR" sz="1400"/>
            </a:br>
            <a:r>
              <a:rPr lang="fr-FR" sz="1400"/>
              <a:t>Transports/Récept.</a:t>
            </a:r>
          </a:p>
        </p:txBody>
      </p:sp>
      <p:sp>
        <p:nvSpPr>
          <p:cNvPr id="44060" name="AutoShape 28"/>
          <p:cNvSpPr>
            <a:spLocks noChangeArrowheads="1"/>
          </p:cNvSpPr>
          <p:nvPr/>
        </p:nvSpPr>
        <p:spPr bwMode="auto">
          <a:xfrm>
            <a:off x="3190875" y="4849813"/>
            <a:ext cx="1728788"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Ordonnancement</a:t>
            </a:r>
            <a:br>
              <a:rPr lang="fr-FR" sz="1400"/>
            </a:br>
            <a:r>
              <a:rPr lang="fr-FR" sz="1400"/>
              <a:t>Suivi</a:t>
            </a:r>
          </a:p>
        </p:txBody>
      </p:sp>
      <p:sp>
        <p:nvSpPr>
          <p:cNvPr id="44061" name="AutoShape 29"/>
          <p:cNvSpPr>
            <a:spLocks noChangeArrowheads="1"/>
          </p:cNvSpPr>
          <p:nvPr/>
        </p:nvSpPr>
        <p:spPr bwMode="auto">
          <a:xfrm>
            <a:off x="5003800" y="4849813"/>
            <a:ext cx="2016125"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Préparation de cmde</a:t>
            </a:r>
            <a:br>
              <a:rPr lang="fr-FR" sz="1400"/>
            </a:br>
            <a:r>
              <a:rPr lang="fr-FR" sz="1400"/>
              <a:t>Expéditions/Transp.</a:t>
            </a:r>
          </a:p>
        </p:txBody>
      </p:sp>
      <p:sp>
        <p:nvSpPr>
          <p:cNvPr id="44062" name="Text Box 30"/>
          <p:cNvSpPr txBox="1">
            <a:spLocks noChangeArrowheads="1"/>
          </p:cNvSpPr>
          <p:nvPr/>
        </p:nvSpPr>
        <p:spPr bwMode="auto">
          <a:xfrm>
            <a:off x="1390650" y="4349750"/>
            <a:ext cx="1535113" cy="284163"/>
          </a:xfrm>
          <a:prstGeom prst="rect">
            <a:avLst/>
          </a:prstGeom>
          <a:noFill/>
          <a:ln w="12700">
            <a:noFill/>
            <a:miter lim="800000"/>
            <a:headEnd/>
            <a:tailEnd/>
          </a:ln>
        </p:spPr>
        <p:txBody>
          <a:bodyPr wrap="none">
            <a:spAutoFit/>
          </a:bodyPr>
          <a:lstStyle/>
          <a:p>
            <a:r>
              <a:rPr lang="fr-FR" sz="1400"/>
              <a:t>Commandes frn</a:t>
            </a:r>
          </a:p>
        </p:txBody>
      </p:sp>
      <p:sp>
        <p:nvSpPr>
          <p:cNvPr id="44063" name="AutoShape 31"/>
          <p:cNvSpPr>
            <a:spLocks noChangeArrowheads="1"/>
          </p:cNvSpPr>
          <p:nvPr/>
        </p:nvSpPr>
        <p:spPr bwMode="auto">
          <a:xfrm rot="-5400000">
            <a:off x="6977856" y="5029994"/>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4" name="AutoShape 32"/>
          <p:cNvSpPr>
            <a:spLocks noChangeArrowheads="1"/>
          </p:cNvSpPr>
          <p:nvPr/>
        </p:nvSpPr>
        <p:spPr bwMode="auto">
          <a:xfrm>
            <a:off x="3910013" y="3049588"/>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5" name="AutoShape 33"/>
          <p:cNvSpPr>
            <a:spLocks noChangeArrowheads="1"/>
          </p:cNvSpPr>
          <p:nvPr/>
        </p:nvSpPr>
        <p:spPr bwMode="auto">
          <a:xfrm rot="5400000">
            <a:off x="6904831" y="3445669"/>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6" name="AutoShape 34"/>
          <p:cNvSpPr>
            <a:spLocks noChangeArrowheads="1"/>
          </p:cNvSpPr>
          <p:nvPr/>
        </p:nvSpPr>
        <p:spPr bwMode="auto">
          <a:xfrm rot="5400000">
            <a:off x="6904831" y="423783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7" name="AutoShape 35"/>
          <p:cNvSpPr>
            <a:spLocks noChangeArrowheads="1"/>
          </p:cNvSpPr>
          <p:nvPr/>
        </p:nvSpPr>
        <p:spPr bwMode="auto">
          <a:xfrm rot="5400000">
            <a:off x="2939256" y="423783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8" name="AutoShape 36"/>
          <p:cNvSpPr>
            <a:spLocks noChangeArrowheads="1"/>
          </p:cNvSpPr>
          <p:nvPr/>
        </p:nvSpPr>
        <p:spPr bwMode="auto">
          <a:xfrm>
            <a:off x="3910013" y="3841750"/>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9" name="AutoShape 37"/>
          <p:cNvSpPr>
            <a:spLocks noChangeArrowheads="1"/>
          </p:cNvSpPr>
          <p:nvPr/>
        </p:nvSpPr>
        <p:spPr bwMode="auto">
          <a:xfrm>
            <a:off x="2014538"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0" name="AutoShape 38"/>
          <p:cNvSpPr>
            <a:spLocks noChangeArrowheads="1"/>
          </p:cNvSpPr>
          <p:nvPr/>
        </p:nvSpPr>
        <p:spPr bwMode="auto">
          <a:xfrm>
            <a:off x="3910013"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1" name="AutoShape 39"/>
          <p:cNvSpPr>
            <a:spLocks noChangeArrowheads="1"/>
          </p:cNvSpPr>
          <p:nvPr/>
        </p:nvSpPr>
        <p:spPr bwMode="auto">
          <a:xfrm>
            <a:off x="5856288"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2" name="AutoShape 41"/>
          <p:cNvSpPr>
            <a:spLocks noChangeArrowheads="1"/>
          </p:cNvSpPr>
          <p:nvPr/>
        </p:nvSpPr>
        <p:spPr bwMode="auto">
          <a:xfrm rot="5400000">
            <a:off x="4739481" y="4239419"/>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3" name="AutoShape 43"/>
          <p:cNvSpPr>
            <a:spLocks noChangeArrowheads="1"/>
          </p:cNvSpPr>
          <p:nvPr/>
        </p:nvSpPr>
        <p:spPr bwMode="auto">
          <a:xfrm>
            <a:off x="5856288" y="3841750"/>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4" name="AutoShape 44"/>
          <p:cNvSpPr>
            <a:spLocks noChangeArrowheads="1"/>
          </p:cNvSpPr>
          <p:nvPr/>
        </p:nvSpPr>
        <p:spPr bwMode="auto">
          <a:xfrm>
            <a:off x="2038350" y="3841750"/>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5" name="AutoShape 45"/>
          <p:cNvSpPr>
            <a:spLocks noChangeArrowheads="1"/>
          </p:cNvSpPr>
          <p:nvPr/>
        </p:nvSpPr>
        <p:spPr bwMode="auto">
          <a:xfrm>
            <a:off x="7135813" y="2492375"/>
            <a:ext cx="1824037" cy="576263"/>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LT</a:t>
            </a:r>
            <a:endParaRPr lang="fr-FR" sz="1400"/>
          </a:p>
        </p:txBody>
      </p:sp>
      <p:sp>
        <p:nvSpPr>
          <p:cNvPr id="44076" name="AutoShape 46"/>
          <p:cNvSpPr>
            <a:spLocks noChangeArrowheads="1"/>
          </p:cNvSpPr>
          <p:nvPr/>
        </p:nvSpPr>
        <p:spPr bwMode="auto">
          <a:xfrm rot="5400000">
            <a:off x="6912769" y="274558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7" name="Text Box 12"/>
          <p:cNvSpPr txBox="1">
            <a:spLocks noChangeArrowheads="1"/>
          </p:cNvSpPr>
          <p:nvPr/>
        </p:nvSpPr>
        <p:spPr bwMode="auto">
          <a:xfrm>
            <a:off x="7235825" y="2781300"/>
            <a:ext cx="1590675" cy="284163"/>
          </a:xfrm>
          <a:prstGeom prst="rect">
            <a:avLst/>
          </a:prstGeom>
          <a:noFill/>
          <a:ln w="12700">
            <a:noFill/>
            <a:miter lim="800000"/>
            <a:headEnd/>
            <a:tailEnd/>
          </a:ln>
        </p:spPr>
        <p:txBody>
          <a:bodyPr wrap="none">
            <a:spAutoFit/>
          </a:bodyPr>
          <a:lstStyle/>
          <a:p>
            <a:pPr algn="ctr"/>
            <a:r>
              <a:rPr lang="fr-FR" sz="1400"/>
              <a:t>Canaux de vente</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1476375" y="620713"/>
            <a:ext cx="7239000" cy="457200"/>
          </a:xfrm>
        </p:spPr>
        <p:txBody>
          <a:bodyPr/>
          <a:lstStyle/>
          <a:p>
            <a:r>
              <a:rPr lang="fr-FR"/>
              <a:t>Le modèle SCOR</a:t>
            </a:r>
          </a:p>
        </p:txBody>
      </p:sp>
      <p:sp>
        <p:nvSpPr>
          <p:cNvPr id="37893" name="Rectangle 3"/>
          <p:cNvSpPr>
            <a:spLocks noGrp="1" noChangeArrowheads="1"/>
          </p:cNvSpPr>
          <p:nvPr>
            <p:ph type="body" idx="1"/>
          </p:nvPr>
        </p:nvSpPr>
        <p:spPr>
          <a:xfrm>
            <a:off x="539750" y="1125538"/>
            <a:ext cx="8353425" cy="5183187"/>
          </a:xfrm>
        </p:spPr>
        <p:txBody>
          <a:bodyPr/>
          <a:lstStyle/>
          <a:p>
            <a:r>
              <a:rPr lang="fr-FR" altLang="zh-CN" sz="2000">
                <a:ea typeface="SimSun" pitchFamily="2" charset="-122"/>
              </a:rPr>
              <a:t>Le modèle SCOR est développé par le Supply Chain Council (SCC) depuis 1996</a:t>
            </a:r>
          </a:p>
          <a:p>
            <a:endParaRPr lang="fr-FR" altLang="zh-CN" sz="2000">
              <a:ea typeface="SimSun" pitchFamily="2" charset="-122"/>
            </a:endParaRPr>
          </a:p>
          <a:p>
            <a:r>
              <a:rPr lang="fr-FR" altLang="zh-CN" sz="2000">
                <a:ea typeface="SimSun" pitchFamily="2" charset="-122"/>
              </a:rPr>
              <a:t>Le SCC est une association mondiale regroupant près de 1000 membres, industriels, distributeurs, éditeurs de logiciels, acteurs du transporteur et de la logistique, universités, souhaitant confronter, développer et partager leurs expériences du supply chain management</a:t>
            </a:r>
          </a:p>
          <a:p>
            <a:endParaRPr lang="fr-FR" altLang="zh-CN" sz="2000">
              <a:ea typeface="SimSun" pitchFamily="2" charset="-122"/>
            </a:endParaRPr>
          </a:p>
          <a:p>
            <a:r>
              <a:rPr lang="fr-FR" altLang="zh-CN" sz="2000">
                <a:ea typeface="SimSun" pitchFamily="2" charset="-122"/>
              </a:rPr>
              <a:t>Définit une démarche, des modèles et des indicateurs pour représenter, diagnostiquer et évaluer sa supply chain</a:t>
            </a:r>
          </a:p>
          <a:p>
            <a:endParaRPr lang="fr-FR" altLang="zh-CN" sz="2000">
              <a:ea typeface="SimSun" pitchFamily="2" charset="-122"/>
            </a:endParaRPr>
          </a:p>
          <a:p>
            <a:r>
              <a:rPr lang="fr-FR" altLang="zh-CN" sz="2000">
                <a:ea typeface="SimSun" pitchFamily="2" charset="-122"/>
              </a:rPr>
              <a:t>S’inscrit dans une démarche de progrès en sélectionnant puis en suggérant aux membres du SCC des </a:t>
            </a:r>
            <a:r>
              <a:rPr lang="fr-FR" altLang="zh-CN" sz="2000">
                <a:solidFill>
                  <a:srgbClr val="008000"/>
                </a:solidFill>
                <a:ea typeface="SimSun" pitchFamily="2" charset="-122"/>
              </a:rPr>
              <a:t>best-pratices</a:t>
            </a:r>
            <a:r>
              <a:rPr lang="fr-FR" altLang="zh-CN" sz="2000">
                <a:ea typeface="SimSun" pitchFamily="2" charset="-122"/>
              </a:rPr>
              <a:t>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1042988" y="549275"/>
            <a:ext cx="7696200" cy="457200"/>
          </a:xfrm>
        </p:spPr>
        <p:txBody>
          <a:bodyPr/>
          <a:lstStyle/>
          <a:p>
            <a:r>
              <a:rPr lang="fr-FR"/>
              <a:t>Le modèle SCOR</a:t>
            </a:r>
          </a:p>
        </p:txBody>
      </p:sp>
      <p:sp>
        <p:nvSpPr>
          <p:cNvPr id="39941" name="Rectangle 3"/>
          <p:cNvSpPr>
            <a:spLocks noChangeArrowheads="1"/>
          </p:cNvSpPr>
          <p:nvPr/>
        </p:nvSpPr>
        <p:spPr bwMode="auto">
          <a:xfrm>
            <a:off x="7988300" y="1349375"/>
            <a:ext cx="558800" cy="4146550"/>
          </a:xfrm>
          <a:prstGeom prst="rect">
            <a:avLst/>
          </a:prstGeom>
          <a:gradFill rotWithShape="0">
            <a:gsLst>
              <a:gs pos="0">
                <a:srgbClr val="B6C7C9"/>
              </a:gs>
              <a:gs pos="100000">
                <a:srgbClr val="545C5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B6C7C9"/>
            </a:extrusionClr>
          </a:sp3d>
        </p:spPr>
        <p:txBody>
          <a:bodyPr>
            <a:spAutoFit/>
            <a:flatTx/>
          </a:bodyPr>
          <a:lstStyle/>
          <a:p>
            <a:endParaRPr lang="fr-FR"/>
          </a:p>
        </p:txBody>
      </p:sp>
      <p:sp>
        <p:nvSpPr>
          <p:cNvPr id="39942" name="Rectangle 4"/>
          <p:cNvSpPr>
            <a:spLocks noChangeArrowheads="1"/>
          </p:cNvSpPr>
          <p:nvPr/>
        </p:nvSpPr>
        <p:spPr bwMode="auto">
          <a:xfrm>
            <a:off x="471488" y="1349375"/>
            <a:ext cx="560387" cy="4146550"/>
          </a:xfrm>
          <a:prstGeom prst="rect">
            <a:avLst/>
          </a:prstGeom>
          <a:gradFill rotWithShape="0">
            <a:gsLst>
              <a:gs pos="0">
                <a:srgbClr val="B6C7C9"/>
              </a:gs>
              <a:gs pos="100000">
                <a:srgbClr val="545C5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B6C7C9"/>
            </a:extrusionClr>
          </a:sp3d>
        </p:spPr>
        <p:txBody>
          <a:bodyPr>
            <a:spAutoFit/>
            <a:flatTx/>
          </a:bodyPr>
          <a:lstStyle/>
          <a:p>
            <a:endParaRPr lang="fr-FR"/>
          </a:p>
        </p:txBody>
      </p:sp>
      <p:sp>
        <p:nvSpPr>
          <p:cNvPr id="39943" name="AutoShape 5"/>
          <p:cNvSpPr>
            <a:spLocks noChangeArrowheads="1"/>
          </p:cNvSpPr>
          <p:nvPr/>
        </p:nvSpPr>
        <p:spPr bwMode="auto">
          <a:xfrm>
            <a:off x="5611813" y="2771775"/>
            <a:ext cx="2349500" cy="3400425"/>
          </a:xfrm>
          <a:prstGeom prst="rightArrow">
            <a:avLst>
              <a:gd name="adj1" fmla="val 75009"/>
              <a:gd name="adj2" fmla="val 27940"/>
            </a:avLst>
          </a:prstGeom>
          <a:gradFill rotWithShape="0">
            <a:gsLst>
              <a:gs pos="0">
                <a:srgbClr val="005555"/>
              </a:gs>
              <a:gs pos="50000">
                <a:srgbClr val="008080"/>
              </a:gs>
              <a:gs pos="100000">
                <a:srgbClr val="005555"/>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4" name="Freeform 6"/>
          <p:cNvSpPr>
            <a:spLocks/>
          </p:cNvSpPr>
          <p:nvPr/>
        </p:nvSpPr>
        <p:spPr bwMode="auto">
          <a:xfrm>
            <a:off x="5740400" y="4802188"/>
            <a:ext cx="1679575" cy="381000"/>
          </a:xfrm>
          <a:custGeom>
            <a:avLst/>
            <a:gdLst>
              <a:gd name="T0" fmla="*/ 2147483647 w 1146"/>
              <a:gd name="T1" fmla="*/ 2147483647 h 261"/>
              <a:gd name="T2" fmla="*/ 2147483647 w 1146"/>
              <a:gd name="T3" fmla="*/ 2147483647 h 261"/>
              <a:gd name="T4" fmla="*/ 2147483647 w 1146"/>
              <a:gd name="T5" fmla="*/ 2147483647 h 261"/>
              <a:gd name="T6" fmla="*/ 2147483647 w 1146"/>
              <a:gd name="T7" fmla="*/ 2147483647 h 261"/>
              <a:gd name="T8" fmla="*/ 2147483647 w 1146"/>
              <a:gd name="T9" fmla="*/ 2147483647 h 261"/>
              <a:gd name="T10" fmla="*/ 2147483647 w 1146"/>
              <a:gd name="T11" fmla="*/ 2147483647 h 261"/>
              <a:gd name="T12" fmla="*/ 2147483647 w 1146"/>
              <a:gd name="T13" fmla="*/ 2147483647 h 261"/>
              <a:gd name="T14" fmla="*/ 2147483647 w 1146"/>
              <a:gd name="T15" fmla="*/ 2147483647 h 261"/>
              <a:gd name="T16" fmla="*/ 2147483647 w 1146"/>
              <a:gd name="T17" fmla="*/ 2147483647 h 261"/>
              <a:gd name="T18" fmla="*/ 2147483647 w 1146"/>
              <a:gd name="T19" fmla="*/ 2147483647 h 261"/>
              <a:gd name="T20" fmla="*/ 2147483647 w 1146"/>
              <a:gd name="T21" fmla="*/ 2147483647 h 261"/>
              <a:gd name="T22" fmla="*/ 2147483647 w 1146"/>
              <a:gd name="T23" fmla="*/ 2147483647 h 261"/>
              <a:gd name="T24" fmla="*/ 2147483647 w 1146"/>
              <a:gd name="T25" fmla="*/ 2147483647 h 261"/>
              <a:gd name="T26" fmla="*/ 2147483647 w 1146"/>
              <a:gd name="T27" fmla="*/ 2147483647 h 261"/>
              <a:gd name="T28" fmla="*/ 2147483647 w 1146"/>
              <a:gd name="T29" fmla="*/ 2147483647 h 261"/>
              <a:gd name="T30" fmla="*/ 2147483647 w 1146"/>
              <a:gd name="T31" fmla="*/ 2147483647 h 261"/>
              <a:gd name="T32" fmla="*/ 2147483647 w 1146"/>
              <a:gd name="T33" fmla="*/ 2147483647 h 261"/>
              <a:gd name="T34" fmla="*/ 2147483647 w 1146"/>
              <a:gd name="T35" fmla="*/ 2147483647 h 261"/>
              <a:gd name="T36" fmla="*/ 2147483647 w 1146"/>
              <a:gd name="T37" fmla="*/ 2147483647 h 261"/>
              <a:gd name="T38" fmla="*/ 2147483647 w 1146"/>
              <a:gd name="T39" fmla="*/ 2147483647 h 261"/>
              <a:gd name="T40" fmla="*/ 2147483647 w 1146"/>
              <a:gd name="T41" fmla="*/ 2147483647 h 261"/>
              <a:gd name="T42" fmla="*/ 2147483647 w 1146"/>
              <a:gd name="T43" fmla="*/ 2147483647 h 261"/>
              <a:gd name="T44" fmla="*/ 2147483647 w 1146"/>
              <a:gd name="T45" fmla="*/ 2147483647 h 261"/>
              <a:gd name="T46" fmla="*/ 2147483647 w 1146"/>
              <a:gd name="T47" fmla="*/ 2147483647 h 261"/>
              <a:gd name="T48" fmla="*/ 2147483647 w 1146"/>
              <a:gd name="T49" fmla="*/ 2147483647 h 261"/>
              <a:gd name="T50" fmla="*/ 2147483647 w 1146"/>
              <a:gd name="T51" fmla="*/ 2147483647 h 261"/>
              <a:gd name="T52" fmla="*/ 2147483647 w 1146"/>
              <a:gd name="T53" fmla="*/ 2147483647 h 261"/>
              <a:gd name="T54" fmla="*/ 2147483647 w 1146"/>
              <a:gd name="T55" fmla="*/ 2147483647 h 261"/>
              <a:gd name="T56" fmla="*/ 2147483647 w 1146"/>
              <a:gd name="T57" fmla="*/ 2147483647 h 261"/>
              <a:gd name="T58" fmla="*/ 2147483647 w 1146"/>
              <a:gd name="T59" fmla="*/ 2147483647 h 261"/>
              <a:gd name="T60" fmla="*/ 2147483647 w 1146"/>
              <a:gd name="T61" fmla="*/ 2147483647 h 261"/>
              <a:gd name="T62" fmla="*/ 2147483647 w 1146"/>
              <a:gd name="T63" fmla="*/ 2147483647 h 261"/>
              <a:gd name="T64" fmla="*/ 2147483647 w 1146"/>
              <a:gd name="T65" fmla="*/ 2147483647 h 261"/>
              <a:gd name="T66" fmla="*/ 2147483647 w 1146"/>
              <a:gd name="T67" fmla="*/ 2147483647 h 261"/>
              <a:gd name="T68" fmla="*/ 2147483647 w 1146"/>
              <a:gd name="T69" fmla="*/ 2147483647 h 261"/>
              <a:gd name="T70" fmla="*/ 2147483647 w 1146"/>
              <a:gd name="T71" fmla="*/ 2147483647 h 261"/>
              <a:gd name="T72" fmla="*/ 2147483647 w 1146"/>
              <a:gd name="T73" fmla="*/ 2147483647 h 261"/>
              <a:gd name="T74" fmla="*/ 2147483647 w 1146"/>
              <a:gd name="T75" fmla="*/ 2147483647 h 261"/>
              <a:gd name="T76" fmla="*/ 2147483647 w 1146"/>
              <a:gd name="T77" fmla="*/ 2147483647 h 261"/>
              <a:gd name="T78" fmla="*/ 2147483647 w 1146"/>
              <a:gd name="T79" fmla="*/ 2147483647 h 261"/>
              <a:gd name="T80" fmla="*/ 2147483647 w 1146"/>
              <a:gd name="T81" fmla="*/ 0 h 261"/>
              <a:gd name="T82" fmla="*/ 2147483647 w 1146"/>
              <a:gd name="T83" fmla="*/ 2147483647 h 261"/>
              <a:gd name="T84" fmla="*/ 2147483647 w 1146"/>
              <a:gd name="T85" fmla="*/ 2147483647 h 261"/>
              <a:gd name="T86" fmla="*/ 2147483647 w 1146"/>
              <a:gd name="T87" fmla="*/ 2147483647 h 261"/>
              <a:gd name="T88" fmla="*/ 2147483647 w 1146"/>
              <a:gd name="T89" fmla="*/ 2147483647 h 261"/>
              <a:gd name="T90" fmla="*/ 2147483647 w 1146"/>
              <a:gd name="T91" fmla="*/ 2147483647 h 261"/>
              <a:gd name="T92" fmla="*/ 2147483647 w 1146"/>
              <a:gd name="T93" fmla="*/ 2147483647 h 261"/>
              <a:gd name="T94" fmla="*/ 2147483647 w 1146"/>
              <a:gd name="T95" fmla="*/ 2147483647 h 261"/>
              <a:gd name="T96" fmla="*/ 2147483647 w 1146"/>
              <a:gd name="T97" fmla="*/ 2147483647 h 261"/>
              <a:gd name="T98" fmla="*/ 2147483647 w 1146"/>
              <a:gd name="T99" fmla="*/ 2147483647 h 261"/>
              <a:gd name="T100" fmla="*/ 2147483647 w 1146"/>
              <a:gd name="T101" fmla="*/ 2147483647 h 261"/>
              <a:gd name="T102" fmla="*/ 0 w 1146"/>
              <a:gd name="T103" fmla="*/ 2147483647 h 261"/>
              <a:gd name="T104" fmla="*/ 0 w 1146"/>
              <a:gd name="T105" fmla="*/ 2147483647 h 261"/>
              <a:gd name="T106" fmla="*/ 2147483647 w 1146"/>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6"/>
              <a:gd name="T163" fmla="*/ 0 h 261"/>
              <a:gd name="T164" fmla="*/ 1146 w 1146"/>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6" h="261">
                <a:moveTo>
                  <a:pt x="1145" y="260"/>
                </a:moveTo>
                <a:lnTo>
                  <a:pt x="1145" y="114"/>
                </a:lnTo>
                <a:lnTo>
                  <a:pt x="1103" y="114"/>
                </a:lnTo>
                <a:lnTo>
                  <a:pt x="1103" y="64"/>
                </a:lnTo>
                <a:lnTo>
                  <a:pt x="1120" y="64"/>
                </a:lnTo>
                <a:lnTo>
                  <a:pt x="1058" y="9"/>
                </a:lnTo>
                <a:lnTo>
                  <a:pt x="990" y="62"/>
                </a:lnTo>
                <a:lnTo>
                  <a:pt x="1005" y="62"/>
                </a:lnTo>
                <a:lnTo>
                  <a:pt x="1005" y="113"/>
                </a:lnTo>
                <a:lnTo>
                  <a:pt x="946" y="113"/>
                </a:lnTo>
                <a:lnTo>
                  <a:pt x="946" y="62"/>
                </a:lnTo>
                <a:lnTo>
                  <a:pt x="960" y="62"/>
                </a:lnTo>
                <a:lnTo>
                  <a:pt x="901" y="8"/>
                </a:lnTo>
                <a:lnTo>
                  <a:pt x="836" y="64"/>
                </a:lnTo>
                <a:lnTo>
                  <a:pt x="850" y="64"/>
                </a:lnTo>
                <a:lnTo>
                  <a:pt x="850" y="113"/>
                </a:lnTo>
                <a:lnTo>
                  <a:pt x="788" y="113"/>
                </a:lnTo>
                <a:lnTo>
                  <a:pt x="788" y="64"/>
                </a:lnTo>
                <a:lnTo>
                  <a:pt x="806" y="64"/>
                </a:lnTo>
                <a:lnTo>
                  <a:pt x="743" y="6"/>
                </a:lnTo>
                <a:lnTo>
                  <a:pt x="678" y="62"/>
                </a:lnTo>
                <a:lnTo>
                  <a:pt x="693" y="62"/>
                </a:lnTo>
                <a:lnTo>
                  <a:pt x="693" y="114"/>
                </a:lnTo>
                <a:lnTo>
                  <a:pt x="633" y="114"/>
                </a:lnTo>
                <a:lnTo>
                  <a:pt x="633" y="64"/>
                </a:lnTo>
                <a:lnTo>
                  <a:pt x="650" y="64"/>
                </a:lnTo>
                <a:lnTo>
                  <a:pt x="586"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5"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5" name="AutoShape 7"/>
          <p:cNvSpPr>
            <a:spLocks noChangeArrowheads="1"/>
          </p:cNvSpPr>
          <p:nvPr/>
        </p:nvSpPr>
        <p:spPr bwMode="auto">
          <a:xfrm>
            <a:off x="3303588" y="2771775"/>
            <a:ext cx="2308225" cy="3400425"/>
          </a:xfrm>
          <a:prstGeom prst="rightArrow">
            <a:avLst>
              <a:gd name="adj1" fmla="val 75009"/>
              <a:gd name="adj2" fmla="val 27940"/>
            </a:avLst>
          </a:prstGeom>
          <a:gradFill rotWithShape="0">
            <a:gsLst>
              <a:gs pos="0">
                <a:srgbClr val="002287"/>
              </a:gs>
              <a:gs pos="50000">
                <a:srgbClr val="0033CC"/>
              </a:gs>
              <a:gs pos="100000">
                <a:srgbClr val="002287"/>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6" name="Freeform 8"/>
          <p:cNvSpPr>
            <a:spLocks/>
          </p:cNvSpPr>
          <p:nvPr/>
        </p:nvSpPr>
        <p:spPr bwMode="auto">
          <a:xfrm>
            <a:off x="3387725" y="4813300"/>
            <a:ext cx="1679575" cy="382588"/>
          </a:xfrm>
          <a:custGeom>
            <a:avLst/>
            <a:gdLst>
              <a:gd name="T0" fmla="*/ 2147483647 w 1148"/>
              <a:gd name="T1" fmla="*/ 2147483647 h 261"/>
              <a:gd name="T2" fmla="*/ 2147483647 w 1148"/>
              <a:gd name="T3" fmla="*/ 2147483647 h 261"/>
              <a:gd name="T4" fmla="*/ 2147483647 w 1148"/>
              <a:gd name="T5" fmla="*/ 2147483647 h 261"/>
              <a:gd name="T6" fmla="*/ 2147483647 w 1148"/>
              <a:gd name="T7" fmla="*/ 2147483647 h 261"/>
              <a:gd name="T8" fmla="*/ 2147483647 w 1148"/>
              <a:gd name="T9" fmla="*/ 2147483647 h 261"/>
              <a:gd name="T10" fmla="*/ 2147483647 w 1148"/>
              <a:gd name="T11" fmla="*/ 2147483647 h 261"/>
              <a:gd name="T12" fmla="*/ 2147483647 w 1148"/>
              <a:gd name="T13" fmla="*/ 2147483647 h 261"/>
              <a:gd name="T14" fmla="*/ 2147483647 w 1148"/>
              <a:gd name="T15" fmla="*/ 2147483647 h 261"/>
              <a:gd name="T16" fmla="*/ 2147483647 w 1148"/>
              <a:gd name="T17" fmla="*/ 2147483647 h 261"/>
              <a:gd name="T18" fmla="*/ 2147483647 w 1148"/>
              <a:gd name="T19" fmla="*/ 2147483647 h 261"/>
              <a:gd name="T20" fmla="*/ 2147483647 w 1148"/>
              <a:gd name="T21" fmla="*/ 2147483647 h 261"/>
              <a:gd name="T22" fmla="*/ 2147483647 w 1148"/>
              <a:gd name="T23" fmla="*/ 2147483647 h 261"/>
              <a:gd name="T24" fmla="*/ 2147483647 w 1148"/>
              <a:gd name="T25" fmla="*/ 2147483647 h 261"/>
              <a:gd name="T26" fmla="*/ 2147483647 w 1148"/>
              <a:gd name="T27" fmla="*/ 2147483647 h 261"/>
              <a:gd name="T28" fmla="*/ 2147483647 w 1148"/>
              <a:gd name="T29" fmla="*/ 2147483647 h 261"/>
              <a:gd name="T30" fmla="*/ 2147483647 w 1148"/>
              <a:gd name="T31" fmla="*/ 2147483647 h 261"/>
              <a:gd name="T32" fmla="*/ 2147483647 w 1148"/>
              <a:gd name="T33" fmla="*/ 2147483647 h 261"/>
              <a:gd name="T34" fmla="*/ 2147483647 w 1148"/>
              <a:gd name="T35" fmla="*/ 2147483647 h 261"/>
              <a:gd name="T36" fmla="*/ 2147483647 w 1148"/>
              <a:gd name="T37" fmla="*/ 2147483647 h 261"/>
              <a:gd name="T38" fmla="*/ 2147483647 w 1148"/>
              <a:gd name="T39" fmla="*/ 2147483647 h 261"/>
              <a:gd name="T40" fmla="*/ 2147483647 w 1148"/>
              <a:gd name="T41" fmla="*/ 2147483647 h 261"/>
              <a:gd name="T42" fmla="*/ 2147483647 w 1148"/>
              <a:gd name="T43" fmla="*/ 2147483647 h 261"/>
              <a:gd name="T44" fmla="*/ 2147483647 w 1148"/>
              <a:gd name="T45" fmla="*/ 2147483647 h 261"/>
              <a:gd name="T46" fmla="*/ 2147483647 w 1148"/>
              <a:gd name="T47" fmla="*/ 2147483647 h 261"/>
              <a:gd name="T48" fmla="*/ 2147483647 w 1148"/>
              <a:gd name="T49" fmla="*/ 2147483647 h 261"/>
              <a:gd name="T50" fmla="*/ 2147483647 w 1148"/>
              <a:gd name="T51" fmla="*/ 2147483647 h 261"/>
              <a:gd name="T52" fmla="*/ 2147483647 w 1148"/>
              <a:gd name="T53" fmla="*/ 2147483647 h 261"/>
              <a:gd name="T54" fmla="*/ 2147483647 w 1148"/>
              <a:gd name="T55" fmla="*/ 2147483647 h 261"/>
              <a:gd name="T56" fmla="*/ 2147483647 w 1148"/>
              <a:gd name="T57" fmla="*/ 2147483647 h 261"/>
              <a:gd name="T58" fmla="*/ 2147483647 w 1148"/>
              <a:gd name="T59" fmla="*/ 2147483647 h 261"/>
              <a:gd name="T60" fmla="*/ 2147483647 w 1148"/>
              <a:gd name="T61" fmla="*/ 2147483647 h 261"/>
              <a:gd name="T62" fmla="*/ 2147483647 w 1148"/>
              <a:gd name="T63" fmla="*/ 2147483647 h 261"/>
              <a:gd name="T64" fmla="*/ 2147483647 w 1148"/>
              <a:gd name="T65" fmla="*/ 2147483647 h 261"/>
              <a:gd name="T66" fmla="*/ 2147483647 w 1148"/>
              <a:gd name="T67" fmla="*/ 2147483647 h 261"/>
              <a:gd name="T68" fmla="*/ 2147483647 w 1148"/>
              <a:gd name="T69" fmla="*/ 2147483647 h 261"/>
              <a:gd name="T70" fmla="*/ 2147483647 w 1148"/>
              <a:gd name="T71" fmla="*/ 2147483647 h 261"/>
              <a:gd name="T72" fmla="*/ 2147483647 w 1148"/>
              <a:gd name="T73" fmla="*/ 2147483647 h 261"/>
              <a:gd name="T74" fmla="*/ 2147483647 w 1148"/>
              <a:gd name="T75" fmla="*/ 2147483647 h 261"/>
              <a:gd name="T76" fmla="*/ 2147483647 w 1148"/>
              <a:gd name="T77" fmla="*/ 2147483647 h 261"/>
              <a:gd name="T78" fmla="*/ 2147483647 w 1148"/>
              <a:gd name="T79" fmla="*/ 2147483647 h 261"/>
              <a:gd name="T80" fmla="*/ 2147483647 w 1148"/>
              <a:gd name="T81" fmla="*/ 0 h 261"/>
              <a:gd name="T82" fmla="*/ 2147483647 w 1148"/>
              <a:gd name="T83" fmla="*/ 2147483647 h 261"/>
              <a:gd name="T84" fmla="*/ 2147483647 w 1148"/>
              <a:gd name="T85" fmla="*/ 2147483647 h 261"/>
              <a:gd name="T86" fmla="*/ 2147483647 w 1148"/>
              <a:gd name="T87" fmla="*/ 2147483647 h 261"/>
              <a:gd name="T88" fmla="*/ 2147483647 w 1148"/>
              <a:gd name="T89" fmla="*/ 2147483647 h 261"/>
              <a:gd name="T90" fmla="*/ 2147483647 w 1148"/>
              <a:gd name="T91" fmla="*/ 2147483647 h 261"/>
              <a:gd name="T92" fmla="*/ 2147483647 w 1148"/>
              <a:gd name="T93" fmla="*/ 2147483647 h 261"/>
              <a:gd name="T94" fmla="*/ 2147483647 w 1148"/>
              <a:gd name="T95" fmla="*/ 2147483647 h 261"/>
              <a:gd name="T96" fmla="*/ 2147483647 w 1148"/>
              <a:gd name="T97" fmla="*/ 2147483647 h 261"/>
              <a:gd name="T98" fmla="*/ 2147483647 w 1148"/>
              <a:gd name="T99" fmla="*/ 2147483647 h 261"/>
              <a:gd name="T100" fmla="*/ 2147483647 w 1148"/>
              <a:gd name="T101" fmla="*/ 2147483647 h 261"/>
              <a:gd name="T102" fmla="*/ 0 w 1148"/>
              <a:gd name="T103" fmla="*/ 2147483647 h 261"/>
              <a:gd name="T104" fmla="*/ 0 w 1148"/>
              <a:gd name="T105" fmla="*/ 2147483647 h 261"/>
              <a:gd name="T106" fmla="*/ 2147483647 w 1148"/>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8"/>
              <a:gd name="T163" fmla="*/ 0 h 261"/>
              <a:gd name="T164" fmla="*/ 1148 w 1148"/>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8" h="261">
                <a:moveTo>
                  <a:pt x="1147" y="260"/>
                </a:moveTo>
                <a:lnTo>
                  <a:pt x="1147" y="114"/>
                </a:lnTo>
                <a:lnTo>
                  <a:pt x="1105" y="114"/>
                </a:lnTo>
                <a:lnTo>
                  <a:pt x="1105" y="64"/>
                </a:lnTo>
                <a:lnTo>
                  <a:pt x="1122" y="64"/>
                </a:lnTo>
                <a:lnTo>
                  <a:pt x="1060" y="9"/>
                </a:lnTo>
                <a:lnTo>
                  <a:pt x="992" y="62"/>
                </a:lnTo>
                <a:lnTo>
                  <a:pt x="1007" y="62"/>
                </a:lnTo>
                <a:lnTo>
                  <a:pt x="1007" y="113"/>
                </a:lnTo>
                <a:lnTo>
                  <a:pt x="948" y="113"/>
                </a:lnTo>
                <a:lnTo>
                  <a:pt x="948" y="62"/>
                </a:lnTo>
                <a:lnTo>
                  <a:pt x="962" y="62"/>
                </a:lnTo>
                <a:lnTo>
                  <a:pt x="903" y="8"/>
                </a:lnTo>
                <a:lnTo>
                  <a:pt x="838" y="64"/>
                </a:lnTo>
                <a:lnTo>
                  <a:pt x="852" y="64"/>
                </a:lnTo>
                <a:lnTo>
                  <a:pt x="852" y="113"/>
                </a:lnTo>
                <a:lnTo>
                  <a:pt x="790" y="113"/>
                </a:lnTo>
                <a:lnTo>
                  <a:pt x="790" y="64"/>
                </a:lnTo>
                <a:lnTo>
                  <a:pt x="808" y="64"/>
                </a:lnTo>
                <a:lnTo>
                  <a:pt x="745" y="6"/>
                </a:lnTo>
                <a:lnTo>
                  <a:pt x="680" y="62"/>
                </a:lnTo>
                <a:lnTo>
                  <a:pt x="695" y="62"/>
                </a:lnTo>
                <a:lnTo>
                  <a:pt x="695" y="114"/>
                </a:lnTo>
                <a:lnTo>
                  <a:pt x="635" y="114"/>
                </a:lnTo>
                <a:lnTo>
                  <a:pt x="635" y="64"/>
                </a:lnTo>
                <a:lnTo>
                  <a:pt x="652" y="64"/>
                </a:lnTo>
                <a:lnTo>
                  <a:pt x="588"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7"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7" name="AutoShape 9"/>
          <p:cNvSpPr>
            <a:spLocks noChangeArrowheads="1"/>
          </p:cNvSpPr>
          <p:nvPr/>
        </p:nvSpPr>
        <p:spPr bwMode="auto">
          <a:xfrm>
            <a:off x="1052513" y="2803525"/>
            <a:ext cx="2236787" cy="3368675"/>
          </a:xfrm>
          <a:prstGeom prst="rightArrow">
            <a:avLst>
              <a:gd name="adj1" fmla="val 75009"/>
              <a:gd name="adj2" fmla="val 27940"/>
            </a:avLst>
          </a:prstGeom>
          <a:gradFill rotWithShape="0">
            <a:gsLst>
              <a:gs pos="0">
                <a:srgbClr val="870044"/>
              </a:gs>
              <a:gs pos="50000">
                <a:srgbClr val="CC0066"/>
              </a:gs>
              <a:gs pos="100000">
                <a:srgbClr val="870044"/>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8" name="Freeform 10"/>
          <p:cNvSpPr>
            <a:spLocks/>
          </p:cNvSpPr>
          <p:nvPr/>
        </p:nvSpPr>
        <p:spPr bwMode="auto">
          <a:xfrm>
            <a:off x="1130300" y="4813300"/>
            <a:ext cx="1679575" cy="382588"/>
          </a:xfrm>
          <a:custGeom>
            <a:avLst/>
            <a:gdLst>
              <a:gd name="T0" fmla="*/ 2147483647 w 1147"/>
              <a:gd name="T1" fmla="*/ 2147483647 h 261"/>
              <a:gd name="T2" fmla="*/ 2147483647 w 1147"/>
              <a:gd name="T3" fmla="*/ 2147483647 h 261"/>
              <a:gd name="T4" fmla="*/ 2147483647 w 1147"/>
              <a:gd name="T5" fmla="*/ 2147483647 h 261"/>
              <a:gd name="T6" fmla="*/ 2147483647 w 1147"/>
              <a:gd name="T7" fmla="*/ 2147483647 h 261"/>
              <a:gd name="T8" fmla="*/ 2147483647 w 1147"/>
              <a:gd name="T9" fmla="*/ 2147483647 h 261"/>
              <a:gd name="T10" fmla="*/ 2147483647 w 1147"/>
              <a:gd name="T11" fmla="*/ 2147483647 h 261"/>
              <a:gd name="T12" fmla="*/ 2147483647 w 1147"/>
              <a:gd name="T13" fmla="*/ 2147483647 h 261"/>
              <a:gd name="T14" fmla="*/ 2147483647 w 1147"/>
              <a:gd name="T15" fmla="*/ 2147483647 h 261"/>
              <a:gd name="T16" fmla="*/ 2147483647 w 1147"/>
              <a:gd name="T17" fmla="*/ 2147483647 h 261"/>
              <a:gd name="T18" fmla="*/ 2147483647 w 1147"/>
              <a:gd name="T19" fmla="*/ 2147483647 h 261"/>
              <a:gd name="T20" fmla="*/ 2147483647 w 1147"/>
              <a:gd name="T21" fmla="*/ 2147483647 h 261"/>
              <a:gd name="T22" fmla="*/ 2147483647 w 1147"/>
              <a:gd name="T23" fmla="*/ 2147483647 h 261"/>
              <a:gd name="T24" fmla="*/ 2147483647 w 1147"/>
              <a:gd name="T25" fmla="*/ 2147483647 h 261"/>
              <a:gd name="T26" fmla="*/ 2147483647 w 1147"/>
              <a:gd name="T27" fmla="*/ 2147483647 h 261"/>
              <a:gd name="T28" fmla="*/ 2147483647 w 1147"/>
              <a:gd name="T29" fmla="*/ 2147483647 h 261"/>
              <a:gd name="T30" fmla="*/ 2147483647 w 1147"/>
              <a:gd name="T31" fmla="*/ 2147483647 h 261"/>
              <a:gd name="T32" fmla="*/ 2147483647 w 1147"/>
              <a:gd name="T33" fmla="*/ 2147483647 h 261"/>
              <a:gd name="T34" fmla="*/ 2147483647 w 1147"/>
              <a:gd name="T35" fmla="*/ 2147483647 h 261"/>
              <a:gd name="T36" fmla="*/ 2147483647 w 1147"/>
              <a:gd name="T37" fmla="*/ 2147483647 h 261"/>
              <a:gd name="T38" fmla="*/ 2147483647 w 1147"/>
              <a:gd name="T39" fmla="*/ 2147483647 h 261"/>
              <a:gd name="T40" fmla="*/ 2147483647 w 1147"/>
              <a:gd name="T41" fmla="*/ 2147483647 h 261"/>
              <a:gd name="T42" fmla="*/ 2147483647 w 1147"/>
              <a:gd name="T43" fmla="*/ 2147483647 h 261"/>
              <a:gd name="T44" fmla="*/ 2147483647 w 1147"/>
              <a:gd name="T45" fmla="*/ 2147483647 h 261"/>
              <a:gd name="T46" fmla="*/ 2147483647 w 1147"/>
              <a:gd name="T47" fmla="*/ 2147483647 h 261"/>
              <a:gd name="T48" fmla="*/ 2147483647 w 1147"/>
              <a:gd name="T49" fmla="*/ 2147483647 h 261"/>
              <a:gd name="T50" fmla="*/ 2147483647 w 1147"/>
              <a:gd name="T51" fmla="*/ 2147483647 h 261"/>
              <a:gd name="T52" fmla="*/ 2147483647 w 1147"/>
              <a:gd name="T53" fmla="*/ 2147483647 h 261"/>
              <a:gd name="T54" fmla="*/ 2147483647 w 1147"/>
              <a:gd name="T55" fmla="*/ 2147483647 h 261"/>
              <a:gd name="T56" fmla="*/ 2147483647 w 1147"/>
              <a:gd name="T57" fmla="*/ 2147483647 h 261"/>
              <a:gd name="T58" fmla="*/ 2147483647 w 1147"/>
              <a:gd name="T59" fmla="*/ 2147483647 h 261"/>
              <a:gd name="T60" fmla="*/ 2147483647 w 1147"/>
              <a:gd name="T61" fmla="*/ 2147483647 h 261"/>
              <a:gd name="T62" fmla="*/ 2147483647 w 1147"/>
              <a:gd name="T63" fmla="*/ 2147483647 h 261"/>
              <a:gd name="T64" fmla="*/ 2147483647 w 1147"/>
              <a:gd name="T65" fmla="*/ 2147483647 h 261"/>
              <a:gd name="T66" fmla="*/ 2147483647 w 1147"/>
              <a:gd name="T67" fmla="*/ 2147483647 h 261"/>
              <a:gd name="T68" fmla="*/ 2147483647 w 1147"/>
              <a:gd name="T69" fmla="*/ 2147483647 h 261"/>
              <a:gd name="T70" fmla="*/ 2147483647 w 1147"/>
              <a:gd name="T71" fmla="*/ 2147483647 h 261"/>
              <a:gd name="T72" fmla="*/ 2147483647 w 1147"/>
              <a:gd name="T73" fmla="*/ 2147483647 h 261"/>
              <a:gd name="T74" fmla="*/ 2147483647 w 1147"/>
              <a:gd name="T75" fmla="*/ 2147483647 h 261"/>
              <a:gd name="T76" fmla="*/ 2147483647 w 1147"/>
              <a:gd name="T77" fmla="*/ 2147483647 h 261"/>
              <a:gd name="T78" fmla="*/ 2147483647 w 1147"/>
              <a:gd name="T79" fmla="*/ 2147483647 h 261"/>
              <a:gd name="T80" fmla="*/ 2147483647 w 1147"/>
              <a:gd name="T81" fmla="*/ 0 h 261"/>
              <a:gd name="T82" fmla="*/ 2147483647 w 1147"/>
              <a:gd name="T83" fmla="*/ 2147483647 h 261"/>
              <a:gd name="T84" fmla="*/ 2147483647 w 1147"/>
              <a:gd name="T85" fmla="*/ 2147483647 h 261"/>
              <a:gd name="T86" fmla="*/ 2147483647 w 1147"/>
              <a:gd name="T87" fmla="*/ 2147483647 h 261"/>
              <a:gd name="T88" fmla="*/ 2147483647 w 1147"/>
              <a:gd name="T89" fmla="*/ 2147483647 h 261"/>
              <a:gd name="T90" fmla="*/ 2147483647 w 1147"/>
              <a:gd name="T91" fmla="*/ 2147483647 h 261"/>
              <a:gd name="T92" fmla="*/ 2147483647 w 1147"/>
              <a:gd name="T93" fmla="*/ 2147483647 h 261"/>
              <a:gd name="T94" fmla="*/ 2147483647 w 1147"/>
              <a:gd name="T95" fmla="*/ 2147483647 h 261"/>
              <a:gd name="T96" fmla="*/ 2147483647 w 1147"/>
              <a:gd name="T97" fmla="*/ 2147483647 h 261"/>
              <a:gd name="T98" fmla="*/ 2147483647 w 1147"/>
              <a:gd name="T99" fmla="*/ 2147483647 h 261"/>
              <a:gd name="T100" fmla="*/ 2147483647 w 1147"/>
              <a:gd name="T101" fmla="*/ 2147483647 h 261"/>
              <a:gd name="T102" fmla="*/ 0 w 1147"/>
              <a:gd name="T103" fmla="*/ 2147483647 h 261"/>
              <a:gd name="T104" fmla="*/ 0 w 1147"/>
              <a:gd name="T105" fmla="*/ 2147483647 h 261"/>
              <a:gd name="T106" fmla="*/ 2147483647 w 1147"/>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7"/>
              <a:gd name="T163" fmla="*/ 0 h 261"/>
              <a:gd name="T164" fmla="*/ 1147 w 1147"/>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9" name="Rectangle 11"/>
          <p:cNvSpPr>
            <a:spLocks noChangeArrowheads="1"/>
          </p:cNvSpPr>
          <p:nvPr/>
        </p:nvSpPr>
        <p:spPr bwMode="auto">
          <a:xfrm rot="-5400000">
            <a:off x="6246813" y="3097213"/>
            <a:ext cx="4083050" cy="457200"/>
          </a:xfrm>
          <a:prstGeom prst="rect">
            <a:avLst/>
          </a:prstGeom>
          <a:noFill/>
          <a:ln w="9525">
            <a:noFill/>
            <a:miter lim="800000"/>
            <a:headEnd/>
            <a:tailEnd/>
          </a:ln>
        </p:spPr>
        <p:txBody>
          <a:bodyPr>
            <a:spAutoFit/>
          </a:bodyPr>
          <a:lstStyle/>
          <a:p>
            <a:pPr algn="ctr">
              <a:lnSpc>
                <a:spcPct val="100000"/>
              </a:lnSpc>
            </a:pPr>
            <a:r>
              <a:rPr lang="fr-FR">
                <a:solidFill>
                  <a:schemeClr val="tx1"/>
                </a:solidFill>
              </a:rPr>
              <a:t>Customers</a:t>
            </a:r>
            <a:endParaRPr lang="fr-FR">
              <a:solidFill>
                <a:schemeClr val="accent1"/>
              </a:solidFill>
            </a:endParaRPr>
          </a:p>
        </p:txBody>
      </p:sp>
      <p:sp>
        <p:nvSpPr>
          <p:cNvPr id="39950" name="Rectangle 12"/>
          <p:cNvSpPr>
            <a:spLocks noChangeArrowheads="1"/>
          </p:cNvSpPr>
          <p:nvPr/>
        </p:nvSpPr>
        <p:spPr bwMode="auto">
          <a:xfrm rot="-5400000">
            <a:off x="-1281906" y="3105944"/>
            <a:ext cx="4148137" cy="4540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a:solidFill>
                  <a:schemeClr val="tx1"/>
                </a:solidFill>
              </a:rPr>
              <a:t>Suppliers</a:t>
            </a:r>
          </a:p>
        </p:txBody>
      </p:sp>
      <p:sp>
        <p:nvSpPr>
          <p:cNvPr id="155661" name="AutoShape 13"/>
          <p:cNvSpPr>
            <a:spLocks noChangeArrowheads="1"/>
          </p:cNvSpPr>
          <p:nvPr/>
        </p:nvSpPr>
        <p:spPr bwMode="auto">
          <a:xfrm>
            <a:off x="1052513" y="1196975"/>
            <a:ext cx="7138987" cy="1624013"/>
          </a:xfrm>
          <a:prstGeom prst="rightArrow">
            <a:avLst>
              <a:gd name="adj1" fmla="val 75009"/>
              <a:gd name="adj2" fmla="val 100495"/>
            </a:avLst>
          </a:prstGeom>
          <a:gradFill rotWithShape="0">
            <a:gsLst>
              <a:gs pos="0">
                <a:srgbClr val="FFCC66">
                  <a:gamma/>
                  <a:shade val="46275"/>
                  <a:invGamma/>
                </a:srgbClr>
              </a:gs>
              <a:gs pos="50000">
                <a:srgbClr val="FFCC66"/>
              </a:gs>
              <a:gs pos="100000">
                <a:srgbClr val="FFCC66">
                  <a:gamma/>
                  <a:shade val="46275"/>
                  <a:invGamma/>
                </a:srgbClr>
              </a:gs>
            </a:gsLst>
            <a:lin ang="5400000" scaled="1"/>
          </a:gradFill>
          <a:ln w="12700">
            <a:solidFill>
              <a:schemeClr val="tx1"/>
            </a:solidFill>
            <a:miter lim="800000"/>
            <a:headEnd/>
            <a:tailEnd/>
          </a:ln>
          <a:effectLst>
            <a:outerShdw dist="107763" dir="2700000" algn="ctr" rotWithShape="0">
              <a:schemeClr val="bg2"/>
            </a:outerShdw>
          </a:effectLst>
        </p:spPr>
        <p:txBody>
          <a:bodyPr lIns="90814" tIns="43841" rIns="90814" bIns="43841"/>
          <a:lstStyle/>
          <a:p>
            <a:endParaRPr lang="fr-FR"/>
          </a:p>
        </p:txBody>
      </p:sp>
      <p:sp>
        <p:nvSpPr>
          <p:cNvPr id="39952" name="AutoShape 14"/>
          <p:cNvSpPr>
            <a:spLocks noChangeArrowheads="1"/>
          </p:cNvSpPr>
          <p:nvPr/>
        </p:nvSpPr>
        <p:spPr bwMode="auto">
          <a:xfrm>
            <a:off x="2247900" y="1436688"/>
            <a:ext cx="4010025" cy="409575"/>
          </a:xfrm>
          <a:prstGeom prst="rightArrow">
            <a:avLst>
              <a:gd name="adj1" fmla="val 75009"/>
              <a:gd name="adj2" fmla="val 173060"/>
            </a:avLst>
          </a:prstGeom>
          <a:solidFill>
            <a:srgbClr val="CECECE"/>
          </a:solidFill>
          <a:ln w="12700">
            <a:solidFill>
              <a:schemeClr val="tx2"/>
            </a:solidFill>
            <a:miter lim="800000"/>
            <a:headEnd/>
            <a:tailEnd/>
          </a:ln>
        </p:spPr>
        <p:txBody>
          <a:bodyPr wrap="none" anchor="ctr"/>
          <a:lstStyle/>
          <a:p>
            <a:endParaRPr lang="fr-FR"/>
          </a:p>
        </p:txBody>
      </p:sp>
      <p:sp>
        <p:nvSpPr>
          <p:cNvPr id="39953" name="Rectangle 15"/>
          <p:cNvSpPr>
            <a:spLocks noChangeArrowheads="1"/>
          </p:cNvSpPr>
          <p:nvPr/>
        </p:nvSpPr>
        <p:spPr bwMode="auto">
          <a:xfrm>
            <a:off x="3216275" y="1511300"/>
            <a:ext cx="1944688"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P1  Plan Supply Chain</a:t>
            </a:r>
          </a:p>
        </p:txBody>
      </p:sp>
      <p:sp>
        <p:nvSpPr>
          <p:cNvPr id="39954" name="Rectangle 16"/>
          <p:cNvSpPr>
            <a:spLocks noChangeArrowheads="1"/>
          </p:cNvSpPr>
          <p:nvPr/>
        </p:nvSpPr>
        <p:spPr bwMode="auto">
          <a:xfrm>
            <a:off x="1031875" y="1490663"/>
            <a:ext cx="650875" cy="363537"/>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800">
                <a:solidFill>
                  <a:srgbClr val="000000"/>
                </a:solidFill>
              </a:rPr>
              <a:t>Plan</a:t>
            </a:r>
            <a:endParaRPr lang="fr-FR" sz="1900">
              <a:solidFill>
                <a:schemeClr val="bg2"/>
              </a:solidFill>
            </a:endParaRPr>
          </a:p>
        </p:txBody>
      </p:sp>
      <p:sp>
        <p:nvSpPr>
          <p:cNvPr id="39955" name="AutoShape 17"/>
          <p:cNvSpPr>
            <a:spLocks noChangeArrowheads="1"/>
          </p:cNvSpPr>
          <p:nvPr/>
        </p:nvSpPr>
        <p:spPr bwMode="auto">
          <a:xfrm>
            <a:off x="1193800" y="1897063"/>
            <a:ext cx="1792288" cy="307975"/>
          </a:xfrm>
          <a:prstGeom prst="rightArrow">
            <a:avLst>
              <a:gd name="adj1" fmla="val 75009"/>
              <a:gd name="adj2" fmla="val 201988"/>
            </a:avLst>
          </a:prstGeom>
          <a:solidFill>
            <a:srgbClr val="CECECE"/>
          </a:solidFill>
          <a:ln w="12700">
            <a:solidFill>
              <a:schemeClr val="tx2"/>
            </a:solidFill>
            <a:miter lim="800000"/>
            <a:headEnd/>
            <a:tailEnd/>
          </a:ln>
        </p:spPr>
        <p:txBody>
          <a:bodyPr wrap="none" anchor="ctr"/>
          <a:lstStyle/>
          <a:p>
            <a:endParaRPr lang="fr-FR"/>
          </a:p>
        </p:txBody>
      </p:sp>
      <p:sp>
        <p:nvSpPr>
          <p:cNvPr id="39956" name="Rectangle 18"/>
          <p:cNvSpPr>
            <a:spLocks noChangeArrowheads="1"/>
          </p:cNvSpPr>
          <p:nvPr/>
        </p:nvSpPr>
        <p:spPr bwMode="auto">
          <a:xfrm>
            <a:off x="1179513" y="1911350"/>
            <a:ext cx="1450975"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P2  Plan Source</a:t>
            </a:r>
          </a:p>
        </p:txBody>
      </p:sp>
      <p:sp>
        <p:nvSpPr>
          <p:cNvPr id="39957" name="AutoShape 19"/>
          <p:cNvSpPr>
            <a:spLocks noChangeArrowheads="1"/>
          </p:cNvSpPr>
          <p:nvPr/>
        </p:nvSpPr>
        <p:spPr bwMode="auto">
          <a:xfrm>
            <a:off x="3270250" y="1897063"/>
            <a:ext cx="1787525" cy="307975"/>
          </a:xfrm>
          <a:prstGeom prst="rightArrow">
            <a:avLst>
              <a:gd name="adj1" fmla="val 75009"/>
              <a:gd name="adj2" fmla="val 201451"/>
            </a:avLst>
          </a:prstGeom>
          <a:solidFill>
            <a:srgbClr val="CECECE"/>
          </a:solidFill>
          <a:ln w="12700">
            <a:solidFill>
              <a:schemeClr val="tx2"/>
            </a:solidFill>
            <a:miter lim="800000"/>
            <a:headEnd/>
            <a:tailEnd/>
          </a:ln>
        </p:spPr>
        <p:txBody>
          <a:bodyPr wrap="none" anchor="ctr"/>
          <a:lstStyle/>
          <a:p>
            <a:endParaRPr lang="fr-FR"/>
          </a:p>
        </p:txBody>
      </p:sp>
      <p:sp>
        <p:nvSpPr>
          <p:cNvPr id="39958" name="Rectangle 20"/>
          <p:cNvSpPr>
            <a:spLocks noChangeArrowheads="1"/>
          </p:cNvSpPr>
          <p:nvPr/>
        </p:nvSpPr>
        <p:spPr bwMode="auto">
          <a:xfrm>
            <a:off x="3252788" y="1911350"/>
            <a:ext cx="1322387"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P3  Plan Make</a:t>
            </a:r>
          </a:p>
        </p:txBody>
      </p:sp>
      <p:sp>
        <p:nvSpPr>
          <p:cNvPr id="39959" name="AutoShape 21"/>
          <p:cNvSpPr>
            <a:spLocks noChangeArrowheads="1"/>
          </p:cNvSpPr>
          <p:nvPr/>
        </p:nvSpPr>
        <p:spPr bwMode="auto">
          <a:xfrm>
            <a:off x="5391150" y="1897063"/>
            <a:ext cx="1787525" cy="307975"/>
          </a:xfrm>
          <a:prstGeom prst="rightArrow">
            <a:avLst>
              <a:gd name="adj1" fmla="val 75009"/>
              <a:gd name="adj2" fmla="val 201451"/>
            </a:avLst>
          </a:prstGeom>
          <a:solidFill>
            <a:srgbClr val="CECECE"/>
          </a:solidFill>
          <a:ln w="12700">
            <a:solidFill>
              <a:schemeClr val="tx2"/>
            </a:solidFill>
            <a:miter lim="800000"/>
            <a:headEnd/>
            <a:tailEnd/>
          </a:ln>
        </p:spPr>
        <p:txBody>
          <a:bodyPr wrap="none" anchor="ctr"/>
          <a:lstStyle/>
          <a:p>
            <a:endParaRPr lang="fr-FR"/>
          </a:p>
        </p:txBody>
      </p:sp>
      <p:sp>
        <p:nvSpPr>
          <p:cNvPr id="39960" name="Rectangle 22"/>
          <p:cNvSpPr>
            <a:spLocks noChangeArrowheads="1"/>
          </p:cNvSpPr>
          <p:nvPr/>
        </p:nvSpPr>
        <p:spPr bwMode="auto">
          <a:xfrm>
            <a:off x="5370513" y="1911350"/>
            <a:ext cx="1441450"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P4  Plan Deliver</a:t>
            </a:r>
          </a:p>
        </p:txBody>
      </p:sp>
      <p:sp>
        <p:nvSpPr>
          <p:cNvPr id="39961" name="Rectangle 23"/>
          <p:cNvSpPr>
            <a:spLocks noChangeArrowheads="1"/>
          </p:cNvSpPr>
          <p:nvPr/>
        </p:nvSpPr>
        <p:spPr bwMode="auto">
          <a:xfrm>
            <a:off x="1090613" y="2847975"/>
            <a:ext cx="1574800" cy="327025"/>
          </a:xfrm>
          <a:prstGeom prst="rect">
            <a:avLst/>
          </a:prstGeom>
          <a:noFill/>
          <a:ln w="9525">
            <a:noFill/>
            <a:miter lim="800000"/>
            <a:headEnd/>
            <a:tailEnd/>
          </a:ln>
        </p:spPr>
        <p:txBody>
          <a:bodyPr lIns="84551" tIns="43841" rIns="84551" bIns="43841">
            <a:spAutoFit/>
          </a:bodyPr>
          <a:lstStyle/>
          <a:p>
            <a:pPr algn="ctr" defTabSz="806450">
              <a:lnSpc>
                <a:spcPts val="1875"/>
              </a:lnSpc>
            </a:pPr>
            <a:r>
              <a:rPr lang="fr-FR" sz="1600">
                <a:solidFill>
                  <a:srgbClr val="000000"/>
                </a:solidFill>
              </a:rPr>
              <a:t>Source</a:t>
            </a:r>
          </a:p>
        </p:txBody>
      </p:sp>
      <p:sp>
        <p:nvSpPr>
          <p:cNvPr id="39962" name="Rectangle 24"/>
          <p:cNvSpPr>
            <a:spLocks noChangeArrowheads="1"/>
          </p:cNvSpPr>
          <p:nvPr/>
        </p:nvSpPr>
        <p:spPr bwMode="auto">
          <a:xfrm>
            <a:off x="3860800" y="2847975"/>
            <a:ext cx="676275" cy="327025"/>
          </a:xfrm>
          <a:prstGeom prst="rect">
            <a:avLst/>
          </a:prstGeom>
          <a:noFill/>
          <a:ln w="9525">
            <a:noFill/>
            <a:miter lim="800000"/>
            <a:headEnd/>
            <a:tailEnd/>
          </a:ln>
        </p:spPr>
        <p:txBody>
          <a:bodyPr wrap="none" lIns="84551" tIns="43841" rIns="84551" bIns="43841">
            <a:spAutoFit/>
          </a:bodyPr>
          <a:lstStyle/>
          <a:p>
            <a:pPr defTabSz="806450">
              <a:lnSpc>
                <a:spcPts val="1875"/>
              </a:lnSpc>
            </a:pPr>
            <a:r>
              <a:rPr lang="fr-FR" sz="1600">
                <a:solidFill>
                  <a:srgbClr val="000000"/>
                </a:solidFill>
              </a:rPr>
              <a:t>Make</a:t>
            </a:r>
          </a:p>
        </p:txBody>
      </p:sp>
      <p:sp>
        <p:nvSpPr>
          <p:cNvPr id="39963" name="Rectangle 25"/>
          <p:cNvSpPr>
            <a:spLocks noChangeArrowheads="1"/>
          </p:cNvSpPr>
          <p:nvPr/>
        </p:nvSpPr>
        <p:spPr bwMode="auto">
          <a:xfrm>
            <a:off x="6127750" y="2847975"/>
            <a:ext cx="846138" cy="327025"/>
          </a:xfrm>
          <a:prstGeom prst="rect">
            <a:avLst/>
          </a:prstGeom>
          <a:noFill/>
          <a:ln w="9525">
            <a:noFill/>
            <a:miter lim="800000"/>
            <a:headEnd/>
            <a:tailEnd/>
          </a:ln>
        </p:spPr>
        <p:txBody>
          <a:bodyPr wrap="none" lIns="84551" tIns="43841" rIns="84551" bIns="43841">
            <a:spAutoFit/>
          </a:bodyPr>
          <a:lstStyle/>
          <a:p>
            <a:pPr defTabSz="806450">
              <a:lnSpc>
                <a:spcPts val="1875"/>
              </a:lnSpc>
            </a:pPr>
            <a:r>
              <a:rPr lang="fr-FR" sz="1600">
                <a:solidFill>
                  <a:srgbClr val="000000"/>
                </a:solidFill>
              </a:rPr>
              <a:t>Deliver</a:t>
            </a:r>
          </a:p>
        </p:txBody>
      </p:sp>
      <p:sp>
        <p:nvSpPr>
          <p:cNvPr id="39964" name="AutoShape 26"/>
          <p:cNvSpPr>
            <a:spLocks noChangeArrowheads="1"/>
          </p:cNvSpPr>
          <p:nvPr/>
        </p:nvSpPr>
        <p:spPr bwMode="auto">
          <a:xfrm>
            <a:off x="1100138" y="320357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S1  Source Stocked Products</a:t>
            </a:r>
          </a:p>
        </p:txBody>
      </p:sp>
      <p:sp>
        <p:nvSpPr>
          <p:cNvPr id="39965" name="AutoShape 27"/>
          <p:cNvSpPr>
            <a:spLocks noChangeArrowheads="1"/>
          </p:cNvSpPr>
          <p:nvPr/>
        </p:nvSpPr>
        <p:spPr bwMode="auto">
          <a:xfrm>
            <a:off x="3370263" y="3186113"/>
            <a:ext cx="1860550" cy="279400"/>
          </a:xfrm>
          <a:prstGeom prst="rightArrow">
            <a:avLst>
              <a:gd name="adj1" fmla="val 75009"/>
              <a:gd name="adj2" fmla="val 131116"/>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M1  Make-to-Stock</a:t>
            </a:r>
          </a:p>
        </p:txBody>
      </p:sp>
      <p:sp>
        <p:nvSpPr>
          <p:cNvPr id="39966" name="AutoShape 28"/>
          <p:cNvSpPr>
            <a:spLocks noChangeArrowheads="1"/>
          </p:cNvSpPr>
          <p:nvPr/>
        </p:nvSpPr>
        <p:spPr bwMode="auto">
          <a:xfrm>
            <a:off x="3370263" y="3705225"/>
            <a:ext cx="1862137" cy="282575"/>
          </a:xfrm>
          <a:prstGeom prst="rightArrow">
            <a:avLst>
              <a:gd name="adj1" fmla="val 75009"/>
              <a:gd name="adj2" fmla="val 129754"/>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M2  Make-to-Order</a:t>
            </a:r>
          </a:p>
        </p:txBody>
      </p:sp>
      <p:sp>
        <p:nvSpPr>
          <p:cNvPr id="39967" name="AutoShape 29"/>
          <p:cNvSpPr>
            <a:spLocks noChangeArrowheads="1"/>
          </p:cNvSpPr>
          <p:nvPr/>
        </p:nvSpPr>
        <p:spPr bwMode="auto">
          <a:xfrm>
            <a:off x="3370263" y="4175125"/>
            <a:ext cx="1860550" cy="282575"/>
          </a:xfrm>
          <a:prstGeom prst="rightArrow">
            <a:avLst>
              <a:gd name="adj1" fmla="val 75009"/>
              <a:gd name="adj2" fmla="val 129643"/>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M3  Engineer-to-Order</a:t>
            </a:r>
          </a:p>
        </p:txBody>
      </p:sp>
      <p:sp>
        <p:nvSpPr>
          <p:cNvPr id="39968" name="Rectangle 30"/>
          <p:cNvSpPr>
            <a:spLocks noChangeArrowheads="1"/>
          </p:cNvSpPr>
          <p:nvPr/>
        </p:nvSpPr>
        <p:spPr bwMode="auto">
          <a:xfrm>
            <a:off x="2833688" y="1317625"/>
            <a:ext cx="1771650" cy="265113"/>
          </a:xfrm>
          <a:prstGeom prst="rect">
            <a:avLst/>
          </a:prstGeom>
          <a:noFill/>
          <a:ln w="9525">
            <a:noFill/>
            <a:miter lim="800000"/>
            <a:headEnd/>
            <a:tailEnd/>
          </a:ln>
        </p:spPr>
        <p:txBody>
          <a:bodyPr wrap="none" anchor="ctr"/>
          <a:lstStyle/>
          <a:p>
            <a:endParaRPr lang="fr-FR"/>
          </a:p>
        </p:txBody>
      </p:sp>
      <p:sp>
        <p:nvSpPr>
          <p:cNvPr id="39969" name="Rectangle 31"/>
          <p:cNvSpPr>
            <a:spLocks noChangeArrowheads="1"/>
          </p:cNvSpPr>
          <p:nvPr/>
        </p:nvSpPr>
        <p:spPr bwMode="auto">
          <a:xfrm>
            <a:off x="1150938" y="4978400"/>
            <a:ext cx="1628775"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S0  Source Infrastructure</a:t>
            </a:r>
          </a:p>
        </p:txBody>
      </p:sp>
      <p:sp>
        <p:nvSpPr>
          <p:cNvPr id="39970" name="Rectangle 32"/>
          <p:cNvSpPr>
            <a:spLocks noChangeArrowheads="1"/>
          </p:cNvSpPr>
          <p:nvPr/>
        </p:nvSpPr>
        <p:spPr bwMode="auto">
          <a:xfrm>
            <a:off x="3406775" y="4970463"/>
            <a:ext cx="1620838"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M0  Make Infrastructure</a:t>
            </a:r>
          </a:p>
        </p:txBody>
      </p:sp>
      <p:sp>
        <p:nvSpPr>
          <p:cNvPr id="39971" name="Rectangle 33"/>
          <p:cNvSpPr>
            <a:spLocks noChangeArrowheads="1"/>
          </p:cNvSpPr>
          <p:nvPr/>
        </p:nvSpPr>
        <p:spPr bwMode="auto">
          <a:xfrm>
            <a:off x="5726113" y="4981575"/>
            <a:ext cx="1654175"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D0  Deliver Infrastructure</a:t>
            </a:r>
          </a:p>
        </p:txBody>
      </p:sp>
      <p:sp>
        <p:nvSpPr>
          <p:cNvPr id="39972" name="Freeform 34"/>
          <p:cNvSpPr>
            <a:spLocks/>
          </p:cNvSpPr>
          <p:nvPr/>
        </p:nvSpPr>
        <p:spPr bwMode="auto">
          <a:xfrm>
            <a:off x="3216275" y="2205038"/>
            <a:ext cx="2032000" cy="382587"/>
          </a:xfrm>
          <a:custGeom>
            <a:avLst/>
            <a:gdLst>
              <a:gd name="T0" fmla="*/ 2147483647 w 1147"/>
              <a:gd name="T1" fmla="*/ 2147483647 h 261"/>
              <a:gd name="T2" fmla="*/ 2147483647 w 1147"/>
              <a:gd name="T3" fmla="*/ 2147483647 h 261"/>
              <a:gd name="T4" fmla="*/ 2147483647 w 1147"/>
              <a:gd name="T5" fmla="*/ 2147483647 h 261"/>
              <a:gd name="T6" fmla="*/ 2147483647 w 1147"/>
              <a:gd name="T7" fmla="*/ 2147483647 h 261"/>
              <a:gd name="T8" fmla="*/ 2147483647 w 1147"/>
              <a:gd name="T9" fmla="*/ 2147483647 h 261"/>
              <a:gd name="T10" fmla="*/ 2147483647 w 1147"/>
              <a:gd name="T11" fmla="*/ 2147483647 h 261"/>
              <a:gd name="T12" fmla="*/ 2147483647 w 1147"/>
              <a:gd name="T13" fmla="*/ 2147483647 h 261"/>
              <a:gd name="T14" fmla="*/ 2147483647 w 1147"/>
              <a:gd name="T15" fmla="*/ 2147483647 h 261"/>
              <a:gd name="T16" fmla="*/ 2147483647 w 1147"/>
              <a:gd name="T17" fmla="*/ 2147483647 h 261"/>
              <a:gd name="T18" fmla="*/ 2147483647 w 1147"/>
              <a:gd name="T19" fmla="*/ 2147483647 h 261"/>
              <a:gd name="T20" fmla="*/ 2147483647 w 1147"/>
              <a:gd name="T21" fmla="*/ 2147483647 h 261"/>
              <a:gd name="T22" fmla="*/ 2147483647 w 1147"/>
              <a:gd name="T23" fmla="*/ 2147483647 h 261"/>
              <a:gd name="T24" fmla="*/ 2147483647 w 1147"/>
              <a:gd name="T25" fmla="*/ 2147483647 h 261"/>
              <a:gd name="T26" fmla="*/ 2147483647 w 1147"/>
              <a:gd name="T27" fmla="*/ 2147483647 h 261"/>
              <a:gd name="T28" fmla="*/ 2147483647 w 1147"/>
              <a:gd name="T29" fmla="*/ 2147483647 h 261"/>
              <a:gd name="T30" fmla="*/ 2147483647 w 1147"/>
              <a:gd name="T31" fmla="*/ 2147483647 h 261"/>
              <a:gd name="T32" fmla="*/ 2147483647 w 1147"/>
              <a:gd name="T33" fmla="*/ 2147483647 h 261"/>
              <a:gd name="T34" fmla="*/ 2147483647 w 1147"/>
              <a:gd name="T35" fmla="*/ 2147483647 h 261"/>
              <a:gd name="T36" fmla="*/ 2147483647 w 1147"/>
              <a:gd name="T37" fmla="*/ 2147483647 h 261"/>
              <a:gd name="T38" fmla="*/ 2147483647 w 1147"/>
              <a:gd name="T39" fmla="*/ 2147483647 h 261"/>
              <a:gd name="T40" fmla="*/ 2147483647 w 1147"/>
              <a:gd name="T41" fmla="*/ 2147483647 h 261"/>
              <a:gd name="T42" fmla="*/ 2147483647 w 1147"/>
              <a:gd name="T43" fmla="*/ 2147483647 h 261"/>
              <a:gd name="T44" fmla="*/ 2147483647 w 1147"/>
              <a:gd name="T45" fmla="*/ 2147483647 h 261"/>
              <a:gd name="T46" fmla="*/ 2147483647 w 1147"/>
              <a:gd name="T47" fmla="*/ 2147483647 h 261"/>
              <a:gd name="T48" fmla="*/ 2147483647 w 1147"/>
              <a:gd name="T49" fmla="*/ 2147483647 h 261"/>
              <a:gd name="T50" fmla="*/ 2147483647 w 1147"/>
              <a:gd name="T51" fmla="*/ 2147483647 h 261"/>
              <a:gd name="T52" fmla="*/ 2147483647 w 1147"/>
              <a:gd name="T53" fmla="*/ 2147483647 h 261"/>
              <a:gd name="T54" fmla="*/ 2147483647 w 1147"/>
              <a:gd name="T55" fmla="*/ 2147483647 h 261"/>
              <a:gd name="T56" fmla="*/ 2147483647 w 1147"/>
              <a:gd name="T57" fmla="*/ 2147483647 h 261"/>
              <a:gd name="T58" fmla="*/ 2147483647 w 1147"/>
              <a:gd name="T59" fmla="*/ 2147483647 h 261"/>
              <a:gd name="T60" fmla="*/ 2147483647 w 1147"/>
              <a:gd name="T61" fmla="*/ 2147483647 h 261"/>
              <a:gd name="T62" fmla="*/ 2147483647 w 1147"/>
              <a:gd name="T63" fmla="*/ 2147483647 h 261"/>
              <a:gd name="T64" fmla="*/ 2147483647 w 1147"/>
              <a:gd name="T65" fmla="*/ 2147483647 h 261"/>
              <a:gd name="T66" fmla="*/ 2147483647 w 1147"/>
              <a:gd name="T67" fmla="*/ 2147483647 h 261"/>
              <a:gd name="T68" fmla="*/ 2147483647 w 1147"/>
              <a:gd name="T69" fmla="*/ 2147483647 h 261"/>
              <a:gd name="T70" fmla="*/ 2147483647 w 1147"/>
              <a:gd name="T71" fmla="*/ 2147483647 h 261"/>
              <a:gd name="T72" fmla="*/ 2147483647 w 1147"/>
              <a:gd name="T73" fmla="*/ 2147483647 h 261"/>
              <a:gd name="T74" fmla="*/ 2147483647 w 1147"/>
              <a:gd name="T75" fmla="*/ 2147483647 h 261"/>
              <a:gd name="T76" fmla="*/ 2147483647 w 1147"/>
              <a:gd name="T77" fmla="*/ 2147483647 h 261"/>
              <a:gd name="T78" fmla="*/ 2147483647 w 1147"/>
              <a:gd name="T79" fmla="*/ 2147483647 h 261"/>
              <a:gd name="T80" fmla="*/ 2147483647 w 1147"/>
              <a:gd name="T81" fmla="*/ 0 h 261"/>
              <a:gd name="T82" fmla="*/ 2147483647 w 1147"/>
              <a:gd name="T83" fmla="*/ 2147483647 h 261"/>
              <a:gd name="T84" fmla="*/ 2147483647 w 1147"/>
              <a:gd name="T85" fmla="*/ 2147483647 h 261"/>
              <a:gd name="T86" fmla="*/ 2147483647 w 1147"/>
              <a:gd name="T87" fmla="*/ 2147483647 h 261"/>
              <a:gd name="T88" fmla="*/ 2147483647 w 1147"/>
              <a:gd name="T89" fmla="*/ 2147483647 h 261"/>
              <a:gd name="T90" fmla="*/ 2147483647 w 1147"/>
              <a:gd name="T91" fmla="*/ 2147483647 h 261"/>
              <a:gd name="T92" fmla="*/ 2147483647 w 1147"/>
              <a:gd name="T93" fmla="*/ 2147483647 h 261"/>
              <a:gd name="T94" fmla="*/ 2147483647 w 1147"/>
              <a:gd name="T95" fmla="*/ 2147483647 h 261"/>
              <a:gd name="T96" fmla="*/ 2147483647 w 1147"/>
              <a:gd name="T97" fmla="*/ 2147483647 h 261"/>
              <a:gd name="T98" fmla="*/ 2147483647 w 1147"/>
              <a:gd name="T99" fmla="*/ 2147483647 h 261"/>
              <a:gd name="T100" fmla="*/ 2147483647 w 1147"/>
              <a:gd name="T101" fmla="*/ 2147483647 h 261"/>
              <a:gd name="T102" fmla="*/ 0 w 1147"/>
              <a:gd name="T103" fmla="*/ 2147483647 h 261"/>
              <a:gd name="T104" fmla="*/ 0 w 1147"/>
              <a:gd name="T105" fmla="*/ 2147483647 h 261"/>
              <a:gd name="T106" fmla="*/ 2147483647 w 1147"/>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7"/>
              <a:gd name="T163" fmla="*/ 0 h 261"/>
              <a:gd name="T164" fmla="*/ 1147 w 1147"/>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tx2"/>
            </a:solidFill>
            <a:prstDash val="solid"/>
            <a:round/>
            <a:headEnd type="none" w="sm" len="sm"/>
            <a:tailEnd type="none" w="sm" len="sm"/>
          </a:ln>
        </p:spPr>
        <p:txBody>
          <a:bodyPr wrap="none" anchor="ctr"/>
          <a:lstStyle/>
          <a:p>
            <a:endParaRPr lang="fr-FR"/>
          </a:p>
        </p:txBody>
      </p:sp>
      <p:sp>
        <p:nvSpPr>
          <p:cNvPr id="39973" name="Rectangle 35"/>
          <p:cNvSpPr>
            <a:spLocks noChangeArrowheads="1"/>
          </p:cNvSpPr>
          <p:nvPr/>
        </p:nvSpPr>
        <p:spPr bwMode="auto">
          <a:xfrm>
            <a:off x="3365500" y="2357438"/>
            <a:ext cx="1931988"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P0  Plan Infrastructure</a:t>
            </a:r>
          </a:p>
        </p:txBody>
      </p:sp>
      <p:sp>
        <p:nvSpPr>
          <p:cNvPr id="39974" name="AutoShape 36"/>
          <p:cNvSpPr>
            <a:spLocks noChangeArrowheads="1"/>
          </p:cNvSpPr>
          <p:nvPr/>
        </p:nvSpPr>
        <p:spPr bwMode="auto">
          <a:xfrm>
            <a:off x="1100138" y="370522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S2  Source MTO Products</a:t>
            </a:r>
          </a:p>
        </p:txBody>
      </p:sp>
      <p:sp>
        <p:nvSpPr>
          <p:cNvPr id="39975" name="AutoShape 37"/>
          <p:cNvSpPr>
            <a:spLocks noChangeArrowheads="1"/>
          </p:cNvSpPr>
          <p:nvPr/>
        </p:nvSpPr>
        <p:spPr bwMode="auto">
          <a:xfrm>
            <a:off x="1100138" y="417512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S3  Source ETO Products</a:t>
            </a:r>
          </a:p>
        </p:txBody>
      </p:sp>
      <p:sp>
        <p:nvSpPr>
          <p:cNvPr id="39976" name="AutoShape 38"/>
          <p:cNvSpPr>
            <a:spLocks noChangeArrowheads="1"/>
          </p:cNvSpPr>
          <p:nvPr/>
        </p:nvSpPr>
        <p:spPr bwMode="auto">
          <a:xfrm>
            <a:off x="5665788" y="3697288"/>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D2 Deliver MTO Products</a:t>
            </a:r>
          </a:p>
        </p:txBody>
      </p:sp>
      <p:sp>
        <p:nvSpPr>
          <p:cNvPr id="39977" name="AutoShape 39"/>
          <p:cNvSpPr>
            <a:spLocks noChangeArrowheads="1"/>
          </p:cNvSpPr>
          <p:nvPr/>
        </p:nvSpPr>
        <p:spPr bwMode="auto">
          <a:xfrm>
            <a:off x="5665788" y="4173538"/>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D3 Deliver ETO Products</a:t>
            </a:r>
          </a:p>
        </p:txBody>
      </p:sp>
      <p:sp>
        <p:nvSpPr>
          <p:cNvPr id="39978" name="AutoShape 40"/>
          <p:cNvSpPr>
            <a:spLocks noChangeArrowheads="1"/>
          </p:cNvSpPr>
          <p:nvPr/>
        </p:nvSpPr>
        <p:spPr bwMode="auto">
          <a:xfrm>
            <a:off x="5665788" y="3205163"/>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D1Deliver Stocked Products</a:t>
            </a:r>
          </a:p>
        </p:txBody>
      </p:sp>
      <p:sp>
        <p:nvSpPr>
          <p:cNvPr id="39979" name="Rectangle 41"/>
          <p:cNvSpPr>
            <a:spLocks noChangeArrowheads="1"/>
          </p:cNvSpPr>
          <p:nvPr/>
        </p:nvSpPr>
        <p:spPr bwMode="auto">
          <a:xfrm>
            <a:off x="731838" y="6003925"/>
            <a:ext cx="7505700" cy="396875"/>
          </a:xfrm>
          <a:prstGeom prst="rect">
            <a:avLst/>
          </a:prstGeom>
          <a:noFill/>
          <a:ln w="9525">
            <a:noFill/>
            <a:miter lim="800000"/>
            <a:headEnd/>
            <a:tailEnd/>
          </a:ln>
        </p:spPr>
        <p:txBody>
          <a:bodyPr lIns="92093" tIns="46047" rIns="92093" bIns="46047">
            <a:spAutoFit/>
          </a:bodyPr>
          <a:lstStyle/>
          <a:p>
            <a:pPr marL="342900" indent="-342900">
              <a:lnSpc>
                <a:spcPct val="100000"/>
              </a:lnSpc>
            </a:pPr>
            <a:r>
              <a:rPr lang="fr-FR" sz="1000" b="0" i="1">
                <a:solidFill>
                  <a:srgbClr val="00279F"/>
                </a:solidFill>
              </a:rPr>
              <a:t>Note: 	The Supply Chain Operations Reference-model is the standard process reference-model endorsed and published by the Supply-Chain Council and leading software vendors.  To learn more about SCOR visit </a:t>
            </a:r>
            <a:r>
              <a:rPr lang="fr-FR" sz="1000" i="1">
                <a:solidFill>
                  <a:srgbClr val="00279F"/>
                </a:solidFill>
              </a:rPr>
              <a:t>www.Supply-Chain.org</a:t>
            </a:r>
            <a:endParaRPr lang="fr-FR" sz="1000" b="0" i="1">
              <a:solidFill>
                <a:srgbClr val="00279F"/>
              </a:solidFill>
            </a:endParaRPr>
          </a:p>
        </p:txBody>
      </p:sp>
      <p:sp>
        <p:nvSpPr>
          <p:cNvPr id="39980" name="AutoShape 42"/>
          <p:cNvSpPr>
            <a:spLocks noChangeArrowheads="1"/>
          </p:cNvSpPr>
          <p:nvPr/>
        </p:nvSpPr>
        <p:spPr bwMode="auto">
          <a:xfrm flipH="1">
            <a:off x="6011863" y="5259388"/>
            <a:ext cx="2349500" cy="523875"/>
          </a:xfrm>
          <a:prstGeom prst="rightArrow">
            <a:avLst>
              <a:gd name="adj1" fmla="val 75009"/>
              <a:gd name="adj2" fmla="val 125306"/>
            </a:avLst>
          </a:prstGeom>
          <a:gradFill rotWithShape="0">
            <a:gsLst>
              <a:gs pos="0">
                <a:srgbClr val="005555"/>
              </a:gs>
              <a:gs pos="50000">
                <a:srgbClr val="008080"/>
              </a:gs>
              <a:gs pos="100000">
                <a:srgbClr val="005555"/>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sp>
        <p:nvSpPr>
          <p:cNvPr id="39981" name="AutoShape 43"/>
          <p:cNvSpPr>
            <a:spLocks noChangeArrowheads="1"/>
          </p:cNvSpPr>
          <p:nvPr/>
        </p:nvSpPr>
        <p:spPr bwMode="auto">
          <a:xfrm flipH="1">
            <a:off x="827088" y="5300663"/>
            <a:ext cx="2235200" cy="523875"/>
          </a:xfrm>
          <a:prstGeom prst="rightArrow">
            <a:avLst>
              <a:gd name="adj1" fmla="val 75009"/>
              <a:gd name="adj2" fmla="val 119210"/>
            </a:avLst>
          </a:prstGeom>
          <a:gradFill rotWithShape="0">
            <a:gsLst>
              <a:gs pos="0">
                <a:srgbClr val="870044"/>
              </a:gs>
              <a:gs pos="50000">
                <a:srgbClr val="CC0066"/>
              </a:gs>
              <a:gs pos="100000">
                <a:srgbClr val="870044"/>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1560" y="620688"/>
            <a:ext cx="8229600" cy="864096"/>
          </a:xfrm>
        </p:spPr>
        <p:txBody>
          <a:bodyPr/>
          <a:lstStyle/>
          <a:p>
            <a:pPr>
              <a:lnSpc>
                <a:spcPct val="90000"/>
              </a:lnSpc>
            </a:pPr>
            <a:r>
              <a:rPr lang="fr-FR" sz="2400" dirty="0">
                <a:solidFill>
                  <a:srgbClr val="008000"/>
                </a:solidFill>
                <a:effectLst/>
                <a:latin typeface="+mj-lt"/>
                <a:cs typeface="+mj-cs"/>
              </a:rPr>
              <a:t>Le modèle SCOR</a:t>
            </a:r>
          </a:p>
        </p:txBody>
      </p:sp>
      <p:sp>
        <p:nvSpPr>
          <p:cNvPr id="52225" name="Rectangle 1"/>
          <p:cNvSpPr>
            <a:spLocks noGrp="1" noChangeArrowheads="1"/>
          </p:cNvSpPr>
          <p:nvPr>
            <p:ph idx="1"/>
          </p:nvPr>
        </p:nvSpPr>
        <p:spPr>
          <a:xfrm>
            <a:off x="395536" y="1412777"/>
            <a:ext cx="4536504" cy="4608512"/>
          </a:xfrm>
        </p:spPr>
        <p:txBody>
          <a:bodyPr/>
          <a:lstStyle/>
          <a:p>
            <a:r>
              <a:rPr lang="fr-FR" sz="1800" dirty="0">
                <a:latin typeface="+mj-lt"/>
                <a:sym typeface="Gill Sans Light" charset="0"/>
              </a:rPr>
              <a:t>SCOR : Supply Chain Operations Reference model</a:t>
            </a:r>
          </a:p>
          <a:p>
            <a:r>
              <a:rPr lang="fr-FR" sz="1800" dirty="0">
                <a:latin typeface="+mj-lt"/>
                <a:sym typeface="Gill Sans Light" charset="0"/>
              </a:rPr>
              <a:t>Développé et endossé par le SCC (Supply Chain Council)</a:t>
            </a:r>
          </a:p>
          <a:p>
            <a:endParaRPr lang="fr-FR" sz="1800" dirty="0">
              <a:latin typeface="+mj-lt"/>
            </a:endParaRPr>
          </a:p>
          <a:p>
            <a:r>
              <a:rPr lang="fr-FR" sz="1800" dirty="0">
                <a:latin typeface="+mj-lt"/>
              </a:rPr>
              <a:t>Le modèle SCOR présume que toute chaîne logistique peut être subdivisée en 5 types de processus : </a:t>
            </a:r>
          </a:p>
          <a:p>
            <a:pPr marL="285750" indent="-285750">
              <a:buFont typeface="Arial"/>
              <a:buChar char="•"/>
            </a:pPr>
            <a:r>
              <a:rPr lang="fr-FR" sz="1800" dirty="0">
                <a:solidFill>
                  <a:srgbClr val="000000"/>
                </a:solidFill>
                <a:latin typeface="+mj-lt"/>
              </a:rPr>
              <a:t>Planification (Plan)</a:t>
            </a:r>
          </a:p>
          <a:p>
            <a:pPr marL="285750" indent="-285750">
              <a:buFont typeface="Arial"/>
              <a:buChar char="•"/>
            </a:pPr>
            <a:r>
              <a:rPr lang="fr-FR" sz="1800" dirty="0">
                <a:solidFill>
                  <a:srgbClr val="000000"/>
                </a:solidFill>
                <a:latin typeface="+mj-lt"/>
              </a:rPr>
              <a:t>Approvisionnement (Source)</a:t>
            </a:r>
          </a:p>
          <a:p>
            <a:pPr marL="285750" indent="-285750">
              <a:buFont typeface="Arial"/>
              <a:buChar char="•"/>
            </a:pPr>
            <a:r>
              <a:rPr lang="fr-FR" sz="1800" dirty="0">
                <a:solidFill>
                  <a:srgbClr val="000000"/>
                </a:solidFill>
                <a:latin typeface="+mj-lt"/>
              </a:rPr>
              <a:t>Fabrication (Make)</a:t>
            </a:r>
          </a:p>
          <a:p>
            <a:pPr marL="285750" indent="-285750">
              <a:buFont typeface="Arial"/>
              <a:buChar char="•"/>
            </a:pPr>
            <a:r>
              <a:rPr lang="fr-FR" sz="1800" dirty="0">
                <a:solidFill>
                  <a:srgbClr val="000000"/>
                </a:solidFill>
                <a:latin typeface="+mj-lt"/>
              </a:rPr>
              <a:t>Livraison (Deliver)</a:t>
            </a:r>
          </a:p>
          <a:p>
            <a:pPr marL="285750" indent="-285750">
              <a:buFont typeface="Arial"/>
              <a:buChar char="•"/>
            </a:pPr>
            <a:r>
              <a:rPr lang="fr-FR" sz="1800" dirty="0">
                <a:solidFill>
                  <a:srgbClr val="000000"/>
                </a:solidFill>
                <a:latin typeface="+mj-lt"/>
              </a:rPr>
              <a:t>Gestion des retours (Return)</a:t>
            </a:r>
          </a:p>
        </p:txBody>
      </p:sp>
      <p:pic>
        <p:nvPicPr>
          <p:cNvPr id="52227" name="Picture 3" descr="droppedImage.pd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65340" y="3212976"/>
            <a:ext cx="2399264" cy="2757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8" name="AutoShape 4"/>
          <p:cNvSpPr>
            <a:spLocks/>
          </p:cNvSpPr>
          <p:nvPr/>
        </p:nvSpPr>
        <p:spPr bwMode="auto">
          <a:xfrm>
            <a:off x="5138602" y="2657973"/>
            <a:ext cx="3516759" cy="771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600" dirty="0">
                <a:solidFill>
                  <a:srgbClr val="11053B"/>
                </a:solidFill>
                <a:latin typeface="+mj-lt"/>
              </a:rPr>
              <a:t>Décomposition hiérarchique des processus</a:t>
            </a:r>
          </a:p>
        </p:txBody>
      </p:sp>
      <p:pic>
        <p:nvPicPr>
          <p:cNvPr id="7" name="Picture 6"/>
          <p:cNvPicPr>
            <a:picLocks noChangeAspect="1"/>
          </p:cNvPicPr>
          <p:nvPr/>
        </p:nvPicPr>
        <p:blipFill>
          <a:blip r:embed="rId4" cstate="print"/>
          <a:stretch>
            <a:fillRect/>
          </a:stretch>
        </p:blipFill>
        <p:spPr>
          <a:xfrm>
            <a:off x="5724128" y="1659649"/>
            <a:ext cx="2087788" cy="977263"/>
          </a:xfrm>
          <a:prstGeom prst="rect">
            <a:avLst/>
          </a:prstGeom>
        </p:spPr>
      </p:pic>
      <p:sp>
        <p:nvSpPr>
          <p:cNvPr id="3" name="Slide Number Placeholder 2"/>
          <p:cNvSpPr>
            <a:spLocks noGrp="1"/>
          </p:cNvSpPr>
          <p:nvPr>
            <p:ph type="sldNum" sz="quarter" idx="4"/>
          </p:nvPr>
        </p:nvSpPr>
        <p:spPr/>
        <p:txBody>
          <a:bodyPr/>
          <a:lstStyle/>
          <a:p>
            <a:fld id="{F0591563-C936-C24A-B817-5B070095CD79}" type="slidenum">
              <a:rPr lang="fr-FR" smtClean="0"/>
              <a:pPr/>
              <a:t>43</a:t>
            </a:fld>
            <a:endParaRPr lang="fr-FR" dirty="0"/>
          </a:p>
        </p:txBody>
      </p:sp>
    </p:spTree>
    <p:extLst>
      <p:ext uri="{BB962C8B-B14F-4D97-AF65-F5344CB8AC3E}">
        <p14:creationId xmlns:p14="http://schemas.microsoft.com/office/powerpoint/2010/main" val="9878754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52226"/>
                                        </p:tgtEl>
                                        <p:attrNameLst>
                                          <p:attrName>style.visibility</p:attrName>
                                        </p:attrNameLst>
                                      </p:cBhvr>
                                      <p:to>
                                        <p:strVal val="visible"/>
                                      </p:to>
                                    </p:set>
                                  </p:childTnLst>
                                </p:cTn>
                              </p:par>
                            </p:childTnLst>
                          </p:cTn>
                        </p:par>
                        <p:par>
                          <p:cTn id="7" fill="hold" nodeType="afterGroup">
                            <p:stCondLst>
                              <p:cond delay="900"/>
                            </p:stCondLst>
                            <p:childTnLst>
                              <p:par>
                                <p:cTn id="8" presetID="2" presetClass="entr" presetSubtype="8" fill="hold" grpId="0" nodeType="afterEffect">
                                  <p:stCondLst>
                                    <p:cond delay="0"/>
                                  </p:stCondLst>
                                  <p:childTnLst>
                                    <p:set>
                                      <p:cBhvr>
                                        <p:cTn id="9" dur="1" fill="hold">
                                          <p:stCondLst>
                                            <p:cond delay="0"/>
                                          </p:stCondLst>
                                        </p:cTn>
                                        <p:tgtEl>
                                          <p:spTgt spid="52225"/>
                                        </p:tgtEl>
                                        <p:attrNameLst>
                                          <p:attrName>style.visibility</p:attrName>
                                        </p:attrNameLst>
                                      </p:cBhvr>
                                      <p:to>
                                        <p:strVal val="visible"/>
                                      </p:to>
                                    </p:set>
                                    <p:anim calcmode="lin" valueType="num">
                                      <p:cBhvr additive="base">
                                        <p:cTn id="10" dur="500" fill="hold"/>
                                        <p:tgtEl>
                                          <p:spTgt spid="52225"/>
                                        </p:tgtEl>
                                        <p:attrNameLst>
                                          <p:attrName>ppt_x</p:attrName>
                                        </p:attrNameLst>
                                      </p:cBhvr>
                                      <p:tavLst>
                                        <p:tav tm="0">
                                          <p:val>
                                            <p:strVal val="0-#ppt_w/2"/>
                                          </p:val>
                                        </p:tav>
                                        <p:tav tm="100000">
                                          <p:val>
                                            <p:strVal val="#ppt_x"/>
                                          </p:val>
                                        </p:tav>
                                      </p:tavLst>
                                    </p:anim>
                                    <p:anim calcmode="lin" valueType="num">
                                      <p:cBhvr additive="base">
                                        <p:cTn id="11" dur="500" fill="hold"/>
                                        <p:tgtEl>
                                          <p:spTgt spid="5222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400"/>
                            </p:stCondLst>
                            <p:childTnLst>
                              <p:par>
                                <p:cTn id="13" presetID="23" presetClass="entr" presetSubtype="16" fill="hold" nodeType="afterEffect">
                                  <p:stCondLst>
                                    <p:cond delay="0"/>
                                  </p:stCondLst>
                                  <p:childTnLst>
                                    <p:set>
                                      <p:cBhvr>
                                        <p:cTn id="14" dur="1" fill="hold">
                                          <p:stCondLst>
                                            <p:cond delay="0"/>
                                          </p:stCondLst>
                                        </p:cTn>
                                        <p:tgtEl>
                                          <p:spTgt spid="52227"/>
                                        </p:tgtEl>
                                        <p:attrNameLst>
                                          <p:attrName>style.visibility</p:attrName>
                                        </p:attrNameLst>
                                      </p:cBhvr>
                                      <p:to>
                                        <p:strVal val="visible"/>
                                      </p:to>
                                    </p:set>
                                    <p:anim calcmode="lin" valueType="num">
                                      <p:cBhvr>
                                        <p:cTn id="15" dur="500" fill="hold"/>
                                        <p:tgtEl>
                                          <p:spTgt spid="52227"/>
                                        </p:tgtEl>
                                        <p:attrNameLst>
                                          <p:attrName>ppt_w</p:attrName>
                                        </p:attrNameLst>
                                      </p:cBhvr>
                                      <p:tavLst>
                                        <p:tav tm="0">
                                          <p:val>
                                            <p:fltVal val="0"/>
                                          </p:val>
                                        </p:tav>
                                        <p:tav tm="100000">
                                          <p:val>
                                            <p:strVal val="#ppt_w"/>
                                          </p:val>
                                        </p:tav>
                                      </p:tavLst>
                                    </p:anim>
                                    <p:anim calcmode="lin" valueType="num">
                                      <p:cBhvr>
                                        <p:cTn id="16" dur="500" fill="hold"/>
                                        <p:tgtEl>
                                          <p:spTgt spid="52227"/>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900"/>
                            </p:stCondLst>
                            <p:childTnLst>
                              <p:par>
                                <p:cTn id="18" presetID="23" presetClass="entr" presetSubtype="16" fill="hold" grpId="0" nodeType="afterEffect">
                                  <p:stCondLst>
                                    <p:cond delay="0"/>
                                  </p:stCondLst>
                                  <p:childTnLst>
                                    <p:set>
                                      <p:cBhvr>
                                        <p:cTn id="19" dur="1" fill="hold">
                                          <p:stCondLst>
                                            <p:cond delay="0"/>
                                          </p:stCondLst>
                                        </p:cTn>
                                        <p:tgtEl>
                                          <p:spTgt spid="52228"/>
                                        </p:tgtEl>
                                        <p:attrNameLst>
                                          <p:attrName>style.visibility</p:attrName>
                                        </p:attrNameLst>
                                      </p:cBhvr>
                                      <p:to>
                                        <p:strVal val="visible"/>
                                      </p:to>
                                    </p:set>
                                    <p:anim calcmode="lin" valueType="num">
                                      <p:cBhvr>
                                        <p:cTn id="20" dur="500" fill="hold"/>
                                        <p:tgtEl>
                                          <p:spTgt spid="52228"/>
                                        </p:tgtEl>
                                        <p:attrNameLst>
                                          <p:attrName>ppt_w</p:attrName>
                                        </p:attrNameLst>
                                      </p:cBhvr>
                                      <p:tavLst>
                                        <p:tav tm="0">
                                          <p:val>
                                            <p:fltVal val="0"/>
                                          </p:val>
                                        </p:tav>
                                        <p:tav tm="100000">
                                          <p:val>
                                            <p:strVal val="#ppt_w"/>
                                          </p:val>
                                        </p:tav>
                                      </p:tavLst>
                                    </p:anim>
                                    <p:anim calcmode="lin" valueType="num">
                                      <p:cBhvr>
                                        <p:cTn id="21" dur="500" fill="hold"/>
                                        <p:tgtEl>
                                          <p:spTgt spid="52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5" grpId="0" autoUpdateAnimBg="0"/>
      <p:bldP spid="5222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ChangeArrowheads="1"/>
          </p:cNvSpPr>
          <p:nvPr/>
        </p:nvSpPr>
        <p:spPr bwMode="auto">
          <a:xfrm>
            <a:off x="1219200" y="668338"/>
            <a:ext cx="7543800" cy="457200"/>
          </a:xfrm>
          <a:prstGeom prst="rect">
            <a:avLst/>
          </a:prstGeom>
          <a:noFill/>
          <a:ln w="12700">
            <a:noFill/>
            <a:miter lim="800000"/>
            <a:headEnd/>
            <a:tailEnd/>
          </a:ln>
        </p:spPr>
        <p:txBody>
          <a:bodyPr lIns="90488" tIns="44450" rIns="90488" bIns="44450" anchor="ctr"/>
          <a:lstStyle/>
          <a:p>
            <a:pPr algn="r"/>
            <a:r>
              <a:rPr lang="fr-FR" sz="2800">
                <a:solidFill>
                  <a:srgbClr val="008000"/>
                </a:solidFill>
              </a:rPr>
              <a:t>Les niveaux de maturité</a:t>
            </a:r>
          </a:p>
        </p:txBody>
      </p:sp>
      <p:sp>
        <p:nvSpPr>
          <p:cNvPr id="121859" name="Rectangle 3"/>
          <p:cNvSpPr>
            <a:spLocks noChangeArrowheads="1"/>
          </p:cNvSpPr>
          <p:nvPr/>
        </p:nvSpPr>
        <p:spPr bwMode="auto">
          <a:xfrm>
            <a:off x="1752600" y="4529138"/>
            <a:ext cx="1371600" cy="1295400"/>
          </a:xfrm>
          <a:prstGeom prst="rect">
            <a:avLst/>
          </a:prstGeom>
          <a:solidFill>
            <a:srgbClr val="FFFF99"/>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80000"/>
              </a:lnSpc>
            </a:pPr>
            <a:r>
              <a:rPr lang="fr-FR" sz="1400">
                <a:solidFill>
                  <a:srgbClr val="000000"/>
                </a:solidFill>
              </a:rPr>
              <a:t>Ressources </a:t>
            </a:r>
            <a:br>
              <a:rPr lang="fr-FR" sz="1400">
                <a:solidFill>
                  <a:srgbClr val="000000"/>
                </a:solidFill>
              </a:rPr>
            </a:br>
            <a:r>
              <a:rPr lang="fr-FR" sz="1400">
                <a:solidFill>
                  <a:srgbClr val="000000"/>
                </a:solidFill>
              </a:rPr>
              <a:t>pilotées</a:t>
            </a:r>
            <a:br>
              <a:rPr lang="fr-FR" sz="1400">
                <a:solidFill>
                  <a:srgbClr val="000000"/>
                </a:solidFill>
              </a:rPr>
            </a:br>
            <a:r>
              <a:rPr lang="fr-FR" sz="1400">
                <a:solidFill>
                  <a:srgbClr val="000000"/>
                </a:solidFill>
              </a:rPr>
              <a:t>par direction</a:t>
            </a:r>
            <a:br>
              <a:rPr lang="fr-FR" sz="1400">
                <a:solidFill>
                  <a:srgbClr val="000000"/>
                </a:solidFill>
              </a:rPr>
            </a:br>
            <a:br>
              <a:rPr lang="fr-FR" sz="1400">
                <a:solidFill>
                  <a:srgbClr val="000000"/>
                </a:solidFill>
              </a:rPr>
            </a:br>
            <a:r>
              <a:rPr lang="fr-FR" sz="1400">
                <a:solidFill>
                  <a:srgbClr val="000000"/>
                </a:solidFill>
              </a:rPr>
              <a:t>Performance </a:t>
            </a:r>
            <a:br>
              <a:rPr lang="fr-FR" sz="1400">
                <a:solidFill>
                  <a:srgbClr val="000000"/>
                </a:solidFill>
              </a:rPr>
            </a:br>
            <a:r>
              <a:rPr lang="fr-FR" sz="1400">
                <a:solidFill>
                  <a:srgbClr val="000000"/>
                </a:solidFill>
              </a:rPr>
              <a:t>mesurée par </a:t>
            </a:r>
            <a:br>
              <a:rPr lang="fr-FR" sz="1400">
                <a:solidFill>
                  <a:srgbClr val="000000"/>
                </a:solidFill>
              </a:rPr>
            </a:br>
            <a:r>
              <a:rPr lang="fr-FR" sz="1400">
                <a:solidFill>
                  <a:srgbClr val="000000"/>
                </a:solidFill>
              </a:rPr>
              <a:t>fonction</a:t>
            </a:r>
          </a:p>
        </p:txBody>
      </p:sp>
      <p:sp>
        <p:nvSpPr>
          <p:cNvPr id="121860" name="Rectangle 4"/>
          <p:cNvSpPr>
            <a:spLocks noChangeArrowheads="1"/>
          </p:cNvSpPr>
          <p:nvPr/>
        </p:nvSpPr>
        <p:spPr bwMode="auto">
          <a:xfrm>
            <a:off x="3352800" y="4071938"/>
            <a:ext cx="1371600" cy="1752600"/>
          </a:xfrm>
          <a:prstGeom prst="rect">
            <a:avLst/>
          </a:prstGeom>
          <a:solidFill>
            <a:srgbClr val="99FFCC"/>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80000"/>
              </a:lnSpc>
            </a:pPr>
            <a:r>
              <a:rPr lang="fr-FR" sz="1400">
                <a:solidFill>
                  <a:srgbClr val="000000"/>
                </a:solidFill>
              </a:rPr>
              <a:t>Ressources </a:t>
            </a:r>
            <a:br>
              <a:rPr lang="fr-FR" sz="1400">
                <a:solidFill>
                  <a:srgbClr val="000000"/>
                </a:solidFill>
              </a:rPr>
            </a:br>
            <a:r>
              <a:rPr lang="fr-FR" sz="1400">
                <a:solidFill>
                  <a:srgbClr val="000000"/>
                </a:solidFill>
              </a:rPr>
              <a:t>pilotées</a:t>
            </a:r>
            <a:br>
              <a:rPr lang="fr-FR" sz="1400">
                <a:solidFill>
                  <a:srgbClr val="000000"/>
                </a:solidFill>
              </a:rPr>
            </a:br>
            <a:r>
              <a:rPr lang="fr-FR" sz="1400">
                <a:solidFill>
                  <a:srgbClr val="000000"/>
                </a:solidFill>
              </a:rPr>
              <a:t>par direction et</a:t>
            </a:r>
            <a:br>
              <a:rPr lang="fr-FR" sz="1400">
                <a:solidFill>
                  <a:srgbClr val="000000"/>
                </a:solidFill>
              </a:rPr>
            </a:br>
            <a:r>
              <a:rPr lang="fr-FR" sz="1400">
                <a:solidFill>
                  <a:srgbClr val="000000"/>
                </a:solidFill>
              </a:rPr>
              <a:t>par processus</a:t>
            </a:r>
            <a:br>
              <a:rPr lang="fr-FR" sz="1400">
                <a:solidFill>
                  <a:srgbClr val="000000"/>
                </a:solidFill>
              </a:rPr>
            </a:br>
            <a:r>
              <a:rPr lang="fr-FR" sz="1400">
                <a:solidFill>
                  <a:srgbClr val="000000"/>
                </a:solidFill>
              </a:rPr>
              <a:t>transversal</a:t>
            </a:r>
            <a:br>
              <a:rPr lang="fr-FR" sz="1400">
                <a:solidFill>
                  <a:srgbClr val="000000"/>
                </a:solidFill>
              </a:rPr>
            </a:br>
            <a:br>
              <a:rPr lang="fr-FR" sz="1400">
                <a:solidFill>
                  <a:srgbClr val="000000"/>
                </a:solidFill>
              </a:rPr>
            </a:br>
            <a:r>
              <a:rPr lang="fr-FR" sz="1400">
                <a:solidFill>
                  <a:srgbClr val="000000"/>
                </a:solidFill>
              </a:rPr>
              <a:t>Performance</a:t>
            </a:r>
            <a:br>
              <a:rPr lang="fr-FR" sz="1400">
                <a:solidFill>
                  <a:srgbClr val="000000"/>
                </a:solidFill>
              </a:rPr>
            </a:br>
            <a:r>
              <a:rPr lang="fr-FR" sz="1400">
                <a:solidFill>
                  <a:srgbClr val="000000"/>
                </a:solidFill>
              </a:rPr>
              <a:t>transversale</a:t>
            </a:r>
            <a:br>
              <a:rPr lang="fr-FR" sz="1400">
                <a:solidFill>
                  <a:srgbClr val="000000"/>
                </a:solidFill>
              </a:rPr>
            </a:br>
            <a:r>
              <a:rPr lang="fr-FR" sz="1400">
                <a:solidFill>
                  <a:srgbClr val="000000"/>
                </a:solidFill>
              </a:rPr>
              <a:t>dominante</a:t>
            </a:r>
          </a:p>
        </p:txBody>
      </p:sp>
      <p:sp>
        <p:nvSpPr>
          <p:cNvPr id="121861" name="Rectangle 5"/>
          <p:cNvSpPr>
            <a:spLocks noChangeArrowheads="1"/>
          </p:cNvSpPr>
          <p:nvPr/>
        </p:nvSpPr>
        <p:spPr bwMode="auto">
          <a:xfrm>
            <a:off x="4953000" y="3538538"/>
            <a:ext cx="1371600" cy="2286000"/>
          </a:xfrm>
          <a:prstGeom prst="rect">
            <a:avLst/>
          </a:prstGeom>
          <a:solidFill>
            <a:srgbClr val="99FF99"/>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70000"/>
              </a:lnSpc>
            </a:pPr>
            <a:r>
              <a:rPr lang="fr-FR" sz="1400">
                <a:solidFill>
                  <a:srgbClr val="000000"/>
                </a:solidFill>
              </a:rPr>
              <a:t>Coopération </a:t>
            </a:r>
            <a:br>
              <a:rPr lang="fr-FR" sz="1400">
                <a:solidFill>
                  <a:srgbClr val="000000"/>
                </a:solidFill>
              </a:rPr>
            </a:br>
            <a:r>
              <a:rPr lang="fr-FR" sz="1400">
                <a:solidFill>
                  <a:srgbClr val="000000"/>
                </a:solidFill>
              </a:rPr>
              <a:t>avec les</a:t>
            </a:r>
            <a:br>
              <a:rPr lang="fr-FR" sz="1400">
                <a:solidFill>
                  <a:srgbClr val="000000"/>
                </a:solidFill>
              </a:rPr>
            </a:br>
            <a:r>
              <a:rPr lang="fr-FR" sz="1400">
                <a:solidFill>
                  <a:srgbClr val="000000"/>
                </a:solidFill>
              </a:rPr>
              <a:t>fournisseurs et</a:t>
            </a:r>
            <a:br>
              <a:rPr lang="fr-FR" sz="1400">
                <a:solidFill>
                  <a:srgbClr val="000000"/>
                </a:solidFill>
              </a:rPr>
            </a:br>
            <a:r>
              <a:rPr lang="fr-FR" sz="1400">
                <a:solidFill>
                  <a:srgbClr val="000000"/>
                </a:solidFill>
              </a:rPr>
              <a:t>distributeurs</a:t>
            </a:r>
          </a:p>
          <a:p>
            <a:pPr algn="ctr" eaLnBrk="1" hangingPunct="1">
              <a:lnSpc>
                <a:spcPct val="100000"/>
              </a:lnSpc>
            </a:pPr>
            <a:endParaRPr lang="fr-FR" sz="1400">
              <a:solidFill>
                <a:srgbClr val="000000"/>
              </a:solidFill>
            </a:endParaRPr>
          </a:p>
          <a:p>
            <a:pPr algn="ctr" eaLnBrk="1" hangingPunct="1">
              <a:lnSpc>
                <a:spcPct val="80000"/>
              </a:lnSpc>
            </a:pPr>
            <a:r>
              <a:rPr lang="fr-FR" sz="1400">
                <a:solidFill>
                  <a:srgbClr val="000000"/>
                </a:solidFill>
              </a:rPr>
              <a:t>Systèmes de</a:t>
            </a:r>
            <a:br>
              <a:rPr lang="fr-FR" sz="1400">
                <a:solidFill>
                  <a:srgbClr val="000000"/>
                </a:solidFill>
              </a:rPr>
            </a:br>
            <a:r>
              <a:rPr lang="fr-FR" sz="1400">
                <a:solidFill>
                  <a:srgbClr val="000000"/>
                </a:solidFill>
              </a:rPr>
              <a:t>pilotage et</a:t>
            </a:r>
            <a:br>
              <a:rPr lang="fr-FR" sz="1400">
                <a:solidFill>
                  <a:srgbClr val="000000"/>
                </a:solidFill>
              </a:rPr>
            </a:br>
            <a:r>
              <a:rPr lang="fr-FR" sz="1400">
                <a:solidFill>
                  <a:srgbClr val="000000"/>
                </a:solidFill>
              </a:rPr>
              <a:t>d’information</a:t>
            </a:r>
            <a:br>
              <a:rPr lang="fr-FR" sz="1400">
                <a:solidFill>
                  <a:srgbClr val="000000"/>
                </a:solidFill>
              </a:rPr>
            </a:br>
            <a:r>
              <a:rPr lang="fr-FR" sz="1400">
                <a:solidFill>
                  <a:srgbClr val="000000"/>
                </a:solidFill>
              </a:rPr>
              <a:t>interfacés ou</a:t>
            </a:r>
            <a:br>
              <a:rPr lang="fr-FR" sz="1400">
                <a:solidFill>
                  <a:srgbClr val="000000"/>
                </a:solidFill>
              </a:rPr>
            </a:br>
            <a:r>
              <a:rPr lang="fr-FR" sz="1400">
                <a:solidFill>
                  <a:srgbClr val="000000"/>
                </a:solidFill>
              </a:rPr>
              <a:t>partagés</a:t>
            </a:r>
          </a:p>
        </p:txBody>
      </p:sp>
      <p:sp>
        <p:nvSpPr>
          <p:cNvPr id="121862" name="Rectangle 6"/>
          <p:cNvSpPr>
            <a:spLocks noChangeArrowheads="1"/>
          </p:cNvSpPr>
          <p:nvPr/>
        </p:nvSpPr>
        <p:spPr bwMode="auto">
          <a:xfrm>
            <a:off x="6572250" y="2941638"/>
            <a:ext cx="1371600" cy="2882900"/>
          </a:xfrm>
          <a:prstGeom prst="rect">
            <a:avLst/>
          </a:prstGeom>
          <a:solidFill>
            <a:srgbClr val="FFCCCC"/>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100000"/>
              </a:lnSpc>
            </a:pPr>
            <a:r>
              <a:rPr lang="fr-FR" sz="1400">
                <a:solidFill>
                  <a:srgbClr val="000000"/>
                </a:solidFill>
              </a:rPr>
              <a:t>Ensemble de la</a:t>
            </a:r>
            <a:br>
              <a:rPr lang="fr-FR" sz="1400">
                <a:solidFill>
                  <a:srgbClr val="000000"/>
                </a:solidFill>
              </a:rPr>
            </a:br>
            <a:r>
              <a:rPr lang="fr-FR" sz="1400">
                <a:solidFill>
                  <a:srgbClr val="000000"/>
                </a:solidFill>
              </a:rPr>
              <a:t>filière</a:t>
            </a:r>
            <a:br>
              <a:rPr lang="fr-FR" sz="1400">
                <a:solidFill>
                  <a:srgbClr val="000000"/>
                </a:solidFill>
              </a:rPr>
            </a:br>
            <a:r>
              <a:rPr lang="fr-FR" sz="1400">
                <a:solidFill>
                  <a:srgbClr val="000000"/>
                </a:solidFill>
              </a:rPr>
              <a:t>industrielle</a:t>
            </a:r>
          </a:p>
          <a:p>
            <a:pPr algn="ctr" eaLnBrk="1" hangingPunct="1">
              <a:lnSpc>
                <a:spcPct val="80000"/>
              </a:lnSpc>
            </a:pPr>
            <a:r>
              <a:rPr lang="fr-FR" sz="1400">
                <a:solidFill>
                  <a:srgbClr val="000000"/>
                </a:solidFill>
              </a:rPr>
              <a:t>orientée vers</a:t>
            </a:r>
            <a:br>
              <a:rPr lang="fr-FR" sz="1400">
                <a:solidFill>
                  <a:srgbClr val="000000"/>
                </a:solidFill>
              </a:rPr>
            </a:br>
            <a:r>
              <a:rPr lang="fr-FR" sz="1400">
                <a:solidFill>
                  <a:srgbClr val="000000"/>
                </a:solidFill>
              </a:rPr>
              <a:t>le client final</a:t>
            </a:r>
          </a:p>
          <a:p>
            <a:pPr algn="ctr" eaLnBrk="1" hangingPunct="1">
              <a:lnSpc>
                <a:spcPct val="100000"/>
              </a:lnSpc>
            </a:pPr>
            <a:br>
              <a:rPr lang="fr-FR" sz="1400">
                <a:solidFill>
                  <a:srgbClr val="000000"/>
                </a:solidFill>
              </a:rPr>
            </a:br>
            <a:endParaRPr lang="fr-FR" sz="1400">
              <a:solidFill>
                <a:srgbClr val="000000"/>
              </a:solidFill>
            </a:endParaRPr>
          </a:p>
          <a:p>
            <a:pPr algn="ctr" eaLnBrk="1" hangingPunct="1">
              <a:lnSpc>
                <a:spcPct val="80000"/>
              </a:lnSpc>
            </a:pPr>
            <a:r>
              <a:rPr lang="fr-FR" sz="1400">
                <a:solidFill>
                  <a:srgbClr val="000000"/>
                </a:solidFill>
              </a:rPr>
              <a:t>Indicateurs</a:t>
            </a:r>
            <a:br>
              <a:rPr lang="fr-FR" sz="1400">
                <a:solidFill>
                  <a:srgbClr val="000000"/>
                </a:solidFill>
              </a:rPr>
            </a:br>
            <a:r>
              <a:rPr lang="fr-FR" sz="1400">
                <a:solidFill>
                  <a:srgbClr val="000000"/>
                </a:solidFill>
              </a:rPr>
              <a:t>totalement</a:t>
            </a:r>
            <a:br>
              <a:rPr lang="fr-FR" sz="1400">
                <a:solidFill>
                  <a:srgbClr val="000000"/>
                </a:solidFill>
              </a:rPr>
            </a:br>
            <a:r>
              <a:rPr lang="fr-FR" sz="1400">
                <a:solidFill>
                  <a:srgbClr val="000000"/>
                </a:solidFill>
              </a:rPr>
              <a:t>intégrés (KPI)</a:t>
            </a:r>
          </a:p>
        </p:txBody>
      </p:sp>
      <p:sp>
        <p:nvSpPr>
          <p:cNvPr id="46089" name="Line 7"/>
          <p:cNvSpPr>
            <a:spLocks noChangeShapeType="1"/>
          </p:cNvSpPr>
          <p:nvPr/>
        </p:nvSpPr>
        <p:spPr bwMode="auto">
          <a:xfrm>
            <a:off x="1447800" y="5837238"/>
            <a:ext cx="6705600" cy="0"/>
          </a:xfrm>
          <a:prstGeom prst="line">
            <a:avLst/>
          </a:prstGeom>
          <a:noFill/>
          <a:ln w="28575">
            <a:solidFill>
              <a:srgbClr val="000000"/>
            </a:solidFill>
            <a:round/>
            <a:headEnd/>
            <a:tailEnd type="triangle" w="med" len="med"/>
          </a:ln>
        </p:spPr>
        <p:txBody>
          <a:bodyPr/>
          <a:lstStyle/>
          <a:p>
            <a:endParaRPr lang="fr-FR"/>
          </a:p>
        </p:txBody>
      </p:sp>
      <p:sp>
        <p:nvSpPr>
          <p:cNvPr id="46090" name="Line 8"/>
          <p:cNvSpPr>
            <a:spLocks noChangeShapeType="1"/>
          </p:cNvSpPr>
          <p:nvPr/>
        </p:nvSpPr>
        <p:spPr bwMode="auto">
          <a:xfrm flipV="1">
            <a:off x="1447800" y="1798638"/>
            <a:ext cx="0" cy="4038600"/>
          </a:xfrm>
          <a:prstGeom prst="line">
            <a:avLst/>
          </a:prstGeom>
          <a:noFill/>
          <a:ln w="28575">
            <a:solidFill>
              <a:srgbClr val="000000"/>
            </a:solidFill>
            <a:round/>
            <a:headEnd/>
            <a:tailEnd type="triangle" w="med" len="med"/>
          </a:ln>
        </p:spPr>
        <p:txBody>
          <a:bodyPr/>
          <a:lstStyle/>
          <a:p>
            <a:endParaRPr lang="fr-FR"/>
          </a:p>
        </p:txBody>
      </p:sp>
      <p:sp>
        <p:nvSpPr>
          <p:cNvPr id="46091" name="Text Box 9"/>
          <p:cNvSpPr txBox="1">
            <a:spLocks noChangeArrowheads="1"/>
          </p:cNvSpPr>
          <p:nvPr/>
        </p:nvSpPr>
        <p:spPr bwMode="auto">
          <a:xfrm>
            <a:off x="1768475" y="3779838"/>
            <a:ext cx="1279525" cy="677862"/>
          </a:xfrm>
          <a:prstGeom prst="rect">
            <a:avLst/>
          </a:prstGeom>
          <a:noFill/>
          <a:ln w="9525">
            <a:noFill/>
            <a:miter lim="800000"/>
            <a:headEnd/>
            <a:tailEnd/>
          </a:ln>
        </p:spPr>
        <p:txBody>
          <a:bodyPr wrap="none">
            <a:spAutoFit/>
          </a:bodyPr>
          <a:lstStyle/>
          <a:p>
            <a:pPr algn="ctr" eaLnBrk="1" hangingPunct="1">
              <a:lnSpc>
                <a:spcPct val="80000"/>
              </a:lnSpc>
            </a:pPr>
            <a:r>
              <a:rPr lang="fr-FR" sz="1600" i="1">
                <a:solidFill>
                  <a:srgbClr val="000000"/>
                </a:solidFill>
              </a:rPr>
              <a:t>Niveau 1</a:t>
            </a:r>
            <a:br>
              <a:rPr lang="fr-FR" sz="1600">
                <a:solidFill>
                  <a:srgbClr val="000000"/>
                </a:solidFill>
              </a:rPr>
            </a:br>
            <a:r>
              <a:rPr lang="fr-FR" sz="1600">
                <a:solidFill>
                  <a:srgbClr val="000000"/>
                </a:solidFill>
              </a:rPr>
              <a:t>Focus</a:t>
            </a:r>
          </a:p>
          <a:p>
            <a:pPr algn="ctr" eaLnBrk="1" hangingPunct="1">
              <a:lnSpc>
                <a:spcPct val="80000"/>
              </a:lnSpc>
            </a:pPr>
            <a:r>
              <a:rPr lang="fr-FR" sz="1600">
                <a:solidFill>
                  <a:srgbClr val="000000"/>
                </a:solidFill>
              </a:rPr>
              <a:t>fonctionnel</a:t>
            </a:r>
          </a:p>
        </p:txBody>
      </p:sp>
      <p:sp>
        <p:nvSpPr>
          <p:cNvPr id="46092" name="Text Box 10"/>
          <p:cNvSpPr txBox="1">
            <a:spLocks noChangeArrowheads="1"/>
          </p:cNvSpPr>
          <p:nvPr/>
        </p:nvSpPr>
        <p:spPr bwMode="auto">
          <a:xfrm>
            <a:off x="3398838" y="3328988"/>
            <a:ext cx="1189037" cy="677862"/>
          </a:xfrm>
          <a:prstGeom prst="rect">
            <a:avLst/>
          </a:prstGeom>
          <a:noFill/>
          <a:ln w="9525">
            <a:noFill/>
            <a:miter lim="800000"/>
            <a:headEnd/>
            <a:tailEnd/>
          </a:ln>
        </p:spPr>
        <p:txBody>
          <a:bodyPr wrap="none">
            <a:spAutoFit/>
          </a:bodyPr>
          <a:lstStyle/>
          <a:p>
            <a:pPr algn="ctr" eaLnBrk="1" hangingPunct="1">
              <a:lnSpc>
                <a:spcPct val="80000"/>
              </a:lnSpc>
            </a:pPr>
            <a:r>
              <a:rPr lang="fr-FR" sz="1600" i="1">
                <a:solidFill>
                  <a:srgbClr val="000000"/>
                </a:solidFill>
              </a:rPr>
              <a:t>Niveau 2</a:t>
            </a:r>
            <a:br>
              <a:rPr lang="fr-FR" sz="1600" i="1">
                <a:solidFill>
                  <a:srgbClr val="000000"/>
                </a:solidFill>
              </a:rPr>
            </a:br>
            <a:r>
              <a:rPr lang="fr-FR" sz="1600" i="1">
                <a:solidFill>
                  <a:srgbClr val="000000"/>
                </a:solidFill>
              </a:rPr>
              <a:t>Entreprise</a:t>
            </a:r>
            <a:endParaRPr lang="fr-FR" sz="1600">
              <a:solidFill>
                <a:srgbClr val="000000"/>
              </a:solidFill>
            </a:endParaRPr>
          </a:p>
          <a:p>
            <a:pPr algn="ctr" eaLnBrk="1" hangingPunct="1">
              <a:lnSpc>
                <a:spcPct val="80000"/>
              </a:lnSpc>
            </a:pPr>
            <a:r>
              <a:rPr lang="fr-FR" sz="1600">
                <a:solidFill>
                  <a:srgbClr val="000000"/>
                </a:solidFill>
              </a:rPr>
              <a:t>intégrée</a:t>
            </a:r>
          </a:p>
        </p:txBody>
      </p:sp>
      <p:sp>
        <p:nvSpPr>
          <p:cNvPr id="121867" name="Text Box 11"/>
          <p:cNvSpPr txBox="1">
            <a:spLocks noChangeArrowheads="1"/>
          </p:cNvSpPr>
          <p:nvPr/>
        </p:nvSpPr>
        <p:spPr bwMode="auto">
          <a:xfrm>
            <a:off x="4984750" y="2789238"/>
            <a:ext cx="1189038" cy="677862"/>
          </a:xfrm>
          <a:prstGeom prst="rect">
            <a:avLst/>
          </a:prstGeom>
          <a:noFill/>
          <a:ln w="9525">
            <a:noFill/>
            <a:miter lim="800000"/>
            <a:headEnd/>
            <a:tailEnd/>
          </a:ln>
          <a:effectLst/>
        </p:spPr>
        <p:txBody>
          <a:bodyPr wrap="none">
            <a:spAutoFit/>
          </a:bodyPr>
          <a:lstStyle/>
          <a:p>
            <a:pPr algn="ctr" eaLnBrk="1" hangingPunct="1">
              <a:lnSpc>
                <a:spcPct val="80000"/>
              </a:lnSpc>
            </a:pPr>
            <a:r>
              <a:rPr lang="fr-FR" sz="1600" i="1">
                <a:solidFill>
                  <a:srgbClr val="000000"/>
                </a:solidFill>
              </a:rPr>
              <a:t>Niveau 3</a:t>
            </a:r>
            <a:br>
              <a:rPr lang="fr-FR" sz="1600" i="1">
                <a:solidFill>
                  <a:srgbClr val="000000"/>
                </a:solidFill>
                <a:effectLst>
                  <a:outerShdw blurRad="38100" dist="38100" dir="2700000" algn="tl">
                    <a:srgbClr val="C0C0C0"/>
                  </a:outerShdw>
                </a:effectLst>
              </a:rPr>
            </a:br>
            <a:r>
              <a:rPr lang="fr-FR" sz="1600" i="1">
                <a:solidFill>
                  <a:srgbClr val="000000"/>
                </a:solidFill>
              </a:rPr>
              <a:t>Entreprise</a:t>
            </a:r>
            <a:endParaRPr lang="fr-FR" sz="1600">
              <a:solidFill>
                <a:srgbClr val="000000"/>
              </a:solidFill>
            </a:endParaRPr>
          </a:p>
          <a:p>
            <a:pPr algn="ctr" eaLnBrk="1" hangingPunct="1">
              <a:lnSpc>
                <a:spcPct val="80000"/>
              </a:lnSpc>
            </a:pPr>
            <a:r>
              <a:rPr lang="fr-FR" sz="1600">
                <a:solidFill>
                  <a:srgbClr val="000000"/>
                </a:solidFill>
              </a:rPr>
              <a:t>étendue</a:t>
            </a:r>
          </a:p>
        </p:txBody>
      </p:sp>
      <p:sp>
        <p:nvSpPr>
          <p:cNvPr id="121868" name="Text Box 12"/>
          <p:cNvSpPr txBox="1">
            <a:spLocks noChangeArrowheads="1"/>
          </p:cNvSpPr>
          <p:nvPr/>
        </p:nvSpPr>
        <p:spPr bwMode="auto">
          <a:xfrm>
            <a:off x="6475413" y="2185988"/>
            <a:ext cx="1485900" cy="677862"/>
          </a:xfrm>
          <a:prstGeom prst="rect">
            <a:avLst/>
          </a:prstGeom>
          <a:noFill/>
          <a:ln w="9525">
            <a:noFill/>
            <a:miter lim="800000"/>
            <a:headEnd/>
            <a:tailEnd/>
          </a:ln>
          <a:effectLst/>
        </p:spPr>
        <p:txBody>
          <a:bodyPr wrap="none">
            <a:spAutoFit/>
          </a:bodyPr>
          <a:lstStyle/>
          <a:p>
            <a:pPr algn="ctr" eaLnBrk="1" hangingPunct="1">
              <a:lnSpc>
                <a:spcPct val="80000"/>
              </a:lnSpc>
            </a:pPr>
            <a:r>
              <a:rPr lang="fr-FR" sz="1600" i="1">
                <a:solidFill>
                  <a:srgbClr val="000000"/>
                </a:solidFill>
              </a:rPr>
              <a:t>Niveau 4</a:t>
            </a:r>
            <a:br>
              <a:rPr lang="fr-FR" sz="1600" i="1">
                <a:solidFill>
                  <a:srgbClr val="000000"/>
                </a:solidFill>
                <a:effectLst>
                  <a:outerShdw blurRad="38100" dist="38100" dir="2700000" algn="tl">
                    <a:srgbClr val="C0C0C0"/>
                  </a:outerShdw>
                </a:effectLst>
              </a:rPr>
            </a:br>
            <a:r>
              <a:rPr lang="fr-FR" sz="1600" i="1">
                <a:solidFill>
                  <a:srgbClr val="000000"/>
                </a:solidFill>
              </a:rPr>
              <a:t>Réseau</a:t>
            </a:r>
            <a:endParaRPr lang="fr-FR" sz="1600">
              <a:solidFill>
                <a:srgbClr val="000000"/>
              </a:solidFill>
            </a:endParaRPr>
          </a:p>
          <a:p>
            <a:pPr algn="ctr" eaLnBrk="1" hangingPunct="1">
              <a:lnSpc>
                <a:spcPct val="80000"/>
              </a:lnSpc>
            </a:pPr>
            <a:r>
              <a:rPr lang="fr-FR" sz="1600">
                <a:solidFill>
                  <a:srgbClr val="000000"/>
                </a:solidFill>
              </a:rPr>
              <a:t>Orienté client</a:t>
            </a:r>
          </a:p>
        </p:txBody>
      </p:sp>
      <p:sp>
        <p:nvSpPr>
          <p:cNvPr id="46095" name="AutoShape 13"/>
          <p:cNvSpPr>
            <a:spLocks/>
          </p:cNvSpPr>
          <p:nvPr/>
        </p:nvSpPr>
        <p:spPr bwMode="auto">
          <a:xfrm rot="5400000">
            <a:off x="2705100" y="998538"/>
            <a:ext cx="304800" cy="2362200"/>
          </a:xfrm>
          <a:prstGeom prst="leftBrace">
            <a:avLst>
              <a:gd name="adj1" fmla="val 64583"/>
              <a:gd name="adj2" fmla="val 50000"/>
            </a:avLst>
          </a:prstGeom>
          <a:noFill/>
          <a:ln w="9525">
            <a:solidFill>
              <a:srgbClr val="000000"/>
            </a:solidFill>
            <a:round/>
            <a:headEnd/>
            <a:tailEnd/>
          </a:ln>
        </p:spPr>
        <p:txBody>
          <a:bodyPr wrap="none" anchor="ctr"/>
          <a:lstStyle/>
          <a:p>
            <a:endParaRPr lang="fr-FR"/>
          </a:p>
        </p:txBody>
      </p:sp>
      <p:sp>
        <p:nvSpPr>
          <p:cNvPr id="46096" name="AutoShape 14"/>
          <p:cNvSpPr>
            <a:spLocks/>
          </p:cNvSpPr>
          <p:nvPr/>
        </p:nvSpPr>
        <p:spPr bwMode="auto">
          <a:xfrm rot="5400000">
            <a:off x="5905500" y="312738"/>
            <a:ext cx="304800" cy="3733800"/>
          </a:xfrm>
          <a:prstGeom prst="leftBrace">
            <a:avLst>
              <a:gd name="adj1" fmla="val 102083"/>
              <a:gd name="adj2" fmla="val 50000"/>
            </a:avLst>
          </a:prstGeom>
          <a:noFill/>
          <a:ln w="9525">
            <a:solidFill>
              <a:srgbClr val="000000"/>
            </a:solidFill>
            <a:round/>
            <a:headEnd/>
            <a:tailEnd/>
          </a:ln>
        </p:spPr>
        <p:txBody>
          <a:bodyPr wrap="none" anchor="ctr"/>
          <a:lstStyle/>
          <a:p>
            <a:endParaRPr lang="fr-FR"/>
          </a:p>
        </p:txBody>
      </p:sp>
      <p:sp>
        <p:nvSpPr>
          <p:cNvPr id="46097" name="Text Box 15"/>
          <p:cNvSpPr txBox="1">
            <a:spLocks noChangeArrowheads="1"/>
          </p:cNvSpPr>
          <p:nvPr/>
        </p:nvSpPr>
        <p:spPr bwMode="auto">
          <a:xfrm>
            <a:off x="1371600" y="5867400"/>
            <a:ext cx="3657600" cy="274638"/>
          </a:xfrm>
          <a:prstGeom prst="rect">
            <a:avLst/>
          </a:prstGeom>
          <a:noFill/>
          <a:ln w="9525">
            <a:noFill/>
            <a:miter lim="800000"/>
            <a:headEnd/>
            <a:tailEnd/>
          </a:ln>
        </p:spPr>
        <p:txBody>
          <a:bodyPr>
            <a:spAutoFit/>
          </a:bodyPr>
          <a:lstStyle/>
          <a:p>
            <a:pPr>
              <a:lnSpc>
                <a:spcPct val="100000"/>
              </a:lnSpc>
            </a:pPr>
            <a:r>
              <a:rPr lang="fr-FR" sz="1000" b="0" i="1">
                <a:solidFill>
                  <a:srgbClr val="000000"/>
                </a:solidFill>
              </a:rPr>
              <a:t>Source : C. Poirier : “Advanced Supply Chain Management</a:t>
            </a:r>
            <a:r>
              <a:rPr lang="fr-FR" sz="1200" b="0" i="1">
                <a:solidFill>
                  <a:srgbClr val="000000"/>
                </a:solidFill>
              </a:rPr>
              <a:t> »</a:t>
            </a:r>
          </a:p>
        </p:txBody>
      </p:sp>
      <p:sp>
        <p:nvSpPr>
          <p:cNvPr id="46098" name="Line 16"/>
          <p:cNvSpPr>
            <a:spLocks noChangeShapeType="1"/>
          </p:cNvSpPr>
          <p:nvPr/>
        </p:nvSpPr>
        <p:spPr bwMode="auto">
          <a:xfrm>
            <a:off x="4114800" y="1874838"/>
            <a:ext cx="0" cy="1295400"/>
          </a:xfrm>
          <a:prstGeom prst="line">
            <a:avLst/>
          </a:prstGeom>
          <a:noFill/>
          <a:ln w="38100">
            <a:solidFill>
              <a:srgbClr val="000000"/>
            </a:solidFill>
            <a:prstDash val="dash"/>
            <a:round/>
            <a:headEnd/>
            <a:tailEnd/>
          </a:ln>
        </p:spPr>
        <p:txBody>
          <a:bodyPr/>
          <a:lstStyle/>
          <a:p>
            <a:endParaRPr lang="fr-FR"/>
          </a:p>
        </p:txBody>
      </p:sp>
      <p:sp>
        <p:nvSpPr>
          <p:cNvPr id="46099" name="Text Box 17"/>
          <p:cNvSpPr txBox="1">
            <a:spLocks noChangeArrowheads="1"/>
          </p:cNvSpPr>
          <p:nvPr/>
        </p:nvSpPr>
        <p:spPr bwMode="auto">
          <a:xfrm>
            <a:off x="1676400" y="1658938"/>
            <a:ext cx="2406650" cy="366712"/>
          </a:xfrm>
          <a:prstGeom prst="rect">
            <a:avLst/>
          </a:prstGeom>
          <a:noFill/>
          <a:ln w="9525">
            <a:noFill/>
            <a:miter lim="800000"/>
            <a:headEnd/>
            <a:tailEnd/>
          </a:ln>
        </p:spPr>
        <p:txBody>
          <a:bodyPr wrap="none">
            <a:spAutoFit/>
          </a:bodyPr>
          <a:lstStyle/>
          <a:p>
            <a:pPr eaLnBrk="1" hangingPunct="1">
              <a:lnSpc>
                <a:spcPct val="100000"/>
              </a:lnSpc>
            </a:pPr>
            <a:r>
              <a:rPr lang="fr-FR" sz="1800" b="0" i="1">
                <a:solidFill>
                  <a:srgbClr val="000000"/>
                </a:solidFill>
              </a:rPr>
              <a:t>Approches classiques</a:t>
            </a:r>
          </a:p>
        </p:txBody>
      </p:sp>
      <p:sp>
        <p:nvSpPr>
          <p:cNvPr id="46100" name="Text Box 18"/>
          <p:cNvSpPr txBox="1">
            <a:spLocks noChangeArrowheads="1"/>
          </p:cNvSpPr>
          <p:nvPr/>
        </p:nvSpPr>
        <p:spPr bwMode="auto">
          <a:xfrm>
            <a:off x="4953000" y="1658938"/>
            <a:ext cx="2317750" cy="366712"/>
          </a:xfrm>
          <a:prstGeom prst="rect">
            <a:avLst/>
          </a:prstGeom>
          <a:noFill/>
          <a:ln w="9525">
            <a:noFill/>
            <a:miter lim="800000"/>
            <a:headEnd/>
            <a:tailEnd/>
          </a:ln>
        </p:spPr>
        <p:txBody>
          <a:bodyPr wrap="none">
            <a:spAutoFit/>
          </a:bodyPr>
          <a:lstStyle/>
          <a:p>
            <a:pPr eaLnBrk="1" hangingPunct="1">
              <a:lnSpc>
                <a:spcPct val="100000"/>
              </a:lnSpc>
            </a:pPr>
            <a:r>
              <a:rPr lang="fr-FR" sz="1800" b="0" i="1">
                <a:solidFill>
                  <a:srgbClr val="000000"/>
                </a:solidFill>
              </a:rPr>
              <a:t>Approches avancées</a:t>
            </a:r>
          </a:p>
        </p:txBody>
      </p:sp>
      <p:sp>
        <p:nvSpPr>
          <p:cNvPr id="46101" name="Text Box 19"/>
          <p:cNvSpPr txBox="1">
            <a:spLocks noChangeArrowheads="1"/>
          </p:cNvSpPr>
          <p:nvPr/>
        </p:nvSpPr>
        <p:spPr bwMode="auto">
          <a:xfrm>
            <a:off x="5534025" y="5835650"/>
            <a:ext cx="2871788" cy="336550"/>
          </a:xfrm>
          <a:prstGeom prst="rect">
            <a:avLst/>
          </a:prstGeom>
          <a:noFill/>
          <a:ln w="9525">
            <a:noFill/>
            <a:miter lim="800000"/>
            <a:headEnd/>
            <a:tailEnd/>
          </a:ln>
        </p:spPr>
        <p:txBody>
          <a:bodyPr wrap="none">
            <a:spAutoFit/>
          </a:bodyPr>
          <a:lstStyle/>
          <a:p>
            <a:pPr eaLnBrk="1" hangingPunct="1">
              <a:lnSpc>
                <a:spcPct val="100000"/>
              </a:lnSpc>
            </a:pPr>
            <a:r>
              <a:rPr lang="fr-FR" sz="1600" i="1">
                <a:solidFill>
                  <a:srgbClr val="000000"/>
                </a:solidFill>
              </a:rPr>
              <a:t>Performance opérationnelle</a:t>
            </a:r>
          </a:p>
        </p:txBody>
      </p:sp>
      <p:sp>
        <p:nvSpPr>
          <p:cNvPr id="46102" name="Text Box 20"/>
          <p:cNvSpPr txBox="1">
            <a:spLocks noChangeArrowheads="1"/>
          </p:cNvSpPr>
          <p:nvPr/>
        </p:nvSpPr>
        <p:spPr bwMode="auto">
          <a:xfrm rot="-5400000">
            <a:off x="102394" y="2512219"/>
            <a:ext cx="2341562" cy="336550"/>
          </a:xfrm>
          <a:prstGeom prst="rect">
            <a:avLst/>
          </a:prstGeom>
          <a:noFill/>
          <a:ln w="9525">
            <a:noFill/>
            <a:miter lim="800000"/>
            <a:headEnd/>
            <a:tailEnd/>
          </a:ln>
        </p:spPr>
        <p:txBody>
          <a:bodyPr wrap="none">
            <a:spAutoFit/>
          </a:bodyPr>
          <a:lstStyle/>
          <a:p>
            <a:pPr eaLnBrk="1" hangingPunct="1">
              <a:lnSpc>
                <a:spcPct val="100000"/>
              </a:lnSpc>
            </a:pPr>
            <a:r>
              <a:rPr lang="fr-FR" sz="1600" i="1">
                <a:solidFill>
                  <a:srgbClr val="000000"/>
                </a:solidFill>
              </a:rPr>
              <a:t>Stades de maturité SC</a:t>
            </a:r>
          </a:p>
        </p:txBody>
      </p:sp>
      <p:sp>
        <p:nvSpPr>
          <p:cNvPr id="46103" name="Line 21"/>
          <p:cNvSpPr>
            <a:spLocks noChangeShapeType="1"/>
          </p:cNvSpPr>
          <p:nvPr/>
        </p:nvSpPr>
        <p:spPr bwMode="auto">
          <a:xfrm flipV="1">
            <a:off x="1524000" y="1874838"/>
            <a:ext cx="6400800" cy="1752600"/>
          </a:xfrm>
          <a:prstGeom prst="line">
            <a:avLst/>
          </a:prstGeom>
          <a:noFill/>
          <a:ln w="57150">
            <a:solidFill>
              <a:schemeClr val="bg1"/>
            </a:solidFill>
            <a:round/>
            <a:headEnd/>
            <a:tailEnd type="triangle" w="med" len="med"/>
          </a:ln>
        </p:spPr>
        <p:txBody>
          <a:bodyPr/>
          <a:lstStyle/>
          <a:p>
            <a:endParaRPr lang="fr-F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a:t>Les missions de la supply chain</a:t>
            </a:r>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176895" cy="478432"/>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 Achats</a:t>
              </a:r>
            </a:p>
            <a:p>
              <a:pPr>
                <a:lnSpc>
                  <a:spcPct val="100000"/>
                </a:lnSpc>
                <a:buFontTx/>
                <a:buChar char="•"/>
              </a:pPr>
              <a:r>
                <a:rPr lang="fr-FR" sz="2000" b="0" i="1">
                  <a:solidFill>
                    <a:schemeClr val="accent4">
                      <a:lumMod val="50000"/>
                    </a:schemeClr>
                  </a:solidFill>
                </a:rPr>
                <a:t>Optimisation de l’utilisation des capacités</a:t>
              </a:r>
            </a:p>
            <a:p>
              <a:pPr>
                <a:lnSpc>
                  <a:spcPct val="100000"/>
                </a:lnSpc>
                <a:buFontTx/>
                <a:buChar char="•"/>
              </a:pPr>
              <a:r>
                <a:rPr lang="fr-FR" sz="2000" b="0" i="1">
                  <a:solidFill>
                    <a:schemeClr val="accent4">
                      <a:lumMod val="50000"/>
                    </a:schemeClr>
                  </a:solidFill>
                </a:rPr>
                <a:t>Productivité</a:t>
              </a:r>
            </a:p>
            <a:p>
              <a:pPr>
                <a:lnSpc>
                  <a:spcPct val="100000"/>
                </a:lnSpc>
                <a:buFontTx/>
                <a:buChar char="•"/>
              </a:pPr>
              <a:r>
                <a:rPr lang="fr-FR" sz="2000" b="0" i="1">
                  <a:solidFill>
                    <a:schemeClr val="accent4">
                      <a:lumMod val="50000"/>
                    </a:schemeClr>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473300" cy="523218"/>
            </a:xfrm>
            <a:prstGeom prst="rect">
              <a:avLst/>
            </a:prstGeom>
            <a:noFill/>
            <a:ln w="9525">
              <a:noFill/>
              <a:miter lim="800000"/>
              <a:headEnd/>
              <a:tailEnd/>
            </a:ln>
          </p:spPr>
          <p:txBody>
            <a:bodyPr wrap="none">
              <a:spAutoFit/>
            </a:bodyPr>
            <a:lstStyle/>
            <a:p>
              <a:pPr>
                <a:lnSpc>
                  <a:spcPct val="100000"/>
                </a:lnSpc>
              </a:pPr>
              <a:r>
                <a:rPr lang="fr-FR" sz="2800" dirty="0">
                  <a:solidFill>
                    <a:schemeClr val="accent4">
                      <a:lumMod val="50000"/>
                    </a:schemeClr>
                  </a:solidFill>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Matières premières</a:t>
              </a:r>
            </a:p>
            <a:p>
              <a:pPr>
                <a:lnSpc>
                  <a:spcPct val="100000"/>
                </a:lnSpc>
                <a:buFontTx/>
                <a:buChar char="•"/>
              </a:pPr>
              <a:r>
                <a:rPr lang="fr-FR" sz="2000" b="0" i="1">
                  <a:solidFill>
                    <a:schemeClr val="accent4">
                      <a:lumMod val="50000"/>
                    </a:schemeClr>
                  </a:solidFill>
                </a:rPr>
                <a:t>En cours</a:t>
              </a:r>
            </a:p>
            <a:p>
              <a:pPr>
                <a:lnSpc>
                  <a:spcPct val="100000"/>
                </a:lnSpc>
                <a:buFontTx/>
                <a:buChar char="•"/>
              </a:pPr>
              <a:r>
                <a:rPr lang="fr-FR" sz="2000" b="0" i="1">
                  <a:solidFill>
                    <a:schemeClr val="accent4">
                      <a:lumMod val="50000"/>
                    </a:schemeClr>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Eco-conception</a:t>
              </a:r>
            </a:p>
            <a:p>
              <a:pPr>
                <a:lnSpc>
                  <a:spcPct val="100000"/>
                </a:lnSpc>
                <a:buFontTx/>
                <a:buChar char="•"/>
              </a:pPr>
              <a:r>
                <a:rPr lang="fr-FR" sz="2000" b="0" i="1">
                  <a:solidFill>
                    <a:schemeClr val="accent4">
                      <a:lumMod val="50000"/>
                    </a:schemeClr>
                  </a:solidFill>
                </a:rPr>
                <a:t>Eco-sourcing</a:t>
              </a:r>
            </a:p>
            <a:p>
              <a:pPr>
                <a:lnSpc>
                  <a:spcPct val="100000"/>
                </a:lnSpc>
                <a:buFontTx/>
                <a:buChar char="•"/>
              </a:pPr>
              <a:r>
                <a:rPr lang="fr-FR" sz="2000" b="0" i="1">
                  <a:solidFill>
                    <a:schemeClr val="accent4">
                      <a:lumMod val="50000"/>
                    </a:schemeClr>
                  </a:solidFill>
                </a:rPr>
                <a:t>Eco-manufacturing</a:t>
              </a:r>
            </a:p>
            <a:p>
              <a:pPr>
                <a:lnSpc>
                  <a:spcPct val="100000"/>
                </a:lnSpc>
                <a:buFontTx/>
                <a:buChar char="•"/>
              </a:pPr>
              <a:r>
                <a:rPr lang="fr-FR" sz="2000" b="0" i="1">
                  <a:solidFill>
                    <a:schemeClr val="accent4">
                      <a:lumMod val="50000"/>
                    </a:schemeClr>
                  </a:solidFill>
                </a:rPr>
                <a:t>Eco-logistique</a:t>
              </a:r>
            </a:p>
            <a:p>
              <a:pPr>
                <a:lnSpc>
                  <a:spcPct val="100000"/>
                </a:lnSpc>
                <a:buFontTx/>
                <a:buChar char="•"/>
              </a:pPr>
              <a:r>
                <a:rPr lang="fr-FR" sz="2000" b="0" i="1">
                  <a:solidFill>
                    <a:schemeClr val="accent4">
                      <a:lumMod val="50000"/>
                    </a:schemeClr>
                  </a:solidFill>
                </a:rPr>
                <a:t>Eco-retours</a:t>
              </a: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a:t>Les missions de la supply chain</a:t>
            </a:r>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176895" cy="478432"/>
            </a:xfrm>
            <a:prstGeom prst="rect">
              <a:avLst/>
            </a:prstGeom>
            <a:noFill/>
            <a:ln w="9525">
              <a:noFill/>
              <a:miter lim="800000"/>
              <a:headEnd/>
              <a:tailEnd/>
            </a:ln>
          </p:spPr>
          <p:txBody>
            <a:bodyPr wrap="none">
              <a:spAutoFit/>
            </a:bodyPr>
            <a:lstStyle/>
            <a:p>
              <a:pPr>
                <a:lnSpc>
                  <a:spcPct val="100000"/>
                </a:lnSpc>
              </a:pPr>
              <a:r>
                <a:rPr lang="fr-FR" sz="2800" dirty="0">
                  <a:solidFill>
                    <a:schemeClr val="accent4">
                      <a:lumMod val="50000"/>
                    </a:schemeClr>
                  </a:solidFill>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 Achats</a:t>
              </a:r>
            </a:p>
            <a:p>
              <a:pPr>
                <a:lnSpc>
                  <a:spcPct val="100000"/>
                </a:lnSpc>
                <a:buFontTx/>
                <a:buChar char="•"/>
              </a:pPr>
              <a:r>
                <a:rPr lang="fr-FR" sz="2000" b="0" i="1">
                  <a:solidFill>
                    <a:schemeClr val="accent4">
                      <a:lumMod val="50000"/>
                    </a:schemeClr>
                  </a:solidFill>
                </a:rPr>
                <a:t>Optimisation de l’utilisation des capacités</a:t>
              </a:r>
            </a:p>
            <a:p>
              <a:pPr>
                <a:lnSpc>
                  <a:spcPct val="100000"/>
                </a:lnSpc>
                <a:buFontTx/>
                <a:buChar char="•"/>
              </a:pPr>
              <a:r>
                <a:rPr lang="fr-FR" sz="2000" b="0" i="1">
                  <a:solidFill>
                    <a:schemeClr val="accent4">
                      <a:lumMod val="50000"/>
                    </a:schemeClr>
                  </a:solidFill>
                </a:rPr>
                <a:t>Productivité</a:t>
              </a:r>
            </a:p>
            <a:p>
              <a:pPr>
                <a:lnSpc>
                  <a:spcPct val="100000"/>
                </a:lnSpc>
                <a:buFontTx/>
                <a:buChar char="•"/>
              </a:pPr>
              <a:r>
                <a:rPr lang="fr-FR" sz="2000" b="0" i="1">
                  <a:solidFill>
                    <a:schemeClr val="accent4">
                      <a:lumMod val="50000"/>
                    </a:schemeClr>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Eco-conception</a:t>
              </a:r>
            </a:p>
            <a:p>
              <a:pPr>
                <a:lnSpc>
                  <a:spcPct val="100000"/>
                </a:lnSpc>
                <a:buFontTx/>
                <a:buChar char="•"/>
              </a:pPr>
              <a:r>
                <a:rPr lang="fr-FR" sz="2000" b="0" i="1">
                  <a:solidFill>
                    <a:schemeClr val="accent4">
                      <a:lumMod val="50000"/>
                    </a:schemeClr>
                  </a:solidFill>
                </a:rPr>
                <a:t>Eco-sourcing</a:t>
              </a:r>
            </a:p>
            <a:p>
              <a:pPr>
                <a:lnSpc>
                  <a:spcPct val="100000"/>
                </a:lnSpc>
                <a:buFontTx/>
                <a:buChar char="•"/>
              </a:pPr>
              <a:r>
                <a:rPr lang="fr-FR" sz="2000" b="0" i="1">
                  <a:solidFill>
                    <a:schemeClr val="accent4">
                      <a:lumMod val="50000"/>
                    </a:schemeClr>
                  </a:solidFill>
                </a:rPr>
                <a:t>Eco-manufacturing</a:t>
              </a:r>
            </a:p>
            <a:p>
              <a:pPr>
                <a:lnSpc>
                  <a:spcPct val="100000"/>
                </a:lnSpc>
                <a:buFontTx/>
                <a:buChar char="•"/>
              </a:pPr>
              <a:r>
                <a:rPr lang="fr-FR" sz="2000" b="0" i="1">
                  <a:solidFill>
                    <a:schemeClr val="accent4">
                      <a:lumMod val="50000"/>
                    </a:schemeClr>
                  </a:solidFill>
                </a:rPr>
                <a:t>Eco-logistique</a:t>
              </a:r>
            </a:p>
            <a:p>
              <a:pPr>
                <a:lnSpc>
                  <a:spcPct val="100000"/>
                </a:lnSpc>
                <a:buFontTx/>
                <a:buChar char="•"/>
              </a:pPr>
              <a:r>
                <a:rPr lang="fr-FR" sz="2000" b="0" i="1">
                  <a:solidFill>
                    <a:schemeClr val="accent4">
                      <a:lumMod val="50000"/>
                    </a:schemeClr>
                  </a:solidFill>
                </a:rPr>
                <a:t>Eco-retours</a:t>
              </a: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extLst>
      <p:ext uri="{BB962C8B-B14F-4D97-AF65-F5344CB8AC3E}">
        <p14:creationId xmlns:p14="http://schemas.microsoft.com/office/powerpoint/2010/main" val="32300371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a:t>Les missions de la supply chain</a:t>
            </a:r>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687763" cy="519112"/>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 Achats</a:t>
              </a:r>
            </a:p>
            <a:p>
              <a:pPr>
                <a:lnSpc>
                  <a:spcPct val="100000"/>
                </a:lnSpc>
                <a:buFontTx/>
                <a:buChar char="•"/>
              </a:pPr>
              <a:r>
                <a:rPr lang="fr-FR" sz="2000" b="0" i="1">
                  <a:solidFill>
                    <a:srgbClr val="008000"/>
                  </a:solidFill>
                </a:rPr>
                <a:t>Optimisation de l’utilisation des capacités</a:t>
              </a:r>
            </a:p>
            <a:p>
              <a:pPr>
                <a:lnSpc>
                  <a:spcPct val="100000"/>
                </a:lnSpc>
                <a:buFontTx/>
                <a:buChar char="•"/>
              </a:pPr>
              <a:r>
                <a:rPr lang="fr-FR" sz="2000" b="0" i="1">
                  <a:solidFill>
                    <a:srgbClr val="008000"/>
                  </a:solidFill>
                </a:rPr>
                <a:t>Productivité</a:t>
              </a:r>
            </a:p>
            <a:p>
              <a:pPr>
                <a:lnSpc>
                  <a:spcPct val="100000"/>
                </a:lnSpc>
                <a:buFontTx/>
                <a:buChar char="•"/>
              </a:pPr>
              <a:r>
                <a:rPr lang="fr-FR" sz="2000" b="0" i="1">
                  <a:solidFill>
                    <a:srgbClr val="008000"/>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Eco-conception</a:t>
              </a:r>
            </a:p>
            <a:p>
              <a:pPr>
                <a:lnSpc>
                  <a:spcPct val="100000"/>
                </a:lnSpc>
                <a:buFontTx/>
                <a:buChar char="•"/>
              </a:pPr>
              <a:r>
                <a:rPr lang="fr-FR" sz="2000" b="0" i="1">
                  <a:solidFill>
                    <a:schemeClr val="accent4">
                      <a:lumMod val="50000"/>
                    </a:schemeClr>
                  </a:solidFill>
                </a:rPr>
                <a:t>Eco-sourcing</a:t>
              </a:r>
            </a:p>
            <a:p>
              <a:pPr>
                <a:lnSpc>
                  <a:spcPct val="100000"/>
                </a:lnSpc>
                <a:buFontTx/>
                <a:buChar char="•"/>
              </a:pPr>
              <a:r>
                <a:rPr lang="fr-FR" sz="2000" b="0" i="1">
                  <a:solidFill>
                    <a:schemeClr val="accent4">
                      <a:lumMod val="50000"/>
                    </a:schemeClr>
                  </a:solidFill>
                </a:rPr>
                <a:t>Eco-manufacturing</a:t>
              </a:r>
            </a:p>
            <a:p>
              <a:pPr>
                <a:lnSpc>
                  <a:spcPct val="100000"/>
                </a:lnSpc>
                <a:buFontTx/>
                <a:buChar char="•"/>
              </a:pPr>
              <a:r>
                <a:rPr lang="fr-FR" sz="2000" b="0" i="1">
                  <a:solidFill>
                    <a:schemeClr val="accent4">
                      <a:lumMod val="50000"/>
                    </a:schemeClr>
                  </a:solidFill>
                </a:rPr>
                <a:t>Eco-logistique</a:t>
              </a:r>
            </a:p>
            <a:p>
              <a:pPr>
                <a:lnSpc>
                  <a:spcPct val="100000"/>
                </a:lnSpc>
                <a:buFontTx/>
                <a:buChar char="•"/>
              </a:pPr>
              <a:r>
                <a:rPr lang="fr-FR" sz="2000" b="0" i="1">
                  <a:solidFill>
                    <a:schemeClr val="accent4">
                      <a:lumMod val="50000"/>
                    </a:schemeClr>
                  </a:solidFill>
                </a:rPr>
                <a:t>Eco-retours</a:t>
              </a: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rgbClr val="FF0000"/>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extLst>
      <p:ext uri="{BB962C8B-B14F-4D97-AF65-F5344CB8AC3E}">
        <p14:creationId xmlns:p14="http://schemas.microsoft.com/office/powerpoint/2010/main" val="23683003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a:t>Les missions de la supply chain</a:t>
            </a:r>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687763" cy="519112"/>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 Achats</a:t>
              </a:r>
            </a:p>
            <a:p>
              <a:pPr>
                <a:lnSpc>
                  <a:spcPct val="100000"/>
                </a:lnSpc>
                <a:buFontTx/>
                <a:buChar char="•"/>
              </a:pPr>
              <a:r>
                <a:rPr lang="fr-FR" sz="2000" b="0" i="1">
                  <a:solidFill>
                    <a:srgbClr val="008000"/>
                  </a:solidFill>
                </a:rPr>
                <a:t>Optimisation de l’utilisation des capacités</a:t>
              </a:r>
            </a:p>
            <a:p>
              <a:pPr>
                <a:lnSpc>
                  <a:spcPct val="100000"/>
                </a:lnSpc>
                <a:buFontTx/>
                <a:buChar char="•"/>
              </a:pPr>
              <a:r>
                <a:rPr lang="fr-FR" sz="2000" b="0" i="1">
                  <a:solidFill>
                    <a:srgbClr val="008000"/>
                  </a:solidFill>
                </a:rPr>
                <a:t>Productivité</a:t>
              </a:r>
            </a:p>
            <a:p>
              <a:pPr>
                <a:lnSpc>
                  <a:spcPct val="100000"/>
                </a:lnSpc>
                <a:buFontTx/>
                <a:buChar char="•"/>
              </a:pPr>
              <a:r>
                <a:rPr lang="fr-FR" sz="2000" b="0" i="1">
                  <a:solidFill>
                    <a:srgbClr val="008000"/>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897313" cy="2219325"/>
            <a:chOff x="0" y="4357688"/>
            <a:chExt cx="4040188" cy="2219325"/>
          </a:xfrm>
        </p:grpSpPr>
        <p:sp>
          <p:nvSpPr>
            <p:cNvPr id="5134" name="Text Box 6"/>
            <p:cNvSpPr txBox="1">
              <a:spLocks noChangeArrowheads="1"/>
            </p:cNvSpPr>
            <p:nvPr/>
          </p:nvSpPr>
          <p:spPr bwMode="auto">
            <a:xfrm>
              <a:off x="0" y="4357688"/>
              <a:ext cx="4040188" cy="523875"/>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Eco-conception</a:t>
              </a:r>
            </a:p>
            <a:p>
              <a:pPr>
                <a:lnSpc>
                  <a:spcPct val="100000"/>
                </a:lnSpc>
                <a:buFontTx/>
                <a:buChar char="•"/>
              </a:pPr>
              <a:r>
                <a:rPr lang="fr-FR" sz="2000" b="0" i="1">
                  <a:solidFill>
                    <a:srgbClr val="008000"/>
                  </a:solidFill>
                </a:rPr>
                <a:t>Eco-sourcing</a:t>
              </a:r>
            </a:p>
            <a:p>
              <a:pPr>
                <a:lnSpc>
                  <a:spcPct val="100000"/>
                </a:lnSpc>
                <a:buFontTx/>
                <a:buChar char="•"/>
              </a:pPr>
              <a:r>
                <a:rPr lang="fr-FR" sz="2000" b="0" i="1">
                  <a:solidFill>
                    <a:srgbClr val="008000"/>
                  </a:solidFill>
                </a:rPr>
                <a:t>Eco-manufacturing</a:t>
              </a:r>
            </a:p>
            <a:p>
              <a:pPr>
                <a:lnSpc>
                  <a:spcPct val="100000"/>
                </a:lnSpc>
                <a:buFontTx/>
                <a:buChar char="•"/>
              </a:pPr>
              <a:r>
                <a:rPr lang="fr-FR" sz="2000" b="0" i="1">
                  <a:solidFill>
                    <a:srgbClr val="008000"/>
                  </a:solidFill>
                </a:rPr>
                <a:t>Eco-logistique</a:t>
              </a:r>
            </a:p>
            <a:p>
              <a:pPr>
                <a:lnSpc>
                  <a:spcPct val="100000"/>
                </a:lnSpc>
                <a:buFontTx/>
                <a:buChar char="•"/>
              </a:pPr>
              <a:r>
                <a:rPr lang="fr-FR" sz="2000" b="0" i="1">
                  <a:solidFill>
                    <a:srgbClr val="008000"/>
                  </a:solidFill>
                </a:rPr>
                <a:t>Eco-retours</a:t>
              </a: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rgbClr val="FF0000"/>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rgbClr val="FF0000"/>
                </a:solidFill>
              </a:rPr>
              <a:t>Impact sur l’environnement</a:t>
            </a:r>
          </a:p>
        </p:txBody>
      </p:sp>
    </p:spTree>
    <p:extLst>
      <p:ext uri="{BB962C8B-B14F-4D97-AF65-F5344CB8AC3E}">
        <p14:creationId xmlns:p14="http://schemas.microsoft.com/office/powerpoint/2010/main" val="12600789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fr-FR"/>
              <a:t>Diminuer le capital immobilisé</a:t>
            </a:r>
          </a:p>
        </p:txBody>
      </p:sp>
      <p:sp>
        <p:nvSpPr>
          <p:cNvPr id="11269" name="Rectangle 3"/>
          <p:cNvSpPr>
            <a:spLocks noGrp="1" noChangeArrowheads="1"/>
          </p:cNvSpPr>
          <p:nvPr>
            <p:ph type="body" idx="1"/>
          </p:nvPr>
        </p:nvSpPr>
        <p:spPr>
          <a:xfrm>
            <a:off x="1066800" y="1676400"/>
            <a:ext cx="7620000" cy="4114800"/>
          </a:xfrm>
        </p:spPr>
        <p:txBody>
          <a:bodyPr/>
          <a:lstStyle/>
          <a:p>
            <a:r>
              <a:rPr lang="fr-FR"/>
              <a:t>Capital circulant (besoin en fonds de roulement)</a:t>
            </a:r>
          </a:p>
          <a:p>
            <a:pPr lvl="1"/>
            <a:r>
              <a:rPr lang="fr-FR"/>
              <a:t>Stocks</a:t>
            </a:r>
          </a:p>
          <a:p>
            <a:pPr lvl="1"/>
            <a:r>
              <a:rPr lang="fr-FR"/>
              <a:t>Crédit client – crédit fournisseur</a:t>
            </a:r>
          </a:p>
          <a:p>
            <a:r>
              <a:rPr lang="fr-FR"/>
              <a:t>Immobilisations corporelles</a:t>
            </a:r>
          </a:p>
          <a:p>
            <a:pPr lvl="1"/>
            <a:r>
              <a:rPr lang="fr-FR"/>
              <a:t>Bâtiments (usines, entrepôts, …)</a:t>
            </a:r>
          </a:p>
          <a:p>
            <a:pPr lvl="1"/>
            <a:r>
              <a:rPr lang="fr-FR"/>
              <a:t>Machines</a:t>
            </a:r>
          </a:p>
          <a:p>
            <a:pPr lvl="1"/>
            <a:r>
              <a:rPr lang="fr-FR"/>
              <a:t>Moyens de transport</a:t>
            </a:r>
          </a:p>
          <a:p>
            <a:r>
              <a:rPr lang="fr-FR"/>
              <a:t>Autres immobilisations</a:t>
            </a:r>
          </a:p>
        </p:txBody>
      </p:sp>
    </p:spTree>
  </p:cSld>
  <p:clrMapOvr>
    <a:masterClrMapping/>
  </p:clrMapOvr>
  <p:transition spd="med"/>
</p:sld>
</file>

<file path=ppt/theme/theme1.xml><?xml version="1.0" encoding="utf-8"?>
<a:theme xmlns:a="http://schemas.openxmlformats.org/drawingml/2006/main" name="Introduction3-fr">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Introduction3-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lnDef>
  </a:objectDefaults>
  <a:extraClrSchemeLst>
    <a:extraClrScheme>
      <a:clrScheme name="Introduction3-f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3-f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roduction3-f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3-f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3-f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3-f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roduction3-f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Introduction3-fr</Template>
  <TotalTime>0</TotalTime>
  <Pages>24</Pages>
  <Words>6903</Words>
  <Application>Microsoft Office PowerPoint</Application>
  <PresentationFormat>Format US (216 x 279 mm)</PresentationFormat>
  <Paragraphs>860</Paragraphs>
  <Slides>44</Slides>
  <Notes>44</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3</vt:i4>
      </vt:variant>
      <vt:variant>
        <vt:lpstr>Titres des diapositives</vt:lpstr>
      </vt:variant>
      <vt:variant>
        <vt:i4>44</vt:i4>
      </vt:variant>
    </vt:vector>
  </HeadingPairs>
  <TitlesOfParts>
    <vt:vector size="59" baseType="lpstr">
      <vt:lpstr>ＭＳ Ｐゴシック</vt:lpstr>
      <vt:lpstr>SimSun</vt:lpstr>
      <vt:lpstr>Arial</vt:lpstr>
      <vt:lpstr>Arial Narrow</vt:lpstr>
      <vt:lpstr>Gill Sans</vt:lpstr>
      <vt:lpstr>Gill Sans Light</vt:lpstr>
      <vt:lpstr>Helvetica</vt:lpstr>
      <vt:lpstr>Optima</vt:lpstr>
      <vt:lpstr>Tahoma</vt:lpstr>
      <vt:lpstr>Times New Roman</vt:lpstr>
      <vt:lpstr>Wingdings</vt:lpstr>
      <vt:lpstr>Introduction3-fr</vt:lpstr>
      <vt:lpstr>CorelDRAW!</vt:lpstr>
      <vt:lpstr>Microsoft ClipArt Gallery</vt:lpstr>
      <vt:lpstr>Clip</vt:lpstr>
      <vt:lpstr>Supply Chain Management Définitions, enjeux, problématiques</vt:lpstr>
      <vt:lpstr>Contenu</vt:lpstr>
      <vt:lpstr>Supply Chain</vt:lpstr>
      <vt:lpstr>Supply Chain Management</vt:lpstr>
      <vt:lpstr>Les missions de la supply chain</vt:lpstr>
      <vt:lpstr>Les missions de la supply chain</vt:lpstr>
      <vt:lpstr>Les missions de la supply chain</vt:lpstr>
      <vt:lpstr>Les missions de la supply chain</vt:lpstr>
      <vt:lpstr>Diminuer le capital immobilisé</vt:lpstr>
      <vt:lpstr>Le nouvel environnement (1)</vt:lpstr>
      <vt:lpstr>L'augmentation de la complexité</vt:lpstr>
      <vt:lpstr>Le nouvel environnement (2)</vt:lpstr>
      <vt:lpstr>Le nouvel environnement (3)</vt:lpstr>
      <vt:lpstr>Le nouvel environnement (4)</vt:lpstr>
      <vt:lpstr>L’objectif : la création de valeur</vt:lpstr>
      <vt:lpstr>Les déterminants financiers</vt:lpstr>
      <vt:lpstr>Relations de causalité</vt:lpstr>
      <vt:lpstr>Historique</vt:lpstr>
      <vt:lpstr>L'approche traditionnelle : le taylorisme</vt:lpstr>
      <vt:lpstr>La FORD T</vt:lpstr>
      <vt:lpstr>Les principes du taylorisme</vt:lpstr>
      <vt:lpstr>Avantages et inconvénients de la division du travail</vt:lpstr>
      <vt:lpstr>L’évolution du concept de logistique</vt:lpstr>
      <vt:lpstr>L’organisation traditionnelle en « silos »</vt:lpstr>
      <vt:lpstr>L’organisation traditionnelle</vt:lpstr>
      <vt:lpstr>Supply Chain management : définition</vt:lpstr>
      <vt:lpstr>La supply chain interne : l’intégration à travers les barrières fonctionnelles</vt:lpstr>
      <vt:lpstr>De l’entreprise verticale (silos)  à l’entreprise horizontale</vt:lpstr>
      <vt:lpstr>Direction Supply Chain Exemple</vt:lpstr>
      <vt:lpstr>La supply chain externe : l’intégration inter- entreprises </vt:lpstr>
      <vt:lpstr>Double bilan</vt:lpstr>
      <vt:lpstr>Le degré d’intégration de la Supply Chain</vt:lpstr>
      <vt:lpstr>Le degré d’intégration de la Supply Chain</vt:lpstr>
      <vt:lpstr>Le degré d’intégration de la Supply Chain</vt:lpstr>
      <vt:lpstr>Niveau 4 : la Supply Chain étendue</vt:lpstr>
      <vt:lpstr>Exemple de supply chain automobile</vt:lpstr>
      <vt:lpstr>La chaîne de valeur</vt:lpstr>
      <vt:lpstr>Supply Chain de l’Airbus A380</vt:lpstr>
      <vt:lpstr>Les principaux constituants de la SC</vt:lpstr>
      <vt:lpstr>La hiérarchie des décisions dans la Supply Chain</vt:lpstr>
      <vt:lpstr>Le modèle SCOR</vt:lpstr>
      <vt:lpstr>Le modèle SCOR</vt:lpstr>
      <vt:lpstr>Le modèle SCOR</vt:lpstr>
      <vt:lpstr>Présentation PowerPoint</vt:lpstr>
    </vt:vector>
  </TitlesOfParts>
  <Company>Groupe HEC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Conditional Text</dc:creator>
  <cp:lastModifiedBy>Gerard Baglin</cp:lastModifiedBy>
  <cp:revision>66</cp:revision>
  <cp:lastPrinted>2003-09-03T14:55:16Z</cp:lastPrinted>
  <dcterms:created xsi:type="dcterms:W3CDTF">2007-04-29T07:20:38Z</dcterms:created>
  <dcterms:modified xsi:type="dcterms:W3CDTF">2018-03-19T16:25:11Z</dcterms:modified>
</cp:coreProperties>
</file>