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2" r:id="rId2"/>
  </p:sldMasterIdLst>
  <p:notesMasterIdLst>
    <p:notesMasterId r:id="rId114"/>
  </p:notesMasterIdLst>
  <p:handoutMasterIdLst>
    <p:handoutMasterId r:id="rId115"/>
  </p:handoutMasterIdLst>
  <p:sldIdLst>
    <p:sldId id="580" r:id="rId3"/>
    <p:sldId id="258" r:id="rId4"/>
    <p:sldId id="259" r:id="rId5"/>
    <p:sldId id="518" r:id="rId6"/>
    <p:sldId id="519" r:id="rId7"/>
    <p:sldId id="521" r:id="rId8"/>
    <p:sldId id="522" r:id="rId9"/>
    <p:sldId id="260" r:id="rId10"/>
    <p:sldId id="599" r:id="rId11"/>
    <p:sldId id="262" r:id="rId12"/>
    <p:sldId id="263" r:id="rId13"/>
    <p:sldId id="264" r:id="rId14"/>
    <p:sldId id="265" r:id="rId15"/>
    <p:sldId id="266" r:id="rId16"/>
    <p:sldId id="389" r:id="rId17"/>
    <p:sldId id="268" r:id="rId18"/>
    <p:sldId id="593" r:id="rId19"/>
    <p:sldId id="595" r:id="rId20"/>
    <p:sldId id="596" r:id="rId21"/>
    <p:sldId id="597" r:id="rId22"/>
    <p:sldId id="598" r:id="rId23"/>
    <p:sldId id="572" r:id="rId24"/>
    <p:sldId id="372" r:id="rId25"/>
    <p:sldId id="373" r:id="rId26"/>
    <p:sldId id="573" r:id="rId27"/>
    <p:sldId id="551" r:id="rId28"/>
    <p:sldId id="555" r:id="rId29"/>
    <p:sldId id="556" r:id="rId30"/>
    <p:sldId id="574" r:id="rId31"/>
    <p:sldId id="401" r:id="rId32"/>
    <p:sldId id="565" r:id="rId33"/>
    <p:sldId id="402" r:id="rId34"/>
    <p:sldId id="585" r:id="rId35"/>
    <p:sldId id="586" r:id="rId36"/>
    <p:sldId id="575" r:id="rId37"/>
    <p:sldId id="587" r:id="rId38"/>
    <p:sldId id="576" r:id="rId39"/>
    <p:sldId id="588" r:id="rId40"/>
    <p:sldId id="583" r:id="rId41"/>
    <p:sldId id="589" r:id="rId42"/>
    <p:sldId id="408" r:id="rId43"/>
    <p:sldId id="578" r:id="rId44"/>
    <p:sldId id="410" r:id="rId45"/>
    <p:sldId id="552" r:id="rId46"/>
    <p:sldId id="527" r:id="rId47"/>
    <p:sldId id="553" r:id="rId48"/>
    <p:sldId id="411" r:id="rId49"/>
    <p:sldId id="581" r:id="rId50"/>
    <p:sldId id="470" r:id="rId51"/>
    <p:sldId id="529" r:id="rId52"/>
    <p:sldId id="413" r:id="rId53"/>
    <p:sldId id="561" r:id="rId54"/>
    <p:sldId id="562" r:id="rId55"/>
    <p:sldId id="530" r:id="rId56"/>
    <p:sldId id="414" r:id="rId57"/>
    <p:sldId id="528" r:id="rId58"/>
    <p:sldId id="531" r:id="rId59"/>
    <p:sldId id="419" r:id="rId60"/>
    <p:sldId id="532" r:id="rId61"/>
    <p:sldId id="420" r:id="rId62"/>
    <p:sldId id="421" r:id="rId63"/>
    <p:sldId id="422" r:id="rId64"/>
    <p:sldId id="579" r:id="rId65"/>
    <p:sldId id="534" r:id="rId66"/>
    <p:sldId id="535" r:id="rId67"/>
    <p:sldId id="536" r:id="rId68"/>
    <p:sldId id="537" r:id="rId69"/>
    <p:sldId id="538" r:id="rId70"/>
    <p:sldId id="564" r:id="rId71"/>
    <p:sldId id="539" r:id="rId72"/>
    <p:sldId id="540" r:id="rId73"/>
    <p:sldId id="541" r:id="rId74"/>
    <p:sldId id="542" r:id="rId75"/>
    <p:sldId id="543" r:id="rId76"/>
    <p:sldId id="554" r:id="rId77"/>
    <p:sldId id="544" r:id="rId78"/>
    <p:sldId id="426" r:id="rId79"/>
    <p:sldId id="545" r:id="rId80"/>
    <p:sldId id="546" r:id="rId81"/>
    <p:sldId id="547" r:id="rId82"/>
    <p:sldId id="550" r:id="rId83"/>
    <p:sldId id="548" r:id="rId84"/>
    <p:sldId id="549" r:id="rId85"/>
    <p:sldId id="566" r:id="rId86"/>
    <p:sldId id="569" r:id="rId87"/>
    <p:sldId id="570" r:id="rId88"/>
    <p:sldId id="433" r:id="rId89"/>
    <p:sldId id="568" r:id="rId90"/>
    <p:sldId id="435" r:id="rId91"/>
    <p:sldId id="434" r:id="rId92"/>
    <p:sldId id="436" r:id="rId93"/>
    <p:sldId id="437" r:id="rId94"/>
    <p:sldId id="438" r:id="rId95"/>
    <p:sldId id="439" r:id="rId96"/>
    <p:sldId id="440" r:id="rId97"/>
    <p:sldId id="441" r:id="rId98"/>
    <p:sldId id="442" r:id="rId99"/>
    <p:sldId id="443" r:id="rId100"/>
    <p:sldId id="444" r:id="rId101"/>
    <p:sldId id="445" r:id="rId102"/>
    <p:sldId id="446" r:id="rId103"/>
    <p:sldId id="450" r:id="rId104"/>
    <p:sldId id="451" r:id="rId105"/>
    <p:sldId id="453" r:id="rId106"/>
    <p:sldId id="454" r:id="rId107"/>
    <p:sldId id="452" r:id="rId108"/>
    <p:sldId id="559" r:id="rId109"/>
    <p:sldId id="557" r:id="rId110"/>
    <p:sldId id="558" r:id="rId111"/>
    <p:sldId id="567" r:id="rId112"/>
    <p:sldId id="600" r:id="rId113"/>
  </p:sldIdLst>
  <p:sldSz cx="9906000" cy="6858000" type="A4"/>
  <p:notesSz cx="6662738" cy="9866313"/>
  <p:kinsoku lang="ja-JP" invalStChars="、。，．・：；？！゛゜ヽヾゝゞ々ー’”）〕］｝〉》」』】°‰′″℃￠％ぁぃぅぇぉっゃゅょゎァィゥェォッャュョヮヵヶ!%),.:;?]}｡｣､･ｧｨｩｪｫｬｭｮｯｰﾞﾟ" invalEndChars="‘“（〔［｛〈《「『【￥＄$([\{｢￡"/>
  <p:defaultTextStyle>
    <a:defPPr>
      <a:defRPr lang="fr-FR"/>
    </a:defPPr>
    <a:lvl1pPr algn="ctr" rtl="0" eaLnBrk="0" fontAlgn="base" hangingPunct="0">
      <a:spcBef>
        <a:spcPct val="0"/>
      </a:spcBef>
      <a:spcAft>
        <a:spcPct val="0"/>
      </a:spcAft>
      <a:defRPr kern="1200">
        <a:solidFill>
          <a:srgbClr val="063DE8"/>
        </a:solidFill>
        <a:latin typeface="Arial" panose="020B0604020202020204" pitchFamily="34" charset="0"/>
        <a:ea typeface="+mn-ea"/>
        <a:cs typeface="+mn-cs"/>
      </a:defRPr>
    </a:lvl1pPr>
    <a:lvl2pPr marL="457200" algn="ctr" rtl="0" eaLnBrk="0" fontAlgn="base" hangingPunct="0">
      <a:spcBef>
        <a:spcPct val="0"/>
      </a:spcBef>
      <a:spcAft>
        <a:spcPct val="0"/>
      </a:spcAft>
      <a:defRPr kern="1200">
        <a:solidFill>
          <a:srgbClr val="063DE8"/>
        </a:solidFill>
        <a:latin typeface="Arial" panose="020B0604020202020204" pitchFamily="34" charset="0"/>
        <a:ea typeface="+mn-ea"/>
        <a:cs typeface="+mn-cs"/>
      </a:defRPr>
    </a:lvl2pPr>
    <a:lvl3pPr marL="914400" algn="ctr" rtl="0" eaLnBrk="0" fontAlgn="base" hangingPunct="0">
      <a:spcBef>
        <a:spcPct val="0"/>
      </a:spcBef>
      <a:spcAft>
        <a:spcPct val="0"/>
      </a:spcAft>
      <a:defRPr kern="1200">
        <a:solidFill>
          <a:srgbClr val="063DE8"/>
        </a:solidFill>
        <a:latin typeface="Arial" panose="020B0604020202020204" pitchFamily="34" charset="0"/>
        <a:ea typeface="+mn-ea"/>
        <a:cs typeface="+mn-cs"/>
      </a:defRPr>
    </a:lvl3pPr>
    <a:lvl4pPr marL="1371600" algn="ctr" rtl="0" eaLnBrk="0" fontAlgn="base" hangingPunct="0">
      <a:spcBef>
        <a:spcPct val="0"/>
      </a:spcBef>
      <a:spcAft>
        <a:spcPct val="0"/>
      </a:spcAft>
      <a:defRPr kern="1200">
        <a:solidFill>
          <a:srgbClr val="063DE8"/>
        </a:solidFill>
        <a:latin typeface="Arial" panose="020B0604020202020204" pitchFamily="34" charset="0"/>
        <a:ea typeface="+mn-ea"/>
        <a:cs typeface="+mn-cs"/>
      </a:defRPr>
    </a:lvl4pPr>
    <a:lvl5pPr marL="1828800" algn="ctr" rtl="0" eaLnBrk="0" fontAlgn="base" hangingPunct="0">
      <a:spcBef>
        <a:spcPct val="0"/>
      </a:spcBef>
      <a:spcAft>
        <a:spcPct val="0"/>
      </a:spcAft>
      <a:defRPr kern="1200">
        <a:solidFill>
          <a:srgbClr val="063DE8"/>
        </a:solidFill>
        <a:latin typeface="Arial" panose="020B0604020202020204" pitchFamily="34" charset="0"/>
        <a:ea typeface="+mn-ea"/>
        <a:cs typeface="+mn-cs"/>
      </a:defRPr>
    </a:lvl5pPr>
    <a:lvl6pPr marL="2286000" algn="l" defTabSz="914400" rtl="0" eaLnBrk="1" latinLnBrk="0" hangingPunct="1">
      <a:defRPr kern="1200">
        <a:solidFill>
          <a:srgbClr val="063DE8"/>
        </a:solidFill>
        <a:latin typeface="Arial" panose="020B0604020202020204" pitchFamily="34" charset="0"/>
        <a:ea typeface="+mn-ea"/>
        <a:cs typeface="+mn-cs"/>
      </a:defRPr>
    </a:lvl6pPr>
    <a:lvl7pPr marL="2743200" algn="l" defTabSz="914400" rtl="0" eaLnBrk="1" latinLnBrk="0" hangingPunct="1">
      <a:defRPr kern="1200">
        <a:solidFill>
          <a:srgbClr val="063DE8"/>
        </a:solidFill>
        <a:latin typeface="Arial" panose="020B0604020202020204" pitchFamily="34" charset="0"/>
        <a:ea typeface="+mn-ea"/>
        <a:cs typeface="+mn-cs"/>
      </a:defRPr>
    </a:lvl7pPr>
    <a:lvl8pPr marL="3200400" algn="l" defTabSz="914400" rtl="0" eaLnBrk="1" latinLnBrk="0" hangingPunct="1">
      <a:defRPr kern="1200">
        <a:solidFill>
          <a:srgbClr val="063DE8"/>
        </a:solidFill>
        <a:latin typeface="Arial" panose="020B0604020202020204" pitchFamily="34" charset="0"/>
        <a:ea typeface="+mn-ea"/>
        <a:cs typeface="+mn-cs"/>
      </a:defRPr>
    </a:lvl8pPr>
    <a:lvl9pPr marL="3657600" algn="l" defTabSz="914400" rtl="0" eaLnBrk="1" latinLnBrk="0" hangingPunct="1">
      <a:defRPr kern="1200">
        <a:solidFill>
          <a:srgbClr val="063DE8"/>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20">
          <p15:clr>
            <a:srgbClr val="A4A3A4"/>
          </p15:clr>
        </p15:guide>
        <p15:guide id="2" pos="3120">
          <p15:clr>
            <a:srgbClr val="A4A3A4"/>
          </p15:clr>
        </p15:guide>
      </p15:sldGuideLst>
    </p:ext>
    <p:ext uri="{2D200454-40CA-4A62-9FC3-DE9A4176ACB9}">
      <p15:notesGuideLst xmlns="" xmlns:p15="http://schemas.microsoft.com/office/powerpoint/2012/main">
        <p15:guide id="1" orient="horz" pos="3102">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009900"/>
    <a:srgbClr val="FFFF99"/>
    <a:srgbClr val="993366"/>
    <a:srgbClr val="FF6600"/>
    <a:srgbClr val="DC0081"/>
    <a:srgbClr val="CC66FF"/>
    <a:srgbClr val="00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01" autoAdjust="0"/>
    <p:restoredTop sz="94787" autoAdjust="0"/>
  </p:normalViewPr>
  <p:slideViewPr>
    <p:cSldViewPr snapToGrid="0" snapToObjects="1">
      <p:cViewPr>
        <p:scale>
          <a:sx n="82" d="100"/>
          <a:sy n="82" d="100"/>
        </p:scale>
        <p:origin x="-1728" y="-90"/>
      </p:cViewPr>
      <p:guideLst>
        <p:guide orient="horz" pos="2120"/>
        <p:guide pos="476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6510"/>
    </p:cViewPr>
  </p:sorterViewPr>
  <p:notesViewPr>
    <p:cSldViewPr snapToGrid="0" snapToObjects="1">
      <p:cViewPr varScale="1">
        <p:scale>
          <a:sx n="76" d="100"/>
          <a:sy n="76" d="100"/>
        </p:scale>
        <p:origin x="-3312" y="-102"/>
      </p:cViewPr>
      <p:guideLst>
        <p:guide orient="horz" pos="3093"/>
        <p:guide pos="209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44182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33"/>
          <p:cNvSpPr>
            <a:spLocks noGrp="1" noRot="1" noChangeAspect="1" noChangeArrowheads="1" noTextEdit="1"/>
          </p:cNvSpPr>
          <p:nvPr>
            <p:ph type="sldImg" idx="2"/>
          </p:nvPr>
        </p:nvSpPr>
        <p:spPr bwMode="auto">
          <a:xfrm>
            <a:off x="922338" y="682625"/>
            <a:ext cx="4932362" cy="34147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84" name="Rectangle 36"/>
          <p:cNvSpPr>
            <a:spLocks noGrp="1" noChangeArrowheads="1"/>
          </p:cNvSpPr>
          <p:nvPr>
            <p:ph type="sldNum" sz="quarter" idx="5"/>
          </p:nvPr>
        </p:nvSpPr>
        <p:spPr bwMode="auto">
          <a:xfrm>
            <a:off x="3387725" y="9107488"/>
            <a:ext cx="2936875"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Times New Roman" panose="02020603050405020304" pitchFamily="18" charset="0"/>
              </a:defRPr>
            </a:lvl1pPr>
          </a:lstStyle>
          <a:p>
            <a:fld id="{7847C32E-46C0-413B-80A6-BFBF994B02F5}" type="slidenum">
              <a:rPr lang="fr-FR" altLang="fr-FR"/>
              <a:pPr/>
              <a:t>‹N°›</a:t>
            </a:fld>
            <a:endParaRPr lang="fr-FR" altLang="fr-FR"/>
          </a:p>
        </p:txBody>
      </p:sp>
      <p:sp>
        <p:nvSpPr>
          <p:cNvPr id="6" name="Rectangle 2"/>
          <p:cNvSpPr>
            <a:spLocks noChangeArrowheads="1"/>
          </p:cNvSpPr>
          <p:nvPr/>
        </p:nvSpPr>
        <p:spPr bwMode="auto">
          <a:xfrm>
            <a:off x="76200" y="0"/>
            <a:ext cx="6483350" cy="828432"/>
          </a:xfrm>
          <a:prstGeom prst="rect">
            <a:avLst/>
          </a:prstGeom>
          <a:noFill/>
          <a:ln w="12700">
            <a:noFill/>
            <a:miter lim="800000"/>
            <a:headEnd/>
            <a:tailEnd/>
          </a:ln>
          <a:effectLst/>
        </p:spPr>
        <p:txBody>
          <a:bodyPr lIns="90488" tIns="44450" rIns="90488" bIns="44450">
            <a:spAutoFit/>
          </a:bodyPr>
          <a:lstStyle/>
          <a:p>
            <a:pPr algn="l">
              <a:spcBef>
                <a:spcPct val="50000"/>
              </a:spcBef>
              <a:defRPr/>
            </a:pPr>
            <a:r>
              <a:rPr lang="fr-FR" sz="2400" b="1" dirty="0">
                <a:solidFill>
                  <a:srgbClr val="00279F"/>
                </a:solidFill>
                <a:latin typeface="Tahoma" pitchFamily="34" charset="0"/>
              </a:rPr>
              <a:t>e-Prelude.com </a:t>
            </a:r>
            <a:r>
              <a:rPr lang="fr-FR" sz="2400" b="1" dirty="0" smtClean="0">
                <a:solidFill>
                  <a:srgbClr val="00279F"/>
                </a:solidFill>
                <a:latin typeface="Tahoma" pitchFamily="34" charset="0"/>
              </a:rPr>
              <a:t>        MRP</a:t>
            </a:r>
            <a:r>
              <a:rPr lang="fr-FR" sz="2400" b="1" baseline="0" dirty="0" smtClean="0">
                <a:solidFill>
                  <a:srgbClr val="00279F"/>
                </a:solidFill>
                <a:latin typeface="Tahoma" pitchFamily="34" charset="0"/>
              </a:rPr>
              <a:t> 2 Par l’exemple</a:t>
            </a:r>
            <a:r>
              <a:rPr lang="fr-FR" sz="2400" b="1" dirty="0" smtClean="0">
                <a:solidFill>
                  <a:srgbClr val="00279F"/>
                </a:solidFill>
                <a:latin typeface="Tahoma" pitchFamily="34" charset="0"/>
              </a:rPr>
              <a:t>    </a:t>
            </a:r>
            <a:r>
              <a:rPr lang="fr-FR" sz="2400" dirty="0">
                <a:solidFill>
                  <a:srgbClr val="00279F"/>
                </a:solidFill>
                <a:latin typeface="Tahoma" pitchFamily="34" charset="0"/>
              </a:rPr>
              <a:t>			</a:t>
            </a:r>
            <a:endParaRPr lang="fr-FR" sz="2400" i="1" dirty="0">
              <a:solidFill>
                <a:srgbClr val="00279F"/>
              </a:solidFill>
              <a:effectLst>
                <a:outerShdw blurRad="38100" dist="38100" dir="2700000" algn="tl">
                  <a:srgbClr val="C0C0C0"/>
                </a:outerShdw>
              </a:effectLst>
              <a:latin typeface="Tahoma" pitchFamily="34" charset="0"/>
            </a:endParaRPr>
          </a:p>
        </p:txBody>
      </p:sp>
    </p:spTree>
    <p:extLst>
      <p:ext uri="{BB962C8B-B14F-4D97-AF65-F5344CB8AC3E}">
        <p14:creationId xmlns:p14="http://schemas.microsoft.com/office/powerpoint/2010/main" val="260333287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898" y="2761946"/>
            <a:ext cx="6250488" cy="4327262"/>
          </a:xfrm>
          <a:ln>
            <a:noFill/>
          </a:ln>
        </p:spPr>
      </p:sp>
      <p:sp>
        <p:nvSpPr>
          <p:cNvPr id="4" name="Espace réservé du numéro de diapositive 3"/>
          <p:cNvSpPr>
            <a:spLocks noGrp="1"/>
          </p:cNvSpPr>
          <p:nvPr>
            <p:ph type="sldNum" sz="quarter" idx="10"/>
          </p:nvPr>
        </p:nvSpPr>
        <p:spPr/>
        <p:txBody>
          <a:bodyPr/>
          <a:lstStyle/>
          <a:p>
            <a:fld id="{7847C32E-46C0-413B-80A6-BFBF994B02F5}" type="slidenum">
              <a:rPr lang="fr-FR" altLang="fr-FR" smtClean="0"/>
              <a:pPr/>
              <a:t>1</a:t>
            </a:fld>
            <a:endParaRPr lang="fr-FR" altLang="fr-FR" dirty="0"/>
          </a:p>
        </p:txBody>
      </p:sp>
      <p:sp>
        <p:nvSpPr>
          <p:cNvPr id="5" name="Rectangle 4"/>
          <p:cNvSpPr/>
          <p:nvPr/>
        </p:nvSpPr>
        <p:spPr>
          <a:xfrm>
            <a:off x="5949863" y="9107488"/>
            <a:ext cx="512523" cy="650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4045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8D745647-FADC-4942-982B-D02ECA6DC950}" type="slidenum">
              <a:rPr lang="fr-FR" altLang="fr-FR">
                <a:solidFill>
                  <a:schemeClr val="tx1"/>
                </a:solidFill>
                <a:latin typeface="Times New Roman" panose="02020603050405020304" pitchFamily="18" charset="0"/>
              </a:rPr>
              <a:pPr/>
              <a:t>10</a:t>
            </a:fld>
            <a:endParaRPr lang="fr-FR" altLang="fr-FR" dirty="0">
              <a:solidFill>
                <a:schemeClr val="tx1"/>
              </a:solidFill>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xfrm>
            <a:off x="552450" y="665163"/>
            <a:ext cx="5557838" cy="3848100"/>
          </a:xfrm>
          <a:solidFill>
            <a:srgbClr val="FFFFFF"/>
          </a:solidFill>
          <a:ln/>
        </p:spPr>
      </p:sp>
    </p:spTree>
    <p:extLst>
      <p:ext uri="{BB962C8B-B14F-4D97-AF65-F5344CB8AC3E}">
        <p14:creationId xmlns:p14="http://schemas.microsoft.com/office/powerpoint/2010/main" val="31281989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30082850-6710-4D35-AC44-5689ABC47ABA}" type="slidenum">
              <a:rPr lang="fr-FR" altLang="fr-FR">
                <a:solidFill>
                  <a:schemeClr val="tx1"/>
                </a:solidFill>
                <a:latin typeface="Times New Roman" panose="02020603050405020304" pitchFamily="18" charset="0"/>
              </a:rPr>
              <a:pPr/>
              <a:t>100</a:t>
            </a:fld>
            <a:endParaRPr lang="fr-FR" altLang="fr-FR">
              <a:solidFill>
                <a:schemeClr val="tx1"/>
              </a:solidFill>
              <a:latin typeface="Times New Roman" panose="02020603050405020304" pitchFamily="18" charset="0"/>
            </a:endParaRPr>
          </a:p>
        </p:txBody>
      </p:sp>
      <p:sp>
        <p:nvSpPr>
          <p:cNvPr id="215043"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15044"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Lire le transparent avec les participants.</a:t>
            </a:r>
          </a:p>
          <a:p>
            <a:endParaRPr lang="fr-FR" altLang="fr-FR" smtClean="0"/>
          </a:p>
        </p:txBody>
      </p:sp>
    </p:spTree>
    <p:extLst>
      <p:ext uri="{BB962C8B-B14F-4D97-AF65-F5344CB8AC3E}">
        <p14:creationId xmlns:p14="http://schemas.microsoft.com/office/powerpoint/2010/main" val="19268863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5878CE25-6B3C-4342-B6FE-6C4759431FF0}" type="slidenum">
              <a:rPr lang="fr-FR" altLang="fr-FR">
                <a:solidFill>
                  <a:schemeClr val="tx1"/>
                </a:solidFill>
                <a:latin typeface="Times New Roman" panose="02020603050405020304" pitchFamily="18" charset="0"/>
              </a:rPr>
              <a:pPr/>
              <a:t>101</a:t>
            </a:fld>
            <a:endParaRPr lang="fr-FR" altLang="fr-FR">
              <a:solidFill>
                <a:schemeClr val="tx1"/>
              </a:solidFill>
              <a:latin typeface="Times New Roman" panose="02020603050405020304" pitchFamily="18" charset="0"/>
            </a:endParaRPr>
          </a:p>
        </p:txBody>
      </p:sp>
      <p:sp>
        <p:nvSpPr>
          <p:cNvPr id="216067"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16068"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smtClean="0"/>
              <a:t>MESSAGE : Tout le monde</a:t>
            </a:r>
          </a:p>
          <a:p>
            <a:endParaRPr lang="fr-FR" altLang="fr-FR" b="1" smtClean="0"/>
          </a:p>
          <a:p>
            <a:r>
              <a:rPr lang="fr-FR" altLang="fr-FR" smtClean="0"/>
              <a:t>Lire le transparent avec les participants.</a:t>
            </a:r>
          </a:p>
        </p:txBody>
      </p:sp>
    </p:spTree>
    <p:extLst>
      <p:ext uri="{BB962C8B-B14F-4D97-AF65-F5344CB8AC3E}">
        <p14:creationId xmlns:p14="http://schemas.microsoft.com/office/powerpoint/2010/main" val="37742633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7C99ACFA-C513-4D8B-83A4-C9C4FB18A04D}" type="slidenum">
              <a:rPr lang="fr-FR" altLang="fr-FR">
                <a:solidFill>
                  <a:schemeClr val="tx1"/>
                </a:solidFill>
                <a:latin typeface="Times New Roman" panose="02020603050405020304" pitchFamily="18" charset="0"/>
              </a:rPr>
              <a:pPr/>
              <a:t>102</a:t>
            </a:fld>
            <a:endParaRPr lang="fr-FR" altLang="fr-FR">
              <a:solidFill>
                <a:schemeClr val="tx1"/>
              </a:solidFill>
              <a:latin typeface="Times New Roman" panose="02020603050405020304" pitchFamily="18" charset="0"/>
            </a:endParaRPr>
          </a:p>
        </p:txBody>
      </p:sp>
      <p:sp>
        <p:nvSpPr>
          <p:cNvPr id="217091"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17092"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Lire les transparents avec les participants.</a:t>
            </a:r>
          </a:p>
        </p:txBody>
      </p:sp>
    </p:spTree>
    <p:extLst>
      <p:ext uri="{BB962C8B-B14F-4D97-AF65-F5344CB8AC3E}">
        <p14:creationId xmlns:p14="http://schemas.microsoft.com/office/powerpoint/2010/main" val="31566750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AAD484DA-9AA9-4EBF-BFA6-3C88141B3E41}" type="slidenum">
              <a:rPr lang="fr-FR" altLang="fr-FR">
                <a:solidFill>
                  <a:schemeClr val="tx1"/>
                </a:solidFill>
                <a:latin typeface="Times New Roman" panose="02020603050405020304" pitchFamily="18" charset="0"/>
              </a:rPr>
              <a:pPr/>
              <a:t>103</a:t>
            </a:fld>
            <a:endParaRPr lang="fr-FR" altLang="fr-FR">
              <a:solidFill>
                <a:schemeClr val="tx1"/>
              </a:solidFill>
              <a:latin typeface="Times New Roman" panose="02020603050405020304" pitchFamily="18" charset="0"/>
            </a:endParaRPr>
          </a:p>
        </p:txBody>
      </p:sp>
      <p:sp>
        <p:nvSpPr>
          <p:cNvPr id="218115"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18116"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Lire les transparents avec les participants.</a:t>
            </a:r>
          </a:p>
          <a:p>
            <a:r>
              <a:rPr lang="fr-FR" altLang="fr-FR" smtClean="0"/>
              <a:t>Ajouter :</a:t>
            </a:r>
          </a:p>
          <a:p>
            <a:pPr lvl="1"/>
            <a:r>
              <a:rPr lang="fr-FR" altLang="fr-FR" i="1" smtClean="0"/>
              <a:t>« L’objectif des contrôles tournants n’est pas de rectifier des données erronées mais de découvrir les causes d’erreurs et d’y apporter des remèdes avant qu’elles ne provoquent des erreurs d’information. »</a:t>
            </a:r>
          </a:p>
          <a:p>
            <a:pPr lvl="1"/>
            <a:endParaRPr lang="fr-FR" altLang="fr-FR" i="1" smtClean="0"/>
          </a:p>
          <a:p>
            <a:r>
              <a:rPr lang="fr-FR" altLang="fr-FR" b="1" i="1" u="sng" smtClean="0"/>
              <a:t>Remarque :</a:t>
            </a:r>
            <a:r>
              <a:rPr lang="fr-FR" altLang="fr-FR" smtClean="0"/>
              <a:t> La mise en place du Plan de Surveillance concourt à cet objectif.</a:t>
            </a:r>
            <a:endParaRPr lang="fr-FR" altLang="fr-FR" b="1" i="1" u="sng" smtClean="0"/>
          </a:p>
        </p:txBody>
      </p:sp>
    </p:spTree>
    <p:extLst>
      <p:ext uri="{BB962C8B-B14F-4D97-AF65-F5344CB8AC3E}">
        <p14:creationId xmlns:p14="http://schemas.microsoft.com/office/powerpoint/2010/main" val="35459341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6A690180-8105-4FB5-91F2-ECD5BC29F34D}" type="slidenum">
              <a:rPr lang="fr-FR" altLang="fr-FR">
                <a:solidFill>
                  <a:schemeClr val="tx1"/>
                </a:solidFill>
                <a:latin typeface="Times New Roman" panose="02020603050405020304" pitchFamily="18" charset="0"/>
              </a:rPr>
              <a:pPr/>
              <a:t>104</a:t>
            </a:fld>
            <a:endParaRPr lang="fr-FR" altLang="fr-FR">
              <a:solidFill>
                <a:schemeClr val="tx1"/>
              </a:solidFill>
              <a:latin typeface="Times New Roman" panose="02020603050405020304" pitchFamily="18" charset="0"/>
            </a:endParaRPr>
          </a:p>
        </p:txBody>
      </p:sp>
      <p:sp>
        <p:nvSpPr>
          <p:cNvPr id="219139"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19140" name="Rectangle 4"/>
          <p:cNvSpPr>
            <a:spLocks noGrp="1" noChangeArrowheads="1"/>
          </p:cNvSpPr>
          <p:nvPr>
            <p:ph type="body" idx="1"/>
          </p:nvPr>
        </p:nvSpPr>
        <p:spPr bwMode="auto">
          <a:xfrm>
            <a:off x="903288" y="4781550"/>
            <a:ext cx="4968875" cy="40989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dirty="0" smtClean="0"/>
              <a:t>lire les transparents aux participants</a:t>
            </a:r>
          </a:p>
          <a:p>
            <a:endParaRPr lang="fr-FR" altLang="fr-FR" dirty="0" smtClean="0"/>
          </a:p>
          <a:p>
            <a:r>
              <a:rPr lang="fr-FR" altLang="fr-FR" b="1" i="1" u="sng" dirty="0" smtClean="0"/>
              <a:t>Remarque :</a:t>
            </a:r>
            <a:r>
              <a:rPr lang="fr-FR" altLang="fr-FR" dirty="0" smtClean="0"/>
              <a:t> le minimum requis est de 98%. En dessous de ce seuil, le fonctionnement du MRP est altéré. Les nomenclatures sont l’ossature, ‘la colonne vertébrale’ du MRP.</a:t>
            </a:r>
          </a:p>
          <a:p>
            <a:r>
              <a:rPr lang="fr-FR" altLang="fr-FR" dirty="0" smtClean="0"/>
              <a:t>Une erreur sur la nomenclature a une répercussion sur l’ensemble du calcul MRP (surtout si l’erreur est commise aux niveaux des produits finis). </a:t>
            </a:r>
          </a:p>
          <a:p>
            <a:r>
              <a:rPr lang="fr-FR" altLang="fr-FR" dirty="0" smtClean="0"/>
              <a:t>Les nomenclatures sont des données relativement stables et difficilement décelables.</a:t>
            </a:r>
          </a:p>
          <a:p>
            <a:r>
              <a:rPr lang="fr-FR" altLang="fr-FR" dirty="0" smtClean="0"/>
              <a:t>Une erreur de 2%, c’est de la non-qualité par rapport à l’objectif qui a des conséquences relativement importantes du fait du calcul MRP.</a:t>
            </a:r>
          </a:p>
        </p:txBody>
      </p:sp>
    </p:spTree>
    <p:extLst>
      <p:ext uri="{BB962C8B-B14F-4D97-AF65-F5344CB8AC3E}">
        <p14:creationId xmlns:p14="http://schemas.microsoft.com/office/powerpoint/2010/main" val="1064635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B9604CAE-B0CF-40F9-82F1-EA5E6AA6A5B3}" type="slidenum">
              <a:rPr lang="fr-FR" altLang="fr-FR">
                <a:solidFill>
                  <a:schemeClr val="tx1"/>
                </a:solidFill>
                <a:latin typeface="Times New Roman" panose="02020603050405020304" pitchFamily="18" charset="0"/>
              </a:rPr>
              <a:pPr/>
              <a:t>105</a:t>
            </a:fld>
            <a:endParaRPr lang="fr-FR" altLang="fr-FR">
              <a:solidFill>
                <a:schemeClr val="tx1"/>
              </a:solidFill>
              <a:latin typeface="Times New Roman" panose="02020603050405020304" pitchFamily="18" charset="0"/>
            </a:endParaRPr>
          </a:p>
        </p:txBody>
      </p:sp>
      <p:sp>
        <p:nvSpPr>
          <p:cNvPr id="220163"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20164" name="Rectangle 4"/>
          <p:cNvSpPr>
            <a:spLocks noGrp="1" noChangeArrowheads="1"/>
          </p:cNvSpPr>
          <p:nvPr>
            <p:ph type="body" idx="1"/>
          </p:nvPr>
        </p:nvSpPr>
        <p:spPr bwMode="auto">
          <a:xfrm>
            <a:off x="903288" y="4781550"/>
            <a:ext cx="4968875" cy="40989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mtClean="0"/>
              <a:t>Les stocks sont des données dynamiques donc plus difficiles à maintenir. (95%)</a:t>
            </a:r>
          </a:p>
          <a:p>
            <a:endParaRPr lang="fr-FR" altLang="fr-FR" smtClean="0"/>
          </a:p>
        </p:txBody>
      </p:sp>
    </p:spTree>
    <p:extLst>
      <p:ext uri="{BB962C8B-B14F-4D97-AF65-F5344CB8AC3E}">
        <p14:creationId xmlns:p14="http://schemas.microsoft.com/office/powerpoint/2010/main" val="28402486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13BF79B0-79F4-4523-95BF-6C49907C41F5}" type="slidenum">
              <a:rPr lang="fr-FR" altLang="fr-FR">
                <a:solidFill>
                  <a:schemeClr val="tx1"/>
                </a:solidFill>
                <a:latin typeface="Times New Roman" panose="02020603050405020304" pitchFamily="18" charset="0"/>
              </a:rPr>
              <a:pPr/>
              <a:t>106</a:t>
            </a:fld>
            <a:endParaRPr lang="fr-FR" altLang="fr-FR">
              <a:solidFill>
                <a:schemeClr val="tx1"/>
              </a:solidFill>
              <a:latin typeface="Times New Roman" panose="02020603050405020304" pitchFamily="18" charset="0"/>
            </a:endParaRPr>
          </a:p>
        </p:txBody>
      </p:sp>
      <p:sp>
        <p:nvSpPr>
          <p:cNvPr id="221187"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21188" name="Rectangle 4"/>
          <p:cNvSpPr>
            <a:spLocks noGrp="1" noChangeArrowheads="1"/>
          </p:cNvSpPr>
          <p:nvPr>
            <p:ph type="body" idx="1"/>
          </p:nvPr>
        </p:nvSpPr>
        <p:spPr bwMode="auto">
          <a:xfrm>
            <a:off x="903288" y="4781550"/>
            <a:ext cx="4968875" cy="40989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mtClean="0"/>
              <a:t>L’erreur de gamme se fait sentir en bout de chaîne du calcul MRP.  Elle est par conséquent plus facilement décelable car elle a un impact physique. (95%) Mais il ne faut pas sous-estimer l’impact pour la Logistique et le l’Ordonnancement.</a:t>
            </a:r>
          </a:p>
        </p:txBody>
      </p:sp>
    </p:spTree>
    <p:extLst>
      <p:ext uri="{BB962C8B-B14F-4D97-AF65-F5344CB8AC3E}">
        <p14:creationId xmlns:p14="http://schemas.microsoft.com/office/powerpoint/2010/main" val="30117189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62BCCEB9-ED6A-478A-9ABF-516B5BB2C2FE}" type="slidenum">
              <a:rPr lang="fr-FR" altLang="fr-FR">
                <a:solidFill>
                  <a:schemeClr val="tx1"/>
                </a:solidFill>
                <a:latin typeface="Times New Roman" panose="02020603050405020304" pitchFamily="18" charset="0"/>
              </a:rPr>
              <a:pPr/>
              <a:t>107</a:t>
            </a:fld>
            <a:endParaRPr lang="fr-FR" altLang="fr-FR">
              <a:solidFill>
                <a:schemeClr val="tx1"/>
              </a:solidFill>
              <a:latin typeface="Times New Roman" panose="02020603050405020304" pitchFamily="18" charset="0"/>
            </a:endParaRPr>
          </a:p>
        </p:txBody>
      </p:sp>
      <p:sp>
        <p:nvSpPr>
          <p:cNvPr id="222211"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22212" name="Rectangle 4"/>
          <p:cNvSpPr>
            <a:spLocks noGrp="1" noChangeArrowheads="1"/>
          </p:cNvSpPr>
          <p:nvPr>
            <p:ph type="body" idx="1"/>
          </p:nvPr>
        </p:nvSpPr>
        <p:spPr bwMode="auto">
          <a:xfrm>
            <a:off x="903288" y="4781550"/>
            <a:ext cx="4968875" cy="40989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fr-FR" smtClean="0"/>
          </a:p>
        </p:txBody>
      </p:sp>
    </p:spTree>
    <p:extLst>
      <p:ext uri="{BB962C8B-B14F-4D97-AF65-F5344CB8AC3E}">
        <p14:creationId xmlns:p14="http://schemas.microsoft.com/office/powerpoint/2010/main" val="6688590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C10C8995-F13C-4DB1-B83B-EB44061327AC}" type="slidenum">
              <a:rPr lang="fr-FR" altLang="fr-FR">
                <a:solidFill>
                  <a:schemeClr val="tx1"/>
                </a:solidFill>
                <a:latin typeface="Times New Roman" panose="02020603050405020304" pitchFamily="18" charset="0"/>
              </a:rPr>
              <a:pPr/>
              <a:t>108</a:t>
            </a:fld>
            <a:endParaRPr lang="fr-FR" altLang="fr-FR">
              <a:solidFill>
                <a:schemeClr val="tx1"/>
              </a:solidFill>
              <a:latin typeface="Times New Roman" panose="02020603050405020304" pitchFamily="18" charset="0"/>
            </a:endParaRPr>
          </a:p>
        </p:txBody>
      </p:sp>
      <p:sp>
        <p:nvSpPr>
          <p:cNvPr id="223235"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23236"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Dire aux participants :</a:t>
            </a:r>
          </a:p>
          <a:p>
            <a:pPr lvl="1"/>
            <a:r>
              <a:rPr lang="fr-FR" altLang="fr-FR" i="1" smtClean="0"/>
              <a:t>« En conclusion, je rappelle que MRP2 est un outil de … »</a:t>
            </a:r>
          </a:p>
          <a:p>
            <a:pPr lvl="1"/>
            <a:r>
              <a:rPr lang="fr-FR" altLang="fr-FR" i="1" smtClean="0"/>
              <a:t>« MRP 2 et les systèmes informatiques tels que les ERP permettent à chacun d’accomplir un travail efficace en levant toutes les cloisons entre les services et fonctions »</a:t>
            </a:r>
          </a:p>
          <a:p>
            <a:pPr lvl="1"/>
            <a:r>
              <a:rPr lang="fr-FR" altLang="fr-FR" i="1" smtClean="0"/>
              <a:t>« Il ne faut pourtant pas oublier que dans un tel système </a:t>
            </a:r>
            <a:r>
              <a:rPr lang="fr-FR" altLang="fr-FR" b="1" smtClean="0"/>
              <a:t>(Montrer la boucle avec les flèches)</a:t>
            </a:r>
            <a:r>
              <a:rPr lang="fr-FR" altLang="fr-FR" i="1" smtClean="0"/>
              <a:t> Ce sont les Hommes qui font les résultats. »</a:t>
            </a:r>
            <a:endParaRPr lang="fr-FR" altLang="fr-FR" b="1" i="1" smtClean="0"/>
          </a:p>
        </p:txBody>
      </p:sp>
    </p:spTree>
    <p:extLst>
      <p:ext uri="{BB962C8B-B14F-4D97-AF65-F5344CB8AC3E}">
        <p14:creationId xmlns:p14="http://schemas.microsoft.com/office/powerpoint/2010/main" val="358809821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B6806EA9-E4A5-416C-AD22-C3B1432E1570}" type="slidenum">
              <a:rPr lang="fr-FR" altLang="fr-FR">
                <a:solidFill>
                  <a:schemeClr val="tx1"/>
                </a:solidFill>
                <a:latin typeface="Times New Roman" panose="02020603050405020304" pitchFamily="18" charset="0"/>
              </a:rPr>
              <a:pPr/>
              <a:t>109</a:t>
            </a:fld>
            <a:endParaRPr lang="fr-FR" altLang="fr-FR">
              <a:solidFill>
                <a:schemeClr val="tx1"/>
              </a:solidFill>
              <a:latin typeface="Times New Roman" panose="02020603050405020304" pitchFamily="18" charset="0"/>
            </a:endParaRPr>
          </a:p>
        </p:txBody>
      </p:sp>
      <p:sp>
        <p:nvSpPr>
          <p:cNvPr id="224259" name="Rectangle 2050"/>
          <p:cNvSpPr>
            <a:spLocks noGrp="1" noRot="1" noChangeAspect="1" noChangeArrowheads="1" noTextEdit="1"/>
          </p:cNvSpPr>
          <p:nvPr>
            <p:ph type="sldImg"/>
          </p:nvPr>
        </p:nvSpPr>
        <p:spPr>
          <a:xfrm>
            <a:off x="552450" y="665163"/>
            <a:ext cx="5557838" cy="3848100"/>
          </a:xfrm>
          <a:solidFill>
            <a:srgbClr val="FFFFFF"/>
          </a:solidFill>
          <a:ln/>
        </p:spPr>
      </p:sp>
      <p:sp>
        <p:nvSpPr>
          <p:cNvPr id="224260" name="Rectangle 2051"/>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Dire aux participants :</a:t>
            </a:r>
          </a:p>
          <a:p>
            <a:pPr lvl="1"/>
            <a:r>
              <a:rPr lang="fr-FR" altLang="fr-FR" i="1" dirty="0" smtClean="0"/>
              <a:t>« Nous avons vu au cours de ces deux jours que les informations des tables Articles, nomenclatures, gammes et postes de charge sont des données clés pour la réussite du MRP.</a:t>
            </a:r>
          </a:p>
          <a:p>
            <a:pPr lvl="1"/>
            <a:r>
              <a:rPr lang="fr-FR" altLang="fr-FR" i="1" dirty="0" smtClean="0"/>
              <a:t>La rigueur, la rapidité, la responsabilité et la solidarité sont indispensables pour assurer la fiabilité de ces tables.</a:t>
            </a:r>
          </a:p>
          <a:p>
            <a:pPr lvl="1"/>
            <a:r>
              <a:rPr lang="fr-FR" altLang="fr-FR" i="1" dirty="0" smtClean="0"/>
              <a:t>Le fonctionnement du MRP repose donc sur la connaissance et la fiabilité des informations de la part des utilisateurs. »</a:t>
            </a:r>
          </a:p>
          <a:p>
            <a:pPr lvl="1"/>
            <a:endParaRPr lang="fr-FR" altLang="fr-FR" i="1" dirty="0" smtClean="0"/>
          </a:p>
          <a:p>
            <a:pPr lvl="1"/>
            <a:r>
              <a:rPr lang="fr-FR" altLang="fr-FR" i="1" dirty="0" smtClean="0"/>
              <a:t>Le MRP est un formidable outil s’il est bien employé (comme le marteau pour les clous). »</a:t>
            </a:r>
          </a:p>
        </p:txBody>
      </p:sp>
    </p:spTree>
    <p:extLst>
      <p:ext uri="{BB962C8B-B14F-4D97-AF65-F5344CB8AC3E}">
        <p14:creationId xmlns:p14="http://schemas.microsoft.com/office/powerpoint/2010/main" val="412956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77C62E9A-5AC9-43F3-83CD-986C0A3A7975}" type="slidenum">
              <a:rPr lang="fr-FR" altLang="fr-FR">
                <a:solidFill>
                  <a:schemeClr val="tx1"/>
                </a:solidFill>
                <a:latin typeface="Times New Roman" panose="02020603050405020304" pitchFamily="18" charset="0"/>
              </a:rPr>
              <a:pPr/>
              <a:t>11</a:t>
            </a:fld>
            <a:endParaRPr lang="fr-FR" altLang="fr-FR" dirty="0">
              <a:solidFill>
                <a:schemeClr val="tx1"/>
              </a:solidFill>
              <a:latin typeface="Times New Roman" panose="02020603050405020304" pitchFamily="18" charset="0"/>
            </a:endParaRPr>
          </a:p>
        </p:txBody>
      </p:sp>
      <p:sp>
        <p:nvSpPr>
          <p:cNvPr id="125955" name="Rectangle 2"/>
          <p:cNvSpPr>
            <a:spLocks noGrp="1" noChangeArrowheads="1"/>
          </p:cNvSpPr>
          <p:nvPr>
            <p:ph type="body" idx="1"/>
          </p:nvPr>
        </p:nvSpPr>
        <p:spPr bwMode="auto">
          <a:xfrm>
            <a:off x="889000" y="4686300"/>
            <a:ext cx="4884738"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55" tIns="46034" rIns="93655" bIns="46034"/>
          <a:lstStyle/>
          <a:p>
            <a:r>
              <a:rPr lang="fr-FR" altLang="fr-FR" sz="1400" b="1" dirty="0" smtClean="0">
                <a:cs typeface="Times New Roman" panose="02020603050405020304" pitchFamily="18" charset="0"/>
              </a:rPr>
              <a:t>Message : Calcul des besoins bruts</a:t>
            </a:r>
          </a:p>
          <a:p>
            <a:endParaRPr lang="fr-FR" altLang="fr-FR" sz="1400" i="1" dirty="0" smtClean="0">
              <a:cs typeface="Times New Roman" panose="02020603050405020304" pitchFamily="18" charset="0"/>
            </a:endParaRPr>
          </a:p>
          <a:p>
            <a:r>
              <a:rPr lang="fr-FR" altLang="fr-FR" sz="1400" i="1" dirty="0" smtClean="0">
                <a:cs typeface="Times New Roman" panose="02020603050405020304" pitchFamily="18" charset="0"/>
              </a:rPr>
              <a:t>« MRP ne représente à cette époque qu’une méthode de calcul des besoins bruts de composants et matières premières</a:t>
            </a:r>
            <a:r>
              <a:rPr lang="fr-FR" altLang="fr-FR" sz="1400" i="1" dirty="0" smtClean="0"/>
              <a:t>. Son concepteur ORLICKY explose la nomenclature sans s’occuper ni de la charge induite ni des stocks.</a:t>
            </a:r>
          </a:p>
          <a:p>
            <a:r>
              <a:rPr lang="fr-FR" altLang="fr-FR" sz="1400" i="1" dirty="0" smtClean="0">
                <a:cs typeface="Times New Roman" panose="02020603050405020304" pitchFamily="18" charset="0"/>
              </a:rPr>
              <a:t>Je veux livrer 10 vélos le 15 juin, il me faut 20 roues, 10 dérailleurs, 10 guidons, 20 poignées de frein,…, et tout cela le 13 juin car il me faut 2 jours pour monter les vélos.</a:t>
            </a:r>
          </a:p>
          <a:p>
            <a:r>
              <a:rPr lang="fr-FR" altLang="fr-FR" sz="1400" i="1" dirty="0" smtClean="0">
                <a:cs typeface="Times New Roman" panose="02020603050405020304" pitchFamily="18" charset="0"/>
              </a:rPr>
              <a:t>C’est le calcul des besoins BRUTS.</a:t>
            </a:r>
            <a:r>
              <a:rPr lang="fr-FR" altLang="fr-FR" sz="1400" i="1" dirty="0" smtClean="0"/>
              <a:t> » </a:t>
            </a:r>
          </a:p>
        </p:txBody>
      </p:sp>
      <p:sp>
        <p:nvSpPr>
          <p:cNvPr id="125956" name="Rectangle 3"/>
          <p:cNvSpPr>
            <a:spLocks noGrp="1" noRot="1" noChangeAspect="1" noChangeArrowheads="1" noTextEdit="1"/>
          </p:cNvSpPr>
          <p:nvPr>
            <p:ph type="sldImg"/>
          </p:nvPr>
        </p:nvSpPr>
        <p:spPr>
          <a:xfrm>
            <a:off x="558800" y="671513"/>
            <a:ext cx="5546725" cy="3841750"/>
          </a:xfrm>
          <a:noFill/>
          <a:ln w="12700" cap="flat">
            <a:solidFill>
              <a:schemeClr val="tx1"/>
            </a:solidFill>
          </a:ln>
        </p:spPr>
      </p:sp>
    </p:spTree>
    <p:extLst>
      <p:ext uri="{BB962C8B-B14F-4D97-AF65-F5344CB8AC3E}">
        <p14:creationId xmlns:p14="http://schemas.microsoft.com/office/powerpoint/2010/main" val="33975091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F7B5FCF1-1F29-4456-A2FF-8B5BA4ED05AD}" type="slidenum">
              <a:rPr lang="fr-FR" altLang="fr-FR">
                <a:solidFill>
                  <a:schemeClr val="tx1"/>
                </a:solidFill>
                <a:latin typeface="Times New Roman" panose="02020603050405020304" pitchFamily="18" charset="0"/>
              </a:rPr>
              <a:pPr/>
              <a:t>110</a:t>
            </a:fld>
            <a:endParaRPr lang="fr-FR" altLang="fr-FR">
              <a:solidFill>
                <a:schemeClr val="tx1"/>
              </a:solidFill>
              <a:latin typeface="Times New Roman" panose="02020603050405020304" pitchFamily="18"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bwMode="auto">
          <a:xfrm>
            <a:off x="914400" y="4724400"/>
            <a:ext cx="4876800" cy="4419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r>
              <a:rPr lang="fr-FR" altLang="fr-FR" i="1" dirty="0" smtClean="0"/>
              <a:t>Je vous rappelle que nous n’avons géré que 6 articles et vous avez pu constater les calculs. C’est pourquoi l’ERP est indispensable</a:t>
            </a:r>
          </a:p>
          <a:p>
            <a:pPr lvl="1"/>
            <a:endParaRPr lang="fr-FR" altLang="fr-FR" dirty="0" smtClean="0"/>
          </a:p>
          <a:p>
            <a:endParaRPr lang="fr-FR" altLang="fr-FR" dirty="0" smtClean="0"/>
          </a:p>
        </p:txBody>
      </p:sp>
    </p:spTree>
    <p:extLst>
      <p:ext uri="{BB962C8B-B14F-4D97-AF65-F5344CB8AC3E}">
        <p14:creationId xmlns:p14="http://schemas.microsoft.com/office/powerpoint/2010/main" val="28938563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861" indent="-285716">
              <a:defRPr>
                <a:solidFill>
                  <a:srgbClr val="063DE8"/>
                </a:solidFill>
                <a:latin typeface="Arial" panose="020B0604020202020204" pitchFamily="34" charset="0"/>
              </a:defRPr>
            </a:lvl2pPr>
            <a:lvl3pPr marL="1142863" indent="-228573">
              <a:defRPr>
                <a:solidFill>
                  <a:srgbClr val="063DE8"/>
                </a:solidFill>
                <a:latin typeface="Arial" panose="020B0604020202020204" pitchFamily="34" charset="0"/>
              </a:defRPr>
            </a:lvl3pPr>
            <a:lvl4pPr marL="1600009" indent="-228573">
              <a:defRPr>
                <a:solidFill>
                  <a:srgbClr val="063DE8"/>
                </a:solidFill>
                <a:latin typeface="Arial" panose="020B0604020202020204" pitchFamily="34" charset="0"/>
              </a:defRPr>
            </a:lvl4pPr>
            <a:lvl5pPr marL="2057153" indent="-228573">
              <a:defRPr>
                <a:solidFill>
                  <a:srgbClr val="063DE8"/>
                </a:solidFill>
                <a:latin typeface="Arial" panose="020B0604020202020204" pitchFamily="34" charset="0"/>
              </a:defRPr>
            </a:lvl5pPr>
            <a:lvl6pPr marL="2514299" indent="-228573" algn="ctr" eaLnBrk="0" fontAlgn="base" hangingPunct="0">
              <a:spcBef>
                <a:spcPct val="0"/>
              </a:spcBef>
              <a:spcAft>
                <a:spcPct val="0"/>
              </a:spcAft>
              <a:defRPr>
                <a:solidFill>
                  <a:srgbClr val="063DE8"/>
                </a:solidFill>
                <a:latin typeface="Arial" panose="020B0604020202020204" pitchFamily="34" charset="0"/>
              </a:defRPr>
            </a:lvl6pPr>
            <a:lvl7pPr marL="2971444" indent="-228573" algn="ctr" eaLnBrk="0" fontAlgn="base" hangingPunct="0">
              <a:spcBef>
                <a:spcPct val="0"/>
              </a:spcBef>
              <a:spcAft>
                <a:spcPct val="0"/>
              </a:spcAft>
              <a:defRPr>
                <a:solidFill>
                  <a:srgbClr val="063DE8"/>
                </a:solidFill>
                <a:latin typeface="Arial" panose="020B0604020202020204" pitchFamily="34" charset="0"/>
              </a:defRPr>
            </a:lvl7pPr>
            <a:lvl8pPr marL="3428589" indent="-228573" algn="ctr" eaLnBrk="0" fontAlgn="base" hangingPunct="0">
              <a:spcBef>
                <a:spcPct val="0"/>
              </a:spcBef>
              <a:spcAft>
                <a:spcPct val="0"/>
              </a:spcAft>
              <a:defRPr>
                <a:solidFill>
                  <a:srgbClr val="063DE8"/>
                </a:solidFill>
                <a:latin typeface="Arial" panose="020B0604020202020204" pitchFamily="34" charset="0"/>
              </a:defRPr>
            </a:lvl8pPr>
            <a:lvl9pPr marL="3885735" indent="-228573" algn="ctr" eaLnBrk="0" fontAlgn="base" hangingPunct="0">
              <a:spcBef>
                <a:spcPct val="0"/>
              </a:spcBef>
              <a:spcAft>
                <a:spcPct val="0"/>
              </a:spcAft>
              <a:defRPr>
                <a:solidFill>
                  <a:srgbClr val="063DE8"/>
                </a:solidFill>
                <a:latin typeface="Arial" panose="020B0604020202020204" pitchFamily="34" charset="0"/>
              </a:defRPr>
            </a:lvl9pPr>
          </a:lstStyle>
          <a:p>
            <a:fld id="{F7B5FCF1-1F29-4456-A2FF-8B5BA4ED05AD}" type="slidenum">
              <a:rPr lang="fr-FR" altLang="fr-FR">
                <a:solidFill>
                  <a:schemeClr val="tx1"/>
                </a:solidFill>
                <a:latin typeface="Times New Roman" panose="02020603050405020304" pitchFamily="18" charset="0"/>
              </a:rPr>
              <a:pPr/>
              <a:t>111</a:t>
            </a:fld>
            <a:endParaRPr lang="fr-FR" altLang="fr-FR">
              <a:solidFill>
                <a:schemeClr val="tx1"/>
              </a:solidFill>
              <a:latin typeface="Times New Roman" panose="02020603050405020304" pitchFamily="18" charset="0"/>
            </a:endParaRPr>
          </a:p>
        </p:txBody>
      </p:sp>
      <p:sp>
        <p:nvSpPr>
          <p:cNvPr id="225283" name="Rectangle 2"/>
          <p:cNvSpPr>
            <a:spLocks noGrp="1" noRot="1" noChangeAspect="1" noChangeArrowheads="1" noTextEdit="1"/>
          </p:cNvSpPr>
          <p:nvPr>
            <p:ph type="sldImg"/>
          </p:nvPr>
        </p:nvSpPr>
        <p:spPr>
          <a:ln/>
        </p:spPr>
      </p:sp>
      <p:sp>
        <p:nvSpPr>
          <p:cNvPr id="5" name="Rectangle 26"/>
          <p:cNvSpPr>
            <a:spLocks noChangeArrowheads="1"/>
          </p:cNvSpPr>
          <p:nvPr/>
        </p:nvSpPr>
        <p:spPr bwMode="auto">
          <a:xfrm>
            <a:off x="2548402" y="4542697"/>
            <a:ext cx="1292883" cy="367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08" tIns="45049" rIns="91708" bIns="45049">
            <a:spAutoFit/>
          </a:bodyPr>
          <a:lstStyle>
            <a:lvl1pPr algn="l" defTabSz="773113">
              <a:defRPr sz="2400">
                <a:solidFill>
                  <a:schemeClr val="tx1"/>
                </a:solidFill>
                <a:latin typeface="Times New Roman" pitchFamily="18" charset="0"/>
              </a:defRPr>
            </a:lvl1pPr>
            <a:lvl2pPr marL="579438" algn="l" defTabSz="773113">
              <a:defRPr sz="2400">
                <a:solidFill>
                  <a:schemeClr val="tx1"/>
                </a:solidFill>
                <a:latin typeface="Times New Roman" pitchFamily="18" charset="0"/>
              </a:defRPr>
            </a:lvl2pPr>
            <a:lvl3pPr marL="1158875" algn="l" defTabSz="773113">
              <a:defRPr sz="2400">
                <a:solidFill>
                  <a:schemeClr val="tx1"/>
                </a:solidFill>
                <a:latin typeface="Times New Roman" pitchFamily="18" charset="0"/>
              </a:defRPr>
            </a:lvl3pPr>
            <a:lvl4pPr marL="1738313" algn="l" defTabSz="773113">
              <a:defRPr sz="2400">
                <a:solidFill>
                  <a:schemeClr val="tx1"/>
                </a:solidFill>
                <a:latin typeface="Times New Roman" pitchFamily="18" charset="0"/>
              </a:defRPr>
            </a:lvl4pPr>
            <a:lvl5pPr marL="2317750" algn="l" defTabSz="773113">
              <a:defRPr sz="2400">
                <a:solidFill>
                  <a:schemeClr val="tx1"/>
                </a:solidFill>
                <a:latin typeface="Times New Roman" pitchFamily="18" charset="0"/>
              </a:defRPr>
            </a:lvl5pPr>
            <a:lvl6pPr marL="2774950" defTabSz="773113" eaLnBrk="0" fontAlgn="base" hangingPunct="0">
              <a:spcBef>
                <a:spcPct val="0"/>
              </a:spcBef>
              <a:spcAft>
                <a:spcPct val="0"/>
              </a:spcAft>
              <a:defRPr sz="2400">
                <a:solidFill>
                  <a:schemeClr val="tx1"/>
                </a:solidFill>
                <a:latin typeface="Times New Roman" pitchFamily="18" charset="0"/>
              </a:defRPr>
            </a:lvl6pPr>
            <a:lvl7pPr marL="3232150" defTabSz="773113" eaLnBrk="0" fontAlgn="base" hangingPunct="0">
              <a:spcBef>
                <a:spcPct val="0"/>
              </a:spcBef>
              <a:spcAft>
                <a:spcPct val="0"/>
              </a:spcAft>
              <a:defRPr sz="2400">
                <a:solidFill>
                  <a:schemeClr val="tx1"/>
                </a:solidFill>
                <a:latin typeface="Times New Roman" pitchFamily="18" charset="0"/>
              </a:defRPr>
            </a:lvl7pPr>
            <a:lvl8pPr marL="3689350" defTabSz="773113" eaLnBrk="0" fontAlgn="base" hangingPunct="0">
              <a:spcBef>
                <a:spcPct val="0"/>
              </a:spcBef>
              <a:spcAft>
                <a:spcPct val="0"/>
              </a:spcAft>
              <a:defRPr sz="2400">
                <a:solidFill>
                  <a:schemeClr val="tx1"/>
                </a:solidFill>
                <a:latin typeface="Times New Roman" pitchFamily="18" charset="0"/>
              </a:defRPr>
            </a:lvl8pPr>
            <a:lvl9pPr marL="4146550" defTabSz="773113" eaLnBrk="0" fontAlgn="base" hangingPunct="0">
              <a:spcBef>
                <a:spcPct val="0"/>
              </a:spcBef>
              <a:spcAft>
                <a:spcPct val="0"/>
              </a:spcAft>
              <a:defRPr sz="2400">
                <a:solidFill>
                  <a:schemeClr val="tx1"/>
                </a:solidFill>
                <a:latin typeface="Times New Roman" pitchFamily="18" charset="0"/>
              </a:defRPr>
            </a:lvl9pPr>
          </a:lstStyle>
          <a:p>
            <a:pPr algn="ctr"/>
            <a:r>
              <a:rPr lang="fr-FR" altLang="fr-FR" sz="1800" dirty="0">
                <a:latin typeface="Eras Bold ITC" pitchFamily="34" charset="0"/>
              </a:rPr>
              <a:t>vos notes</a:t>
            </a:r>
            <a:endParaRPr lang="fr-FR" altLang="fr-FR" sz="1800" dirty="0">
              <a:latin typeface="Monotype Corsiva" pitchFamily="66" charset="0"/>
            </a:endParaRPr>
          </a:p>
        </p:txBody>
      </p:sp>
    </p:spTree>
    <p:extLst>
      <p:ext uri="{BB962C8B-B14F-4D97-AF65-F5344CB8AC3E}">
        <p14:creationId xmlns:p14="http://schemas.microsoft.com/office/powerpoint/2010/main" val="2893856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0311663E-2069-4809-A9CE-8CEBB9A8217E}" type="slidenum">
              <a:rPr lang="fr-FR" altLang="fr-FR">
                <a:solidFill>
                  <a:schemeClr val="tx1"/>
                </a:solidFill>
                <a:latin typeface="Times New Roman" panose="02020603050405020304" pitchFamily="18" charset="0"/>
              </a:rPr>
              <a:pPr/>
              <a:t>12</a:t>
            </a:fld>
            <a:endParaRPr lang="fr-FR" altLang="fr-FR" dirty="0">
              <a:solidFill>
                <a:schemeClr val="tx1"/>
              </a:solidFill>
              <a:latin typeface="Times New Roman" panose="02020603050405020304" pitchFamily="18" charset="0"/>
            </a:endParaRPr>
          </a:p>
        </p:txBody>
      </p:sp>
      <p:sp>
        <p:nvSpPr>
          <p:cNvPr id="126979" name="Rectangle 2"/>
          <p:cNvSpPr>
            <a:spLocks noGrp="1" noChangeArrowheads="1"/>
          </p:cNvSpPr>
          <p:nvPr>
            <p:ph type="body" idx="1"/>
          </p:nvPr>
        </p:nvSpPr>
        <p:spPr bwMode="auto">
          <a:xfrm>
            <a:off x="889000" y="4918524"/>
            <a:ext cx="4884738"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55" tIns="46034" rIns="93655" bIns="46034"/>
          <a:lstStyle/>
          <a:p>
            <a:r>
              <a:rPr lang="fr-FR" altLang="fr-FR" sz="1400" b="1" dirty="0" smtClean="0">
                <a:cs typeface="Times New Roman" panose="02020603050405020304" pitchFamily="18" charset="0"/>
              </a:rPr>
              <a:t>Message : Calcul des besoins nets + adéquation charge/capacité</a:t>
            </a:r>
          </a:p>
          <a:p>
            <a:endParaRPr lang="fr-FR" altLang="fr-FR" sz="1400" i="1" dirty="0" smtClean="0">
              <a:cs typeface="Times New Roman" panose="02020603050405020304" pitchFamily="18" charset="0"/>
            </a:endParaRPr>
          </a:p>
          <a:p>
            <a:r>
              <a:rPr lang="fr-FR" altLang="fr-FR" sz="1400" i="1" dirty="0" smtClean="0">
                <a:cs typeface="Times New Roman" panose="02020603050405020304" pitchFamily="18" charset="0"/>
              </a:rPr>
              <a:t>« MRP devient une méthode de régulation de la production avec recherche d’une adéquation charge/capacité. C’est un calcul des besoins nets avec une adéquation charge/capacité.</a:t>
            </a:r>
          </a:p>
          <a:p>
            <a:r>
              <a:rPr lang="fr-FR" altLang="fr-FR" sz="1400" i="1" dirty="0" smtClean="0">
                <a:cs typeface="Times New Roman" panose="02020603050405020304" pitchFamily="18" charset="0"/>
              </a:rPr>
              <a:t>Si j’ai déjà 5 roues et 7 dérailleurs en stock et si j’ai 10 poignées en cours de fabrication, je n’ai plus besoin que de 15 roues, 3 dérailleurs, 10 guidons et 10 poignées de frein.</a:t>
            </a:r>
          </a:p>
          <a:p>
            <a:r>
              <a:rPr lang="fr-FR" altLang="fr-FR" sz="1400" i="1" dirty="0" smtClean="0">
                <a:cs typeface="Times New Roman" panose="02020603050405020304" pitchFamily="18" charset="0"/>
              </a:rPr>
              <a:t>C’est le calcul des besoins NETS.</a:t>
            </a:r>
          </a:p>
          <a:p>
            <a:r>
              <a:rPr lang="fr-FR" altLang="fr-FR" sz="1400" i="1" dirty="0" smtClean="0">
                <a:cs typeface="Times New Roman" panose="02020603050405020304" pitchFamily="18" charset="0"/>
              </a:rPr>
              <a:t>De plus, je regarde si je suis capable de fabriquer entre le 13 et le 15 juin : Y-a-t-il d’autres fabrications prévues ? Ai-je assez de personnels pour tout faire en deux jours ?</a:t>
            </a:r>
          </a:p>
          <a:p>
            <a:r>
              <a:rPr lang="fr-FR" altLang="fr-FR" sz="1400" i="1" dirty="0" smtClean="0">
                <a:cs typeface="Times New Roman" panose="02020603050405020304" pitchFamily="18" charset="0"/>
              </a:rPr>
              <a:t>C’est l’adéquation Charge/Capacité. »</a:t>
            </a:r>
          </a:p>
        </p:txBody>
      </p:sp>
      <p:sp>
        <p:nvSpPr>
          <p:cNvPr id="126980" name="Rectangle 3"/>
          <p:cNvSpPr>
            <a:spLocks noGrp="1" noRot="1" noChangeAspect="1" noChangeArrowheads="1" noTextEdit="1"/>
          </p:cNvSpPr>
          <p:nvPr>
            <p:ph type="sldImg"/>
          </p:nvPr>
        </p:nvSpPr>
        <p:spPr>
          <a:xfrm>
            <a:off x="558800" y="671513"/>
            <a:ext cx="5546725" cy="3841750"/>
          </a:xfrm>
          <a:noFill/>
          <a:ln w="12700" cap="flat">
            <a:solidFill>
              <a:schemeClr val="tx1"/>
            </a:solidFill>
          </a:ln>
        </p:spPr>
      </p:sp>
    </p:spTree>
    <p:extLst>
      <p:ext uri="{BB962C8B-B14F-4D97-AF65-F5344CB8AC3E}">
        <p14:creationId xmlns:p14="http://schemas.microsoft.com/office/powerpoint/2010/main" val="411651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0B3258EE-87AF-42F3-90C0-6D748911AF64}" type="slidenum">
              <a:rPr lang="fr-FR" altLang="fr-FR">
                <a:solidFill>
                  <a:schemeClr val="tx1"/>
                </a:solidFill>
                <a:latin typeface="Times New Roman" panose="02020603050405020304" pitchFamily="18" charset="0"/>
              </a:rPr>
              <a:pPr/>
              <a:t>13</a:t>
            </a:fld>
            <a:endParaRPr lang="fr-FR" altLang="fr-FR" dirty="0">
              <a:solidFill>
                <a:schemeClr val="tx1"/>
              </a:solidFill>
              <a:latin typeface="Times New Roman" panose="02020603050405020304" pitchFamily="18" charset="0"/>
            </a:endParaRPr>
          </a:p>
        </p:txBody>
      </p:sp>
      <p:sp>
        <p:nvSpPr>
          <p:cNvPr id="128003" name="Rectangle 2"/>
          <p:cNvSpPr>
            <a:spLocks noGrp="1" noChangeArrowheads="1"/>
          </p:cNvSpPr>
          <p:nvPr>
            <p:ph type="body" idx="1"/>
          </p:nvPr>
        </p:nvSpPr>
        <p:spPr bwMode="auto">
          <a:xfrm>
            <a:off x="889794" y="4910138"/>
            <a:ext cx="4884738"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55" tIns="46034" rIns="93655" bIns="46034"/>
          <a:lstStyle/>
          <a:p>
            <a:r>
              <a:rPr lang="fr-FR" altLang="fr-FR" sz="1400" b="1" dirty="0" smtClean="0">
                <a:cs typeface="Times New Roman" panose="02020603050405020304" pitchFamily="18" charset="0"/>
              </a:rPr>
              <a:t>Message : Planification moyen/long terme</a:t>
            </a:r>
          </a:p>
          <a:p>
            <a:endParaRPr lang="fr-FR" altLang="fr-FR" sz="1400" b="1" dirty="0" smtClean="0">
              <a:cs typeface="Times New Roman" panose="02020603050405020304" pitchFamily="18" charset="0"/>
            </a:endParaRPr>
          </a:p>
          <a:p>
            <a:r>
              <a:rPr lang="fr-FR" altLang="fr-FR" sz="1400" i="1" dirty="0" smtClean="0">
                <a:cs typeface="Times New Roman" panose="02020603050405020304" pitchFamily="18" charset="0"/>
              </a:rPr>
              <a:t>« MRP s’étend à l’ensemble de l’entreprise (commercial, finances...). MRP 2 évolue vers le Management des Ressources de Production qui doit </a:t>
            </a:r>
            <a:r>
              <a:rPr lang="fr-FR" altLang="fr-FR" sz="1400" i="1" dirty="0" smtClean="0"/>
              <a:t>assurer la cohérence de l’ensemble des services.</a:t>
            </a:r>
          </a:p>
          <a:p>
            <a:r>
              <a:rPr lang="fr-FR" altLang="fr-FR" sz="1400" i="1" dirty="0" smtClean="0">
                <a:cs typeface="Times New Roman" panose="02020603050405020304" pitchFamily="18" charset="0"/>
              </a:rPr>
              <a:t>On intègre les prévisions à long terme,</a:t>
            </a:r>
            <a:r>
              <a:rPr lang="fr-FR" altLang="fr-FR" sz="1400" i="1" dirty="0" smtClean="0"/>
              <a:t> une planification long terme (Plan Industriel et Commercial),</a:t>
            </a:r>
            <a:r>
              <a:rPr lang="fr-FR" altLang="fr-FR" sz="1400" i="1" dirty="0" smtClean="0">
                <a:cs typeface="Times New Roman" panose="02020603050405020304" pitchFamily="18" charset="0"/>
              </a:rPr>
              <a:t> des budgets, des besoins en investissement …</a:t>
            </a:r>
            <a:r>
              <a:rPr lang="fr-FR" altLang="fr-FR" sz="1400" i="1" dirty="0" smtClean="0"/>
              <a:t> »</a:t>
            </a:r>
          </a:p>
        </p:txBody>
      </p:sp>
      <p:sp>
        <p:nvSpPr>
          <p:cNvPr id="128004" name="Rectangle 3"/>
          <p:cNvSpPr>
            <a:spLocks noGrp="1" noRot="1" noChangeAspect="1" noChangeArrowheads="1" noTextEdit="1"/>
          </p:cNvSpPr>
          <p:nvPr>
            <p:ph type="sldImg"/>
          </p:nvPr>
        </p:nvSpPr>
        <p:spPr>
          <a:xfrm>
            <a:off x="558800" y="671513"/>
            <a:ext cx="5546725" cy="3841750"/>
          </a:xfrm>
          <a:noFill/>
          <a:ln w="12700" cap="flat">
            <a:solidFill>
              <a:schemeClr val="tx1"/>
            </a:solidFill>
          </a:ln>
        </p:spPr>
      </p:sp>
    </p:spTree>
    <p:extLst>
      <p:ext uri="{BB962C8B-B14F-4D97-AF65-F5344CB8AC3E}">
        <p14:creationId xmlns:p14="http://schemas.microsoft.com/office/powerpoint/2010/main" val="3785709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A8C8FC13-D8A2-497E-A624-96AED2A3F8CD}" type="slidenum">
              <a:rPr lang="fr-FR" altLang="fr-FR">
                <a:solidFill>
                  <a:schemeClr val="tx1"/>
                </a:solidFill>
                <a:latin typeface="Times New Roman" panose="02020603050405020304" pitchFamily="18" charset="0"/>
              </a:rPr>
              <a:pPr/>
              <a:t>14</a:t>
            </a:fld>
            <a:endParaRPr lang="fr-FR" altLang="fr-FR" dirty="0">
              <a:solidFill>
                <a:schemeClr val="tx1"/>
              </a:solidFill>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29028" name="Rectangle 3"/>
          <p:cNvSpPr>
            <a:spLocks noGrp="1" noChangeArrowheads="1"/>
          </p:cNvSpPr>
          <p:nvPr>
            <p:ph type="body" idx="1"/>
          </p:nvPr>
        </p:nvSpPr>
        <p:spPr bwMode="auto">
          <a:xfrm>
            <a:off x="101605" y="4619096"/>
            <a:ext cx="6444337"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1100" b="1" dirty="0" smtClean="0"/>
              <a:t>Message : l’ERP permet d’intégrer les différents services de l’entreprise autour d’un même système d’information. </a:t>
            </a:r>
            <a:r>
              <a:rPr lang="fr-FR" altLang="fr-FR" sz="1100" b="1" dirty="0" smtClean="0">
                <a:cs typeface="Times New Roman" panose="02020603050405020304" pitchFamily="18" charset="0"/>
              </a:rPr>
              <a:t>l’ERP couvre l’ensemble des fonctions de l’entreprise.</a:t>
            </a:r>
            <a:r>
              <a:rPr lang="fr-FR" altLang="fr-FR" sz="1100" b="1" dirty="0" smtClean="0"/>
              <a:t> </a:t>
            </a:r>
            <a:endParaRPr lang="fr-FR" altLang="fr-FR" sz="1100" dirty="0" smtClean="0"/>
          </a:p>
          <a:p>
            <a:r>
              <a:rPr lang="fr-FR" altLang="fr-FR" sz="1100" i="1" dirty="0" smtClean="0"/>
              <a:t>« </a:t>
            </a:r>
            <a:r>
              <a:rPr lang="fr-FR" altLang="fr-FR" sz="1100" i="1" dirty="0" smtClean="0">
                <a:cs typeface="Times New Roman" panose="02020603050405020304" pitchFamily="18" charset="0"/>
              </a:rPr>
              <a:t>ERP est un système intégré. Il couvre l’ensemble des flux matières et financiers de l’entreprise industrielle.</a:t>
            </a:r>
          </a:p>
          <a:p>
            <a:r>
              <a:rPr lang="fr-FR" altLang="fr-FR" sz="1100" i="1" dirty="0" smtClean="0">
                <a:cs typeface="Times New Roman" panose="02020603050405020304" pitchFamily="18" charset="0"/>
              </a:rPr>
              <a:t>A partir la Gestion Industrielle, l’ERP intègre les autres fonctions de l’entreprise et les met en relations.</a:t>
            </a:r>
            <a:r>
              <a:rPr lang="fr-FR" altLang="fr-FR" sz="1100" i="1" dirty="0" smtClean="0"/>
              <a:t> »</a:t>
            </a:r>
          </a:p>
          <a:p>
            <a:r>
              <a:rPr lang="fr-FR" altLang="fr-FR" sz="1100" b="1" i="1" dirty="0" smtClean="0"/>
              <a:t>SAP</a:t>
            </a:r>
            <a:r>
              <a:rPr lang="fr-FR" altLang="fr-FR" sz="1100" i="1" dirty="0" smtClean="0"/>
              <a:t> est le leader mondial du monde des ERP. Ce progiciel a remporté rapidement un succès important auprès des grandes entreprises en proposant un progiciel multilingue et multidevises. SAP est une application client-serveur. Ses modules couvrent l'ensemble des fonctions de gestion de l'entreprise et chaque module couvre des besoins complets de gestion.</a:t>
            </a:r>
          </a:p>
          <a:p>
            <a:r>
              <a:rPr lang="fr-FR" altLang="fr-FR" sz="1100" b="1" i="1" dirty="0" smtClean="0"/>
              <a:t>Oracle</a:t>
            </a:r>
            <a:r>
              <a:rPr lang="fr-FR" altLang="fr-FR" sz="1100" i="1" dirty="0" smtClean="0"/>
              <a:t> a racheté coup sur coup deux acteurs significatifs que sont JD Edwards et </a:t>
            </a:r>
            <a:r>
              <a:rPr lang="fr-FR" altLang="fr-FR" sz="1100" i="1" dirty="0" err="1" smtClean="0"/>
              <a:t>PeopleSoft</a:t>
            </a:r>
            <a:r>
              <a:rPr lang="fr-FR" altLang="fr-FR" sz="1100" i="1" dirty="0" smtClean="0"/>
              <a:t>.</a:t>
            </a:r>
          </a:p>
          <a:p>
            <a:r>
              <a:rPr lang="fr-FR" altLang="fr-FR" sz="1100" i="1" dirty="0" smtClean="0"/>
              <a:t>SSA Global cet éditeur a racheté BAAN, SSA Global qui, lui-même, a été racheté par la société éditrice de logiciels </a:t>
            </a:r>
            <a:r>
              <a:rPr lang="fr-FR" altLang="fr-FR" sz="1100" b="1" i="1" dirty="0" smtClean="0"/>
              <a:t>INFOR</a:t>
            </a:r>
            <a:r>
              <a:rPr lang="fr-FR" altLang="fr-FR" sz="1100" i="1" dirty="0" smtClean="0"/>
              <a:t>.</a:t>
            </a:r>
          </a:p>
          <a:p>
            <a:r>
              <a:rPr lang="fr-FR" altLang="fr-FR" sz="1100" i="1" dirty="0" smtClean="0"/>
              <a:t>L'offre de </a:t>
            </a:r>
            <a:r>
              <a:rPr lang="fr-FR" altLang="fr-FR" sz="1100" i="1" dirty="0" err="1" smtClean="0"/>
              <a:t>Geac</a:t>
            </a:r>
            <a:r>
              <a:rPr lang="fr-FR" altLang="fr-FR" sz="1100" i="1" dirty="0" smtClean="0"/>
              <a:t> se décompose selon deux pôles : ERP généralistes et ERP verticaux pour répondre à des problématiques métier spécifiques.</a:t>
            </a:r>
          </a:p>
          <a:p>
            <a:r>
              <a:rPr lang="fr-FR" altLang="fr-FR" sz="1100" b="1" i="1" dirty="0" smtClean="0"/>
              <a:t>SAGE</a:t>
            </a:r>
            <a:r>
              <a:rPr lang="fr-FR" altLang="fr-FR" sz="1100" i="1" dirty="0" smtClean="0"/>
              <a:t> vise en particulier le marché des PME où l'éditeur est bien implanté. Les logiciels de SAGE visent en particulier les entreprises de moins de 500 salariés. Sage a racheté l'éditeur </a:t>
            </a:r>
            <a:r>
              <a:rPr lang="fr-FR" altLang="fr-FR" sz="1100" i="1" dirty="0" err="1" smtClean="0"/>
              <a:t>Adonix</a:t>
            </a:r>
            <a:r>
              <a:rPr lang="fr-FR" altLang="fr-FR" sz="1100" i="1" dirty="0" smtClean="0"/>
              <a:t> pour s'ouvrir le marché des PME/PMI de 500 à 2 000 salariés.</a:t>
            </a:r>
          </a:p>
          <a:p>
            <a:r>
              <a:rPr lang="fr-FR" altLang="fr-FR" sz="1100" b="1" i="1" dirty="0" smtClean="0"/>
              <a:t>Microsoft</a:t>
            </a:r>
            <a:r>
              <a:rPr lang="fr-FR" altLang="fr-FR" sz="1100" i="1" dirty="0" smtClean="0"/>
              <a:t> possède aujourd’hui une gamme simplifiée d’ERP composée de deux grandes solutions. Dynamics NAV – concurrent d’un Sage 1.000 – s’adresse aux PME jusqu’à 250 salariés. Et Dynamics AX – équivalent d’un SAP Business Suite – qui vise les entreprises de plus de 250 salariés et les grands groupes.</a:t>
            </a:r>
          </a:p>
        </p:txBody>
      </p:sp>
    </p:spTree>
    <p:extLst>
      <p:ext uri="{BB962C8B-B14F-4D97-AF65-F5344CB8AC3E}">
        <p14:creationId xmlns:p14="http://schemas.microsoft.com/office/powerpoint/2010/main" val="508239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1674BF26-F2A7-46CB-8844-4B81F4FA9FD1}" type="slidenum">
              <a:rPr lang="fr-FR" altLang="fr-FR">
                <a:solidFill>
                  <a:schemeClr val="tx1"/>
                </a:solidFill>
                <a:latin typeface="Times New Roman" panose="02020603050405020304" pitchFamily="18" charset="0"/>
              </a:rPr>
              <a:pPr/>
              <a:t>15</a:t>
            </a:fld>
            <a:endParaRPr lang="fr-FR" altLang="fr-FR">
              <a:solidFill>
                <a:schemeClr val="tx1"/>
              </a:solidFill>
              <a:latin typeface="Times New Roman" panose="02020603050405020304" pitchFamily="18" charset="0"/>
            </a:endParaRPr>
          </a:p>
        </p:txBody>
      </p:sp>
      <p:sp>
        <p:nvSpPr>
          <p:cNvPr id="130051" name="Rectangle 1026"/>
          <p:cNvSpPr>
            <a:spLocks noGrp="1" noRot="1" noChangeAspect="1" noChangeArrowheads="1" noTextEdit="1"/>
          </p:cNvSpPr>
          <p:nvPr>
            <p:ph type="sldImg"/>
          </p:nvPr>
        </p:nvSpPr>
        <p:spPr>
          <a:xfrm>
            <a:off x="658813" y="739775"/>
            <a:ext cx="5345112" cy="3700463"/>
          </a:xfrm>
          <a:solidFill>
            <a:srgbClr val="FFFFFF"/>
          </a:solidFill>
          <a:ln/>
        </p:spPr>
      </p:sp>
      <p:sp>
        <p:nvSpPr>
          <p:cNvPr id="130052" name="Rectangle 1030"/>
          <p:cNvSpPr>
            <a:spLocks noGrp="1" noChangeArrowheads="1"/>
          </p:cNvSpPr>
          <p:nvPr>
            <p:ph type="body" idx="1"/>
          </p:nvPr>
        </p:nvSpPr>
        <p:spPr bwMode="auto">
          <a:xfrm>
            <a:off x="914400" y="4917383"/>
            <a:ext cx="4876800" cy="4419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b="1" dirty="0" smtClean="0"/>
              <a:t>Message : </a:t>
            </a:r>
            <a:r>
              <a:rPr lang="fr-FR" altLang="fr-FR" b="1" dirty="0" smtClean="0">
                <a:cs typeface="Times New Roman" panose="02020603050405020304" pitchFamily="18" charset="0"/>
              </a:rPr>
              <a:t>un seul système au lieu de  logiciels différents, sur des machines différentes et utilisant normalement les mêmes informations !</a:t>
            </a:r>
            <a:endParaRPr lang="fr-FR" altLang="fr-FR" b="1" dirty="0" smtClean="0"/>
          </a:p>
          <a:p>
            <a:endParaRPr lang="fr-FR" altLang="fr-FR" b="1" dirty="0" smtClean="0"/>
          </a:p>
          <a:p>
            <a:pPr>
              <a:buFontTx/>
              <a:buAutoNum type="arabicPeriod"/>
            </a:pPr>
            <a:r>
              <a:rPr lang="fr-FR" altLang="fr-FR" dirty="0" smtClean="0"/>
              <a:t> Cliquer, l’animation se déroule : </a:t>
            </a:r>
            <a:r>
              <a:rPr lang="fr-FR" altLang="fr-FR" b="1" dirty="0" smtClean="0"/>
              <a:t>un système par service</a:t>
            </a:r>
          </a:p>
          <a:p>
            <a:pPr marL="476250" lvl="1" indent="-19050"/>
            <a:r>
              <a:rPr lang="fr-FR" altLang="fr-FR" i="1" dirty="0" smtClean="0"/>
              <a:t>« Autrefois, chaque service avait son propre système d’information, la comptabilité traitait les factures avec un système, les magasins étaient gérés avec un autre, la Production en avait encore un autre et cela pour tous les services de l’entreprise ».</a:t>
            </a:r>
          </a:p>
          <a:p>
            <a:pPr>
              <a:buFontTx/>
              <a:buAutoNum type="arabicPeriod"/>
            </a:pPr>
            <a:r>
              <a:rPr lang="fr-FR" altLang="fr-FR" dirty="0" smtClean="0"/>
              <a:t> Cliquer, l’explosion apparaît : </a:t>
            </a:r>
            <a:r>
              <a:rPr lang="fr-FR" altLang="fr-FR" b="1" dirty="0" smtClean="0"/>
              <a:t>pas d’intégration</a:t>
            </a:r>
          </a:p>
          <a:p>
            <a:pPr marL="476250" lvl="1" indent="-19050"/>
            <a:r>
              <a:rPr lang="fr-FR" altLang="fr-FR" i="1" dirty="0" smtClean="0"/>
              <a:t>« tous ces systèmes n’étaient pas reliés, pas intégrés »</a:t>
            </a:r>
          </a:p>
          <a:p>
            <a:pPr marL="476250" lvl="1" indent="-19050"/>
            <a:endParaRPr lang="fr-FR" altLang="fr-FR" b="1" i="1" dirty="0" smtClean="0"/>
          </a:p>
          <a:p>
            <a:pPr marL="476250" lvl="1" indent="-19050"/>
            <a:endParaRPr lang="fr-FR" altLang="fr-FR" b="1" dirty="0" smtClean="0"/>
          </a:p>
          <a:p>
            <a:pPr marL="476250" lvl="1" indent="-19050"/>
            <a:r>
              <a:rPr lang="fr-FR" altLang="fr-FR" b="1" dirty="0" smtClean="0"/>
              <a:t>Intégration dans une même outil</a:t>
            </a:r>
            <a:r>
              <a:rPr lang="fr-FR" altLang="fr-FR" dirty="0" smtClean="0"/>
              <a:t> : </a:t>
            </a:r>
            <a:r>
              <a:rPr lang="fr-FR" altLang="fr-FR" i="1" dirty="0" smtClean="0"/>
              <a:t>« L’ERP permet d’unifier et d’intégrer tous les services dans un seul outil et sur une seule base de données. Aujourd’hui on est techniquement capable de gérer les connections et l’unicité de l’information. »</a:t>
            </a:r>
          </a:p>
          <a:p>
            <a:pPr marL="476250" lvl="1" indent="-19050"/>
            <a:endParaRPr lang="fr-FR" altLang="fr-FR" i="1" dirty="0" smtClean="0"/>
          </a:p>
        </p:txBody>
      </p:sp>
    </p:spTree>
    <p:extLst>
      <p:ext uri="{BB962C8B-B14F-4D97-AF65-F5344CB8AC3E}">
        <p14:creationId xmlns:p14="http://schemas.microsoft.com/office/powerpoint/2010/main" val="4173301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948D8AD0-9D74-4971-A0EC-FCAAAA2AF3D0}" type="slidenum">
              <a:rPr lang="fr-FR" altLang="fr-FR">
                <a:solidFill>
                  <a:schemeClr val="tx1"/>
                </a:solidFill>
                <a:latin typeface="Times New Roman" panose="02020603050405020304" pitchFamily="18" charset="0"/>
              </a:rPr>
              <a:pPr/>
              <a:t>16</a:t>
            </a:fld>
            <a:endParaRPr lang="fr-FR" altLang="fr-FR">
              <a:solidFill>
                <a:schemeClr val="tx1"/>
              </a:solidFill>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32100" name="Rectangle 3"/>
          <p:cNvSpPr>
            <a:spLocks noGrp="1" noChangeArrowheads="1"/>
          </p:cNvSpPr>
          <p:nvPr>
            <p:ph type="body" idx="1"/>
          </p:nvPr>
        </p:nvSpPr>
        <p:spPr bwMode="auto">
          <a:xfrm>
            <a:off x="887413" y="5426075"/>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dirty="0" smtClean="0"/>
              <a:t>Présenter l’objectif de ce chapitre et ce que les participants vont faire :</a:t>
            </a:r>
          </a:p>
          <a:p>
            <a:endParaRPr lang="fr-FR" altLang="fr-FR" dirty="0" smtClean="0"/>
          </a:p>
          <a:p>
            <a:pPr>
              <a:buFontTx/>
              <a:buAutoNum type="arabicPeriod"/>
            </a:pPr>
            <a:r>
              <a:rPr lang="fr-FR" altLang="fr-FR" dirty="0" smtClean="0"/>
              <a:t> Montrer la planche A2 :</a:t>
            </a:r>
          </a:p>
          <a:p>
            <a:pPr marL="488950" lvl="1" indent="-31750"/>
            <a:r>
              <a:rPr lang="fr-FR" altLang="fr-FR" i="1" dirty="0" smtClean="0"/>
              <a:t>« l’objectif est de remplir cette planche qui reprend la mécanique MRP. Mais cela il nous faut d’abord comprendre comment fonctionne l’entreprise. »</a:t>
            </a:r>
          </a:p>
        </p:txBody>
      </p:sp>
    </p:spTree>
    <p:extLst>
      <p:ext uri="{BB962C8B-B14F-4D97-AF65-F5344CB8AC3E}">
        <p14:creationId xmlns:p14="http://schemas.microsoft.com/office/powerpoint/2010/main" val="3817303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6"/>
          <p:cNvSpPr>
            <a:spLocks noGrp="1" noChangeArrowheads="1"/>
          </p:cNvSpPr>
          <p:nvPr>
            <p:ph type="sldNum" sz="quarter" idx="5"/>
          </p:nvPr>
        </p:nvSpPr>
        <p:spPr>
          <a:noFill/>
        </p:spPr>
        <p:txBody>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fld id="{C2AEB1D9-7975-4BD1-972E-78E014E70F18}" type="slidenum">
              <a:rPr lang="fr-FR" altLang="fr-FR">
                <a:solidFill>
                  <a:schemeClr val="tx1"/>
                </a:solidFill>
                <a:latin typeface="Times New Roman" pitchFamily="18" charset="0"/>
              </a:rPr>
              <a:pPr/>
              <a:t>17</a:t>
            </a:fld>
            <a:endParaRPr lang="fr-FR" altLang="fr-FR">
              <a:solidFill>
                <a:schemeClr val="tx1"/>
              </a:solidFill>
              <a:latin typeface="Times New Roman" pitchFamily="18" charset="0"/>
            </a:endParaRPr>
          </a:p>
        </p:txBody>
      </p:sp>
      <p:sp>
        <p:nvSpPr>
          <p:cNvPr id="187395" name="Rectangle 2"/>
          <p:cNvSpPr>
            <a:spLocks noGrp="1" noRot="1" noChangeAspect="1" noChangeArrowheads="1" noTextEdit="1"/>
          </p:cNvSpPr>
          <p:nvPr>
            <p:ph type="sldImg"/>
          </p:nvPr>
        </p:nvSpPr>
        <p:spPr>
          <a:xfrm>
            <a:off x="925513" y="684213"/>
            <a:ext cx="4927600" cy="3411537"/>
          </a:xfrm>
          <a:noFill/>
          <a:ln/>
        </p:spPr>
      </p:sp>
      <p:grpSp>
        <p:nvGrpSpPr>
          <p:cNvPr id="187396" name="Group 3"/>
          <p:cNvGrpSpPr>
            <a:grpSpLocks/>
          </p:cNvGrpSpPr>
          <p:nvPr/>
        </p:nvGrpSpPr>
        <p:grpSpPr bwMode="auto">
          <a:xfrm>
            <a:off x="2552700" y="4651375"/>
            <a:ext cx="1712913" cy="460375"/>
            <a:chOff x="1609" y="2930"/>
            <a:chExt cx="1078" cy="290"/>
          </a:xfrm>
        </p:grpSpPr>
        <p:grpSp>
          <p:nvGrpSpPr>
            <p:cNvPr id="187397" name="Group 4"/>
            <p:cNvGrpSpPr>
              <a:grpSpLocks/>
            </p:cNvGrpSpPr>
            <p:nvPr/>
          </p:nvGrpSpPr>
          <p:grpSpPr bwMode="auto">
            <a:xfrm>
              <a:off x="2339" y="2930"/>
              <a:ext cx="348" cy="290"/>
              <a:chOff x="556" y="3220"/>
              <a:chExt cx="337" cy="289"/>
            </a:xfrm>
          </p:grpSpPr>
          <p:grpSp>
            <p:nvGrpSpPr>
              <p:cNvPr id="187399" name="Group 5"/>
              <p:cNvGrpSpPr>
                <a:grpSpLocks/>
              </p:cNvGrpSpPr>
              <p:nvPr/>
            </p:nvGrpSpPr>
            <p:grpSpPr bwMode="auto">
              <a:xfrm>
                <a:off x="606" y="3263"/>
                <a:ext cx="242" cy="205"/>
                <a:chOff x="606" y="3263"/>
                <a:chExt cx="242" cy="205"/>
              </a:xfrm>
            </p:grpSpPr>
            <p:sp>
              <p:nvSpPr>
                <p:cNvPr id="187414" name="Freeform 6"/>
                <p:cNvSpPr>
                  <a:spLocks/>
                </p:cNvSpPr>
                <p:nvPr/>
              </p:nvSpPr>
              <p:spPr bwMode="auto">
                <a:xfrm>
                  <a:off x="606" y="3284"/>
                  <a:ext cx="215" cy="184"/>
                </a:xfrm>
                <a:custGeom>
                  <a:avLst/>
                  <a:gdLst>
                    <a:gd name="T0" fmla="*/ 0 w 215"/>
                    <a:gd name="T1" fmla="*/ 12 h 184"/>
                    <a:gd name="T2" fmla="*/ 201 w 215"/>
                    <a:gd name="T3" fmla="*/ 183 h 184"/>
                    <a:gd name="T4" fmla="*/ 214 w 215"/>
                    <a:gd name="T5" fmla="*/ 171 h 184"/>
                    <a:gd name="T6" fmla="*/ 13 w 215"/>
                    <a:gd name="T7" fmla="*/ 0 h 184"/>
                    <a:gd name="T8" fmla="*/ 0 w 215"/>
                    <a:gd name="T9" fmla="*/ 12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184">
                      <a:moveTo>
                        <a:pt x="0" y="12"/>
                      </a:moveTo>
                      <a:lnTo>
                        <a:pt x="201" y="183"/>
                      </a:lnTo>
                      <a:lnTo>
                        <a:pt x="214" y="171"/>
                      </a:lnTo>
                      <a:lnTo>
                        <a:pt x="13" y="0"/>
                      </a:lnTo>
                      <a:lnTo>
                        <a:pt x="0" y="12"/>
                      </a:lnTo>
                    </a:path>
                  </a:pathLst>
                </a:custGeom>
                <a:solidFill>
                  <a:srgbClr val="804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p>
                  <a:endParaRPr lang="fr-FR"/>
                </a:p>
              </p:txBody>
            </p:sp>
            <p:sp>
              <p:nvSpPr>
                <p:cNvPr id="187415" name="Freeform 7"/>
                <p:cNvSpPr>
                  <a:spLocks/>
                </p:cNvSpPr>
                <p:nvPr/>
              </p:nvSpPr>
              <p:spPr bwMode="auto">
                <a:xfrm>
                  <a:off x="618" y="3274"/>
                  <a:ext cx="216" cy="182"/>
                </a:xfrm>
                <a:custGeom>
                  <a:avLst/>
                  <a:gdLst>
                    <a:gd name="T0" fmla="*/ 201 w 216"/>
                    <a:gd name="T1" fmla="*/ 181 h 182"/>
                    <a:gd name="T2" fmla="*/ 215 w 216"/>
                    <a:gd name="T3" fmla="*/ 169 h 182"/>
                    <a:gd name="T4" fmla="*/ 14 w 216"/>
                    <a:gd name="T5" fmla="*/ 0 h 182"/>
                    <a:gd name="T6" fmla="*/ 0 w 216"/>
                    <a:gd name="T7" fmla="*/ 11 h 182"/>
                    <a:gd name="T8" fmla="*/ 201 w 216"/>
                    <a:gd name="T9" fmla="*/ 181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182">
                      <a:moveTo>
                        <a:pt x="201" y="181"/>
                      </a:moveTo>
                      <a:lnTo>
                        <a:pt x="215" y="169"/>
                      </a:lnTo>
                      <a:lnTo>
                        <a:pt x="14" y="0"/>
                      </a:lnTo>
                      <a:lnTo>
                        <a:pt x="0" y="11"/>
                      </a:lnTo>
                      <a:lnTo>
                        <a:pt x="201" y="181"/>
                      </a:lnTo>
                    </a:path>
                  </a:pathLst>
                </a:custGeom>
                <a:solidFill>
                  <a:srgbClr val="C06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p>
                  <a:endParaRPr lang="fr-FR"/>
                </a:p>
              </p:txBody>
            </p:sp>
            <p:sp>
              <p:nvSpPr>
                <p:cNvPr id="187416" name="Freeform 8"/>
                <p:cNvSpPr>
                  <a:spLocks/>
                </p:cNvSpPr>
                <p:nvPr/>
              </p:nvSpPr>
              <p:spPr bwMode="auto">
                <a:xfrm>
                  <a:off x="632" y="3263"/>
                  <a:ext cx="216" cy="182"/>
                </a:xfrm>
                <a:custGeom>
                  <a:avLst/>
                  <a:gdLst>
                    <a:gd name="T0" fmla="*/ 0 w 216"/>
                    <a:gd name="T1" fmla="*/ 12 h 182"/>
                    <a:gd name="T2" fmla="*/ 201 w 216"/>
                    <a:gd name="T3" fmla="*/ 181 h 182"/>
                    <a:gd name="T4" fmla="*/ 215 w 216"/>
                    <a:gd name="T5" fmla="*/ 170 h 182"/>
                    <a:gd name="T6" fmla="*/ 14 w 216"/>
                    <a:gd name="T7" fmla="*/ 0 h 182"/>
                    <a:gd name="T8" fmla="*/ 0 w 216"/>
                    <a:gd name="T9" fmla="*/ 12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182">
                      <a:moveTo>
                        <a:pt x="0" y="12"/>
                      </a:moveTo>
                      <a:lnTo>
                        <a:pt x="201" y="181"/>
                      </a:lnTo>
                      <a:lnTo>
                        <a:pt x="215" y="170"/>
                      </a:lnTo>
                      <a:lnTo>
                        <a:pt x="14" y="0"/>
                      </a:lnTo>
                      <a:lnTo>
                        <a:pt x="0" y="12"/>
                      </a:lnTo>
                    </a:path>
                  </a:pathLst>
                </a:custGeom>
                <a:solidFill>
                  <a:srgbClr val="FF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p>
                  <a:endParaRPr lang="fr-FR"/>
                </a:p>
              </p:txBody>
            </p:sp>
          </p:grpSp>
          <p:grpSp>
            <p:nvGrpSpPr>
              <p:cNvPr id="187400" name="Group 9"/>
              <p:cNvGrpSpPr>
                <a:grpSpLocks/>
              </p:cNvGrpSpPr>
              <p:nvPr/>
            </p:nvGrpSpPr>
            <p:grpSpPr bwMode="auto">
              <a:xfrm>
                <a:off x="804" y="3430"/>
                <a:ext cx="89" cy="79"/>
                <a:chOff x="804" y="3430"/>
                <a:chExt cx="89" cy="79"/>
              </a:xfrm>
            </p:grpSpPr>
            <p:sp>
              <p:nvSpPr>
                <p:cNvPr id="187411" name="Freeform 10"/>
                <p:cNvSpPr>
                  <a:spLocks/>
                </p:cNvSpPr>
                <p:nvPr/>
              </p:nvSpPr>
              <p:spPr bwMode="auto">
                <a:xfrm>
                  <a:off x="804" y="3430"/>
                  <a:ext cx="89" cy="79"/>
                </a:xfrm>
                <a:custGeom>
                  <a:avLst/>
                  <a:gdLst>
                    <a:gd name="T0" fmla="*/ 4 w 89"/>
                    <a:gd name="T1" fmla="*/ 37 h 79"/>
                    <a:gd name="T2" fmla="*/ 2 w 89"/>
                    <a:gd name="T3" fmla="*/ 34 h 79"/>
                    <a:gd name="T4" fmla="*/ 0 w 89"/>
                    <a:gd name="T5" fmla="*/ 28 h 79"/>
                    <a:gd name="T6" fmla="*/ 2 w 89"/>
                    <a:gd name="T7" fmla="*/ 23 h 79"/>
                    <a:gd name="T8" fmla="*/ 5 w 89"/>
                    <a:gd name="T9" fmla="*/ 23 h 79"/>
                    <a:gd name="T10" fmla="*/ 10 w 89"/>
                    <a:gd name="T11" fmla="*/ 26 h 79"/>
                    <a:gd name="T12" fmla="*/ 16 w 89"/>
                    <a:gd name="T13" fmla="*/ 27 h 79"/>
                    <a:gd name="T14" fmla="*/ 14 w 89"/>
                    <a:gd name="T15" fmla="*/ 24 h 79"/>
                    <a:gd name="T16" fmla="*/ 18 w 89"/>
                    <a:gd name="T17" fmla="*/ 24 h 79"/>
                    <a:gd name="T18" fmla="*/ 16 w 89"/>
                    <a:gd name="T19" fmla="*/ 20 h 79"/>
                    <a:gd name="T20" fmla="*/ 15 w 89"/>
                    <a:gd name="T21" fmla="*/ 15 h 79"/>
                    <a:gd name="T22" fmla="*/ 16 w 89"/>
                    <a:gd name="T23" fmla="*/ 12 h 79"/>
                    <a:gd name="T24" fmla="*/ 20 w 89"/>
                    <a:gd name="T25" fmla="*/ 12 h 79"/>
                    <a:gd name="T26" fmla="*/ 25 w 89"/>
                    <a:gd name="T27" fmla="*/ 14 h 79"/>
                    <a:gd name="T28" fmla="*/ 28 w 89"/>
                    <a:gd name="T29" fmla="*/ 15 h 79"/>
                    <a:gd name="T30" fmla="*/ 25 w 89"/>
                    <a:gd name="T31" fmla="*/ 11 h 79"/>
                    <a:gd name="T32" fmla="*/ 31 w 89"/>
                    <a:gd name="T33" fmla="*/ 13 h 79"/>
                    <a:gd name="T34" fmla="*/ 29 w 89"/>
                    <a:gd name="T35" fmla="*/ 10 h 79"/>
                    <a:gd name="T36" fmla="*/ 34 w 89"/>
                    <a:gd name="T37" fmla="*/ 12 h 79"/>
                    <a:gd name="T38" fmla="*/ 29 w 89"/>
                    <a:gd name="T39" fmla="*/ 4 h 79"/>
                    <a:gd name="T40" fmla="*/ 31 w 89"/>
                    <a:gd name="T41" fmla="*/ 1 h 79"/>
                    <a:gd name="T42" fmla="*/ 35 w 89"/>
                    <a:gd name="T43" fmla="*/ 0 h 79"/>
                    <a:gd name="T44" fmla="*/ 44 w 89"/>
                    <a:gd name="T45" fmla="*/ 4 h 79"/>
                    <a:gd name="T46" fmla="*/ 88 w 89"/>
                    <a:gd name="T47" fmla="*/ 78 h 79"/>
                    <a:gd name="T48" fmla="*/ 4 w 89"/>
                    <a:gd name="T49" fmla="*/ 37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79">
                      <a:moveTo>
                        <a:pt x="4" y="37"/>
                      </a:moveTo>
                      <a:lnTo>
                        <a:pt x="2" y="34"/>
                      </a:lnTo>
                      <a:lnTo>
                        <a:pt x="0" y="28"/>
                      </a:lnTo>
                      <a:lnTo>
                        <a:pt x="2" y="23"/>
                      </a:lnTo>
                      <a:lnTo>
                        <a:pt x="5" y="23"/>
                      </a:lnTo>
                      <a:lnTo>
                        <a:pt x="10" y="26"/>
                      </a:lnTo>
                      <a:lnTo>
                        <a:pt x="16" y="27"/>
                      </a:lnTo>
                      <a:lnTo>
                        <a:pt x="14" y="24"/>
                      </a:lnTo>
                      <a:lnTo>
                        <a:pt x="18" y="24"/>
                      </a:lnTo>
                      <a:lnTo>
                        <a:pt x="16" y="20"/>
                      </a:lnTo>
                      <a:lnTo>
                        <a:pt x="15" y="15"/>
                      </a:lnTo>
                      <a:lnTo>
                        <a:pt x="16" y="12"/>
                      </a:lnTo>
                      <a:lnTo>
                        <a:pt x="20" y="12"/>
                      </a:lnTo>
                      <a:lnTo>
                        <a:pt x="25" y="14"/>
                      </a:lnTo>
                      <a:lnTo>
                        <a:pt x="28" y="15"/>
                      </a:lnTo>
                      <a:lnTo>
                        <a:pt x="25" y="11"/>
                      </a:lnTo>
                      <a:lnTo>
                        <a:pt x="31" y="13"/>
                      </a:lnTo>
                      <a:lnTo>
                        <a:pt x="29" y="10"/>
                      </a:lnTo>
                      <a:lnTo>
                        <a:pt x="34" y="12"/>
                      </a:lnTo>
                      <a:lnTo>
                        <a:pt x="29" y="4"/>
                      </a:lnTo>
                      <a:lnTo>
                        <a:pt x="31" y="1"/>
                      </a:lnTo>
                      <a:lnTo>
                        <a:pt x="35" y="0"/>
                      </a:lnTo>
                      <a:lnTo>
                        <a:pt x="44" y="4"/>
                      </a:lnTo>
                      <a:lnTo>
                        <a:pt x="88" y="78"/>
                      </a:lnTo>
                      <a:lnTo>
                        <a:pt x="4" y="37"/>
                      </a:lnTo>
                    </a:path>
                  </a:pathLst>
                </a:custGeom>
                <a:solidFill>
                  <a:srgbClr val="FF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p>
                  <a:endParaRPr lang="fr-FR"/>
                </a:p>
              </p:txBody>
            </p:sp>
            <p:sp>
              <p:nvSpPr>
                <p:cNvPr id="187412" name="Freeform 11"/>
                <p:cNvSpPr>
                  <a:spLocks/>
                </p:cNvSpPr>
                <p:nvPr/>
              </p:nvSpPr>
              <p:spPr bwMode="auto">
                <a:xfrm>
                  <a:off x="840" y="3463"/>
                  <a:ext cx="53" cy="46"/>
                </a:xfrm>
                <a:custGeom>
                  <a:avLst/>
                  <a:gdLst>
                    <a:gd name="T0" fmla="*/ 52 w 53"/>
                    <a:gd name="T1" fmla="*/ 45 h 46"/>
                    <a:gd name="T2" fmla="*/ 0 w 53"/>
                    <a:gd name="T3" fmla="*/ 19 h 46"/>
                    <a:gd name="T4" fmla="*/ 3 w 53"/>
                    <a:gd name="T5" fmla="*/ 15 h 46"/>
                    <a:gd name="T6" fmla="*/ 7 w 53"/>
                    <a:gd name="T7" fmla="*/ 13 h 46"/>
                    <a:gd name="T8" fmla="*/ 12 w 53"/>
                    <a:gd name="T9" fmla="*/ 9 h 46"/>
                    <a:gd name="T10" fmla="*/ 18 w 53"/>
                    <a:gd name="T11" fmla="*/ 5 h 46"/>
                    <a:gd name="T12" fmla="*/ 21 w 53"/>
                    <a:gd name="T13" fmla="*/ 3 h 46"/>
                    <a:gd name="T14" fmla="*/ 24 w 53"/>
                    <a:gd name="T15" fmla="*/ 1 h 46"/>
                    <a:gd name="T16" fmla="*/ 26 w 53"/>
                    <a:gd name="T17" fmla="*/ 0 h 46"/>
                    <a:gd name="T18" fmla="*/ 52 w 53"/>
                    <a:gd name="T19" fmla="*/ 45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46">
                      <a:moveTo>
                        <a:pt x="52" y="45"/>
                      </a:moveTo>
                      <a:lnTo>
                        <a:pt x="0" y="19"/>
                      </a:lnTo>
                      <a:lnTo>
                        <a:pt x="3" y="15"/>
                      </a:lnTo>
                      <a:lnTo>
                        <a:pt x="7" y="13"/>
                      </a:lnTo>
                      <a:lnTo>
                        <a:pt x="12" y="9"/>
                      </a:lnTo>
                      <a:lnTo>
                        <a:pt x="18" y="5"/>
                      </a:lnTo>
                      <a:lnTo>
                        <a:pt x="21" y="3"/>
                      </a:lnTo>
                      <a:lnTo>
                        <a:pt x="24" y="1"/>
                      </a:lnTo>
                      <a:lnTo>
                        <a:pt x="26" y="0"/>
                      </a:lnTo>
                      <a:lnTo>
                        <a:pt x="52" y="45"/>
                      </a:lnTo>
                    </a:path>
                  </a:pathLst>
                </a:custGeom>
                <a:solidFill>
                  <a:srgbClr val="20202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p>
                  <a:endParaRPr lang="fr-FR"/>
                </a:p>
              </p:txBody>
            </p:sp>
            <p:sp>
              <p:nvSpPr>
                <p:cNvPr id="187413" name="Freeform 12"/>
                <p:cNvSpPr>
                  <a:spLocks/>
                </p:cNvSpPr>
                <p:nvPr/>
              </p:nvSpPr>
              <p:spPr bwMode="auto">
                <a:xfrm>
                  <a:off x="858" y="3468"/>
                  <a:ext cx="35" cy="41"/>
                </a:xfrm>
                <a:custGeom>
                  <a:avLst/>
                  <a:gdLst>
                    <a:gd name="T0" fmla="*/ 34 w 35"/>
                    <a:gd name="T1" fmla="*/ 40 h 41"/>
                    <a:gd name="T2" fmla="*/ 0 w 35"/>
                    <a:gd name="T3" fmla="*/ 3 h 41"/>
                    <a:gd name="T4" fmla="*/ 4 w 35"/>
                    <a:gd name="T5" fmla="*/ 0 h 41"/>
                    <a:gd name="T6" fmla="*/ 34 w 35"/>
                    <a:gd name="T7" fmla="*/ 4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41">
                      <a:moveTo>
                        <a:pt x="34" y="40"/>
                      </a:moveTo>
                      <a:lnTo>
                        <a:pt x="0" y="3"/>
                      </a:lnTo>
                      <a:lnTo>
                        <a:pt x="4" y="0"/>
                      </a:lnTo>
                      <a:lnTo>
                        <a:pt x="34" y="40"/>
                      </a:lnTo>
                    </a:path>
                  </a:pathLst>
                </a:custGeom>
                <a:solidFill>
                  <a:srgbClr val="E0E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p>
                  <a:endParaRPr lang="fr-FR"/>
                </a:p>
              </p:txBody>
            </p:sp>
          </p:grpSp>
          <p:grpSp>
            <p:nvGrpSpPr>
              <p:cNvPr id="187401" name="Group 13"/>
              <p:cNvGrpSpPr>
                <a:grpSpLocks/>
              </p:cNvGrpSpPr>
              <p:nvPr/>
            </p:nvGrpSpPr>
            <p:grpSpPr bwMode="auto">
              <a:xfrm>
                <a:off x="556" y="3220"/>
                <a:ext cx="90" cy="76"/>
                <a:chOff x="556" y="3220"/>
                <a:chExt cx="90" cy="76"/>
              </a:xfrm>
            </p:grpSpPr>
            <p:grpSp>
              <p:nvGrpSpPr>
                <p:cNvPr id="187402" name="Group 14"/>
                <p:cNvGrpSpPr>
                  <a:grpSpLocks/>
                </p:cNvGrpSpPr>
                <p:nvPr/>
              </p:nvGrpSpPr>
              <p:grpSpPr bwMode="auto">
                <a:xfrm>
                  <a:off x="556" y="3220"/>
                  <a:ext cx="72" cy="61"/>
                  <a:chOff x="556" y="3220"/>
                  <a:chExt cx="72" cy="61"/>
                </a:xfrm>
              </p:grpSpPr>
              <p:sp>
                <p:nvSpPr>
                  <p:cNvPr id="187409" name="Freeform 15"/>
                  <p:cNvSpPr>
                    <a:spLocks/>
                  </p:cNvSpPr>
                  <p:nvPr/>
                </p:nvSpPr>
                <p:spPr bwMode="auto">
                  <a:xfrm>
                    <a:off x="556" y="3220"/>
                    <a:ext cx="72" cy="61"/>
                  </a:xfrm>
                  <a:custGeom>
                    <a:avLst/>
                    <a:gdLst>
                      <a:gd name="T0" fmla="*/ 31 w 72"/>
                      <a:gd name="T1" fmla="*/ 60 h 61"/>
                      <a:gd name="T2" fmla="*/ 0 w 72"/>
                      <a:gd name="T3" fmla="*/ 34 h 61"/>
                      <a:gd name="T4" fmla="*/ 0 w 72"/>
                      <a:gd name="T5" fmla="*/ 34 h 61"/>
                      <a:gd name="T6" fmla="*/ 0 w 72"/>
                      <a:gd name="T7" fmla="*/ 32 h 61"/>
                      <a:gd name="T8" fmla="*/ 0 w 72"/>
                      <a:gd name="T9" fmla="*/ 31 h 61"/>
                      <a:gd name="T10" fmla="*/ 1 w 72"/>
                      <a:gd name="T11" fmla="*/ 30 h 61"/>
                      <a:gd name="T12" fmla="*/ 36 w 72"/>
                      <a:gd name="T13" fmla="*/ 1 h 61"/>
                      <a:gd name="T14" fmla="*/ 36 w 72"/>
                      <a:gd name="T15" fmla="*/ 0 h 61"/>
                      <a:gd name="T16" fmla="*/ 38 w 72"/>
                      <a:gd name="T17" fmla="*/ 0 h 61"/>
                      <a:gd name="T18" fmla="*/ 39 w 72"/>
                      <a:gd name="T19" fmla="*/ 0 h 61"/>
                      <a:gd name="T20" fmla="*/ 40 w 72"/>
                      <a:gd name="T21" fmla="*/ 1 h 61"/>
                      <a:gd name="T22" fmla="*/ 71 w 72"/>
                      <a:gd name="T23" fmla="*/ 26 h 61"/>
                      <a:gd name="T24" fmla="*/ 31 w 72"/>
                      <a:gd name="T25" fmla="*/ 6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61">
                        <a:moveTo>
                          <a:pt x="31" y="60"/>
                        </a:moveTo>
                        <a:lnTo>
                          <a:pt x="0" y="34"/>
                        </a:lnTo>
                        <a:lnTo>
                          <a:pt x="0" y="32"/>
                        </a:lnTo>
                        <a:lnTo>
                          <a:pt x="0" y="31"/>
                        </a:lnTo>
                        <a:lnTo>
                          <a:pt x="1" y="30"/>
                        </a:lnTo>
                        <a:lnTo>
                          <a:pt x="36" y="1"/>
                        </a:lnTo>
                        <a:lnTo>
                          <a:pt x="36" y="0"/>
                        </a:lnTo>
                        <a:lnTo>
                          <a:pt x="38" y="0"/>
                        </a:lnTo>
                        <a:lnTo>
                          <a:pt x="39" y="0"/>
                        </a:lnTo>
                        <a:lnTo>
                          <a:pt x="40" y="1"/>
                        </a:lnTo>
                        <a:lnTo>
                          <a:pt x="71" y="26"/>
                        </a:lnTo>
                        <a:lnTo>
                          <a:pt x="31" y="60"/>
                        </a:lnTo>
                      </a:path>
                    </a:pathLst>
                  </a:custGeom>
                  <a:solidFill>
                    <a:srgbClr val="FF40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p>
                    <a:endParaRPr lang="fr-FR"/>
                  </a:p>
                </p:txBody>
              </p:sp>
              <p:sp>
                <p:nvSpPr>
                  <p:cNvPr id="187410" name="Freeform 16"/>
                  <p:cNvSpPr>
                    <a:spLocks/>
                  </p:cNvSpPr>
                  <p:nvPr/>
                </p:nvSpPr>
                <p:spPr bwMode="auto">
                  <a:xfrm>
                    <a:off x="581" y="3226"/>
                    <a:ext cx="42" cy="31"/>
                  </a:xfrm>
                  <a:custGeom>
                    <a:avLst/>
                    <a:gdLst>
                      <a:gd name="T0" fmla="*/ 0 w 42"/>
                      <a:gd name="T1" fmla="*/ 5 h 31"/>
                      <a:gd name="T2" fmla="*/ 5 w 42"/>
                      <a:gd name="T3" fmla="*/ 0 h 31"/>
                      <a:gd name="T4" fmla="*/ 6 w 42"/>
                      <a:gd name="T5" fmla="*/ 0 h 31"/>
                      <a:gd name="T6" fmla="*/ 8 w 42"/>
                      <a:gd name="T7" fmla="*/ 1 h 31"/>
                      <a:gd name="T8" fmla="*/ 10 w 42"/>
                      <a:gd name="T9" fmla="*/ 2 h 31"/>
                      <a:gd name="T10" fmla="*/ 12 w 42"/>
                      <a:gd name="T11" fmla="*/ 2 h 31"/>
                      <a:gd name="T12" fmla="*/ 14 w 42"/>
                      <a:gd name="T13" fmla="*/ 3 h 31"/>
                      <a:gd name="T14" fmla="*/ 19 w 42"/>
                      <a:gd name="T15" fmla="*/ 7 h 31"/>
                      <a:gd name="T16" fmla="*/ 41 w 42"/>
                      <a:gd name="T17" fmla="*/ 25 h 31"/>
                      <a:gd name="T18" fmla="*/ 36 w 42"/>
                      <a:gd name="T19" fmla="*/ 30 h 31"/>
                      <a:gd name="T20" fmla="*/ 14 w 42"/>
                      <a:gd name="T21" fmla="*/ 10 h 31"/>
                      <a:gd name="T22" fmla="*/ 11 w 42"/>
                      <a:gd name="T23" fmla="*/ 9 h 31"/>
                      <a:gd name="T24" fmla="*/ 8 w 42"/>
                      <a:gd name="T25" fmla="*/ 7 h 31"/>
                      <a:gd name="T26" fmla="*/ 6 w 42"/>
                      <a:gd name="T27" fmla="*/ 5 h 31"/>
                      <a:gd name="T28" fmla="*/ 4 w 42"/>
                      <a:gd name="T29" fmla="*/ 5 h 31"/>
                      <a:gd name="T30" fmla="*/ 1 w 42"/>
                      <a:gd name="T31" fmla="*/ 5 h 31"/>
                      <a:gd name="T32" fmla="*/ 0 w 42"/>
                      <a:gd name="T33" fmla="*/ 5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1">
                        <a:moveTo>
                          <a:pt x="0" y="5"/>
                        </a:moveTo>
                        <a:lnTo>
                          <a:pt x="5" y="0"/>
                        </a:lnTo>
                        <a:lnTo>
                          <a:pt x="6" y="0"/>
                        </a:lnTo>
                        <a:lnTo>
                          <a:pt x="8" y="1"/>
                        </a:lnTo>
                        <a:lnTo>
                          <a:pt x="10" y="2"/>
                        </a:lnTo>
                        <a:lnTo>
                          <a:pt x="12" y="2"/>
                        </a:lnTo>
                        <a:lnTo>
                          <a:pt x="14" y="3"/>
                        </a:lnTo>
                        <a:lnTo>
                          <a:pt x="19" y="7"/>
                        </a:lnTo>
                        <a:lnTo>
                          <a:pt x="41" y="25"/>
                        </a:lnTo>
                        <a:lnTo>
                          <a:pt x="36" y="30"/>
                        </a:lnTo>
                        <a:lnTo>
                          <a:pt x="14" y="10"/>
                        </a:lnTo>
                        <a:lnTo>
                          <a:pt x="11" y="9"/>
                        </a:lnTo>
                        <a:lnTo>
                          <a:pt x="8" y="7"/>
                        </a:lnTo>
                        <a:lnTo>
                          <a:pt x="6" y="5"/>
                        </a:lnTo>
                        <a:lnTo>
                          <a:pt x="4" y="5"/>
                        </a:lnTo>
                        <a:lnTo>
                          <a:pt x="1" y="5"/>
                        </a:lnTo>
                        <a:lnTo>
                          <a:pt x="0" y="5"/>
                        </a:lnTo>
                      </a:path>
                    </a:pathLst>
                  </a:custGeom>
                  <a:solidFill>
                    <a:srgbClr val="FF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p>
                    <a:endParaRPr lang="fr-FR"/>
                  </a:p>
                </p:txBody>
              </p:sp>
            </p:grpSp>
            <p:grpSp>
              <p:nvGrpSpPr>
                <p:cNvPr id="187403" name="Group 17"/>
                <p:cNvGrpSpPr>
                  <a:grpSpLocks/>
                </p:cNvGrpSpPr>
                <p:nvPr/>
              </p:nvGrpSpPr>
              <p:grpSpPr bwMode="auto">
                <a:xfrm>
                  <a:off x="588" y="3247"/>
                  <a:ext cx="58" cy="49"/>
                  <a:chOff x="588" y="3247"/>
                  <a:chExt cx="58" cy="49"/>
                </a:xfrm>
              </p:grpSpPr>
              <p:sp>
                <p:nvSpPr>
                  <p:cNvPr id="187404" name="Freeform 18"/>
                  <p:cNvSpPr>
                    <a:spLocks/>
                  </p:cNvSpPr>
                  <p:nvPr/>
                </p:nvSpPr>
                <p:spPr bwMode="auto">
                  <a:xfrm>
                    <a:off x="588" y="3247"/>
                    <a:ext cx="58" cy="49"/>
                  </a:xfrm>
                  <a:custGeom>
                    <a:avLst/>
                    <a:gdLst>
                      <a:gd name="T0" fmla="*/ 18 w 58"/>
                      <a:gd name="T1" fmla="*/ 48 h 49"/>
                      <a:gd name="T2" fmla="*/ 57 w 58"/>
                      <a:gd name="T3" fmla="*/ 15 h 49"/>
                      <a:gd name="T4" fmla="*/ 56 w 58"/>
                      <a:gd name="T5" fmla="*/ 13 h 49"/>
                      <a:gd name="T6" fmla="*/ 54 w 58"/>
                      <a:gd name="T7" fmla="*/ 10 h 49"/>
                      <a:gd name="T8" fmla="*/ 50 w 58"/>
                      <a:gd name="T9" fmla="*/ 9 h 49"/>
                      <a:gd name="T10" fmla="*/ 48 w 58"/>
                      <a:gd name="T11" fmla="*/ 8 h 49"/>
                      <a:gd name="T12" fmla="*/ 47 w 58"/>
                      <a:gd name="T13" fmla="*/ 5 h 49"/>
                      <a:gd name="T14" fmla="*/ 44 w 58"/>
                      <a:gd name="T15" fmla="*/ 3 h 49"/>
                      <a:gd name="T16" fmla="*/ 41 w 58"/>
                      <a:gd name="T17" fmla="*/ 2 h 49"/>
                      <a:gd name="T18" fmla="*/ 39 w 58"/>
                      <a:gd name="T19" fmla="*/ 0 h 49"/>
                      <a:gd name="T20" fmla="*/ 0 w 58"/>
                      <a:gd name="T21" fmla="*/ 33 h 49"/>
                      <a:gd name="T22" fmla="*/ 1 w 58"/>
                      <a:gd name="T23" fmla="*/ 36 h 49"/>
                      <a:gd name="T24" fmla="*/ 3 w 58"/>
                      <a:gd name="T25" fmla="*/ 38 h 49"/>
                      <a:gd name="T26" fmla="*/ 5 w 58"/>
                      <a:gd name="T27" fmla="*/ 40 h 49"/>
                      <a:gd name="T28" fmla="*/ 8 w 58"/>
                      <a:gd name="T29" fmla="*/ 41 h 49"/>
                      <a:gd name="T30" fmla="*/ 10 w 58"/>
                      <a:gd name="T31" fmla="*/ 45 h 49"/>
                      <a:gd name="T32" fmla="*/ 12 w 58"/>
                      <a:gd name="T33" fmla="*/ 46 h 49"/>
                      <a:gd name="T34" fmla="*/ 15 w 58"/>
                      <a:gd name="T35" fmla="*/ 47 h 49"/>
                      <a:gd name="T36" fmla="*/ 18 w 58"/>
                      <a:gd name="T37" fmla="*/ 48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49">
                        <a:moveTo>
                          <a:pt x="18" y="48"/>
                        </a:moveTo>
                        <a:lnTo>
                          <a:pt x="57" y="15"/>
                        </a:lnTo>
                        <a:lnTo>
                          <a:pt x="56" y="13"/>
                        </a:lnTo>
                        <a:lnTo>
                          <a:pt x="54" y="10"/>
                        </a:lnTo>
                        <a:lnTo>
                          <a:pt x="50" y="9"/>
                        </a:lnTo>
                        <a:lnTo>
                          <a:pt x="48" y="8"/>
                        </a:lnTo>
                        <a:lnTo>
                          <a:pt x="47" y="5"/>
                        </a:lnTo>
                        <a:lnTo>
                          <a:pt x="44" y="3"/>
                        </a:lnTo>
                        <a:lnTo>
                          <a:pt x="41" y="2"/>
                        </a:lnTo>
                        <a:lnTo>
                          <a:pt x="39" y="0"/>
                        </a:lnTo>
                        <a:lnTo>
                          <a:pt x="0" y="33"/>
                        </a:lnTo>
                        <a:lnTo>
                          <a:pt x="1" y="36"/>
                        </a:lnTo>
                        <a:lnTo>
                          <a:pt x="3" y="38"/>
                        </a:lnTo>
                        <a:lnTo>
                          <a:pt x="5" y="40"/>
                        </a:lnTo>
                        <a:lnTo>
                          <a:pt x="8" y="41"/>
                        </a:lnTo>
                        <a:lnTo>
                          <a:pt x="10" y="45"/>
                        </a:lnTo>
                        <a:lnTo>
                          <a:pt x="12" y="46"/>
                        </a:lnTo>
                        <a:lnTo>
                          <a:pt x="15" y="47"/>
                        </a:lnTo>
                        <a:lnTo>
                          <a:pt x="18" y="48"/>
                        </a:lnTo>
                      </a:path>
                    </a:pathLst>
                  </a:custGeom>
                  <a:solidFill>
                    <a:srgbClr val="A0A0A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p>
                    <a:endParaRPr lang="fr-FR"/>
                  </a:p>
                </p:txBody>
              </p:sp>
              <p:sp>
                <p:nvSpPr>
                  <p:cNvPr id="187405" name="Freeform 19"/>
                  <p:cNvSpPr>
                    <a:spLocks/>
                  </p:cNvSpPr>
                  <p:nvPr/>
                </p:nvSpPr>
                <p:spPr bwMode="auto">
                  <a:xfrm>
                    <a:off x="592" y="3265"/>
                    <a:ext cx="33" cy="28"/>
                  </a:xfrm>
                  <a:custGeom>
                    <a:avLst/>
                    <a:gdLst>
                      <a:gd name="T0" fmla="*/ 0 w 33"/>
                      <a:gd name="T1" fmla="*/ 12 h 28"/>
                      <a:gd name="T2" fmla="*/ 14 w 33"/>
                      <a:gd name="T3" fmla="*/ 0 h 28"/>
                      <a:gd name="T4" fmla="*/ 18 w 33"/>
                      <a:gd name="T5" fmla="*/ 1 h 28"/>
                      <a:gd name="T6" fmla="*/ 22 w 33"/>
                      <a:gd name="T7" fmla="*/ 4 h 28"/>
                      <a:gd name="T8" fmla="*/ 24 w 33"/>
                      <a:gd name="T9" fmla="*/ 7 h 28"/>
                      <a:gd name="T10" fmla="*/ 27 w 33"/>
                      <a:gd name="T11" fmla="*/ 9 h 28"/>
                      <a:gd name="T12" fmla="*/ 30 w 33"/>
                      <a:gd name="T13" fmla="*/ 11 h 28"/>
                      <a:gd name="T14" fmla="*/ 32 w 33"/>
                      <a:gd name="T15" fmla="*/ 14 h 28"/>
                      <a:gd name="T16" fmla="*/ 18 w 33"/>
                      <a:gd name="T17" fmla="*/ 27 h 28"/>
                      <a:gd name="T18" fmla="*/ 14 w 33"/>
                      <a:gd name="T19" fmla="*/ 25 h 28"/>
                      <a:gd name="T20" fmla="*/ 11 w 33"/>
                      <a:gd name="T21" fmla="*/ 23 h 28"/>
                      <a:gd name="T22" fmla="*/ 8 w 33"/>
                      <a:gd name="T23" fmla="*/ 19 h 28"/>
                      <a:gd name="T24" fmla="*/ 6 w 33"/>
                      <a:gd name="T25" fmla="*/ 18 h 28"/>
                      <a:gd name="T26" fmla="*/ 2 w 33"/>
                      <a:gd name="T27" fmla="*/ 15 h 28"/>
                      <a:gd name="T28" fmla="*/ 0 w 33"/>
                      <a:gd name="T29" fmla="*/ 12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28">
                        <a:moveTo>
                          <a:pt x="0" y="12"/>
                        </a:moveTo>
                        <a:lnTo>
                          <a:pt x="14" y="0"/>
                        </a:lnTo>
                        <a:lnTo>
                          <a:pt x="18" y="1"/>
                        </a:lnTo>
                        <a:lnTo>
                          <a:pt x="22" y="4"/>
                        </a:lnTo>
                        <a:lnTo>
                          <a:pt x="24" y="7"/>
                        </a:lnTo>
                        <a:lnTo>
                          <a:pt x="27" y="9"/>
                        </a:lnTo>
                        <a:lnTo>
                          <a:pt x="30" y="11"/>
                        </a:lnTo>
                        <a:lnTo>
                          <a:pt x="32" y="14"/>
                        </a:lnTo>
                        <a:lnTo>
                          <a:pt x="18" y="27"/>
                        </a:lnTo>
                        <a:lnTo>
                          <a:pt x="14" y="25"/>
                        </a:lnTo>
                        <a:lnTo>
                          <a:pt x="11" y="23"/>
                        </a:lnTo>
                        <a:lnTo>
                          <a:pt x="8" y="19"/>
                        </a:lnTo>
                        <a:lnTo>
                          <a:pt x="6" y="18"/>
                        </a:lnTo>
                        <a:lnTo>
                          <a:pt x="2" y="15"/>
                        </a:lnTo>
                        <a:lnTo>
                          <a:pt x="0" y="12"/>
                        </a:lnTo>
                      </a:path>
                    </a:pathLst>
                  </a:custGeom>
                  <a:solidFill>
                    <a:srgbClr val="4040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p>
                    <a:endParaRPr lang="fr-FR"/>
                  </a:p>
                </p:txBody>
              </p:sp>
              <p:sp>
                <p:nvSpPr>
                  <p:cNvPr id="187406" name="Freeform 20"/>
                  <p:cNvSpPr>
                    <a:spLocks/>
                  </p:cNvSpPr>
                  <p:nvPr/>
                </p:nvSpPr>
                <p:spPr bwMode="auto">
                  <a:xfrm>
                    <a:off x="602" y="3269"/>
                    <a:ext cx="19" cy="15"/>
                  </a:xfrm>
                  <a:custGeom>
                    <a:avLst/>
                    <a:gdLst>
                      <a:gd name="T0" fmla="*/ 16 w 19"/>
                      <a:gd name="T1" fmla="*/ 14 h 15"/>
                      <a:gd name="T2" fmla="*/ 18 w 19"/>
                      <a:gd name="T3" fmla="*/ 13 h 15"/>
                      <a:gd name="T4" fmla="*/ 1 w 19"/>
                      <a:gd name="T5" fmla="*/ 0 h 15"/>
                      <a:gd name="T6" fmla="*/ 0 w 19"/>
                      <a:gd name="T7" fmla="*/ 2 h 15"/>
                      <a:gd name="T8" fmla="*/ 16 w 19"/>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5">
                        <a:moveTo>
                          <a:pt x="16" y="14"/>
                        </a:moveTo>
                        <a:lnTo>
                          <a:pt x="18" y="13"/>
                        </a:lnTo>
                        <a:lnTo>
                          <a:pt x="1" y="0"/>
                        </a:lnTo>
                        <a:lnTo>
                          <a:pt x="0" y="2"/>
                        </a:lnTo>
                        <a:lnTo>
                          <a:pt x="16" y="14"/>
                        </a:lnTo>
                      </a:path>
                    </a:pathLst>
                  </a:custGeom>
                  <a:solidFill>
                    <a:srgbClr val="A0A0A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p>
                    <a:endParaRPr lang="fr-FR"/>
                  </a:p>
                </p:txBody>
              </p:sp>
              <p:sp>
                <p:nvSpPr>
                  <p:cNvPr id="187407" name="Freeform 21"/>
                  <p:cNvSpPr>
                    <a:spLocks/>
                  </p:cNvSpPr>
                  <p:nvPr/>
                </p:nvSpPr>
                <p:spPr bwMode="auto">
                  <a:xfrm>
                    <a:off x="618" y="3253"/>
                    <a:ext cx="23" cy="19"/>
                  </a:xfrm>
                  <a:custGeom>
                    <a:avLst/>
                    <a:gdLst>
                      <a:gd name="T0" fmla="*/ 0 w 23"/>
                      <a:gd name="T1" fmla="*/ 3 h 19"/>
                      <a:gd name="T2" fmla="*/ 5 w 23"/>
                      <a:gd name="T3" fmla="*/ 0 h 19"/>
                      <a:gd name="T4" fmla="*/ 8 w 23"/>
                      <a:gd name="T5" fmla="*/ 1 h 19"/>
                      <a:gd name="T6" fmla="*/ 11 w 23"/>
                      <a:gd name="T7" fmla="*/ 3 h 19"/>
                      <a:gd name="T8" fmla="*/ 13 w 23"/>
                      <a:gd name="T9" fmla="*/ 6 h 19"/>
                      <a:gd name="T10" fmla="*/ 16 w 23"/>
                      <a:gd name="T11" fmla="*/ 8 h 19"/>
                      <a:gd name="T12" fmla="*/ 20 w 23"/>
                      <a:gd name="T13" fmla="*/ 11 h 19"/>
                      <a:gd name="T14" fmla="*/ 22 w 23"/>
                      <a:gd name="T15" fmla="*/ 14 h 19"/>
                      <a:gd name="T16" fmla="*/ 17 w 23"/>
                      <a:gd name="T17" fmla="*/ 18 h 19"/>
                      <a:gd name="T18" fmla="*/ 16 w 23"/>
                      <a:gd name="T19" fmla="*/ 15 h 19"/>
                      <a:gd name="T20" fmla="*/ 11 w 23"/>
                      <a:gd name="T21" fmla="*/ 12 h 19"/>
                      <a:gd name="T22" fmla="*/ 9 w 23"/>
                      <a:gd name="T23" fmla="*/ 10 h 19"/>
                      <a:gd name="T24" fmla="*/ 7 w 23"/>
                      <a:gd name="T25" fmla="*/ 8 h 19"/>
                      <a:gd name="T26" fmla="*/ 3 w 23"/>
                      <a:gd name="T27" fmla="*/ 5 h 19"/>
                      <a:gd name="T28" fmla="*/ 0 w 23"/>
                      <a:gd name="T29" fmla="*/ 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19">
                        <a:moveTo>
                          <a:pt x="0" y="3"/>
                        </a:moveTo>
                        <a:lnTo>
                          <a:pt x="5" y="0"/>
                        </a:lnTo>
                        <a:lnTo>
                          <a:pt x="8" y="1"/>
                        </a:lnTo>
                        <a:lnTo>
                          <a:pt x="11" y="3"/>
                        </a:lnTo>
                        <a:lnTo>
                          <a:pt x="13" y="6"/>
                        </a:lnTo>
                        <a:lnTo>
                          <a:pt x="16" y="8"/>
                        </a:lnTo>
                        <a:lnTo>
                          <a:pt x="20" y="11"/>
                        </a:lnTo>
                        <a:lnTo>
                          <a:pt x="22" y="14"/>
                        </a:lnTo>
                        <a:lnTo>
                          <a:pt x="17" y="18"/>
                        </a:lnTo>
                        <a:lnTo>
                          <a:pt x="16" y="15"/>
                        </a:lnTo>
                        <a:lnTo>
                          <a:pt x="11" y="12"/>
                        </a:lnTo>
                        <a:lnTo>
                          <a:pt x="9" y="10"/>
                        </a:lnTo>
                        <a:lnTo>
                          <a:pt x="7" y="8"/>
                        </a:lnTo>
                        <a:lnTo>
                          <a:pt x="3" y="5"/>
                        </a:lnTo>
                        <a:lnTo>
                          <a:pt x="0" y="3"/>
                        </a:lnTo>
                      </a:path>
                    </a:pathLst>
                  </a:custGeom>
                  <a:solidFill>
                    <a:srgbClr val="E0E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p>
                    <a:endParaRPr lang="fr-FR"/>
                  </a:p>
                </p:txBody>
              </p:sp>
              <p:sp>
                <p:nvSpPr>
                  <p:cNvPr id="187408" name="Freeform 22"/>
                  <p:cNvSpPr>
                    <a:spLocks/>
                  </p:cNvSpPr>
                  <p:nvPr/>
                </p:nvSpPr>
                <p:spPr bwMode="auto">
                  <a:xfrm>
                    <a:off x="597" y="3254"/>
                    <a:ext cx="40" cy="34"/>
                  </a:xfrm>
                  <a:custGeom>
                    <a:avLst/>
                    <a:gdLst>
                      <a:gd name="T0" fmla="*/ 0 w 40"/>
                      <a:gd name="T1" fmla="*/ 33 h 34"/>
                      <a:gd name="T2" fmla="*/ 39 w 40"/>
                      <a:gd name="T3" fmla="*/ 0 h 34"/>
                      <a:gd name="T4" fmla="*/ 0 60000 65536"/>
                      <a:gd name="T5" fmla="*/ 0 60000 65536"/>
                    </a:gdLst>
                    <a:ahLst/>
                    <a:cxnLst>
                      <a:cxn ang="T4">
                        <a:pos x="T0" y="T1"/>
                      </a:cxn>
                      <a:cxn ang="T5">
                        <a:pos x="T2" y="T3"/>
                      </a:cxn>
                    </a:cxnLst>
                    <a:rect l="0" t="0" r="r" b="b"/>
                    <a:pathLst>
                      <a:path w="40" h="34">
                        <a:moveTo>
                          <a:pt x="0" y="33"/>
                        </a:moveTo>
                        <a:lnTo>
                          <a:pt x="39" y="0"/>
                        </a:lnTo>
                      </a:path>
                    </a:pathLst>
                  </a:custGeom>
                  <a:noFill/>
                  <a:ln w="12700" cap="rnd" cmpd="sng">
                    <a:solidFill>
                      <a:srgbClr val="A0A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p>
                    <a:endParaRPr lang="fr-FR"/>
                  </a:p>
                </p:txBody>
              </p:sp>
            </p:grpSp>
          </p:grpSp>
        </p:grpSp>
        <p:sp>
          <p:nvSpPr>
            <p:cNvPr id="187398" name="Rectangle 23"/>
            <p:cNvSpPr>
              <a:spLocks noChangeArrowheads="1"/>
            </p:cNvSpPr>
            <p:nvPr/>
          </p:nvSpPr>
          <p:spPr bwMode="auto">
            <a:xfrm>
              <a:off x="1609" y="2964"/>
              <a:ext cx="807"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99" tIns="45046" rIns="91699" bIns="45046">
              <a:spAutoFit/>
            </a:bodyPr>
            <a:lstStyle>
              <a:lvl1pPr defTabSz="773113">
                <a:defRPr>
                  <a:solidFill>
                    <a:srgbClr val="063DE8"/>
                  </a:solidFill>
                  <a:latin typeface="Arial" pitchFamily="34" charset="0"/>
                </a:defRPr>
              </a:lvl1pPr>
              <a:lvl2pPr marL="742950" indent="-285750" defTabSz="773113">
                <a:defRPr>
                  <a:solidFill>
                    <a:srgbClr val="063DE8"/>
                  </a:solidFill>
                  <a:latin typeface="Arial" pitchFamily="34" charset="0"/>
                </a:defRPr>
              </a:lvl2pPr>
              <a:lvl3pPr marL="1143000" indent="-228600" defTabSz="773113">
                <a:defRPr>
                  <a:solidFill>
                    <a:srgbClr val="063DE8"/>
                  </a:solidFill>
                  <a:latin typeface="Arial" pitchFamily="34" charset="0"/>
                </a:defRPr>
              </a:lvl3pPr>
              <a:lvl4pPr marL="1600200" indent="-228600" defTabSz="773113">
                <a:defRPr>
                  <a:solidFill>
                    <a:srgbClr val="063DE8"/>
                  </a:solidFill>
                  <a:latin typeface="Arial" pitchFamily="34" charset="0"/>
                </a:defRPr>
              </a:lvl4pPr>
              <a:lvl5pPr marL="2057400" indent="-228600" defTabSz="773113">
                <a:defRPr>
                  <a:solidFill>
                    <a:srgbClr val="063DE8"/>
                  </a:solidFill>
                  <a:latin typeface="Arial" pitchFamily="34" charset="0"/>
                </a:defRPr>
              </a:lvl5pPr>
              <a:lvl6pPr marL="2514600" indent="-228600" algn="ctr" defTabSz="773113" eaLnBrk="0" fontAlgn="base" hangingPunct="0">
                <a:spcBef>
                  <a:spcPct val="0"/>
                </a:spcBef>
                <a:spcAft>
                  <a:spcPct val="0"/>
                </a:spcAft>
                <a:defRPr>
                  <a:solidFill>
                    <a:srgbClr val="063DE8"/>
                  </a:solidFill>
                  <a:latin typeface="Arial" pitchFamily="34" charset="0"/>
                </a:defRPr>
              </a:lvl6pPr>
              <a:lvl7pPr marL="2971800" indent="-228600" algn="ctr" defTabSz="773113" eaLnBrk="0" fontAlgn="base" hangingPunct="0">
                <a:spcBef>
                  <a:spcPct val="0"/>
                </a:spcBef>
                <a:spcAft>
                  <a:spcPct val="0"/>
                </a:spcAft>
                <a:defRPr>
                  <a:solidFill>
                    <a:srgbClr val="063DE8"/>
                  </a:solidFill>
                  <a:latin typeface="Arial" pitchFamily="34" charset="0"/>
                </a:defRPr>
              </a:lvl7pPr>
              <a:lvl8pPr marL="3429000" indent="-228600" algn="ctr" defTabSz="773113" eaLnBrk="0" fontAlgn="base" hangingPunct="0">
                <a:spcBef>
                  <a:spcPct val="0"/>
                </a:spcBef>
                <a:spcAft>
                  <a:spcPct val="0"/>
                </a:spcAft>
                <a:defRPr>
                  <a:solidFill>
                    <a:srgbClr val="063DE8"/>
                  </a:solidFill>
                  <a:latin typeface="Arial" pitchFamily="34" charset="0"/>
                </a:defRPr>
              </a:lvl8pPr>
              <a:lvl9pPr marL="3886200" indent="-228600" algn="ctr" defTabSz="773113" eaLnBrk="0" fontAlgn="base" hangingPunct="0">
                <a:spcBef>
                  <a:spcPct val="0"/>
                </a:spcBef>
                <a:spcAft>
                  <a:spcPct val="0"/>
                </a:spcAft>
                <a:defRPr>
                  <a:solidFill>
                    <a:srgbClr val="063DE8"/>
                  </a:solidFill>
                  <a:latin typeface="Arial" pitchFamily="34" charset="0"/>
                </a:defRPr>
              </a:lvl9pPr>
            </a:lstStyle>
            <a:p>
              <a:r>
                <a:rPr lang="fr-FR" altLang="fr-FR" dirty="0">
                  <a:solidFill>
                    <a:schemeClr val="tx1"/>
                  </a:solidFill>
                  <a:latin typeface="Eras Bold ITC" pitchFamily="34" charset="0"/>
                </a:rPr>
                <a:t>vos notes</a:t>
              </a:r>
              <a:endParaRPr lang="fr-FR" altLang="fr-FR" dirty="0">
                <a:solidFill>
                  <a:schemeClr val="tx1"/>
                </a:solidFill>
                <a:latin typeface="Monotype Corsiva" pitchFamily="66" charset="0"/>
              </a:endParaRPr>
            </a:p>
          </p:txBody>
        </p:sp>
      </p:grpSp>
      <p:sp>
        <p:nvSpPr>
          <p:cNvPr id="2" name="Espace réservé des commentaires 1"/>
          <p:cNvSpPr>
            <a:spLocks noGrp="1"/>
          </p:cNvSpPr>
          <p:nvPr>
            <p:ph type="body" idx="1"/>
          </p:nvPr>
        </p:nvSpPr>
        <p:spPr>
          <a:xfrm>
            <a:off x="666750" y="5281374"/>
            <a:ext cx="5329238" cy="4440238"/>
          </a:xfrm>
          <a:prstGeom prst="rect">
            <a:avLst/>
          </a:prstGeom>
        </p:spPr>
        <p:txBody>
          <a:bodyPr/>
          <a:lstStyle/>
          <a:p>
            <a:r>
              <a:rPr lang="fr-FR" dirty="0" smtClean="0"/>
              <a:t>L’entreprise LAZUREX fabrique des éléments en bois pour construire des étagères </a:t>
            </a:r>
            <a:r>
              <a:rPr lang="fr-FR" dirty="0" err="1" smtClean="0"/>
              <a:t>multi-formes</a:t>
            </a:r>
            <a:r>
              <a:rPr lang="fr-FR" dirty="0" smtClean="0"/>
              <a:t>. </a:t>
            </a:r>
          </a:p>
          <a:p>
            <a:r>
              <a:rPr lang="fr-FR" dirty="0" smtClean="0"/>
              <a:t>Ce sont des produits que nous pouvons trouver chez des distributeurs.</a:t>
            </a:r>
          </a:p>
          <a:p>
            <a:r>
              <a:rPr lang="fr-FR" dirty="0" smtClean="0"/>
              <a:t>Pourquoi une production différente, une production de meubles aussi simple ? </a:t>
            </a:r>
          </a:p>
          <a:p>
            <a:r>
              <a:rPr lang="fr-FR" dirty="0" smtClean="0"/>
              <a:t>Pour sortir du contexte et de nos produits habituels. </a:t>
            </a:r>
          </a:p>
          <a:p>
            <a:r>
              <a:rPr lang="fr-FR" dirty="0" smtClean="0"/>
              <a:t>L’objectif est de comprendre les principes du MRP.</a:t>
            </a:r>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6"/>
          <p:cNvSpPr>
            <a:spLocks noGrp="1" noChangeArrowheads="1"/>
          </p:cNvSpPr>
          <p:nvPr>
            <p:ph type="sldNum" sz="quarter" idx="5"/>
          </p:nvPr>
        </p:nvSpPr>
        <p:spPr>
          <a:noFill/>
        </p:spPr>
        <p:txBody>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fld id="{FE7BD285-1A12-44DD-91CB-724A93BA769B}" type="slidenum">
              <a:rPr lang="fr-FR" altLang="fr-FR">
                <a:solidFill>
                  <a:schemeClr val="tx1"/>
                </a:solidFill>
                <a:latin typeface="Times New Roman" pitchFamily="18" charset="0"/>
              </a:rPr>
              <a:pPr/>
              <a:t>18</a:t>
            </a:fld>
            <a:endParaRPr lang="fr-FR" altLang="fr-FR">
              <a:solidFill>
                <a:schemeClr val="tx1"/>
              </a:solidFill>
              <a:latin typeface="Times New Roman" pitchFamily="18" charset="0"/>
            </a:endParaRPr>
          </a:p>
        </p:txBody>
      </p:sp>
      <p:sp>
        <p:nvSpPr>
          <p:cNvPr id="189443" name="Rectangle 2"/>
          <p:cNvSpPr>
            <a:spLocks noGrp="1" noRot="1" noChangeAspect="1" noChangeArrowheads="1" noTextEdit="1"/>
          </p:cNvSpPr>
          <p:nvPr>
            <p:ph type="sldImg"/>
          </p:nvPr>
        </p:nvSpPr>
        <p:spPr>
          <a:xfrm>
            <a:off x="925513" y="684213"/>
            <a:ext cx="4927600" cy="3411537"/>
          </a:xfrm>
          <a:noFill/>
          <a:ln/>
        </p:spPr>
      </p:sp>
      <p:sp>
        <p:nvSpPr>
          <p:cNvPr id="2" name="Espace réservé des commentaires 1"/>
          <p:cNvSpPr>
            <a:spLocks noGrp="1"/>
          </p:cNvSpPr>
          <p:nvPr>
            <p:ph type="body" idx="1"/>
          </p:nvPr>
        </p:nvSpPr>
        <p:spPr>
          <a:xfrm>
            <a:off x="508000" y="5266872"/>
            <a:ext cx="5816600" cy="4440238"/>
          </a:xfrm>
          <a:prstGeom prst="rect">
            <a:avLst/>
          </a:prstGeom>
        </p:spPr>
        <p:txBody>
          <a:bodyPr/>
          <a:lstStyle/>
          <a:p>
            <a:r>
              <a:rPr lang="fr-FR" dirty="0" smtClean="0"/>
              <a:t>L’entreprise LAZUREX fabrique des éléments en bois pour construire des étagères </a:t>
            </a:r>
            <a:r>
              <a:rPr lang="fr-FR" dirty="0" err="1" smtClean="0"/>
              <a:t>multi-formes</a:t>
            </a:r>
            <a:r>
              <a:rPr lang="fr-FR" dirty="0" smtClean="0"/>
              <a:t>. </a:t>
            </a:r>
          </a:p>
          <a:p>
            <a:r>
              <a:rPr lang="fr-FR" dirty="0" smtClean="0"/>
              <a:t>Ce sont des produits que nous pouvons trouver chez des distributeurs.</a:t>
            </a:r>
          </a:p>
          <a:p>
            <a:r>
              <a:rPr lang="fr-FR" dirty="0" smtClean="0"/>
              <a:t>Pourquoi une production différente, une production de meubles aussi simple ? </a:t>
            </a:r>
          </a:p>
          <a:p>
            <a:r>
              <a:rPr lang="fr-FR" dirty="0" smtClean="0"/>
              <a:t>Pour sortir du contexte et de nos produits habituels. </a:t>
            </a:r>
          </a:p>
          <a:p>
            <a:r>
              <a:rPr lang="fr-FR" dirty="0" smtClean="0"/>
              <a:t>L’objectif est de comprendre les principes du MRP.</a:t>
            </a:r>
          </a:p>
          <a:p>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6"/>
          <p:cNvSpPr>
            <a:spLocks noGrp="1" noChangeArrowheads="1"/>
          </p:cNvSpPr>
          <p:nvPr>
            <p:ph type="sldNum" sz="quarter" idx="5"/>
          </p:nvPr>
        </p:nvSpPr>
        <p:spPr>
          <a:noFill/>
        </p:spPr>
        <p:txBody>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fld id="{606C8251-5CBD-454E-A50B-ADDE7C385C8E}" type="slidenum">
              <a:rPr lang="fr-FR" altLang="fr-FR">
                <a:solidFill>
                  <a:schemeClr val="tx1"/>
                </a:solidFill>
                <a:latin typeface="Times New Roman" pitchFamily="18" charset="0"/>
              </a:rPr>
              <a:pPr/>
              <a:t>19</a:t>
            </a:fld>
            <a:endParaRPr lang="fr-FR" altLang="fr-FR">
              <a:solidFill>
                <a:schemeClr val="tx1"/>
              </a:solidFill>
              <a:latin typeface="Times New Roman" pitchFamily="18" charset="0"/>
            </a:endParaRPr>
          </a:p>
        </p:txBody>
      </p:sp>
      <p:sp>
        <p:nvSpPr>
          <p:cNvPr id="190467" name="Rectangle 2"/>
          <p:cNvSpPr>
            <a:spLocks noGrp="1" noRot="1" noChangeAspect="1" noChangeArrowheads="1" noTextEdit="1"/>
          </p:cNvSpPr>
          <p:nvPr>
            <p:ph type="sldImg"/>
          </p:nvPr>
        </p:nvSpPr>
        <p:spPr>
          <a:xfrm>
            <a:off x="925513" y="684213"/>
            <a:ext cx="4927600" cy="3411537"/>
          </a:xfrm>
          <a:noFill/>
          <a:ln/>
        </p:spPr>
      </p:sp>
      <p:sp>
        <p:nvSpPr>
          <p:cNvPr id="2" name="Espace réservé des commentaires 1"/>
          <p:cNvSpPr>
            <a:spLocks noGrp="1"/>
          </p:cNvSpPr>
          <p:nvPr>
            <p:ph type="body" idx="1"/>
          </p:nvPr>
        </p:nvSpPr>
        <p:spPr>
          <a:xfrm>
            <a:off x="666750" y="4686300"/>
            <a:ext cx="5329238" cy="4440238"/>
          </a:xfrm>
          <a:prstGeom prst="rect">
            <a:avLst/>
          </a:prstGeom>
        </p:spPr>
        <p:txBody>
          <a:bodyPr/>
          <a:lstStyle/>
          <a:p>
            <a:r>
              <a:rPr lang="fr-FR" dirty="0" smtClean="0"/>
              <a:t>EML : Fabrication à la commande</a:t>
            </a:r>
          </a:p>
          <a:p>
            <a:r>
              <a:rPr lang="fr-FR" dirty="0" smtClean="0"/>
              <a:t>Le fabricant attend les commandes fermes des clients pour commencer à approvisionner et à produire.</a:t>
            </a:r>
          </a:p>
          <a:p>
            <a:r>
              <a:rPr lang="fr-FR" dirty="0" smtClean="0"/>
              <a:t>Pour l'entreprise c'est le cas idéal car elle produit uniquement ce qu'elle vend.</a:t>
            </a:r>
          </a:p>
          <a:p>
            <a:r>
              <a:rPr lang="fr-FR" dirty="0" smtClean="0"/>
              <a:t>Il faut que le délai accepté par le client soit compatible avec le temps de production.</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EMV : Fabrication sur stock</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Fabrication sur prévisions. On effectue des prévisions et ce sont ces prévisions elles-mêmes qui sont mises en fabrication. La planification sert évidemment à faire les prévisions, et lorsque les produits sont faits, les clients viennent "piocher" dans les produits faits. Si les prévisions sont bonnes, les clients doivent trouver un produits quand ils le veulent, et les produits doivent trouver des clients. Si les prévisions sont moins bonnes, on aura des surplus ou des manques (</a:t>
            </a:r>
            <a:r>
              <a:rPr lang="fr-FR" dirty="0" err="1" smtClean="0"/>
              <a:t>backorders</a:t>
            </a:r>
            <a:r>
              <a:rPr lang="fr-FR" dirty="0" smtClean="0"/>
              <a:t>).</a:t>
            </a:r>
          </a:p>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8E33A2FB-F61A-4EB5-B9CD-B603C0BD4704}" type="slidenum">
              <a:rPr lang="fr-FR" altLang="fr-FR">
                <a:solidFill>
                  <a:schemeClr val="tx1"/>
                </a:solidFill>
                <a:latin typeface="Times New Roman" panose="02020603050405020304" pitchFamily="18" charset="0"/>
              </a:rPr>
              <a:pPr/>
              <a:t>2</a:t>
            </a:fld>
            <a:endParaRPr lang="fr-FR" altLang="fr-FR" dirty="0">
              <a:solidFill>
                <a:schemeClr val="tx1"/>
              </a:solidFill>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15716"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Introduction</a:t>
            </a:r>
            <a:r>
              <a:rPr lang="fr-FR" altLang="fr-FR" dirty="0" smtClean="0">
                <a:solidFill>
                  <a:schemeClr val="hlink"/>
                </a:solidFill>
              </a:rPr>
              <a:t> </a:t>
            </a:r>
            <a:r>
              <a:rPr lang="fr-FR" altLang="fr-FR" dirty="0" smtClean="0"/>
              <a:t>: </a:t>
            </a:r>
            <a:r>
              <a:rPr lang="fr-FR" altLang="fr-FR" i="1" dirty="0" smtClean="0"/>
              <a:t>« Pourquoi vous faîtes cette formation »</a:t>
            </a:r>
          </a:p>
          <a:p>
            <a:r>
              <a:rPr lang="fr-FR" altLang="fr-FR" dirty="0" smtClean="0"/>
              <a:t>Chap. 1 : Historique : </a:t>
            </a:r>
            <a:r>
              <a:rPr lang="fr-FR" altLang="fr-FR" i="1" dirty="0" smtClean="0"/>
              <a:t>« cadrer les termes »</a:t>
            </a:r>
          </a:p>
          <a:p>
            <a:r>
              <a:rPr lang="fr-FR" altLang="fr-FR" dirty="0" smtClean="0"/>
              <a:t>Chap. 2, 3, 4, 5 : </a:t>
            </a:r>
            <a:r>
              <a:rPr lang="fr-FR" altLang="fr-FR" i="1" dirty="0" smtClean="0"/>
              <a:t>« La logique MRP au travers de l’exemple de l’entreprise LAZUREX »</a:t>
            </a:r>
          </a:p>
          <a:p>
            <a:r>
              <a:rPr lang="fr-FR" altLang="fr-FR" dirty="0" smtClean="0"/>
              <a:t>Chap. 6: </a:t>
            </a:r>
            <a:r>
              <a:rPr lang="fr-FR" altLang="fr-FR" i="1" dirty="0" smtClean="0"/>
              <a:t>« il s’agit du cœur du système MRP. »</a:t>
            </a:r>
          </a:p>
          <a:p>
            <a:endParaRPr lang="fr-FR" altLang="fr-FR" i="1" dirty="0" smtClean="0"/>
          </a:p>
          <a:p>
            <a:r>
              <a:rPr lang="fr-FR" altLang="fr-FR" i="1" dirty="0" smtClean="0"/>
              <a:t>( ) la numérotation du</a:t>
            </a:r>
            <a:r>
              <a:rPr lang="fr-FR" altLang="fr-FR" i="1" baseline="0" dirty="0" smtClean="0"/>
              <a:t> dossier du participant</a:t>
            </a:r>
            <a:endParaRPr lang="fr-FR" altLang="fr-FR" i="1" dirty="0" smtClean="0"/>
          </a:p>
          <a:p>
            <a:endParaRPr lang="fr-FR" altLang="fr-FR" i="1" dirty="0" smtClean="0"/>
          </a:p>
          <a:p>
            <a:endParaRPr lang="fr-FR" altLang="fr-FR" i="1" dirty="0" smtClean="0"/>
          </a:p>
        </p:txBody>
      </p:sp>
    </p:spTree>
    <p:extLst>
      <p:ext uri="{BB962C8B-B14F-4D97-AF65-F5344CB8AC3E}">
        <p14:creationId xmlns:p14="http://schemas.microsoft.com/office/powerpoint/2010/main" val="3650761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6"/>
          <p:cNvSpPr>
            <a:spLocks noGrp="1" noChangeArrowheads="1"/>
          </p:cNvSpPr>
          <p:nvPr>
            <p:ph type="sldNum" sz="quarter" idx="5"/>
          </p:nvPr>
        </p:nvSpPr>
        <p:spPr>
          <a:noFill/>
        </p:spPr>
        <p:txBody>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fld id="{813B5B4F-F8A3-458E-8DF9-292932C986AC}" type="slidenum">
              <a:rPr lang="fr-FR" altLang="fr-FR">
                <a:solidFill>
                  <a:schemeClr val="tx1"/>
                </a:solidFill>
                <a:latin typeface="Times New Roman" pitchFamily="18" charset="0"/>
              </a:rPr>
              <a:pPr/>
              <a:t>20</a:t>
            </a:fld>
            <a:endParaRPr lang="fr-FR" altLang="fr-FR">
              <a:solidFill>
                <a:schemeClr val="tx1"/>
              </a:solidFill>
              <a:latin typeface="Times New Roman" pitchFamily="18" charset="0"/>
            </a:endParaRPr>
          </a:p>
        </p:txBody>
      </p:sp>
      <p:sp>
        <p:nvSpPr>
          <p:cNvPr id="191491" name="Rectangle 2"/>
          <p:cNvSpPr>
            <a:spLocks noGrp="1" noRot="1" noChangeAspect="1" noChangeArrowheads="1" noTextEdit="1"/>
          </p:cNvSpPr>
          <p:nvPr>
            <p:ph type="sldImg"/>
          </p:nvPr>
        </p:nvSpPr>
        <p:spPr>
          <a:xfrm>
            <a:off x="925513" y="684213"/>
            <a:ext cx="4927600" cy="3411537"/>
          </a:xfrm>
          <a:noFill/>
          <a:ln/>
        </p:spPr>
      </p:sp>
      <p:sp>
        <p:nvSpPr>
          <p:cNvPr id="2" name="Espace réservé des commentaires 1"/>
          <p:cNvSpPr>
            <a:spLocks noGrp="1"/>
          </p:cNvSpPr>
          <p:nvPr>
            <p:ph type="body" idx="1"/>
          </p:nvPr>
        </p:nvSpPr>
        <p:spPr>
          <a:xfrm>
            <a:off x="666750" y="4527777"/>
            <a:ext cx="5329238" cy="4440238"/>
          </a:xfrm>
          <a:prstGeom prst="rect">
            <a:avLst/>
          </a:prstGeom>
        </p:spPr>
        <p:txBody>
          <a:bodyPr/>
          <a:lstStyle/>
          <a:p>
            <a:r>
              <a:rPr lang="fr-FR" dirty="0" err="1" smtClean="0"/>
              <a:t>Lazurex</a:t>
            </a:r>
            <a:r>
              <a:rPr lang="fr-FR" dirty="0" smtClean="0"/>
              <a:t> n’a qu’un fournisseur</a:t>
            </a:r>
            <a:r>
              <a:rPr lang="fr-FR" baseline="0" dirty="0" smtClean="0"/>
              <a:t> « single source ! », </a:t>
            </a:r>
            <a:r>
              <a:rPr lang="fr-FR" baseline="0" dirty="0" err="1" smtClean="0"/>
              <a:t>Mastobois</a:t>
            </a:r>
            <a:r>
              <a:rPr lang="fr-FR" baseline="0" dirty="0" smtClean="0"/>
              <a:t> livre en 10 jours.</a:t>
            </a:r>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66750" y="4686300"/>
            <a:ext cx="5329238" cy="4440238"/>
          </a:xfrm>
          <a:prstGeom prst="rect">
            <a:avLst/>
          </a:prstGeom>
        </p:spPr>
        <p:txBody>
          <a:bodyPr/>
          <a:lstStyle/>
          <a:p>
            <a:pPr marL="228600" indent="-228600">
              <a:buFontTx/>
              <a:buAutoNum type="arabicPeriod"/>
            </a:pPr>
            <a:r>
              <a:rPr lang="fr-FR" altLang="fr-FR" b="1" dirty="0" smtClean="0"/>
              <a:t>Description des produits </a:t>
            </a:r>
          </a:p>
          <a:p>
            <a:pPr marL="488950" lvl="1" indent="-31750"/>
            <a:r>
              <a:rPr lang="fr-FR" altLang="fr-FR" i="1" dirty="0" smtClean="0"/>
              <a:t>« Le produit fini EML est composé de B2 et B3 qui sont des composants usinés. Le semi-fini B2 est composé d’1 M2 qui est la matière première. … »</a:t>
            </a:r>
          </a:p>
          <a:p>
            <a:pPr marL="228600" indent="-228600">
              <a:buFontTx/>
              <a:buAutoNum type="arabicPeriod"/>
            </a:pPr>
            <a:r>
              <a:rPr lang="fr-FR" altLang="fr-FR" b="1" dirty="0" smtClean="0"/>
              <a:t>et repérer leur flux</a:t>
            </a:r>
          </a:p>
          <a:p>
            <a:pPr marL="488950" lvl="1" indent="-31750"/>
            <a:r>
              <a:rPr lang="fr-FR" altLang="fr-FR" i="1" dirty="0" smtClean="0"/>
              <a:t>« Les produits finis s’appellent EML pour </a:t>
            </a:r>
            <a:r>
              <a:rPr lang="fr-FR" altLang="fr-FR" i="1" dirty="0" err="1" smtClean="0"/>
              <a:t>lasuré</a:t>
            </a:r>
            <a:r>
              <a:rPr lang="fr-FR" altLang="fr-FR" i="1" dirty="0" smtClean="0"/>
              <a:t> et EMV pour Vernis. Chacun des produits suit un flux de matière identique sauf pour EMV où il existe un opération supplémentaire, le vernis. Les Matières Premières sont sorties du stock MP et usinées pour être stockées dans un stock de semi-finis (B2 – B3). Les produits finis sont fabriqués en prenant des B2 et B3 du stock de semi-finis ; ils sont montés, </a:t>
            </a:r>
            <a:r>
              <a:rPr lang="fr-FR" altLang="fr-FR" i="1" dirty="0" err="1" smtClean="0"/>
              <a:t>lasurés</a:t>
            </a:r>
            <a:r>
              <a:rPr lang="fr-FR" altLang="fr-FR" i="1" dirty="0" smtClean="0"/>
              <a:t> (=peints) et vernis dans le cas de EMV. »</a:t>
            </a:r>
          </a:p>
          <a:p>
            <a:endParaRPr lang="fr-FR" dirty="0"/>
          </a:p>
        </p:txBody>
      </p:sp>
      <p:sp>
        <p:nvSpPr>
          <p:cNvPr id="4" name="Espace réservé du numéro de diapositive 3"/>
          <p:cNvSpPr>
            <a:spLocks noGrp="1"/>
          </p:cNvSpPr>
          <p:nvPr>
            <p:ph type="sldNum" sz="quarter" idx="10"/>
          </p:nvPr>
        </p:nvSpPr>
        <p:spPr/>
        <p:txBody>
          <a:bodyPr/>
          <a:lstStyle/>
          <a:p>
            <a:fld id="{7847C32E-46C0-413B-80A6-BFBF994B02F5}" type="slidenum">
              <a:rPr lang="fr-FR" altLang="fr-FR" smtClean="0"/>
              <a:pPr/>
              <a:t>21</a:t>
            </a:fld>
            <a:endParaRPr lang="fr-FR" altLang="fr-FR"/>
          </a:p>
        </p:txBody>
      </p:sp>
    </p:spTree>
    <p:extLst>
      <p:ext uri="{BB962C8B-B14F-4D97-AF65-F5344CB8AC3E}">
        <p14:creationId xmlns:p14="http://schemas.microsoft.com/office/powerpoint/2010/main" val="4236777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p:spPr>
        <p:txBody>
          <a:bodyPr/>
          <a:lstStyle>
            <a:lvl1pPr defTabSz="784225">
              <a:defRPr>
                <a:solidFill>
                  <a:srgbClr val="063DE8"/>
                </a:solidFill>
                <a:latin typeface="Arial" panose="020B0604020202020204" pitchFamily="34" charset="0"/>
              </a:defRPr>
            </a:lvl1pPr>
            <a:lvl2pPr marL="742950" indent="-285750" defTabSz="784225">
              <a:defRPr>
                <a:solidFill>
                  <a:srgbClr val="063DE8"/>
                </a:solidFill>
                <a:latin typeface="Arial" panose="020B0604020202020204" pitchFamily="34" charset="0"/>
              </a:defRPr>
            </a:lvl2pPr>
            <a:lvl3pPr marL="1143000" indent="-228600" defTabSz="784225">
              <a:defRPr>
                <a:solidFill>
                  <a:srgbClr val="063DE8"/>
                </a:solidFill>
                <a:latin typeface="Arial" panose="020B0604020202020204" pitchFamily="34" charset="0"/>
              </a:defRPr>
            </a:lvl3pPr>
            <a:lvl4pPr marL="1600200" indent="-228600" defTabSz="784225">
              <a:defRPr>
                <a:solidFill>
                  <a:srgbClr val="063DE8"/>
                </a:solidFill>
                <a:latin typeface="Arial" panose="020B0604020202020204" pitchFamily="34" charset="0"/>
              </a:defRPr>
            </a:lvl4pPr>
            <a:lvl5pPr marL="2057400" indent="-228600" defTabSz="784225">
              <a:defRPr>
                <a:solidFill>
                  <a:srgbClr val="063DE8"/>
                </a:solidFill>
                <a:latin typeface="Arial" panose="020B0604020202020204" pitchFamily="34" charset="0"/>
              </a:defRPr>
            </a:lvl5pPr>
            <a:lvl6pPr marL="2514600" indent="-228600" algn="ctr" defTabSz="78422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8422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8422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84225" eaLnBrk="0" fontAlgn="base" hangingPunct="0">
              <a:spcBef>
                <a:spcPct val="0"/>
              </a:spcBef>
              <a:spcAft>
                <a:spcPct val="0"/>
              </a:spcAft>
              <a:defRPr>
                <a:solidFill>
                  <a:srgbClr val="063DE8"/>
                </a:solidFill>
                <a:latin typeface="Arial" panose="020B0604020202020204" pitchFamily="34" charset="0"/>
              </a:defRPr>
            </a:lvl9pPr>
          </a:lstStyle>
          <a:p>
            <a:pPr eaLnBrk="0" hangingPunct="0"/>
            <a:fld id="{0668A77B-113E-44E9-8769-C72686ED8EB7}" type="slidenum">
              <a:rPr lang="fr-FR" altLang="fr-FR" sz="1000">
                <a:solidFill>
                  <a:schemeClr val="tx1"/>
                </a:solidFill>
                <a:latin typeface="Times New Roman" panose="02020603050405020304" pitchFamily="18" charset="0"/>
              </a:rPr>
              <a:pPr eaLnBrk="0" hangingPunct="0"/>
              <a:t>22</a:t>
            </a:fld>
            <a:endParaRPr lang="fr-FR" altLang="fr-FR" sz="1000">
              <a:solidFill>
                <a:schemeClr val="tx1"/>
              </a:solidFill>
              <a:latin typeface="Times New Roman" panose="02020603050405020304" pitchFamily="18" charset="0"/>
            </a:endParaRPr>
          </a:p>
        </p:txBody>
      </p:sp>
      <p:sp>
        <p:nvSpPr>
          <p:cNvPr id="135171" name="Rectangle 2"/>
          <p:cNvSpPr>
            <a:spLocks noChangeArrowheads="1"/>
          </p:cNvSpPr>
          <p:nvPr/>
        </p:nvSpPr>
        <p:spPr bwMode="auto">
          <a:xfrm>
            <a:off x="3775075"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5173" name="Rectangle 4"/>
          <p:cNvSpPr>
            <a:spLocks noChangeArrowheads="1"/>
          </p:cNvSpPr>
          <p:nvPr/>
        </p:nvSpPr>
        <p:spPr bwMode="auto">
          <a:xfrm>
            <a:off x="0"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5174" name="Rectangle 5"/>
          <p:cNvSpPr>
            <a:spLocks noChangeArrowheads="1"/>
          </p:cNvSpPr>
          <p:nvPr/>
        </p:nvSpPr>
        <p:spPr bwMode="auto">
          <a:xfrm>
            <a:off x="0"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5175" name="Rectangle 6"/>
          <p:cNvSpPr>
            <a:spLocks noChangeArrowheads="1"/>
          </p:cNvSpPr>
          <p:nvPr/>
        </p:nvSpPr>
        <p:spPr bwMode="auto">
          <a:xfrm>
            <a:off x="3787775" y="4763"/>
            <a:ext cx="2903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5177" name="Rectangle 8"/>
          <p:cNvSpPr>
            <a:spLocks noChangeArrowheads="1"/>
          </p:cNvSpPr>
          <p:nvPr/>
        </p:nvSpPr>
        <p:spPr bwMode="auto">
          <a:xfrm>
            <a:off x="-28575" y="939641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5178" name="Rectangle 9"/>
          <p:cNvSpPr>
            <a:spLocks noChangeArrowheads="1"/>
          </p:cNvSpPr>
          <p:nvPr/>
        </p:nvSpPr>
        <p:spPr bwMode="auto">
          <a:xfrm>
            <a:off x="-28575" y="476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5179" name="Rectangle 10"/>
          <p:cNvSpPr>
            <a:spLocks noGrp="1" noChangeArrowheads="1"/>
          </p:cNvSpPr>
          <p:nvPr>
            <p:ph type="body" idx="1"/>
          </p:nvPr>
        </p:nvSpPr>
        <p:spPr bwMode="auto">
          <a:xfrm>
            <a:off x="890588" y="4687888"/>
            <a:ext cx="4879975"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pPr eaLnBrk="1" hangingPunct="1"/>
            <a:r>
              <a:rPr lang="fr-FR" altLang="fr-FR" smtClean="0"/>
              <a:t>MESSAGE : Tracer les flux physiques et d’information sur le plan d’une usine permet de comprendre ce qui s’y passe. </a:t>
            </a:r>
          </a:p>
          <a:p>
            <a:pPr eaLnBrk="1" hangingPunct="1"/>
            <a:endParaRPr lang="fr-FR" altLang="fr-FR" smtClean="0"/>
          </a:p>
          <a:p>
            <a:pPr eaLnBrk="1" hangingPunct="1"/>
            <a:r>
              <a:rPr lang="fr-FR" altLang="fr-FR" smtClean="0"/>
              <a:t>Distribuer la planche A4 noire (plan de l’usine).</a:t>
            </a:r>
          </a:p>
          <a:p>
            <a:pPr eaLnBrk="1" hangingPunct="1"/>
            <a:endParaRPr lang="fr-FR" altLang="fr-FR" smtClean="0"/>
          </a:p>
          <a:p>
            <a:pPr eaLnBrk="1" hangingPunct="1"/>
            <a:r>
              <a:rPr lang="fr-FR" altLang="fr-FR" smtClean="0"/>
              <a:t>Dire aux participants :</a:t>
            </a:r>
          </a:p>
          <a:p>
            <a:pPr eaLnBrk="1" hangingPunct="1"/>
            <a:r>
              <a:rPr lang="fr-FR" altLang="fr-FR" smtClean="0"/>
              <a:t>« Pour comprendre l’usine LAZUREX, on va tracer les flux en distinguant les flux physiques et les flux d’informations. Nous ne nous occuperons pas des flux financiers, dont nous avons parlé tout à l’heure. On ne s’occupe que de la production. »</a:t>
            </a:r>
          </a:p>
          <a:p>
            <a:pPr eaLnBrk="1" hangingPunct="1"/>
            <a:endParaRPr lang="fr-FR" altLang="fr-FR" smtClean="0"/>
          </a:p>
        </p:txBody>
      </p:sp>
      <p:sp>
        <p:nvSpPr>
          <p:cNvPr id="135180" name="Rectangle 11"/>
          <p:cNvSpPr>
            <a:spLocks noGrp="1" noRot="1" noChangeAspect="1" noChangeArrowheads="1" noTextEdit="1"/>
          </p:cNvSpPr>
          <p:nvPr>
            <p:ph type="sldImg"/>
          </p:nvPr>
        </p:nvSpPr>
        <p:spPr>
          <a:xfrm>
            <a:off x="568325" y="636588"/>
            <a:ext cx="5526088" cy="3825875"/>
          </a:xfrm>
          <a:ln cap="flat"/>
        </p:spPr>
      </p:sp>
    </p:spTree>
    <p:extLst>
      <p:ext uri="{BB962C8B-B14F-4D97-AF65-F5344CB8AC3E}">
        <p14:creationId xmlns:p14="http://schemas.microsoft.com/office/powerpoint/2010/main" val="2266170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C9D36529-C37E-41B6-A46A-E0B98C38777B}" type="slidenum">
              <a:rPr lang="fr-FR" altLang="fr-FR">
                <a:solidFill>
                  <a:schemeClr val="tx1"/>
                </a:solidFill>
                <a:latin typeface="Times New Roman" panose="02020603050405020304" pitchFamily="18" charset="0"/>
              </a:rPr>
              <a:pPr/>
              <a:t>23</a:t>
            </a:fld>
            <a:endParaRPr lang="fr-FR" altLang="fr-FR">
              <a:solidFill>
                <a:schemeClr val="tx1"/>
              </a:solidFill>
              <a:latin typeface="Times New Roman" panose="02020603050405020304" pitchFamily="18" charset="0"/>
            </a:endParaRPr>
          </a:p>
        </p:txBody>
      </p:sp>
      <p:sp>
        <p:nvSpPr>
          <p:cNvPr id="136195"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36196" name="Rectangle 3"/>
          <p:cNvSpPr>
            <a:spLocks noGrp="1" noChangeArrowheads="1"/>
          </p:cNvSpPr>
          <p:nvPr>
            <p:ph type="body" idx="1"/>
          </p:nvPr>
        </p:nvSpPr>
        <p:spPr bwMode="auto">
          <a:xfrm>
            <a:off x="896938" y="4652963"/>
            <a:ext cx="4953000" cy="327501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7" tIns="45629" rIns="91257" bIns="45629">
            <a:spAutoFit/>
          </a:bodyPr>
          <a:lstStyle/>
          <a:p>
            <a:r>
              <a:rPr lang="fr-FR" altLang="fr-FR" b="1" smtClean="0">
                <a:cs typeface="Times New Roman" panose="02020603050405020304" pitchFamily="18" charset="0"/>
              </a:rPr>
              <a:t>Comprendre le fonctionnement de l’entreprise et faire dessiner les flux</a:t>
            </a:r>
          </a:p>
          <a:p>
            <a:pPr lvl="1"/>
            <a:r>
              <a:rPr lang="fr-FR" altLang="fr-FR" i="1" smtClean="0">
                <a:cs typeface="Times New Roman" panose="02020603050405020304" pitchFamily="18" charset="0"/>
              </a:rPr>
              <a:t>« Repérez les articles EML, EMV, B2, B3, M2, M3 sur la planche de l’entreprise et tracez les flux physiques (en trait plein), les flux d’information (en pointillé) selon les descriptions données sur la feuille recto-verso et les transparents à l’écran. L’objectif est de comprendre le fonctionnement de l’entreprise. »</a:t>
            </a:r>
          </a:p>
          <a:p>
            <a:r>
              <a:rPr lang="fr-FR" altLang="fr-FR" smtClean="0"/>
              <a:t>Dire aux participants :</a:t>
            </a:r>
          </a:p>
          <a:p>
            <a:pPr lvl="1"/>
            <a:r>
              <a:rPr lang="fr-FR" altLang="fr-FR" i="1" smtClean="0"/>
              <a:t>« Faîtes les flux physiques puis les flux d’informations »</a:t>
            </a:r>
          </a:p>
          <a:p>
            <a:endParaRPr lang="fr-FR" altLang="fr-FR" i="1" smtClean="0">
              <a:cs typeface="Times New Roman" panose="02020603050405020304" pitchFamily="18" charset="0"/>
            </a:endParaRPr>
          </a:p>
          <a:p>
            <a:r>
              <a:rPr lang="fr-FR" altLang="fr-FR" b="1" i="1" u="sng" smtClean="0">
                <a:solidFill>
                  <a:srgbClr val="000000"/>
                </a:solidFill>
                <a:cs typeface="Times New Roman" panose="02020603050405020304" pitchFamily="18" charset="0"/>
              </a:rPr>
              <a:t>Remarque :</a:t>
            </a:r>
            <a:r>
              <a:rPr lang="fr-FR" altLang="fr-FR" smtClean="0">
                <a:solidFill>
                  <a:srgbClr val="000000"/>
                </a:solidFill>
                <a:cs typeface="Times New Roman" panose="02020603050405020304" pitchFamily="18" charset="0"/>
              </a:rPr>
              <a:t> </a:t>
            </a:r>
            <a:endParaRPr lang="fr-FR" altLang="fr-FR" smtClean="0">
              <a:cs typeface="Times New Roman" panose="02020603050405020304" pitchFamily="18" charset="0"/>
            </a:endParaRPr>
          </a:p>
          <a:p>
            <a:r>
              <a:rPr lang="fr-FR" altLang="fr-FR" smtClean="0">
                <a:solidFill>
                  <a:srgbClr val="000000"/>
                </a:solidFill>
                <a:cs typeface="Times New Roman" panose="02020603050405020304" pitchFamily="18" charset="0"/>
              </a:rPr>
              <a:t>Laisser le temps de lire et de tracer les flux physiques.</a:t>
            </a:r>
            <a:endParaRPr lang="fr-FR" altLang="fr-FR" smtClean="0">
              <a:cs typeface="Times New Roman" panose="02020603050405020304" pitchFamily="18" charset="0"/>
            </a:endParaRPr>
          </a:p>
          <a:p>
            <a:r>
              <a:rPr lang="fr-FR" altLang="fr-FR" smtClean="0">
                <a:solidFill>
                  <a:srgbClr val="000000"/>
                </a:solidFill>
                <a:cs typeface="Times New Roman" panose="02020603050405020304" pitchFamily="18" charset="0"/>
              </a:rPr>
              <a:t>Bien insister sur le respect des codes couleurs.</a:t>
            </a:r>
            <a:endParaRPr lang="fr-FR" altLang="fr-FR" smtClean="0">
              <a:cs typeface="Times New Roman" panose="02020603050405020304" pitchFamily="18" charset="0"/>
            </a:endParaRPr>
          </a:p>
          <a:p>
            <a:r>
              <a:rPr lang="fr-FR" altLang="fr-FR" smtClean="0">
                <a:solidFill>
                  <a:srgbClr val="000000"/>
                </a:solidFill>
                <a:cs typeface="Times New Roman" panose="02020603050405020304" pitchFamily="18" charset="0"/>
              </a:rPr>
              <a:t>Sur les circuits EML et EMV on peut tracer les deux circuits ou en choisir un (EMV).</a:t>
            </a:r>
            <a:r>
              <a:rPr lang="fr-FR" altLang="fr-FR" smtClean="0"/>
              <a:t> </a:t>
            </a:r>
          </a:p>
        </p:txBody>
      </p:sp>
    </p:spTree>
    <p:extLst>
      <p:ext uri="{BB962C8B-B14F-4D97-AF65-F5344CB8AC3E}">
        <p14:creationId xmlns:p14="http://schemas.microsoft.com/office/powerpoint/2010/main" val="3617110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7FFD8502-A9FA-452C-92E4-4C7877A63DBC}" type="slidenum">
              <a:rPr lang="fr-FR" altLang="fr-FR">
                <a:solidFill>
                  <a:schemeClr val="tx1"/>
                </a:solidFill>
                <a:latin typeface="Times New Roman" panose="02020603050405020304" pitchFamily="18" charset="0"/>
              </a:rPr>
              <a:pPr/>
              <a:t>24</a:t>
            </a:fld>
            <a:endParaRPr lang="fr-FR" altLang="fr-FR" dirty="0">
              <a:solidFill>
                <a:schemeClr val="tx1"/>
              </a:solidFill>
              <a:latin typeface="Times New Roman" panose="02020603050405020304" pitchFamily="18" charset="0"/>
            </a:endParaRPr>
          </a:p>
        </p:txBody>
      </p:sp>
      <p:sp>
        <p:nvSpPr>
          <p:cNvPr id="137219" name="Rectangle 2"/>
          <p:cNvSpPr>
            <a:spLocks noChangeArrowheads="1"/>
          </p:cNvSpPr>
          <p:nvPr/>
        </p:nvSpPr>
        <p:spPr bwMode="auto">
          <a:xfrm>
            <a:off x="3776663" y="0"/>
            <a:ext cx="28860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7221" name="Rectangle 4"/>
          <p:cNvSpPr>
            <a:spLocks noChangeArrowheads="1"/>
          </p:cNvSpPr>
          <p:nvPr/>
        </p:nvSpPr>
        <p:spPr bwMode="auto">
          <a:xfrm>
            <a:off x="0" y="9372600"/>
            <a:ext cx="28860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7222" name="Rectangle 5"/>
          <p:cNvSpPr>
            <a:spLocks noChangeArrowheads="1"/>
          </p:cNvSpPr>
          <p:nvPr/>
        </p:nvSpPr>
        <p:spPr bwMode="auto">
          <a:xfrm>
            <a:off x="0" y="0"/>
            <a:ext cx="28860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7223" name="Rectangle 6"/>
          <p:cNvSpPr>
            <a:spLocks noChangeArrowheads="1"/>
          </p:cNvSpPr>
          <p:nvPr/>
        </p:nvSpPr>
        <p:spPr bwMode="auto">
          <a:xfrm>
            <a:off x="3787775" y="4763"/>
            <a:ext cx="2903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7225" name="Rectangle 8"/>
          <p:cNvSpPr>
            <a:spLocks noChangeArrowheads="1"/>
          </p:cNvSpPr>
          <p:nvPr/>
        </p:nvSpPr>
        <p:spPr bwMode="auto">
          <a:xfrm>
            <a:off x="-28575" y="939641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7226" name="Rectangle 9"/>
          <p:cNvSpPr>
            <a:spLocks noChangeArrowheads="1"/>
          </p:cNvSpPr>
          <p:nvPr/>
        </p:nvSpPr>
        <p:spPr bwMode="auto">
          <a:xfrm>
            <a:off x="-28575" y="476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7227" name="Rectangle 10"/>
          <p:cNvSpPr>
            <a:spLocks noGrp="1" noRot="1" noChangeAspect="1" noChangeArrowheads="1" noTextEdit="1"/>
          </p:cNvSpPr>
          <p:nvPr>
            <p:ph type="sldImg"/>
          </p:nvPr>
        </p:nvSpPr>
        <p:spPr>
          <a:xfrm>
            <a:off x="568325" y="635000"/>
            <a:ext cx="5530850" cy="3829050"/>
          </a:xfrm>
          <a:noFill/>
          <a:ln w="12700" cap="flat">
            <a:solidFill>
              <a:schemeClr val="tx1"/>
            </a:solidFill>
          </a:ln>
        </p:spPr>
      </p:sp>
      <p:sp>
        <p:nvSpPr>
          <p:cNvPr id="137228" name="Rectangle 11"/>
          <p:cNvSpPr>
            <a:spLocks noGrp="1" noChangeArrowheads="1"/>
          </p:cNvSpPr>
          <p:nvPr>
            <p:ph type="body" idx="1"/>
          </p:nvPr>
        </p:nvSpPr>
        <p:spPr bwMode="auto">
          <a:xfrm>
            <a:off x="914400" y="4724400"/>
            <a:ext cx="4876800" cy="4419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b="1" smtClean="0">
                <a:cs typeface="Times New Roman" panose="02020603050405020304" pitchFamily="18" charset="0"/>
              </a:rPr>
              <a:t>F</a:t>
            </a:r>
            <a:r>
              <a:rPr lang="fr-FR" altLang="fr-FR" b="1" smtClean="0">
                <a:solidFill>
                  <a:srgbClr val="000000"/>
                </a:solidFill>
                <a:cs typeface="Times New Roman" panose="02020603050405020304" pitchFamily="18" charset="0"/>
              </a:rPr>
              <a:t>aire dessiner les flux d’information</a:t>
            </a:r>
            <a:endParaRPr lang="fr-FR" altLang="fr-FR" smtClean="0">
              <a:cs typeface="Times New Roman" panose="02020603050405020304" pitchFamily="18" charset="0"/>
            </a:endParaRPr>
          </a:p>
          <a:p>
            <a:r>
              <a:rPr lang="fr-FR" altLang="fr-FR" i="1" smtClean="0">
                <a:solidFill>
                  <a:srgbClr val="000000"/>
                </a:solidFill>
                <a:cs typeface="Times New Roman" panose="02020603050405020304" pitchFamily="18" charset="0"/>
              </a:rPr>
              <a:t>« Tracez les flux d’information (en trait pointillé) selon les descriptions données sur la feuille recto-verso et les transparents à l’écran. »</a:t>
            </a:r>
            <a:r>
              <a:rPr lang="fr-FR" altLang="fr-FR" smtClean="0"/>
              <a:t> </a:t>
            </a:r>
          </a:p>
          <a:p>
            <a:endParaRPr lang="fr-FR" altLang="fr-FR" b="1" i="1" u="sng" smtClean="0">
              <a:solidFill>
                <a:srgbClr val="000000"/>
              </a:solidFill>
              <a:cs typeface="Times New Roman" panose="02020603050405020304" pitchFamily="18" charset="0"/>
            </a:endParaRPr>
          </a:p>
          <a:p>
            <a:r>
              <a:rPr lang="fr-FR" altLang="fr-FR" b="1" i="1" u="sng" smtClean="0">
                <a:solidFill>
                  <a:srgbClr val="000000"/>
                </a:solidFill>
                <a:cs typeface="Times New Roman" panose="02020603050405020304" pitchFamily="18" charset="0"/>
              </a:rPr>
              <a:t>Remarque :</a:t>
            </a:r>
            <a:r>
              <a:rPr lang="fr-FR" altLang="fr-FR" smtClean="0">
                <a:solidFill>
                  <a:srgbClr val="000000"/>
                </a:solidFill>
                <a:cs typeface="Times New Roman" panose="02020603050405020304" pitchFamily="18" charset="0"/>
              </a:rPr>
              <a:t> </a:t>
            </a:r>
            <a:endParaRPr lang="fr-FR" altLang="fr-FR" smtClean="0">
              <a:cs typeface="Times New Roman" panose="02020603050405020304" pitchFamily="18" charset="0"/>
            </a:endParaRPr>
          </a:p>
          <a:p>
            <a:r>
              <a:rPr lang="fr-FR" altLang="fr-FR" smtClean="0">
                <a:solidFill>
                  <a:srgbClr val="000000"/>
                </a:solidFill>
                <a:cs typeface="Times New Roman" panose="02020603050405020304" pitchFamily="18" charset="0"/>
              </a:rPr>
              <a:t>Laisser le temps de lire et de tracer les flux d’informations.</a:t>
            </a:r>
            <a:endParaRPr lang="fr-FR" altLang="fr-FR" smtClean="0">
              <a:cs typeface="Times New Roman" panose="02020603050405020304" pitchFamily="18" charset="0"/>
            </a:endParaRPr>
          </a:p>
          <a:p>
            <a:r>
              <a:rPr lang="fr-FR" altLang="fr-FR" smtClean="0">
                <a:solidFill>
                  <a:srgbClr val="000000"/>
                </a:solidFill>
                <a:cs typeface="Times New Roman" panose="02020603050405020304" pitchFamily="18" charset="0"/>
              </a:rPr>
              <a:t>Bien insister sur le respect des codes couleurs.</a:t>
            </a:r>
            <a:endParaRPr lang="fr-FR" altLang="fr-FR" smtClean="0">
              <a:cs typeface="Times New Roman" panose="02020603050405020304" pitchFamily="18" charset="0"/>
            </a:endParaRPr>
          </a:p>
          <a:p>
            <a:r>
              <a:rPr lang="fr-FR" altLang="fr-FR" smtClean="0">
                <a:solidFill>
                  <a:srgbClr val="000000"/>
                </a:solidFill>
                <a:cs typeface="Times New Roman" panose="02020603050405020304" pitchFamily="18" charset="0"/>
              </a:rPr>
              <a:t> </a:t>
            </a:r>
            <a:endParaRPr lang="fr-FR" altLang="fr-FR" smtClean="0">
              <a:cs typeface="Times New Roman" panose="02020603050405020304" pitchFamily="18" charset="0"/>
            </a:endParaRPr>
          </a:p>
          <a:p>
            <a:r>
              <a:rPr lang="fr-FR" altLang="fr-FR" smtClean="0">
                <a:solidFill>
                  <a:srgbClr val="000000"/>
                </a:solidFill>
                <a:cs typeface="Times New Roman" panose="02020603050405020304" pitchFamily="18" charset="0"/>
              </a:rPr>
              <a:t>Lors du tracé de la partie commande client, expliquer qu’on ne trace pas le passage au service commercial.</a:t>
            </a:r>
            <a:endParaRPr lang="fr-FR" altLang="fr-FR" smtClean="0"/>
          </a:p>
        </p:txBody>
      </p:sp>
    </p:spTree>
    <p:extLst>
      <p:ext uri="{BB962C8B-B14F-4D97-AF65-F5344CB8AC3E}">
        <p14:creationId xmlns:p14="http://schemas.microsoft.com/office/powerpoint/2010/main" val="983018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p:spPr>
        <p:txBody>
          <a:bodyPr/>
          <a:lstStyle>
            <a:lvl1pPr defTabSz="784225">
              <a:defRPr>
                <a:solidFill>
                  <a:srgbClr val="063DE8"/>
                </a:solidFill>
                <a:latin typeface="Arial" panose="020B0604020202020204" pitchFamily="34" charset="0"/>
              </a:defRPr>
            </a:lvl1pPr>
            <a:lvl2pPr marL="742950" indent="-285750" defTabSz="784225">
              <a:defRPr>
                <a:solidFill>
                  <a:srgbClr val="063DE8"/>
                </a:solidFill>
                <a:latin typeface="Arial" panose="020B0604020202020204" pitchFamily="34" charset="0"/>
              </a:defRPr>
            </a:lvl2pPr>
            <a:lvl3pPr marL="1143000" indent="-228600" defTabSz="784225">
              <a:defRPr>
                <a:solidFill>
                  <a:srgbClr val="063DE8"/>
                </a:solidFill>
                <a:latin typeface="Arial" panose="020B0604020202020204" pitchFamily="34" charset="0"/>
              </a:defRPr>
            </a:lvl3pPr>
            <a:lvl4pPr marL="1600200" indent="-228600" defTabSz="784225">
              <a:defRPr>
                <a:solidFill>
                  <a:srgbClr val="063DE8"/>
                </a:solidFill>
                <a:latin typeface="Arial" panose="020B0604020202020204" pitchFamily="34" charset="0"/>
              </a:defRPr>
            </a:lvl4pPr>
            <a:lvl5pPr marL="2057400" indent="-228600" defTabSz="784225">
              <a:defRPr>
                <a:solidFill>
                  <a:srgbClr val="063DE8"/>
                </a:solidFill>
                <a:latin typeface="Arial" panose="020B0604020202020204" pitchFamily="34" charset="0"/>
              </a:defRPr>
            </a:lvl5pPr>
            <a:lvl6pPr marL="2514600" indent="-228600" algn="ctr" defTabSz="78422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8422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8422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84225" eaLnBrk="0" fontAlgn="base" hangingPunct="0">
              <a:spcBef>
                <a:spcPct val="0"/>
              </a:spcBef>
              <a:spcAft>
                <a:spcPct val="0"/>
              </a:spcAft>
              <a:defRPr>
                <a:solidFill>
                  <a:srgbClr val="063DE8"/>
                </a:solidFill>
                <a:latin typeface="Arial" panose="020B0604020202020204" pitchFamily="34" charset="0"/>
              </a:defRPr>
            </a:lvl9pPr>
          </a:lstStyle>
          <a:p>
            <a:pPr eaLnBrk="0" hangingPunct="0"/>
            <a:fld id="{A3D380D8-D062-4FBD-8E3C-9C344B3B7BFA}" type="slidenum">
              <a:rPr lang="fr-FR" altLang="fr-FR" sz="1000">
                <a:solidFill>
                  <a:schemeClr val="tx1"/>
                </a:solidFill>
                <a:latin typeface="Times New Roman" panose="02020603050405020304" pitchFamily="18" charset="0"/>
              </a:rPr>
              <a:pPr eaLnBrk="0" hangingPunct="0"/>
              <a:t>25</a:t>
            </a:fld>
            <a:endParaRPr lang="fr-FR" altLang="fr-FR" sz="1000">
              <a:solidFill>
                <a:schemeClr val="tx1"/>
              </a:solidFill>
              <a:latin typeface="Times New Roman" panose="02020603050405020304" pitchFamily="18" charset="0"/>
            </a:endParaRPr>
          </a:p>
        </p:txBody>
      </p:sp>
      <p:sp>
        <p:nvSpPr>
          <p:cNvPr id="138243" name="Rectangle 2"/>
          <p:cNvSpPr>
            <a:spLocks noChangeArrowheads="1"/>
          </p:cNvSpPr>
          <p:nvPr/>
        </p:nvSpPr>
        <p:spPr bwMode="auto">
          <a:xfrm>
            <a:off x="3775075"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8245" name="Rectangle 4"/>
          <p:cNvSpPr>
            <a:spLocks noChangeArrowheads="1"/>
          </p:cNvSpPr>
          <p:nvPr/>
        </p:nvSpPr>
        <p:spPr bwMode="auto">
          <a:xfrm>
            <a:off x="0"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8246" name="Rectangle 5"/>
          <p:cNvSpPr>
            <a:spLocks noChangeArrowheads="1"/>
          </p:cNvSpPr>
          <p:nvPr/>
        </p:nvSpPr>
        <p:spPr bwMode="auto">
          <a:xfrm>
            <a:off x="0"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8247" name="Rectangle 6"/>
          <p:cNvSpPr>
            <a:spLocks noChangeArrowheads="1"/>
          </p:cNvSpPr>
          <p:nvPr/>
        </p:nvSpPr>
        <p:spPr bwMode="auto">
          <a:xfrm>
            <a:off x="3787775" y="4763"/>
            <a:ext cx="2903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8249" name="Rectangle 8"/>
          <p:cNvSpPr>
            <a:spLocks noChangeArrowheads="1"/>
          </p:cNvSpPr>
          <p:nvPr/>
        </p:nvSpPr>
        <p:spPr bwMode="auto">
          <a:xfrm>
            <a:off x="-28575" y="939641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8250" name="Rectangle 9"/>
          <p:cNvSpPr>
            <a:spLocks noChangeArrowheads="1"/>
          </p:cNvSpPr>
          <p:nvPr/>
        </p:nvSpPr>
        <p:spPr bwMode="auto">
          <a:xfrm>
            <a:off x="-28575" y="476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8251" name="Rectangle 10"/>
          <p:cNvSpPr>
            <a:spLocks noGrp="1" noChangeArrowheads="1"/>
          </p:cNvSpPr>
          <p:nvPr>
            <p:ph type="body" idx="1"/>
          </p:nvPr>
        </p:nvSpPr>
        <p:spPr bwMode="auto">
          <a:xfrm>
            <a:off x="890588" y="4687888"/>
            <a:ext cx="4879975"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pPr eaLnBrk="1" hangingPunct="1"/>
            <a:r>
              <a:rPr lang="fr-FR" altLang="fr-FR" smtClean="0"/>
              <a:t>Dire aux participants : « on corrige ensemble. »</a:t>
            </a:r>
          </a:p>
          <a:p>
            <a:pPr eaLnBrk="1" hangingPunct="1"/>
            <a:r>
              <a:rPr lang="fr-FR" altLang="fr-FR" smtClean="0"/>
              <a:t>Correction : les flux physiques apparaissent d’abord et les flux d’information ensuite</a:t>
            </a:r>
          </a:p>
          <a:p>
            <a:pPr eaLnBrk="1" hangingPunct="1"/>
            <a:r>
              <a:rPr lang="fr-FR" altLang="fr-FR" smtClean="0"/>
              <a:t>1. En cas d’erreur relire avec eux le texte correspondant.</a:t>
            </a:r>
          </a:p>
          <a:p>
            <a:pPr eaLnBrk="1" hangingPunct="1"/>
            <a:r>
              <a:rPr lang="fr-FR" altLang="fr-FR" smtClean="0"/>
              <a:t>2. Demander aux participants : « Que remarquez vous sur les flèches ? Sur les couleurs ? »</a:t>
            </a:r>
          </a:p>
          <a:p>
            <a:pPr eaLnBrk="1" hangingPunct="1"/>
            <a:r>
              <a:rPr lang="fr-FR" altLang="fr-FR" smtClean="0"/>
              <a:t>3. Faire trouver la notion de Boucle. Afficher les boucles.</a:t>
            </a:r>
          </a:p>
          <a:p>
            <a:pPr eaLnBrk="1" hangingPunct="1"/>
            <a:r>
              <a:rPr lang="fr-FR" altLang="fr-FR" smtClean="0"/>
              <a:t> </a:t>
            </a:r>
          </a:p>
          <a:p>
            <a:pPr eaLnBrk="1" hangingPunct="1"/>
            <a:r>
              <a:rPr lang="fr-FR" altLang="fr-FR" smtClean="0"/>
              <a:t>Cycle d’une boucle</a:t>
            </a:r>
          </a:p>
          <a:p>
            <a:pPr eaLnBrk="1" hangingPunct="1"/>
            <a:r>
              <a:rPr lang="fr-FR" altLang="fr-FR" smtClean="0"/>
              <a:t>« Un flux physique est toujours associé et complété par un flux d’information correspondant. On parle donc de boucle. Pensez chez nous, on lance un OF (flux d’information) puis on fabrique (flux physique) puis on clôture un OF (flux d’information). Le cycle d’une boucle est à la fois le temps sur le flux physique, mais il ne faut pas oublier le temps du flux d’informations ! »</a:t>
            </a:r>
          </a:p>
          <a:p>
            <a:pPr eaLnBrk="1" hangingPunct="1"/>
            <a:r>
              <a:rPr lang="fr-FR" altLang="fr-FR" smtClean="0"/>
              <a:t>4. Demander aux participants : « Que remarquer vous entre les boucles. »</a:t>
            </a:r>
          </a:p>
          <a:p>
            <a:pPr eaLnBrk="1" hangingPunct="1"/>
            <a:r>
              <a:rPr lang="fr-FR" altLang="fr-FR" smtClean="0"/>
              <a:t> </a:t>
            </a:r>
          </a:p>
          <a:p>
            <a:pPr eaLnBrk="1" hangingPunct="1"/>
            <a:r>
              <a:rPr lang="fr-FR" altLang="fr-FR" smtClean="0"/>
              <a:t>On trouve des magasins, des stocks.</a:t>
            </a:r>
          </a:p>
          <a:p>
            <a:pPr eaLnBrk="1" hangingPunct="1"/>
            <a:endParaRPr lang="fr-FR" altLang="fr-FR" smtClean="0"/>
          </a:p>
        </p:txBody>
      </p:sp>
      <p:sp>
        <p:nvSpPr>
          <p:cNvPr id="138252" name="Rectangle 11"/>
          <p:cNvSpPr>
            <a:spLocks noGrp="1" noRot="1" noChangeAspect="1" noChangeArrowheads="1" noTextEdit="1"/>
          </p:cNvSpPr>
          <p:nvPr>
            <p:ph type="sldImg"/>
          </p:nvPr>
        </p:nvSpPr>
        <p:spPr>
          <a:xfrm>
            <a:off x="568325" y="636588"/>
            <a:ext cx="5526088" cy="3825875"/>
          </a:xfrm>
          <a:ln cap="flat"/>
        </p:spPr>
      </p:sp>
    </p:spTree>
    <p:extLst>
      <p:ext uri="{BB962C8B-B14F-4D97-AF65-F5344CB8AC3E}">
        <p14:creationId xmlns:p14="http://schemas.microsoft.com/office/powerpoint/2010/main" val="3625668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71360A3E-1AEE-42AD-B375-DBC62C93AF3F}" type="slidenum">
              <a:rPr lang="fr-FR" altLang="fr-FR">
                <a:solidFill>
                  <a:schemeClr val="tx1"/>
                </a:solidFill>
                <a:latin typeface="Times New Roman" panose="02020603050405020304" pitchFamily="18" charset="0"/>
              </a:rPr>
              <a:pPr/>
              <a:t>26</a:t>
            </a:fld>
            <a:endParaRPr lang="fr-FR" altLang="fr-FR">
              <a:solidFill>
                <a:schemeClr val="tx1"/>
              </a:solidFill>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39268"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dirty="0" smtClean="0">
                <a:solidFill>
                  <a:srgbClr val="000000"/>
                </a:solidFill>
                <a:cs typeface="Times New Roman" panose="02020603050405020304" pitchFamily="18" charset="0"/>
              </a:rPr>
              <a:t>Message : le stock sert à découpler les boucles</a:t>
            </a:r>
            <a:r>
              <a:rPr lang="fr-FR" altLang="fr-FR" b="1" dirty="0" smtClean="0"/>
              <a:t> </a:t>
            </a:r>
          </a:p>
          <a:p>
            <a:r>
              <a:rPr lang="fr-FR" altLang="fr-FR" dirty="0" smtClean="0"/>
              <a:t>Dire aux participants :</a:t>
            </a:r>
          </a:p>
          <a:p>
            <a:pPr lvl="1"/>
            <a:r>
              <a:rPr lang="fr-FR" altLang="fr-FR" i="1" dirty="0" smtClean="0"/>
              <a:t>« Les différentes activités de production pour réaliser un produit fini ont la plupart du temps des temps de cycle différents.</a:t>
            </a:r>
          </a:p>
          <a:p>
            <a:pPr lvl="1"/>
            <a:r>
              <a:rPr lang="fr-FR" altLang="fr-FR" i="1" dirty="0" smtClean="0"/>
              <a:t>Chaque boucle possède sa propre vitesse. Le rôle des stocks est de permettre à chaque boucle de tourner à sa vitesse. </a:t>
            </a:r>
          </a:p>
          <a:p>
            <a:pPr lvl="1"/>
            <a:r>
              <a:rPr lang="fr-FR" altLang="fr-FR" i="1" dirty="0" smtClean="0"/>
              <a:t>L’idéal consiste à réduire les cycles pour que toutes les boucles tournent à la même vitesse. On parle alors de production synchrone. »</a:t>
            </a:r>
          </a:p>
        </p:txBody>
      </p:sp>
    </p:spTree>
    <p:extLst>
      <p:ext uri="{BB962C8B-B14F-4D97-AF65-F5344CB8AC3E}">
        <p14:creationId xmlns:p14="http://schemas.microsoft.com/office/powerpoint/2010/main" val="1289147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1CA2C3F0-B6FD-40E5-9316-6CA94E7E8435}" type="slidenum">
              <a:rPr lang="fr-FR" altLang="fr-FR">
                <a:solidFill>
                  <a:schemeClr val="tx1"/>
                </a:solidFill>
                <a:latin typeface="Times New Roman" panose="02020603050405020304" pitchFamily="18" charset="0"/>
              </a:rPr>
              <a:pPr/>
              <a:t>27</a:t>
            </a:fld>
            <a:endParaRPr lang="fr-FR" altLang="fr-FR">
              <a:solidFill>
                <a:schemeClr val="tx1"/>
              </a:solidFill>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xfrm>
            <a:off x="555625" y="669925"/>
            <a:ext cx="5553075" cy="3844925"/>
          </a:xfrm>
          <a:noFill/>
          <a:ln w="12700" cap="flat">
            <a:solidFill>
              <a:schemeClr val="tx1"/>
            </a:solidFill>
          </a:ln>
        </p:spPr>
      </p:sp>
      <p:sp>
        <p:nvSpPr>
          <p:cNvPr id="140292" name="Rectangle 3"/>
          <p:cNvSpPr>
            <a:spLocks noGrp="1" noChangeArrowheads="1"/>
          </p:cNvSpPr>
          <p:nvPr>
            <p:ph type="body" idx="1"/>
          </p:nvPr>
        </p:nvSpPr>
        <p:spPr bwMode="auto">
          <a:xfrm>
            <a:off x="887413" y="4686300"/>
            <a:ext cx="4887912" cy="444023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19" tIns="45055" rIns="91719" bIns="45055"/>
          <a:lstStyle/>
          <a:p>
            <a:r>
              <a:rPr lang="fr-FR" altLang="fr-FR" b="1" dirty="0" smtClean="0">
                <a:solidFill>
                  <a:srgbClr val="000000"/>
                </a:solidFill>
                <a:cs typeface="Times New Roman" panose="02020603050405020304" pitchFamily="18" charset="0"/>
              </a:rPr>
              <a:t>MESSAGE : Un stock est composé d’une partie aléas et d’une partie couverture dont le niveau dépend principalement de la boucle amont</a:t>
            </a:r>
          </a:p>
          <a:p>
            <a:endParaRPr lang="fr-FR" altLang="fr-FR" dirty="0" smtClean="0"/>
          </a:p>
          <a:p>
            <a:r>
              <a:rPr lang="fr-FR" altLang="fr-FR" sz="1000" dirty="0" smtClean="0"/>
              <a:t>Demander aux participants :</a:t>
            </a:r>
          </a:p>
          <a:p>
            <a:pPr lvl="1"/>
            <a:r>
              <a:rPr lang="fr-FR" altLang="fr-FR" sz="1000" i="1" dirty="0" smtClean="0"/>
              <a:t>« Pourquoi </a:t>
            </a:r>
            <a:r>
              <a:rPr lang="fr-FR" altLang="fr-FR" sz="1000" i="1" dirty="0" err="1" smtClean="0"/>
              <a:t>y-a-t’il</a:t>
            </a:r>
            <a:r>
              <a:rPr lang="fr-FR" altLang="fr-FR" sz="1000" i="1" dirty="0" smtClean="0"/>
              <a:t> des stocks ? »</a:t>
            </a:r>
          </a:p>
          <a:p>
            <a:pPr lvl="1"/>
            <a:r>
              <a:rPr lang="fr-FR" altLang="fr-FR" sz="1000" i="1" dirty="0" smtClean="0"/>
              <a:t>« De quoi dépendent les stocks ? »</a:t>
            </a:r>
          </a:p>
          <a:p>
            <a:pPr lvl="1"/>
            <a:r>
              <a:rPr lang="fr-FR" altLang="fr-FR" sz="1000" i="1" dirty="0" smtClean="0"/>
              <a:t>« Le stock est constitué de deux parties : une partie qui permet de couvrir les besoins avals pendant le cycle de réapprovisionnement du stock (penser au seuil de déclenchement. Prenez l’exemple d’un rayon dans une grande surface : s’il fallait 8 jours pour approvisionner le rayon de biscuits d’une grande surface, quelle serait sa hauteur ? Vous avez besoin de 8 jours de stocks pour satisfaire la demande pendant le temps de </a:t>
            </a:r>
            <a:r>
              <a:rPr lang="fr-FR" altLang="fr-FR" sz="1000" i="1" dirty="0" err="1" smtClean="0"/>
              <a:t>réappros</a:t>
            </a:r>
            <a:r>
              <a:rPr lang="fr-FR" altLang="fr-FR" sz="1000" i="1" dirty="0" smtClean="0"/>
              <a:t>), et une partie qui permet de réagir aux aléas : </a:t>
            </a:r>
            <a:r>
              <a:rPr lang="fr-FR" altLang="fr-FR" sz="1000" i="1" dirty="0" err="1" smtClean="0"/>
              <a:t>sur-consommation</a:t>
            </a:r>
            <a:r>
              <a:rPr lang="fr-FR" altLang="fr-FR" sz="1000" i="1" dirty="0" smtClean="0"/>
              <a:t>, retard de livraison, non qualité,…</a:t>
            </a:r>
          </a:p>
          <a:p>
            <a:pPr lvl="1"/>
            <a:r>
              <a:rPr lang="fr-FR" altLang="fr-FR" sz="1000" i="1" dirty="0" smtClean="0"/>
              <a:t>La quantité en stock dépend principalement de la boucle amont. Plus la fréquence est rapide, moins le niveau du stock est élevé. »</a:t>
            </a:r>
          </a:p>
          <a:p>
            <a:pPr lvl="1"/>
            <a:r>
              <a:rPr lang="fr-FR" altLang="fr-FR" sz="1000" i="1" dirty="0" smtClean="0"/>
              <a:t>« Réduire les cycles permet de réduire les stocks. Réduire les aléas permet de réduire les stocks. »</a:t>
            </a:r>
          </a:p>
          <a:p>
            <a:pPr lvl="1"/>
            <a:endParaRPr lang="fr-FR" altLang="fr-FR" sz="1000" i="1" dirty="0" smtClean="0"/>
          </a:p>
          <a:p>
            <a:endParaRPr lang="fr-FR" altLang="fr-FR" sz="1000" dirty="0" smtClean="0"/>
          </a:p>
        </p:txBody>
      </p:sp>
    </p:spTree>
    <p:extLst>
      <p:ext uri="{BB962C8B-B14F-4D97-AF65-F5344CB8AC3E}">
        <p14:creationId xmlns:p14="http://schemas.microsoft.com/office/powerpoint/2010/main" val="1202394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32E5DF89-DF20-40ED-867B-A856A66A37D3}" type="slidenum">
              <a:rPr lang="fr-FR" altLang="fr-FR">
                <a:solidFill>
                  <a:schemeClr val="tx1"/>
                </a:solidFill>
                <a:latin typeface="Times New Roman" panose="02020603050405020304" pitchFamily="18" charset="0"/>
              </a:rPr>
              <a:pPr/>
              <a:t>28</a:t>
            </a:fld>
            <a:endParaRPr lang="fr-FR" altLang="fr-FR">
              <a:solidFill>
                <a:schemeClr val="tx1"/>
              </a:solidFill>
              <a:latin typeface="Times New Roman" panose="02020603050405020304" pitchFamily="18" charset="0"/>
            </a:endParaRPr>
          </a:p>
        </p:txBody>
      </p:sp>
      <p:sp>
        <p:nvSpPr>
          <p:cNvPr id="141315" name="Rectangle 1026"/>
          <p:cNvSpPr>
            <a:spLocks noGrp="1" noRot="1" noChangeAspect="1" noChangeArrowheads="1" noTextEdit="1"/>
          </p:cNvSpPr>
          <p:nvPr>
            <p:ph type="sldImg"/>
          </p:nvPr>
        </p:nvSpPr>
        <p:spPr>
          <a:xfrm>
            <a:off x="555625" y="669925"/>
            <a:ext cx="5553075" cy="3844925"/>
          </a:xfrm>
          <a:noFill/>
          <a:ln w="12700" cap="flat">
            <a:solidFill>
              <a:schemeClr val="tx1"/>
            </a:solidFill>
          </a:ln>
        </p:spPr>
      </p:sp>
      <p:sp>
        <p:nvSpPr>
          <p:cNvPr id="141316" name="Rectangle 1027"/>
          <p:cNvSpPr>
            <a:spLocks noGrp="1" noChangeArrowheads="1"/>
          </p:cNvSpPr>
          <p:nvPr>
            <p:ph type="body" idx="1"/>
          </p:nvPr>
        </p:nvSpPr>
        <p:spPr bwMode="auto">
          <a:xfrm>
            <a:off x="887413" y="4686300"/>
            <a:ext cx="4887912" cy="444023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19" tIns="45055" rIns="91719" bIns="45055"/>
          <a:lstStyle/>
          <a:p>
            <a:r>
              <a:rPr lang="fr-FR" altLang="fr-FR" smtClean="0"/>
              <a:t>Dire en cliquant :</a:t>
            </a:r>
          </a:p>
          <a:p>
            <a:pPr lvl="1"/>
            <a:r>
              <a:rPr lang="fr-FR" altLang="fr-FR" i="1" smtClean="0"/>
              <a:t>« Lorsqu’il y a des processus de production complexes, avec des étapes bien différentes : usinage, traitement de surface, sous-traitance, assemblage,… il existe des boucles différentes et donc il y a de nombreux points de découplage. Par exemple des stocks de produits finis, des stocks de sous-ensembles ou des stocks de matières premières. »</a:t>
            </a:r>
          </a:p>
        </p:txBody>
      </p:sp>
    </p:spTree>
    <p:extLst>
      <p:ext uri="{BB962C8B-B14F-4D97-AF65-F5344CB8AC3E}">
        <p14:creationId xmlns:p14="http://schemas.microsoft.com/office/powerpoint/2010/main" val="1265920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Grp="1" noChangeArrowheads="1"/>
          </p:cNvSpPr>
          <p:nvPr>
            <p:ph type="sldNum" sz="quarter" idx="5"/>
          </p:nvPr>
        </p:nvSpPr>
        <p:spPr>
          <a:noFill/>
        </p:spPr>
        <p:txBody>
          <a:bodyPr/>
          <a:lstStyle>
            <a:lvl1pPr defTabSz="784225">
              <a:defRPr>
                <a:solidFill>
                  <a:srgbClr val="063DE8"/>
                </a:solidFill>
                <a:latin typeface="Arial" panose="020B0604020202020204" pitchFamily="34" charset="0"/>
              </a:defRPr>
            </a:lvl1pPr>
            <a:lvl2pPr marL="742950" indent="-285750" defTabSz="784225">
              <a:defRPr>
                <a:solidFill>
                  <a:srgbClr val="063DE8"/>
                </a:solidFill>
                <a:latin typeface="Arial" panose="020B0604020202020204" pitchFamily="34" charset="0"/>
              </a:defRPr>
            </a:lvl2pPr>
            <a:lvl3pPr marL="1143000" indent="-228600" defTabSz="784225">
              <a:defRPr>
                <a:solidFill>
                  <a:srgbClr val="063DE8"/>
                </a:solidFill>
                <a:latin typeface="Arial" panose="020B0604020202020204" pitchFamily="34" charset="0"/>
              </a:defRPr>
            </a:lvl3pPr>
            <a:lvl4pPr marL="1600200" indent="-228600" defTabSz="784225">
              <a:defRPr>
                <a:solidFill>
                  <a:srgbClr val="063DE8"/>
                </a:solidFill>
                <a:latin typeface="Arial" panose="020B0604020202020204" pitchFamily="34" charset="0"/>
              </a:defRPr>
            </a:lvl4pPr>
            <a:lvl5pPr marL="2057400" indent="-228600" defTabSz="784225">
              <a:defRPr>
                <a:solidFill>
                  <a:srgbClr val="063DE8"/>
                </a:solidFill>
                <a:latin typeface="Arial" panose="020B0604020202020204" pitchFamily="34" charset="0"/>
              </a:defRPr>
            </a:lvl5pPr>
            <a:lvl6pPr marL="2514600" indent="-228600" algn="ctr" defTabSz="78422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8422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8422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84225" eaLnBrk="0" fontAlgn="base" hangingPunct="0">
              <a:spcBef>
                <a:spcPct val="0"/>
              </a:spcBef>
              <a:spcAft>
                <a:spcPct val="0"/>
              </a:spcAft>
              <a:defRPr>
                <a:solidFill>
                  <a:srgbClr val="063DE8"/>
                </a:solidFill>
                <a:latin typeface="Arial" panose="020B0604020202020204" pitchFamily="34" charset="0"/>
              </a:defRPr>
            </a:lvl9pPr>
          </a:lstStyle>
          <a:p>
            <a:pPr eaLnBrk="0" hangingPunct="0"/>
            <a:fld id="{92FDAB91-7A04-4143-9DCF-0195EC00FED4}" type="slidenum">
              <a:rPr lang="fr-FR" altLang="fr-FR" sz="1000">
                <a:solidFill>
                  <a:schemeClr val="tx1"/>
                </a:solidFill>
                <a:latin typeface="Times New Roman" panose="02020603050405020304" pitchFamily="18" charset="0"/>
              </a:rPr>
              <a:pPr eaLnBrk="0" hangingPunct="0"/>
              <a:t>29</a:t>
            </a:fld>
            <a:endParaRPr lang="fr-FR" altLang="fr-FR" sz="1000">
              <a:solidFill>
                <a:schemeClr val="tx1"/>
              </a:solidFill>
              <a:latin typeface="Times New Roman" panose="02020603050405020304" pitchFamily="18" charset="0"/>
            </a:endParaRPr>
          </a:p>
        </p:txBody>
      </p:sp>
      <p:sp>
        <p:nvSpPr>
          <p:cNvPr id="142339" name="Rectangle 2"/>
          <p:cNvSpPr>
            <a:spLocks noChangeArrowheads="1"/>
          </p:cNvSpPr>
          <p:nvPr/>
        </p:nvSpPr>
        <p:spPr bwMode="auto">
          <a:xfrm>
            <a:off x="3775075"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42341" name="Rectangle 4"/>
          <p:cNvSpPr>
            <a:spLocks noChangeArrowheads="1"/>
          </p:cNvSpPr>
          <p:nvPr/>
        </p:nvSpPr>
        <p:spPr bwMode="auto">
          <a:xfrm>
            <a:off x="0"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42342" name="Rectangle 5"/>
          <p:cNvSpPr>
            <a:spLocks noChangeArrowheads="1"/>
          </p:cNvSpPr>
          <p:nvPr/>
        </p:nvSpPr>
        <p:spPr bwMode="auto">
          <a:xfrm>
            <a:off x="0"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42343" name="Rectangle 6"/>
          <p:cNvSpPr>
            <a:spLocks noChangeArrowheads="1"/>
          </p:cNvSpPr>
          <p:nvPr/>
        </p:nvSpPr>
        <p:spPr bwMode="auto">
          <a:xfrm>
            <a:off x="3787775" y="4763"/>
            <a:ext cx="2903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42345" name="Rectangle 8"/>
          <p:cNvSpPr>
            <a:spLocks noChangeArrowheads="1"/>
          </p:cNvSpPr>
          <p:nvPr/>
        </p:nvSpPr>
        <p:spPr bwMode="auto">
          <a:xfrm>
            <a:off x="-28575" y="939641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42346" name="Rectangle 9"/>
          <p:cNvSpPr>
            <a:spLocks noChangeArrowheads="1"/>
          </p:cNvSpPr>
          <p:nvPr/>
        </p:nvSpPr>
        <p:spPr bwMode="auto">
          <a:xfrm>
            <a:off x="-28575" y="476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42347" name="Rectangle 10"/>
          <p:cNvSpPr>
            <a:spLocks noGrp="1" noChangeArrowheads="1"/>
          </p:cNvSpPr>
          <p:nvPr>
            <p:ph type="body" idx="1"/>
          </p:nvPr>
        </p:nvSpPr>
        <p:spPr bwMode="auto">
          <a:xfrm>
            <a:off x="890588" y="4687888"/>
            <a:ext cx="4879975"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pPr eaLnBrk="1" hangingPunct="1"/>
            <a:r>
              <a:rPr lang="fr-FR" altLang="fr-FR" dirty="0" smtClean="0"/>
              <a:t>Faire apparaître les engrenages et demander aux participants :</a:t>
            </a:r>
          </a:p>
          <a:p>
            <a:pPr eaLnBrk="1" hangingPunct="1"/>
            <a:r>
              <a:rPr lang="fr-FR" altLang="fr-FR" dirty="0" smtClean="0"/>
              <a:t>« Sur notre exemple, nous avons 4 boucles. Où sont les points ou stocks de découplage ? »</a:t>
            </a:r>
          </a:p>
          <a:p>
            <a:pPr eaLnBrk="1" hangingPunct="1"/>
            <a:r>
              <a:rPr lang="fr-FR" altLang="fr-FR" dirty="0" smtClean="0"/>
              <a:t>Faire apparaître la réponse :</a:t>
            </a:r>
          </a:p>
          <a:p>
            <a:pPr eaLnBrk="1" hangingPunct="1"/>
            <a:r>
              <a:rPr lang="fr-FR" altLang="fr-FR" dirty="0" smtClean="0"/>
              <a:t>« Sur notre exemple, nous avons 4 boucles, et donc des magasins entre chaque boucle pour permettre de découpler ces boucles. »</a:t>
            </a:r>
          </a:p>
          <a:p>
            <a:pPr eaLnBrk="1" hangingPunct="1"/>
            <a:endParaRPr lang="fr-FR" altLang="fr-FR" dirty="0" smtClean="0"/>
          </a:p>
          <a:p>
            <a:pPr eaLnBrk="1" hangingPunct="1"/>
            <a:r>
              <a:rPr lang="fr-FR" altLang="fr-FR" dirty="0" smtClean="0"/>
              <a:t>Remarque : la baisse des stocks est le résultat d’actions de réduction des délais, des aléas, de l’amélioration de la qualité…</a:t>
            </a:r>
          </a:p>
          <a:p>
            <a:pPr eaLnBrk="1" hangingPunct="1"/>
            <a:endParaRPr lang="fr-FR" altLang="fr-FR" dirty="0" smtClean="0"/>
          </a:p>
        </p:txBody>
      </p:sp>
      <p:sp>
        <p:nvSpPr>
          <p:cNvPr id="142348" name="Rectangle 11"/>
          <p:cNvSpPr>
            <a:spLocks noGrp="1" noRot="1" noChangeAspect="1" noChangeArrowheads="1" noTextEdit="1"/>
          </p:cNvSpPr>
          <p:nvPr>
            <p:ph type="sldImg"/>
          </p:nvPr>
        </p:nvSpPr>
        <p:spPr>
          <a:xfrm>
            <a:off x="568325" y="636588"/>
            <a:ext cx="5526088" cy="3825875"/>
          </a:xfrm>
          <a:ln cap="flat"/>
        </p:spPr>
      </p:sp>
    </p:spTree>
    <p:extLst>
      <p:ext uri="{BB962C8B-B14F-4D97-AF65-F5344CB8AC3E}">
        <p14:creationId xmlns:p14="http://schemas.microsoft.com/office/powerpoint/2010/main" val="241206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9770B793-4780-43B7-A273-73BC4FAADFE8}" type="slidenum">
              <a:rPr lang="fr-FR" altLang="fr-FR">
                <a:solidFill>
                  <a:schemeClr val="tx1"/>
                </a:solidFill>
                <a:latin typeface="Times New Roman" panose="02020603050405020304" pitchFamily="18" charset="0"/>
              </a:rPr>
              <a:pPr/>
              <a:t>3</a:t>
            </a:fld>
            <a:endParaRPr lang="fr-FR" altLang="fr-FR" dirty="0">
              <a:solidFill>
                <a:schemeClr val="tx1"/>
              </a:solidFill>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16740" name="Rectangle 4"/>
          <p:cNvSpPr>
            <a:spLocks noGrp="1" noChangeArrowheads="1"/>
          </p:cNvSpPr>
          <p:nvPr>
            <p:ph type="body" idx="1"/>
          </p:nvPr>
        </p:nvSpPr>
        <p:spPr bwMode="auto">
          <a:xfrm>
            <a:off x="914400" y="4724400"/>
            <a:ext cx="4876800" cy="4419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b="1" i="1" u="sng" dirty="0" smtClean="0"/>
              <a:t>Objectif :</a:t>
            </a:r>
            <a:r>
              <a:rPr lang="fr-FR" altLang="fr-FR" dirty="0" smtClean="0"/>
              <a:t> faire comprendre la logique industrielle dans un système ERP.</a:t>
            </a:r>
          </a:p>
          <a:p>
            <a:endParaRPr lang="fr-FR" altLang="fr-FR" dirty="0" smtClean="0"/>
          </a:p>
          <a:p>
            <a:r>
              <a:rPr lang="fr-FR" altLang="fr-FR" dirty="0" smtClean="0">
                <a:cs typeface="Times New Roman" panose="02020603050405020304" pitchFamily="18" charset="0"/>
              </a:rPr>
              <a:t>Demander aux participants : « Savez ce qu’est ce qu’un ERP ? »</a:t>
            </a:r>
          </a:p>
          <a:p>
            <a:pPr marL="628650" lvl="1" indent="-171450">
              <a:buFont typeface="Arial" panose="020B0604020202020204" pitchFamily="34" charset="0"/>
              <a:buChar char="•"/>
            </a:pPr>
            <a:r>
              <a:rPr lang="fr-FR" altLang="fr-FR" dirty="0" smtClean="0">
                <a:cs typeface="Times New Roman" panose="02020603050405020304" pitchFamily="18" charset="0"/>
              </a:rPr>
              <a:t>un outil informatique</a:t>
            </a:r>
          </a:p>
          <a:p>
            <a:pPr marL="628650" lvl="1" indent="-171450">
              <a:buFont typeface="Arial" panose="020B0604020202020204" pitchFamily="34" charset="0"/>
              <a:buChar char="•"/>
            </a:pPr>
            <a:r>
              <a:rPr lang="fr-FR" altLang="fr-FR" dirty="0" smtClean="0">
                <a:cs typeface="Times New Roman" panose="02020603050405020304" pitchFamily="18" charset="0"/>
              </a:rPr>
              <a:t>un progiciel (logiciel professionnel)</a:t>
            </a:r>
          </a:p>
          <a:p>
            <a:pPr marL="628650" lvl="1" indent="-171450">
              <a:buFont typeface="Arial" panose="020B0604020202020204" pitchFamily="34" charset="0"/>
              <a:buChar char="•"/>
            </a:pPr>
            <a:r>
              <a:rPr lang="fr-FR" altLang="fr-FR" dirty="0" smtClean="0">
                <a:cs typeface="Times New Roman" panose="02020603050405020304" pitchFamily="18" charset="0"/>
              </a:rPr>
              <a:t>un ERP (Enterprise Resource Planning)</a:t>
            </a:r>
          </a:p>
          <a:p>
            <a:pPr marL="628650" lvl="1" indent="-171450">
              <a:buFont typeface="Arial" panose="020B0604020202020204" pitchFamily="34" charset="0"/>
              <a:buChar char="•"/>
            </a:pPr>
            <a:r>
              <a:rPr lang="fr-FR" altLang="fr-FR" dirty="0" smtClean="0">
                <a:cs typeface="Times New Roman" panose="02020603050405020304" pitchFamily="18" charset="0"/>
              </a:rPr>
              <a:t>une GPAO (Gestion de Production Assistée par Ordinateur) , ce n’est plus à la mode !</a:t>
            </a:r>
            <a:endParaRPr lang="fr-FR" altLang="fr-FR" dirty="0" smtClean="0"/>
          </a:p>
        </p:txBody>
      </p:sp>
    </p:spTree>
    <p:extLst>
      <p:ext uri="{BB962C8B-B14F-4D97-AF65-F5344CB8AC3E}">
        <p14:creationId xmlns:p14="http://schemas.microsoft.com/office/powerpoint/2010/main" val="4172193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9501F573-DA91-4D01-814C-4D74728831CB}" type="slidenum">
              <a:rPr lang="fr-FR" altLang="fr-FR">
                <a:solidFill>
                  <a:schemeClr val="tx1"/>
                </a:solidFill>
                <a:latin typeface="Times New Roman" panose="02020603050405020304" pitchFamily="18" charset="0"/>
              </a:rPr>
              <a:pPr/>
              <a:t>30</a:t>
            </a:fld>
            <a:endParaRPr lang="fr-FR" altLang="fr-FR">
              <a:solidFill>
                <a:schemeClr val="tx1"/>
              </a:solidFill>
              <a:latin typeface="Times New Roman" panose="02020603050405020304" pitchFamily="18" charset="0"/>
            </a:endParaRPr>
          </a:p>
        </p:txBody>
      </p:sp>
      <p:sp>
        <p:nvSpPr>
          <p:cNvPr id="143363" name="Rectangle 7170"/>
          <p:cNvSpPr>
            <a:spLocks noGrp="1" noRot="1" noChangeAspect="1" noChangeArrowheads="1" noTextEdit="1"/>
          </p:cNvSpPr>
          <p:nvPr>
            <p:ph type="sldImg"/>
          </p:nvPr>
        </p:nvSpPr>
        <p:spPr>
          <a:xfrm>
            <a:off x="552450" y="665163"/>
            <a:ext cx="5557838" cy="3848100"/>
          </a:xfrm>
          <a:solidFill>
            <a:srgbClr val="FFFFFF"/>
          </a:solidFill>
          <a:ln/>
        </p:spPr>
      </p:sp>
      <p:sp>
        <p:nvSpPr>
          <p:cNvPr id="143364" name="Rectangle 7171"/>
          <p:cNvSpPr>
            <a:spLocks noGrp="1" noChangeArrowheads="1"/>
          </p:cNvSpPr>
          <p:nvPr>
            <p:ph type="body" idx="1"/>
          </p:nvPr>
        </p:nvSpPr>
        <p:spPr bwMode="auto">
          <a:xfrm>
            <a:off x="685800" y="4686300"/>
            <a:ext cx="5410200"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AutoNum type="arabicPeriod"/>
            </a:pPr>
            <a:r>
              <a:rPr lang="fr-FR" altLang="fr-FR" smtClean="0"/>
              <a:t> Demander aux participants :</a:t>
            </a:r>
          </a:p>
          <a:p>
            <a:pPr marL="476250" lvl="1" indent="-19050"/>
            <a:r>
              <a:rPr lang="fr-FR" altLang="fr-FR" i="1" smtClean="0"/>
              <a:t>« De quoi a-t-on besoin de savoir pour organiser la production ? »</a:t>
            </a:r>
          </a:p>
          <a:p>
            <a:pPr marL="476250" lvl="1" indent="-19050"/>
            <a:r>
              <a:rPr lang="fr-FR" altLang="fr-FR" i="1" smtClean="0">
                <a:solidFill>
                  <a:srgbClr val="000000"/>
                </a:solidFill>
                <a:cs typeface="Times New Roman" panose="02020603050405020304" pitchFamily="18" charset="0"/>
              </a:rPr>
              <a:t>« Connaissez vous les questions à poser pour décrire un système industriel, une usine ? »</a:t>
            </a:r>
            <a:endParaRPr lang="fr-FR" altLang="fr-FR" i="1" smtClean="0">
              <a:cs typeface="Times New Roman" panose="02020603050405020304" pitchFamily="18" charset="0"/>
            </a:endParaRPr>
          </a:p>
          <a:p>
            <a:pPr marL="476250" lvl="1" indent="-19050"/>
            <a:r>
              <a:rPr lang="fr-FR" altLang="fr-FR" i="1" smtClean="0">
                <a:solidFill>
                  <a:srgbClr val="000000"/>
                </a:solidFill>
                <a:cs typeface="Times New Roman" panose="02020603050405020304" pitchFamily="18" charset="0"/>
              </a:rPr>
              <a:t>« Comment peut-on décrire une usine dans un ERP ? »</a:t>
            </a:r>
            <a:endParaRPr lang="fr-FR" altLang="fr-FR" i="1" smtClean="0">
              <a:cs typeface="Times New Roman" panose="02020603050405020304" pitchFamily="18" charset="0"/>
            </a:endParaRPr>
          </a:p>
          <a:p>
            <a:pPr marL="476250" lvl="1" indent="-19050"/>
            <a:endParaRPr lang="fr-FR" altLang="fr-FR" i="1" smtClean="0"/>
          </a:p>
        </p:txBody>
      </p:sp>
    </p:spTree>
    <p:extLst>
      <p:ext uri="{BB962C8B-B14F-4D97-AF65-F5344CB8AC3E}">
        <p14:creationId xmlns:p14="http://schemas.microsoft.com/office/powerpoint/2010/main" val="1673564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C7CCC25C-B7C2-48BB-8AB8-1E0C40D94F69}" type="slidenum">
              <a:rPr lang="fr-FR" altLang="fr-FR">
                <a:solidFill>
                  <a:schemeClr val="tx1"/>
                </a:solidFill>
                <a:latin typeface="Times New Roman" panose="02020603050405020304" pitchFamily="18" charset="0"/>
              </a:rPr>
              <a:pPr/>
              <a:t>31</a:t>
            </a:fld>
            <a:endParaRPr lang="fr-FR" altLang="fr-FR">
              <a:solidFill>
                <a:schemeClr val="tx1"/>
              </a:solidFill>
              <a:latin typeface="Times New Roman" panose="02020603050405020304"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bwMode="auto">
          <a:xfrm>
            <a:off x="250521" y="4348620"/>
            <a:ext cx="6074079" cy="375572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r>
              <a:rPr lang="fr-FR" altLang="fr-FR" sz="1100" b="1" dirty="0" smtClean="0">
                <a:solidFill>
                  <a:srgbClr val="000000"/>
                </a:solidFill>
                <a:cs typeface="Times New Roman" panose="02020603050405020304" pitchFamily="18" charset="0"/>
              </a:rPr>
              <a:t>Message : pour décrire une usine, il faut être capable de répondre aux question suivantes : </a:t>
            </a:r>
          </a:p>
          <a:p>
            <a:pPr marL="228600" indent="-228600"/>
            <a:r>
              <a:rPr lang="fr-FR" altLang="fr-FR" sz="1100" b="1" dirty="0" smtClean="0">
                <a:solidFill>
                  <a:srgbClr val="000000"/>
                </a:solidFill>
                <a:cs typeface="Times New Roman" panose="02020603050405020304" pitchFamily="18" charset="0"/>
              </a:rPr>
              <a:t>je fabrique QUOI, A PARTIR DE QUOI, COMMENT et AVEC QUOI.</a:t>
            </a:r>
            <a:r>
              <a:rPr lang="fr-FR" altLang="fr-FR" sz="1100" b="1" dirty="0" smtClean="0"/>
              <a:t> </a:t>
            </a:r>
          </a:p>
          <a:p>
            <a:pPr marL="228600" indent="-228600"/>
            <a:endParaRPr lang="fr-FR" altLang="fr-FR" sz="1100" b="1" dirty="0" smtClean="0"/>
          </a:p>
          <a:p>
            <a:pPr marL="228600" indent="-228600">
              <a:buFontTx/>
              <a:buAutoNum type="arabicPeriod" startAt="2"/>
            </a:pPr>
            <a:r>
              <a:rPr lang="fr-FR" altLang="fr-FR" sz="1100" dirty="0" smtClean="0"/>
              <a:t>Donner les réponses :</a:t>
            </a:r>
          </a:p>
          <a:p>
            <a:pPr marL="685800" lvl="1" indent="-228600">
              <a:buFontTx/>
              <a:buChar char="•"/>
            </a:pPr>
            <a:r>
              <a:rPr lang="fr-FR" altLang="fr-FR" sz="1100" dirty="0" smtClean="0"/>
              <a:t>« Ce qu’il faut fabriquer : je fais quoi, les composés (les produits) »</a:t>
            </a:r>
          </a:p>
          <a:p>
            <a:pPr marL="685800" lvl="1" indent="-228600">
              <a:buFontTx/>
              <a:buChar char="•"/>
            </a:pPr>
            <a:r>
              <a:rPr lang="fr-FR" altLang="fr-FR" sz="1100" dirty="0" smtClean="0"/>
              <a:t>« A partir de quoi : les composants, les matières premières » </a:t>
            </a:r>
          </a:p>
          <a:p>
            <a:pPr marL="685800" lvl="1" indent="-228600">
              <a:buFontTx/>
              <a:buChar char="•"/>
            </a:pPr>
            <a:r>
              <a:rPr lang="fr-FR" altLang="fr-FR" sz="1100" dirty="0" smtClean="0"/>
              <a:t>« Comment : la recette de fabrication ou d’assemblage, les gammes opératoires »</a:t>
            </a:r>
          </a:p>
          <a:p>
            <a:pPr marL="685800" lvl="1" indent="-228600">
              <a:buFontTx/>
              <a:buChar char="•"/>
            </a:pPr>
            <a:r>
              <a:rPr lang="fr-FR" altLang="fr-FR" sz="1100" dirty="0" smtClean="0"/>
              <a:t>« Avec quoi : les moyens à disposition pour produire : Hommes, machines et sous-traitance, et autres ressources de production »</a:t>
            </a:r>
          </a:p>
          <a:p>
            <a:pPr marL="685800" lvl="1" indent="-228600">
              <a:buFontTx/>
              <a:buChar char="•"/>
            </a:pPr>
            <a:endParaRPr lang="fr-FR" altLang="fr-FR" sz="1100" dirty="0" smtClean="0"/>
          </a:p>
          <a:p>
            <a:pPr marL="228600" indent="-228600"/>
            <a:r>
              <a:rPr lang="fr-FR" altLang="fr-FR" sz="1100" dirty="0" smtClean="0"/>
              <a:t>Il s’agit d’évoquer dans l’esprit des participants ce que sont les articles et nomenclatures, les postes de charge et les gammes opératoires.</a:t>
            </a:r>
            <a:r>
              <a:rPr lang="fr-FR" altLang="fr-FR" sz="1100" b="1" dirty="0" smtClean="0"/>
              <a:t> </a:t>
            </a:r>
            <a:r>
              <a:rPr lang="fr-FR" altLang="fr-FR" sz="1100" b="1" dirty="0" smtClean="0">
                <a:solidFill>
                  <a:srgbClr val="000000"/>
                </a:solidFill>
                <a:cs typeface="Times New Roman" panose="02020603050405020304" pitchFamily="18" charset="0"/>
              </a:rPr>
              <a:t>Mais il ne faut pas a priori en parler ici car on va faire découvrir ces notions ensuite !</a:t>
            </a:r>
            <a:endParaRPr lang="fr-FR" altLang="fr-FR" sz="1100" b="1" dirty="0" smtClean="0"/>
          </a:p>
          <a:p>
            <a:pPr marL="685800" lvl="1" indent="-228600"/>
            <a:endParaRPr lang="fr-FR" altLang="fr-FR" sz="1100" dirty="0" smtClean="0"/>
          </a:p>
          <a:p>
            <a:pPr marL="685800" lvl="1" indent="-228600"/>
            <a:r>
              <a:rPr lang="fr-FR" altLang="fr-FR" sz="1100" i="1" dirty="0" smtClean="0"/>
              <a:t>« Nous allons </a:t>
            </a:r>
            <a:r>
              <a:rPr lang="fr-FR" altLang="fr-FR" sz="1100" i="1" dirty="0" smtClean="0">
                <a:cs typeface="Times New Roman" panose="02020603050405020304" pitchFamily="18" charset="0"/>
              </a:rPr>
              <a:t>spécifier le modèle de représentation des flux physiques de production dans les bases de données techniques des systèmes de type MRP</a:t>
            </a:r>
            <a:r>
              <a:rPr lang="fr-FR" altLang="fr-FR" sz="1100" i="1" dirty="0" smtClean="0"/>
              <a:t> »</a:t>
            </a:r>
          </a:p>
        </p:txBody>
      </p:sp>
    </p:spTree>
    <p:extLst>
      <p:ext uri="{BB962C8B-B14F-4D97-AF65-F5344CB8AC3E}">
        <p14:creationId xmlns:p14="http://schemas.microsoft.com/office/powerpoint/2010/main" val="1211529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B68B570D-E838-462A-9254-C48796F40EC5}" type="slidenum">
              <a:rPr lang="fr-FR" altLang="fr-FR">
                <a:solidFill>
                  <a:schemeClr val="tx1"/>
                </a:solidFill>
                <a:latin typeface="Times New Roman" panose="02020603050405020304" pitchFamily="18" charset="0"/>
              </a:rPr>
              <a:pPr/>
              <a:t>32</a:t>
            </a:fld>
            <a:endParaRPr lang="fr-FR" altLang="fr-FR">
              <a:solidFill>
                <a:schemeClr val="tx1"/>
              </a:solidFill>
              <a:latin typeface="Times New Roman" panose="02020603050405020304" pitchFamily="18" charset="0"/>
            </a:endParaRPr>
          </a:p>
        </p:txBody>
      </p:sp>
      <p:sp>
        <p:nvSpPr>
          <p:cNvPr id="145411" name="Rectangle 2"/>
          <p:cNvSpPr>
            <a:spLocks noGrp="1" noChangeArrowheads="1"/>
          </p:cNvSpPr>
          <p:nvPr>
            <p:ph type="body" idx="1"/>
          </p:nvPr>
        </p:nvSpPr>
        <p:spPr bwMode="auto">
          <a:xfrm>
            <a:off x="889000" y="4686300"/>
            <a:ext cx="4884738"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55" tIns="46034" rIns="93655" bIns="46034"/>
          <a:lstStyle/>
          <a:p>
            <a:r>
              <a:rPr lang="fr-FR" altLang="fr-FR" b="1" dirty="0" smtClean="0">
                <a:cs typeface="Times New Roman" panose="02020603050405020304" pitchFamily="18" charset="0"/>
              </a:rPr>
              <a:t>Notion de pièces physiques pour faire la différence avec un article géré par l’informatique</a:t>
            </a:r>
          </a:p>
          <a:p>
            <a:endParaRPr lang="fr-FR" altLang="fr-FR" b="1" dirty="0" smtClean="0">
              <a:cs typeface="Times New Roman" panose="02020603050405020304" pitchFamily="18" charset="0"/>
            </a:endParaRPr>
          </a:p>
          <a:p>
            <a:pPr>
              <a:buFontTx/>
              <a:buAutoNum type="arabicPeriod"/>
            </a:pPr>
            <a:r>
              <a:rPr lang="fr-FR" altLang="fr-FR" dirty="0" smtClean="0">
                <a:cs typeface="Times New Roman" panose="02020603050405020304" pitchFamily="18" charset="0"/>
              </a:rPr>
              <a:t> Cliquer en même temps que vous parlez : </a:t>
            </a:r>
          </a:p>
          <a:p>
            <a:pPr marL="488950" lvl="1" indent="-31750"/>
            <a:r>
              <a:rPr lang="fr-FR" altLang="fr-FR" i="1" dirty="0" smtClean="0">
                <a:cs typeface="Times New Roman" panose="02020603050405020304" pitchFamily="18" charset="0"/>
              </a:rPr>
              <a:t>« Nous allons prendre l’exemple de l’atelier de production constitué d’un stock de matières premières, d’un stock de sous-ensembles, et de deux machines P1 et P2. Les transparents suivants s’appuient sur cet exemple pour spécifier la base de données techniques.</a:t>
            </a:r>
            <a:r>
              <a:rPr lang="fr-FR" altLang="fr-FR" i="1" dirty="0" smtClean="0"/>
              <a:t> »</a:t>
            </a:r>
          </a:p>
          <a:p>
            <a:pPr>
              <a:buFontTx/>
              <a:buAutoNum type="arabicPeriod"/>
            </a:pPr>
            <a:r>
              <a:rPr lang="fr-FR" altLang="fr-FR" dirty="0" smtClean="0"/>
              <a:t> Poser la question :</a:t>
            </a:r>
          </a:p>
          <a:p>
            <a:pPr marL="488950" lvl="1" indent="-31750"/>
            <a:r>
              <a:rPr lang="fr-FR" altLang="fr-FR" i="1" dirty="0" smtClean="0"/>
              <a:t>« </a:t>
            </a:r>
            <a:r>
              <a:rPr lang="fr-FR" altLang="fr-FR" i="1" dirty="0" smtClean="0">
                <a:cs typeface="Times New Roman" panose="02020603050405020304" pitchFamily="18" charset="0"/>
              </a:rPr>
              <a:t>Combien de pièces physiques différentes circulent dans l’atelier ?</a:t>
            </a:r>
            <a:r>
              <a:rPr lang="fr-FR" altLang="fr-FR" i="1" dirty="0" smtClean="0"/>
              <a:t> »</a:t>
            </a:r>
          </a:p>
          <a:p>
            <a:pPr>
              <a:buFontTx/>
              <a:buAutoNum type="arabicPeriod"/>
            </a:pPr>
            <a:r>
              <a:rPr lang="fr-FR" altLang="fr-FR" dirty="0" smtClean="0"/>
              <a:t> La réponse attendue est 3. </a:t>
            </a:r>
            <a:r>
              <a:rPr lang="fr-FR" altLang="fr-FR" b="1" dirty="0" smtClean="0"/>
              <a:t>L’animation de la réponse est sur le transparent suivant.</a:t>
            </a:r>
          </a:p>
        </p:txBody>
      </p:sp>
      <p:sp>
        <p:nvSpPr>
          <p:cNvPr id="145412" name="Rectangle 3"/>
          <p:cNvSpPr>
            <a:spLocks noGrp="1" noRot="1" noChangeAspect="1" noChangeArrowheads="1" noTextEdit="1"/>
          </p:cNvSpPr>
          <p:nvPr>
            <p:ph type="sldImg"/>
          </p:nvPr>
        </p:nvSpPr>
        <p:spPr>
          <a:xfrm>
            <a:off x="558800" y="671513"/>
            <a:ext cx="5546725" cy="3841750"/>
          </a:xfrm>
          <a:noFill/>
          <a:ln w="12700" cap="flat">
            <a:solidFill>
              <a:schemeClr val="tx1"/>
            </a:solidFill>
          </a:ln>
        </p:spPr>
      </p:sp>
    </p:spTree>
    <p:extLst>
      <p:ext uri="{BB962C8B-B14F-4D97-AF65-F5344CB8AC3E}">
        <p14:creationId xmlns:p14="http://schemas.microsoft.com/office/powerpoint/2010/main" val="196565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B68B570D-E838-462A-9254-C48796F40EC5}" type="slidenum">
              <a:rPr lang="fr-FR" altLang="fr-FR">
                <a:solidFill>
                  <a:schemeClr val="tx1"/>
                </a:solidFill>
                <a:latin typeface="Times New Roman" panose="02020603050405020304" pitchFamily="18" charset="0"/>
              </a:rPr>
              <a:pPr/>
              <a:t>33</a:t>
            </a:fld>
            <a:endParaRPr lang="fr-FR" altLang="fr-FR">
              <a:solidFill>
                <a:schemeClr val="tx1"/>
              </a:solidFill>
              <a:latin typeface="Times New Roman" panose="02020603050405020304" pitchFamily="18" charset="0"/>
            </a:endParaRPr>
          </a:p>
        </p:txBody>
      </p:sp>
      <p:sp>
        <p:nvSpPr>
          <p:cNvPr id="145411" name="Rectangle 2"/>
          <p:cNvSpPr>
            <a:spLocks noGrp="1" noChangeArrowheads="1"/>
          </p:cNvSpPr>
          <p:nvPr>
            <p:ph type="body" idx="1"/>
          </p:nvPr>
        </p:nvSpPr>
        <p:spPr bwMode="auto">
          <a:xfrm>
            <a:off x="889000" y="4686300"/>
            <a:ext cx="4884738"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55" tIns="46034" rIns="93655" bIns="46034"/>
          <a:lstStyle/>
          <a:p>
            <a:r>
              <a:rPr lang="fr-FR" altLang="fr-FR" b="1" dirty="0" smtClean="0">
                <a:cs typeface="Times New Roman" panose="02020603050405020304" pitchFamily="18" charset="0"/>
              </a:rPr>
              <a:t>Notion de pièces physiques pour faire la différence avec un article géré par l’informatique</a:t>
            </a:r>
          </a:p>
          <a:p>
            <a:endParaRPr lang="fr-FR" altLang="fr-FR" b="1" dirty="0" smtClean="0">
              <a:cs typeface="Times New Roman" panose="02020603050405020304" pitchFamily="18" charset="0"/>
            </a:endParaRPr>
          </a:p>
          <a:p>
            <a:pPr>
              <a:buFontTx/>
              <a:buAutoNum type="arabicPeriod"/>
            </a:pPr>
            <a:r>
              <a:rPr lang="fr-FR" altLang="fr-FR" dirty="0" smtClean="0">
                <a:cs typeface="Times New Roman" panose="02020603050405020304" pitchFamily="18" charset="0"/>
              </a:rPr>
              <a:t> Cliquer en même temps que vous parlez : </a:t>
            </a:r>
          </a:p>
          <a:p>
            <a:pPr marL="488950" lvl="1" indent="-31750"/>
            <a:r>
              <a:rPr lang="fr-FR" altLang="fr-FR" i="1" dirty="0" smtClean="0">
                <a:cs typeface="Times New Roman" panose="02020603050405020304" pitchFamily="18" charset="0"/>
              </a:rPr>
              <a:t>« Nous allons prendre l’exemple de l’atelier de production constitué d’un stock de matières premières, d’un stock de sous-ensembles, et de deux machines P1 et P2. Les transparents suivants s’appuient sur cet exemple pour spécifier la base de données techniques.</a:t>
            </a:r>
            <a:r>
              <a:rPr lang="fr-FR" altLang="fr-FR" i="1" dirty="0" smtClean="0"/>
              <a:t> »</a:t>
            </a:r>
          </a:p>
          <a:p>
            <a:pPr>
              <a:buFontTx/>
              <a:buAutoNum type="arabicPeriod"/>
            </a:pPr>
            <a:r>
              <a:rPr lang="fr-FR" altLang="fr-FR" dirty="0" smtClean="0"/>
              <a:t> Poser la question :</a:t>
            </a:r>
          </a:p>
          <a:p>
            <a:pPr marL="488950" lvl="1" indent="-31750"/>
            <a:r>
              <a:rPr lang="fr-FR" altLang="fr-FR" i="1" dirty="0" smtClean="0"/>
              <a:t>« </a:t>
            </a:r>
            <a:r>
              <a:rPr lang="fr-FR" altLang="fr-FR" i="1" dirty="0" smtClean="0">
                <a:cs typeface="Times New Roman" panose="02020603050405020304" pitchFamily="18" charset="0"/>
              </a:rPr>
              <a:t>Combien de pièces physiques différentes circulent dans l’atelier ?</a:t>
            </a:r>
            <a:r>
              <a:rPr lang="fr-FR" altLang="fr-FR" i="1" dirty="0" smtClean="0"/>
              <a:t> »</a:t>
            </a:r>
          </a:p>
          <a:p>
            <a:pPr>
              <a:buFontTx/>
              <a:buAutoNum type="arabicPeriod"/>
            </a:pPr>
            <a:r>
              <a:rPr lang="fr-FR" altLang="fr-FR" dirty="0" smtClean="0"/>
              <a:t> La réponse attendue est 3. </a:t>
            </a:r>
            <a:r>
              <a:rPr lang="fr-FR" altLang="fr-FR" b="1" dirty="0" smtClean="0"/>
              <a:t>L’animation de la réponse est sur le transparent suivant.</a:t>
            </a:r>
          </a:p>
        </p:txBody>
      </p:sp>
      <p:sp>
        <p:nvSpPr>
          <p:cNvPr id="145412" name="Rectangle 3"/>
          <p:cNvSpPr>
            <a:spLocks noGrp="1" noRot="1" noChangeAspect="1" noChangeArrowheads="1" noTextEdit="1"/>
          </p:cNvSpPr>
          <p:nvPr>
            <p:ph type="sldImg"/>
          </p:nvPr>
        </p:nvSpPr>
        <p:spPr>
          <a:xfrm>
            <a:off x="558800" y="671513"/>
            <a:ext cx="5546725" cy="3841750"/>
          </a:xfrm>
          <a:noFill/>
          <a:ln w="12700" cap="flat">
            <a:solidFill>
              <a:schemeClr val="tx1"/>
            </a:solidFill>
          </a:ln>
        </p:spPr>
      </p:sp>
    </p:spTree>
    <p:extLst>
      <p:ext uri="{BB962C8B-B14F-4D97-AF65-F5344CB8AC3E}">
        <p14:creationId xmlns:p14="http://schemas.microsoft.com/office/powerpoint/2010/main" val="196565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B68B570D-E838-462A-9254-C48796F40EC5}" type="slidenum">
              <a:rPr lang="fr-FR" altLang="fr-FR">
                <a:solidFill>
                  <a:schemeClr val="tx1"/>
                </a:solidFill>
                <a:latin typeface="Times New Roman" panose="02020603050405020304" pitchFamily="18" charset="0"/>
              </a:rPr>
              <a:pPr/>
              <a:t>34</a:t>
            </a:fld>
            <a:endParaRPr lang="fr-FR" altLang="fr-FR">
              <a:solidFill>
                <a:schemeClr val="tx1"/>
              </a:solidFill>
              <a:latin typeface="Times New Roman" panose="02020603050405020304" pitchFamily="18" charset="0"/>
            </a:endParaRPr>
          </a:p>
        </p:txBody>
      </p:sp>
      <p:sp>
        <p:nvSpPr>
          <p:cNvPr id="145411" name="Rectangle 2"/>
          <p:cNvSpPr>
            <a:spLocks noGrp="1" noChangeArrowheads="1"/>
          </p:cNvSpPr>
          <p:nvPr>
            <p:ph type="body" idx="1"/>
          </p:nvPr>
        </p:nvSpPr>
        <p:spPr bwMode="auto">
          <a:xfrm>
            <a:off x="889000" y="4686300"/>
            <a:ext cx="4884738"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55" tIns="46034" rIns="93655" bIns="46034"/>
          <a:lstStyle/>
          <a:p>
            <a:r>
              <a:rPr lang="fr-FR" altLang="fr-FR" b="1" dirty="0" smtClean="0">
                <a:cs typeface="Times New Roman" panose="02020603050405020304" pitchFamily="18" charset="0"/>
              </a:rPr>
              <a:t>Notion de pièces physiques pour faire la différence avec un article géré par l’informatique</a:t>
            </a:r>
          </a:p>
          <a:p>
            <a:endParaRPr lang="fr-FR" altLang="fr-FR" b="1" dirty="0" smtClean="0">
              <a:cs typeface="Times New Roman" panose="02020603050405020304" pitchFamily="18" charset="0"/>
            </a:endParaRPr>
          </a:p>
          <a:p>
            <a:pPr>
              <a:buFontTx/>
              <a:buAutoNum type="arabicPeriod"/>
            </a:pPr>
            <a:r>
              <a:rPr lang="fr-FR" altLang="fr-FR" dirty="0" smtClean="0">
                <a:cs typeface="Times New Roman" panose="02020603050405020304" pitchFamily="18" charset="0"/>
              </a:rPr>
              <a:t> Cliquer en même temps que vous parlez : </a:t>
            </a:r>
          </a:p>
          <a:p>
            <a:pPr marL="488950" lvl="1" indent="-31750"/>
            <a:r>
              <a:rPr lang="fr-FR" altLang="fr-FR" i="1" dirty="0" smtClean="0">
                <a:cs typeface="Times New Roman" panose="02020603050405020304" pitchFamily="18" charset="0"/>
              </a:rPr>
              <a:t>« Nous allons prendre l’exemple de l’atelier de production constitué d’un stock de matières premières, d’un stock de sous-ensembles, et de deux machines P1 et P2. Les transparents suivants s’appuient sur cet exemple pour spécifier la base de données techniques.</a:t>
            </a:r>
            <a:r>
              <a:rPr lang="fr-FR" altLang="fr-FR" i="1" dirty="0" smtClean="0"/>
              <a:t> »</a:t>
            </a:r>
          </a:p>
          <a:p>
            <a:pPr>
              <a:buFontTx/>
              <a:buAutoNum type="arabicPeriod"/>
            </a:pPr>
            <a:r>
              <a:rPr lang="fr-FR" altLang="fr-FR" dirty="0" smtClean="0"/>
              <a:t> Poser la question :</a:t>
            </a:r>
          </a:p>
          <a:p>
            <a:pPr marL="488950" lvl="1" indent="-31750"/>
            <a:r>
              <a:rPr lang="fr-FR" altLang="fr-FR" i="1" dirty="0" smtClean="0"/>
              <a:t>« </a:t>
            </a:r>
            <a:r>
              <a:rPr lang="fr-FR" altLang="fr-FR" i="1" dirty="0" smtClean="0">
                <a:cs typeface="Times New Roman" panose="02020603050405020304" pitchFamily="18" charset="0"/>
              </a:rPr>
              <a:t>Combien de pièces physiques différentes circulent dans l’atelier ?</a:t>
            </a:r>
            <a:r>
              <a:rPr lang="fr-FR" altLang="fr-FR" i="1" dirty="0" smtClean="0"/>
              <a:t> »</a:t>
            </a:r>
          </a:p>
          <a:p>
            <a:pPr>
              <a:buFontTx/>
              <a:buAutoNum type="arabicPeriod"/>
            </a:pPr>
            <a:r>
              <a:rPr lang="fr-FR" altLang="fr-FR" dirty="0" smtClean="0"/>
              <a:t> La réponse attendue est 3. </a:t>
            </a:r>
            <a:r>
              <a:rPr lang="fr-FR" altLang="fr-FR" b="1" dirty="0" smtClean="0"/>
              <a:t>L’animation de la réponse est sur le transparent suivant.</a:t>
            </a:r>
          </a:p>
        </p:txBody>
      </p:sp>
      <p:sp>
        <p:nvSpPr>
          <p:cNvPr id="145412" name="Rectangle 3"/>
          <p:cNvSpPr>
            <a:spLocks noGrp="1" noRot="1" noChangeAspect="1" noChangeArrowheads="1" noTextEdit="1"/>
          </p:cNvSpPr>
          <p:nvPr>
            <p:ph type="sldImg"/>
          </p:nvPr>
        </p:nvSpPr>
        <p:spPr>
          <a:xfrm>
            <a:off x="558800" y="671513"/>
            <a:ext cx="5546725" cy="3841750"/>
          </a:xfrm>
          <a:noFill/>
          <a:ln w="12700" cap="flat">
            <a:solidFill>
              <a:schemeClr val="tx1"/>
            </a:solidFill>
          </a:ln>
        </p:spPr>
      </p:sp>
    </p:spTree>
    <p:extLst>
      <p:ext uri="{BB962C8B-B14F-4D97-AF65-F5344CB8AC3E}">
        <p14:creationId xmlns:p14="http://schemas.microsoft.com/office/powerpoint/2010/main" val="196565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p:spPr>
        <p:txBody>
          <a:bodyPr/>
          <a:lstStyle>
            <a:lvl1pPr defTabSz="784225">
              <a:defRPr>
                <a:solidFill>
                  <a:srgbClr val="063DE8"/>
                </a:solidFill>
                <a:latin typeface="Arial" panose="020B0604020202020204" pitchFamily="34" charset="0"/>
              </a:defRPr>
            </a:lvl1pPr>
            <a:lvl2pPr marL="742950" indent="-285750" defTabSz="784225">
              <a:defRPr>
                <a:solidFill>
                  <a:srgbClr val="063DE8"/>
                </a:solidFill>
                <a:latin typeface="Arial" panose="020B0604020202020204" pitchFamily="34" charset="0"/>
              </a:defRPr>
            </a:lvl2pPr>
            <a:lvl3pPr marL="1143000" indent="-228600" defTabSz="784225">
              <a:defRPr>
                <a:solidFill>
                  <a:srgbClr val="063DE8"/>
                </a:solidFill>
                <a:latin typeface="Arial" panose="020B0604020202020204" pitchFamily="34" charset="0"/>
              </a:defRPr>
            </a:lvl3pPr>
            <a:lvl4pPr marL="1600200" indent="-228600" defTabSz="784225">
              <a:defRPr>
                <a:solidFill>
                  <a:srgbClr val="063DE8"/>
                </a:solidFill>
                <a:latin typeface="Arial" panose="020B0604020202020204" pitchFamily="34" charset="0"/>
              </a:defRPr>
            </a:lvl4pPr>
            <a:lvl5pPr marL="2057400" indent="-228600" defTabSz="784225">
              <a:defRPr>
                <a:solidFill>
                  <a:srgbClr val="063DE8"/>
                </a:solidFill>
                <a:latin typeface="Arial" panose="020B0604020202020204" pitchFamily="34" charset="0"/>
              </a:defRPr>
            </a:lvl5pPr>
            <a:lvl6pPr marL="2514600" indent="-228600" algn="ctr" defTabSz="78422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8422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8422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84225" eaLnBrk="0" fontAlgn="base" hangingPunct="0">
              <a:spcBef>
                <a:spcPct val="0"/>
              </a:spcBef>
              <a:spcAft>
                <a:spcPct val="0"/>
              </a:spcAft>
              <a:defRPr>
                <a:solidFill>
                  <a:srgbClr val="063DE8"/>
                </a:solidFill>
                <a:latin typeface="Arial" panose="020B0604020202020204" pitchFamily="34" charset="0"/>
              </a:defRPr>
            </a:lvl9pPr>
          </a:lstStyle>
          <a:p>
            <a:pPr eaLnBrk="0" hangingPunct="0"/>
            <a:fld id="{3230A1DF-1275-4B3B-9AAA-7A9D667E75A2}" type="slidenum">
              <a:rPr lang="fr-FR" altLang="fr-FR" sz="1000">
                <a:solidFill>
                  <a:schemeClr val="tx1"/>
                </a:solidFill>
                <a:latin typeface="Times New Roman" panose="02020603050405020304" pitchFamily="18" charset="0"/>
              </a:rPr>
              <a:pPr eaLnBrk="0" hangingPunct="0"/>
              <a:t>35</a:t>
            </a:fld>
            <a:endParaRPr lang="fr-FR" altLang="fr-FR" sz="1000">
              <a:solidFill>
                <a:schemeClr val="tx1"/>
              </a:solidFill>
              <a:latin typeface="Times New Roman" panose="02020603050405020304" pitchFamily="18" charset="0"/>
            </a:endParaRPr>
          </a:p>
        </p:txBody>
      </p:sp>
      <p:sp>
        <p:nvSpPr>
          <p:cNvPr id="148483" name="Rectangle 2"/>
          <p:cNvSpPr>
            <a:spLocks noChangeArrowheads="1"/>
          </p:cNvSpPr>
          <p:nvPr/>
        </p:nvSpPr>
        <p:spPr bwMode="auto">
          <a:xfrm>
            <a:off x="3775075"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48485" name="Rectangle 4"/>
          <p:cNvSpPr>
            <a:spLocks noChangeArrowheads="1"/>
          </p:cNvSpPr>
          <p:nvPr/>
        </p:nvSpPr>
        <p:spPr bwMode="auto">
          <a:xfrm>
            <a:off x="0"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48486" name="Rectangle 5"/>
          <p:cNvSpPr>
            <a:spLocks noChangeArrowheads="1"/>
          </p:cNvSpPr>
          <p:nvPr/>
        </p:nvSpPr>
        <p:spPr bwMode="auto">
          <a:xfrm>
            <a:off x="0"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48487" name="Rectangle 6"/>
          <p:cNvSpPr>
            <a:spLocks noChangeArrowheads="1"/>
          </p:cNvSpPr>
          <p:nvPr/>
        </p:nvSpPr>
        <p:spPr bwMode="auto">
          <a:xfrm>
            <a:off x="3787775" y="4763"/>
            <a:ext cx="2903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48489" name="Rectangle 8"/>
          <p:cNvSpPr>
            <a:spLocks noChangeArrowheads="1"/>
          </p:cNvSpPr>
          <p:nvPr/>
        </p:nvSpPr>
        <p:spPr bwMode="auto">
          <a:xfrm>
            <a:off x="-28575" y="939641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48490" name="Rectangle 9"/>
          <p:cNvSpPr>
            <a:spLocks noChangeArrowheads="1"/>
          </p:cNvSpPr>
          <p:nvPr/>
        </p:nvSpPr>
        <p:spPr bwMode="auto">
          <a:xfrm>
            <a:off x="-28575" y="476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48491" name="Rectangle 10"/>
          <p:cNvSpPr>
            <a:spLocks noGrp="1" noChangeArrowheads="1"/>
          </p:cNvSpPr>
          <p:nvPr>
            <p:ph type="body" idx="1"/>
          </p:nvPr>
        </p:nvSpPr>
        <p:spPr bwMode="auto">
          <a:xfrm>
            <a:off x="890588" y="4687888"/>
            <a:ext cx="4879975"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pPr eaLnBrk="1" hangingPunct="1"/>
            <a:r>
              <a:rPr lang="fr-FR" altLang="fr-FR" smtClean="0"/>
              <a:t>Question : « Combien d’articles dans LAZUREX ? »</a:t>
            </a:r>
          </a:p>
          <a:p>
            <a:pPr eaLnBrk="1" hangingPunct="1"/>
            <a:r>
              <a:rPr lang="fr-FR" altLang="fr-FR" smtClean="0"/>
              <a:t>Réponse : « 6 : EML, EMV, B2, B3, M2, M3. »</a:t>
            </a:r>
          </a:p>
          <a:p>
            <a:pPr eaLnBrk="1" hangingPunct="1"/>
            <a:endParaRPr lang="fr-FR" altLang="fr-FR" smtClean="0"/>
          </a:p>
        </p:txBody>
      </p:sp>
      <p:sp>
        <p:nvSpPr>
          <p:cNvPr id="148492" name="Rectangle 11"/>
          <p:cNvSpPr>
            <a:spLocks noGrp="1" noRot="1" noChangeAspect="1" noChangeArrowheads="1" noTextEdit="1"/>
          </p:cNvSpPr>
          <p:nvPr>
            <p:ph type="sldImg"/>
          </p:nvPr>
        </p:nvSpPr>
        <p:spPr>
          <a:xfrm>
            <a:off x="568325" y="636588"/>
            <a:ext cx="5526088" cy="3825875"/>
          </a:xfrm>
          <a:ln cap="flat"/>
        </p:spPr>
      </p:sp>
    </p:spTree>
    <p:extLst>
      <p:ext uri="{BB962C8B-B14F-4D97-AF65-F5344CB8AC3E}">
        <p14:creationId xmlns:p14="http://schemas.microsoft.com/office/powerpoint/2010/main" val="97168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B68B570D-E838-462A-9254-C48796F40EC5}" type="slidenum">
              <a:rPr lang="fr-FR" altLang="fr-FR">
                <a:solidFill>
                  <a:schemeClr val="tx1"/>
                </a:solidFill>
                <a:latin typeface="Times New Roman" panose="02020603050405020304" pitchFamily="18" charset="0"/>
              </a:rPr>
              <a:pPr/>
              <a:t>36</a:t>
            </a:fld>
            <a:endParaRPr lang="fr-FR" altLang="fr-FR">
              <a:solidFill>
                <a:schemeClr val="tx1"/>
              </a:solidFill>
              <a:latin typeface="Times New Roman" panose="02020603050405020304" pitchFamily="18" charset="0"/>
            </a:endParaRPr>
          </a:p>
        </p:txBody>
      </p:sp>
      <p:sp>
        <p:nvSpPr>
          <p:cNvPr id="145411" name="Rectangle 2"/>
          <p:cNvSpPr>
            <a:spLocks noGrp="1" noChangeArrowheads="1"/>
          </p:cNvSpPr>
          <p:nvPr>
            <p:ph type="body" idx="1"/>
          </p:nvPr>
        </p:nvSpPr>
        <p:spPr bwMode="auto">
          <a:xfrm>
            <a:off x="889000" y="4686300"/>
            <a:ext cx="4884738"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55" tIns="46034" rIns="93655" bIns="46034"/>
          <a:lstStyle/>
          <a:p>
            <a:r>
              <a:rPr lang="fr-FR" altLang="fr-FR" b="1" dirty="0" smtClean="0">
                <a:cs typeface="Times New Roman" panose="02020603050405020304" pitchFamily="18" charset="0"/>
              </a:rPr>
              <a:t>Notion de pièces physiques pour faire la différence avec un article géré par l’informatique</a:t>
            </a:r>
          </a:p>
          <a:p>
            <a:endParaRPr lang="fr-FR" altLang="fr-FR" b="1" dirty="0" smtClean="0">
              <a:cs typeface="Times New Roman" panose="02020603050405020304" pitchFamily="18" charset="0"/>
            </a:endParaRPr>
          </a:p>
          <a:p>
            <a:pPr>
              <a:buFontTx/>
              <a:buAutoNum type="arabicPeriod"/>
            </a:pPr>
            <a:r>
              <a:rPr lang="fr-FR" altLang="fr-FR" dirty="0" smtClean="0">
                <a:cs typeface="Times New Roman" panose="02020603050405020304" pitchFamily="18" charset="0"/>
              </a:rPr>
              <a:t> Cliquer en même temps que vous parlez : </a:t>
            </a:r>
          </a:p>
          <a:p>
            <a:pPr marL="488950" lvl="1" indent="-31750"/>
            <a:r>
              <a:rPr lang="fr-FR" altLang="fr-FR" i="1" dirty="0" smtClean="0">
                <a:cs typeface="Times New Roman" panose="02020603050405020304" pitchFamily="18" charset="0"/>
              </a:rPr>
              <a:t>« Nous allons prendre l’exemple de l’atelier de production constitué d’un stock de matières premières, d’un stock de sous-ensembles, et de deux machines P1 et P2. Les transparents suivants s’appuient sur cet exemple pour spécifier la base de données techniques.</a:t>
            </a:r>
            <a:r>
              <a:rPr lang="fr-FR" altLang="fr-FR" i="1" dirty="0" smtClean="0"/>
              <a:t> »</a:t>
            </a:r>
          </a:p>
          <a:p>
            <a:pPr>
              <a:buFontTx/>
              <a:buAutoNum type="arabicPeriod"/>
            </a:pPr>
            <a:r>
              <a:rPr lang="fr-FR" altLang="fr-FR" dirty="0" smtClean="0"/>
              <a:t> Poser la question :</a:t>
            </a:r>
          </a:p>
          <a:p>
            <a:pPr marL="488950" lvl="1" indent="-31750"/>
            <a:r>
              <a:rPr lang="fr-FR" altLang="fr-FR" i="1" dirty="0" smtClean="0"/>
              <a:t>« </a:t>
            </a:r>
            <a:r>
              <a:rPr lang="fr-FR" altLang="fr-FR" i="1" dirty="0" smtClean="0">
                <a:cs typeface="Times New Roman" panose="02020603050405020304" pitchFamily="18" charset="0"/>
              </a:rPr>
              <a:t>Combien de pièces physiques différentes circulent dans l’atelier ?</a:t>
            </a:r>
            <a:r>
              <a:rPr lang="fr-FR" altLang="fr-FR" i="1" dirty="0" smtClean="0"/>
              <a:t> »</a:t>
            </a:r>
          </a:p>
          <a:p>
            <a:pPr>
              <a:buFontTx/>
              <a:buAutoNum type="arabicPeriod"/>
            </a:pPr>
            <a:r>
              <a:rPr lang="fr-FR" altLang="fr-FR" dirty="0" smtClean="0"/>
              <a:t> La réponse attendue est 3. </a:t>
            </a:r>
            <a:r>
              <a:rPr lang="fr-FR" altLang="fr-FR" b="1" dirty="0" smtClean="0"/>
              <a:t>L’animation de la réponse est sur le transparent suivant.</a:t>
            </a:r>
          </a:p>
        </p:txBody>
      </p:sp>
      <p:sp>
        <p:nvSpPr>
          <p:cNvPr id="145412" name="Rectangle 3"/>
          <p:cNvSpPr>
            <a:spLocks noGrp="1" noRot="1" noChangeAspect="1" noChangeArrowheads="1" noTextEdit="1"/>
          </p:cNvSpPr>
          <p:nvPr>
            <p:ph type="sldImg"/>
          </p:nvPr>
        </p:nvSpPr>
        <p:spPr>
          <a:xfrm>
            <a:off x="558800" y="671513"/>
            <a:ext cx="5546725" cy="3841750"/>
          </a:xfrm>
          <a:noFill/>
          <a:ln w="12700" cap="flat">
            <a:solidFill>
              <a:schemeClr val="tx1"/>
            </a:solidFill>
          </a:ln>
        </p:spPr>
      </p:sp>
    </p:spTree>
    <p:extLst>
      <p:ext uri="{BB962C8B-B14F-4D97-AF65-F5344CB8AC3E}">
        <p14:creationId xmlns:p14="http://schemas.microsoft.com/office/powerpoint/2010/main" val="196565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p:spPr>
        <p:txBody>
          <a:bodyPr/>
          <a:lstStyle>
            <a:lvl1pPr defTabSz="784225">
              <a:defRPr>
                <a:solidFill>
                  <a:srgbClr val="063DE8"/>
                </a:solidFill>
                <a:latin typeface="Arial" panose="020B0604020202020204" pitchFamily="34" charset="0"/>
              </a:defRPr>
            </a:lvl1pPr>
            <a:lvl2pPr marL="742950" indent="-285750" defTabSz="784225">
              <a:defRPr>
                <a:solidFill>
                  <a:srgbClr val="063DE8"/>
                </a:solidFill>
                <a:latin typeface="Arial" panose="020B0604020202020204" pitchFamily="34" charset="0"/>
              </a:defRPr>
            </a:lvl2pPr>
            <a:lvl3pPr marL="1143000" indent="-228600" defTabSz="784225">
              <a:defRPr>
                <a:solidFill>
                  <a:srgbClr val="063DE8"/>
                </a:solidFill>
                <a:latin typeface="Arial" panose="020B0604020202020204" pitchFamily="34" charset="0"/>
              </a:defRPr>
            </a:lvl3pPr>
            <a:lvl4pPr marL="1600200" indent="-228600" defTabSz="784225">
              <a:defRPr>
                <a:solidFill>
                  <a:srgbClr val="063DE8"/>
                </a:solidFill>
                <a:latin typeface="Arial" panose="020B0604020202020204" pitchFamily="34" charset="0"/>
              </a:defRPr>
            </a:lvl4pPr>
            <a:lvl5pPr marL="2057400" indent="-228600" defTabSz="784225">
              <a:defRPr>
                <a:solidFill>
                  <a:srgbClr val="063DE8"/>
                </a:solidFill>
                <a:latin typeface="Arial" panose="020B0604020202020204" pitchFamily="34" charset="0"/>
              </a:defRPr>
            </a:lvl5pPr>
            <a:lvl6pPr marL="2514600" indent="-228600" algn="ctr" defTabSz="78422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8422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8422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84225" eaLnBrk="0" fontAlgn="base" hangingPunct="0">
              <a:spcBef>
                <a:spcPct val="0"/>
              </a:spcBef>
              <a:spcAft>
                <a:spcPct val="0"/>
              </a:spcAft>
              <a:defRPr>
                <a:solidFill>
                  <a:srgbClr val="063DE8"/>
                </a:solidFill>
                <a:latin typeface="Arial" panose="020B0604020202020204" pitchFamily="34" charset="0"/>
              </a:defRPr>
            </a:lvl9pPr>
          </a:lstStyle>
          <a:p>
            <a:pPr eaLnBrk="0" hangingPunct="0"/>
            <a:fld id="{D2669084-DE9F-4018-8477-F8AD330BC0CB}" type="slidenum">
              <a:rPr lang="fr-FR" altLang="fr-FR" sz="1000">
                <a:solidFill>
                  <a:schemeClr val="tx1"/>
                </a:solidFill>
                <a:latin typeface="Times New Roman" panose="02020603050405020304" pitchFamily="18" charset="0"/>
              </a:rPr>
              <a:pPr eaLnBrk="0" hangingPunct="0"/>
              <a:t>37</a:t>
            </a:fld>
            <a:endParaRPr lang="fr-FR" altLang="fr-FR" sz="1000">
              <a:solidFill>
                <a:schemeClr val="tx1"/>
              </a:solidFill>
              <a:latin typeface="Times New Roman" panose="02020603050405020304" pitchFamily="18" charset="0"/>
            </a:endParaRPr>
          </a:p>
        </p:txBody>
      </p:sp>
      <p:sp>
        <p:nvSpPr>
          <p:cNvPr id="150531" name="Rectangle 2"/>
          <p:cNvSpPr>
            <a:spLocks noChangeArrowheads="1"/>
          </p:cNvSpPr>
          <p:nvPr/>
        </p:nvSpPr>
        <p:spPr bwMode="auto">
          <a:xfrm>
            <a:off x="3775075"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0533" name="Rectangle 4"/>
          <p:cNvSpPr>
            <a:spLocks noChangeArrowheads="1"/>
          </p:cNvSpPr>
          <p:nvPr/>
        </p:nvSpPr>
        <p:spPr bwMode="auto">
          <a:xfrm>
            <a:off x="0"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0534" name="Rectangle 5"/>
          <p:cNvSpPr>
            <a:spLocks noChangeArrowheads="1"/>
          </p:cNvSpPr>
          <p:nvPr/>
        </p:nvSpPr>
        <p:spPr bwMode="auto">
          <a:xfrm>
            <a:off x="0"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0535" name="Rectangle 6"/>
          <p:cNvSpPr>
            <a:spLocks noChangeArrowheads="1"/>
          </p:cNvSpPr>
          <p:nvPr/>
        </p:nvSpPr>
        <p:spPr bwMode="auto">
          <a:xfrm>
            <a:off x="3787775" y="4763"/>
            <a:ext cx="2903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0537" name="Rectangle 8"/>
          <p:cNvSpPr>
            <a:spLocks noChangeArrowheads="1"/>
          </p:cNvSpPr>
          <p:nvPr/>
        </p:nvSpPr>
        <p:spPr bwMode="auto">
          <a:xfrm>
            <a:off x="-28575" y="939641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0538" name="Rectangle 9"/>
          <p:cNvSpPr>
            <a:spLocks noChangeArrowheads="1"/>
          </p:cNvSpPr>
          <p:nvPr/>
        </p:nvSpPr>
        <p:spPr bwMode="auto">
          <a:xfrm>
            <a:off x="-28575" y="476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0539" name="Rectangle 10"/>
          <p:cNvSpPr>
            <a:spLocks noGrp="1" noChangeArrowheads="1"/>
          </p:cNvSpPr>
          <p:nvPr>
            <p:ph type="body" idx="1"/>
          </p:nvPr>
        </p:nvSpPr>
        <p:spPr bwMode="auto">
          <a:xfrm>
            <a:off x="890588" y="4687888"/>
            <a:ext cx="4879975"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pPr eaLnBrk="1" hangingPunct="1"/>
            <a:r>
              <a:rPr lang="fr-FR" altLang="fr-FR" dirty="0" smtClean="0"/>
              <a:t>Question : « donner moi la nomenclature de EML ? »</a:t>
            </a:r>
          </a:p>
          <a:p>
            <a:pPr eaLnBrk="1" hangingPunct="1"/>
            <a:r>
              <a:rPr lang="fr-FR" altLang="fr-FR" dirty="0" smtClean="0"/>
              <a:t>Réponse : dessiner la nomenclature de EML sur le </a:t>
            </a:r>
            <a:r>
              <a:rPr lang="fr-FR" altLang="fr-FR" dirty="0" err="1" smtClean="0"/>
              <a:t>paperboard</a:t>
            </a:r>
            <a:r>
              <a:rPr lang="fr-FR" altLang="fr-FR" dirty="0" smtClean="0"/>
              <a:t> (11 B2, 10 B3, 1 M2, 1 M3) </a:t>
            </a:r>
          </a:p>
          <a:p>
            <a:pPr eaLnBrk="1" hangingPunct="1"/>
            <a:endParaRPr lang="fr-FR" altLang="fr-FR" dirty="0" smtClean="0"/>
          </a:p>
        </p:txBody>
      </p:sp>
      <p:sp>
        <p:nvSpPr>
          <p:cNvPr id="150540" name="Rectangle 11"/>
          <p:cNvSpPr>
            <a:spLocks noGrp="1" noRot="1" noChangeAspect="1" noChangeArrowheads="1" noTextEdit="1"/>
          </p:cNvSpPr>
          <p:nvPr>
            <p:ph type="sldImg"/>
          </p:nvPr>
        </p:nvSpPr>
        <p:spPr>
          <a:xfrm>
            <a:off x="568325" y="636588"/>
            <a:ext cx="5526088" cy="3825875"/>
          </a:xfrm>
          <a:ln cap="flat"/>
        </p:spPr>
      </p:sp>
    </p:spTree>
    <p:extLst>
      <p:ext uri="{BB962C8B-B14F-4D97-AF65-F5344CB8AC3E}">
        <p14:creationId xmlns:p14="http://schemas.microsoft.com/office/powerpoint/2010/main" val="4281828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B68B570D-E838-462A-9254-C48796F40EC5}" type="slidenum">
              <a:rPr lang="fr-FR" altLang="fr-FR">
                <a:solidFill>
                  <a:schemeClr val="tx1"/>
                </a:solidFill>
                <a:latin typeface="Times New Roman" panose="02020603050405020304" pitchFamily="18" charset="0"/>
              </a:rPr>
              <a:pPr/>
              <a:t>38</a:t>
            </a:fld>
            <a:endParaRPr lang="fr-FR" altLang="fr-FR">
              <a:solidFill>
                <a:schemeClr val="tx1"/>
              </a:solidFill>
              <a:latin typeface="Times New Roman" panose="02020603050405020304" pitchFamily="18" charset="0"/>
            </a:endParaRPr>
          </a:p>
        </p:txBody>
      </p:sp>
      <p:sp>
        <p:nvSpPr>
          <p:cNvPr id="145411" name="Rectangle 2"/>
          <p:cNvSpPr>
            <a:spLocks noGrp="1" noChangeArrowheads="1"/>
          </p:cNvSpPr>
          <p:nvPr>
            <p:ph type="body" idx="1"/>
          </p:nvPr>
        </p:nvSpPr>
        <p:spPr bwMode="auto">
          <a:xfrm>
            <a:off x="889000" y="4686300"/>
            <a:ext cx="4884738"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55" tIns="46034" rIns="93655" bIns="46034"/>
          <a:lstStyle/>
          <a:p>
            <a:r>
              <a:rPr lang="fr-FR" altLang="fr-FR" b="1" dirty="0" smtClean="0">
                <a:cs typeface="Times New Roman" panose="02020603050405020304" pitchFamily="18" charset="0"/>
              </a:rPr>
              <a:t>Notion de pièces physiques pour faire la différence avec un article géré par l’informatique</a:t>
            </a:r>
          </a:p>
          <a:p>
            <a:endParaRPr lang="fr-FR" altLang="fr-FR" b="1" dirty="0" smtClean="0">
              <a:cs typeface="Times New Roman" panose="02020603050405020304" pitchFamily="18" charset="0"/>
            </a:endParaRPr>
          </a:p>
          <a:p>
            <a:pPr>
              <a:buFontTx/>
              <a:buAutoNum type="arabicPeriod"/>
            </a:pPr>
            <a:r>
              <a:rPr lang="fr-FR" altLang="fr-FR" dirty="0" smtClean="0">
                <a:cs typeface="Times New Roman" panose="02020603050405020304" pitchFamily="18" charset="0"/>
              </a:rPr>
              <a:t> Cliquer en même temps que vous parlez : </a:t>
            </a:r>
          </a:p>
          <a:p>
            <a:pPr marL="488950" lvl="1" indent="-31750"/>
            <a:r>
              <a:rPr lang="fr-FR" altLang="fr-FR" i="1" dirty="0" smtClean="0">
                <a:cs typeface="Times New Roman" panose="02020603050405020304" pitchFamily="18" charset="0"/>
              </a:rPr>
              <a:t>« Nous allons prendre l’exemple de l’atelier de production constitué d’un stock de matières premières, d’un stock de sous-ensembles, et de deux machines P1 et P2. Les transparents suivants s’appuient sur cet exemple pour spécifier la base de données techniques.</a:t>
            </a:r>
            <a:r>
              <a:rPr lang="fr-FR" altLang="fr-FR" i="1" dirty="0" smtClean="0"/>
              <a:t> »</a:t>
            </a:r>
          </a:p>
          <a:p>
            <a:pPr>
              <a:buFontTx/>
              <a:buAutoNum type="arabicPeriod"/>
            </a:pPr>
            <a:r>
              <a:rPr lang="fr-FR" altLang="fr-FR" dirty="0" smtClean="0"/>
              <a:t> Poser la question :</a:t>
            </a:r>
          </a:p>
          <a:p>
            <a:pPr marL="488950" lvl="1" indent="-31750"/>
            <a:r>
              <a:rPr lang="fr-FR" altLang="fr-FR" i="1" dirty="0" smtClean="0"/>
              <a:t>« </a:t>
            </a:r>
            <a:r>
              <a:rPr lang="fr-FR" altLang="fr-FR" i="1" dirty="0" smtClean="0">
                <a:cs typeface="Times New Roman" panose="02020603050405020304" pitchFamily="18" charset="0"/>
              </a:rPr>
              <a:t>Combien de pièces physiques différentes circulent dans l’atelier ?</a:t>
            </a:r>
            <a:r>
              <a:rPr lang="fr-FR" altLang="fr-FR" i="1" dirty="0" smtClean="0"/>
              <a:t> »</a:t>
            </a:r>
          </a:p>
          <a:p>
            <a:pPr>
              <a:buFontTx/>
              <a:buAutoNum type="arabicPeriod"/>
            </a:pPr>
            <a:r>
              <a:rPr lang="fr-FR" altLang="fr-FR" dirty="0" smtClean="0"/>
              <a:t> La réponse attendue est 3. </a:t>
            </a:r>
            <a:r>
              <a:rPr lang="fr-FR" altLang="fr-FR" b="1" dirty="0" smtClean="0"/>
              <a:t>L’animation de la réponse est sur le transparent suivant.</a:t>
            </a:r>
          </a:p>
        </p:txBody>
      </p:sp>
      <p:sp>
        <p:nvSpPr>
          <p:cNvPr id="145412" name="Rectangle 3"/>
          <p:cNvSpPr>
            <a:spLocks noGrp="1" noRot="1" noChangeAspect="1" noChangeArrowheads="1" noTextEdit="1"/>
          </p:cNvSpPr>
          <p:nvPr>
            <p:ph type="sldImg"/>
          </p:nvPr>
        </p:nvSpPr>
        <p:spPr>
          <a:xfrm>
            <a:off x="558800" y="671513"/>
            <a:ext cx="5546725" cy="3841750"/>
          </a:xfrm>
          <a:noFill/>
          <a:ln w="12700" cap="flat">
            <a:solidFill>
              <a:schemeClr val="tx1"/>
            </a:solidFill>
          </a:ln>
        </p:spPr>
      </p:sp>
    </p:spTree>
    <p:extLst>
      <p:ext uri="{BB962C8B-B14F-4D97-AF65-F5344CB8AC3E}">
        <p14:creationId xmlns:p14="http://schemas.microsoft.com/office/powerpoint/2010/main" val="196565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p:cNvSpPr>
            <a:spLocks noGrp="1" noChangeArrowheads="1"/>
          </p:cNvSpPr>
          <p:nvPr>
            <p:ph type="sldNum" sz="quarter" idx="5"/>
          </p:nvPr>
        </p:nvSpPr>
        <p:spPr>
          <a:noFill/>
        </p:spPr>
        <p:txBody>
          <a:bodyPr/>
          <a:lstStyle>
            <a:lvl1pPr defTabSz="784225">
              <a:defRPr>
                <a:solidFill>
                  <a:srgbClr val="063DE8"/>
                </a:solidFill>
                <a:latin typeface="Arial" panose="020B0604020202020204" pitchFamily="34" charset="0"/>
              </a:defRPr>
            </a:lvl1pPr>
            <a:lvl2pPr marL="742950" indent="-285750" defTabSz="784225">
              <a:defRPr>
                <a:solidFill>
                  <a:srgbClr val="063DE8"/>
                </a:solidFill>
                <a:latin typeface="Arial" panose="020B0604020202020204" pitchFamily="34" charset="0"/>
              </a:defRPr>
            </a:lvl2pPr>
            <a:lvl3pPr marL="1143000" indent="-228600" defTabSz="784225">
              <a:defRPr>
                <a:solidFill>
                  <a:srgbClr val="063DE8"/>
                </a:solidFill>
                <a:latin typeface="Arial" panose="020B0604020202020204" pitchFamily="34" charset="0"/>
              </a:defRPr>
            </a:lvl3pPr>
            <a:lvl4pPr marL="1600200" indent="-228600" defTabSz="784225">
              <a:defRPr>
                <a:solidFill>
                  <a:srgbClr val="063DE8"/>
                </a:solidFill>
                <a:latin typeface="Arial" panose="020B0604020202020204" pitchFamily="34" charset="0"/>
              </a:defRPr>
            </a:lvl4pPr>
            <a:lvl5pPr marL="2057400" indent="-228600" defTabSz="784225">
              <a:defRPr>
                <a:solidFill>
                  <a:srgbClr val="063DE8"/>
                </a:solidFill>
                <a:latin typeface="Arial" panose="020B0604020202020204" pitchFamily="34" charset="0"/>
              </a:defRPr>
            </a:lvl5pPr>
            <a:lvl6pPr marL="2514600" indent="-228600" algn="ctr" defTabSz="78422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8422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8422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84225" eaLnBrk="0" fontAlgn="base" hangingPunct="0">
              <a:spcBef>
                <a:spcPct val="0"/>
              </a:spcBef>
              <a:spcAft>
                <a:spcPct val="0"/>
              </a:spcAft>
              <a:defRPr>
                <a:solidFill>
                  <a:srgbClr val="063DE8"/>
                </a:solidFill>
                <a:latin typeface="Arial" panose="020B0604020202020204" pitchFamily="34" charset="0"/>
              </a:defRPr>
            </a:lvl9pPr>
          </a:lstStyle>
          <a:p>
            <a:pPr eaLnBrk="0" hangingPunct="0"/>
            <a:fld id="{AE5189A1-2E0A-485C-923A-E0C1CA4283CF}" type="slidenum">
              <a:rPr lang="fr-FR" altLang="fr-FR" sz="1000">
                <a:solidFill>
                  <a:schemeClr val="tx1"/>
                </a:solidFill>
                <a:latin typeface="Times New Roman" panose="02020603050405020304" pitchFamily="18" charset="0"/>
              </a:rPr>
              <a:pPr eaLnBrk="0" hangingPunct="0"/>
              <a:t>39</a:t>
            </a:fld>
            <a:endParaRPr lang="fr-FR" altLang="fr-FR" sz="1000">
              <a:solidFill>
                <a:schemeClr val="tx1"/>
              </a:solidFill>
              <a:latin typeface="Times New Roman" panose="02020603050405020304" pitchFamily="18" charset="0"/>
            </a:endParaRPr>
          </a:p>
        </p:txBody>
      </p:sp>
      <p:sp>
        <p:nvSpPr>
          <p:cNvPr id="152579" name="Rectangle 2"/>
          <p:cNvSpPr>
            <a:spLocks noChangeArrowheads="1"/>
          </p:cNvSpPr>
          <p:nvPr/>
        </p:nvSpPr>
        <p:spPr bwMode="auto">
          <a:xfrm>
            <a:off x="3775075"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2581" name="Rectangle 4"/>
          <p:cNvSpPr>
            <a:spLocks noChangeArrowheads="1"/>
          </p:cNvSpPr>
          <p:nvPr/>
        </p:nvSpPr>
        <p:spPr bwMode="auto">
          <a:xfrm>
            <a:off x="0"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2582" name="Rectangle 5"/>
          <p:cNvSpPr>
            <a:spLocks noChangeArrowheads="1"/>
          </p:cNvSpPr>
          <p:nvPr/>
        </p:nvSpPr>
        <p:spPr bwMode="auto">
          <a:xfrm>
            <a:off x="0"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2583" name="Rectangle 6"/>
          <p:cNvSpPr>
            <a:spLocks noChangeArrowheads="1"/>
          </p:cNvSpPr>
          <p:nvPr/>
        </p:nvSpPr>
        <p:spPr bwMode="auto">
          <a:xfrm>
            <a:off x="3787775" y="4763"/>
            <a:ext cx="2903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2585" name="Rectangle 8"/>
          <p:cNvSpPr>
            <a:spLocks noChangeArrowheads="1"/>
          </p:cNvSpPr>
          <p:nvPr/>
        </p:nvSpPr>
        <p:spPr bwMode="auto">
          <a:xfrm>
            <a:off x="-28575" y="939641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2586" name="Rectangle 9"/>
          <p:cNvSpPr>
            <a:spLocks noChangeArrowheads="1"/>
          </p:cNvSpPr>
          <p:nvPr/>
        </p:nvSpPr>
        <p:spPr bwMode="auto">
          <a:xfrm>
            <a:off x="-28575" y="476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2587" name="Rectangle 10"/>
          <p:cNvSpPr>
            <a:spLocks noGrp="1" noChangeArrowheads="1"/>
          </p:cNvSpPr>
          <p:nvPr>
            <p:ph type="body" idx="1"/>
          </p:nvPr>
        </p:nvSpPr>
        <p:spPr bwMode="auto">
          <a:xfrm>
            <a:off x="890588" y="4687888"/>
            <a:ext cx="4879975"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pPr eaLnBrk="1" hangingPunct="1"/>
            <a:r>
              <a:rPr lang="fr-FR" altLang="fr-FR" dirty="0" smtClean="0"/>
              <a:t>Question : « Donnez moi la gamme opératoire de EML ? »</a:t>
            </a:r>
          </a:p>
          <a:p>
            <a:pPr eaLnBrk="1" hangingPunct="1"/>
            <a:r>
              <a:rPr lang="fr-FR" altLang="fr-FR" dirty="0" smtClean="0"/>
              <a:t>Réponse : écrire la gamme de EML sur le </a:t>
            </a:r>
            <a:r>
              <a:rPr lang="fr-FR" altLang="fr-FR" dirty="0" err="1" smtClean="0"/>
              <a:t>paperboard</a:t>
            </a:r>
            <a:r>
              <a:rPr lang="fr-FR" altLang="fr-FR" dirty="0" smtClean="0"/>
              <a:t> (op. 10 Montage, op. 20 Lasure).</a:t>
            </a:r>
          </a:p>
          <a:p>
            <a:pPr eaLnBrk="1" hangingPunct="1"/>
            <a:endParaRPr lang="fr-FR" altLang="fr-FR" dirty="0" smtClean="0"/>
          </a:p>
          <a:p>
            <a:pPr eaLnBrk="1" hangingPunct="1"/>
            <a:r>
              <a:rPr lang="fr-FR" altLang="fr-FR" dirty="0" smtClean="0"/>
              <a:t>Remarque : La gamme décrit le flux à partir du stocks des composants B2, B3.</a:t>
            </a:r>
          </a:p>
          <a:p>
            <a:pPr eaLnBrk="1" hangingPunct="1"/>
            <a:endParaRPr lang="fr-FR" altLang="fr-FR" dirty="0" smtClean="0"/>
          </a:p>
        </p:txBody>
      </p:sp>
      <p:sp>
        <p:nvSpPr>
          <p:cNvPr id="152588" name="Rectangle 11"/>
          <p:cNvSpPr>
            <a:spLocks noGrp="1" noRot="1" noChangeAspect="1" noChangeArrowheads="1" noTextEdit="1"/>
          </p:cNvSpPr>
          <p:nvPr>
            <p:ph type="sldImg"/>
          </p:nvPr>
        </p:nvSpPr>
        <p:spPr>
          <a:xfrm>
            <a:off x="568325" y="636588"/>
            <a:ext cx="5526088" cy="3825875"/>
          </a:xfrm>
          <a:ln cap="flat"/>
        </p:spPr>
      </p:sp>
    </p:spTree>
    <p:extLst>
      <p:ext uri="{BB962C8B-B14F-4D97-AF65-F5344CB8AC3E}">
        <p14:creationId xmlns:p14="http://schemas.microsoft.com/office/powerpoint/2010/main" val="13429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598AA229-024F-4822-8D0F-24FA2523BCEA}" type="slidenum">
              <a:rPr lang="fr-FR" altLang="fr-FR">
                <a:solidFill>
                  <a:schemeClr val="tx1"/>
                </a:solidFill>
                <a:latin typeface="Times New Roman" panose="02020603050405020304" pitchFamily="18" charset="0"/>
              </a:rPr>
              <a:pPr/>
              <a:t>4</a:t>
            </a:fld>
            <a:endParaRPr lang="fr-FR" altLang="fr-FR" dirty="0">
              <a:solidFill>
                <a:schemeClr val="tx1"/>
              </a:solidFill>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17764" name="Rectangle 4"/>
          <p:cNvSpPr>
            <a:spLocks noGrp="1" noChangeArrowheads="1"/>
          </p:cNvSpPr>
          <p:nvPr>
            <p:ph type="body" idx="1"/>
          </p:nvPr>
        </p:nvSpPr>
        <p:spPr bwMode="auto">
          <a:xfrm>
            <a:off x="903288" y="4781550"/>
            <a:ext cx="4968875" cy="40989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b="1" dirty="0" smtClean="0"/>
              <a:t>MESSAGE : ERP n’est qu’un outil au service de tous les métiers de l’entreprise. Tous les utilisateurs sont interconnectés.</a:t>
            </a:r>
          </a:p>
          <a:p>
            <a:endParaRPr lang="fr-FR" altLang="fr-FR" dirty="0" smtClean="0"/>
          </a:p>
          <a:p>
            <a:r>
              <a:rPr lang="fr-FR" altLang="fr-FR" dirty="0" smtClean="0"/>
              <a:t>Dire aux participants :</a:t>
            </a:r>
          </a:p>
          <a:p>
            <a:pPr lvl="1"/>
            <a:r>
              <a:rPr lang="fr-FR" altLang="fr-FR" i="1" dirty="0" smtClean="0"/>
              <a:t>« L'informatique n’est qu‘un outil au service de l’organisation. En réalité, on ne fait pas de l'informatique mais de la gestion intégrée d'entreprise.</a:t>
            </a:r>
          </a:p>
          <a:p>
            <a:pPr lvl="1"/>
            <a:r>
              <a:rPr lang="fr-FR" altLang="fr-FR" i="1" dirty="0" smtClean="0"/>
              <a:t>Prélude est un ERP. Nous reviendrons sur ce que c’est dans la suite. Ici vous devez comprendre qu’un système ERP touche tous les secteurs de l'entreprise, c'est un projet d'entreprise.</a:t>
            </a:r>
          </a:p>
          <a:p>
            <a:pPr lvl="1"/>
            <a:r>
              <a:rPr lang="fr-FR" altLang="fr-FR" i="1" dirty="0" smtClean="0"/>
              <a:t>Face à vos écrans ERP, on vous demande d’intervenir avec vos compétences métier, pas de faire de l’informatique. L’outil n’est qu’un moyen.</a:t>
            </a:r>
          </a:p>
          <a:p>
            <a:pPr lvl="1"/>
            <a:r>
              <a:rPr lang="fr-FR" altLang="fr-FR" i="1" dirty="0" smtClean="0"/>
              <a:t>Les problèmes à résoudre sont les problèmes de terrain et non des problèmes informatiques pour lesquels nous avons les technologies utiles. »</a:t>
            </a:r>
          </a:p>
        </p:txBody>
      </p:sp>
    </p:spTree>
    <p:extLst>
      <p:ext uri="{BB962C8B-B14F-4D97-AF65-F5344CB8AC3E}">
        <p14:creationId xmlns:p14="http://schemas.microsoft.com/office/powerpoint/2010/main" val="1543544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B68B570D-E838-462A-9254-C48796F40EC5}" type="slidenum">
              <a:rPr lang="fr-FR" altLang="fr-FR">
                <a:solidFill>
                  <a:schemeClr val="tx1"/>
                </a:solidFill>
                <a:latin typeface="Times New Roman" panose="02020603050405020304" pitchFamily="18" charset="0"/>
              </a:rPr>
              <a:pPr/>
              <a:t>40</a:t>
            </a:fld>
            <a:endParaRPr lang="fr-FR" altLang="fr-FR">
              <a:solidFill>
                <a:schemeClr val="tx1"/>
              </a:solidFill>
              <a:latin typeface="Times New Roman" panose="02020603050405020304" pitchFamily="18" charset="0"/>
            </a:endParaRPr>
          </a:p>
        </p:txBody>
      </p:sp>
      <p:sp>
        <p:nvSpPr>
          <p:cNvPr id="145411" name="Rectangle 2"/>
          <p:cNvSpPr>
            <a:spLocks noGrp="1" noChangeArrowheads="1"/>
          </p:cNvSpPr>
          <p:nvPr>
            <p:ph type="body" idx="1"/>
          </p:nvPr>
        </p:nvSpPr>
        <p:spPr bwMode="auto">
          <a:xfrm>
            <a:off x="889000" y="4686300"/>
            <a:ext cx="4884738"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55" tIns="46034" rIns="93655" bIns="46034"/>
          <a:lstStyle/>
          <a:p>
            <a:r>
              <a:rPr lang="fr-FR" altLang="fr-FR" b="1" dirty="0" smtClean="0">
                <a:cs typeface="Times New Roman" panose="02020603050405020304" pitchFamily="18" charset="0"/>
              </a:rPr>
              <a:t>Notion de pièces physiques pour faire la différence avec un article géré par l’informatique</a:t>
            </a:r>
          </a:p>
          <a:p>
            <a:endParaRPr lang="fr-FR" altLang="fr-FR" b="1" dirty="0" smtClean="0">
              <a:cs typeface="Times New Roman" panose="02020603050405020304" pitchFamily="18" charset="0"/>
            </a:endParaRPr>
          </a:p>
          <a:p>
            <a:pPr>
              <a:buFontTx/>
              <a:buAutoNum type="arabicPeriod"/>
            </a:pPr>
            <a:r>
              <a:rPr lang="fr-FR" altLang="fr-FR" dirty="0" smtClean="0">
                <a:cs typeface="Times New Roman" panose="02020603050405020304" pitchFamily="18" charset="0"/>
              </a:rPr>
              <a:t> Cliquer en même temps que vous parlez : </a:t>
            </a:r>
          </a:p>
          <a:p>
            <a:pPr marL="488950" lvl="1" indent="-31750"/>
            <a:r>
              <a:rPr lang="fr-FR" altLang="fr-FR" i="1" dirty="0" smtClean="0">
                <a:cs typeface="Times New Roman" panose="02020603050405020304" pitchFamily="18" charset="0"/>
              </a:rPr>
              <a:t>« Nous allons prendre l’exemple de l’atelier de production constitué d’un stock de matières premières, d’un stock de sous-ensembles, et de deux machines P1 et P2. Les transparents suivants s’appuient sur cet exemple pour spécifier la base de données techniques.</a:t>
            </a:r>
            <a:r>
              <a:rPr lang="fr-FR" altLang="fr-FR" i="1" dirty="0" smtClean="0"/>
              <a:t> »</a:t>
            </a:r>
          </a:p>
          <a:p>
            <a:pPr>
              <a:buFontTx/>
              <a:buAutoNum type="arabicPeriod"/>
            </a:pPr>
            <a:r>
              <a:rPr lang="fr-FR" altLang="fr-FR" dirty="0" smtClean="0"/>
              <a:t> Poser la question :</a:t>
            </a:r>
          </a:p>
          <a:p>
            <a:pPr marL="488950" lvl="1" indent="-31750"/>
            <a:r>
              <a:rPr lang="fr-FR" altLang="fr-FR" i="1" dirty="0" smtClean="0"/>
              <a:t>« </a:t>
            </a:r>
            <a:r>
              <a:rPr lang="fr-FR" altLang="fr-FR" i="1" dirty="0" smtClean="0">
                <a:cs typeface="Times New Roman" panose="02020603050405020304" pitchFamily="18" charset="0"/>
              </a:rPr>
              <a:t>Combien de pièces physiques différentes circulent dans l’atelier ?</a:t>
            </a:r>
            <a:r>
              <a:rPr lang="fr-FR" altLang="fr-FR" i="1" dirty="0" smtClean="0"/>
              <a:t> »</a:t>
            </a:r>
          </a:p>
          <a:p>
            <a:pPr>
              <a:buFontTx/>
              <a:buAutoNum type="arabicPeriod"/>
            </a:pPr>
            <a:r>
              <a:rPr lang="fr-FR" altLang="fr-FR" dirty="0" smtClean="0"/>
              <a:t> La réponse attendue est 3. </a:t>
            </a:r>
            <a:r>
              <a:rPr lang="fr-FR" altLang="fr-FR" b="1" dirty="0" smtClean="0"/>
              <a:t>L’animation de la réponse est sur le transparent suivant.</a:t>
            </a:r>
          </a:p>
        </p:txBody>
      </p:sp>
      <p:sp>
        <p:nvSpPr>
          <p:cNvPr id="145412" name="Rectangle 3"/>
          <p:cNvSpPr>
            <a:spLocks noGrp="1" noRot="1" noChangeAspect="1" noChangeArrowheads="1" noTextEdit="1"/>
          </p:cNvSpPr>
          <p:nvPr>
            <p:ph type="sldImg"/>
          </p:nvPr>
        </p:nvSpPr>
        <p:spPr>
          <a:xfrm>
            <a:off x="558800" y="671513"/>
            <a:ext cx="5546725" cy="3841750"/>
          </a:xfrm>
          <a:noFill/>
          <a:ln w="12700" cap="flat">
            <a:solidFill>
              <a:schemeClr val="tx1"/>
            </a:solidFill>
          </a:ln>
        </p:spPr>
      </p:sp>
    </p:spTree>
    <p:extLst>
      <p:ext uri="{BB962C8B-B14F-4D97-AF65-F5344CB8AC3E}">
        <p14:creationId xmlns:p14="http://schemas.microsoft.com/office/powerpoint/2010/main" val="1965654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49F1C10C-FB53-417D-9B19-2F897A7052DF}" type="slidenum">
              <a:rPr lang="fr-FR" altLang="fr-FR">
                <a:solidFill>
                  <a:schemeClr val="tx1"/>
                </a:solidFill>
                <a:latin typeface="Times New Roman" panose="02020603050405020304" pitchFamily="18" charset="0"/>
              </a:rPr>
              <a:pPr/>
              <a:t>41</a:t>
            </a:fld>
            <a:endParaRPr lang="fr-FR" altLang="fr-FR">
              <a:solidFill>
                <a:schemeClr val="tx1"/>
              </a:solidFill>
              <a:latin typeface="Times New Roman" panose="02020603050405020304" pitchFamily="18" charset="0"/>
            </a:endParaRPr>
          </a:p>
        </p:txBody>
      </p:sp>
      <p:sp>
        <p:nvSpPr>
          <p:cNvPr id="154627" name="Rectangle 2"/>
          <p:cNvSpPr>
            <a:spLocks noGrp="1" noChangeArrowheads="1"/>
          </p:cNvSpPr>
          <p:nvPr>
            <p:ph type="body" idx="1"/>
          </p:nvPr>
        </p:nvSpPr>
        <p:spPr bwMode="auto">
          <a:xfrm>
            <a:off x="889000" y="4686300"/>
            <a:ext cx="4884738"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55" tIns="46034" rIns="93655" bIns="46034"/>
          <a:lstStyle/>
          <a:p>
            <a:pPr marL="228600" indent="-228600"/>
            <a:r>
              <a:rPr lang="fr-FR" altLang="fr-FR" sz="1000" b="1" smtClean="0">
                <a:cs typeface="Times New Roman" panose="02020603050405020304" pitchFamily="18" charset="0"/>
              </a:rPr>
              <a:t>Désigner le mot POSTE DE CHARGE et le mot POSTE DE TRAVAIL</a:t>
            </a:r>
            <a:r>
              <a:rPr lang="fr-FR" altLang="fr-FR" sz="1000" smtClean="0"/>
              <a:t> </a:t>
            </a:r>
          </a:p>
          <a:p>
            <a:pPr marL="228600" indent="-228600">
              <a:buFontTx/>
              <a:buAutoNum type="arabicPeriod"/>
            </a:pPr>
            <a:r>
              <a:rPr lang="fr-FR" altLang="fr-FR" sz="1000" smtClean="0"/>
              <a:t>cliquer pour montrer la machine :</a:t>
            </a:r>
          </a:p>
          <a:p>
            <a:pPr marL="488950" lvl="1" indent="-31750"/>
            <a:r>
              <a:rPr lang="fr-FR" altLang="fr-FR" sz="1000" i="1" smtClean="0"/>
              <a:t>« </a:t>
            </a:r>
            <a:r>
              <a:rPr lang="fr-FR" altLang="fr-FR" sz="1000" i="1" smtClean="0">
                <a:cs typeface="Times New Roman" panose="02020603050405020304" pitchFamily="18" charset="0"/>
              </a:rPr>
              <a:t>Dans un atelier, la valeur ajoutée peut se faire sur une machine, par un homme ou une combinaison des deux. C’est le poste de travail que l’on peut clairement identifier dans un atelier.</a:t>
            </a:r>
            <a:r>
              <a:rPr lang="fr-FR" altLang="fr-FR" sz="1000" i="1" smtClean="0"/>
              <a:t> »</a:t>
            </a:r>
          </a:p>
          <a:p>
            <a:pPr marL="228600" indent="-228600">
              <a:buFontTx/>
              <a:buAutoNum type="arabicPeriod"/>
            </a:pPr>
            <a:r>
              <a:rPr lang="fr-FR" altLang="fr-FR" sz="1000" smtClean="0"/>
              <a:t>Cliquer pour faire apparaître le cadre Poste de charge :</a:t>
            </a:r>
          </a:p>
          <a:p>
            <a:pPr marL="488950" lvl="1" indent="-31750"/>
            <a:r>
              <a:rPr lang="fr-FR" altLang="fr-FR" sz="1000" i="1" smtClean="0"/>
              <a:t>« </a:t>
            </a:r>
            <a:r>
              <a:rPr lang="fr-FR" altLang="fr-FR" sz="1000" i="1" smtClean="0">
                <a:cs typeface="Times New Roman" panose="02020603050405020304" pitchFamily="18" charset="0"/>
              </a:rPr>
              <a:t>Afin de faciliter le calcul des charges ou la valorisation des articles, le gestionnaire définit des regroupements de postes de travail. C’est le poste de charge. »</a:t>
            </a:r>
          </a:p>
          <a:p>
            <a:pPr marL="228600" indent="-228600">
              <a:buFontTx/>
              <a:buAutoNum type="arabicPeriod"/>
            </a:pPr>
            <a:r>
              <a:rPr lang="fr-FR" altLang="fr-FR" sz="1000" smtClean="0"/>
              <a:t>En même temps qu’apparaissent les chiffres dire :</a:t>
            </a:r>
          </a:p>
          <a:p>
            <a:pPr marL="488950" lvl="1" indent="-31750"/>
            <a:r>
              <a:rPr lang="fr-FR" altLang="fr-FR" sz="1000" i="1" smtClean="0"/>
              <a:t>« </a:t>
            </a:r>
            <a:r>
              <a:rPr lang="fr-FR" altLang="fr-FR" sz="1000" i="1" smtClean="0">
                <a:cs typeface="Times New Roman" panose="02020603050405020304" pitchFamily="18" charset="0"/>
              </a:rPr>
              <a:t>Un poste de charge peut être constitué d’un ou plusieurs opérateurs (n° 1), d’une ou plusieurs machines (n° 2), d’une combinaison d’opérateurs et de machines (n° 3). Un centre de charge est une combinaison de différents postes de charges.</a:t>
            </a:r>
          </a:p>
          <a:p>
            <a:pPr marL="488950" lvl="1" indent="-31750"/>
            <a:endParaRPr lang="fr-FR" altLang="fr-FR" sz="1000" i="1" smtClean="0"/>
          </a:p>
          <a:p>
            <a:pPr marL="228600" indent="-228600"/>
            <a:r>
              <a:rPr lang="fr-FR" altLang="fr-FR" sz="1000" b="1" i="1" u="sng" smtClean="0"/>
              <a:t>Remarque :</a:t>
            </a:r>
            <a:r>
              <a:rPr lang="fr-FR" altLang="fr-FR" sz="1000" smtClean="0"/>
              <a:t> il n’existe pas de règle pour définir les postes de charge. Il s’agit d’un arbitrage : plus il y en a, plus le niveau d’analyse est fin (la machine). Le gestionnaire peut alors être submergé d’informations. Trois raisons permettent de créer plusieurs postes de charge dans un système flux stock : des valeurs ajoutées très différentes sur les ressources (M1 10F, M2 10KF), des charges induites très différentes, la polyvalence des machines (si une machine est dédiée, on définira un poste de charge pour elle seule).</a:t>
            </a:r>
          </a:p>
          <a:p>
            <a:pPr marL="228600" indent="-228600"/>
            <a:r>
              <a:rPr lang="fr-FR" altLang="fr-FR" sz="1000" smtClean="0"/>
              <a:t>La seule règle : on fait ce qu’on veut.</a:t>
            </a:r>
          </a:p>
        </p:txBody>
      </p:sp>
      <p:sp>
        <p:nvSpPr>
          <p:cNvPr id="154628" name="Rectangle 3"/>
          <p:cNvSpPr>
            <a:spLocks noGrp="1" noRot="1" noChangeAspect="1" noChangeArrowheads="1" noTextEdit="1"/>
          </p:cNvSpPr>
          <p:nvPr>
            <p:ph type="sldImg"/>
          </p:nvPr>
        </p:nvSpPr>
        <p:spPr>
          <a:xfrm>
            <a:off x="558800" y="671513"/>
            <a:ext cx="5546725" cy="3841750"/>
          </a:xfrm>
          <a:noFill/>
          <a:ln w="12700" cap="flat">
            <a:solidFill>
              <a:schemeClr val="tx1"/>
            </a:solidFill>
          </a:ln>
        </p:spPr>
      </p:sp>
    </p:spTree>
    <p:extLst>
      <p:ext uri="{BB962C8B-B14F-4D97-AF65-F5344CB8AC3E}">
        <p14:creationId xmlns:p14="http://schemas.microsoft.com/office/powerpoint/2010/main" val="117485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noChangeArrowheads="1"/>
          </p:cNvSpPr>
          <p:nvPr>
            <p:ph type="sldNum" sz="quarter" idx="5"/>
          </p:nvPr>
        </p:nvSpPr>
        <p:spPr>
          <a:noFill/>
        </p:spPr>
        <p:txBody>
          <a:bodyPr/>
          <a:lstStyle>
            <a:lvl1pPr defTabSz="784225">
              <a:defRPr>
                <a:solidFill>
                  <a:srgbClr val="063DE8"/>
                </a:solidFill>
                <a:latin typeface="Arial" panose="020B0604020202020204" pitchFamily="34" charset="0"/>
              </a:defRPr>
            </a:lvl1pPr>
            <a:lvl2pPr marL="742950" indent="-285750" defTabSz="784225">
              <a:defRPr>
                <a:solidFill>
                  <a:srgbClr val="063DE8"/>
                </a:solidFill>
                <a:latin typeface="Arial" panose="020B0604020202020204" pitchFamily="34" charset="0"/>
              </a:defRPr>
            </a:lvl2pPr>
            <a:lvl3pPr marL="1143000" indent="-228600" defTabSz="784225">
              <a:defRPr>
                <a:solidFill>
                  <a:srgbClr val="063DE8"/>
                </a:solidFill>
                <a:latin typeface="Arial" panose="020B0604020202020204" pitchFamily="34" charset="0"/>
              </a:defRPr>
            </a:lvl3pPr>
            <a:lvl4pPr marL="1600200" indent="-228600" defTabSz="784225">
              <a:defRPr>
                <a:solidFill>
                  <a:srgbClr val="063DE8"/>
                </a:solidFill>
                <a:latin typeface="Arial" panose="020B0604020202020204" pitchFamily="34" charset="0"/>
              </a:defRPr>
            </a:lvl4pPr>
            <a:lvl5pPr marL="2057400" indent="-228600" defTabSz="784225">
              <a:defRPr>
                <a:solidFill>
                  <a:srgbClr val="063DE8"/>
                </a:solidFill>
                <a:latin typeface="Arial" panose="020B0604020202020204" pitchFamily="34" charset="0"/>
              </a:defRPr>
            </a:lvl5pPr>
            <a:lvl6pPr marL="2514600" indent="-228600" algn="ctr" defTabSz="78422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8422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8422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84225" eaLnBrk="0" fontAlgn="base" hangingPunct="0">
              <a:spcBef>
                <a:spcPct val="0"/>
              </a:spcBef>
              <a:spcAft>
                <a:spcPct val="0"/>
              </a:spcAft>
              <a:defRPr>
                <a:solidFill>
                  <a:srgbClr val="063DE8"/>
                </a:solidFill>
                <a:latin typeface="Arial" panose="020B0604020202020204" pitchFamily="34" charset="0"/>
              </a:defRPr>
            </a:lvl9pPr>
          </a:lstStyle>
          <a:p>
            <a:pPr eaLnBrk="0" hangingPunct="0"/>
            <a:fld id="{CF01781C-0C21-4236-87C0-9C70B6CB5F9D}" type="slidenum">
              <a:rPr lang="fr-FR" altLang="fr-FR" sz="1000">
                <a:solidFill>
                  <a:schemeClr val="tx1"/>
                </a:solidFill>
                <a:latin typeface="Times New Roman" panose="02020603050405020304" pitchFamily="18" charset="0"/>
              </a:rPr>
              <a:pPr eaLnBrk="0" hangingPunct="0"/>
              <a:t>42</a:t>
            </a:fld>
            <a:endParaRPr lang="fr-FR" altLang="fr-FR" sz="1000">
              <a:solidFill>
                <a:schemeClr val="tx1"/>
              </a:solidFill>
              <a:latin typeface="Times New Roman" panose="02020603050405020304" pitchFamily="18" charset="0"/>
            </a:endParaRPr>
          </a:p>
        </p:txBody>
      </p:sp>
      <p:sp>
        <p:nvSpPr>
          <p:cNvPr id="155651" name="Rectangle 2"/>
          <p:cNvSpPr>
            <a:spLocks noChangeArrowheads="1"/>
          </p:cNvSpPr>
          <p:nvPr/>
        </p:nvSpPr>
        <p:spPr bwMode="auto">
          <a:xfrm>
            <a:off x="3775075"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5653" name="Rectangle 4"/>
          <p:cNvSpPr>
            <a:spLocks noChangeArrowheads="1"/>
          </p:cNvSpPr>
          <p:nvPr/>
        </p:nvSpPr>
        <p:spPr bwMode="auto">
          <a:xfrm>
            <a:off x="0"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5654" name="Rectangle 5"/>
          <p:cNvSpPr>
            <a:spLocks noChangeArrowheads="1"/>
          </p:cNvSpPr>
          <p:nvPr/>
        </p:nvSpPr>
        <p:spPr bwMode="auto">
          <a:xfrm>
            <a:off x="0"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5655" name="Rectangle 6"/>
          <p:cNvSpPr>
            <a:spLocks noChangeArrowheads="1"/>
          </p:cNvSpPr>
          <p:nvPr/>
        </p:nvSpPr>
        <p:spPr bwMode="auto">
          <a:xfrm>
            <a:off x="3787775" y="4763"/>
            <a:ext cx="2903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5657" name="Rectangle 8"/>
          <p:cNvSpPr>
            <a:spLocks noChangeArrowheads="1"/>
          </p:cNvSpPr>
          <p:nvPr/>
        </p:nvSpPr>
        <p:spPr bwMode="auto">
          <a:xfrm>
            <a:off x="-28575" y="939641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5658" name="Rectangle 9"/>
          <p:cNvSpPr>
            <a:spLocks noChangeArrowheads="1"/>
          </p:cNvSpPr>
          <p:nvPr/>
        </p:nvSpPr>
        <p:spPr bwMode="auto">
          <a:xfrm>
            <a:off x="-28575" y="4763"/>
            <a:ext cx="2901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5659" name="Rectangle 10"/>
          <p:cNvSpPr>
            <a:spLocks noGrp="1" noChangeArrowheads="1"/>
          </p:cNvSpPr>
          <p:nvPr>
            <p:ph type="body" idx="1"/>
          </p:nvPr>
        </p:nvSpPr>
        <p:spPr bwMode="auto">
          <a:xfrm>
            <a:off x="890588" y="4687888"/>
            <a:ext cx="4879975"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pPr eaLnBrk="1" hangingPunct="1"/>
            <a:r>
              <a:rPr lang="fr-FR" altLang="fr-FR" smtClean="0"/>
              <a:t>Dire : « Dans LAZUREX, on ne s’embête pas. On a définit autant de postes de charge que de machines. »</a:t>
            </a:r>
          </a:p>
          <a:p>
            <a:pPr eaLnBrk="1" hangingPunct="1"/>
            <a:r>
              <a:rPr lang="fr-FR" altLang="fr-FR" smtClean="0"/>
              <a:t>« Regrouper Lasure et Vernis n’a pas d’intérêt : seul EMV passe par le Vernis »</a:t>
            </a:r>
          </a:p>
          <a:p>
            <a:pPr eaLnBrk="1" hangingPunct="1"/>
            <a:r>
              <a:rPr lang="fr-FR" altLang="fr-FR" smtClean="0"/>
              <a:t>« Regrouper Montage et Lasure n’est pas forcément pertinent. »</a:t>
            </a:r>
          </a:p>
          <a:p>
            <a:pPr eaLnBrk="1" hangingPunct="1"/>
            <a:endParaRPr lang="fr-FR" altLang="fr-FR" smtClean="0"/>
          </a:p>
          <a:p>
            <a:pPr eaLnBrk="1" hangingPunct="1"/>
            <a:r>
              <a:rPr lang="fr-FR" altLang="fr-FR" smtClean="0"/>
              <a:t>4 postes de charge : Usinage, Montage, Lasure, Vernis</a:t>
            </a:r>
          </a:p>
          <a:p>
            <a:pPr eaLnBrk="1" hangingPunct="1"/>
            <a:endParaRPr lang="fr-FR" altLang="fr-FR" smtClean="0"/>
          </a:p>
          <a:p>
            <a:pPr eaLnBrk="1" hangingPunct="1"/>
            <a:r>
              <a:rPr lang="fr-FR" altLang="fr-FR" smtClean="0"/>
              <a:t>Remarque : il est par contre impossible de regrouper l’Usinage avec un autre poste de l’usine. Ils sont dans des systèmes flux-stock différents ce qui rend impossible cette manœuvre.</a:t>
            </a:r>
          </a:p>
          <a:p>
            <a:pPr eaLnBrk="1" hangingPunct="1"/>
            <a:endParaRPr lang="fr-FR" altLang="fr-FR" smtClean="0"/>
          </a:p>
        </p:txBody>
      </p:sp>
      <p:sp>
        <p:nvSpPr>
          <p:cNvPr id="155660" name="Rectangle 11"/>
          <p:cNvSpPr>
            <a:spLocks noGrp="1" noRot="1" noChangeAspect="1" noChangeArrowheads="1" noTextEdit="1"/>
          </p:cNvSpPr>
          <p:nvPr>
            <p:ph type="sldImg"/>
          </p:nvPr>
        </p:nvSpPr>
        <p:spPr>
          <a:xfrm>
            <a:off x="568325" y="636588"/>
            <a:ext cx="5526088" cy="3825875"/>
          </a:xfrm>
          <a:ln cap="flat"/>
        </p:spPr>
      </p:sp>
    </p:spTree>
    <p:extLst>
      <p:ext uri="{BB962C8B-B14F-4D97-AF65-F5344CB8AC3E}">
        <p14:creationId xmlns:p14="http://schemas.microsoft.com/office/powerpoint/2010/main" val="2987766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6866E4C5-A716-4CE8-A2E0-D915705E6215}" type="slidenum">
              <a:rPr lang="fr-FR" altLang="fr-FR">
                <a:solidFill>
                  <a:schemeClr val="tx1"/>
                </a:solidFill>
                <a:latin typeface="Times New Roman" panose="02020603050405020304" pitchFamily="18" charset="0"/>
              </a:rPr>
              <a:pPr/>
              <a:t>43</a:t>
            </a:fld>
            <a:endParaRPr lang="fr-FR" altLang="fr-FR">
              <a:solidFill>
                <a:schemeClr val="tx1"/>
              </a:solidFill>
              <a:latin typeface="Times New Roman" panose="02020603050405020304" pitchFamily="18" charset="0"/>
            </a:endParaRPr>
          </a:p>
        </p:txBody>
      </p:sp>
      <p:sp>
        <p:nvSpPr>
          <p:cNvPr id="156675" name="Rectangle 2"/>
          <p:cNvSpPr>
            <a:spLocks noGrp="1" noChangeArrowheads="1"/>
          </p:cNvSpPr>
          <p:nvPr>
            <p:ph type="body" idx="1"/>
          </p:nvPr>
        </p:nvSpPr>
        <p:spPr bwMode="auto">
          <a:xfrm>
            <a:off x="889000" y="4686300"/>
            <a:ext cx="4884738"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55" tIns="46034" rIns="93655" bIns="46034"/>
          <a:lstStyle/>
          <a:p>
            <a:pPr marL="228600" indent="-228600"/>
            <a:r>
              <a:rPr lang="fr-FR" altLang="fr-FR" b="1" smtClean="0">
                <a:cs typeface="Times New Roman" panose="02020603050405020304" pitchFamily="18" charset="0"/>
              </a:rPr>
              <a:t>Synthèse sur les données techniques</a:t>
            </a:r>
          </a:p>
          <a:p>
            <a:pPr marL="228600" indent="-228600">
              <a:buFontTx/>
              <a:buAutoNum type="arabicPeriod"/>
            </a:pPr>
            <a:r>
              <a:rPr lang="fr-FR" altLang="fr-FR" smtClean="0">
                <a:cs typeface="Times New Roman" panose="02020603050405020304" pitchFamily="18" charset="0"/>
              </a:rPr>
              <a:t>Cliquer :</a:t>
            </a:r>
          </a:p>
          <a:p>
            <a:pPr marL="488950" lvl="1" indent="-31750"/>
            <a:r>
              <a:rPr lang="fr-FR" altLang="fr-FR" i="1" smtClean="0">
                <a:cs typeface="Times New Roman" panose="02020603050405020304" pitchFamily="18" charset="0"/>
              </a:rPr>
              <a:t>« Les données techniques sont regroupées en 2 grandes familles, celle relative aux produits et celle relatives aux moyens. Quelles sont-elles ?»</a:t>
            </a:r>
          </a:p>
          <a:p>
            <a:pPr marL="228600" indent="-228600">
              <a:buFontTx/>
              <a:buAutoNum type="arabicPeriod"/>
            </a:pPr>
            <a:r>
              <a:rPr lang="fr-FR" altLang="fr-FR" smtClean="0">
                <a:cs typeface="Times New Roman" panose="02020603050405020304" pitchFamily="18" charset="0"/>
              </a:rPr>
              <a:t>Donner la réponse en affichant.</a:t>
            </a:r>
          </a:p>
          <a:p>
            <a:pPr marL="228600" indent="-228600">
              <a:buFontTx/>
              <a:buAutoNum type="arabicPeriod"/>
            </a:pPr>
            <a:r>
              <a:rPr lang="fr-FR" altLang="fr-FR" smtClean="0">
                <a:cs typeface="Times New Roman" panose="02020603050405020304" pitchFamily="18" charset="0"/>
              </a:rPr>
              <a:t>Dire en même temps qu’apparaissent les données techniques :</a:t>
            </a:r>
          </a:p>
          <a:p>
            <a:pPr marL="488950" lvl="1" indent="-31750"/>
            <a:r>
              <a:rPr lang="fr-FR" altLang="fr-FR" i="1" smtClean="0">
                <a:cs typeface="Times New Roman" panose="02020603050405020304" pitchFamily="18" charset="0"/>
              </a:rPr>
              <a:t>« Les flux physiques de production sont décrits par un modèle simplifié de la réalité physique. Ce modèle (base de données techniques) se décrit par l’article, la nomenclature de production, le poste de charge et la gamme. »</a:t>
            </a:r>
          </a:p>
          <a:p>
            <a:pPr marL="228600" indent="-228600">
              <a:buFontTx/>
              <a:buAutoNum type="arabicPeriod"/>
            </a:pPr>
            <a:r>
              <a:rPr lang="fr-FR" altLang="fr-FR" smtClean="0">
                <a:cs typeface="Times New Roman" panose="02020603050405020304" pitchFamily="18" charset="0"/>
              </a:rPr>
              <a:t>Demander :</a:t>
            </a:r>
          </a:p>
          <a:p>
            <a:pPr marL="488950" lvl="1" indent="-31750"/>
            <a:r>
              <a:rPr lang="fr-FR" altLang="fr-FR" i="1" smtClean="0">
                <a:cs typeface="Times New Roman" panose="02020603050405020304" pitchFamily="18" charset="0"/>
              </a:rPr>
              <a:t>« Comment se relient-elles entre elles ? »</a:t>
            </a:r>
          </a:p>
          <a:p>
            <a:pPr marL="488950" lvl="1" indent="-31750"/>
            <a:r>
              <a:rPr lang="fr-FR" altLang="fr-FR" i="1" smtClean="0">
                <a:cs typeface="Times New Roman" panose="02020603050405020304" pitchFamily="18" charset="0"/>
              </a:rPr>
              <a:t>« Ces quatre termes sont indissociables dans la définition du flux.</a:t>
            </a:r>
            <a:r>
              <a:rPr lang="fr-FR" altLang="fr-FR" i="1" smtClean="0"/>
              <a:t> »</a:t>
            </a:r>
          </a:p>
          <a:p>
            <a:pPr marL="488950" lvl="1" indent="-31750"/>
            <a:endParaRPr lang="fr-FR" altLang="fr-FR" i="1" smtClean="0"/>
          </a:p>
          <a:p>
            <a:pPr marL="228600" indent="-228600"/>
            <a:r>
              <a:rPr lang="fr-FR" altLang="fr-FR" smtClean="0"/>
              <a:t>Animation :	1. Articles &lt;-&gt; Nomenclature</a:t>
            </a:r>
          </a:p>
          <a:p>
            <a:pPr marL="228600" indent="-228600"/>
            <a:r>
              <a:rPr lang="fr-FR" altLang="fr-FR" smtClean="0"/>
              <a:t>		2. Postes de charge &lt;-&gt; Gammes</a:t>
            </a:r>
          </a:p>
          <a:p>
            <a:pPr marL="228600" indent="-228600"/>
            <a:r>
              <a:rPr lang="fr-FR" altLang="fr-FR" smtClean="0"/>
              <a:t>		3. Articles &lt;-&gt; Gammes</a:t>
            </a:r>
          </a:p>
        </p:txBody>
      </p:sp>
      <p:sp>
        <p:nvSpPr>
          <p:cNvPr id="156676" name="Rectangle 3"/>
          <p:cNvSpPr>
            <a:spLocks noGrp="1" noRot="1" noChangeAspect="1" noChangeArrowheads="1" noTextEdit="1"/>
          </p:cNvSpPr>
          <p:nvPr>
            <p:ph type="sldImg"/>
          </p:nvPr>
        </p:nvSpPr>
        <p:spPr>
          <a:xfrm>
            <a:off x="558800" y="671513"/>
            <a:ext cx="5546725" cy="3841750"/>
          </a:xfrm>
          <a:noFill/>
          <a:ln w="12700" cap="flat">
            <a:solidFill>
              <a:schemeClr val="tx1"/>
            </a:solidFill>
          </a:ln>
        </p:spPr>
      </p:sp>
    </p:spTree>
    <p:extLst>
      <p:ext uri="{BB962C8B-B14F-4D97-AF65-F5344CB8AC3E}">
        <p14:creationId xmlns:p14="http://schemas.microsoft.com/office/powerpoint/2010/main" val="3179160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CAFF68E6-10AA-42F6-848C-FF4EC01F1208}" type="slidenum">
              <a:rPr lang="fr-FR" altLang="fr-FR">
                <a:solidFill>
                  <a:schemeClr val="tx1"/>
                </a:solidFill>
                <a:latin typeface="Times New Roman" panose="02020603050405020304" pitchFamily="18" charset="0"/>
              </a:rPr>
              <a:pPr/>
              <a:t>44</a:t>
            </a:fld>
            <a:endParaRPr lang="fr-FR" altLang="fr-FR">
              <a:solidFill>
                <a:schemeClr val="tx1"/>
              </a:solidFill>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57700"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Dire aux participants :</a:t>
            </a:r>
          </a:p>
          <a:p>
            <a:pPr lvl="1"/>
            <a:r>
              <a:rPr lang="fr-FR" altLang="fr-FR" i="1" smtClean="0"/>
              <a:t>« Nous allons maintenant saisir nos données, initialiser les données ! »</a:t>
            </a:r>
          </a:p>
          <a:p>
            <a:pPr lvl="1"/>
            <a:endParaRPr lang="fr-FR" altLang="fr-FR" i="1" smtClean="0"/>
          </a:p>
          <a:p>
            <a:r>
              <a:rPr lang="fr-FR" altLang="fr-FR" b="1" i="1" u="sng" smtClean="0"/>
              <a:t>Remarque :</a:t>
            </a:r>
            <a:r>
              <a:rPr lang="fr-FR" altLang="fr-FR" i="1" smtClean="0"/>
              <a:t> </a:t>
            </a:r>
            <a:r>
              <a:rPr lang="fr-FR" altLang="fr-FR" smtClean="0"/>
              <a:t>les participants vont probablement faire des erreurs. Le crayon et la gomme permettront de corriger sans raturer.</a:t>
            </a:r>
            <a:endParaRPr lang="fr-FR" altLang="fr-FR" i="1" smtClean="0"/>
          </a:p>
        </p:txBody>
      </p:sp>
    </p:spTree>
    <p:extLst>
      <p:ext uri="{BB962C8B-B14F-4D97-AF65-F5344CB8AC3E}">
        <p14:creationId xmlns:p14="http://schemas.microsoft.com/office/powerpoint/2010/main" val="3343531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EB2BA913-E1FF-49B4-AE91-4B55B0883316}" type="slidenum">
              <a:rPr lang="fr-FR" altLang="fr-FR">
                <a:solidFill>
                  <a:schemeClr val="tx1"/>
                </a:solidFill>
                <a:latin typeface="Times New Roman" panose="02020603050405020304" pitchFamily="18" charset="0"/>
              </a:rPr>
              <a:pPr/>
              <a:t>45</a:t>
            </a:fld>
            <a:endParaRPr lang="fr-FR" altLang="fr-FR">
              <a:solidFill>
                <a:schemeClr val="tx1"/>
              </a:solidFill>
              <a:latin typeface="Times New Roman" panose="02020603050405020304" pitchFamily="18" charset="0"/>
            </a:endParaRPr>
          </a:p>
        </p:txBody>
      </p:sp>
      <p:sp>
        <p:nvSpPr>
          <p:cNvPr id="158723" name="Rectangle 5124"/>
          <p:cNvSpPr>
            <a:spLocks noGrp="1" noChangeArrowheads="1"/>
          </p:cNvSpPr>
          <p:nvPr>
            <p:ph type="body" idx="1"/>
          </p:nvPr>
        </p:nvSpPr>
        <p:spPr bwMode="auto">
          <a:xfrm>
            <a:off x="887413" y="4686300"/>
            <a:ext cx="4887912" cy="444023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19" tIns="45055" rIns="91719" bIns="45055"/>
          <a:lstStyle/>
          <a:p>
            <a:pPr marL="228600" indent="-228600">
              <a:spcBef>
                <a:spcPct val="0"/>
              </a:spcBef>
            </a:pPr>
            <a:r>
              <a:rPr lang="fr-FR" altLang="fr-FR" b="1" dirty="0" smtClean="0"/>
              <a:t>Distribuer et présenter la planche MRP</a:t>
            </a:r>
          </a:p>
          <a:p>
            <a:pPr marL="228600" indent="-228600">
              <a:spcBef>
                <a:spcPct val="0"/>
              </a:spcBef>
              <a:buFontTx/>
              <a:buAutoNum type="arabicPeriod"/>
            </a:pPr>
            <a:r>
              <a:rPr lang="fr-FR" altLang="fr-FR" dirty="0" smtClean="0"/>
              <a:t>Prendre la planche A2</a:t>
            </a:r>
          </a:p>
          <a:p>
            <a:pPr marL="488950" lvl="1" indent="-31750">
              <a:spcBef>
                <a:spcPct val="0"/>
              </a:spcBef>
            </a:pPr>
            <a:r>
              <a:rPr lang="fr-FR" altLang="fr-FR" i="1" dirty="0" smtClean="0"/>
              <a:t>« Nous allons maintenant rentrer notre entreprise LAZUREX dans notre ERP. Prenez la planche A2. Elle est construite sur le principe d’une approche québécoise, le modèle systémique RAR. » </a:t>
            </a:r>
            <a:r>
              <a:rPr lang="fr-FR" altLang="fr-FR" dirty="0" smtClean="0"/>
              <a:t>(Ressources – Activités – Résultats)</a:t>
            </a:r>
            <a:endParaRPr lang="fr-FR" altLang="fr-FR" i="1" dirty="0" smtClean="0"/>
          </a:p>
          <a:p>
            <a:pPr marL="228600" indent="-228600">
              <a:spcBef>
                <a:spcPct val="0"/>
              </a:spcBef>
              <a:buFontTx/>
              <a:buAutoNum type="arabicPeriod"/>
            </a:pPr>
            <a:r>
              <a:rPr lang="fr-FR" altLang="fr-FR" dirty="0" smtClean="0"/>
              <a:t>dire en cliquant :</a:t>
            </a:r>
          </a:p>
          <a:p>
            <a:pPr marL="488950" lvl="1" indent="-31750">
              <a:spcBef>
                <a:spcPct val="0"/>
              </a:spcBef>
            </a:pPr>
            <a:r>
              <a:rPr lang="fr-FR" altLang="fr-FR" i="1" dirty="0" smtClean="0"/>
              <a:t>« A gauche, vous avez les ressources, ce sont les données que les utilisateurs renseignent, c’est vous. Au centre, vous avez les activités qui sont les transformations, les calculs MRP. C’est une boîte noire que vous n’aurez jamais à faire sauf aujourd’hui. Et à droite, les résultats qui sont les réponses du système et du calcul. »</a:t>
            </a:r>
          </a:p>
          <a:p>
            <a:pPr marL="488950" lvl="1" indent="-31750">
              <a:spcBef>
                <a:spcPct val="0"/>
              </a:spcBef>
            </a:pPr>
            <a:r>
              <a:rPr lang="fr-FR" altLang="fr-FR" i="1" dirty="0" smtClean="0"/>
              <a:t>« La partie centrale est la partie traitée par l’informatique et l’ERP. Pendant ce jeu, vous rentrerez pour la première et certainement la dernière fois de votre vie dans la boîte noire du calcul MRP au centre. »</a:t>
            </a:r>
          </a:p>
          <a:p>
            <a:pPr marL="228600" indent="-228600">
              <a:spcBef>
                <a:spcPct val="0"/>
              </a:spcBef>
              <a:buFontTx/>
              <a:buAutoNum type="arabicPeriod"/>
            </a:pPr>
            <a:r>
              <a:rPr lang="fr-FR" altLang="fr-FR" dirty="0" smtClean="0"/>
              <a:t>Cliquer pour faire apparaître le cadre jaune :</a:t>
            </a:r>
          </a:p>
          <a:p>
            <a:pPr marL="488950" lvl="1" indent="-31750">
              <a:spcBef>
                <a:spcPct val="0"/>
              </a:spcBef>
            </a:pPr>
            <a:r>
              <a:rPr lang="fr-FR" altLang="fr-FR" i="1" dirty="0" smtClean="0"/>
              <a:t>« A gauche en haut, vous avez la partie ‘Données techniques’. Nous allons compléter cette partie en commençant par … »</a:t>
            </a:r>
          </a:p>
          <a:p>
            <a:pPr marL="228600" indent="-228600">
              <a:spcBef>
                <a:spcPct val="0"/>
              </a:spcBef>
              <a:buFontTx/>
              <a:buAutoNum type="arabicPeriod"/>
            </a:pPr>
            <a:r>
              <a:rPr lang="fr-FR" altLang="fr-FR" dirty="0" smtClean="0"/>
              <a:t>Cliquer</a:t>
            </a:r>
          </a:p>
        </p:txBody>
      </p:sp>
      <p:sp>
        <p:nvSpPr>
          <p:cNvPr id="158724" name="Rectangle 5122"/>
          <p:cNvSpPr>
            <a:spLocks noGrp="1" noRot="1" noChangeAspect="1" noChangeArrowheads="1" noTextEdit="1"/>
          </p:cNvSpPr>
          <p:nvPr>
            <p:ph type="sldImg"/>
          </p:nvPr>
        </p:nvSpPr>
        <p:spPr>
          <a:xfrm>
            <a:off x="555625" y="669925"/>
            <a:ext cx="5553075" cy="3844925"/>
          </a:xfrm>
          <a:solidFill>
            <a:srgbClr val="FFFFFF"/>
          </a:solidFill>
          <a:ln/>
        </p:spPr>
      </p:sp>
    </p:spTree>
    <p:extLst>
      <p:ext uri="{BB962C8B-B14F-4D97-AF65-F5344CB8AC3E}">
        <p14:creationId xmlns:p14="http://schemas.microsoft.com/office/powerpoint/2010/main" val="2435276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9BAFAE99-D084-45E8-8792-6B1ABFB50437}" type="slidenum">
              <a:rPr lang="fr-FR" altLang="fr-FR">
                <a:solidFill>
                  <a:schemeClr val="tx1"/>
                </a:solidFill>
                <a:latin typeface="Times New Roman" panose="02020603050405020304" pitchFamily="18" charset="0"/>
              </a:rPr>
              <a:pPr/>
              <a:t>46</a:t>
            </a:fld>
            <a:endParaRPr lang="fr-FR" altLang="fr-FR">
              <a:solidFill>
                <a:schemeClr val="tx1"/>
              </a:solidFill>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59748" name="Rectangle 3"/>
          <p:cNvSpPr>
            <a:spLocks noGrp="1" noChangeArrowheads="1"/>
          </p:cNvSpPr>
          <p:nvPr>
            <p:ph type="body" idx="1"/>
          </p:nvPr>
        </p:nvSpPr>
        <p:spPr bwMode="auto">
          <a:xfrm>
            <a:off x="112734" y="4586092"/>
            <a:ext cx="6350695"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1000" b="1" dirty="0" smtClean="0"/>
              <a:t>Description de la table Articles et de ses champs</a:t>
            </a:r>
          </a:p>
          <a:p>
            <a:r>
              <a:rPr lang="fr-FR" altLang="fr-FR" sz="1000" i="1" dirty="0" smtClean="0"/>
              <a:t>« … la table Article. »</a:t>
            </a:r>
          </a:p>
          <a:p>
            <a:r>
              <a:rPr lang="fr-FR" altLang="fr-FR" sz="1000" dirty="0" smtClean="0"/>
              <a:t>Demander aux participants, le sens de chacune des colonnes et faire apparaître les définitions.</a:t>
            </a:r>
          </a:p>
          <a:p>
            <a:pPr lvl="1">
              <a:buFontTx/>
              <a:buChar char="•"/>
            </a:pPr>
            <a:r>
              <a:rPr lang="fr-FR" altLang="fr-FR" sz="1000" dirty="0" smtClean="0"/>
              <a:t>Articles : </a:t>
            </a:r>
            <a:r>
              <a:rPr lang="fr-FR" altLang="fr-FR" sz="1000" i="1" dirty="0" smtClean="0"/>
              <a:t>« c’est la référence, le code de l’article »</a:t>
            </a:r>
          </a:p>
          <a:p>
            <a:pPr lvl="1">
              <a:buFontTx/>
              <a:buChar char="•"/>
            </a:pPr>
            <a:r>
              <a:rPr lang="fr-FR" altLang="fr-FR" sz="1000" dirty="0" smtClean="0"/>
              <a:t>Libellé : </a:t>
            </a:r>
            <a:r>
              <a:rPr lang="fr-FR" altLang="fr-FR" sz="1000" i="1" dirty="0" smtClean="0"/>
              <a:t>« c’est une appellation plus explicite de l’article »</a:t>
            </a:r>
          </a:p>
          <a:p>
            <a:pPr lvl="1">
              <a:buFontTx/>
              <a:buChar char="•"/>
            </a:pPr>
            <a:r>
              <a:rPr lang="fr-FR" altLang="fr-FR" sz="1000" dirty="0" smtClean="0"/>
              <a:t>Unité : </a:t>
            </a:r>
            <a:r>
              <a:rPr lang="fr-FR" altLang="fr-FR" sz="1000" i="1" dirty="0" smtClean="0"/>
              <a:t>« c’est l’unité de mesure de l’article dans les stocks, ce peut être des unités lorsqu’on compte en pièces, des kg, des mètres lorsqu’il s’agit de fil, …. Ce sera aussi l’unité de comptage lors d’inventaire. On indique l’unité pour éviter les erreurs de saisie : 10 kg de vis au lieu de 10 vis ! »</a:t>
            </a:r>
          </a:p>
          <a:p>
            <a:pPr lvl="1">
              <a:buFontTx/>
              <a:buChar char="•"/>
            </a:pPr>
            <a:r>
              <a:rPr lang="fr-FR" altLang="fr-FR" sz="1000" dirty="0" smtClean="0"/>
              <a:t> Type : </a:t>
            </a:r>
            <a:r>
              <a:rPr lang="fr-FR" altLang="fr-FR" sz="1000" i="1" dirty="0" smtClean="0"/>
              <a:t>« il s’agit de la source de l’article ; ou bien il est fabriqué par l’entreprise, ou bien il est acheté. Suivant ce qui est renseigné, ou le MRP suggérera ou des OF ou des Commandes pour l’article en question. C’est une information pour le MRP. »</a:t>
            </a:r>
          </a:p>
          <a:p>
            <a:pPr lvl="1">
              <a:buFontTx/>
              <a:buChar char="•"/>
            </a:pPr>
            <a:r>
              <a:rPr lang="fr-FR" altLang="fr-FR" sz="1000" dirty="0" smtClean="0"/>
              <a:t>Stock de sécurité : </a:t>
            </a:r>
            <a:r>
              <a:rPr lang="fr-FR" altLang="fr-FR" sz="1000" i="1" dirty="0" smtClean="0"/>
              <a:t>« Nous avons vu ce que c’est. Vous devez juste savoir que le meilleur stock de sécurité, c’est 0. »</a:t>
            </a:r>
          </a:p>
          <a:p>
            <a:pPr lvl="1">
              <a:buFontTx/>
              <a:buChar char="•"/>
            </a:pPr>
            <a:r>
              <a:rPr lang="fr-FR" altLang="fr-FR" sz="1000" dirty="0" smtClean="0"/>
              <a:t>Lot multiple : </a:t>
            </a:r>
            <a:r>
              <a:rPr lang="fr-FR" altLang="fr-FR" sz="1000" i="1" dirty="0" smtClean="0"/>
              <a:t>« la quantité d’un OF ou d’une DA sera multiple du nombre renseigné. C’est un compromis entre l’économie des grandes séries de fabrication et l’économie des faibles stocks. La raison peut aussi être technologique (presse à deux moules) »</a:t>
            </a:r>
          </a:p>
          <a:p>
            <a:pPr lvl="1">
              <a:buFontTx/>
              <a:buChar char="•"/>
            </a:pPr>
            <a:r>
              <a:rPr lang="fr-FR" altLang="fr-FR" sz="1000" dirty="0" smtClean="0"/>
              <a:t>Lotissement : </a:t>
            </a:r>
            <a:r>
              <a:rPr lang="fr-FR" altLang="fr-FR" sz="1000" i="1" dirty="0" smtClean="0"/>
              <a:t>« </a:t>
            </a:r>
            <a:r>
              <a:rPr lang="fr-FR" altLang="fr-FR" sz="1000" i="1" dirty="0" smtClean="0">
                <a:cs typeface="Times New Roman" panose="02020603050405020304" pitchFamily="18" charset="0"/>
              </a:rPr>
              <a:t>Ces règles permettent de définir la taille des lots de fabrication et d'achat en cas de besoin net.</a:t>
            </a:r>
            <a:r>
              <a:rPr lang="fr-FR" altLang="fr-FR" sz="1000" i="1" dirty="0" smtClean="0"/>
              <a:t> C’est la règle de regroupement des besoins (indépendants des moyens de production »</a:t>
            </a:r>
          </a:p>
          <a:p>
            <a:pPr lvl="1">
              <a:buFontTx/>
              <a:buChar char="•"/>
            </a:pPr>
            <a:r>
              <a:rPr lang="fr-FR" altLang="fr-FR" sz="1000" dirty="0" smtClean="0"/>
              <a:t>Délai : </a:t>
            </a:r>
            <a:r>
              <a:rPr lang="fr-FR" altLang="fr-FR" sz="1000" i="1" dirty="0" smtClean="0"/>
              <a:t>« il s’agit du délai de la boucle dans lequel l’article est fabriqué. C’est une moyenne constatée depuis le lancement de l’OF jusqu’à sa réception. »</a:t>
            </a:r>
          </a:p>
        </p:txBody>
      </p:sp>
    </p:spTree>
    <p:extLst>
      <p:ext uri="{BB962C8B-B14F-4D97-AF65-F5344CB8AC3E}">
        <p14:creationId xmlns:p14="http://schemas.microsoft.com/office/powerpoint/2010/main" val="3033752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5D22A341-9F8E-49FA-BCA2-6A98A5B11CC2}" type="slidenum">
              <a:rPr lang="fr-FR" altLang="fr-FR">
                <a:solidFill>
                  <a:schemeClr val="tx1"/>
                </a:solidFill>
                <a:latin typeface="Times New Roman" panose="02020603050405020304" pitchFamily="18" charset="0"/>
              </a:rPr>
              <a:pPr/>
              <a:t>47</a:t>
            </a:fld>
            <a:endParaRPr lang="fr-FR" altLang="fr-FR">
              <a:solidFill>
                <a:schemeClr val="tx1"/>
              </a:solidFill>
              <a:latin typeface="Times New Roman" panose="02020603050405020304" pitchFamily="18" charset="0"/>
            </a:endParaRPr>
          </a:p>
        </p:txBody>
      </p:sp>
      <p:sp>
        <p:nvSpPr>
          <p:cNvPr id="160771"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60772"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fr-FR" altLang="fr-FR" b="1" dirty="0" smtClean="0">
                <a:cs typeface="Times New Roman" panose="02020603050405020304" pitchFamily="18" charset="0"/>
              </a:rPr>
              <a:t>Message : différencier le délai et le temps de valeur ajoutée.</a:t>
            </a:r>
            <a:r>
              <a:rPr lang="fr-FR" altLang="fr-FR" b="1" dirty="0" smtClean="0"/>
              <a:t> </a:t>
            </a:r>
          </a:p>
          <a:p>
            <a:pPr marL="228600" indent="-228600">
              <a:buFontTx/>
              <a:buAutoNum type="arabicPeriod"/>
            </a:pPr>
            <a:r>
              <a:rPr lang="fr-FR" altLang="fr-FR" dirty="0" smtClean="0"/>
              <a:t>Dire </a:t>
            </a:r>
            <a:r>
              <a:rPr lang="fr-FR" altLang="fr-FR" i="1" dirty="0" smtClean="0"/>
              <a:t>« Qu’est-ce le délai</a:t>
            </a:r>
            <a:r>
              <a:rPr lang="fr-FR" altLang="fr-FR" i="1" baseline="0" dirty="0" smtClean="0"/>
              <a:t> </a:t>
            </a:r>
            <a:r>
              <a:rPr lang="fr-FR" altLang="fr-FR" i="1" dirty="0" smtClean="0"/>
              <a:t>? »</a:t>
            </a:r>
          </a:p>
          <a:p>
            <a:pPr marL="228600" indent="-228600">
              <a:buFontTx/>
              <a:buAutoNum type="arabicPeriod"/>
            </a:pPr>
            <a:r>
              <a:rPr lang="fr-FR" altLang="fr-FR" dirty="0" smtClean="0"/>
              <a:t>Poser la question suivante :</a:t>
            </a:r>
          </a:p>
          <a:p>
            <a:pPr marL="476250" lvl="1" indent="-19050"/>
            <a:r>
              <a:rPr lang="fr-FR" altLang="fr-FR" i="1" dirty="0" smtClean="0"/>
              <a:t>« Lorsque vous allez au cinéma, à la Poste, à la banque, il vous faut combien de temps pour que le guichet est traité votre demande ? »</a:t>
            </a:r>
          </a:p>
          <a:p>
            <a:pPr marL="228600" indent="-228600">
              <a:buFontTx/>
              <a:buAutoNum type="arabicPeriod"/>
            </a:pPr>
            <a:r>
              <a:rPr lang="fr-FR" altLang="fr-FR" dirty="0" smtClean="0"/>
              <a:t>Attendre les réponses puis dire en cliquant :</a:t>
            </a:r>
          </a:p>
          <a:p>
            <a:pPr marL="476250" lvl="1" indent="-19050"/>
            <a:r>
              <a:rPr lang="fr-FR" altLang="fr-FR" i="1" dirty="0" smtClean="0"/>
              <a:t>« Nous mettons grosso modo 30 secondes pour obtenir le billet ou le service, c’est le temps gamme. Par contre est ce que vous partez que 30 secondes avant la séance ? Certainement pas car vous avez la queue, qui est le plus important dans le cycle pour obtenir le billet. »</a:t>
            </a:r>
          </a:p>
          <a:p>
            <a:pPr marL="476250" lvl="1" indent="-19050"/>
            <a:r>
              <a:rPr lang="fr-FR" altLang="fr-FR" i="1" dirty="0" smtClean="0"/>
              <a:t>« </a:t>
            </a:r>
            <a:r>
              <a:rPr lang="fr-FR" altLang="fr-FR" i="1" dirty="0" smtClean="0">
                <a:cs typeface="Times New Roman" panose="02020603050405020304" pitchFamily="18" charset="0"/>
              </a:rPr>
              <a:t>Le cycle d'un article et son temps gamme sont deux concepts différents.</a:t>
            </a:r>
            <a:r>
              <a:rPr lang="fr-FR" altLang="fr-FR" i="1" dirty="0" smtClean="0"/>
              <a:t> </a:t>
            </a:r>
            <a:r>
              <a:rPr lang="fr-FR" altLang="fr-FR" i="1" dirty="0" smtClean="0">
                <a:cs typeface="Times New Roman" panose="02020603050405020304" pitchFamily="18" charset="0"/>
              </a:rPr>
              <a:t>Le cycle est le temps passé dans le service administratif depuis l'entrée jusqu'à la sortie. Le temps gamme est le temps de valeur ajoutée passé au guichet. Le temps de file d'attente est le temps dû à l'attente du passage des autres personnes dans la file.</a:t>
            </a:r>
            <a:r>
              <a:rPr lang="fr-FR" altLang="fr-FR" i="1" dirty="0" smtClean="0"/>
              <a:t>  »</a:t>
            </a:r>
          </a:p>
        </p:txBody>
      </p:sp>
    </p:spTree>
    <p:extLst>
      <p:ext uri="{BB962C8B-B14F-4D97-AF65-F5344CB8AC3E}">
        <p14:creationId xmlns:p14="http://schemas.microsoft.com/office/powerpoint/2010/main" val="2367136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6"/>
          <p:cNvSpPr>
            <a:spLocks noGrp="1" noChangeArrowheads="1"/>
          </p:cNvSpPr>
          <p:nvPr>
            <p:ph type="sldNum" sz="quarter" idx="5"/>
          </p:nvPr>
        </p:nvSpPr>
        <p:spPr>
          <a:noFill/>
        </p:spPr>
        <p:txBody>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fld id="{CB052ED6-4158-4AC8-A8DF-25C61DAA7868}" type="slidenum">
              <a:rPr lang="fr-FR" altLang="fr-FR" smtClean="0">
                <a:solidFill>
                  <a:schemeClr val="tx1"/>
                </a:solidFill>
                <a:latin typeface="Times New Roman" pitchFamily="18" charset="0"/>
              </a:rPr>
              <a:pPr/>
              <a:t>48</a:t>
            </a:fld>
            <a:endParaRPr lang="fr-FR" altLang="fr-FR" smtClean="0">
              <a:solidFill>
                <a:schemeClr val="tx1"/>
              </a:solidFill>
              <a:latin typeface="Times New Roman" pitchFamily="18" charset="0"/>
            </a:endParaRPr>
          </a:p>
        </p:txBody>
      </p:sp>
      <p:sp>
        <p:nvSpPr>
          <p:cNvPr id="130051" name="Rectangle 1027"/>
          <p:cNvSpPr>
            <a:spLocks noGrp="1" noRot="1" noChangeAspect="1" noChangeArrowheads="1" noTextEdit="1"/>
          </p:cNvSpPr>
          <p:nvPr>
            <p:ph type="sldImg"/>
          </p:nvPr>
        </p:nvSpPr>
        <p:spPr>
          <a:xfrm>
            <a:off x="558800" y="671513"/>
            <a:ext cx="5546725" cy="3841750"/>
          </a:xfrm>
          <a:noFill/>
          <a:ln w="12700" cap="flat">
            <a:solidFill>
              <a:schemeClr val="tx1"/>
            </a:solidFill>
          </a:ln>
        </p:spPr>
      </p:sp>
      <p:sp>
        <p:nvSpPr>
          <p:cNvPr id="2" name="Espace réservé des commentaires 1"/>
          <p:cNvSpPr>
            <a:spLocks noGrp="1"/>
          </p:cNvSpPr>
          <p:nvPr>
            <p:ph type="body" idx="1"/>
          </p:nvPr>
        </p:nvSpPr>
        <p:spPr>
          <a:xfrm>
            <a:off x="100209" y="4578899"/>
            <a:ext cx="6488482" cy="3884612"/>
          </a:xfrm>
          <a:prstGeom prst="rect">
            <a:avLst/>
          </a:prstGeom>
        </p:spPr>
        <p:txBody>
          <a:bodyPr/>
          <a:lstStyle/>
          <a:p>
            <a:pPr marL="228600" indent="-228600"/>
            <a:r>
              <a:rPr lang="fr-FR" altLang="fr-FR" sz="900" b="1" dirty="0" smtClean="0"/>
              <a:t>Message : L’importance de l’attente</a:t>
            </a:r>
          </a:p>
          <a:p>
            <a:pPr marL="228600" indent="-228600">
              <a:buFontTx/>
              <a:buAutoNum type="arabicPeriod"/>
            </a:pPr>
            <a:r>
              <a:rPr lang="fr-FR" altLang="fr-FR" sz="900" dirty="0" smtClean="0"/>
              <a:t>Demander aux participants :</a:t>
            </a:r>
          </a:p>
          <a:p>
            <a:pPr marL="482600" lvl="1" indent="-25400"/>
            <a:r>
              <a:rPr lang="fr-FR" altLang="fr-FR" sz="900" i="1" dirty="0" smtClean="0"/>
              <a:t>« De quoi est constitué le délai dans un atelier ? »</a:t>
            </a:r>
          </a:p>
          <a:p>
            <a:pPr marL="228600" indent="-228600">
              <a:buFontTx/>
              <a:buAutoNum type="arabicPeriod"/>
            </a:pPr>
            <a:r>
              <a:rPr lang="fr-FR" altLang="fr-FR" sz="900" dirty="0" smtClean="0"/>
              <a:t>Dire en cliquant :</a:t>
            </a:r>
          </a:p>
          <a:p>
            <a:pPr marL="482600" lvl="1" indent="-25400"/>
            <a:r>
              <a:rPr lang="fr-FR" altLang="fr-FR" sz="900" i="1" dirty="0" smtClean="0"/>
              <a:t>« </a:t>
            </a:r>
            <a:r>
              <a:rPr lang="fr-FR" altLang="fr-FR" sz="900" i="1" dirty="0" smtClean="0">
                <a:cs typeface="Times New Roman" panose="02020603050405020304" pitchFamily="18" charset="0"/>
              </a:rPr>
              <a:t>Le délai est le temps s'écoulant entre la sortie du magasin de l'article A jusqu'à l'entrée en stock de l'article B.</a:t>
            </a:r>
            <a:r>
              <a:rPr lang="fr-FR" altLang="fr-FR" sz="900" i="1" dirty="0" smtClean="0"/>
              <a:t> </a:t>
            </a:r>
            <a:r>
              <a:rPr lang="fr-FR" altLang="fr-FR" sz="900" i="1" dirty="0" smtClean="0">
                <a:cs typeface="Times New Roman" panose="02020603050405020304" pitchFamily="18" charset="0"/>
              </a:rPr>
              <a:t>Le délai est constitué :</a:t>
            </a:r>
          </a:p>
          <a:p>
            <a:pPr marL="482600" lvl="1" indent="-25400">
              <a:buFontTx/>
              <a:buChar char="•"/>
            </a:pPr>
            <a:r>
              <a:rPr lang="fr-FR" altLang="fr-FR" sz="900" i="1" dirty="0" smtClean="0">
                <a:cs typeface="Times New Roman" panose="02020603050405020304" pitchFamily="18" charset="0"/>
              </a:rPr>
              <a:t>-     du temps de file d'attente devant le poste (en raison des lots)</a:t>
            </a:r>
          </a:p>
          <a:p>
            <a:pPr marL="482600" lvl="1" indent="-25400">
              <a:buFontTx/>
              <a:buChar char="•"/>
            </a:pPr>
            <a:r>
              <a:rPr lang="fr-FR" altLang="fr-FR" sz="900" i="1" dirty="0" smtClean="0">
                <a:cs typeface="Times New Roman" panose="02020603050405020304" pitchFamily="18" charset="0"/>
              </a:rPr>
              <a:t>-     du temps de préparation du poste</a:t>
            </a:r>
          </a:p>
          <a:p>
            <a:pPr marL="482600" lvl="1" indent="-25400">
              <a:buFontTx/>
              <a:buChar char="•"/>
            </a:pPr>
            <a:r>
              <a:rPr lang="fr-FR" altLang="fr-FR" sz="900" i="1" dirty="0" smtClean="0">
                <a:cs typeface="Times New Roman" panose="02020603050405020304" pitchFamily="18" charset="0"/>
              </a:rPr>
              <a:t>-     du temps de production sur le poste</a:t>
            </a:r>
          </a:p>
          <a:p>
            <a:pPr marL="482600" lvl="1" indent="-25400">
              <a:buFontTx/>
              <a:buChar char="•"/>
            </a:pPr>
            <a:r>
              <a:rPr lang="fr-FR" altLang="fr-FR" sz="900" i="1" dirty="0" smtClean="0">
                <a:cs typeface="Times New Roman" panose="02020603050405020304" pitchFamily="18" charset="0"/>
              </a:rPr>
              <a:t>-     de l'attente avant transport</a:t>
            </a:r>
          </a:p>
          <a:p>
            <a:pPr marL="482600" lvl="1" indent="-25400">
              <a:buFontTx/>
              <a:buChar char="•"/>
            </a:pPr>
            <a:r>
              <a:rPr lang="fr-FR" altLang="fr-FR" sz="900" i="1" dirty="0" smtClean="0">
                <a:cs typeface="Times New Roman" panose="02020603050405020304" pitchFamily="18" charset="0"/>
              </a:rPr>
              <a:t>-     et du temps de transport »</a:t>
            </a:r>
          </a:p>
          <a:p>
            <a:pPr marL="228600" indent="-228600">
              <a:buFontTx/>
              <a:buAutoNum type="arabicPeriod"/>
            </a:pPr>
            <a:r>
              <a:rPr lang="fr-FR" altLang="fr-FR" sz="900" dirty="0" smtClean="0"/>
              <a:t>Dire en cliquant :</a:t>
            </a:r>
          </a:p>
          <a:p>
            <a:pPr marL="482600" lvl="1" indent="-25400"/>
            <a:r>
              <a:rPr lang="fr-FR" altLang="fr-FR" sz="900" i="1" dirty="0" smtClean="0"/>
              <a:t>« Le Centre d’Études Techniques des Industries Mécaniques a relevé statistiquement que seulement 5% à 20% du temps était à valeur ajoutée. Cela dépend évidemment de l’industrie et de l’entreprise. Tout le reste est de l’attente ou des opérations sans valeur ajoutée.»</a:t>
            </a:r>
          </a:p>
          <a:p>
            <a:pPr marL="228600" indent="-228600"/>
            <a:r>
              <a:rPr lang="fr-FR" altLang="fr-FR" sz="900" b="1" i="1" u="sng" dirty="0" smtClean="0"/>
              <a:t>Remarque :</a:t>
            </a:r>
            <a:r>
              <a:rPr lang="fr-FR" altLang="fr-FR" sz="900" dirty="0" smtClean="0"/>
              <a:t> </a:t>
            </a:r>
            <a:r>
              <a:rPr lang="fr-FR" altLang="fr-FR" sz="900" dirty="0" smtClean="0">
                <a:cs typeface="Times New Roman" panose="02020603050405020304" pitchFamily="18" charset="0"/>
              </a:rPr>
              <a:t>Le cycle est variable. Afin d'en définir une valeur souvent exprimée en jours, on indique un délai moyen ou standard pour la taille des lots traditionnellement fabriqués dans l'entreprise. La diminution du cycle passe par l'amélioration de chacun de ses constituants et essentiellement sur les sources d'attentes diverses (pannes, rebuts, préparation du poste, etc...). Une amélioration du temps gamme ne contribue que faiblement à la diminution du cycle en vue de son pourcentage.</a:t>
            </a:r>
            <a:endParaRPr lang="fr-FR" altLang="fr-FR" sz="900" dirty="0" smtClean="0"/>
          </a:p>
          <a:p>
            <a:pPr marL="228600" indent="-228600"/>
            <a:r>
              <a:rPr lang="fr-FR" altLang="fr-FR" sz="900" dirty="0" smtClean="0"/>
              <a:t>	Dans l’industrie du </a:t>
            </a:r>
            <a:r>
              <a:rPr lang="fr-FR" altLang="fr-FR" sz="900" dirty="0" err="1" smtClean="0"/>
              <a:t>process</a:t>
            </a:r>
            <a:r>
              <a:rPr lang="fr-FR" altLang="fr-FR" sz="900" dirty="0" smtClean="0"/>
              <a:t> continue, le temps gamme représente 60%.</a:t>
            </a:r>
          </a:p>
          <a:p>
            <a:pPr marL="228600" indent="-228600"/>
            <a:r>
              <a:rPr lang="fr-FR" altLang="fr-FR" sz="900" b="1" i="1" dirty="0" smtClean="0"/>
              <a:t>               </a:t>
            </a:r>
            <a:r>
              <a:rPr lang="fr-FR" altLang="fr-FR" sz="900" b="1" i="1" u="sng" dirty="0" smtClean="0"/>
              <a:t>Remarque :</a:t>
            </a:r>
            <a:r>
              <a:rPr lang="fr-FR" altLang="fr-FR" sz="900" dirty="0" smtClean="0"/>
              <a:t> ce ratio peut constituer un indicateur de progrès permanent.</a:t>
            </a:r>
            <a:endParaRPr lang="fr-FR" sz="1100" dirty="0"/>
          </a:p>
        </p:txBody>
      </p:sp>
    </p:spTree>
    <p:extLst>
      <p:ext uri="{BB962C8B-B14F-4D97-AF65-F5344CB8AC3E}">
        <p14:creationId xmlns:p14="http://schemas.microsoft.com/office/powerpoint/2010/main" val="12209591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D4ABC2ED-6379-4B1E-AB87-6D0134E66D8F}" type="slidenum">
              <a:rPr lang="fr-FR" altLang="fr-FR">
                <a:solidFill>
                  <a:schemeClr val="tx1"/>
                </a:solidFill>
                <a:latin typeface="Times New Roman" panose="02020603050405020304" pitchFamily="18" charset="0"/>
              </a:rPr>
              <a:pPr/>
              <a:t>49</a:t>
            </a:fld>
            <a:endParaRPr lang="fr-FR" altLang="fr-FR">
              <a:solidFill>
                <a:schemeClr val="tx1"/>
              </a:solidFill>
              <a:latin typeface="Times New Roman" panose="02020603050405020304" pitchFamily="18" charset="0"/>
            </a:endParaRPr>
          </a:p>
        </p:txBody>
      </p:sp>
      <p:sp>
        <p:nvSpPr>
          <p:cNvPr id="162819"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62820"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Afficher le transparent et dire uniquement aux participants :</a:t>
            </a:r>
          </a:p>
          <a:p>
            <a:pPr lvl="1"/>
            <a:r>
              <a:rPr lang="fr-FR" altLang="fr-FR" i="1" dirty="0" smtClean="0"/>
              <a:t>« Trouvez l’intrus ! »</a:t>
            </a:r>
          </a:p>
          <a:p>
            <a:endParaRPr lang="fr-FR" altLang="fr-FR" i="1" dirty="0" smtClean="0"/>
          </a:p>
          <a:p>
            <a:r>
              <a:rPr lang="fr-FR" altLang="fr-FR" dirty="0" smtClean="0"/>
              <a:t>Réponse : Transformer (= la vraie Valeur Ajoutée)</a:t>
            </a:r>
          </a:p>
          <a:p>
            <a:endParaRPr lang="fr-FR" altLang="fr-FR" dirty="0" smtClean="0"/>
          </a:p>
          <a:p>
            <a:r>
              <a:rPr lang="fr-FR" altLang="fr-FR" b="1" i="1" u="sng" dirty="0" smtClean="0"/>
              <a:t>Remarque :</a:t>
            </a:r>
            <a:r>
              <a:rPr lang="fr-FR" altLang="fr-FR" dirty="0" smtClean="0"/>
              <a:t> Les participants vont avoir tendance à chercher un élément à non valeur ajoutée. C’est toute la force des prénotions et des présupposés.</a:t>
            </a:r>
          </a:p>
          <a:p>
            <a:r>
              <a:rPr lang="fr-FR" altLang="fr-FR" dirty="0" smtClean="0"/>
              <a:t>Après leur avoir donné la réponse et montré qu’ils cherchaient dans la mauvaise direction, leur montrer que « l’intrus » est écrit en vert sur le transparent, et que cela aurait dû les orienter vers la bonne réponse.</a:t>
            </a:r>
          </a:p>
          <a:p>
            <a:endParaRPr lang="fr-FR" altLang="fr-FR" dirty="0" smtClean="0"/>
          </a:p>
          <a:p>
            <a:r>
              <a:rPr lang="fr-FR" altLang="fr-FR" dirty="0" smtClean="0"/>
              <a:t>Recommencer = refaire une opération</a:t>
            </a:r>
          </a:p>
        </p:txBody>
      </p:sp>
    </p:spTree>
    <p:extLst>
      <p:ext uri="{BB962C8B-B14F-4D97-AF65-F5344CB8AC3E}">
        <p14:creationId xmlns:p14="http://schemas.microsoft.com/office/powerpoint/2010/main" val="322673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78F0989B-B914-4D05-B7ED-7AB3BF917DDC}" type="slidenum">
              <a:rPr lang="fr-FR" altLang="fr-FR">
                <a:solidFill>
                  <a:schemeClr val="tx1"/>
                </a:solidFill>
                <a:latin typeface="Times New Roman" panose="02020603050405020304" pitchFamily="18" charset="0"/>
              </a:rPr>
              <a:pPr/>
              <a:t>5</a:t>
            </a:fld>
            <a:endParaRPr lang="fr-FR" altLang="fr-FR" dirty="0">
              <a:solidFill>
                <a:schemeClr val="tx1"/>
              </a:solidFill>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18788" name="Rectangle 4"/>
          <p:cNvSpPr>
            <a:spLocks noGrp="1" noChangeArrowheads="1"/>
          </p:cNvSpPr>
          <p:nvPr>
            <p:ph type="body" idx="1"/>
          </p:nvPr>
        </p:nvSpPr>
        <p:spPr bwMode="auto">
          <a:xfrm>
            <a:off x="533400" y="4781550"/>
            <a:ext cx="5638800" cy="40989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000" b="1" dirty="0" smtClean="0"/>
              <a:t>Message : </a:t>
            </a:r>
            <a:r>
              <a:rPr lang="fr-FR" altLang="fr-FR" sz="1000" b="1" dirty="0" smtClean="0">
                <a:cs typeface="Times New Roman" panose="02020603050405020304" pitchFamily="18" charset="0"/>
              </a:rPr>
              <a:t>un système intégré va relier directement toutes les fonctions de l’entreprise autour des informations communes qu’elles utilisent.</a:t>
            </a:r>
            <a:r>
              <a:rPr lang="fr-FR" altLang="fr-FR" sz="1000" b="1" dirty="0" smtClean="0"/>
              <a:t> </a:t>
            </a:r>
          </a:p>
          <a:p>
            <a:endParaRPr lang="fr-FR" altLang="fr-FR" sz="1000" dirty="0" smtClean="0"/>
          </a:p>
          <a:p>
            <a:r>
              <a:rPr lang="fr-FR" altLang="fr-FR" sz="1000" dirty="0" smtClean="0"/>
              <a:t>Dire aux participants :</a:t>
            </a:r>
          </a:p>
          <a:p>
            <a:pPr marL="476250" lvl="1" indent="-19050"/>
            <a:r>
              <a:rPr lang="fr-FR" altLang="fr-FR" sz="1000" i="1" dirty="0" smtClean="0"/>
              <a:t>« L’entreprise peut être découpée fonctions essentielles que nous allons passé en revue.</a:t>
            </a:r>
          </a:p>
          <a:p>
            <a:pPr marL="476250" lvl="1" indent="-19050">
              <a:buFontTx/>
              <a:buAutoNum type="arabicPeriod"/>
            </a:pPr>
            <a:r>
              <a:rPr lang="fr-FR" altLang="fr-FR" sz="1000" i="1" dirty="0" smtClean="0"/>
              <a:t>  La fonction de motivation (Ressources Humaines),</a:t>
            </a:r>
          </a:p>
          <a:p>
            <a:pPr marL="476250" lvl="1" indent="-19050">
              <a:buFontTx/>
              <a:buAutoNum type="arabicPeriod"/>
            </a:pPr>
            <a:r>
              <a:rPr lang="fr-FR" altLang="fr-FR" sz="1000" i="1" dirty="0" smtClean="0"/>
              <a:t>  La fonction d’entrée de l’entreprise: les achats,</a:t>
            </a:r>
          </a:p>
          <a:p>
            <a:pPr marL="476250" lvl="1" indent="-19050">
              <a:buFontTx/>
              <a:buAutoNum type="arabicPeriod"/>
            </a:pPr>
            <a:r>
              <a:rPr lang="fr-FR" altLang="fr-FR" sz="1000" i="1" dirty="0" smtClean="0"/>
              <a:t>  Symétriquement, on trouve la fonction ventes : on dit symétriquement car il s’agit quasiment de la même fonction car les commerciaux reçoivent les commandes et sont chargés d’expédier, tandis que les achats passent les commandes et reçoivent les produits,</a:t>
            </a:r>
          </a:p>
          <a:p>
            <a:pPr marL="476250" lvl="1" indent="-19050">
              <a:buFontTx/>
              <a:buAutoNum type="arabicPeriod"/>
            </a:pPr>
            <a:r>
              <a:rPr lang="fr-FR" altLang="fr-FR" sz="1000" i="1" dirty="0" smtClean="0"/>
              <a:t>  La fonction de contrôle pour supporter tout le système,</a:t>
            </a:r>
          </a:p>
          <a:p>
            <a:pPr marL="476250" lvl="1" indent="-19050">
              <a:buFontTx/>
              <a:buAutoNum type="arabicPeriod"/>
            </a:pPr>
            <a:r>
              <a:rPr lang="fr-FR" altLang="fr-FR" sz="1000" i="1" dirty="0" smtClean="0"/>
              <a:t>  Pour finir le cœur de l’entreprise : la fonction de production.</a:t>
            </a:r>
          </a:p>
          <a:p>
            <a:pPr marL="476250" lvl="1" indent="-19050"/>
            <a:r>
              <a:rPr lang="fr-FR" altLang="fr-FR" sz="1000" i="1" dirty="0" smtClean="0"/>
              <a:t>L'ERP est le support informatique interne qui coordonne les cinq grandes fonctions de l'entreprise.</a:t>
            </a:r>
          </a:p>
          <a:p>
            <a:pPr marL="476250" lvl="1" indent="-19050"/>
            <a:r>
              <a:rPr lang="fr-FR" altLang="fr-FR" sz="1000" i="1" dirty="0" smtClean="0"/>
              <a:t>Gérer cet ensemble, c’est assurer la mise en place de l’organisation qui supporte ce système.</a:t>
            </a:r>
          </a:p>
          <a:p>
            <a:pPr marL="476250" lvl="1" indent="-19050"/>
            <a:r>
              <a:rPr lang="en-US" altLang="fr-FR" sz="1000" i="1" dirty="0" smtClean="0"/>
              <a:t>Supply</a:t>
            </a:r>
            <a:r>
              <a:rPr lang="fr-FR" altLang="fr-FR" sz="1000" i="1" dirty="0" smtClean="0"/>
              <a:t> Chain est un concept au niveau supérieur qui fait intervenir d'autres interlocuteurs comme les clients et les fournisseurs. Grâce à l'utilisation technologies de l‘information et de la communication SCM (</a:t>
            </a:r>
            <a:r>
              <a:rPr lang="en-US" altLang="fr-FR" sz="1000" i="1" dirty="0" smtClean="0"/>
              <a:t>Supply</a:t>
            </a:r>
            <a:r>
              <a:rPr lang="fr-FR" altLang="fr-FR" sz="1000" i="1" dirty="0" smtClean="0"/>
              <a:t> Chain Management) permet de coordonner les flux d'information externes de l'entreprise et d'établir un dialogue avec l'extérieur (B2B, e-</a:t>
            </a:r>
            <a:r>
              <a:rPr lang="en-US" altLang="fr-FR" sz="1000" i="1" dirty="0" smtClean="0"/>
              <a:t>procurement</a:t>
            </a:r>
            <a:r>
              <a:rPr lang="fr-FR" altLang="fr-FR" sz="1000" i="1" dirty="0" smtClean="0"/>
              <a:t>...) »</a:t>
            </a:r>
          </a:p>
        </p:txBody>
      </p:sp>
    </p:spTree>
    <p:extLst>
      <p:ext uri="{BB962C8B-B14F-4D97-AF65-F5344CB8AC3E}">
        <p14:creationId xmlns:p14="http://schemas.microsoft.com/office/powerpoint/2010/main" val="1631385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A795C041-F740-419C-B173-E220BF7F0271}" type="slidenum">
              <a:rPr lang="fr-FR" altLang="fr-FR">
                <a:solidFill>
                  <a:schemeClr val="tx1"/>
                </a:solidFill>
                <a:latin typeface="Times New Roman" panose="02020603050405020304" pitchFamily="18" charset="0"/>
              </a:rPr>
              <a:pPr/>
              <a:t>50</a:t>
            </a:fld>
            <a:endParaRPr lang="fr-FR" altLang="fr-FR">
              <a:solidFill>
                <a:schemeClr val="tx1"/>
              </a:solidFill>
              <a:latin typeface="Times New Roman" panose="02020603050405020304" pitchFamily="18" charset="0"/>
            </a:endParaRPr>
          </a:p>
        </p:txBody>
      </p:sp>
      <p:sp>
        <p:nvSpPr>
          <p:cNvPr id="163843" name="Rectangle 3"/>
          <p:cNvSpPr>
            <a:spLocks noGrp="1" noChangeArrowheads="1"/>
          </p:cNvSpPr>
          <p:nvPr>
            <p:ph type="body" idx="1"/>
          </p:nvPr>
        </p:nvSpPr>
        <p:spPr bwMode="auto">
          <a:xfrm>
            <a:off x="100208" y="4686300"/>
            <a:ext cx="6450904"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fr-FR" altLang="fr-FR" sz="1100" b="1" dirty="0" smtClean="0"/>
              <a:t>Le tableau se complète en vertical colonne par colonne</a:t>
            </a:r>
            <a:r>
              <a:rPr lang="fr-FR" altLang="fr-FR" sz="1100" dirty="0" smtClean="0"/>
              <a:t>. Compléter le premier avec les participants en leur posant systématiquement des questions : « Quelle unité ?, quel Type ? ». </a:t>
            </a:r>
            <a:r>
              <a:rPr lang="fr-FR" altLang="fr-FR" sz="1100" b="1" dirty="0" smtClean="0"/>
              <a:t>L’animateur doit donner les renseignements suivants que les participants n’ont pas :</a:t>
            </a:r>
          </a:p>
          <a:p>
            <a:pPr marL="685800" lvl="1" indent="-228600">
              <a:buFontTx/>
              <a:buChar char="•"/>
            </a:pPr>
            <a:r>
              <a:rPr lang="fr-FR" altLang="fr-FR" sz="1100" dirty="0" smtClean="0"/>
              <a:t>Unité : « derrière cette notion, on trouve le problème de conversion d’unité. Exemple la colle en litre ou en goutte. »</a:t>
            </a:r>
          </a:p>
          <a:p>
            <a:pPr marL="685800" lvl="1" indent="-228600">
              <a:buFontTx/>
              <a:buChar char="•"/>
            </a:pPr>
            <a:r>
              <a:rPr lang="fr-FR" altLang="fr-FR" sz="1100" dirty="0" smtClean="0"/>
              <a:t>Stock sécu : </a:t>
            </a:r>
            <a:r>
              <a:rPr lang="fr-FR" altLang="fr-FR" sz="1100" i="1" dirty="0" smtClean="0"/>
              <a:t>« </a:t>
            </a:r>
            <a:r>
              <a:rPr lang="fr-FR" altLang="fr-FR" sz="1100" i="1" dirty="0" smtClean="0">
                <a:cs typeface="Times New Roman" panose="02020603050405020304" pitchFamily="18" charset="0"/>
              </a:rPr>
              <a:t>Il n'existe pas de sécurité pour </a:t>
            </a:r>
            <a:r>
              <a:rPr lang="fr-FR" altLang="fr-FR" sz="1100" b="1" i="1" dirty="0" smtClean="0">
                <a:cs typeface="Times New Roman" panose="02020603050405020304" pitchFamily="18" charset="0"/>
              </a:rPr>
              <a:t>EML</a:t>
            </a:r>
            <a:r>
              <a:rPr lang="fr-FR" altLang="fr-FR" sz="1100" i="1" dirty="0" smtClean="0">
                <a:cs typeface="Times New Roman" panose="02020603050405020304" pitchFamily="18" charset="0"/>
              </a:rPr>
              <a:t> et </a:t>
            </a:r>
            <a:r>
              <a:rPr lang="fr-FR" altLang="fr-FR" sz="1100" b="1" i="1" dirty="0" smtClean="0">
                <a:cs typeface="Times New Roman" panose="02020603050405020304" pitchFamily="18" charset="0"/>
              </a:rPr>
              <a:t>EMV</a:t>
            </a:r>
            <a:r>
              <a:rPr lang="fr-FR" altLang="fr-FR" sz="1100" i="1" dirty="0" smtClean="0">
                <a:cs typeface="Times New Roman" panose="02020603050405020304" pitchFamily="18" charset="0"/>
              </a:rPr>
              <a:t> (articles à forte valeur ajoutée) »</a:t>
            </a:r>
            <a:r>
              <a:rPr lang="fr-FR" altLang="fr-FR" sz="1100" dirty="0" smtClean="0">
                <a:cs typeface="Times New Roman" panose="02020603050405020304" pitchFamily="18" charset="0"/>
              </a:rPr>
              <a:t> ;</a:t>
            </a:r>
            <a:r>
              <a:rPr lang="fr-FR" altLang="fr-FR" sz="1100" dirty="0" smtClean="0"/>
              <a:t> </a:t>
            </a:r>
          </a:p>
          <a:p>
            <a:pPr marL="685800" lvl="1" indent="-228600">
              <a:buFontTx/>
              <a:buChar char="•"/>
            </a:pPr>
            <a:r>
              <a:rPr lang="fr-FR" altLang="fr-FR" sz="1100" dirty="0" smtClean="0"/>
              <a:t>Lot multiple :  </a:t>
            </a:r>
            <a:r>
              <a:rPr lang="fr-FR" altLang="fr-FR" sz="1100" i="1" dirty="0" smtClean="0"/>
              <a:t>« </a:t>
            </a:r>
            <a:r>
              <a:rPr lang="fr-FR" altLang="fr-FR" sz="1100" i="1" dirty="0" smtClean="0">
                <a:cs typeface="Times New Roman" panose="02020603050405020304" pitchFamily="18" charset="0"/>
              </a:rPr>
              <a:t>Pour des contraintes de fabrication et de gestion, </a:t>
            </a:r>
            <a:r>
              <a:rPr lang="fr-FR" altLang="fr-FR" sz="1100" b="1" i="1" dirty="0" smtClean="0">
                <a:cs typeface="Times New Roman" panose="02020603050405020304" pitchFamily="18" charset="0"/>
              </a:rPr>
              <a:t>EML</a:t>
            </a:r>
            <a:r>
              <a:rPr lang="fr-FR" altLang="fr-FR" sz="1100" i="1" dirty="0" smtClean="0">
                <a:cs typeface="Times New Roman" panose="02020603050405020304" pitchFamily="18" charset="0"/>
              </a:rPr>
              <a:t> est fabriqué par lot multiple de 10, </a:t>
            </a:r>
            <a:r>
              <a:rPr lang="fr-FR" altLang="fr-FR" sz="1100" b="1" i="1" dirty="0" smtClean="0">
                <a:cs typeface="Times New Roman" panose="02020603050405020304" pitchFamily="18" charset="0"/>
              </a:rPr>
              <a:t>EMV</a:t>
            </a:r>
            <a:r>
              <a:rPr lang="fr-FR" altLang="fr-FR" sz="1100" i="1" dirty="0" smtClean="0">
                <a:cs typeface="Times New Roman" panose="02020603050405020304" pitchFamily="18" charset="0"/>
              </a:rPr>
              <a:t> de 50, </a:t>
            </a:r>
            <a:r>
              <a:rPr lang="fr-FR" altLang="fr-FR" sz="1100" b="1" i="1" dirty="0" smtClean="0">
                <a:cs typeface="Times New Roman" panose="02020603050405020304" pitchFamily="18" charset="0"/>
              </a:rPr>
              <a:t>B2</a:t>
            </a:r>
            <a:r>
              <a:rPr lang="fr-FR" altLang="fr-FR" sz="1100" i="1" dirty="0" smtClean="0">
                <a:cs typeface="Times New Roman" panose="02020603050405020304" pitchFamily="18" charset="0"/>
              </a:rPr>
              <a:t> et </a:t>
            </a:r>
            <a:r>
              <a:rPr lang="fr-FR" altLang="fr-FR" sz="1100" b="1" i="1" dirty="0" smtClean="0">
                <a:cs typeface="Times New Roman" panose="02020603050405020304" pitchFamily="18" charset="0"/>
              </a:rPr>
              <a:t>B3</a:t>
            </a:r>
            <a:r>
              <a:rPr lang="fr-FR" altLang="fr-FR" sz="1100" i="1" dirty="0" smtClean="0">
                <a:cs typeface="Times New Roman" panose="02020603050405020304" pitchFamily="18" charset="0"/>
              </a:rPr>
              <a:t>  par multiple de 250. Pour des contraintes liées au fournisseur </a:t>
            </a:r>
            <a:r>
              <a:rPr lang="fr-FR" altLang="fr-FR" sz="1100" b="1" i="1" dirty="0" smtClean="0">
                <a:cs typeface="Times New Roman" panose="02020603050405020304" pitchFamily="18" charset="0"/>
              </a:rPr>
              <a:t>M2</a:t>
            </a:r>
            <a:r>
              <a:rPr lang="fr-FR" altLang="fr-FR" sz="1100" i="1" dirty="0" smtClean="0">
                <a:cs typeface="Times New Roman" panose="02020603050405020304" pitchFamily="18" charset="0"/>
              </a:rPr>
              <a:t> et </a:t>
            </a:r>
            <a:r>
              <a:rPr lang="fr-FR" altLang="fr-FR" sz="1100" b="1" i="1" dirty="0" smtClean="0">
                <a:cs typeface="Times New Roman" panose="02020603050405020304" pitchFamily="18" charset="0"/>
              </a:rPr>
              <a:t>M3</a:t>
            </a:r>
            <a:r>
              <a:rPr lang="fr-FR" altLang="fr-FR" sz="1100" i="1" dirty="0" smtClean="0">
                <a:cs typeface="Times New Roman" panose="02020603050405020304" pitchFamily="18" charset="0"/>
              </a:rPr>
              <a:t> sont livrés par multiple de 500.</a:t>
            </a:r>
            <a:r>
              <a:rPr lang="fr-FR" altLang="fr-FR" sz="1100" i="1" dirty="0" smtClean="0"/>
              <a:t> »</a:t>
            </a:r>
          </a:p>
          <a:p>
            <a:pPr marL="685800" lvl="1" indent="-228600">
              <a:buFontTx/>
              <a:buChar char="•"/>
            </a:pPr>
            <a:r>
              <a:rPr lang="fr-FR" altLang="fr-FR" sz="1100" dirty="0" smtClean="0"/>
              <a:t>Lotissement : </a:t>
            </a:r>
            <a:r>
              <a:rPr lang="fr-FR" altLang="fr-FR" sz="1100" i="1" dirty="0" smtClean="0"/>
              <a:t>« </a:t>
            </a:r>
            <a:r>
              <a:rPr lang="fr-FR" altLang="fr-FR" sz="1100" i="1" dirty="0" smtClean="0">
                <a:cs typeface="Times New Roman" panose="02020603050405020304" pitchFamily="18" charset="0"/>
              </a:rPr>
              <a:t>Pour EML et EMV, la quantité de l'ordre est égal au besoin quotidien (B.Q.). »</a:t>
            </a:r>
            <a:r>
              <a:rPr lang="fr-FR" altLang="fr-FR" sz="1100" i="1" dirty="0" smtClean="0"/>
              <a:t>,</a:t>
            </a:r>
            <a:r>
              <a:rPr lang="fr-FR" altLang="fr-FR" sz="1100" dirty="0" smtClean="0"/>
              <a:t> 5j. = besoin sur 5 jours ouvrés</a:t>
            </a:r>
          </a:p>
          <a:p>
            <a:pPr marL="685800" lvl="1" indent="-228600">
              <a:buFontTx/>
              <a:buChar char="•"/>
            </a:pPr>
            <a:r>
              <a:rPr lang="fr-FR" altLang="fr-FR" sz="1100" dirty="0" smtClean="0"/>
              <a:t>Délai : </a:t>
            </a:r>
            <a:r>
              <a:rPr lang="fr-FR" altLang="fr-FR" sz="1100" i="1" dirty="0" smtClean="0"/>
              <a:t>« </a:t>
            </a:r>
            <a:r>
              <a:rPr lang="fr-FR" altLang="fr-FR" sz="1100" i="1" dirty="0" smtClean="0">
                <a:cs typeface="Times New Roman" panose="02020603050405020304" pitchFamily="18" charset="0"/>
              </a:rPr>
              <a:t>Le délai d'assemblage de </a:t>
            </a:r>
            <a:r>
              <a:rPr lang="fr-FR" altLang="fr-FR" sz="1100" b="1" i="1" dirty="0" smtClean="0">
                <a:cs typeface="Times New Roman" panose="02020603050405020304" pitchFamily="18" charset="0"/>
              </a:rPr>
              <a:t>EML</a:t>
            </a:r>
            <a:r>
              <a:rPr lang="fr-FR" altLang="fr-FR" sz="1100" i="1" dirty="0" smtClean="0">
                <a:cs typeface="Times New Roman" panose="02020603050405020304" pitchFamily="18" charset="0"/>
              </a:rPr>
              <a:t> (temps moyen s'écoulant entre une sortie de stock </a:t>
            </a:r>
            <a:r>
              <a:rPr lang="fr-FR" altLang="fr-FR" sz="1100" b="1" i="1" dirty="0" smtClean="0">
                <a:cs typeface="Times New Roman" panose="02020603050405020304" pitchFamily="18" charset="0"/>
              </a:rPr>
              <a:t>B2</a:t>
            </a:r>
            <a:r>
              <a:rPr lang="fr-FR" altLang="fr-FR" sz="1100" i="1" dirty="0" smtClean="0">
                <a:cs typeface="Times New Roman" panose="02020603050405020304" pitchFamily="18" charset="0"/>
              </a:rPr>
              <a:t> - </a:t>
            </a:r>
            <a:r>
              <a:rPr lang="fr-FR" altLang="fr-FR" sz="1100" b="1" i="1" dirty="0" smtClean="0">
                <a:cs typeface="Times New Roman" panose="02020603050405020304" pitchFamily="18" charset="0"/>
              </a:rPr>
              <a:t>B3</a:t>
            </a:r>
            <a:r>
              <a:rPr lang="fr-FR" altLang="fr-FR" sz="1100" i="1" dirty="0" smtClean="0">
                <a:cs typeface="Times New Roman" panose="02020603050405020304" pitchFamily="18" charset="0"/>
              </a:rPr>
              <a:t> et une entrée de stock de </a:t>
            </a:r>
            <a:r>
              <a:rPr lang="fr-FR" altLang="fr-FR" sz="1100" b="1" i="1" dirty="0" smtClean="0">
                <a:cs typeface="Times New Roman" panose="02020603050405020304" pitchFamily="18" charset="0"/>
              </a:rPr>
              <a:t>EML</a:t>
            </a:r>
            <a:r>
              <a:rPr lang="fr-FR" altLang="fr-FR" sz="1100" i="1" dirty="0" smtClean="0">
                <a:cs typeface="Times New Roman" panose="02020603050405020304" pitchFamily="18" charset="0"/>
              </a:rPr>
              <a:t>) est de 2 jours. Pour </a:t>
            </a:r>
            <a:r>
              <a:rPr lang="fr-FR" altLang="fr-FR" sz="1100" b="1" i="1" dirty="0" smtClean="0">
                <a:cs typeface="Times New Roman" panose="02020603050405020304" pitchFamily="18" charset="0"/>
              </a:rPr>
              <a:t>EMV</a:t>
            </a:r>
            <a:r>
              <a:rPr lang="fr-FR" altLang="fr-FR" sz="1100" i="1" dirty="0" smtClean="0">
                <a:cs typeface="Times New Roman" panose="02020603050405020304" pitchFamily="18" charset="0"/>
              </a:rPr>
              <a:t>, ce cycle est de 6 jours »</a:t>
            </a:r>
            <a:endParaRPr lang="fr-FR" altLang="fr-FR" sz="1100" i="1" dirty="0" smtClean="0"/>
          </a:p>
          <a:p>
            <a:pPr marL="228600" indent="-228600">
              <a:buFontTx/>
              <a:buAutoNum type="arabicPeriod" startAt="2"/>
            </a:pPr>
            <a:r>
              <a:rPr lang="fr-FR" altLang="fr-FR" sz="1100" b="1" dirty="0" smtClean="0"/>
              <a:t>Attention après le lotissement apparaît la flèche ‘Règles de gestion’</a:t>
            </a:r>
            <a:r>
              <a:rPr lang="fr-FR" altLang="fr-FR" sz="1100" dirty="0" smtClean="0"/>
              <a:t>. Il s’agit d’une définition : </a:t>
            </a:r>
            <a:r>
              <a:rPr lang="fr-FR" altLang="fr-FR" sz="1100" i="1" dirty="0" smtClean="0"/>
              <a:t>« on appelle ces champs les règles de gestion des articles »</a:t>
            </a:r>
          </a:p>
        </p:txBody>
      </p:sp>
      <p:sp>
        <p:nvSpPr>
          <p:cNvPr id="163844" name="Rectangle 2"/>
          <p:cNvSpPr>
            <a:spLocks noGrp="1" noRot="1" noChangeAspect="1" noChangeArrowheads="1" noTextEdit="1"/>
          </p:cNvSpPr>
          <p:nvPr>
            <p:ph type="sldImg"/>
          </p:nvPr>
        </p:nvSpPr>
        <p:spPr>
          <a:xfrm>
            <a:off x="552450" y="665163"/>
            <a:ext cx="5557838" cy="3848100"/>
          </a:xfrm>
          <a:solidFill>
            <a:srgbClr val="FFFFFF"/>
          </a:solidFill>
          <a:ln/>
        </p:spPr>
      </p:sp>
    </p:spTree>
    <p:extLst>
      <p:ext uri="{BB962C8B-B14F-4D97-AF65-F5344CB8AC3E}">
        <p14:creationId xmlns:p14="http://schemas.microsoft.com/office/powerpoint/2010/main" val="8637876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52DD6933-59F7-49F8-AEDF-125AA6D8838D}" type="slidenum">
              <a:rPr lang="fr-FR" altLang="fr-FR">
                <a:solidFill>
                  <a:schemeClr val="tx1"/>
                </a:solidFill>
                <a:latin typeface="Times New Roman" panose="02020603050405020304" pitchFamily="18" charset="0"/>
              </a:rPr>
              <a:pPr/>
              <a:t>51</a:t>
            </a:fld>
            <a:endParaRPr lang="fr-FR" altLang="fr-FR">
              <a:solidFill>
                <a:schemeClr val="tx1"/>
              </a:solidFill>
              <a:latin typeface="Times New Roman" panose="02020603050405020304" pitchFamily="18" charset="0"/>
            </a:endParaRPr>
          </a:p>
        </p:txBody>
      </p:sp>
      <p:sp>
        <p:nvSpPr>
          <p:cNvPr id="164867"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64868"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smtClean="0"/>
              <a:t>Il s’agit d’une synthèse. A ce stade tous les participants ont compris. Le transparent doit être passé rapidement. Aucun commentaire ne doit être ajouté.</a:t>
            </a:r>
          </a:p>
        </p:txBody>
      </p:sp>
    </p:spTree>
    <p:extLst>
      <p:ext uri="{BB962C8B-B14F-4D97-AF65-F5344CB8AC3E}">
        <p14:creationId xmlns:p14="http://schemas.microsoft.com/office/powerpoint/2010/main" val="38777750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3D8F44E7-4A4E-4BDA-A5CA-0EC460DF3DD1}" type="slidenum">
              <a:rPr lang="fr-FR" altLang="fr-FR">
                <a:solidFill>
                  <a:schemeClr val="tx1"/>
                </a:solidFill>
                <a:latin typeface="Times New Roman" panose="02020603050405020304" pitchFamily="18" charset="0"/>
              </a:rPr>
              <a:pPr/>
              <a:t>52</a:t>
            </a:fld>
            <a:endParaRPr lang="fr-FR" altLang="fr-FR">
              <a:solidFill>
                <a:schemeClr val="tx1"/>
              </a:solidFill>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xfrm>
            <a:off x="923925" y="682625"/>
            <a:ext cx="4930775" cy="3414713"/>
          </a:xfrm>
          <a:ln/>
        </p:spPr>
      </p:sp>
      <p:sp>
        <p:nvSpPr>
          <p:cNvPr id="165892" name="Rectangle 4"/>
          <p:cNvSpPr>
            <a:spLocks noGrp="1" noChangeArrowheads="1"/>
          </p:cNvSpPr>
          <p:nvPr>
            <p:ph type="body" idx="1"/>
          </p:nvPr>
        </p:nvSpPr>
        <p:spPr bwMode="auto">
          <a:xfrm>
            <a:off x="914400" y="4343400"/>
            <a:ext cx="4876800" cy="4419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fr-FR" altLang="fr-FR" sz="1000" b="1" dirty="0" smtClean="0"/>
              <a:t>MESSAGE : Les articles Fantôme  sont des artifices de gestion</a:t>
            </a:r>
          </a:p>
          <a:p>
            <a:pPr>
              <a:spcBef>
                <a:spcPct val="20000"/>
              </a:spcBef>
            </a:pPr>
            <a:r>
              <a:rPr lang="fr-FR" altLang="fr-FR" sz="1000" dirty="0" smtClean="0"/>
              <a:t>Dire aux participants :</a:t>
            </a:r>
          </a:p>
          <a:p>
            <a:pPr lvl="1">
              <a:spcBef>
                <a:spcPct val="20000"/>
              </a:spcBef>
            </a:pPr>
            <a:r>
              <a:rPr lang="fr-FR" altLang="fr-FR" sz="1000" i="1" dirty="0" smtClean="0"/>
              <a:t>« Qu’est-ce qu’un article fantôme ? A quoi servent-ils ? »</a:t>
            </a:r>
          </a:p>
          <a:p>
            <a:pPr lvl="1">
              <a:spcBef>
                <a:spcPct val="20000"/>
              </a:spcBef>
            </a:pPr>
            <a:r>
              <a:rPr lang="fr-FR" altLang="fr-FR" sz="1000" i="1" dirty="0" smtClean="0"/>
              <a:t>« Prenons l’exemple d’une entreprise qui vend quatre modèles de bicyclettes (HOMME, FEMME, RETRO, DEMI-COURSE) par combinaisons de :</a:t>
            </a:r>
          </a:p>
          <a:p>
            <a:pPr lvl="3">
              <a:spcBef>
                <a:spcPct val="20000"/>
              </a:spcBef>
            </a:pPr>
            <a:r>
              <a:rPr lang="fr-FR" altLang="fr-FR" sz="1000" i="1" dirty="0" smtClean="0"/>
              <a:t>- 3 selles : homme (idem pour le modèle RETRO), femme, sport</a:t>
            </a:r>
          </a:p>
          <a:p>
            <a:pPr lvl="3">
              <a:spcBef>
                <a:spcPct val="20000"/>
              </a:spcBef>
            </a:pPr>
            <a:r>
              <a:rPr lang="fr-FR" altLang="fr-FR" sz="1000" i="1" dirty="0" smtClean="0"/>
              <a:t>- 3 cadres</a:t>
            </a:r>
          </a:p>
          <a:p>
            <a:pPr lvl="3">
              <a:spcBef>
                <a:spcPct val="20000"/>
              </a:spcBef>
            </a:pPr>
            <a:r>
              <a:rPr lang="fr-FR" altLang="fr-FR" sz="1000" i="1" dirty="0" smtClean="0"/>
              <a:t>- 3 guidons</a:t>
            </a:r>
          </a:p>
          <a:p>
            <a:pPr lvl="1">
              <a:spcBef>
                <a:spcPct val="20000"/>
              </a:spcBef>
            </a:pPr>
            <a:r>
              <a:rPr lang="fr-FR" altLang="fr-FR" sz="1000" i="1" dirty="0" smtClean="0"/>
              <a:t>Le système d'entraînement (pignon, chaîne, pédale etc…) est identique sur chaque bicyclette et acheté chez le même fournisseur. »</a:t>
            </a:r>
          </a:p>
          <a:p>
            <a:pPr lvl="1">
              <a:spcBef>
                <a:spcPct val="20000"/>
              </a:spcBef>
            </a:pPr>
            <a:r>
              <a:rPr lang="fr-FR" altLang="fr-FR" sz="1000" i="1" dirty="0" smtClean="0"/>
              <a:t>« Ainsi, pour chaque vélo, la nomenclature n’est différente que par le cadre, le guidon et la selle. »</a:t>
            </a:r>
          </a:p>
          <a:p>
            <a:pPr lvl="1">
              <a:spcBef>
                <a:spcPct val="20000"/>
              </a:spcBef>
            </a:pPr>
            <a:r>
              <a:rPr lang="fr-FR" altLang="fr-FR" sz="1000" i="1" dirty="0" smtClean="0"/>
              <a:t>«  Les bicyclettes sont produites dans l'atelier d'assemblage à partir d’un stock de sous-ensembles. »</a:t>
            </a:r>
          </a:p>
          <a:p>
            <a:pPr lvl="1">
              <a:spcBef>
                <a:spcPct val="20000"/>
              </a:spcBef>
            </a:pPr>
            <a:r>
              <a:rPr lang="fr-FR" altLang="fr-FR" sz="1000" i="1" dirty="0" smtClean="0"/>
              <a:t>« Le pignon acheté chez le fournisseur n'est plus tout à fait le même. L'article pignon  est changé en pignon ver.2. »</a:t>
            </a:r>
          </a:p>
          <a:p>
            <a:pPr>
              <a:spcBef>
                <a:spcPct val="20000"/>
              </a:spcBef>
            </a:pPr>
            <a:r>
              <a:rPr lang="fr-FR" altLang="fr-FR" sz="1000" dirty="0" smtClean="0"/>
              <a:t>Demander aux participants :</a:t>
            </a:r>
          </a:p>
          <a:p>
            <a:pPr lvl="1">
              <a:spcBef>
                <a:spcPct val="20000"/>
              </a:spcBef>
            </a:pPr>
            <a:r>
              <a:rPr lang="fr-FR" altLang="fr-FR" sz="1000" i="1" dirty="0" smtClean="0"/>
              <a:t>« Que faut-il donc faire ? »</a:t>
            </a:r>
          </a:p>
          <a:p>
            <a:pPr>
              <a:spcBef>
                <a:spcPct val="20000"/>
              </a:spcBef>
            </a:pPr>
            <a:r>
              <a:rPr lang="fr-FR" altLang="fr-FR" sz="1000" dirty="0" smtClean="0"/>
              <a:t>Réponse :</a:t>
            </a:r>
          </a:p>
          <a:p>
            <a:pPr lvl="1">
              <a:spcBef>
                <a:spcPct val="20000"/>
              </a:spcBef>
            </a:pPr>
            <a:r>
              <a:rPr lang="fr-FR" altLang="fr-FR" sz="1000" i="1" dirty="0" smtClean="0"/>
              <a:t>« Il faut modifier toutes les nomenclatures dans lequel intervient le pignon !</a:t>
            </a:r>
          </a:p>
          <a:p>
            <a:pPr lvl="1">
              <a:spcBef>
                <a:spcPct val="20000"/>
              </a:spcBef>
            </a:pPr>
            <a:endParaRPr lang="fr-FR" altLang="fr-FR" sz="1000" i="1" dirty="0" smtClean="0"/>
          </a:p>
          <a:p>
            <a:pPr lvl="2">
              <a:spcBef>
                <a:spcPct val="20000"/>
              </a:spcBef>
            </a:pPr>
            <a:r>
              <a:rPr lang="fr-FR" altLang="fr-FR" sz="1000" b="1" i="1" u="sng" dirty="0" smtClean="0"/>
              <a:t>Remarque :</a:t>
            </a:r>
            <a:r>
              <a:rPr lang="fr-FR" altLang="fr-FR" sz="1000" dirty="0" smtClean="0"/>
              <a:t> l’animateur peut poser la question et attendre la réponse des participants puis les commenter.</a:t>
            </a:r>
          </a:p>
          <a:p>
            <a:endParaRPr lang="fr-FR" altLang="fr-FR" sz="1000" dirty="0" smtClean="0"/>
          </a:p>
        </p:txBody>
      </p:sp>
    </p:spTree>
    <p:extLst>
      <p:ext uri="{BB962C8B-B14F-4D97-AF65-F5344CB8AC3E}">
        <p14:creationId xmlns:p14="http://schemas.microsoft.com/office/powerpoint/2010/main" val="87771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458A37B6-E3C4-4026-AC73-AD83E70FDBDD}" type="slidenum">
              <a:rPr lang="fr-FR" altLang="fr-FR">
                <a:solidFill>
                  <a:schemeClr val="tx1"/>
                </a:solidFill>
                <a:latin typeface="Times New Roman" panose="02020603050405020304" pitchFamily="18" charset="0"/>
              </a:rPr>
              <a:pPr/>
              <a:t>53</a:t>
            </a:fld>
            <a:endParaRPr lang="fr-FR" altLang="fr-FR">
              <a:solidFill>
                <a:schemeClr val="tx1"/>
              </a:solidFill>
              <a:latin typeface="Times New Roman" panose="02020603050405020304" pitchFamily="18" charset="0"/>
            </a:endParaRPr>
          </a:p>
        </p:txBody>
      </p:sp>
      <p:sp>
        <p:nvSpPr>
          <p:cNvPr id="166915" name="Rectangle 2"/>
          <p:cNvSpPr>
            <a:spLocks noGrp="1" noRot="1" noChangeAspect="1" noChangeArrowheads="1" noTextEdit="1"/>
          </p:cNvSpPr>
          <p:nvPr>
            <p:ph type="sldImg"/>
          </p:nvPr>
        </p:nvSpPr>
        <p:spPr>
          <a:xfrm>
            <a:off x="923925" y="682625"/>
            <a:ext cx="4930775" cy="3414713"/>
          </a:xfrm>
          <a:ln/>
        </p:spPr>
      </p:sp>
      <p:sp>
        <p:nvSpPr>
          <p:cNvPr id="166916" name="Rectangle 3"/>
          <p:cNvSpPr>
            <a:spLocks noGrp="1" noChangeArrowheads="1"/>
          </p:cNvSpPr>
          <p:nvPr>
            <p:ph type="body" idx="1"/>
          </p:nvPr>
        </p:nvSpPr>
        <p:spPr bwMode="auto">
          <a:xfrm>
            <a:off x="903288" y="4705350"/>
            <a:ext cx="4892675" cy="440213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mtClean="0"/>
              <a:t>Dire aux participants :</a:t>
            </a:r>
          </a:p>
          <a:p>
            <a:pPr lvl="1"/>
            <a:r>
              <a:rPr lang="fr-FR" altLang="fr-FR" i="1" smtClean="0"/>
              <a:t>« Si on a créé l'article entraînement dans les nomenclatures, la gestion de la modification est simplifiée. Seul l'article pignon est à changer dans la nomenclature de l'article entraînement et seulement dans cette nomenclature ! »</a:t>
            </a:r>
          </a:p>
          <a:p>
            <a:pPr>
              <a:spcBef>
                <a:spcPct val="20000"/>
              </a:spcBef>
            </a:pPr>
            <a:r>
              <a:rPr lang="fr-FR" altLang="fr-FR" smtClean="0"/>
              <a:t>Demander aux participants :</a:t>
            </a:r>
          </a:p>
          <a:p>
            <a:pPr lvl="1">
              <a:spcBef>
                <a:spcPct val="20000"/>
              </a:spcBef>
            </a:pPr>
            <a:r>
              <a:rPr lang="fr-FR" altLang="fr-FR" i="1" smtClean="0"/>
              <a:t>« Quel est la signification de l'article fantôme pour les stocks, pour le calcul MRP ? »</a:t>
            </a:r>
          </a:p>
          <a:p>
            <a:pPr>
              <a:spcBef>
                <a:spcPct val="20000"/>
              </a:spcBef>
            </a:pPr>
            <a:r>
              <a:rPr lang="fr-FR" altLang="fr-FR" smtClean="0"/>
              <a:t>Réponse :</a:t>
            </a:r>
          </a:p>
          <a:p>
            <a:pPr lvl="1">
              <a:spcBef>
                <a:spcPct val="20000"/>
              </a:spcBef>
            </a:pPr>
            <a:r>
              <a:rPr lang="fr-FR" altLang="fr-FR" i="1" smtClean="0"/>
              <a:t>« L'article entraînement n'est pas stocké en magasin de sous-ensembles. Il se créé successivement dans la section assemblage. </a:t>
            </a:r>
          </a:p>
          <a:p>
            <a:pPr lvl="1">
              <a:spcBef>
                <a:spcPct val="20000"/>
              </a:spcBef>
            </a:pPr>
            <a:r>
              <a:rPr lang="fr-FR" altLang="fr-FR" i="1" smtClean="0"/>
              <a:t>C'est un article fantôme car invisible physiquement. La nomenclature entraînement est tout aussi fictive car entraînement n'est jamais assemblé en tant que tel. C'est une nomenclature fantôme. »</a:t>
            </a:r>
          </a:p>
          <a:p>
            <a:pPr lvl="1"/>
            <a:r>
              <a:rPr lang="fr-FR" altLang="fr-FR" i="1" smtClean="0"/>
              <a:t>« Pour le calcul MRP, cet article est transparent, il est traversé par le calcul directement sur ses composants. »</a:t>
            </a:r>
          </a:p>
        </p:txBody>
      </p:sp>
    </p:spTree>
    <p:extLst>
      <p:ext uri="{BB962C8B-B14F-4D97-AF65-F5344CB8AC3E}">
        <p14:creationId xmlns:p14="http://schemas.microsoft.com/office/powerpoint/2010/main" val="3445441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744D0487-1C84-45F0-9129-EC90F0CC15F9}" type="slidenum">
              <a:rPr lang="fr-FR" altLang="fr-FR">
                <a:solidFill>
                  <a:schemeClr val="tx1"/>
                </a:solidFill>
                <a:latin typeface="Times New Roman" panose="02020603050405020304" pitchFamily="18" charset="0"/>
              </a:rPr>
              <a:pPr/>
              <a:t>54</a:t>
            </a:fld>
            <a:endParaRPr lang="fr-FR" altLang="fr-FR">
              <a:solidFill>
                <a:schemeClr val="tx1"/>
              </a:solidFill>
              <a:latin typeface="Times New Roman" panose="02020603050405020304" pitchFamily="18" charset="0"/>
            </a:endParaRPr>
          </a:p>
        </p:txBody>
      </p:sp>
      <p:sp>
        <p:nvSpPr>
          <p:cNvPr id="167939" name="Rectangle 4"/>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fr-FR" altLang="fr-FR" dirty="0" smtClean="0"/>
              <a:t>« Maintenant nous passons à la table ‘Nomenclatures’ »</a:t>
            </a:r>
          </a:p>
          <a:p>
            <a:pPr marL="228600" indent="-228600">
              <a:buFontTx/>
              <a:buAutoNum type="arabicPeriod"/>
            </a:pPr>
            <a:r>
              <a:rPr lang="fr-FR" altLang="fr-FR" dirty="0" smtClean="0"/>
              <a:t>Demander aux participants, le sens de chacune des colonnes et faire apparaître les définitions.</a:t>
            </a:r>
          </a:p>
          <a:p>
            <a:pPr marL="685800" lvl="1" indent="-228600">
              <a:buFontTx/>
              <a:buChar char="•"/>
            </a:pPr>
            <a:r>
              <a:rPr lang="fr-FR" altLang="fr-FR" dirty="0" smtClean="0"/>
              <a:t>Composé : c’est</a:t>
            </a:r>
            <a:r>
              <a:rPr lang="fr-FR" altLang="fr-FR" i="1" dirty="0" smtClean="0"/>
              <a:t> « ce que je fabrique »</a:t>
            </a:r>
          </a:p>
          <a:p>
            <a:pPr marL="685800" lvl="1" indent="-228600">
              <a:buFontTx/>
              <a:buChar char="•"/>
            </a:pPr>
            <a:r>
              <a:rPr lang="fr-FR" altLang="fr-FR" dirty="0" smtClean="0"/>
              <a:t>Composant : c’est </a:t>
            </a:r>
            <a:r>
              <a:rPr lang="fr-FR" altLang="fr-FR" i="1" dirty="0" smtClean="0"/>
              <a:t>« avec quoi je fabrique le composé »</a:t>
            </a:r>
          </a:p>
          <a:p>
            <a:pPr marL="685800" lvl="1" indent="-228600">
              <a:buFontTx/>
              <a:buChar char="•"/>
            </a:pPr>
            <a:r>
              <a:rPr lang="fr-FR" altLang="fr-FR" dirty="0" smtClean="0"/>
              <a:t>Niveau : dessiner une nomenclature en râteau et dire </a:t>
            </a:r>
            <a:r>
              <a:rPr lang="fr-FR" altLang="fr-FR" i="1" dirty="0" smtClean="0"/>
              <a:t>« C’est l’étage de la nomenclature : le niveau le plus haut correspond aux produits finis, on le note 0. Plus on descend dans la nomenclature, plus on monte les niveaux »</a:t>
            </a:r>
          </a:p>
          <a:p>
            <a:pPr marL="685800" lvl="1" indent="-228600">
              <a:buFontTx/>
              <a:buChar char="•"/>
            </a:pPr>
            <a:r>
              <a:rPr lang="fr-FR" altLang="fr-FR" dirty="0" smtClean="0"/>
              <a:t>Coefficient de lien : </a:t>
            </a:r>
            <a:r>
              <a:rPr lang="fr-FR" altLang="fr-FR" i="1" dirty="0" smtClean="0"/>
              <a:t>« c’est le nombre de composants pour fabriqué le composé »</a:t>
            </a:r>
          </a:p>
          <a:p>
            <a:pPr marL="228600" indent="-228600">
              <a:buFontTx/>
              <a:buAutoNum type="arabicPeriod"/>
            </a:pPr>
            <a:r>
              <a:rPr lang="fr-FR" altLang="fr-FR" dirty="0" smtClean="0"/>
              <a:t>Demander aux participants de compléter le tableau à l’aide de leurs feuilles (ils doivent se servir de la planche décrivant les flux de produits). </a:t>
            </a:r>
            <a:r>
              <a:rPr lang="fr-FR" altLang="fr-FR" b="1" dirty="0" smtClean="0"/>
              <a:t>Vous pouvez remplir avec eux le premier composant puis les laisser faire.</a:t>
            </a:r>
          </a:p>
          <a:p>
            <a:pPr marL="228600" indent="-228600">
              <a:buFontTx/>
              <a:buAutoNum type="arabicPeriod"/>
            </a:pPr>
            <a:r>
              <a:rPr lang="fr-FR" altLang="fr-FR" dirty="0" smtClean="0"/>
              <a:t>Corriger</a:t>
            </a:r>
          </a:p>
        </p:txBody>
      </p:sp>
      <p:sp>
        <p:nvSpPr>
          <p:cNvPr id="167940" name="Rectangle 2"/>
          <p:cNvSpPr>
            <a:spLocks noGrp="1" noRot="1" noChangeAspect="1" noChangeArrowheads="1" noTextEdit="1"/>
          </p:cNvSpPr>
          <p:nvPr>
            <p:ph type="sldImg"/>
          </p:nvPr>
        </p:nvSpPr>
        <p:spPr>
          <a:xfrm>
            <a:off x="555625" y="669925"/>
            <a:ext cx="5553075" cy="3844925"/>
          </a:xfrm>
          <a:solidFill>
            <a:srgbClr val="FFFFFF"/>
          </a:solidFill>
          <a:ln/>
        </p:spPr>
      </p:sp>
      <p:grpSp>
        <p:nvGrpSpPr>
          <p:cNvPr id="167941" name="Group 21"/>
          <p:cNvGrpSpPr>
            <a:grpSpLocks/>
          </p:cNvGrpSpPr>
          <p:nvPr/>
        </p:nvGrpSpPr>
        <p:grpSpPr bwMode="auto">
          <a:xfrm>
            <a:off x="1981200" y="8077200"/>
            <a:ext cx="2362200" cy="990600"/>
            <a:chOff x="1392" y="5088"/>
            <a:chExt cx="1488" cy="624"/>
          </a:xfrm>
        </p:grpSpPr>
        <p:sp>
          <p:nvSpPr>
            <p:cNvPr id="167942" name="Rectangle 5"/>
            <p:cNvSpPr>
              <a:spLocks noChangeArrowheads="1"/>
            </p:cNvSpPr>
            <p:nvPr/>
          </p:nvSpPr>
          <p:spPr bwMode="auto">
            <a:xfrm>
              <a:off x="1750" y="5088"/>
              <a:ext cx="192" cy="144"/>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a:solidFill>
                    <a:schemeClr val="tx1"/>
                  </a:solidFill>
                </a:rPr>
                <a:t>PF</a:t>
              </a:r>
            </a:p>
          </p:txBody>
        </p:sp>
        <p:sp>
          <p:nvSpPr>
            <p:cNvPr id="167943" name="Rectangle 6"/>
            <p:cNvSpPr>
              <a:spLocks noChangeArrowheads="1"/>
            </p:cNvSpPr>
            <p:nvPr/>
          </p:nvSpPr>
          <p:spPr bwMode="auto">
            <a:xfrm>
              <a:off x="1584" y="5328"/>
              <a:ext cx="192" cy="144"/>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1200">
                <a:solidFill>
                  <a:schemeClr val="tx1"/>
                </a:solidFill>
              </a:endParaRPr>
            </a:p>
          </p:txBody>
        </p:sp>
        <p:sp>
          <p:nvSpPr>
            <p:cNvPr id="167944" name="Rectangle 7"/>
            <p:cNvSpPr>
              <a:spLocks noChangeArrowheads="1"/>
            </p:cNvSpPr>
            <p:nvPr/>
          </p:nvSpPr>
          <p:spPr bwMode="auto">
            <a:xfrm>
              <a:off x="1920" y="5328"/>
              <a:ext cx="192" cy="144"/>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1200">
                <a:solidFill>
                  <a:schemeClr val="tx1"/>
                </a:solidFill>
              </a:endParaRPr>
            </a:p>
          </p:txBody>
        </p:sp>
        <p:cxnSp>
          <p:nvCxnSpPr>
            <p:cNvPr id="167945" name="AutoShape 11"/>
            <p:cNvCxnSpPr>
              <a:cxnSpLocks noChangeShapeType="1"/>
              <a:stCxn id="167942" idx="2"/>
              <a:endCxn id="167943" idx="0"/>
            </p:cNvCxnSpPr>
            <p:nvPr/>
          </p:nvCxnSpPr>
          <p:spPr bwMode="auto">
            <a:xfrm rot="5400000">
              <a:off x="1715" y="5197"/>
              <a:ext cx="96" cy="166"/>
            </a:xfrm>
            <a:prstGeom prst="bentConnector3">
              <a:avLst>
                <a:gd name="adj1" fmla="val 50000"/>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946" name="AutoShape 12"/>
            <p:cNvCxnSpPr>
              <a:cxnSpLocks noChangeShapeType="1"/>
              <a:stCxn id="167942" idx="2"/>
              <a:endCxn id="167944" idx="0"/>
            </p:cNvCxnSpPr>
            <p:nvPr/>
          </p:nvCxnSpPr>
          <p:spPr bwMode="auto">
            <a:xfrm rot="16200000" flipH="1">
              <a:off x="1883" y="5195"/>
              <a:ext cx="96" cy="170"/>
            </a:xfrm>
            <a:prstGeom prst="bentConnector3">
              <a:avLst>
                <a:gd name="adj1" fmla="val 50000"/>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947" name="Rectangle 13"/>
            <p:cNvSpPr>
              <a:spLocks noChangeArrowheads="1"/>
            </p:cNvSpPr>
            <p:nvPr/>
          </p:nvSpPr>
          <p:spPr bwMode="auto">
            <a:xfrm>
              <a:off x="1392" y="5568"/>
              <a:ext cx="192" cy="144"/>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1200">
                <a:solidFill>
                  <a:schemeClr val="tx1"/>
                </a:solidFill>
              </a:endParaRPr>
            </a:p>
          </p:txBody>
        </p:sp>
        <p:sp>
          <p:nvSpPr>
            <p:cNvPr id="167948" name="Rectangle 14"/>
            <p:cNvSpPr>
              <a:spLocks noChangeArrowheads="1"/>
            </p:cNvSpPr>
            <p:nvPr/>
          </p:nvSpPr>
          <p:spPr bwMode="auto">
            <a:xfrm>
              <a:off x="1728" y="5568"/>
              <a:ext cx="192" cy="144"/>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1200">
                <a:solidFill>
                  <a:schemeClr val="tx1"/>
                </a:solidFill>
              </a:endParaRPr>
            </a:p>
          </p:txBody>
        </p:sp>
        <p:cxnSp>
          <p:nvCxnSpPr>
            <p:cNvPr id="167949" name="AutoShape 15"/>
            <p:cNvCxnSpPr>
              <a:cxnSpLocks noChangeShapeType="1"/>
              <a:stCxn id="167943" idx="2"/>
              <a:endCxn id="167947" idx="0"/>
            </p:cNvCxnSpPr>
            <p:nvPr/>
          </p:nvCxnSpPr>
          <p:spPr bwMode="auto">
            <a:xfrm rot="5400000">
              <a:off x="1536" y="5424"/>
              <a:ext cx="96" cy="192"/>
            </a:xfrm>
            <a:prstGeom prst="bentConnector3">
              <a:avLst>
                <a:gd name="adj1" fmla="val 50000"/>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950" name="AutoShape 16"/>
            <p:cNvCxnSpPr>
              <a:cxnSpLocks noChangeShapeType="1"/>
              <a:stCxn id="167943" idx="2"/>
              <a:endCxn id="167948" idx="0"/>
            </p:cNvCxnSpPr>
            <p:nvPr/>
          </p:nvCxnSpPr>
          <p:spPr bwMode="auto">
            <a:xfrm rot="16200000" flipH="1">
              <a:off x="1704" y="5448"/>
              <a:ext cx="96" cy="144"/>
            </a:xfrm>
            <a:prstGeom prst="bentConnector3">
              <a:avLst>
                <a:gd name="adj1" fmla="val 50000"/>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951" name="Text Box 17"/>
            <p:cNvSpPr txBox="1">
              <a:spLocks noChangeArrowheads="1"/>
            </p:cNvSpPr>
            <p:nvPr/>
          </p:nvSpPr>
          <p:spPr bwMode="auto">
            <a:xfrm>
              <a:off x="2112" y="5088"/>
              <a:ext cx="7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fr-FR" altLang="fr-FR" sz="1200">
                  <a:solidFill>
                    <a:schemeClr val="tx1"/>
                  </a:solidFill>
                </a:rPr>
                <a:t>Niveau 0</a:t>
              </a:r>
            </a:p>
          </p:txBody>
        </p:sp>
        <p:sp>
          <p:nvSpPr>
            <p:cNvPr id="167952" name="Text Box 18"/>
            <p:cNvSpPr txBox="1">
              <a:spLocks noChangeArrowheads="1"/>
            </p:cNvSpPr>
            <p:nvPr/>
          </p:nvSpPr>
          <p:spPr bwMode="auto">
            <a:xfrm>
              <a:off x="2112" y="5328"/>
              <a:ext cx="7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fr-FR" altLang="fr-FR" sz="1200">
                  <a:solidFill>
                    <a:schemeClr val="tx1"/>
                  </a:solidFill>
                </a:rPr>
                <a:t>Niveau 1</a:t>
              </a:r>
            </a:p>
          </p:txBody>
        </p:sp>
        <p:sp>
          <p:nvSpPr>
            <p:cNvPr id="167953" name="Text Box 19"/>
            <p:cNvSpPr txBox="1">
              <a:spLocks noChangeArrowheads="1"/>
            </p:cNvSpPr>
            <p:nvPr/>
          </p:nvSpPr>
          <p:spPr bwMode="auto">
            <a:xfrm>
              <a:off x="2112" y="5539"/>
              <a:ext cx="7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fr-FR" altLang="fr-FR" sz="1200">
                  <a:solidFill>
                    <a:schemeClr val="tx1"/>
                  </a:solidFill>
                </a:rPr>
                <a:t>Niveau 2</a:t>
              </a:r>
            </a:p>
          </p:txBody>
        </p:sp>
      </p:grpSp>
    </p:spTree>
    <p:extLst>
      <p:ext uri="{BB962C8B-B14F-4D97-AF65-F5344CB8AC3E}">
        <p14:creationId xmlns:p14="http://schemas.microsoft.com/office/powerpoint/2010/main" val="27721608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9E8995F1-DEA1-42AC-B6EF-91B419763A51}" type="slidenum">
              <a:rPr lang="fr-FR" altLang="fr-FR">
                <a:solidFill>
                  <a:schemeClr val="tx1"/>
                </a:solidFill>
                <a:latin typeface="Times New Roman" panose="02020603050405020304" pitchFamily="18" charset="0"/>
              </a:rPr>
              <a:pPr/>
              <a:t>55</a:t>
            </a:fld>
            <a:endParaRPr lang="fr-FR" altLang="fr-FR">
              <a:solidFill>
                <a:schemeClr val="tx1"/>
              </a:solidFill>
              <a:latin typeface="Times New Roman" panose="02020603050405020304" pitchFamily="18" charset="0"/>
            </a:endParaRPr>
          </a:p>
        </p:txBody>
      </p:sp>
      <p:sp>
        <p:nvSpPr>
          <p:cNvPr id="168963"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68964"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smtClean="0"/>
              <a:t>Il s’agit d’une synthèse. A ce stade tous les participants ont compris. Le transparent doit être passé rapidement.</a:t>
            </a:r>
          </a:p>
          <a:p>
            <a:endParaRPr lang="fr-FR" altLang="fr-FR" b="1" i="1" u="sng" smtClean="0"/>
          </a:p>
          <a:p>
            <a:r>
              <a:rPr lang="fr-FR" altLang="fr-FR" b="1" i="1" u="sng" smtClean="0"/>
              <a:t>Remarque :</a:t>
            </a:r>
            <a:r>
              <a:rPr lang="fr-FR" altLang="fr-FR" smtClean="0"/>
              <a:t> le coefficient de lien peut inclure des coefficients de pertes proportionnelles ou fixes</a:t>
            </a:r>
          </a:p>
        </p:txBody>
      </p:sp>
    </p:spTree>
    <p:extLst>
      <p:ext uri="{BB962C8B-B14F-4D97-AF65-F5344CB8AC3E}">
        <p14:creationId xmlns:p14="http://schemas.microsoft.com/office/powerpoint/2010/main" val="12475832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4B0C9265-3217-4725-852B-7F4D9C23A67C}" type="slidenum">
              <a:rPr lang="fr-FR" altLang="fr-FR">
                <a:solidFill>
                  <a:schemeClr val="tx1"/>
                </a:solidFill>
                <a:latin typeface="Times New Roman" panose="02020603050405020304" pitchFamily="18" charset="0"/>
              </a:rPr>
              <a:pPr/>
              <a:t>56</a:t>
            </a:fld>
            <a:endParaRPr lang="fr-FR" altLang="fr-FR">
              <a:solidFill>
                <a:schemeClr val="tx1"/>
              </a:solidFill>
              <a:latin typeface="Times New Roman" panose="02020603050405020304" pitchFamily="18" charset="0"/>
            </a:endParaRPr>
          </a:p>
        </p:txBody>
      </p:sp>
      <p:sp>
        <p:nvSpPr>
          <p:cNvPr id="169987" name="Rectangle 2"/>
          <p:cNvSpPr>
            <a:spLocks noGrp="1" noChangeArrowheads="1"/>
          </p:cNvSpPr>
          <p:nvPr>
            <p:ph type="body" idx="1"/>
          </p:nvPr>
        </p:nvSpPr>
        <p:spPr bwMode="auto">
          <a:xfrm>
            <a:off x="601663" y="4400550"/>
            <a:ext cx="5495925"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63" tIns="46038" rIns="93663" bIns="46038"/>
          <a:lstStyle/>
          <a:p>
            <a:pPr defTabSz="946150">
              <a:spcBef>
                <a:spcPct val="20000"/>
              </a:spcBef>
            </a:pPr>
            <a:r>
              <a:rPr lang="fr-FR" altLang="fr-FR" b="1" dirty="0" smtClean="0"/>
              <a:t>Ne pas confondre nomenclature bureau d’études et nomenclature de production.</a:t>
            </a:r>
          </a:p>
          <a:p>
            <a:pPr defTabSz="946150">
              <a:spcBef>
                <a:spcPct val="20000"/>
              </a:spcBef>
            </a:pPr>
            <a:endParaRPr lang="fr-FR" altLang="fr-FR" b="1" dirty="0" smtClean="0"/>
          </a:p>
          <a:p>
            <a:pPr defTabSz="946150">
              <a:spcBef>
                <a:spcPct val="20000"/>
              </a:spcBef>
            </a:pPr>
            <a:r>
              <a:rPr lang="fr-FR" altLang="fr-FR" i="1" dirty="0" smtClean="0"/>
              <a:t>« Une nomenclature est une décomposition arborescente d’un produit. Une décomposition arborescente est une classification. Une classification est un regroupement d’objets par famille. La famille est obtenue suivant la signification qu’on veut lui donner. »</a:t>
            </a:r>
          </a:p>
          <a:p>
            <a:pPr defTabSz="946150">
              <a:spcBef>
                <a:spcPct val="20000"/>
              </a:spcBef>
            </a:pPr>
            <a:r>
              <a:rPr lang="fr-FR" altLang="fr-FR" i="1" dirty="0" smtClean="0"/>
              <a:t>Une nomenclature de bureau d’études classe les articles suivant une approche fonctionnelle au niveau de la conception. C’est ainsi que la porte gauche de l’automobile est un article complet au sens de l’utilisation fonctionnelle du conducteur et du concepteur.</a:t>
            </a:r>
          </a:p>
          <a:p>
            <a:pPr defTabSz="946150">
              <a:spcBef>
                <a:spcPct val="20000"/>
              </a:spcBef>
            </a:pPr>
            <a:r>
              <a:rPr lang="fr-FR" altLang="fr-FR" i="1" dirty="0" smtClean="0"/>
              <a:t>Une nomenclature de fabrication classe les articles suivant la consommation dans les stocks pour alimenter les postes de charges. Dans l’industrie automobile, on ne stocke pas des portes gauches complètes dans un magasin de sous-ensembles. En effet, seule une partie de la porte gauche est passée en peinture ! La logique de la nomenclature de production suit le système flux-stock</a:t>
            </a:r>
            <a:r>
              <a:rPr lang="fr-FR" altLang="fr-FR" i="1" baseline="0" dirty="0" smtClean="0"/>
              <a:t> </a:t>
            </a:r>
            <a:r>
              <a:rPr lang="fr-FR" altLang="fr-FR" i="1" dirty="0" smtClean="0"/>
              <a:t>»</a:t>
            </a:r>
          </a:p>
          <a:p>
            <a:pPr defTabSz="946150">
              <a:spcBef>
                <a:spcPct val="20000"/>
              </a:spcBef>
            </a:pPr>
            <a:endParaRPr lang="fr-FR" altLang="fr-FR" dirty="0" smtClean="0"/>
          </a:p>
          <a:p>
            <a:pPr defTabSz="946150">
              <a:spcBef>
                <a:spcPct val="20000"/>
              </a:spcBef>
            </a:pPr>
            <a:r>
              <a:rPr lang="fr-FR" altLang="fr-FR" b="1" i="1" u="sng" dirty="0" smtClean="0"/>
              <a:t>Mots clés :</a:t>
            </a:r>
            <a:r>
              <a:rPr lang="fr-FR" altLang="fr-FR" dirty="0" smtClean="0"/>
              <a:t> Système flux-stock, Nomenclature de conception, Nomenclature fonctionnelle, Nomenclature de production, Classification</a:t>
            </a:r>
          </a:p>
        </p:txBody>
      </p:sp>
      <p:sp>
        <p:nvSpPr>
          <p:cNvPr id="169988" name="Rectangle 3"/>
          <p:cNvSpPr>
            <a:spLocks noGrp="1" noRot="1" noChangeAspect="1" noChangeArrowheads="1" noTextEdit="1"/>
          </p:cNvSpPr>
          <p:nvPr>
            <p:ph type="sldImg"/>
          </p:nvPr>
        </p:nvSpPr>
        <p:spPr>
          <a:xfrm>
            <a:off x="842963" y="863600"/>
            <a:ext cx="4979987" cy="3449638"/>
          </a:xfrm>
          <a:noFill/>
          <a:ln w="12700" cap="flat">
            <a:solidFill>
              <a:schemeClr val="tx1"/>
            </a:solidFill>
          </a:ln>
        </p:spPr>
      </p:sp>
    </p:spTree>
    <p:extLst>
      <p:ext uri="{BB962C8B-B14F-4D97-AF65-F5344CB8AC3E}">
        <p14:creationId xmlns:p14="http://schemas.microsoft.com/office/powerpoint/2010/main" val="18368656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6B9F56E8-006B-464E-AFD6-A99DF8912E39}" type="slidenum">
              <a:rPr lang="fr-FR" altLang="fr-FR">
                <a:solidFill>
                  <a:schemeClr val="tx1"/>
                </a:solidFill>
                <a:latin typeface="Times New Roman" panose="02020603050405020304" pitchFamily="18" charset="0"/>
              </a:rPr>
              <a:pPr/>
              <a:t>57</a:t>
            </a:fld>
            <a:endParaRPr lang="fr-FR" altLang="fr-FR">
              <a:solidFill>
                <a:schemeClr val="tx1"/>
              </a:solidFill>
              <a:latin typeface="Times New Roman" panose="02020603050405020304" pitchFamily="18" charset="0"/>
            </a:endParaRPr>
          </a:p>
        </p:txBody>
      </p:sp>
      <p:sp>
        <p:nvSpPr>
          <p:cNvPr id="171011"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71012"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fr-FR" altLang="fr-FR" sz="1000" dirty="0" smtClean="0"/>
              <a:t>« Maintenant nous passons à la table ‘Postes de charge’ »</a:t>
            </a:r>
          </a:p>
          <a:p>
            <a:pPr marL="228600" indent="-228600">
              <a:buFontTx/>
              <a:buAutoNum type="arabicPeriod"/>
            </a:pPr>
            <a:r>
              <a:rPr lang="fr-FR" altLang="fr-FR" sz="1000" dirty="0" smtClean="0"/>
              <a:t>Demander aux participants, le sens de chacune des colonnes et faire apparaître les définitions.</a:t>
            </a:r>
          </a:p>
          <a:p>
            <a:pPr marL="685800" lvl="1" indent="-228600">
              <a:buFontTx/>
              <a:buChar char="•"/>
            </a:pPr>
            <a:r>
              <a:rPr lang="fr-FR" altLang="fr-FR" sz="1000" dirty="0" smtClean="0"/>
              <a:t>Poste : </a:t>
            </a:r>
            <a:r>
              <a:rPr lang="fr-FR" altLang="fr-FR" sz="1000" i="1" dirty="0" smtClean="0"/>
              <a:t>« c’est le raccourci, le code du </a:t>
            </a:r>
            <a:r>
              <a:rPr lang="fr-FR" altLang="fr-FR" sz="1000" i="1" dirty="0" err="1" smtClean="0"/>
              <a:t>PdC</a:t>
            </a:r>
            <a:r>
              <a:rPr lang="fr-FR" altLang="fr-FR" sz="1000" i="1" dirty="0" smtClean="0"/>
              <a:t> »</a:t>
            </a:r>
          </a:p>
          <a:p>
            <a:pPr marL="685800" lvl="1" indent="-228600">
              <a:buFontTx/>
              <a:buChar char="•"/>
            </a:pPr>
            <a:r>
              <a:rPr lang="fr-FR" altLang="fr-FR" sz="1000" dirty="0" smtClean="0"/>
              <a:t>Libellé: </a:t>
            </a:r>
            <a:r>
              <a:rPr lang="fr-FR" altLang="fr-FR" sz="1000" i="1" dirty="0" smtClean="0"/>
              <a:t>« c’est son nom explicite »</a:t>
            </a:r>
          </a:p>
          <a:p>
            <a:pPr marL="685800" lvl="1" indent="-228600">
              <a:buFontTx/>
              <a:buChar char="•"/>
            </a:pPr>
            <a:r>
              <a:rPr lang="fr-FR" altLang="fr-FR" sz="1000" dirty="0" smtClean="0"/>
              <a:t>Capacité théorique : </a:t>
            </a:r>
            <a:r>
              <a:rPr lang="fr-FR" altLang="fr-FR" sz="1000" i="1" dirty="0" smtClean="0"/>
              <a:t>« c’est le temps d’ouverture en rapport avec le calendrier associé au poste de charge ; la capacité ouverte et si tout ce passe bien, sans panne, absentéisme, … »</a:t>
            </a:r>
          </a:p>
          <a:p>
            <a:pPr marL="685800" lvl="1" indent="-228600">
              <a:buFontTx/>
              <a:buChar char="•"/>
            </a:pPr>
            <a:r>
              <a:rPr lang="fr-FR" altLang="fr-FR" sz="1000" dirty="0" smtClean="0"/>
              <a:t>Coefficient de rendement: </a:t>
            </a:r>
            <a:r>
              <a:rPr lang="fr-FR" altLang="fr-FR" sz="1000" i="1" dirty="0" smtClean="0"/>
              <a:t>« Ce coefficient est lié à la performance du poste de charge (arrêts, pannes…). »</a:t>
            </a:r>
          </a:p>
          <a:p>
            <a:pPr marL="685800" lvl="1" indent="-228600">
              <a:buFontTx/>
              <a:buChar char="•"/>
            </a:pPr>
            <a:r>
              <a:rPr lang="fr-FR" altLang="fr-FR" sz="1000" dirty="0" smtClean="0"/>
              <a:t>Capacité réelle : </a:t>
            </a:r>
            <a:r>
              <a:rPr lang="fr-FR" altLang="fr-FR" sz="1000" i="1" dirty="0" smtClean="0"/>
              <a:t>« c’est la quantité d’heures où le </a:t>
            </a:r>
            <a:r>
              <a:rPr lang="fr-FR" altLang="fr-FR" sz="1000" i="1" dirty="0" err="1" smtClean="0"/>
              <a:t>PdC</a:t>
            </a:r>
            <a:r>
              <a:rPr lang="fr-FR" altLang="fr-FR" sz="1000" i="1" dirty="0" smtClean="0"/>
              <a:t> produit efficacement »</a:t>
            </a:r>
            <a:r>
              <a:rPr lang="fr-FR" altLang="fr-FR" sz="1000" dirty="0" smtClean="0"/>
              <a:t>.</a:t>
            </a:r>
          </a:p>
          <a:p>
            <a:pPr marL="228600" indent="-228600">
              <a:buFontTx/>
              <a:buAutoNum type="arabicPeriod"/>
            </a:pPr>
            <a:r>
              <a:rPr lang="fr-FR" altLang="fr-FR" sz="1000" dirty="0" smtClean="0"/>
              <a:t>Demander aux participants de compléter le tableau à l’aide de leurs feuilles (ils doivent se servir de la planche décrivant l’entreprise pour trouver les postes et les libellés).</a:t>
            </a:r>
          </a:p>
          <a:p>
            <a:pPr marL="228600" indent="-228600">
              <a:buFontTx/>
              <a:buAutoNum type="arabicPeriod"/>
            </a:pPr>
            <a:r>
              <a:rPr lang="fr-FR" altLang="fr-FR" sz="1000" dirty="0" smtClean="0"/>
              <a:t>Vous devez remplir avec eux les capacités et coefficients </a:t>
            </a:r>
            <a:r>
              <a:rPr lang="fr-FR" altLang="fr-FR" sz="1000" b="1" dirty="0" smtClean="0"/>
              <a:t>(les participants n’ont pas les données)</a:t>
            </a:r>
            <a:r>
              <a:rPr lang="fr-FR" altLang="fr-FR" sz="1000" dirty="0" smtClean="0"/>
              <a:t> :</a:t>
            </a:r>
          </a:p>
          <a:p>
            <a:pPr marL="685800" lvl="1" indent="-228600">
              <a:buFontTx/>
              <a:buChar char="•"/>
            </a:pPr>
            <a:r>
              <a:rPr lang="fr-FR" altLang="fr-FR" sz="1000" dirty="0" smtClean="0"/>
              <a:t>Capa théorique : </a:t>
            </a:r>
            <a:r>
              <a:rPr lang="fr-FR" altLang="fr-FR" sz="1000" i="1" dirty="0" smtClean="0"/>
              <a:t>« </a:t>
            </a:r>
            <a:r>
              <a:rPr lang="fr-FR" altLang="fr-FR" sz="1000" i="1" dirty="0" smtClean="0">
                <a:cs typeface="Times New Roman" panose="02020603050405020304" pitchFamily="18" charset="0"/>
              </a:rPr>
              <a:t>LAZUREX est ouvert 5 jours par semaine.</a:t>
            </a:r>
            <a:r>
              <a:rPr lang="fr-FR" altLang="fr-FR" sz="1000" i="1" dirty="0" smtClean="0"/>
              <a:t> »</a:t>
            </a:r>
          </a:p>
          <a:p>
            <a:pPr marL="685800" lvl="1" indent="-228600">
              <a:buFontTx/>
              <a:buChar char="•"/>
            </a:pPr>
            <a:r>
              <a:rPr lang="fr-FR" altLang="fr-FR" sz="1000" dirty="0" smtClean="0"/>
              <a:t>Coefficient de rendement : </a:t>
            </a:r>
            <a:r>
              <a:rPr lang="fr-FR" altLang="fr-FR" sz="1000" i="1" dirty="0" smtClean="0"/>
              <a:t>« </a:t>
            </a:r>
            <a:r>
              <a:rPr lang="fr-FR" altLang="fr-FR" sz="1000" i="1" dirty="0" smtClean="0">
                <a:cs typeface="Times New Roman" panose="02020603050405020304" pitchFamily="18" charset="0"/>
              </a:rPr>
              <a:t>Sur le poste de montage, on observe en moyenne 20 % de temps d'arrêt (panne, absentéisme, ...). Sur LA, VE, US, ce pourcentage est de 10 %.</a:t>
            </a:r>
            <a:r>
              <a:rPr lang="fr-FR" altLang="fr-FR" sz="1000" i="1" dirty="0" smtClean="0"/>
              <a:t> »</a:t>
            </a:r>
          </a:p>
          <a:p>
            <a:pPr marL="685800" lvl="1" indent="-228600">
              <a:buFontTx/>
              <a:buChar char="•"/>
            </a:pPr>
            <a:r>
              <a:rPr lang="fr-FR" altLang="fr-FR" sz="1000" dirty="0" smtClean="0"/>
              <a:t>Capa réelle : </a:t>
            </a:r>
            <a:r>
              <a:rPr lang="fr-FR" altLang="fr-FR" sz="1000" i="1" dirty="0" smtClean="0"/>
              <a:t>« 40 x 80%  donc 32 h/semaine ou encore 6,4 h/jour »</a:t>
            </a:r>
          </a:p>
          <a:p>
            <a:pPr marL="685800" lvl="1" indent="-228600">
              <a:buFontTx/>
              <a:buChar char="•"/>
            </a:pPr>
            <a:endParaRPr lang="fr-FR" altLang="fr-FR" sz="1000" i="1" dirty="0" smtClean="0"/>
          </a:p>
          <a:p>
            <a:pPr marL="228600" indent="-228600"/>
            <a:r>
              <a:rPr lang="fr-FR" altLang="fr-FR" sz="1000" dirty="0" smtClean="0"/>
              <a:t>             </a:t>
            </a:r>
            <a:r>
              <a:rPr lang="fr-FR" altLang="fr-FR" sz="1000" b="1" i="1" u="sng" dirty="0" smtClean="0"/>
              <a:t> Remarque :</a:t>
            </a:r>
            <a:r>
              <a:rPr lang="fr-FR" altLang="fr-FR" sz="1000" dirty="0" smtClean="0"/>
              <a:t> Vérifier que la salle a compris les centièmes d’heures</a:t>
            </a:r>
            <a:endParaRPr lang="fr-FR" altLang="fr-FR" sz="1000" b="1" i="1" u="sng" dirty="0" smtClean="0"/>
          </a:p>
          <a:p>
            <a:pPr marL="228600" indent="-228600"/>
            <a:endParaRPr lang="fr-FR" altLang="fr-FR" sz="1000" i="1" dirty="0" smtClean="0"/>
          </a:p>
        </p:txBody>
      </p:sp>
    </p:spTree>
    <p:extLst>
      <p:ext uri="{BB962C8B-B14F-4D97-AF65-F5344CB8AC3E}">
        <p14:creationId xmlns:p14="http://schemas.microsoft.com/office/powerpoint/2010/main" val="42017589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3DD1638A-6071-4D2C-A89C-2A339960C86F}" type="slidenum">
              <a:rPr lang="fr-FR" altLang="fr-FR">
                <a:solidFill>
                  <a:schemeClr val="tx1"/>
                </a:solidFill>
                <a:latin typeface="Times New Roman" panose="02020603050405020304" pitchFamily="18" charset="0"/>
              </a:rPr>
              <a:pPr/>
              <a:t>58</a:t>
            </a:fld>
            <a:endParaRPr lang="fr-FR" altLang="fr-FR">
              <a:solidFill>
                <a:schemeClr val="tx1"/>
              </a:solidFill>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72036"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smtClean="0"/>
              <a:t>Il s’agit d’une synthèse. A ce stade tous les participants ont compris. Le transparent doit être passé rapidement.</a:t>
            </a:r>
          </a:p>
          <a:p>
            <a:r>
              <a:rPr lang="fr-FR" altLang="fr-FR" b="1" i="1" u="sng" smtClean="0">
                <a:cs typeface="Times New Roman" panose="02020603050405020304" pitchFamily="18" charset="0"/>
              </a:rPr>
              <a:t>Remarque :</a:t>
            </a:r>
            <a:r>
              <a:rPr lang="fr-FR" altLang="fr-FR" smtClean="0">
                <a:cs typeface="Times New Roman" panose="02020603050405020304" pitchFamily="18" charset="0"/>
              </a:rPr>
              <a:t> Le gestionnaire de production définit le poste de charge par son taux horaire et sa capacité de travail en heures de production.</a:t>
            </a:r>
          </a:p>
        </p:txBody>
      </p:sp>
    </p:spTree>
    <p:extLst>
      <p:ext uri="{BB962C8B-B14F-4D97-AF65-F5344CB8AC3E}">
        <p14:creationId xmlns:p14="http://schemas.microsoft.com/office/powerpoint/2010/main" val="7275888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92A4286F-2AA5-407F-AF8A-CCBCD5599492}" type="slidenum">
              <a:rPr lang="fr-FR" altLang="fr-FR">
                <a:solidFill>
                  <a:schemeClr val="tx1"/>
                </a:solidFill>
                <a:latin typeface="Times New Roman" panose="02020603050405020304" pitchFamily="18" charset="0"/>
              </a:rPr>
              <a:pPr/>
              <a:t>59</a:t>
            </a:fld>
            <a:endParaRPr lang="fr-FR" altLang="fr-FR">
              <a:solidFill>
                <a:schemeClr val="tx1"/>
              </a:solidFill>
              <a:latin typeface="Times New Roman" panose="02020603050405020304" pitchFamily="18" charset="0"/>
            </a:endParaRPr>
          </a:p>
        </p:txBody>
      </p:sp>
      <p:sp>
        <p:nvSpPr>
          <p:cNvPr id="173059" name="Rectangle 2"/>
          <p:cNvSpPr>
            <a:spLocks noGrp="1" noRot="1" noChangeAspect="1" noChangeArrowheads="1" noTextEdit="1"/>
          </p:cNvSpPr>
          <p:nvPr>
            <p:ph type="sldImg"/>
          </p:nvPr>
        </p:nvSpPr>
        <p:spPr>
          <a:xfrm>
            <a:off x="555625" y="669925"/>
            <a:ext cx="5553075" cy="3844925"/>
          </a:xfrm>
          <a:solidFill>
            <a:srgbClr val="FFFFFF"/>
          </a:solidFill>
          <a:ln/>
        </p:spPr>
      </p:sp>
      <p:sp>
        <p:nvSpPr>
          <p:cNvPr id="173060" name="Rectangle 3"/>
          <p:cNvSpPr>
            <a:spLocks noGrp="1" noChangeArrowheads="1"/>
          </p:cNvSpPr>
          <p:nvPr>
            <p:ph type="body" idx="1"/>
          </p:nvPr>
        </p:nvSpPr>
        <p:spPr bwMode="auto">
          <a:xfrm>
            <a:off x="175364" y="4686300"/>
            <a:ext cx="6263014"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fr-FR" altLang="fr-FR" sz="1100" dirty="0" smtClean="0"/>
              <a:t>« Maintenant nous passons à la table ‘Gammes’. »</a:t>
            </a:r>
          </a:p>
          <a:p>
            <a:pPr marL="228600" indent="-228600">
              <a:buFontTx/>
              <a:buAutoNum type="arabicPeriod"/>
            </a:pPr>
            <a:r>
              <a:rPr lang="fr-FR" altLang="fr-FR" sz="1100" dirty="0" smtClean="0"/>
              <a:t>Demander aux participants : « A quoi se rattache la gamme ? »</a:t>
            </a:r>
          </a:p>
          <a:p>
            <a:pPr marL="228600" indent="-228600">
              <a:buFontTx/>
              <a:buAutoNum type="arabicPeriod"/>
            </a:pPr>
            <a:r>
              <a:rPr lang="fr-FR" altLang="fr-FR" sz="1100" dirty="0" smtClean="0"/>
              <a:t>Demander aux participants, le sens de chacune des colonnes et faire apparaître les définitions.</a:t>
            </a:r>
          </a:p>
          <a:p>
            <a:pPr marL="685800" lvl="1" indent="-228600">
              <a:buFontTx/>
              <a:buChar char="•"/>
            </a:pPr>
            <a:r>
              <a:rPr lang="fr-FR" altLang="fr-FR" sz="1100" dirty="0" smtClean="0"/>
              <a:t>N° Opération: </a:t>
            </a:r>
            <a:r>
              <a:rPr lang="fr-FR" altLang="fr-FR" sz="1100" i="1" dirty="0" smtClean="0"/>
              <a:t>« c’est l’indice de la séquence d’opérations »</a:t>
            </a:r>
          </a:p>
          <a:p>
            <a:pPr marL="685800" lvl="1" indent="-228600">
              <a:buFontTx/>
              <a:buChar char="•"/>
            </a:pPr>
            <a:r>
              <a:rPr lang="fr-FR" altLang="fr-FR" sz="1100" dirty="0" smtClean="0"/>
              <a:t>Libellé : </a:t>
            </a:r>
            <a:r>
              <a:rPr lang="fr-FR" altLang="fr-FR" sz="1100" i="1" dirty="0" smtClean="0"/>
              <a:t>« c’est la description explicite de l’opération »</a:t>
            </a:r>
          </a:p>
          <a:p>
            <a:pPr marL="685800" lvl="1" indent="-228600">
              <a:buFontTx/>
              <a:buChar char="•"/>
            </a:pPr>
            <a:r>
              <a:rPr lang="fr-FR" altLang="fr-FR" sz="1100" dirty="0" smtClean="0"/>
              <a:t>PDC : </a:t>
            </a:r>
            <a:r>
              <a:rPr lang="fr-FR" altLang="fr-FR" sz="1100" i="1" dirty="0" smtClean="0"/>
              <a:t>« C’est le code du poste de charge sur lequel est réalisé l’opération »</a:t>
            </a:r>
          </a:p>
          <a:p>
            <a:pPr marL="685800" lvl="1" indent="-228600">
              <a:buFontTx/>
              <a:buChar char="•"/>
            </a:pPr>
            <a:r>
              <a:rPr lang="fr-FR" altLang="fr-FR" sz="1100" dirty="0" smtClean="0"/>
              <a:t>Temps de préparation : </a:t>
            </a:r>
            <a:r>
              <a:rPr lang="fr-FR" altLang="fr-FR" sz="1100" i="1" dirty="0" smtClean="0"/>
              <a:t>« ce sont les temps de réglage. </a:t>
            </a:r>
            <a:r>
              <a:rPr lang="fr-FR" altLang="fr-FR" sz="1100" i="1" dirty="0" smtClean="0">
                <a:cs typeface="Times New Roman" panose="02020603050405020304" pitchFamily="18" charset="0"/>
              </a:rPr>
              <a:t>Ce temps est fixe quelque soit la taille du lot (réglage, rangement, etc...).</a:t>
            </a:r>
            <a:r>
              <a:rPr lang="fr-FR" altLang="fr-FR" sz="1100" i="1" dirty="0" smtClean="0"/>
              <a:t>  »</a:t>
            </a:r>
          </a:p>
          <a:p>
            <a:pPr marL="685800" lvl="1" indent="-228600">
              <a:buFontTx/>
              <a:buChar char="•"/>
            </a:pPr>
            <a:r>
              <a:rPr lang="fr-FR" altLang="fr-FR" sz="1100" dirty="0" smtClean="0"/>
              <a:t>Temps unitaire : </a:t>
            </a:r>
            <a:r>
              <a:rPr lang="fr-FR" altLang="fr-FR" sz="1100" i="1" dirty="0" smtClean="0"/>
              <a:t>« c’est le temps d’exécution pour une pièce »</a:t>
            </a:r>
          </a:p>
          <a:p>
            <a:pPr marL="228600" indent="-228600">
              <a:buFontTx/>
              <a:buAutoNum type="arabicPeriod"/>
            </a:pPr>
            <a:r>
              <a:rPr lang="fr-FR" altLang="fr-FR" sz="1100" dirty="0" smtClean="0"/>
              <a:t>Demander aux participants de compléter le tableau à l’aide de leurs feuilles (ils doivent se servir de la planche décrivant l’entreprise et le flux des articles) : </a:t>
            </a:r>
            <a:r>
              <a:rPr lang="fr-FR" altLang="fr-FR" sz="1100" i="1" dirty="0" smtClean="0"/>
              <a:t>« </a:t>
            </a:r>
            <a:r>
              <a:rPr lang="fr-FR" altLang="fr-FR" sz="1100" i="1" dirty="0" smtClean="0">
                <a:cs typeface="Times New Roman" panose="02020603050405020304" pitchFamily="18" charset="0"/>
              </a:rPr>
              <a:t>Repérer les opérations dans les systèmes flux/stock.</a:t>
            </a:r>
            <a:r>
              <a:rPr lang="fr-FR" altLang="fr-FR" sz="1100" i="1" dirty="0" smtClean="0"/>
              <a:t> »</a:t>
            </a:r>
          </a:p>
          <a:p>
            <a:pPr marL="228600" indent="-228600">
              <a:buFontTx/>
              <a:buAutoNum type="arabicPeriod"/>
            </a:pPr>
            <a:r>
              <a:rPr lang="fr-FR" altLang="fr-FR" sz="1100" dirty="0" smtClean="0"/>
              <a:t>Vous devez remplir avec eux les temps </a:t>
            </a:r>
            <a:r>
              <a:rPr lang="fr-FR" altLang="fr-FR" sz="1100" b="1" dirty="0" smtClean="0"/>
              <a:t>(les participants n’ont pas les données)</a:t>
            </a:r>
            <a:r>
              <a:rPr lang="fr-FR" altLang="fr-FR" sz="1100" dirty="0" smtClean="0"/>
              <a:t>.</a:t>
            </a:r>
          </a:p>
          <a:p>
            <a:pPr marL="228600" indent="-228600"/>
            <a:endParaRPr lang="fr-FR" altLang="fr-FR" sz="1100" dirty="0" smtClean="0"/>
          </a:p>
          <a:p>
            <a:pPr marL="228600" indent="-228600"/>
            <a:r>
              <a:rPr lang="fr-FR" altLang="fr-FR" sz="1100" dirty="0" smtClean="0"/>
              <a:t>                 </a:t>
            </a:r>
            <a:r>
              <a:rPr lang="fr-FR" altLang="fr-FR" sz="1100" b="1" i="1" u="sng" dirty="0" smtClean="0"/>
              <a:t>Remarque :</a:t>
            </a:r>
            <a:r>
              <a:rPr lang="fr-FR" altLang="fr-FR" sz="1100" dirty="0" smtClean="0"/>
              <a:t> Vérifier que la salle est à l’aise avec les centièmes d’heures</a:t>
            </a:r>
          </a:p>
        </p:txBody>
      </p:sp>
    </p:spTree>
    <p:extLst>
      <p:ext uri="{BB962C8B-B14F-4D97-AF65-F5344CB8AC3E}">
        <p14:creationId xmlns:p14="http://schemas.microsoft.com/office/powerpoint/2010/main" val="50013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C5B0C5E0-AD13-424D-998E-8E4E7124DB44}" type="slidenum">
              <a:rPr lang="fr-FR" altLang="fr-FR">
                <a:solidFill>
                  <a:schemeClr val="tx1"/>
                </a:solidFill>
                <a:latin typeface="Times New Roman" panose="02020603050405020304" pitchFamily="18" charset="0"/>
              </a:rPr>
              <a:pPr/>
              <a:t>6</a:t>
            </a:fld>
            <a:endParaRPr lang="fr-FR" altLang="fr-FR" dirty="0">
              <a:solidFill>
                <a:schemeClr val="tx1"/>
              </a:solidFill>
              <a:latin typeface="Times New Roman" panose="02020603050405020304" pitchFamily="18" charset="0"/>
            </a:endParaRPr>
          </a:p>
        </p:txBody>
      </p:sp>
      <p:sp>
        <p:nvSpPr>
          <p:cNvPr id="119811" name="Rectangle 2"/>
          <p:cNvSpPr>
            <a:spLocks noGrp="1" noRot="1" noChangeAspect="1" noChangeArrowheads="1" noTextEdit="1"/>
          </p:cNvSpPr>
          <p:nvPr>
            <p:ph type="sldImg"/>
          </p:nvPr>
        </p:nvSpPr>
        <p:spPr>
          <a:xfrm>
            <a:off x="663575" y="741363"/>
            <a:ext cx="5340350" cy="3698875"/>
          </a:xfrm>
          <a:solidFill>
            <a:srgbClr val="FFFFFF"/>
          </a:solidFill>
          <a:ln/>
        </p:spPr>
      </p:sp>
      <p:sp>
        <p:nvSpPr>
          <p:cNvPr id="119812" name="Rectangle 4"/>
          <p:cNvSpPr>
            <a:spLocks noGrp="1" noChangeArrowheads="1"/>
          </p:cNvSpPr>
          <p:nvPr>
            <p:ph type="body" idx="1"/>
          </p:nvPr>
        </p:nvSpPr>
        <p:spPr bwMode="auto">
          <a:xfrm>
            <a:off x="887413" y="4686300"/>
            <a:ext cx="4887912" cy="444023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19" tIns="45055" rIns="91719" bIns="45055"/>
          <a:lstStyle/>
          <a:p>
            <a:r>
              <a:rPr lang="fr-FR" altLang="fr-FR" b="1" dirty="0" smtClean="0"/>
              <a:t>MESSAGE : tous les services de l’entreprise sont reliés par des flux physiques, d’information ou financiers</a:t>
            </a:r>
          </a:p>
          <a:p>
            <a:endParaRPr lang="fr-FR" altLang="fr-FR" b="1" i="1" u="sng" dirty="0" smtClean="0"/>
          </a:p>
          <a:p>
            <a:r>
              <a:rPr lang="fr-FR" altLang="fr-FR" b="1" i="1" u="sng" dirty="0" smtClean="0"/>
              <a:t>Remarque :</a:t>
            </a:r>
            <a:r>
              <a:rPr lang="fr-FR" altLang="fr-FR" dirty="0" smtClean="0"/>
              <a:t> cette première diapo doit surprendre les stagiaires.</a:t>
            </a:r>
          </a:p>
          <a:p>
            <a:endParaRPr lang="fr-FR" altLang="fr-FR" dirty="0" smtClean="0"/>
          </a:p>
          <a:p>
            <a:r>
              <a:rPr lang="fr-FR" altLang="fr-FR" dirty="0" smtClean="0"/>
              <a:t>Dire aux participants :</a:t>
            </a:r>
          </a:p>
          <a:p>
            <a:pPr lvl="1"/>
            <a:r>
              <a:rPr lang="fr-FR" altLang="fr-FR" i="1" dirty="0" smtClean="0"/>
              <a:t>« Il est indispensable de décomposer les flux pour que vous vous situez dans l'ensemble. Vous avez un rôle à jouer au sein d'une équipe.»</a:t>
            </a:r>
          </a:p>
          <a:p>
            <a:endParaRPr lang="fr-FR" altLang="fr-FR" i="1" dirty="0" smtClean="0"/>
          </a:p>
        </p:txBody>
      </p:sp>
    </p:spTree>
    <p:extLst>
      <p:ext uri="{BB962C8B-B14F-4D97-AF65-F5344CB8AC3E}">
        <p14:creationId xmlns:p14="http://schemas.microsoft.com/office/powerpoint/2010/main" val="25696019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BB7755F4-0358-41DA-8D19-CCCAD45C479D}" type="slidenum">
              <a:rPr lang="fr-FR" altLang="fr-FR">
                <a:solidFill>
                  <a:schemeClr val="tx1"/>
                </a:solidFill>
                <a:latin typeface="Times New Roman" panose="02020603050405020304" pitchFamily="18" charset="0"/>
              </a:rPr>
              <a:pPr/>
              <a:t>60</a:t>
            </a:fld>
            <a:endParaRPr lang="fr-FR" altLang="fr-FR">
              <a:solidFill>
                <a:schemeClr val="tx1"/>
              </a:solidFill>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74084"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dirty="0" smtClean="0"/>
              <a:t>Il s’agit d’une synthèse. A ce stade tous les participants ont compris. Le transparent doit être passé rapidement.</a:t>
            </a:r>
          </a:p>
          <a:p>
            <a:endParaRPr lang="fr-FR" altLang="fr-FR" b="1" i="1" u="sng" dirty="0" smtClean="0"/>
          </a:p>
          <a:p>
            <a:r>
              <a:rPr lang="fr-FR" altLang="fr-FR" b="1" i="1" u="sng" dirty="0" smtClean="0"/>
              <a:t>Remarque :</a:t>
            </a:r>
            <a:r>
              <a:rPr lang="fr-FR" altLang="fr-FR" dirty="0" smtClean="0"/>
              <a:t> Appuyer vous sur la feuille A2 pour dire :</a:t>
            </a:r>
          </a:p>
          <a:p>
            <a:pPr lvl="1"/>
            <a:r>
              <a:rPr lang="fr-FR" altLang="fr-FR" i="1" dirty="0" smtClean="0"/>
              <a:t>« </a:t>
            </a:r>
            <a:r>
              <a:rPr lang="fr-FR" altLang="fr-FR" i="1" dirty="0" smtClean="0">
                <a:cs typeface="Times New Roman" panose="02020603050405020304" pitchFamily="18" charset="0"/>
              </a:rPr>
              <a:t>Document décrivant en détail la séquence d'opérations de fabrication, d'assemblage, d'inspection ou de transports nécessaires à la fabrication d'un composant ou d'un produit fini. Ce document définit avec précision les temps opératoires, les moyens de production requis, les outils, le nombre et la qualification des ouvriers effectuant le travail et les composants et/ou matières premières nécessaires à ces opérations.</a:t>
            </a:r>
            <a:r>
              <a:rPr lang="fr-FR" altLang="fr-FR" i="1" dirty="0" smtClean="0"/>
              <a:t> »</a:t>
            </a:r>
          </a:p>
        </p:txBody>
      </p:sp>
    </p:spTree>
    <p:extLst>
      <p:ext uri="{BB962C8B-B14F-4D97-AF65-F5344CB8AC3E}">
        <p14:creationId xmlns:p14="http://schemas.microsoft.com/office/powerpoint/2010/main" val="24116004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9B24171D-4C93-447B-898E-9ECDBEBE1343}" type="slidenum">
              <a:rPr lang="fr-FR" altLang="fr-FR">
                <a:solidFill>
                  <a:schemeClr val="tx1"/>
                </a:solidFill>
                <a:latin typeface="Times New Roman" panose="02020603050405020304" pitchFamily="18" charset="0"/>
              </a:rPr>
              <a:pPr/>
              <a:t>61</a:t>
            </a:fld>
            <a:endParaRPr lang="fr-FR" altLang="fr-FR">
              <a:solidFill>
                <a:schemeClr val="tx1"/>
              </a:solidFill>
              <a:latin typeface="Times New Roman" panose="02020603050405020304" pitchFamily="18" charset="0"/>
            </a:endParaRPr>
          </a:p>
        </p:txBody>
      </p:sp>
      <p:sp>
        <p:nvSpPr>
          <p:cNvPr id="175107" name="Rectangle 1026"/>
          <p:cNvSpPr>
            <a:spLocks noGrp="1" noRot="1" noChangeAspect="1" noChangeArrowheads="1" noTextEdit="1"/>
          </p:cNvSpPr>
          <p:nvPr>
            <p:ph type="sldImg"/>
          </p:nvPr>
        </p:nvSpPr>
        <p:spPr>
          <a:xfrm>
            <a:off x="552450" y="665163"/>
            <a:ext cx="5557838" cy="3848100"/>
          </a:xfrm>
          <a:solidFill>
            <a:srgbClr val="FFFFFF"/>
          </a:solidFill>
          <a:ln/>
        </p:spPr>
      </p:sp>
      <p:sp>
        <p:nvSpPr>
          <p:cNvPr id="175108" name="Rectangle 1027"/>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smtClean="0"/>
              <a:t>Message : Les données de flux sont dynamiques</a:t>
            </a:r>
          </a:p>
          <a:p>
            <a:endParaRPr lang="fr-FR" altLang="fr-FR" smtClean="0"/>
          </a:p>
          <a:p>
            <a:r>
              <a:rPr lang="fr-FR" altLang="fr-FR" smtClean="0"/>
              <a:t>« Les données de flux sont des données dynamiques qui évoluent à chaque transaction dans le système.</a:t>
            </a:r>
          </a:p>
          <a:p>
            <a:r>
              <a:rPr lang="fr-FR" altLang="fr-FR" smtClean="0"/>
              <a:t>Les données techniques sont beaucoup plus stables et n’évoluent que lors de modifications techniques donc ‘moins’ souvent.</a:t>
            </a:r>
          </a:p>
          <a:p>
            <a:r>
              <a:rPr lang="fr-FR" altLang="fr-FR" smtClean="0"/>
              <a:t>Pour les données de flux, la notion de temps est importante : d’un jour à l’autre, les données changent. »</a:t>
            </a:r>
          </a:p>
        </p:txBody>
      </p:sp>
    </p:spTree>
    <p:extLst>
      <p:ext uri="{BB962C8B-B14F-4D97-AF65-F5344CB8AC3E}">
        <p14:creationId xmlns:p14="http://schemas.microsoft.com/office/powerpoint/2010/main" val="23726130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32127A3C-DE01-408E-BD8C-21CCE64DE0D1}" type="slidenum">
              <a:rPr lang="fr-FR" altLang="fr-FR">
                <a:solidFill>
                  <a:schemeClr val="tx1"/>
                </a:solidFill>
                <a:latin typeface="Times New Roman" panose="02020603050405020304" pitchFamily="18" charset="0"/>
              </a:rPr>
              <a:pPr/>
              <a:t>62</a:t>
            </a:fld>
            <a:endParaRPr lang="fr-FR" altLang="fr-FR">
              <a:solidFill>
                <a:schemeClr val="tx1"/>
              </a:solidFill>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xfrm>
            <a:off x="555625" y="669925"/>
            <a:ext cx="5553075" cy="3844925"/>
          </a:xfrm>
          <a:noFill/>
          <a:ln w="12700" cap="flat">
            <a:solidFill>
              <a:schemeClr val="tx1"/>
            </a:solidFill>
          </a:ln>
        </p:spPr>
      </p:sp>
      <p:sp>
        <p:nvSpPr>
          <p:cNvPr id="176132"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Demander aux participants de lister les données de flux :</a:t>
            </a:r>
          </a:p>
          <a:p>
            <a:pPr lvl="1"/>
            <a:r>
              <a:rPr lang="fr-FR" altLang="fr-FR" dirty="0" smtClean="0"/>
              <a:t>« Quelles sont les données qui bougent tout le temps, qui évoluent, qui sont dynamiques ? »</a:t>
            </a:r>
          </a:p>
          <a:p>
            <a:endParaRPr lang="fr-FR" altLang="fr-FR" dirty="0" smtClean="0"/>
          </a:p>
          <a:p>
            <a:r>
              <a:rPr lang="fr-FR" altLang="fr-FR" b="1" i="1" u="sng" dirty="0" smtClean="0"/>
              <a:t>Remarque :</a:t>
            </a:r>
            <a:r>
              <a:rPr lang="fr-FR" altLang="fr-FR" dirty="0" smtClean="0"/>
              <a:t> Il existe 3 catégories de données de flux :</a:t>
            </a:r>
          </a:p>
          <a:p>
            <a:pPr>
              <a:buFontTx/>
              <a:buChar char="•"/>
            </a:pPr>
            <a:r>
              <a:rPr lang="fr-FR" altLang="fr-FR" dirty="0" smtClean="0"/>
              <a:t> Besoins (prévisions commerciales, commandes)</a:t>
            </a:r>
          </a:p>
          <a:p>
            <a:pPr>
              <a:buFontTx/>
              <a:buChar char="•"/>
            </a:pPr>
            <a:r>
              <a:rPr lang="fr-FR" altLang="fr-FR" dirty="0" smtClean="0"/>
              <a:t> Stocks (de toute l’entreprise)</a:t>
            </a:r>
          </a:p>
          <a:p>
            <a:pPr>
              <a:buFontTx/>
              <a:buChar char="•"/>
            </a:pPr>
            <a:r>
              <a:rPr lang="fr-FR" altLang="fr-FR" dirty="0" smtClean="0"/>
              <a:t> Encours (sous forme d’ordres de fabrication ou d’achat)</a:t>
            </a:r>
          </a:p>
        </p:txBody>
      </p:sp>
    </p:spTree>
    <p:extLst>
      <p:ext uri="{BB962C8B-B14F-4D97-AF65-F5344CB8AC3E}">
        <p14:creationId xmlns:p14="http://schemas.microsoft.com/office/powerpoint/2010/main" val="2431486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5"/>
          <p:cNvSpPr>
            <a:spLocks noGrp="1" noChangeArrowheads="1"/>
          </p:cNvSpPr>
          <p:nvPr>
            <p:ph type="sldNum" sz="quarter" idx="5"/>
          </p:nvPr>
        </p:nvSpPr>
        <p:spPr>
          <a:noFill/>
        </p:spPr>
        <p:txBody>
          <a:bodyPr/>
          <a:lstStyle>
            <a:lvl1pPr defTabSz="784225">
              <a:defRPr>
                <a:solidFill>
                  <a:srgbClr val="063DE8"/>
                </a:solidFill>
                <a:latin typeface="Arial" panose="020B0604020202020204" pitchFamily="34" charset="0"/>
              </a:defRPr>
            </a:lvl1pPr>
            <a:lvl2pPr marL="742950" indent="-285750" defTabSz="784225">
              <a:defRPr>
                <a:solidFill>
                  <a:srgbClr val="063DE8"/>
                </a:solidFill>
                <a:latin typeface="Arial" panose="020B0604020202020204" pitchFamily="34" charset="0"/>
              </a:defRPr>
            </a:lvl2pPr>
            <a:lvl3pPr marL="1143000" indent="-228600" defTabSz="784225">
              <a:defRPr>
                <a:solidFill>
                  <a:srgbClr val="063DE8"/>
                </a:solidFill>
                <a:latin typeface="Arial" panose="020B0604020202020204" pitchFamily="34" charset="0"/>
              </a:defRPr>
            </a:lvl3pPr>
            <a:lvl4pPr marL="1600200" indent="-228600" defTabSz="784225">
              <a:defRPr>
                <a:solidFill>
                  <a:srgbClr val="063DE8"/>
                </a:solidFill>
                <a:latin typeface="Arial" panose="020B0604020202020204" pitchFamily="34" charset="0"/>
              </a:defRPr>
            </a:lvl4pPr>
            <a:lvl5pPr marL="2057400" indent="-228600" defTabSz="784225">
              <a:defRPr>
                <a:solidFill>
                  <a:srgbClr val="063DE8"/>
                </a:solidFill>
                <a:latin typeface="Arial" panose="020B0604020202020204" pitchFamily="34" charset="0"/>
              </a:defRPr>
            </a:lvl5pPr>
            <a:lvl6pPr marL="2514600" indent="-228600" algn="ctr" defTabSz="78422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8422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8422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84225" eaLnBrk="0" fontAlgn="base" hangingPunct="0">
              <a:spcBef>
                <a:spcPct val="0"/>
              </a:spcBef>
              <a:spcAft>
                <a:spcPct val="0"/>
              </a:spcAft>
              <a:defRPr>
                <a:solidFill>
                  <a:srgbClr val="063DE8"/>
                </a:solidFill>
                <a:latin typeface="Arial" panose="020B0604020202020204" pitchFamily="34" charset="0"/>
              </a:defRPr>
            </a:lvl9pPr>
          </a:lstStyle>
          <a:p>
            <a:pPr eaLnBrk="0" hangingPunct="0"/>
            <a:fld id="{4EF1EA03-F212-4635-936C-993198411EB0}" type="slidenum">
              <a:rPr lang="fr-FR" altLang="fr-FR" sz="1000">
                <a:solidFill>
                  <a:schemeClr val="tx1"/>
                </a:solidFill>
                <a:latin typeface="Times New Roman" panose="02020603050405020304" pitchFamily="18" charset="0"/>
              </a:rPr>
              <a:pPr eaLnBrk="0" hangingPunct="0"/>
              <a:t>63</a:t>
            </a:fld>
            <a:endParaRPr lang="fr-FR" altLang="fr-FR" sz="1000">
              <a:solidFill>
                <a:schemeClr val="tx1"/>
              </a:solidFill>
              <a:latin typeface="Times New Roman" panose="02020603050405020304" pitchFamily="18" charset="0"/>
            </a:endParaRPr>
          </a:p>
        </p:txBody>
      </p:sp>
      <p:sp>
        <p:nvSpPr>
          <p:cNvPr id="177155" name="Rectangle 2"/>
          <p:cNvSpPr>
            <a:spLocks noChangeArrowheads="1"/>
          </p:cNvSpPr>
          <p:nvPr/>
        </p:nvSpPr>
        <p:spPr bwMode="auto">
          <a:xfrm>
            <a:off x="3775075"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7156" name="Rectangle 5"/>
          <p:cNvSpPr>
            <a:spLocks noChangeArrowheads="1"/>
          </p:cNvSpPr>
          <p:nvPr/>
        </p:nvSpPr>
        <p:spPr bwMode="auto">
          <a:xfrm>
            <a:off x="0"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7157" name="Rectangle 6"/>
          <p:cNvSpPr>
            <a:spLocks noChangeArrowheads="1"/>
          </p:cNvSpPr>
          <p:nvPr/>
        </p:nvSpPr>
        <p:spPr bwMode="auto">
          <a:xfrm>
            <a:off x="3787775" y="4763"/>
            <a:ext cx="2903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7159" name="Rectangle 10"/>
          <p:cNvSpPr>
            <a:spLocks noGrp="1" noChangeArrowheads="1"/>
          </p:cNvSpPr>
          <p:nvPr>
            <p:ph type="body" idx="1"/>
          </p:nvPr>
        </p:nvSpPr>
        <p:spPr bwMode="auto">
          <a:xfrm>
            <a:off x="890588" y="4687888"/>
            <a:ext cx="4879975" cy="3686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pPr eaLnBrk="1" hangingPunct="1"/>
            <a:r>
              <a:rPr lang="fr-FR" altLang="fr-FR" smtClean="0"/>
              <a:t>Dire : « A vous ! Compléter les données de flux sur votre planche A2 »</a:t>
            </a:r>
          </a:p>
          <a:p>
            <a:pPr eaLnBrk="1" hangingPunct="1"/>
            <a:r>
              <a:rPr lang="fr-FR" altLang="fr-FR" smtClean="0"/>
              <a:t>Laissez aux participants quelques minutes avant la correction.</a:t>
            </a:r>
          </a:p>
          <a:p>
            <a:pPr eaLnBrk="1" hangingPunct="1"/>
            <a:endParaRPr lang="fr-FR" altLang="fr-FR" smtClean="0"/>
          </a:p>
        </p:txBody>
      </p:sp>
      <p:sp>
        <p:nvSpPr>
          <p:cNvPr id="177160" name="Rectangle 11"/>
          <p:cNvSpPr>
            <a:spLocks noGrp="1" noRot="1" noChangeAspect="1" noChangeArrowheads="1" noTextEdit="1"/>
          </p:cNvSpPr>
          <p:nvPr>
            <p:ph type="sldImg"/>
          </p:nvPr>
        </p:nvSpPr>
        <p:spPr>
          <a:xfrm>
            <a:off x="568325" y="636588"/>
            <a:ext cx="5526088" cy="3825875"/>
          </a:xfrm>
          <a:ln cap="flat"/>
        </p:spPr>
      </p:sp>
    </p:spTree>
    <p:extLst>
      <p:ext uri="{BB962C8B-B14F-4D97-AF65-F5344CB8AC3E}">
        <p14:creationId xmlns:p14="http://schemas.microsoft.com/office/powerpoint/2010/main" val="17199074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87FD615A-7372-4D31-A915-265281BBBC3D}" type="slidenum">
              <a:rPr lang="fr-FR" altLang="fr-FR">
                <a:solidFill>
                  <a:schemeClr val="tx1"/>
                </a:solidFill>
                <a:latin typeface="Times New Roman" panose="02020603050405020304" pitchFamily="18" charset="0"/>
              </a:rPr>
              <a:pPr/>
              <a:t>64</a:t>
            </a:fld>
            <a:endParaRPr lang="fr-FR" altLang="fr-FR">
              <a:solidFill>
                <a:schemeClr val="tx1"/>
              </a:solidFill>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xfrm>
            <a:off x="555625" y="669925"/>
            <a:ext cx="5553075" cy="3844925"/>
          </a:xfrm>
          <a:solidFill>
            <a:srgbClr val="FFFFFF"/>
          </a:solidFill>
          <a:ln/>
        </p:spPr>
      </p:sp>
      <p:sp>
        <p:nvSpPr>
          <p:cNvPr id="178180" name="Espace réservé des commentaires 1"/>
          <p:cNvSpPr>
            <a:spLocks noGrp="1"/>
          </p:cNvSpPr>
          <p:nvPr>
            <p:ph type="body" idx="1"/>
          </p:nvPr>
        </p:nvSpPr>
        <p:spPr bwMode="auto">
          <a:xfrm>
            <a:off x="666750" y="4686300"/>
            <a:ext cx="5329238"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Tree>
    <p:extLst>
      <p:ext uri="{BB962C8B-B14F-4D97-AF65-F5344CB8AC3E}">
        <p14:creationId xmlns:p14="http://schemas.microsoft.com/office/powerpoint/2010/main" val="42274987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3656CA14-79C6-48D3-8844-F0F43BDA2C4F}" type="slidenum">
              <a:rPr lang="fr-FR" altLang="fr-FR">
                <a:solidFill>
                  <a:schemeClr val="tx1"/>
                </a:solidFill>
                <a:latin typeface="Times New Roman" panose="02020603050405020304" pitchFamily="18" charset="0"/>
              </a:rPr>
              <a:pPr/>
              <a:t>65</a:t>
            </a:fld>
            <a:endParaRPr lang="fr-FR" altLang="fr-FR">
              <a:solidFill>
                <a:schemeClr val="tx1"/>
              </a:solidFill>
              <a:latin typeface="Times New Roman" panose="02020603050405020304" pitchFamily="18" charset="0"/>
            </a:endParaRPr>
          </a:p>
        </p:txBody>
      </p:sp>
      <p:sp>
        <p:nvSpPr>
          <p:cNvPr id="179203" name="Rectangle 2"/>
          <p:cNvSpPr>
            <a:spLocks noGrp="1" noRot="1" noChangeAspect="1" noChangeArrowheads="1" noTextEdit="1"/>
          </p:cNvSpPr>
          <p:nvPr>
            <p:ph type="sldImg"/>
          </p:nvPr>
        </p:nvSpPr>
        <p:spPr>
          <a:xfrm>
            <a:off x="555625" y="669925"/>
            <a:ext cx="5553075" cy="3844925"/>
          </a:xfrm>
          <a:solidFill>
            <a:srgbClr val="FFFFFF"/>
          </a:solidFill>
          <a:ln/>
        </p:spPr>
      </p:sp>
      <p:sp>
        <p:nvSpPr>
          <p:cNvPr id="2" name="Espace réservé des commentaires 1"/>
          <p:cNvSpPr>
            <a:spLocks noGrp="1"/>
          </p:cNvSpPr>
          <p:nvPr>
            <p:ph type="body" idx="1"/>
          </p:nvPr>
        </p:nvSpPr>
        <p:spPr>
          <a:xfrm>
            <a:off x="666750" y="4748213"/>
            <a:ext cx="5329238" cy="3884612"/>
          </a:xfrm>
          <a:prstGeom prst="rect">
            <a:avLst/>
          </a:prstGeom>
        </p:spPr>
        <p:txBody>
          <a:bodyPr/>
          <a:lstStyle/>
          <a:p>
            <a:endParaRPr lang="fr-FR" dirty="0"/>
          </a:p>
        </p:txBody>
      </p:sp>
    </p:spTree>
    <p:extLst>
      <p:ext uri="{BB962C8B-B14F-4D97-AF65-F5344CB8AC3E}">
        <p14:creationId xmlns:p14="http://schemas.microsoft.com/office/powerpoint/2010/main" val="12895927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9F867581-FB4B-4AF5-8494-41DA814CB380}" type="slidenum">
              <a:rPr lang="fr-FR" altLang="fr-FR">
                <a:solidFill>
                  <a:schemeClr val="tx1"/>
                </a:solidFill>
                <a:latin typeface="Times New Roman" panose="02020603050405020304" pitchFamily="18" charset="0"/>
              </a:rPr>
              <a:pPr/>
              <a:t>66</a:t>
            </a:fld>
            <a:endParaRPr lang="fr-FR" altLang="fr-FR">
              <a:solidFill>
                <a:schemeClr val="tx1"/>
              </a:solidFill>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xfrm>
            <a:off x="555625" y="669925"/>
            <a:ext cx="5553075" cy="3844925"/>
          </a:xfrm>
          <a:solidFill>
            <a:srgbClr val="FFFFFF"/>
          </a:solidFill>
          <a:ln/>
        </p:spPr>
      </p:sp>
    </p:spTree>
    <p:extLst>
      <p:ext uri="{BB962C8B-B14F-4D97-AF65-F5344CB8AC3E}">
        <p14:creationId xmlns:p14="http://schemas.microsoft.com/office/powerpoint/2010/main" val="6822788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5C9FE338-E571-4FE7-8FB2-9C062ABB1F45}" type="slidenum">
              <a:rPr lang="fr-FR" altLang="fr-FR">
                <a:solidFill>
                  <a:schemeClr val="tx1"/>
                </a:solidFill>
                <a:latin typeface="Times New Roman" panose="02020603050405020304" pitchFamily="18" charset="0"/>
              </a:rPr>
              <a:pPr/>
              <a:t>67</a:t>
            </a:fld>
            <a:endParaRPr lang="fr-FR" altLang="fr-FR">
              <a:solidFill>
                <a:schemeClr val="tx1"/>
              </a:solidFill>
              <a:latin typeface="Times New Roman" panose="02020603050405020304" pitchFamily="18" charset="0"/>
            </a:endParaRPr>
          </a:p>
        </p:txBody>
      </p:sp>
      <p:sp>
        <p:nvSpPr>
          <p:cNvPr id="181251" name="Rectangle 2"/>
          <p:cNvSpPr>
            <a:spLocks noGrp="1" noRot="1" noChangeAspect="1" noChangeArrowheads="1" noTextEdit="1"/>
          </p:cNvSpPr>
          <p:nvPr>
            <p:ph type="sldImg"/>
          </p:nvPr>
        </p:nvSpPr>
        <p:spPr>
          <a:xfrm>
            <a:off x="555625" y="669925"/>
            <a:ext cx="5553075" cy="3844925"/>
          </a:xfrm>
          <a:solidFill>
            <a:srgbClr val="FFFFFF"/>
          </a:solidFill>
          <a:ln/>
        </p:spPr>
      </p:sp>
    </p:spTree>
    <p:extLst>
      <p:ext uri="{BB962C8B-B14F-4D97-AF65-F5344CB8AC3E}">
        <p14:creationId xmlns:p14="http://schemas.microsoft.com/office/powerpoint/2010/main" val="14901724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5808EEFC-D3DE-41C8-81FA-AC89D5A0C696}" type="slidenum">
              <a:rPr lang="fr-FR" altLang="fr-FR">
                <a:solidFill>
                  <a:schemeClr val="tx1"/>
                </a:solidFill>
                <a:latin typeface="Times New Roman" panose="02020603050405020304" pitchFamily="18" charset="0"/>
              </a:rPr>
              <a:pPr/>
              <a:t>68</a:t>
            </a:fld>
            <a:endParaRPr lang="fr-FR" altLang="fr-FR">
              <a:solidFill>
                <a:schemeClr val="tx1"/>
              </a:solidFill>
              <a:latin typeface="Times New Roman" panose="02020603050405020304" pitchFamily="18" charset="0"/>
            </a:endParaRPr>
          </a:p>
        </p:txBody>
      </p:sp>
      <p:sp>
        <p:nvSpPr>
          <p:cNvPr id="182275" name="Rectangle 2"/>
          <p:cNvSpPr>
            <a:spLocks noGrp="1" noRot="1" noChangeAspect="1" noChangeArrowheads="1" noTextEdit="1"/>
          </p:cNvSpPr>
          <p:nvPr>
            <p:ph type="sldImg"/>
          </p:nvPr>
        </p:nvSpPr>
        <p:spPr>
          <a:xfrm>
            <a:off x="555625" y="669925"/>
            <a:ext cx="5553075" cy="3844925"/>
          </a:xfrm>
          <a:solidFill>
            <a:srgbClr val="FFFFFF"/>
          </a:solidFill>
          <a:ln/>
        </p:spPr>
      </p:sp>
    </p:spTree>
    <p:extLst>
      <p:ext uri="{BB962C8B-B14F-4D97-AF65-F5344CB8AC3E}">
        <p14:creationId xmlns:p14="http://schemas.microsoft.com/office/powerpoint/2010/main" val="27917155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974E07C0-37FA-4327-8277-4F67A3A42EC8}" type="slidenum">
              <a:rPr lang="fr-FR" altLang="fr-FR">
                <a:solidFill>
                  <a:schemeClr val="tx1"/>
                </a:solidFill>
                <a:latin typeface="Times New Roman" panose="02020603050405020304" pitchFamily="18" charset="0"/>
              </a:rPr>
              <a:pPr/>
              <a:t>69</a:t>
            </a:fld>
            <a:endParaRPr lang="fr-FR" altLang="fr-FR">
              <a:solidFill>
                <a:schemeClr val="tx1"/>
              </a:solidFill>
              <a:latin typeface="Times New Roman" panose="02020603050405020304" pitchFamily="18" charset="0"/>
            </a:endParaRPr>
          </a:p>
        </p:txBody>
      </p:sp>
      <p:sp>
        <p:nvSpPr>
          <p:cNvPr id="183299" name="Rectangle 1026"/>
          <p:cNvSpPr>
            <a:spLocks noGrp="1" noRot="1" noChangeAspect="1" noChangeArrowheads="1" noTextEdit="1"/>
          </p:cNvSpPr>
          <p:nvPr>
            <p:ph type="sldImg"/>
          </p:nvPr>
        </p:nvSpPr>
        <p:spPr>
          <a:ln/>
        </p:spPr>
      </p:sp>
      <p:sp>
        <p:nvSpPr>
          <p:cNvPr id="183300" name="Rectangle 1027"/>
          <p:cNvSpPr>
            <a:spLocks noGrp="1" noChangeArrowheads="1"/>
          </p:cNvSpPr>
          <p:nvPr>
            <p:ph type="body" idx="1"/>
          </p:nvPr>
        </p:nvSpPr>
        <p:spPr bwMode="auto">
          <a:xfrm>
            <a:off x="914400" y="4724400"/>
            <a:ext cx="4876800" cy="4419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b="1" dirty="0" smtClean="0"/>
              <a:t>Message : les données à initialiser pour se servir du MRP</a:t>
            </a:r>
          </a:p>
          <a:p>
            <a:endParaRPr lang="fr-FR" altLang="fr-FR" b="1" dirty="0" smtClean="0"/>
          </a:p>
          <a:p>
            <a:r>
              <a:rPr lang="fr-FR" altLang="fr-FR" dirty="0" smtClean="0"/>
              <a:t>Les deux grandes catégories de données :</a:t>
            </a:r>
          </a:p>
          <a:p>
            <a:pPr>
              <a:buFontTx/>
              <a:buChar char="•"/>
            </a:pPr>
            <a:r>
              <a:rPr lang="fr-FR" altLang="fr-FR" dirty="0" smtClean="0"/>
              <a:t> Les données techniques et ses 4 tables</a:t>
            </a:r>
          </a:p>
          <a:p>
            <a:pPr>
              <a:buFontTx/>
              <a:buChar char="•"/>
            </a:pPr>
            <a:r>
              <a:rPr lang="fr-FR" altLang="fr-FR" dirty="0" smtClean="0"/>
              <a:t> Les données de flux et ses données dynamiques</a:t>
            </a:r>
          </a:p>
        </p:txBody>
      </p:sp>
    </p:spTree>
    <p:extLst>
      <p:ext uri="{BB962C8B-B14F-4D97-AF65-F5344CB8AC3E}">
        <p14:creationId xmlns:p14="http://schemas.microsoft.com/office/powerpoint/2010/main" val="298268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B2CFD138-8464-4242-A59C-ABE54003FDAD}" type="slidenum">
              <a:rPr lang="fr-FR" altLang="fr-FR">
                <a:solidFill>
                  <a:schemeClr val="tx1"/>
                </a:solidFill>
                <a:latin typeface="Times New Roman" panose="02020603050405020304" pitchFamily="18" charset="0"/>
              </a:rPr>
              <a:pPr/>
              <a:t>7</a:t>
            </a:fld>
            <a:endParaRPr lang="fr-FR" altLang="fr-FR" dirty="0">
              <a:solidFill>
                <a:schemeClr val="tx1"/>
              </a:solidFill>
              <a:latin typeface="Times New Roman" panose="02020603050405020304" pitchFamily="18" charset="0"/>
            </a:endParaRPr>
          </a:p>
        </p:txBody>
      </p:sp>
      <p:sp>
        <p:nvSpPr>
          <p:cNvPr id="120835" name="Rectangle 3074"/>
          <p:cNvSpPr>
            <a:spLocks noGrp="1" noRot="1" noChangeAspect="1" noChangeArrowheads="1" noTextEdit="1"/>
          </p:cNvSpPr>
          <p:nvPr>
            <p:ph type="sldImg"/>
          </p:nvPr>
        </p:nvSpPr>
        <p:spPr>
          <a:xfrm>
            <a:off x="663575" y="741363"/>
            <a:ext cx="5340350" cy="3698875"/>
          </a:xfrm>
          <a:solidFill>
            <a:srgbClr val="FFFFFF"/>
          </a:solidFill>
          <a:ln/>
        </p:spPr>
      </p:sp>
      <p:sp>
        <p:nvSpPr>
          <p:cNvPr id="120836" name="Rectangle 3076"/>
          <p:cNvSpPr>
            <a:spLocks noGrp="1" noChangeArrowheads="1"/>
          </p:cNvSpPr>
          <p:nvPr>
            <p:ph type="body" idx="1"/>
          </p:nvPr>
        </p:nvSpPr>
        <p:spPr bwMode="auto">
          <a:xfrm>
            <a:off x="50104" y="4510936"/>
            <a:ext cx="6562530" cy="444023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19" tIns="45055" rIns="91719" bIns="45055"/>
          <a:lstStyle/>
          <a:p>
            <a:r>
              <a:rPr lang="fr-FR" altLang="fr-FR" sz="700" b="1" dirty="0" smtClean="0"/>
              <a:t>Message : On ne cherche pas à décrire l’organisation d’une entreprise. On veut que chacun des participants situe sa contribution journalière au bon fonctionnement de cet ensemble</a:t>
            </a:r>
          </a:p>
          <a:p>
            <a:r>
              <a:rPr lang="fr-FR" altLang="fr-FR" sz="700" dirty="0" smtClean="0">
                <a:cs typeface="Times New Roman" panose="02020603050405020304" pitchFamily="18" charset="0"/>
              </a:rPr>
              <a:t>Ce diapositive reprend pas à pas les différents flux qui apparaissent. Pour l’animer, il est plus simple de faire apparaître le flux, et de le décrire ensuite. Il faut suivre le cheminement d’une commande, depuis le contact jusqu’au paiement final par le client.</a:t>
            </a:r>
          </a:p>
          <a:p>
            <a:r>
              <a:rPr lang="fr-FR" altLang="fr-FR" sz="700" dirty="0" smtClean="0">
                <a:cs typeface="Times New Roman" panose="02020603050405020304" pitchFamily="18" charset="0"/>
              </a:rPr>
              <a:t> Dire aux participants :</a:t>
            </a:r>
          </a:p>
          <a:p>
            <a:r>
              <a:rPr lang="fr-FR" altLang="fr-FR" sz="700" dirty="0" smtClean="0">
                <a:cs typeface="Times New Roman" panose="02020603050405020304" pitchFamily="18" charset="0"/>
              </a:rPr>
              <a:t>« Il y a trois types de flux : des flux physiques (bleu), des flux financiers (verts) et des flux d’information (rouge).</a:t>
            </a:r>
          </a:p>
          <a:p>
            <a:r>
              <a:rPr lang="fr-FR" altLang="fr-FR" sz="700" dirty="0" smtClean="0">
                <a:cs typeface="Times New Roman" panose="02020603050405020304" pitchFamily="18" charset="0"/>
              </a:rPr>
              <a:t> Point de départ : le contact (en vert)</a:t>
            </a:r>
          </a:p>
          <a:p>
            <a:r>
              <a:rPr lang="fr-FR" altLang="fr-FR" sz="700" dirty="0" smtClean="0">
                <a:cs typeface="Times New Roman" panose="02020603050405020304" pitchFamily="18" charset="0"/>
              </a:rPr>
              <a:t>Il est suivi du processus : Échanges entre client et bureau d’études, service technique et le client.</a:t>
            </a:r>
          </a:p>
          <a:p>
            <a:r>
              <a:rPr lang="fr-FR" altLang="fr-FR" sz="700" dirty="0" smtClean="0">
                <a:cs typeface="Times New Roman" panose="02020603050405020304" pitchFamily="18" charset="0"/>
              </a:rPr>
              <a:t>Cette phase se termine par la remise de prix à la direction des programmes, qui fait une offre au client.</a:t>
            </a:r>
          </a:p>
          <a:p>
            <a:r>
              <a:rPr lang="fr-FR" altLang="fr-FR" sz="700" dirty="0" smtClean="0">
                <a:cs typeface="Times New Roman" panose="02020603050405020304" pitchFamily="18" charset="0"/>
              </a:rPr>
              <a:t>Le client passe ensuite une commande (1) à la direction programme, qui fait une demande de délai (2) à l’ordonnancement (fonction planning). Ce service remet un délai (3) à la direction programme, qui valide en passant une commande interne (4) et qui répond au client (5).</a:t>
            </a:r>
          </a:p>
          <a:p>
            <a:r>
              <a:rPr lang="fr-FR" altLang="fr-FR" sz="700" dirty="0" smtClean="0">
                <a:cs typeface="Times New Roman" panose="02020603050405020304" pitchFamily="18" charset="0"/>
              </a:rPr>
              <a:t>Une fois la commande interne passée, on déclenche les approvisionnements (ceux à plus long délai) (6). Ils sont transformés par le service Achats en commande ponctuelle ou appel de livraison s’il y a déjà une commande ouverte (7).</a:t>
            </a:r>
          </a:p>
          <a:p>
            <a:r>
              <a:rPr lang="fr-FR" altLang="fr-FR" sz="700" dirty="0" smtClean="0">
                <a:cs typeface="Times New Roman" panose="02020603050405020304" pitchFamily="18" charset="0"/>
              </a:rPr>
              <a:t>Suivant la réaction du FRN (Fournisseur), il peut y avoir relance.</a:t>
            </a:r>
          </a:p>
          <a:p>
            <a:r>
              <a:rPr lang="fr-FR" altLang="fr-FR" sz="700" dirty="0" smtClean="0">
                <a:cs typeface="Times New Roman" panose="02020603050405020304" pitchFamily="18" charset="0"/>
              </a:rPr>
              <a:t>Ensuite, le FRN livre (8). Le service contrôle entrée ou contrôle réception contrôle. Si ce n’est pas bon : retour des pièces vers le FRN (9) et information au service Achat (10) : « Attention ! ne pas payer la facture ! ».</a:t>
            </a:r>
          </a:p>
          <a:p>
            <a:r>
              <a:rPr lang="fr-FR" altLang="fr-FR" sz="700" dirty="0" smtClean="0">
                <a:cs typeface="Times New Roman" panose="02020603050405020304" pitchFamily="18" charset="0"/>
              </a:rPr>
              <a:t>Si les pièces sont OK, alors elles sont transférées dans le magasin (11). Dans ce cas il y a une information de réception transmise à la Comptabilité (12), qui rapproche de la facture (13) reçue du FRN. Puis paiement (15). On aurait pu rajouter une information aux Achats pour informer de la réception des pièces.</a:t>
            </a:r>
          </a:p>
          <a:p>
            <a:r>
              <a:rPr lang="fr-FR" altLang="fr-FR" sz="700" dirty="0" smtClean="0">
                <a:cs typeface="Times New Roman" panose="02020603050405020304" pitchFamily="18" charset="0"/>
              </a:rPr>
              <a:t>Pendant ce temps, le BE et les Études développent les données techniques (16). La fonction planning (Ordonnancement) peut éditer les dossiers de fabrication (17) avec fiche suiveuse, liste à servir, liste outillage, ….L’atelier transmet la liste à servir au Magasin (18) qui retourne les pièces. L’avancement de l’OF est suivi (20) et les déchets évacués au fur et à mesure (21), ainsi que les rebuts lors des contrôles en cours de fabrication.</a:t>
            </a:r>
          </a:p>
          <a:p>
            <a:r>
              <a:rPr lang="fr-FR" altLang="fr-FR" sz="700" dirty="0" smtClean="0">
                <a:cs typeface="Times New Roman" panose="02020603050405020304" pitchFamily="18" charset="0"/>
              </a:rPr>
              <a:t>Les produits sont rentrés en stock (22) puis l’OF est soldé et son bilan est effectué (23).</a:t>
            </a:r>
          </a:p>
          <a:p>
            <a:r>
              <a:rPr lang="fr-FR" altLang="fr-FR" sz="700" dirty="0" smtClean="0">
                <a:cs typeface="Times New Roman" panose="02020603050405020304" pitchFamily="18" charset="0"/>
              </a:rPr>
              <a:t>Les produits finis sont expédiés (25) et une information d’expédition est envoyée au client (26) et à la comptabilité (27). Ceci déclenche un facture (28), si nécessaire une relance (29) puis un encaissement (30).</a:t>
            </a:r>
          </a:p>
          <a:p>
            <a:r>
              <a:rPr lang="fr-FR" altLang="fr-FR" sz="700" dirty="0" smtClean="0">
                <a:cs typeface="Times New Roman" panose="02020603050405020304" pitchFamily="18" charset="0"/>
              </a:rPr>
              <a:t>La comptabilité renvoie un tableau de bord à la Direction Générale.</a:t>
            </a:r>
          </a:p>
          <a:p>
            <a:r>
              <a:rPr lang="fr-FR" altLang="fr-FR" sz="700" dirty="0" smtClean="0">
                <a:cs typeface="Times New Roman" panose="02020603050405020304" pitchFamily="18" charset="0"/>
              </a:rPr>
              <a:t>S’il y a des contrôles spécifiques (hors atelier), on peut avoir un flux vers le contrôle fabrication.</a:t>
            </a:r>
          </a:p>
          <a:p>
            <a:r>
              <a:rPr lang="fr-FR" altLang="fr-FR" sz="700" dirty="0" smtClean="0">
                <a:cs typeface="Times New Roman" panose="02020603050405020304" pitchFamily="18" charset="0"/>
              </a:rPr>
              <a:t>Lorsque les FRN sont « certifiés » (en AQF (Assurance Qualité FRN) le FRN assure la qualité du produit), on peut réceptionner </a:t>
            </a:r>
          </a:p>
          <a:p>
            <a:r>
              <a:rPr lang="fr-FR" altLang="fr-FR" sz="700" dirty="0" smtClean="0">
                <a:cs typeface="Times New Roman" panose="02020603050405020304" pitchFamily="18" charset="0"/>
              </a:rPr>
              <a:t>directement dans le Magasin.</a:t>
            </a:r>
          </a:p>
          <a:p>
            <a:r>
              <a:rPr lang="fr-FR" altLang="fr-FR" sz="700" dirty="0" smtClean="0">
                <a:cs typeface="Times New Roman" panose="02020603050405020304" pitchFamily="18" charset="0"/>
              </a:rPr>
              <a:t>En Juste A Temps, les pièces seraient directement livrées dans l’atelier.</a:t>
            </a:r>
          </a:p>
          <a:p>
            <a:r>
              <a:rPr lang="fr-FR" altLang="fr-FR" sz="700" b="1" i="1" u="sng" dirty="0" smtClean="0"/>
              <a:t>Remarque :</a:t>
            </a:r>
            <a:r>
              <a:rPr lang="fr-FR" altLang="fr-FR" sz="700" dirty="0" smtClean="0"/>
              <a:t> les flux sont abordés un par un.</a:t>
            </a:r>
          </a:p>
          <a:p>
            <a:r>
              <a:rPr lang="fr-FR" altLang="fr-FR" sz="700" dirty="0" smtClean="0"/>
              <a:t>Pour la compréhension du schéma, les prévisions n'ont pas été indiquées.</a:t>
            </a:r>
          </a:p>
        </p:txBody>
      </p:sp>
    </p:spTree>
    <p:extLst>
      <p:ext uri="{BB962C8B-B14F-4D97-AF65-F5344CB8AC3E}">
        <p14:creationId xmlns:p14="http://schemas.microsoft.com/office/powerpoint/2010/main" val="21085797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6DD37FEC-AB46-4CAF-A6F3-B485C3250E1B}" type="slidenum">
              <a:rPr lang="fr-FR" altLang="fr-FR">
                <a:solidFill>
                  <a:schemeClr val="tx1"/>
                </a:solidFill>
                <a:latin typeface="Times New Roman" panose="02020603050405020304" pitchFamily="18" charset="0"/>
              </a:rPr>
              <a:pPr/>
              <a:t>70</a:t>
            </a:fld>
            <a:endParaRPr lang="fr-FR" altLang="fr-FR">
              <a:solidFill>
                <a:schemeClr val="tx1"/>
              </a:solidFill>
              <a:latin typeface="Times New Roman" panose="02020603050405020304" pitchFamily="18" charset="0"/>
            </a:endParaRPr>
          </a:p>
        </p:txBody>
      </p:sp>
      <p:sp>
        <p:nvSpPr>
          <p:cNvPr id="184323"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84324" name="Rectangle 5"/>
          <p:cNvSpPr>
            <a:spLocks noGrp="1" noChangeArrowheads="1"/>
          </p:cNvSpPr>
          <p:nvPr>
            <p:ph type="body" idx="1"/>
          </p:nvPr>
        </p:nvSpPr>
        <p:spPr bwMode="auto">
          <a:xfrm>
            <a:off x="914400" y="4724400"/>
            <a:ext cx="4876800" cy="4419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b="1" i="1" u="sng" dirty="0" smtClean="0"/>
              <a:t>Remarque :</a:t>
            </a:r>
            <a:r>
              <a:rPr lang="fr-FR" altLang="fr-FR" dirty="0" smtClean="0"/>
              <a:t> Lors de l’animation, demander aux participants de compléter seuls la feuille A2, et l’animateur doit suivre chacun des participants individuellement pour répondre à ses questions.</a:t>
            </a:r>
          </a:p>
        </p:txBody>
      </p:sp>
    </p:spTree>
    <p:extLst>
      <p:ext uri="{BB962C8B-B14F-4D97-AF65-F5344CB8AC3E}">
        <p14:creationId xmlns:p14="http://schemas.microsoft.com/office/powerpoint/2010/main" val="11924930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178E33DA-34F8-4473-9B6A-C72F9ADF840E}" type="slidenum">
              <a:rPr lang="fr-FR" altLang="fr-FR">
                <a:solidFill>
                  <a:schemeClr val="tx1"/>
                </a:solidFill>
                <a:latin typeface="Times New Roman" panose="02020603050405020304" pitchFamily="18" charset="0"/>
              </a:rPr>
              <a:pPr/>
              <a:t>71</a:t>
            </a:fld>
            <a:endParaRPr lang="fr-FR" altLang="fr-FR">
              <a:solidFill>
                <a:schemeClr val="tx1"/>
              </a:solidFill>
              <a:latin typeface="Times New Roman" panose="02020603050405020304" pitchFamily="18" charset="0"/>
            </a:endParaRPr>
          </a:p>
        </p:txBody>
      </p:sp>
      <p:sp>
        <p:nvSpPr>
          <p:cNvPr id="185347" name="Rectangle 2"/>
          <p:cNvSpPr>
            <a:spLocks noGrp="1" noRot="1" noChangeAspect="1" noChangeArrowheads="1" noTextEdit="1"/>
          </p:cNvSpPr>
          <p:nvPr>
            <p:ph type="sldImg"/>
          </p:nvPr>
        </p:nvSpPr>
        <p:spPr>
          <a:xfrm>
            <a:off x="555625" y="879475"/>
            <a:ext cx="5553075" cy="3844925"/>
          </a:xfrm>
          <a:solidFill>
            <a:srgbClr val="FFFFFF"/>
          </a:solidFill>
          <a:ln/>
        </p:spPr>
      </p:sp>
      <p:sp>
        <p:nvSpPr>
          <p:cNvPr id="185348" name="Rectangle 3"/>
          <p:cNvSpPr>
            <a:spLocks noGrp="1" noChangeArrowheads="1"/>
          </p:cNvSpPr>
          <p:nvPr>
            <p:ph type="body" idx="1"/>
          </p:nvPr>
        </p:nvSpPr>
        <p:spPr bwMode="auto">
          <a:xfrm>
            <a:off x="887413" y="4779963"/>
            <a:ext cx="4887912" cy="4440237"/>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i="1" dirty="0" smtClean="0"/>
              <a:t>« La logique MRP est constituée de 3 étapes :</a:t>
            </a:r>
          </a:p>
          <a:p>
            <a:pPr>
              <a:buFontTx/>
              <a:buChar char="•"/>
            </a:pPr>
            <a:r>
              <a:rPr lang="fr-FR" altLang="fr-FR" i="1" dirty="0" smtClean="0"/>
              <a:t> La traduction des besoins clients : c’est le PDP,</a:t>
            </a:r>
          </a:p>
          <a:p>
            <a:pPr>
              <a:buFontTx/>
              <a:buChar char="•"/>
            </a:pPr>
            <a:r>
              <a:rPr lang="fr-FR" altLang="fr-FR" i="1" dirty="0" smtClean="0"/>
              <a:t> Le calcul des besoins nets</a:t>
            </a:r>
            <a:r>
              <a:rPr lang="fr-FR" altLang="fr-FR" i="1" dirty="0" smtClean="0">
                <a:cs typeface="Times New Roman" panose="02020603050405020304" pitchFamily="18" charset="0"/>
              </a:rPr>
              <a:t> consiste à calculer les quantités des besoins en matières premières et en composants nécessaires à la réalisation des produits finis,</a:t>
            </a:r>
          </a:p>
          <a:p>
            <a:pPr>
              <a:buFontTx/>
              <a:buChar char="•"/>
            </a:pPr>
            <a:r>
              <a:rPr lang="fr-FR" altLang="fr-FR" i="1" dirty="0" smtClean="0">
                <a:cs typeface="Times New Roman" panose="02020603050405020304" pitchFamily="18" charset="0"/>
              </a:rPr>
              <a:t>Le calcul des charges détermine </a:t>
            </a:r>
            <a:r>
              <a:rPr lang="fr-FR" altLang="fr-FR" i="1" dirty="0" smtClean="0"/>
              <a:t>le plan de charge des postes de travail, c’est-à-dire si on est capable de faire tout le travail prévu</a:t>
            </a:r>
            <a:r>
              <a:rPr lang="fr-FR" altLang="fr-FR" i="1" dirty="0" smtClean="0">
                <a:cs typeface="Times New Roman" panose="02020603050405020304" pitchFamily="18" charset="0"/>
              </a:rPr>
              <a:t>. »</a:t>
            </a:r>
            <a:endParaRPr lang="fr-FR" altLang="fr-FR" i="1" dirty="0" smtClean="0"/>
          </a:p>
          <a:p>
            <a:endParaRPr lang="fr-FR" altLang="fr-FR" dirty="0" smtClean="0"/>
          </a:p>
        </p:txBody>
      </p:sp>
    </p:spTree>
    <p:extLst>
      <p:ext uri="{BB962C8B-B14F-4D97-AF65-F5344CB8AC3E}">
        <p14:creationId xmlns:p14="http://schemas.microsoft.com/office/powerpoint/2010/main" val="1070130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32DD38B4-3A7E-48E6-9E1B-A75B3F8C41B1}" type="slidenum">
              <a:rPr lang="fr-FR" altLang="fr-FR">
                <a:solidFill>
                  <a:schemeClr val="tx1"/>
                </a:solidFill>
                <a:latin typeface="Times New Roman" panose="02020603050405020304" pitchFamily="18" charset="0"/>
              </a:rPr>
              <a:pPr/>
              <a:t>72</a:t>
            </a:fld>
            <a:endParaRPr lang="fr-FR" altLang="fr-FR">
              <a:solidFill>
                <a:schemeClr val="tx1"/>
              </a:solidFill>
              <a:latin typeface="Times New Roman" panose="02020603050405020304" pitchFamily="18" charset="0"/>
            </a:endParaRPr>
          </a:p>
        </p:txBody>
      </p:sp>
      <p:sp>
        <p:nvSpPr>
          <p:cNvPr id="186371" name="Rectangle 1026"/>
          <p:cNvSpPr>
            <a:spLocks noGrp="1" noRot="1" noChangeAspect="1" noChangeArrowheads="1" noTextEdit="1"/>
          </p:cNvSpPr>
          <p:nvPr>
            <p:ph type="sldImg"/>
          </p:nvPr>
        </p:nvSpPr>
        <p:spPr>
          <a:xfrm>
            <a:off x="552450" y="665163"/>
            <a:ext cx="5557838" cy="3848100"/>
          </a:xfrm>
          <a:solidFill>
            <a:srgbClr val="FFFFFF"/>
          </a:solidFill>
          <a:ln/>
        </p:spPr>
      </p:sp>
      <p:sp>
        <p:nvSpPr>
          <p:cNvPr id="186372" name="Rectangle 1029"/>
          <p:cNvSpPr>
            <a:spLocks noGrp="1" noChangeArrowheads="1"/>
          </p:cNvSpPr>
          <p:nvPr>
            <p:ph type="body" idx="1"/>
          </p:nvPr>
        </p:nvSpPr>
        <p:spPr bwMode="auto">
          <a:xfrm>
            <a:off x="533400" y="4724400"/>
            <a:ext cx="5638800" cy="4419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90500" indent="-190500">
              <a:buFontTx/>
              <a:buAutoNum type="arabicPeriod"/>
            </a:pPr>
            <a:r>
              <a:rPr lang="fr-FR" altLang="fr-FR" sz="800" dirty="0" smtClean="0">
                <a:cs typeface="Times New Roman" panose="02020603050405020304" pitchFamily="18" charset="0"/>
              </a:rPr>
              <a:t>Rappel des données utiles, les données de gestion : Lotissement  =  Besoin quotidien, Lot multiple  =  lot multiple de 10, Sécurité  =  0, délai=  2 jours pour EML. Les informations proviennent de la fiche "article".</a:t>
            </a:r>
          </a:p>
          <a:p>
            <a:pPr marL="190500" indent="-190500">
              <a:buFontTx/>
              <a:buAutoNum type="arabicPeriod"/>
            </a:pPr>
            <a:r>
              <a:rPr lang="fr-FR" altLang="fr-FR" sz="800" dirty="0" smtClean="0">
                <a:cs typeface="Times New Roman" panose="02020603050405020304" pitchFamily="18" charset="0"/>
              </a:rPr>
              <a:t>On initialise le PDP avec les besoins bruts tirés des données de flux (</a:t>
            </a:r>
            <a:r>
              <a:rPr lang="fr-FR" altLang="fr-FR" sz="800" i="1" dirty="0" smtClean="0">
                <a:cs typeface="Times New Roman" panose="02020603050405020304" pitchFamily="18" charset="0"/>
              </a:rPr>
              <a:t>Commandes</a:t>
            </a:r>
            <a:r>
              <a:rPr lang="fr-FR" altLang="fr-FR" sz="800" dirty="0" smtClean="0">
                <a:cs typeface="Times New Roman" panose="02020603050405020304" pitchFamily="18" charset="0"/>
              </a:rPr>
              <a:t> pour EML et </a:t>
            </a:r>
            <a:r>
              <a:rPr lang="fr-FR" altLang="fr-FR" sz="800" i="1" dirty="0" smtClean="0">
                <a:cs typeface="Times New Roman" panose="02020603050405020304" pitchFamily="18" charset="0"/>
              </a:rPr>
              <a:t>Prévisions</a:t>
            </a:r>
            <a:r>
              <a:rPr lang="fr-FR" altLang="fr-FR" sz="800" dirty="0" smtClean="0">
                <a:cs typeface="Times New Roman" panose="02020603050405020304" pitchFamily="18" charset="0"/>
              </a:rPr>
              <a:t> pour EMV)</a:t>
            </a:r>
          </a:p>
          <a:p>
            <a:pPr marL="190500" indent="-190500">
              <a:buFontTx/>
              <a:buAutoNum type="arabicPeriod"/>
            </a:pPr>
            <a:r>
              <a:rPr lang="fr-FR" altLang="fr-FR" sz="800" dirty="0" smtClean="0">
                <a:cs typeface="Times New Roman" panose="02020603050405020304" pitchFamily="18" charset="0"/>
              </a:rPr>
              <a:t>Les réceptions prévues : « A quoi cela correspond-il ? Ce sont les encours et il n’y en a pas pour EML. » (pour EMV on a un OF)</a:t>
            </a:r>
          </a:p>
          <a:p>
            <a:pPr marL="190500" indent="-190500">
              <a:buFontTx/>
              <a:buAutoNum type="arabicPeriod"/>
            </a:pPr>
            <a:r>
              <a:rPr lang="fr-FR" altLang="fr-FR" sz="800" dirty="0" smtClean="0">
                <a:cs typeface="Times New Roman" panose="02020603050405020304" pitchFamily="18" charset="0"/>
              </a:rPr>
              <a:t>Stock disponible = stock au 28 le matin donc celui de la veille (20 pour EML)</a:t>
            </a:r>
          </a:p>
          <a:p>
            <a:pPr marL="190500" indent="-190500">
              <a:buFontTx/>
              <a:buAutoNum type="arabicPeriod"/>
            </a:pPr>
            <a:r>
              <a:rPr lang="fr-FR" altLang="fr-FR" sz="800" dirty="0" smtClean="0">
                <a:cs typeface="Times New Roman" panose="02020603050405020304" pitchFamily="18" charset="0"/>
              </a:rPr>
              <a:t>Lancement du calcul : </a:t>
            </a:r>
            <a:r>
              <a:rPr lang="fr-FR" altLang="fr-FR" sz="800" dirty="0" err="1" smtClean="0">
                <a:cs typeface="Times New Roman" panose="02020603050405020304" pitchFamily="18" charset="0"/>
              </a:rPr>
              <a:t>SD</a:t>
            </a:r>
            <a:r>
              <a:rPr lang="fr-FR" altLang="fr-FR" sz="800" baseline="-10000" dirty="0" err="1" smtClean="0">
                <a:cs typeface="Times New Roman" panose="02020603050405020304" pitchFamily="18" charset="0"/>
              </a:rPr>
              <a:t>j</a:t>
            </a:r>
            <a:r>
              <a:rPr lang="fr-FR" altLang="fr-FR" sz="800" dirty="0" smtClean="0">
                <a:cs typeface="Times New Roman" panose="02020603050405020304" pitchFamily="18" charset="0"/>
              </a:rPr>
              <a:t> = Stock disponible jour j = SD</a:t>
            </a:r>
            <a:r>
              <a:rPr lang="fr-FR" altLang="fr-FR" sz="800" baseline="-10000" dirty="0" smtClean="0">
                <a:cs typeface="Times New Roman" panose="02020603050405020304" pitchFamily="18" charset="0"/>
              </a:rPr>
              <a:t>(j–1)</a:t>
            </a:r>
            <a:r>
              <a:rPr lang="fr-FR" altLang="fr-FR" sz="800" dirty="0" smtClean="0">
                <a:cs typeface="Times New Roman" panose="02020603050405020304" pitchFamily="18" charset="0"/>
              </a:rPr>
              <a:t> - </a:t>
            </a:r>
            <a:r>
              <a:rPr lang="fr-FR" altLang="fr-FR" sz="800" dirty="0" err="1" smtClean="0">
                <a:cs typeface="Times New Roman" panose="02020603050405020304" pitchFamily="18" charset="0"/>
              </a:rPr>
              <a:t>BB</a:t>
            </a:r>
            <a:r>
              <a:rPr lang="fr-FR" altLang="fr-FR" sz="800" baseline="-10000" dirty="0" err="1" smtClean="0">
                <a:cs typeface="Times New Roman" panose="02020603050405020304" pitchFamily="18" charset="0"/>
              </a:rPr>
              <a:t>j</a:t>
            </a:r>
            <a:r>
              <a:rPr lang="fr-FR" altLang="fr-FR" sz="800" dirty="0" smtClean="0">
                <a:cs typeface="Times New Roman" panose="02020603050405020304" pitchFamily="18" charset="0"/>
              </a:rPr>
              <a:t> + RP (Formule à l’écran)</a:t>
            </a:r>
          </a:p>
          <a:p>
            <a:pPr marL="476250" lvl="1" indent="-19050"/>
            <a:r>
              <a:rPr lang="fr-FR" altLang="fr-FR" sz="800" i="1" dirty="0" smtClean="0">
                <a:cs typeface="Times New Roman" panose="02020603050405020304" pitchFamily="18" charset="0"/>
              </a:rPr>
              <a:t>« La force du système MRP est de simuler ce qui va se passer dans l’avenir. On anticipe les consommations futures et on réagit en lançant des ordres de fabrication pour les satisfaire. Cette technique est différente du ‘point de commande’ où l’effet de consommation déclenche l’action (il n’y a pas d’anticipation) et cela impose un stock de sécurité en conséquence »</a:t>
            </a:r>
          </a:p>
          <a:p>
            <a:pPr marL="190500" indent="-190500">
              <a:buFontTx/>
              <a:buAutoNum type="arabicPeriod"/>
            </a:pPr>
            <a:r>
              <a:rPr lang="fr-FR" altLang="fr-FR" sz="800" dirty="0" smtClean="0">
                <a:cs typeface="Times New Roman" panose="02020603050405020304" pitchFamily="18" charset="0"/>
              </a:rPr>
              <a:t>Apparition des besoins nets (+20) car un stock projeté négatif correspond à un besoin net</a:t>
            </a:r>
          </a:p>
          <a:p>
            <a:pPr marL="190500" indent="-190500">
              <a:buFontTx/>
              <a:buAutoNum type="arabicPeriod"/>
            </a:pPr>
            <a:r>
              <a:rPr lang="fr-FR" altLang="fr-FR" sz="800" dirty="0" smtClean="0">
                <a:cs typeface="Times New Roman" panose="02020603050405020304" pitchFamily="18" charset="0"/>
              </a:rPr>
              <a:t>On crée un Ordre suggéré qui doit satisfaire ce besoin en dates et quantités</a:t>
            </a:r>
          </a:p>
          <a:p>
            <a:pPr marL="190500" indent="-190500">
              <a:buFontTx/>
              <a:buAutoNum type="arabicPeriod"/>
            </a:pPr>
            <a:r>
              <a:rPr lang="fr-FR" altLang="fr-FR" sz="800" dirty="0" smtClean="0">
                <a:cs typeface="Times New Roman" panose="02020603050405020304" pitchFamily="18" charset="0"/>
              </a:rPr>
              <a:t>Le délai permet de connaître la date de lancement.</a:t>
            </a:r>
          </a:p>
          <a:p>
            <a:pPr marL="190500" indent="-190500"/>
            <a:r>
              <a:rPr lang="fr-FR" altLang="fr-FR" sz="800" b="1" dirty="0" smtClean="0"/>
              <a:t>Pour EMV</a:t>
            </a:r>
          </a:p>
          <a:p>
            <a:pPr marL="190500" indent="-190500"/>
            <a:r>
              <a:rPr lang="fr-FR" altLang="fr-FR" sz="800" dirty="0" smtClean="0">
                <a:cs typeface="Times New Roman" panose="02020603050405020304" pitchFamily="18" charset="0"/>
              </a:rPr>
              <a:t>     Même raisonnement qu'EML, à la seule différence que la taille de l'OF est arrondie à une quantité multiple de 50.</a:t>
            </a:r>
            <a:r>
              <a:rPr lang="fr-FR" altLang="fr-FR" sz="800" dirty="0" smtClean="0"/>
              <a:t> </a:t>
            </a:r>
          </a:p>
          <a:p>
            <a:pPr marL="190500" indent="-190500"/>
            <a:endParaRPr lang="fr-FR" altLang="fr-FR" sz="800" b="1" i="1" u="sng" dirty="0" smtClean="0"/>
          </a:p>
          <a:p>
            <a:pPr marL="190500" indent="-190500"/>
            <a:r>
              <a:rPr lang="fr-FR" altLang="fr-FR" sz="800" b="1" i="1" u="sng" dirty="0" smtClean="0"/>
              <a:t>Animation :</a:t>
            </a:r>
            <a:r>
              <a:rPr lang="fr-FR" altLang="fr-FR" sz="800" dirty="0" smtClean="0"/>
              <a:t> L’animateur utilise la planche corrigée et accompagne les participants individuellement dans les calculs.</a:t>
            </a:r>
            <a:endParaRPr lang="fr-FR" altLang="fr-FR" sz="800" b="1" i="1" u="sng" dirty="0" smtClean="0"/>
          </a:p>
          <a:p>
            <a:pPr marL="190500" indent="-190500"/>
            <a:endParaRPr lang="fr-FR" altLang="fr-FR" sz="800" b="1" i="1" u="sng" dirty="0" smtClean="0"/>
          </a:p>
          <a:p>
            <a:pPr marL="190500" indent="-190500"/>
            <a:r>
              <a:rPr lang="fr-FR" altLang="fr-FR" sz="800" b="1" i="1" u="sng" dirty="0" smtClean="0"/>
              <a:t>Remarque :</a:t>
            </a:r>
            <a:r>
              <a:rPr lang="fr-FR" altLang="fr-FR" sz="800" dirty="0" smtClean="0"/>
              <a:t> dans le cas </a:t>
            </a:r>
            <a:r>
              <a:rPr lang="fr-FR" altLang="fr-FR" sz="800" dirty="0" err="1" smtClean="0"/>
              <a:t>Lazurex</a:t>
            </a:r>
            <a:r>
              <a:rPr lang="fr-FR" altLang="fr-FR" sz="800" dirty="0" smtClean="0"/>
              <a:t>, on se place à 8h00 du matin et on compte en jours ouvrés.</a:t>
            </a:r>
            <a:endParaRPr lang="fr-FR" altLang="fr-FR" sz="800" b="1" i="1" u="sng" dirty="0" smtClean="0"/>
          </a:p>
          <a:p>
            <a:pPr marL="190500" indent="-190500"/>
            <a:r>
              <a:rPr lang="fr-FR" altLang="fr-FR" sz="800" dirty="0" smtClean="0"/>
              <a:t>Ne pas oublier de faire </a:t>
            </a:r>
            <a:r>
              <a:rPr lang="fr-FR" altLang="fr-FR" sz="800" dirty="0" smtClean="0">
                <a:cs typeface="Times New Roman" panose="02020603050405020304" pitchFamily="18" charset="0"/>
              </a:rPr>
              <a:t>tirer une flèche des tables</a:t>
            </a:r>
          </a:p>
          <a:p>
            <a:pPr marL="190500" indent="-190500">
              <a:buFontTx/>
              <a:buChar char="•"/>
            </a:pPr>
            <a:r>
              <a:rPr lang="fr-FR" altLang="fr-FR" sz="800" dirty="0" smtClean="0">
                <a:cs typeface="Times New Roman" panose="02020603050405020304" pitchFamily="18" charset="0"/>
              </a:rPr>
              <a:t>Article </a:t>
            </a:r>
            <a:r>
              <a:rPr lang="fr-FR" altLang="fr-FR" sz="800" dirty="0" smtClean="0">
                <a:cs typeface="Times New Roman" panose="02020603050405020304" pitchFamily="18" charset="0"/>
                <a:sym typeface="Wingdings" panose="05000000000000000000" pitchFamily="2" charset="2"/>
              </a:rPr>
              <a:t></a:t>
            </a:r>
            <a:r>
              <a:rPr lang="fr-FR" altLang="fr-FR" sz="800" dirty="0" smtClean="0">
                <a:cs typeface="Times New Roman" panose="02020603050405020304" pitchFamily="18" charset="0"/>
              </a:rPr>
              <a:t> P.D.P.</a:t>
            </a:r>
          </a:p>
          <a:p>
            <a:pPr marL="190500" indent="-190500">
              <a:buFontTx/>
              <a:buChar char="•"/>
            </a:pPr>
            <a:r>
              <a:rPr lang="fr-FR" altLang="fr-FR" sz="800" dirty="0" err="1" smtClean="0">
                <a:cs typeface="Times New Roman" panose="02020603050405020304" pitchFamily="18" charset="0"/>
              </a:rPr>
              <a:t>Cdes</a:t>
            </a:r>
            <a:r>
              <a:rPr lang="fr-FR" altLang="fr-FR" sz="800" dirty="0" smtClean="0">
                <a:cs typeface="Times New Roman" panose="02020603050405020304" pitchFamily="18" charset="0"/>
              </a:rPr>
              <a:t> fermes </a:t>
            </a:r>
            <a:r>
              <a:rPr lang="fr-FR" altLang="fr-FR" sz="800" dirty="0" smtClean="0">
                <a:cs typeface="Times New Roman" panose="02020603050405020304" pitchFamily="18" charset="0"/>
                <a:sym typeface="Wingdings" panose="05000000000000000000" pitchFamily="2" charset="2"/>
              </a:rPr>
              <a:t> </a:t>
            </a:r>
            <a:r>
              <a:rPr lang="fr-FR" altLang="fr-FR" sz="800" dirty="0" smtClean="0">
                <a:cs typeface="Times New Roman" panose="02020603050405020304" pitchFamily="18" charset="0"/>
              </a:rPr>
              <a:t>P.D.P.</a:t>
            </a:r>
          </a:p>
          <a:p>
            <a:pPr marL="190500" indent="-190500">
              <a:buFontTx/>
              <a:buChar char="•"/>
            </a:pPr>
            <a:r>
              <a:rPr lang="fr-FR" altLang="fr-FR" sz="800" dirty="0" smtClean="0">
                <a:cs typeface="Times New Roman" panose="02020603050405020304" pitchFamily="18" charset="0"/>
              </a:rPr>
              <a:t>Stock </a:t>
            </a:r>
            <a:r>
              <a:rPr lang="fr-FR" altLang="fr-FR" sz="800" dirty="0" smtClean="0">
                <a:cs typeface="Times New Roman" panose="02020603050405020304" pitchFamily="18" charset="0"/>
                <a:sym typeface="Wingdings" panose="05000000000000000000" pitchFamily="2" charset="2"/>
              </a:rPr>
              <a:t> </a:t>
            </a:r>
            <a:r>
              <a:rPr lang="fr-FR" altLang="fr-FR" sz="800" dirty="0" smtClean="0">
                <a:cs typeface="Times New Roman" panose="02020603050405020304" pitchFamily="18" charset="0"/>
              </a:rPr>
              <a:t>P.D.P.</a:t>
            </a:r>
          </a:p>
          <a:p>
            <a:pPr marL="190500" indent="-190500">
              <a:buFontTx/>
              <a:buChar char="•"/>
            </a:pPr>
            <a:r>
              <a:rPr lang="fr-FR" altLang="fr-FR" sz="800" dirty="0" smtClean="0">
                <a:cs typeface="Times New Roman" panose="02020603050405020304" pitchFamily="18" charset="0"/>
              </a:rPr>
              <a:t>Prévisions </a:t>
            </a:r>
            <a:r>
              <a:rPr lang="fr-FR" altLang="fr-FR" sz="800" dirty="0" smtClean="0">
                <a:cs typeface="Times New Roman" panose="02020603050405020304" pitchFamily="18" charset="0"/>
                <a:sym typeface="Wingdings" panose="05000000000000000000" pitchFamily="2" charset="2"/>
              </a:rPr>
              <a:t> </a:t>
            </a:r>
            <a:r>
              <a:rPr lang="fr-FR" altLang="fr-FR" sz="800" dirty="0" smtClean="0">
                <a:cs typeface="Times New Roman" panose="02020603050405020304" pitchFamily="18" charset="0"/>
              </a:rPr>
              <a:t>P.D.P.</a:t>
            </a:r>
          </a:p>
          <a:p>
            <a:pPr marL="190500" indent="-190500">
              <a:buFontTx/>
              <a:buChar char="•"/>
            </a:pPr>
            <a:r>
              <a:rPr lang="fr-FR" altLang="fr-FR" sz="800" dirty="0" smtClean="0">
                <a:cs typeface="Times New Roman" panose="02020603050405020304" pitchFamily="18" charset="0"/>
              </a:rPr>
              <a:t>OF en cours </a:t>
            </a:r>
            <a:r>
              <a:rPr lang="fr-FR" altLang="fr-FR" sz="800" dirty="0" smtClean="0">
                <a:cs typeface="Times New Roman" panose="02020603050405020304" pitchFamily="18" charset="0"/>
                <a:sym typeface="Wingdings" panose="05000000000000000000" pitchFamily="2" charset="2"/>
              </a:rPr>
              <a:t> </a:t>
            </a:r>
            <a:r>
              <a:rPr lang="fr-FR" altLang="fr-FR" sz="800" dirty="0" smtClean="0">
                <a:cs typeface="Times New Roman" panose="02020603050405020304" pitchFamily="18" charset="0"/>
              </a:rPr>
              <a:t>P.D.P.</a:t>
            </a:r>
            <a:endParaRPr lang="fr-FR" altLang="fr-FR" sz="800" b="1" dirty="0" smtClean="0"/>
          </a:p>
          <a:p>
            <a:pPr marL="190500" indent="-190500"/>
            <a:r>
              <a:rPr lang="fr-FR" altLang="fr-FR" sz="800" b="1" dirty="0" smtClean="0"/>
              <a:t>	</a:t>
            </a:r>
          </a:p>
        </p:txBody>
      </p:sp>
    </p:spTree>
    <p:extLst>
      <p:ext uri="{BB962C8B-B14F-4D97-AF65-F5344CB8AC3E}">
        <p14:creationId xmlns:p14="http://schemas.microsoft.com/office/powerpoint/2010/main" val="34946249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4049398D-D709-4054-9ED0-C49D45AD4A98}" type="slidenum">
              <a:rPr lang="fr-FR" altLang="fr-FR">
                <a:solidFill>
                  <a:schemeClr val="tx1"/>
                </a:solidFill>
                <a:latin typeface="Times New Roman" panose="02020603050405020304" pitchFamily="18" charset="0"/>
              </a:rPr>
              <a:pPr/>
              <a:t>73</a:t>
            </a:fld>
            <a:endParaRPr lang="fr-FR" altLang="fr-FR">
              <a:solidFill>
                <a:schemeClr val="tx1"/>
              </a:solidFill>
              <a:latin typeface="Times New Roman" panose="02020603050405020304" pitchFamily="18" charset="0"/>
            </a:endParaRPr>
          </a:p>
        </p:txBody>
      </p:sp>
      <p:sp>
        <p:nvSpPr>
          <p:cNvPr id="187395" name="Rectangle 2"/>
          <p:cNvSpPr>
            <a:spLocks noGrp="1" noRot="1" noChangeAspect="1" noChangeArrowheads="1" noTextEdit="1"/>
          </p:cNvSpPr>
          <p:nvPr>
            <p:ph type="sldImg"/>
          </p:nvPr>
        </p:nvSpPr>
        <p:spPr>
          <a:xfrm>
            <a:off x="555625" y="669925"/>
            <a:ext cx="5553075" cy="3844925"/>
          </a:xfrm>
          <a:solidFill>
            <a:srgbClr val="FFFFFF"/>
          </a:solidFill>
          <a:ln/>
        </p:spPr>
      </p:sp>
      <p:sp>
        <p:nvSpPr>
          <p:cNvPr id="187396"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cs typeface="Times New Roman" panose="02020603050405020304" pitchFamily="18" charset="0"/>
              </a:rPr>
              <a:t>Dire : </a:t>
            </a:r>
            <a:r>
              <a:rPr lang="fr-FR" altLang="fr-FR" i="1" dirty="0" smtClean="0">
                <a:cs typeface="Times New Roman" panose="02020603050405020304" pitchFamily="18" charset="0"/>
              </a:rPr>
              <a:t>« Opération qui consiste, d'une part, à calculer les quantités des besoins en matière et en composants nécessaires à la réalisation des produits du PDP (articles directeurs dans e-</a:t>
            </a:r>
            <a:r>
              <a:rPr lang="fr-FR" altLang="fr-FR" i="1" dirty="0" err="1" smtClean="0">
                <a:cs typeface="Times New Roman" panose="02020603050405020304" pitchFamily="18" charset="0"/>
              </a:rPr>
              <a:t>Prelude</a:t>
            </a:r>
            <a:r>
              <a:rPr lang="fr-FR" altLang="fr-FR" i="1" dirty="0" smtClean="0">
                <a:cs typeface="Times New Roman" panose="02020603050405020304" pitchFamily="18" charset="0"/>
              </a:rPr>
              <a:t>),</a:t>
            </a:r>
            <a:r>
              <a:rPr lang="fr-FR" altLang="fr-FR" i="1" baseline="0" dirty="0" smtClean="0">
                <a:cs typeface="Times New Roman" panose="02020603050405020304" pitchFamily="18" charset="0"/>
              </a:rPr>
              <a:t> </a:t>
            </a:r>
            <a:r>
              <a:rPr lang="fr-FR" altLang="fr-FR" i="1" dirty="0" smtClean="0">
                <a:cs typeface="Times New Roman" panose="02020603050405020304" pitchFamily="18" charset="0"/>
              </a:rPr>
              <a:t>et d'autre part, à définir la date de chaque besoin. </a:t>
            </a:r>
            <a:r>
              <a:rPr lang="fr-FR" altLang="fr-FR" b="1" i="1" dirty="0" smtClean="0">
                <a:cs typeface="Times New Roman" panose="02020603050405020304" pitchFamily="18" charset="0"/>
              </a:rPr>
              <a:t>Il s’agit de la demande dépendante qui doit impérativement être calculée. Elle est dépendante de la demande du PDP qui est indépendante.</a:t>
            </a:r>
          </a:p>
          <a:p>
            <a:r>
              <a:rPr lang="fr-FR" altLang="fr-FR" i="1" dirty="0" smtClean="0">
                <a:cs typeface="Times New Roman" panose="02020603050405020304" pitchFamily="18" charset="0"/>
              </a:rPr>
              <a:t>Ce calcul utilise les nomenclatures de fabrication, le délai d'obtention des matières et des composants ainsi que toutes les données de stocks et d'en-cours.</a:t>
            </a:r>
            <a:r>
              <a:rPr lang="fr-FR" altLang="fr-FR" i="1" dirty="0" smtClean="0"/>
              <a:t> »</a:t>
            </a:r>
          </a:p>
        </p:txBody>
      </p:sp>
    </p:spTree>
    <p:extLst>
      <p:ext uri="{BB962C8B-B14F-4D97-AF65-F5344CB8AC3E}">
        <p14:creationId xmlns:p14="http://schemas.microsoft.com/office/powerpoint/2010/main" val="27106739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654DBC2D-139E-4CB0-B7F6-A33518E8D839}" type="slidenum">
              <a:rPr lang="fr-FR" altLang="fr-FR">
                <a:solidFill>
                  <a:schemeClr val="tx1"/>
                </a:solidFill>
                <a:latin typeface="Times New Roman" panose="02020603050405020304" pitchFamily="18" charset="0"/>
              </a:rPr>
              <a:pPr/>
              <a:t>74</a:t>
            </a:fld>
            <a:endParaRPr lang="fr-FR" altLang="fr-FR">
              <a:solidFill>
                <a:schemeClr val="tx1"/>
              </a:solidFill>
              <a:latin typeface="Times New Roman" panose="02020603050405020304" pitchFamily="18" charset="0"/>
            </a:endParaRPr>
          </a:p>
        </p:txBody>
      </p:sp>
      <p:sp>
        <p:nvSpPr>
          <p:cNvPr id="188419"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88420" name="Rectangle 3"/>
          <p:cNvSpPr>
            <a:spLocks noGrp="1" noChangeArrowheads="1"/>
          </p:cNvSpPr>
          <p:nvPr>
            <p:ph type="body" idx="1"/>
          </p:nvPr>
        </p:nvSpPr>
        <p:spPr bwMode="auto">
          <a:xfrm>
            <a:off x="75156" y="4554538"/>
            <a:ext cx="6550004" cy="4441825"/>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fr-FR" altLang="fr-FR" sz="700" dirty="0" smtClean="0">
                <a:cs typeface="Times New Roman" panose="02020603050405020304" pitchFamily="18" charset="0"/>
              </a:rPr>
              <a:t>Renseigner les données ‘Articles’</a:t>
            </a:r>
          </a:p>
          <a:p>
            <a:pPr marL="228600" indent="-228600">
              <a:buFontTx/>
              <a:buAutoNum type="arabicPeriod"/>
            </a:pPr>
            <a:r>
              <a:rPr lang="fr-FR" altLang="fr-FR" sz="700" dirty="0" smtClean="0">
                <a:cs typeface="Times New Roman" panose="02020603050405020304" pitchFamily="18" charset="0"/>
              </a:rPr>
              <a:t>Traduire les ordres du PDP (=besoins bruts en composants) dans le CBN avec le coefficient de lien de nomenclature (Table ‘Nomenclatures’) – Insister sur : </a:t>
            </a:r>
            <a:r>
              <a:rPr lang="fr-FR" altLang="fr-FR" sz="700" i="1" dirty="0" smtClean="0">
                <a:cs typeface="Times New Roman" panose="02020603050405020304" pitchFamily="18" charset="0"/>
              </a:rPr>
              <a:t>« il est important de faire attention aux coefficients de liens. Imaginez les répercussions d’une erreur dans le lien »</a:t>
            </a:r>
            <a:r>
              <a:rPr lang="fr-FR" altLang="fr-FR" sz="700" dirty="0" smtClean="0">
                <a:cs typeface="Times New Roman" panose="02020603050405020304" pitchFamily="18" charset="0"/>
              </a:rPr>
              <a:t>.</a:t>
            </a:r>
          </a:p>
          <a:p>
            <a:pPr marL="228600" indent="-228600">
              <a:buFontTx/>
              <a:buAutoNum type="arabicPeriod"/>
            </a:pPr>
            <a:r>
              <a:rPr lang="fr-FR" altLang="fr-FR" sz="700" dirty="0" smtClean="0">
                <a:cs typeface="Times New Roman" panose="02020603050405020304" pitchFamily="18" charset="0"/>
              </a:rPr>
              <a:t>Point sur les réceptions prévues</a:t>
            </a:r>
          </a:p>
          <a:p>
            <a:pPr marL="228600" indent="-228600">
              <a:buFontTx/>
              <a:buAutoNum type="arabicPeriod"/>
            </a:pPr>
            <a:r>
              <a:rPr lang="fr-FR" altLang="fr-FR" sz="700" dirty="0" smtClean="0">
                <a:cs typeface="Times New Roman" panose="02020603050405020304" pitchFamily="18" charset="0"/>
              </a:rPr>
              <a:t>Calcul du stock disponible (projeté) : </a:t>
            </a:r>
            <a:r>
              <a:rPr lang="fr-FR" altLang="fr-FR" sz="700" b="1" i="1" dirty="0" smtClean="0">
                <a:cs typeface="Times New Roman" panose="02020603050405020304" pitchFamily="18" charset="0"/>
              </a:rPr>
              <a:t>« Attention à la notion de stock de sécurité »</a:t>
            </a:r>
            <a:r>
              <a:rPr lang="fr-FR" altLang="fr-FR" sz="700" i="1" dirty="0" smtClean="0">
                <a:cs typeface="Times New Roman" panose="02020603050405020304" pitchFamily="18" charset="0"/>
              </a:rPr>
              <a:t> </a:t>
            </a:r>
            <a:r>
              <a:rPr lang="fr-FR" altLang="fr-FR" sz="700" b="1" dirty="0" smtClean="0">
                <a:cs typeface="Times New Roman" panose="02020603050405020304" pitchFamily="18" charset="0"/>
              </a:rPr>
              <a:t>J12 (14/03)</a:t>
            </a:r>
            <a:r>
              <a:rPr lang="fr-FR" altLang="fr-FR" sz="700" dirty="0" smtClean="0">
                <a:cs typeface="Times New Roman" panose="02020603050405020304" pitchFamily="18" charset="0"/>
              </a:rPr>
              <a:t> </a:t>
            </a:r>
            <a:r>
              <a:rPr lang="fr-FR" altLang="fr-FR" sz="700" dirty="0" err="1" smtClean="0">
                <a:cs typeface="Times New Roman" panose="02020603050405020304" pitchFamily="18" charset="0"/>
              </a:rPr>
              <a:t>BN</a:t>
            </a:r>
            <a:r>
              <a:rPr lang="fr-FR" altLang="fr-FR" sz="700" baseline="-10000" dirty="0" err="1" smtClean="0">
                <a:cs typeface="Times New Roman" panose="02020603050405020304" pitchFamily="18" charset="0"/>
              </a:rPr>
              <a:t>j</a:t>
            </a:r>
            <a:r>
              <a:rPr lang="fr-FR" altLang="fr-FR" sz="700" dirty="0" smtClean="0">
                <a:cs typeface="Times New Roman" panose="02020603050405020304" pitchFamily="18" charset="0"/>
              </a:rPr>
              <a:t> = Besoin Net jour j = </a:t>
            </a:r>
            <a:r>
              <a:rPr lang="fr-FR" altLang="fr-FR" sz="700" dirty="0" err="1" smtClean="0">
                <a:cs typeface="Times New Roman" panose="02020603050405020304" pitchFamily="18" charset="0"/>
              </a:rPr>
              <a:t>BB</a:t>
            </a:r>
            <a:r>
              <a:rPr lang="fr-FR" altLang="fr-FR" sz="700" baseline="-10000" dirty="0" err="1" smtClean="0">
                <a:cs typeface="Times New Roman" panose="02020603050405020304" pitchFamily="18" charset="0"/>
              </a:rPr>
              <a:t>j</a:t>
            </a:r>
            <a:r>
              <a:rPr lang="fr-FR" altLang="fr-FR" sz="700" dirty="0" smtClean="0">
                <a:cs typeface="Times New Roman" panose="02020603050405020304" pitchFamily="18" charset="0"/>
              </a:rPr>
              <a:t> – SDj-1 – RP + SS (Formule à l’écran) 560 = 600 (besoins bruts) - 290 (stock disponible J11) - 0 + 250 (stock de sécurité)</a:t>
            </a:r>
          </a:p>
          <a:p>
            <a:pPr marL="228600" indent="-228600">
              <a:buFontTx/>
              <a:buAutoNum type="arabicPeriod"/>
            </a:pPr>
            <a:r>
              <a:rPr lang="fr-FR" altLang="fr-FR" sz="700" b="1" i="1" dirty="0" smtClean="0">
                <a:cs typeface="Times New Roman" panose="02020603050405020304" pitchFamily="18" charset="0"/>
              </a:rPr>
              <a:t>« Attention à la règle de lotissement : on regarde tous les besoins sur les 5 jours ouvrés à venir »</a:t>
            </a:r>
          </a:p>
          <a:p>
            <a:pPr marL="228600" indent="-228600">
              <a:buFontTx/>
              <a:buAutoNum type="arabicPeriod"/>
            </a:pPr>
            <a:r>
              <a:rPr lang="fr-FR" altLang="fr-FR" sz="700" i="1" dirty="0" smtClean="0">
                <a:cs typeface="Times New Roman" panose="02020603050405020304" pitchFamily="18" charset="0"/>
              </a:rPr>
              <a:t>« Attention au lot multiple : je dois lancer un ordre multiple de 250 »</a:t>
            </a:r>
          </a:p>
          <a:p>
            <a:pPr marL="228600" indent="-228600">
              <a:buFontTx/>
              <a:buAutoNum type="arabicPeriod"/>
            </a:pPr>
            <a:r>
              <a:rPr lang="fr-FR" altLang="fr-FR" sz="700" dirty="0" smtClean="0">
                <a:cs typeface="Times New Roman" panose="02020603050405020304" pitchFamily="18" charset="0"/>
              </a:rPr>
              <a:t> Faire un commentaire sur la notion de stock de sécurité et l’importance des inventaires : « il n’y a plus de besoin à partir de 21/03. Or on conserve un stock (320) qui est induit par le stock de sécurité. On comprend l’intérêt économique de raisonner avec un délai de sécurité. Par ailleurs les inventaires de stocks sont importants pour déterminer leur niveau pour déclencher au bon moment des ordres suggérés. »</a:t>
            </a:r>
          </a:p>
          <a:p>
            <a:pPr marL="228600" indent="-228600">
              <a:buFontTx/>
              <a:buAutoNum type="arabicPeriod"/>
            </a:pPr>
            <a:r>
              <a:rPr lang="fr-FR" altLang="fr-FR" sz="700" dirty="0" smtClean="0">
                <a:cs typeface="Times New Roman" panose="02020603050405020304" pitchFamily="18" charset="0"/>
              </a:rPr>
              <a:t>B3 est une synthèse de ce qui a été fait entre le PDP et le CBN sur B2 : </a:t>
            </a:r>
            <a:r>
              <a:rPr lang="fr-FR" altLang="fr-FR" sz="700" i="1" dirty="0" smtClean="0">
                <a:cs typeface="Times New Roman" panose="02020603050405020304" pitchFamily="18" charset="0"/>
              </a:rPr>
              <a:t>« Nous avons appliqué toutes les règles de gestion . »</a:t>
            </a:r>
          </a:p>
          <a:p>
            <a:pPr marL="228600" indent="-228600">
              <a:buFontTx/>
              <a:buAutoNum type="arabicPeriod"/>
            </a:pPr>
            <a:r>
              <a:rPr lang="fr-FR" altLang="fr-FR" sz="700" i="1" dirty="0" smtClean="0">
                <a:cs typeface="Times New Roman" panose="02020603050405020304" pitchFamily="18" charset="0"/>
              </a:rPr>
              <a:t>« Nous allons maintenant traiter M2. C’est un article acheté donc on se sert de la table des commandes fournisseurs’ ».</a:t>
            </a:r>
          </a:p>
          <a:p>
            <a:pPr marL="228600" indent="-228600">
              <a:buFontTx/>
              <a:buAutoNum type="arabicPeriod"/>
            </a:pPr>
            <a:r>
              <a:rPr lang="fr-FR" altLang="fr-FR" sz="700" dirty="0" smtClean="0">
                <a:cs typeface="Times New Roman" panose="02020603050405020304" pitchFamily="18" charset="0"/>
              </a:rPr>
              <a:t> L’OF est planifié dans le passé. </a:t>
            </a:r>
            <a:r>
              <a:rPr lang="fr-FR" altLang="fr-FR" sz="700" dirty="0" smtClean="0"/>
              <a:t>Demander aux participants </a:t>
            </a:r>
            <a:r>
              <a:rPr lang="fr-FR" altLang="fr-FR" sz="700" i="1" dirty="0" smtClean="0"/>
              <a:t>« Que va-t-il se passer ? </a:t>
            </a:r>
            <a:r>
              <a:rPr lang="fr-FR" altLang="fr-FR" sz="700" i="1" dirty="0" smtClean="0">
                <a:cs typeface="Times New Roman" panose="02020603050405020304" pitchFamily="18" charset="0"/>
              </a:rPr>
              <a:t>Quel est le problème ? »</a:t>
            </a:r>
          </a:p>
          <a:p>
            <a:pPr marL="228600" indent="-228600"/>
            <a:r>
              <a:rPr lang="fr-FR" altLang="fr-FR" sz="700" i="1" dirty="0" smtClean="0">
                <a:cs typeface="Times New Roman" panose="02020603050405020304" pitchFamily="18" charset="0"/>
              </a:rPr>
              <a:t>      </a:t>
            </a:r>
            <a:r>
              <a:rPr lang="fr-FR" altLang="fr-FR" sz="700" i="1" dirty="0" smtClean="0"/>
              <a:t>« La commande fournisseur sera passée aujourd’hui car on ne peut pas physiquement lancer dans le passé. Par contre il sera p</a:t>
            </a:r>
            <a:r>
              <a:rPr lang="fr-FR" altLang="fr-FR" sz="700" i="1" dirty="0" smtClean="0">
                <a:cs typeface="Times New Roman" panose="02020603050405020304" pitchFamily="18" charset="0"/>
              </a:rPr>
              <a:t>roposé avec un message d'erreur - Sans action cet ordre risque d’avoir une journée de retard.</a:t>
            </a:r>
            <a:r>
              <a:rPr lang="fr-FR" altLang="fr-FR" sz="700" i="1" dirty="0" smtClean="0"/>
              <a:t> Nous rappelons que le cycle est constitué d’attentes. Il suffira de suivre avec attention cette commande ou de demander au fournisseur un effort. Si cette dernière action n’est pas possible, le stock de sécurité sera consommé et compléter par la réception de la commande le 13/03 </a:t>
            </a:r>
            <a:r>
              <a:rPr lang="fr-FR" altLang="fr-FR" sz="700" i="1" dirty="0" smtClean="0">
                <a:cs typeface="Times New Roman" panose="02020603050405020304" pitchFamily="18" charset="0"/>
              </a:rPr>
              <a:t>(Après tout, il sert bien à cela !)</a:t>
            </a:r>
            <a:r>
              <a:rPr lang="fr-FR" altLang="fr-FR" sz="700" i="1" dirty="0" smtClean="0"/>
              <a:t>. »</a:t>
            </a:r>
            <a:endParaRPr lang="fr-FR" altLang="fr-FR" sz="700" i="1" dirty="0" smtClean="0">
              <a:cs typeface="Times New Roman" panose="02020603050405020304" pitchFamily="18" charset="0"/>
            </a:endParaRPr>
          </a:p>
          <a:p>
            <a:pPr marL="228600" indent="-228600">
              <a:buFontTx/>
              <a:buAutoNum type="arabicPeriod" startAt="11"/>
            </a:pPr>
            <a:r>
              <a:rPr lang="fr-FR" altLang="fr-FR" sz="700" dirty="0" smtClean="0">
                <a:cs typeface="Times New Roman" panose="02020603050405020304" pitchFamily="18" charset="0"/>
              </a:rPr>
              <a:t>La commande aurait dû être passée avant le 28/02 pour un besoin qui date du 24/03. Vous comprenez pourquoi la diminution des délais permet d’abaisser les risques de retard</a:t>
            </a:r>
          </a:p>
          <a:p>
            <a:pPr marL="228600" indent="-228600">
              <a:buFontTx/>
              <a:buAutoNum type="arabicPeriod" startAt="11"/>
            </a:pPr>
            <a:r>
              <a:rPr lang="fr-FR" altLang="fr-FR" sz="700" dirty="0" smtClean="0">
                <a:cs typeface="Times New Roman" panose="02020603050405020304" pitchFamily="18" charset="0"/>
              </a:rPr>
              <a:t>M3 est une synthèse des calculs : </a:t>
            </a:r>
            <a:r>
              <a:rPr lang="fr-FR" altLang="fr-FR" sz="700" i="1" dirty="0" smtClean="0">
                <a:cs typeface="Times New Roman" panose="02020603050405020304" pitchFamily="18" charset="0"/>
              </a:rPr>
              <a:t>« il n'est pas nécessaire de lancer un ordre.</a:t>
            </a:r>
            <a:r>
              <a:rPr lang="fr-FR" altLang="fr-FR" sz="700" i="1" dirty="0" smtClean="0"/>
              <a:t> »</a:t>
            </a:r>
          </a:p>
          <a:p>
            <a:pPr marL="228600" indent="-228600"/>
            <a:endParaRPr lang="fr-FR" altLang="fr-FR" sz="700" dirty="0" smtClean="0">
              <a:cs typeface="Times New Roman" panose="02020603050405020304" pitchFamily="18" charset="0"/>
            </a:endParaRPr>
          </a:p>
          <a:p>
            <a:pPr marL="228600" indent="-228600"/>
            <a:r>
              <a:rPr lang="fr-FR" altLang="fr-FR" sz="700" b="1" i="1" u="sng" dirty="0" smtClean="0">
                <a:cs typeface="Times New Roman" panose="02020603050405020304" pitchFamily="18" charset="0"/>
              </a:rPr>
              <a:t>Remarque :</a:t>
            </a:r>
            <a:r>
              <a:rPr lang="fr-FR" altLang="fr-FR" sz="700" dirty="0" smtClean="0">
                <a:cs typeface="Times New Roman" panose="02020603050405020304" pitchFamily="18" charset="0"/>
              </a:rPr>
              <a:t> ne pas oublier de tirer une flèche du :</a:t>
            </a:r>
          </a:p>
          <a:p>
            <a:pPr marL="1143000" lvl="2" indent="-228600" algn="just">
              <a:spcBef>
                <a:spcPct val="0"/>
              </a:spcBef>
              <a:buFontTx/>
              <a:buChar char="•"/>
            </a:pPr>
            <a:r>
              <a:rPr lang="fr-FR" altLang="fr-FR" sz="700" dirty="0" smtClean="0">
                <a:cs typeface="Times New Roman" panose="02020603050405020304" pitchFamily="18" charset="0"/>
              </a:rPr>
              <a:t> Articles </a:t>
            </a:r>
            <a:r>
              <a:rPr lang="fr-FR" altLang="fr-FR" sz="700" dirty="0" smtClean="0">
                <a:cs typeface="Times New Roman" panose="02020603050405020304" pitchFamily="18" charset="0"/>
                <a:sym typeface="Wingdings" panose="05000000000000000000" pitchFamily="2" charset="2"/>
              </a:rPr>
              <a:t></a:t>
            </a:r>
            <a:r>
              <a:rPr lang="fr-FR" altLang="fr-FR" sz="700" dirty="0" smtClean="0">
                <a:cs typeface="Times New Roman" panose="02020603050405020304" pitchFamily="18" charset="0"/>
              </a:rPr>
              <a:t> CBN</a:t>
            </a:r>
          </a:p>
          <a:p>
            <a:pPr marL="1143000" lvl="2" indent="-228600" algn="just">
              <a:spcBef>
                <a:spcPct val="0"/>
              </a:spcBef>
              <a:buFontTx/>
              <a:buChar char="•"/>
            </a:pPr>
            <a:r>
              <a:rPr lang="fr-FR" altLang="fr-FR" sz="700" dirty="0" smtClean="0">
                <a:cs typeface="Times New Roman" panose="02020603050405020304" pitchFamily="18" charset="0"/>
              </a:rPr>
              <a:t> PDP  </a:t>
            </a:r>
            <a:r>
              <a:rPr lang="fr-FR" altLang="fr-FR" sz="700" dirty="0" smtClean="0">
                <a:cs typeface="Times New Roman" panose="02020603050405020304" pitchFamily="18" charset="0"/>
                <a:sym typeface="Wingdings" panose="05000000000000000000" pitchFamily="2" charset="2"/>
              </a:rPr>
              <a:t></a:t>
            </a:r>
            <a:r>
              <a:rPr lang="fr-FR" altLang="fr-FR" sz="700" dirty="0" smtClean="0">
                <a:cs typeface="Times New Roman" panose="02020603050405020304" pitchFamily="18" charset="0"/>
              </a:rPr>
              <a:t> CBN</a:t>
            </a:r>
          </a:p>
          <a:p>
            <a:pPr marL="1143000" lvl="2" indent="-228600" algn="just">
              <a:spcBef>
                <a:spcPct val="0"/>
              </a:spcBef>
              <a:buFontTx/>
              <a:buChar char="•"/>
            </a:pPr>
            <a:r>
              <a:rPr lang="fr-FR" altLang="fr-FR" sz="700" dirty="0" smtClean="0">
                <a:cs typeface="Times New Roman" panose="02020603050405020304" pitchFamily="18" charset="0"/>
              </a:rPr>
              <a:t> Nomenclature </a:t>
            </a:r>
            <a:r>
              <a:rPr lang="fr-FR" altLang="fr-FR" sz="700" dirty="0" smtClean="0">
                <a:cs typeface="Times New Roman" panose="02020603050405020304" pitchFamily="18" charset="0"/>
                <a:sym typeface="Wingdings" panose="05000000000000000000" pitchFamily="2" charset="2"/>
              </a:rPr>
              <a:t></a:t>
            </a:r>
            <a:r>
              <a:rPr lang="fr-FR" altLang="fr-FR" sz="700" dirty="0" smtClean="0">
                <a:cs typeface="Times New Roman" panose="02020603050405020304" pitchFamily="18" charset="0"/>
              </a:rPr>
              <a:t> CBN</a:t>
            </a:r>
          </a:p>
          <a:p>
            <a:pPr marL="1143000" lvl="2" indent="-228600" algn="just">
              <a:spcBef>
                <a:spcPct val="0"/>
              </a:spcBef>
              <a:buFontTx/>
              <a:buChar char="•"/>
            </a:pPr>
            <a:r>
              <a:rPr lang="fr-FR" altLang="fr-FR" sz="700" dirty="0" smtClean="0">
                <a:cs typeface="Times New Roman" panose="02020603050405020304" pitchFamily="18" charset="0"/>
              </a:rPr>
              <a:t> OF encours </a:t>
            </a:r>
            <a:r>
              <a:rPr lang="fr-FR" altLang="fr-FR" sz="700" dirty="0" smtClean="0">
                <a:cs typeface="Times New Roman" panose="02020603050405020304" pitchFamily="18" charset="0"/>
                <a:sym typeface="Wingdings" panose="05000000000000000000" pitchFamily="2" charset="2"/>
              </a:rPr>
              <a:t></a:t>
            </a:r>
            <a:r>
              <a:rPr lang="fr-FR" altLang="fr-FR" sz="700" dirty="0" smtClean="0">
                <a:cs typeface="Times New Roman" panose="02020603050405020304" pitchFamily="18" charset="0"/>
              </a:rPr>
              <a:t> CBN</a:t>
            </a:r>
          </a:p>
          <a:p>
            <a:pPr marL="1143000" lvl="2" indent="-228600" algn="just">
              <a:spcBef>
                <a:spcPct val="0"/>
              </a:spcBef>
              <a:buFontTx/>
              <a:buChar char="•"/>
            </a:pPr>
            <a:r>
              <a:rPr lang="fr-FR" altLang="fr-FR" sz="700" dirty="0" smtClean="0">
                <a:cs typeface="Times New Roman" panose="02020603050405020304" pitchFamily="18" charset="0"/>
              </a:rPr>
              <a:t> Stock  </a:t>
            </a:r>
            <a:r>
              <a:rPr lang="fr-FR" altLang="fr-FR" sz="700" dirty="0" smtClean="0">
                <a:cs typeface="Times New Roman" panose="02020603050405020304" pitchFamily="18" charset="0"/>
                <a:sym typeface="Wingdings" panose="05000000000000000000" pitchFamily="2" charset="2"/>
              </a:rPr>
              <a:t> </a:t>
            </a:r>
            <a:r>
              <a:rPr lang="fr-FR" altLang="fr-FR" sz="700" dirty="0" smtClean="0">
                <a:cs typeface="Times New Roman" panose="02020603050405020304" pitchFamily="18" charset="0"/>
              </a:rPr>
              <a:t>CBN</a:t>
            </a:r>
          </a:p>
          <a:p>
            <a:pPr marL="1143000" lvl="2" indent="-228600" algn="just">
              <a:spcBef>
                <a:spcPct val="0"/>
              </a:spcBef>
              <a:buFontTx/>
              <a:buChar char="•"/>
            </a:pPr>
            <a:r>
              <a:rPr lang="fr-FR" altLang="fr-FR" sz="700" dirty="0" smtClean="0">
                <a:cs typeface="Times New Roman" panose="02020603050405020304" pitchFamily="18" charset="0"/>
              </a:rPr>
              <a:t> OA encours </a:t>
            </a:r>
            <a:r>
              <a:rPr lang="fr-FR" altLang="fr-FR" sz="700" dirty="0" smtClean="0">
                <a:cs typeface="Times New Roman" panose="02020603050405020304" pitchFamily="18" charset="0"/>
                <a:sym typeface="Wingdings" panose="05000000000000000000" pitchFamily="2" charset="2"/>
              </a:rPr>
              <a:t></a:t>
            </a:r>
            <a:r>
              <a:rPr lang="fr-FR" altLang="fr-FR" sz="700" dirty="0" smtClean="0">
                <a:cs typeface="Times New Roman" panose="02020603050405020304" pitchFamily="18" charset="0"/>
              </a:rPr>
              <a:t> CBN</a:t>
            </a:r>
            <a:endParaRPr lang="fr-FR" altLang="fr-FR" sz="700" dirty="0" smtClean="0"/>
          </a:p>
        </p:txBody>
      </p:sp>
    </p:spTree>
    <p:extLst>
      <p:ext uri="{BB962C8B-B14F-4D97-AF65-F5344CB8AC3E}">
        <p14:creationId xmlns:p14="http://schemas.microsoft.com/office/powerpoint/2010/main" val="32428953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A16053AE-DF98-4812-964F-5914D47E60B0}" type="slidenum">
              <a:rPr lang="fr-FR" altLang="fr-FR">
                <a:solidFill>
                  <a:schemeClr val="tx1"/>
                </a:solidFill>
                <a:latin typeface="Times New Roman" panose="02020603050405020304" pitchFamily="18" charset="0"/>
              </a:rPr>
              <a:pPr/>
              <a:t>75</a:t>
            </a:fld>
            <a:endParaRPr lang="fr-FR" altLang="fr-FR">
              <a:solidFill>
                <a:schemeClr val="tx1"/>
              </a:solidFill>
              <a:latin typeface="Times New Roman" panose="02020603050405020304" pitchFamily="18" charset="0"/>
            </a:endParaRPr>
          </a:p>
        </p:txBody>
      </p:sp>
      <p:sp>
        <p:nvSpPr>
          <p:cNvPr id="189443"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89444"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dirty="0" smtClean="0"/>
              <a:t>Message : Du PDP et du CBN résultent des données de flux qui sont la liste des Ordres suggérés, ordres de fabrication ou ordres d’achat.</a:t>
            </a:r>
          </a:p>
          <a:p>
            <a:endParaRPr lang="fr-FR" altLang="fr-FR" b="1" dirty="0" smtClean="0"/>
          </a:p>
          <a:p>
            <a:r>
              <a:rPr lang="fr-FR" altLang="fr-FR" dirty="0" smtClean="0"/>
              <a:t>Dire aux participants :</a:t>
            </a:r>
          </a:p>
          <a:p>
            <a:pPr lvl="1"/>
            <a:r>
              <a:rPr lang="fr-FR" altLang="fr-FR" i="1" dirty="0" smtClean="0"/>
              <a:t>« D’un niveau de nomenclature donné, on détermine les besoins bruts du niveau inférieur en explosant la nomenclature (en utilisant le coefficient de lien de nomenclature). Les besoins bruts pour le niveau 0 sont les commandes clients et les prévisions. En déduisant les ressources (stocks disponibles et réceptions prévues) on obtient les besoins nets. En utilisant les règles de gestion, le système MRP propose des ordres planifiés. »</a:t>
            </a:r>
          </a:p>
        </p:txBody>
      </p:sp>
    </p:spTree>
    <p:extLst>
      <p:ext uri="{BB962C8B-B14F-4D97-AF65-F5344CB8AC3E}">
        <p14:creationId xmlns:p14="http://schemas.microsoft.com/office/powerpoint/2010/main" val="317613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D145AF90-6372-4DF7-8B1C-A01310206EAA}" type="slidenum">
              <a:rPr lang="fr-FR" altLang="fr-FR">
                <a:solidFill>
                  <a:schemeClr val="tx1"/>
                </a:solidFill>
                <a:latin typeface="Times New Roman" panose="02020603050405020304" pitchFamily="18" charset="0"/>
              </a:rPr>
              <a:pPr/>
              <a:t>76</a:t>
            </a:fld>
            <a:endParaRPr lang="fr-FR" altLang="fr-FR">
              <a:solidFill>
                <a:schemeClr val="tx1"/>
              </a:solidFill>
              <a:latin typeface="Times New Roman" panose="02020603050405020304" pitchFamily="18" charset="0"/>
            </a:endParaRPr>
          </a:p>
        </p:txBody>
      </p:sp>
      <p:sp>
        <p:nvSpPr>
          <p:cNvPr id="190467" name="Rectangle 1026"/>
          <p:cNvSpPr>
            <a:spLocks noGrp="1" noRot="1" noChangeAspect="1" noChangeArrowheads="1" noTextEdit="1"/>
          </p:cNvSpPr>
          <p:nvPr>
            <p:ph type="sldImg"/>
          </p:nvPr>
        </p:nvSpPr>
        <p:spPr>
          <a:xfrm>
            <a:off x="552450" y="665163"/>
            <a:ext cx="5557838" cy="3848100"/>
          </a:xfrm>
          <a:solidFill>
            <a:srgbClr val="FFFFFF"/>
          </a:solidFill>
          <a:ln/>
        </p:spPr>
      </p:sp>
      <p:sp>
        <p:nvSpPr>
          <p:cNvPr id="190468" name="Rectangle 1027"/>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dirty="0" smtClean="0"/>
              <a:t>Message :</a:t>
            </a:r>
            <a:r>
              <a:rPr lang="fr-FR" altLang="fr-FR" dirty="0" smtClean="0"/>
              <a:t> le statut des ordres proposés par le MRP est planifié (c’est sa force d’anticiper ce qu’il va se passer). Ensuite le gestionnaire décide de les lancer ou pas.</a:t>
            </a:r>
            <a:endParaRPr lang="fr-FR" altLang="fr-FR" b="1" dirty="0" smtClean="0"/>
          </a:p>
          <a:p>
            <a:endParaRPr lang="fr-FR" altLang="fr-FR" dirty="0" smtClean="0"/>
          </a:p>
          <a:p>
            <a:r>
              <a:rPr lang="fr-FR" altLang="fr-FR" dirty="0" smtClean="0"/>
              <a:t>Faire remplir la liste des OF et dire aux participants :</a:t>
            </a:r>
          </a:p>
          <a:p>
            <a:r>
              <a:rPr lang="fr-FR" altLang="fr-FR" i="1" dirty="0" smtClean="0"/>
              <a:t>« Les OF sont proposés avec une date de début et une date de fin. »</a:t>
            </a:r>
          </a:p>
          <a:p>
            <a:endParaRPr lang="fr-FR" altLang="fr-FR" dirty="0" smtClean="0"/>
          </a:p>
          <a:p>
            <a:r>
              <a:rPr lang="fr-FR" altLang="fr-FR" b="1" i="1" u="sng" dirty="0" smtClean="0"/>
              <a:t>Remarque :</a:t>
            </a:r>
            <a:r>
              <a:rPr lang="fr-FR" altLang="fr-FR" dirty="0" smtClean="0"/>
              <a:t> L’O.A. a une astérisque car il est accompagné d’un message d’erreur (il est temps de le lancer).</a:t>
            </a:r>
          </a:p>
        </p:txBody>
      </p:sp>
    </p:spTree>
    <p:extLst>
      <p:ext uri="{BB962C8B-B14F-4D97-AF65-F5344CB8AC3E}">
        <p14:creationId xmlns:p14="http://schemas.microsoft.com/office/powerpoint/2010/main" val="30314401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41E5B805-548A-4EE4-A1B5-9C4AAA6A2A77}" type="slidenum">
              <a:rPr lang="fr-FR" altLang="fr-FR">
                <a:solidFill>
                  <a:schemeClr val="tx1"/>
                </a:solidFill>
                <a:latin typeface="Times New Roman" panose="02020603050405020304" pitchFamily="18" charset="0"/>
              </a:rPr>
              <a:pPr/>
              <a:t>77</a:t>
            </a:fld>
            <a:endParaRPr lang="fr-FR" altLang="fr-FR">
              <a:solidFill>
                <a:schemeClr val="tx1"/>
              </a:solidFill>
              <a:latin typeface="Times New Roman" panose="02020603050405020304" pitchFamily="18" charset="0"/>
            </a:endParaRPr>
          </a:p>
        </p:txBody>
      </p:sp>
      <p:sp>
        <p:nvSpPr>
          <p:cNvPr id="191491"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91492"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dirty="0" smtClean="0"/>
              <a:t>Message : le système MRP propose des ordres mais l’homme décide de les lancer, de les clôturer mais aussi de les fixer et les convertir.</a:t>
            </a:r>
          </a:p>
          <a:p>
            <a:endParaRPr lang="fr-FR" altLang="fr-FR" dirty="0" smtClean="0"/>
          </a:p>
          <a:p>
            <a:r>
              <a:rPr lang="fr-FR" altLang="fr-FR" dirty="0" smtClean="0"/>
              <a:t>Donner les définitions :</a:t>
            </a:r>
          </a:p>
          <a:p>
            <a:pPr>
              <a:buFontTx/>
              <a:buChar char="•"/>
            </a:pPr>
            <a:r>
              <a:rPr lang="fr-FR" altLang="fr-FR" dirty="0" smtClean="0"/>
              <a:t> ORDRE SUGGERE  : mécanique, donné par l’informatique,</a:t>
            </a:r>
          </a:p>
          <a:p>
            <a:pPr>
              <a:buFontTx/>
              <a:buChar char="•"/>
            </a:pPr>
            <a:r>
              <a:rPr lang="fr-FR" altLang="fr-FR" dirty="0" smtClean="0"/>
              <a:t> ORDRE FERME : créé par le gestionnaire</a:t>
            </a:r>
          </a:p>
          <a:p>
            <a:pPr>
              <a:buFontTx/>
              <a:buChar char="•"/>
            </a:pPr>
            <a:r>
              <a:rPr lang="fr-FR" altLang="fr-FR" dirty="0" smtClean="0"/>
              <a:t> ORDRE LANCE : mis en fabrication</a:t>
            </a:r>
          </a:p>
          <a:p>
            <a:pPr>
              <a:buFontTx/>
              <a:buChar char="•"/>
            </a:pPr>
            <a:r>
              <a:rPr lang="fr-FR" altLang="fr-FR" dirty="0" smtClean="0"/>
              <a:t> ORDRE CLOS : terminé</a:t>
            </a:r>
          </a:p>
        </p:txBody>
      </p:sp>
    </p:spTree>
    <p:extLst>
      <p:ext uri="{BB962C8B-B14F-4D97-AF65-F5344CB8AC3E}">
        <p14:creationId xmlns:p14="http://schemas.microsoft.com/office/powerpoint/2010/main" val="15689980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3835DD46-A93B-41BF-A102-9EE918D5DFB5}" type="slidenum">
              <a:rPr lang="fr-FR" altLang="fr-FR">
                <a:solidFill>
                  <a:schemeClr val="tx1"/>
                </a:solidFill>
                <a:latin typeface="Times New Roman" panose="02020603050405020304" pitchFamily="18" charset="0"/>
              </a:rPr>
              <a:pPr/>
              <a:t>78</a:t>
            </a:fld>
            <a:endParaRPr lang="fr-FR" altLang="fr-FR">
              <a:solidFill>
                <a:schemeClr val="tx1"/>
              </a:solidFill>
              <a:latin typeface="Times New Roman" panose="02020603050405020304" pitchFamily="18" charset="0"/>
            </a:endParaRPr>
          </a:p>
        </p:txBody>
      </p:sp>
      <p:sp>
        <p:nvSpPr>
          <p:cNvPr id="192515" name="Rectangle 2"/>
          <p:cNvSpPr>
            <a:spLocks noGrp="1" noRot="1" noChangeAspect="1" noChangeArrowheads="1" noTextEdit="1"/>
          </p:cNvSpPr>
          <p:nvPr>
            <p:ph type="sldImg"/>
          </p:nvPr>
        </p:nvSpPr>
        <p:spPr>
          <a:xfrm>
            <a:off x="555625" y="669925"/>
            <a:ext cx="5553075" cy="3844925"/>
          </a:xfrm>
          <a:solidFill>
            <a:srgbClr val="FFFFFF"/>
          </a:solidFill>
          <a:ln/>
        </p:spPr>
      </p:sp>
      <p:sp>
        <p:nvSpPr>
          <p:cNvPr id="192516"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cs typeface="Times New Roman" panose="02020603050405020304" pitchFamily="18" charset="0"/>
              </a:rPr>
              <a:t>Dire aux participants :</a:t>
            </a:r>
          </a:p>
          <a:p>
            <a:pPr lvl="1" algn="just"/>
            <a:r>
              <a:rPr lang="fr-FR" altLang="fr-FR" i="1" dirty="0" smtClean="0">
                <a:cs typeface="Times New Roman" panose="02020603050405020304" pitchFamily="18" charset="0"/>
              </a:rPr>
              <a:t>« Les OF proposés par MRP sont jalonnés sur les postes de charge afin d'établir la charge par poste. »</a:t>
            </a:r>
            <a:endParaRPr lang="fr-FR" altLang="fr-FR" dirty="0" smtClean="0"/>
          </a:p>
        </p:txBody>
      </p:sp>
    </p:spTree>
    <p:extLst>
      <p:ext uri="{BB962C8B-B14F-4D97-AF65-F5344CB8AC3E}">
        <p14:creationId xmlns:p14="http://schemas.microsoft.com/office/powerpoint/2010/main" val="2783061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CBE11272-92C2-4E8C-8356-1F644CB6F2DF}" type="slidenum">
              <a:rPr lang="fr-FR" altLang="fr-FR">
                <a:solidFill>
                  <a:schemeClr val="tx1"/>
                </a:solidFill>
                <a:latin typeface="Times New Roman" panose="02020603050405020304" pitchFamily="18" charset="0"/>
              </a:rPr>
              <a:pPr/>
              <a:t>79</a:t>
            </a:fld>
            <a:endParaRPr lang="fr-FR" altLang="fr-FR">
              <a:solidFill>
                <a:schemeClr val="tx1"/>
              </a:solidFill>
              <a:latin typeface="Times New Roman" panose="02020603050405020304" pitchFamily="18" charset="0"/>
            </a:endParaRPr>
          </a:p>
        </p:txBody>
      </p:sp>
      <p:sp>
        <p:nvSpPr>
          <p:cNvPr id="193539"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93540" name="Rectangle 4"/>
          <p:cNvSpPr>
            <a:spLocks noGrp="1" noChangeArrowheads="1"/>
          </p:cNvSpPr>
          <p:nvPr>
            <p:ph type="body" idx="1"/>
          </p:nvPr>
        </p:nvSpPr>
        <p:spPr bwMode="auto">
          <a:xfrm>
            <a:off x="100208" y="4570956"/>
            <a:ext cx="6463430" cy="4184737"/>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fr-FR" altLang="fr-FR" sz="700" b="1" dirty="0" smtClean="0">
                <a:cs typeface="Times New Roman" panose="02020603050405020304" pitchFamily="18" charset="0"/>
              </a:rPr>
              <a:t>Message : L’exactitude des temps gammes est importante pour le calcul des charges</a:t>
            </a:r>
          </a:p>
          <a:p>
            <a:pPr marL="228600" indent="-228600">
              <a:buFontTx/>
              <a:buAutoNum type="arabicPeriod"/>
            </a:pPr>
            <a:r>
              <a:rPr lang="fr-FR" altLang="fr-FR" sz="700" dirty="0" smtClean="0">
                <a:cs typeface="Times New Roman" panose="02020603050405020304" pitchFamily="18" charset="0"/>
              </a:rPr>
              <a:t>Cliquer pour faire apparaître le texte ‘poste de charge’ et les 3 capacités en rouge : </a:t>
            </a:r>
            <a:r>
              <a:rPr lang="fr-FR" altLang="fr-FR" sz="700" i="1" dirty="0" smtClean="0">
                <a:cs typeface="Times New Roman" panose="02020603050405020304" pitchFamily="18" charset="0"/>
              </a:rPr>
              <a:t>« Nous allons charger à capacité infinie les postes de charge montage, lasure et vernis. »</a:t>
            </a:r>
          </a:p>
          <a:p>
            <a:pPr marL="228600" indent="-228600">
              <a:buFontTx/>
              <a:buAutoNum type="arabicPeriod"/>
            </a:pPr>
            <a:r>
              <a:rPr lang="fr-FR" altLang="fr-FR" sz="700" dirty="0" smtClean="0">
                <a:cs typeface="Times New Roman" panose="02020603050405020304" pitchFamily="18" charset="0"/>
              </a:rPr>
              <a:t>Calcul des temps gamme du 1er OF de chaque poste : </a:t>
            </a:r>
            <a:r>
              <a:rPr lang="fr-FR" altLang="fr-FR" sz="700" i="1" dirty="0" smtClean="0">
                <a:cs typeface="Times New Roman" panose="02020603050405020304" pitchFamily="18" charset="0"/>
              </a:rPr>
              <a:t>« A partir de quelles données élabore-t-on la charge ? Avec les ordres de fabrication et les gammes. A partir de la gamme, on calcule la charge en heure de l’OF pour chaque poste de charge. Calculer le 1er OF de chaque poste. » </a:t>
            </a:r>
            <a:r>
              <a:rPr lang="fr-FR" altLang="fr-FR" sz="700" dirty="0" smtClean="0">
                <a:cs typeface="Times New Roman" panose="02020603050405020304" pitchFamily="18" charset="0"/>
              </a:rPr>
              <a:t>Corriger puis donner les résultats pour faciliter les calculs. Les participants doivent copier les temps </a:t>
            </a:r>
          </a:p>
          <a:p>
            <a:pPr marL="228600" indent="-228600">
              <a:buFontTx/>
              <a:buAutoNum type="arabicPeriod"/>
            </a:pPr>
            <a:r>
              <a:rPr lang="fr-FR" altLang="fr-FR" sz="700" dirty="0" smtClean="0">
                <a:cs typeface="Times New Roman" panose="02020603050405020304" pitchFamily="18" charset="0"/>
              </a:rPr>
              <a:t>Dire aux participants : </a:t>
            </a:r>
            <a:r>
              <a:rPr lang="fr-FR" altLang="fr-FR" sz="700" i="1" dirty="0" smtClean="0">
                <a:cs typeface="Times New Roman" panose="02020603050405020304" pitchFamily="18" charset="0"/>
              </a:rPr>
              <a:t>« Il existe deux façons de charger les postes de charge :</a:t>
            </a:r>
          </a:p>
          <a:p>
            <a:pPr marL="685800" lvl="1" indent="-228600">
              <a:buFontTx/>
              <a:buChar char="•"/>
            </a:pPr>
            <a:r>
              <a:rPr lang="fr-FR" altLang="fr-FR" sz="700" i="1" dirty="0" smtClean="0">
                <a:cs typeface="Times New Roman" panose="02020603050405020304" pitchFamily="18" charset="0"/>
              </a:rPr>
              <a:t>Réaliser un jalonnement au plus tôt : l’OF est placé à partir de sa date de début d’ordre (génère du stock) ;</a:t>
            </a:r>
          </a:p>
          <a:p>
            <a:pPr marL="685800" lvl="1" indent="-228600">
              <a:buFontTx/>
              <a:buChar char="•"/>
            </a:pPr>
            <a:r>
              <a:rPr lang="fr-FR" altLang="fr-FR" sz="700" i="1" dirty="0" smtClean="0">
                <a:cs typeface="Times New Roman" panose="02020603050405020304" pitchFamily="18" charset="0"/>
              </a:rPr>
              <a:t>Réaliser un jalonnement au plus tard : l’OF est placé de manière à arriver à sa date de fin (les flux sont tendus donc l’outil de production doit être fiable).</a:t>
            </a:r>
          </a:p>
          <a:p>
            <a:pPr marL="228600" indent="-228600"/>
            <a:r>
              <a:rPr lang="fr-FR" altLang="fr-FR" sz="700" i="1" dirty="0" smtClean="0">
                <a:cs typeface="Times New Roman" panose="02020603050405020304" pitchFamily="18" charset="0"/>
              </a:rPr>
              <a:t>        Le jalonnement se fait à capacité infinie. On ne s’occupe pas du fait que l’on veut faire plusieurs OF dans la même journée. On empile les charges générées par les OF sans tenir compte de la disponibilité du poste. Nous allons faire un jalonnement au plus tard en tenant compte des capacités des postes de charge pour chaque OF. »</a:t>
            </a:r>
          </a:p>
          <a:p>
            <a:pPr marL="228600" indent="-228600">
              <a:buFontTx/>
              <a:buAutoNum type="arabicPeriod" startAt="4"/>
            </a:pPr>
            <a:r>
              <a:rPr lang="fr-FR" altLang="fr-FR" sz="700" dirty="0" smtClean="0">
                <a:cs typeface="Times New Roman" panose="02020603050405020304" pitchFamily="18" charset="0"/>
              </a:rPr>
              <a:t>Demander aux participants : </a:t>
            </a:r>
            <a:r>
              <a:rPr lang="fr-FR" altLang="fr-FR" sz="700" i="1" dirty="0" smtClean="0">
                <a:cs typeface="Times New Roman" panose="02020603050405020304" pitchFamily="18" charset="0"/>
              </a:rPr>
              <a:t>« On commence donc par quel poste ? Par le dernier poste de la gamme. Ce sera la Lasure pour EML, le vernis pour EMV. Pour des raisons pratiques, nous allons commencer par le vernis et l’OF 10. Quand L’OF 10 doit être fini ? Le 24/03 correspond à la date de livraison. L’OF doit donc être terminé et en stock la veille au soir. Donc on noircit la cellule. Le 23/03, combien d’heures puis-je charger ? La capacité efficace du poste de charge soit 7,2 heures, le 22/03, je chargeai encore 7,2 heures, tout comme le 21/03. Le 20/03 il ne reste que 2,4  heures (24 – 3 x 7,2) de charge. »</a:t>
            </a:r>
          </a:p>
          <a:p>
            <a:pPr marL="228600" indent="-228600">
              <a:buFontTx/>
              <a:buAutoNum type="arabicPeriod" startAt="4"/>
            </a:pPr>
            <a:r>
              <a:rPr lang="fr-FR" altLang="fr-FR" sz="700" dirty="0" smtClean="0">
                <a:cs typeface="Times New Roman" panose="02020603050405020304" pitchFamily="18" charset="0"/>
              </a:rPr>
              <a:t>Demander aux participants : </a:t>
            </a:r>
            <a:r>
              <a:rPr lang="fr-FR" altLang="fr-FR" sz="700" i="1" dirty="0" smtClean="0">
                <a:cs typeface="Times New Roman" panose="02020603050405020304" pitchFamily="18" charset="0"/>
              </a:rPr>
              <a:t>« Maintenant toujours pour l’OF 10, on charge le poste précédent, le poste Lasure. L’OF 10 sur le poste lasure représente 6,4 heures de charge. Comment dois-je compléter ma ligne ?»</a:t>
            </a:r>
          </a:p>
          <a:p>
            <a:pPr marL="228600" indent="-228600">
              <a:buFontTx/>
              <a:buAutoNum type="arabicPeriod" startAt="4"/>
            </a:pPr>
            <a:r>
              <a:rPr lang="fr-FR" altLang="fr-FR" sz="700" dirty="0" smtClean="0">
                <a:cs typeface="Times New Roman" panose="02020603050405020304" pitchFamily="18" charset="0"/>
              </a:rPr>
              <a:t>Répondre : </a:t>
            </a:r>
            <a:r>
              <a:rPr lang="fr-FR" altLang="fr-FR" sz="700" i="1" dirty="0" smtClean="0">
                <a:cs typeface="Times New Roman" panose="02020603050405020304" pitchFamily="18" charset="0"/>
              </a:rPr>
              <a:t>« Le poste de charge a une capacité réelle de 7,2 heures/jour. Comme il y en a déjà 2,4 qui sont pris sur le poste vernis, il ne reste que 4,8 heures sur le poste lasure (Je fais l’hypothèse qu’il n’y a pas de temps de transfert entre les postes Lasure et Vernis). C’est la règle de calcul du jalonnement, et donc le 17/03, on chargera le reste soit 1,6 heures et 3,2 heures sur le poste Montage pour terminer de traiter l’OF 190. »</a:t>
            </a:r>
          </a:p>
          <a:p>
            <a:pPr marL="228600" indent="-228600">
              <a:buFontTx/>
              <a:buAutoNum type="arabicPeriod" startAt="4"/>
            </a:pPr>
            <a:r>
              <a:rPr lang="fr-FR" altLang="fr-FR" sz="700" dirty="0" smtClean="0"/>
              <a:t>Finir tous les OF suivant ce schéma </a:t>
            </a:r>
            <a:r>
              <a:rPr lang="fr-FR" altLang="fr-FR" sz="700" b="1" dirty="0" smtClean="0"/>
              <a:t>(bulle pour le 2d OF de EML OF 5)</a:t>
            </a:r>
            <a:r>
              <a:rPr lang="fr-FR" altLang="fr-FR" sz="700" dirty="0" smtClean="0"/>
              <a:t>.</a:t>
            </a:r>
          </a:p>
          <a:p>
            <a:pPr marL="228600" indent="-228600">
              <a:buFontTx/>
              <a:buAutoNum type="arabicPeriod" startAt="4"/>
            </a:pPr>
            <a:r>
              <a:rPr lang="fr-FR" altLang="fr-FR" sz="700" dirty="0" smtClean="0"/>
              <a:t>Donner le total de la charge pour la semaine et dire aux participants :</a:t>
            </a:r>
          </a:p>
          <a:p>
            <a:pPr marL="228600" indent="-228600"/>
            <a:r>
              <a:rPr lang="fr-FR" altLang="fr-FR" sz="700" i="1" dirty="0" smtClean="0"/>
              <a:t>« Va-t-on gérer la charge au jour le jour ? Non, l’analyse de la charge se fait sur une maille hebdomadaire. On considère que si la charge passe sur une semaine, la charge journalière doit passer aussi. Ce sera le rôle du responsable de production d’assurer ce fonctionnement. »</a:t>
            </a:r>
            <a:endParaRPr lang="fr-FR" altLang="fr-FR" sz="700" b="1" i="1" u="sng" dirty="0" smtClean="0"/>
          </a:p>
          <a:p>
            <a:pPr marL="228600" indent="-228600"/>
            <a:r>
              <a:rPr lang="fr-FR" altLang="fr-FR" sz="700" b="1" i="1" dirty="0" smtClean="0"/>
              <a:t>		</a:t>
            </a:r>
            <a:r>
              <a:rPr lang="fr-FR" altLang="fr-FR" sz="700" b="1" i="1" u="sng" dirty="0" smtClean="0"/>
              <a:t>Remarque :</a:t>
            </a:r>
            <a:r>
              <a:rPr lang="fr-FR" altLang="fr-FR" sz="700" dirty="0" smtClean="0"/>
              <a:t> Les postes de charge sont ouverts sur une même période. </a:t>
            </a:r>
          </a:p>
          <a:p>
            <a:pPr marL="228600" indent="-228600"/>
            <a:r>
              <a:rPr lang="fr-FR" altLang="fr-FR" sz="700" dirty="0" smtClean="0"/>
              <a:t>		Ne pas oublier de faire</a:t>
            </a:r>
            <a:r>
              <a:rPr lang="fr-FR" altLang="fr-FR" sz="700" dirty="0" smtClean="0">
                <a:cs typeface="Times New Roman" panose="02020603050405020304" pitchFamily="18" charset="0"/>
              </a:rPr>
              <a:t> tirer une flèche entre :</a:t>
            </a:r>
          </a:p>
          <a:p>
            <a:pPr marL="1143000" lvl="2" indent="-228600" algn="just">
              <a:buFontTx/>
              <a:buChar char="•"/>
            </a:pPr>
            <a:r>
              <a:rPr lang="fr-FR" altLang="fr-FR" sz="700" dirty="0" smtClean="0">
                <a:cs typeface="Times New Roman" panose="02020603050405020304" pitchFamily="18" charset="0"/>
              </a:rPr>
              <a:t> PDP </a:t>
            </a:r>
            <a:r>
              <a:rPr lang="fr-FR" altLang="fr-FR" sz="700" dirty="0" smtClean="0">
                <a:cs typeface="Times New Roman" panose="02020603050405020304" pitchFamily="18" charset="0"/>
                <a:sym typeface="Wingdings" panose="05000000000000000000" pitchFamily="2" charset="2"/>
              </a:rPr>
              <a:t></a:t>
            </a:r>
            <a:r>
              <a:rPr lang="fr-FR" altLang="fr-FR" sz="700" dirty="0" smtClean="0">
                <a:cs typeface="Times New Roman" panose="02020603050405020304" pitchFamily="18" charset="0"/>
              </a:rPr>
              <a:t> Calcul des charges</a:t>
            </a:r>
          </a:p>
          <a:p>
            <a:pPr marL="1143000" marR="0" lvl="2" indent="-228600" algn="just" defTabSz="914400" rtl="0" eaLnBrk="0" fontAlgn="base" latinLnBrk="0" hangingPunct="0">
              <a:lnSpc>
                <a:spcPct val="100000"/>
              </a:lnSpc>
              <a:spcBef>
                <a:spcPct val="30000"/>
              </a:spcBef>
              <a:spcAft>
                <a:spcPct val="0"/>
              </a:spcAft>
              <a:buClrTx/>
              <a:buSzTx/>
              <a:buFontTx/>
              <a:buChar char="•"/>
              <a:tabLst/>
              <a:defRPr/>
            </a:pPr>
            <a:r>
              <a:rPr lang="fr-FR" altLang="fr-FR" sz="700" dirty="0" smtClean="0">
                <a:cs typeface="Times New Roman" panose="02020603050405020304" pitchFamily="18" charset="0"/>
              </a:rPr>
              <a:t> Poste de charge </a:t>
            </a:r>
            <a:r>
              <a:rPr lang="fr-FR" altLang="fr-FR" sz="700" dirty="0" smtClean="0">
                <a:cs typeface="Times New Roman" panose="02020603050405020304" pitchFamily="18" charset="0"/>
                <a:sym typeface="Wingdings" panose="05000000000000000000" pitchFamily="2" charset="2"/>
              </a:rPr>
              <a:t> </a:t>
            </a:r>
            <a:r>
              <a:rPr lang="fr-FR" altLang="fr-FR" sz="700" dirty="0" smtClean="0">
                <a:cs typeface="Times New Roman" panose="02020603050405020304" pitchFamily="18" charset="0"/>
              </a:rPr>
              <a:t>Calcul des charges</a:t>
            </a:r>
          </a:p>
          <a:p>
            <a:pPr marL="1143000" marR="0" lvl="2" indent="-228600" algn="just" defTabSz="914400" rtl="0" eaLnBrk="0" fontAlgn="base" latinLnBrk="0" hangingPunct="0">
              <a:lnSpc>
                <a:spcPct val="100000"/>
              </a:lnSpc>
              <a:spcBef>
                <a:spcPct val="30000"/>
              </a:spcBef>
              <a:spcAft>
                <a:spcPct val="0"/>
              </a:spcAft>
              <a:buClrTx/>
              <a:buSzTx/>
              <a:buFontTx/>
              <a:buChar char="•"/>
              <a:tabLst/>
              <a:defRPr/>
            </a:pPr>
            <a:r>
              <a:rPr lang="fr-FR" altLang="fr-FR" sz="700" dirty="0" smtClean="0">
                <a:cs typeface="Times New Roman" panose="02020603050405020304" pitchFamily="18" charset="0"/>
              </a:rPr>
              <a:t> Gamme </a:t>
            </a:r>
            <a:r>
              <a:rPr lang="fr-FR" altLang="fr-FR" sz="700" dirty="0" smtClean="0">
                <a:cs typeface="Times New Roman" panose="02020603050405020304" pitchFamily="18" charset="0"/>
                <a:sym typeface="Wingdings" panose="05000000000000000000" pitchFamily="2" charset="2"/>
              </a:rPr>
              <a:t></a:t>
            </a:r>
            <a:r>
              <a:rPr lang="fr-FR" altLang="fr-FR" sz="700" dirty="0" smtClean="0">
                <a:cs typeface="Times New Roman" panose="02020603050405020304" pitchFamily="18" charset="0"/>
              </a:rPr>
              <a:t> Calcul des charges</a:t>
            </a:r>
          </a:p>
        </p:txBody>
      </p:sp>
    </p:spTree>
    <p:extLst>
      <p:ext uri="{BB962C8B-B14F-4D97-AF65-F5344CB8AC3E}">
        <p14:creationId xmlns:p14="http://schemas.microsoft.com/office/powerpoint/2010/main" val="133322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7768D4A5-DBB4-4468-BC24-CFA59BED6C9B}" type="slidenum">
              <a:rPr lang="fr-FR" altLang="fr-FR">
                <a:solidFill>
                  <a:schemeClr val="tx1"/>
                </a:solidFill>
                <a:latin typeface="Times New Roman" panose="02020603050405020304" pitchFamily="18" charset="0"/>
              </a:rPr>
              <a:pPr/>
              <a:t>8</a:t>
            </a:fld>
            <a:endParaRPr lang="fr-FR" altLang="fr-FR" dirty="0">
              <a:solidFill>
                <a:schemeClr val="tx1"/>
              </a:solidFill>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121860"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fr-FR" altLang="fr-FR" dirty="0" smtClean="0"/>
              <a:t> </a:t>
            </a:r>
            <a:r>
              <a:rPr lang="fr-FR" altLang="fr-FR" b="1" dirty="0" smtClean="0"/>
              <a:t>donner au client le meilleur service :</a:t>
            </a:r>
            <a:r>
              <a:rPr lang="fr-FR" altLang="fr-FR" dirty="0" smtClean="0"/>
              <a:t> </a:t>
            </a:r>
            <a:r>
              <a:rPr lang="fr-FR" altLang="fr-FR" i="1" dirty="0" smtClean="0"/>
              <a:t>« il faut éviter les retards et être ponctuel.»</a:t>
            </a:r>
          </a:p>
          <a:p>
            <a:pPr>
              <a:buFontTx/>
              <a:buChar char="•"/>
            </a:pPr>
            <a:r>
              <a:rPr lang="fr-FR" altLang="fr-FR" dirty="0" smtClean="0"/>
              <a:t> </a:t>
            </a:r>
            <a:r>
              <a:rPr lang="fr-FR" altLang="fr-FR" b="1" dirty="0" smtClean="0"/>
              <a:t>définir un programme de production :</a:t>
            </a:r>
            <a:r>
              <a:rPr lang="fr-FR" altLang="fr-FR" dirty="0" smtClean="0"/>
              <a:t> </a:t>
            </a:r>
            <a:r>
              <a:rPr lang="fr-FR" altLang="fr-FR" i="1" dirty="0" smtClean="0"/>
              <a:t>« c’est le PDP L’objectif est d’anticiper, de prévoir pour mieux agir. Il traduit les besoins clients en besoins internes. »</a:t>
            </a:r>
          </a:p>
          <a:p>
            <a:pPr>
              <a:buFontTx/>
              <a:buChar char="•"/>
            </a:pPr>
            <a:r>
              <a:rPr lang="fr-FR" altLang="fr-FR" dirty="0" smtClean="0"/>
              <a:t> </a:t>
            </a:r>
            <a:r>
              <a:rPr lang="fr-FR" altLang="fr-FR" b="1" dirty="0" smtClean="0"/>
              <a:t>réaliser au mieux l'adéquation charge/capacité résultant de ce programme de production :</a:t>
            </a:r>
            <a:r>
              <a:rPr lang="fr-FR" altLang="fr-FR" dirty="0" smtClean="0"/>
              <a:t> </a:t>
            </a:r>
            <a:r>
              <a:rPr lang="fr-FR" altLang="fr-FR" i="1" dirty="0" smtClean="0"/>
              <a:t>« c’est comparer les charges de travail résultant du PDP et la capacité de production. »</a:t>
            </a:r>
          </a:p>
          <a:p>
            <a:pPr>
              <a:buFontTx/>
              <a:buChar char="•"/>
            </a:pPr>
            <a:r>
              <a:rPr lang="fr-FR" altLang="fr-FR" b="1" dirty="0" smtClean="0"/>
              <a:t> Maîtriser les coûts de production :</a:t>
            </a:r>
            <a:r>
              <a:rPr lang="fr-FR" altLang="fr-FR" dirty="0" smtClean="0"/>
              <a:t> </a:t>
            </a:r>
            <a:r>
              <a:rPr lang="fr-FR" altLang="fr-FR" i="1" dirty="0" smtClean="0"/>
              <a:t>« MRP permet de simuler le fonctionnement du système et de se projeter dans l’avenir pour savoir si la situation financière sera toujours bonne. »</a:t>
            </a:r>
          </a:p>
          <a:p>
            <a:pPr>
              <a:buFontTx/>
              <a:buChar char="•"/>
            </a:pPr>
            <a:r>
              <a:rPr lang="fr-FR" altLang="fr-FR" b="1" dirty="0" smtClean="0"/>
              <a:t> MRP est devenu plus qu'une technique: un concept de … : </a:t>
            </a:r>
            <a:r>
              <a:rPr lang="fr-FR" altLang="fr-FR" dirty="0" smtClean="0"/>
              <a:t>ajouter </a:t>
            </a:r>
            <a:r>
              <a:rPr lang="fr-FR" altLang="fr-FR" i="1" dirty="0" smtClean="0"/>
              <a:t>« MRP est généralement associé à l’ERP mais… »</a:t>
            </a:r>
            <a:r>
              <a:rPr lang="fr-FR" altLang="fr-FR" dirty="0" smtClean="0"/>
              <a:t> et cliquer pour faire apparaître le transparent suivant.</a:t>
            </a:r>
          </a:p>
        </p:txBody>
      </p:sp>
    </p:spTree>
    <p:extLst>
      <p:ext uri="{BB962C8B-B14F-4D97-AF65-F5344CB8AC3E}">
        <p14:creationId xmlns:p14="http://schemas.microsoft.com/office/powerpoint/2010/main" val="20397892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C10DE850-CEA2-4AE7-BF62-1EFD05E694BD}" type="slidenum">
              <a:rPr lang="fr-FR" altLang="fr-FR">
                <a:solidFill>
                  <a:schemeClr val="tx1"/>
                </a:solidFill>
                <a:latin typeface="Times New Roman" panose="02020603050405020304" pitchFamily="18" charset="0"/>
              </a:rPr>
              <a:pPr/>
              <a:t>80</a:t>
            </a:fld>
            <a:endParaRPr lang="fr-FR" altLang="fr-FR">
              <a:solidFill>
                <a:schemeClr val="tx1"/>
              </a:solidFill>
              <a:latin typeface="Times New Roman" panose="02020603050405020304" pitchFamily="18" charset="0"/>
            </a:endParaRPr>
          </a:p>
        </p:txBody>
      </p:sp>
      <p:sp>
        <p:nvSpPr>
          <p:cNvPr id="194563" name="Rectangle 1026"/>
          <p:cNvSpPr>
            <a:spLocks noGrp="1" noRot="1" noChangeAspect="1" noChangeArrowheads="1" noTextEdit="1"/>
          </p:cNvSpPr>
          <p:nvPr>
            <p:ph type="sldImg"/>
          </p:nvPr>
        </p:nvSpPr>
        <p:spPr>
          <a:xfrm>
            <a:off x="555625" y="669925"/>
            <a:ext cx="5553075" cy="3844925"/>
          </a:xfrm>
          <a:solidFill>
            <a:srgbClr val="FFFFFF"/>
          </a:solidFill>
          <a:ln/>
        </p:spPr>
      </p:sp>
      <p:sp>
        <p:nvSpPr>
          <p:cNvPr id="194564" name="Rectangle 1027"/>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Dire aux participants :</a:t>
            </a:r>
          </a:p>
          <a:p>
            <a:pPr lvl="1"/>
            <a:r>
              <a:rPr lang="fr-FR" altLang="fr-FR" i="1" dirty="0" smtClean="0"/>
              <a:t>« Le calcul des charges détaillées permet de visualiser le rapport Charge/capacité et ainsi prendre toute décision qui reviennent au gestionnaire, en particulier le lissage de la charge. »</a:t>
            </a:r>
          </a:p>
        </p:txBody>
      </p:sp>
    </p:spTree>
    <p:extLst>
      <p:ext uri="{BB962C8B-B14F-4D97-AF65-F5344CB8AC3E}">
        <p14:creationId xmlns:p14="http://schemas.microsoft.com/office/powerpoint/2010/main" val="30034934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D30F20CE-56C3-4B13-87C6-8DBA0D70C6ED}" type="slidenum">
              <a:rPr lang="fr-FR" altLang="fr-FR">
                <a:solidFill>
                  <a:schemeClr val="tx1"/>
                </a:solidFill>
                <a:latin typeface="Times New Roman" panose="02020603050405020304" pitchFamily="18" charset="0"/>
              </a:rPr>
              <a:pPr/>
              <a:t>81</a:t>
            </a:fld>
            <a:endParaRPr lang="fr-FR" altLang="fr-FR">
              <a:solidFill>
                <a:schemeClr val="tx1"/>
              </a:solidFill>
              <a:latin typeface="Times New Roman" panose="02020603050405020304" pitchFamily="18" charset="0"/>
            </a:endParaRPr>
          </a:p>
        </p:txBody>
      </p:sp>
      <p:sp>
        <p:nvSpPr>
          <p:cNvPr id="195587" name="Rectangle 2"/>
          <p:cNvSpPr>
            <a:spLocks noGrp="1" noRot="1" noChangeAspect="1" noChangeArrowheads="1" noTextEdit="1"/>
          </p:cNvSpPr>
          <p:nvPr>
            <p:ph type="sldImg"/>
          </p:nvPr>
        </p:nvSpPr>
        <p:spPr>
          <a:xfrm>
            <a:off x="712788" y="765175"/>
            <a:ext cx="5241925" cy="3629025"/>
          </a:xfrm>
          <a:solidFill>
            <a:srgbClr val="FFFFFF"/>
          </a:solidFill>
          <a:ln/>
        </p:spPr>
      </p:sp>
      <p:sp>
        <p:nvSpPr>
          <p:cNvPr id="195588" name="Rectangle 4"/>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a:buFontTx/>
              <a:buAutoNum type="arabicPeriod"/>
            </a:pPr>
            <a:r>
              <a:rPr lang="fr-FR" altLang="fr-FR" sz="1000" dirty="0" smtClean="0">
                <a:cs typeface="Times New Roman" panose="02020603050405020304" pitchFamily="18" charset="0"/>
              </a:rPr>
              <a:t>Demander aux participants : </a:t>
            </a:r>
            <a:r>
              <a:rPr lang="fr-FR" altLang="fr-FR" sz="1000" i="1" dirty="0" smtClean="0">
                <a:cs typeface="Times New Roman" panose="02020603050405020304" pitchFamily="18" charset="0"/>
              </a:rPr>
              <a:t>« A l'aide du Calcul des Charges, remplir le planning de charge au 28 février. »</a:t>
            </a:r>
          </a:p>
          <a:p>
            <a:pPr marL="228600" indent="-228600" algn="just">
              <a:buFontTx/>
              <a:buAutoNum type="arabicPeriod"/>
            </a:pPr>
            <a:r>
              <a:rPr lang="fr-FR" altLang="fr-FR" sz="1000" dirty="0" smtClean="0">
                <a:cs typeface="Times New Roman" panose="02020603050405020304" pitchFamily="18" charset="0"/>
              </a:rPr>
              <a:t>Dire aux participants : </a:t>
            </a:r>
            <a:r>
              <a:rPr lang="fr-FR" altLang="fr-FR" sz="1000" i="1" dirty="0" smtClean="0">
                <a:cs typeface="Times New Roman" panose="02020603050405020304" pitchFamily="18" charset="0"/>
              </a:rPr>
              <a:t>« Le calcul des charges à capacité infinie vous permet de mettre en évidence les problèmes de surcharge. »</a:t>
            </a:r>
          </a:p>
          <a:p>
            <a:pPr marL="228600" indent="-228600" algn="just"/>
            <a:endParaRPr lang="fr-FR" altLang="fr-FR" sz="1000" b="1" i="1" u="sng" dirty="0" smtClean="0">
              <a:cs typeface="Times New Roman" panose="02020603050405020304" pitchFamily="18" charset="0"/>
            </a:endParaRPr>
          </a:p>
          <a:p>
            <a:pPr marL="228600" indent="-228600" algn="just"/>
            <a:r>
              <a:rPr lang="fr-FR" altLang="fr-FR" sz="1000" b="1" i="1" u="sng" dirty="0" smtClean="0">
                <a:cs typeface="Times New Roman" panose="02020603050405020304" pitchFamily="18" charset="0"/>
              </a:rPr>
              <a:t>Remarque :</a:t>
            </a:r>
            <a:r>
              <a:rPr lang="fr-FR" altLang="fr-FR" sz="1000" dirty="0" smtClean="0">
                <a:cs typeface="Times New Roman" panose="02020603050405020304" pitchFamily="18" charset="0"/>
              </a:rPr>
              <a:t> ne pas oublier de tirer une flèche du Calcul</a:t>
            </a:r>
            <a:r>
              <a:rPr lang="fr-FR" altLang="fr-FR" sz="1000" baseline="0" dirty="0" smtClean="0">
                <a:cs typeface="Times New Roman" panose="02020603050405020304" pitchFamily="18" charset="0"/>
              </a:rPr>
              <a:t> des charges</a:t>
            </a:r>
            <a:r>
              <a:rPr lang="fr-FR" altLang="fr-FR" sz="1000" dirty="0" smtClean="0">
                <a:cs typeface="Times New Roman" panose="02020603050405020304" pitchFamily="18" charset="0"/>
              </a:rPr>
              <a:t> </a:t>
            </a:r>
            <a:r>
              <a:rPr lang="fr-FR" altLang="fr-FR" sz="1000" dirty="0" smtClean="0">
                <a:cs typeface="Times New Roman" panose="02020603050405020304" pitchFamily="18" charset="0"/>
                <a:sym typeface="Wingdings" panose="05000000000000000000" pitchFamily="2" charset="2"/>
              </a:rPr>
              <a:t> </a:t>
            </a:r>
            <a:r>
              <a:rPr lang="fr-FR" altLang="fr-FR" sz="1000" dirty="0" smtClean="0">
                <a:cs typeface="Times New Roman" panose="02020603050405020304" pitchFamily="18" charset="0"/>
              </a:rPr>
              <a:t>Planning de charge</a:t>
            </a:r>
          </a:p>
          <a:p>
            <a:pPr marL="228600" indent="-228600" algn="just"/>
            <a:endParaRPr lang="fr-FR" altLang="fr-FR" sz="1000" dirty="0" smtClean="0">
              <a:cs typeface="Times New Roman" panose="02020603050405020304" pitchFamily="18" charset="0"/>
            </a:endParaRPr>
          </a:p>
          <a:p>
            <a:pPr marL="228600" indent="-228600"/>
            <a:r>
              <a:rPr lang="fr-FR" altLang="fr-FR" sz="1000" dirty="0" smtClean="0"/>
              <a:t>Dire aux participants en cliquant :</a:t>
            </a:r>
          </a:p>
          <a:p>
            <a:pPr marL="685800" lvl="1" indent="-228600"/>
            <a:r>
              <a:rPr lang="fr-FR" altLang="fr-FR" sz="1000" i="1" dirty="0" smtClean="0">
                <a:cs typeface="Times New Roman" panose="02020603050405020304" pitchFamily="18" charset="0"/>
              </a:rPr>
              <a:t>« La charge est donnée par le calcul des charges détaillées, la capacité réelle par la table « Postes de charge". Le pourcentage capacité représente la charge réelle de la semaine.</a:t>
            </a:r>
          </a:p>
          <a:p>
            <a:pPr marL="685800" lvl="1" indent="-228600"/>
            <a:r>
              <a:rPr lang="fr-FR" altLang="fr-FR" sz="1000" i="1" dirty="0" smtClean="0">
                <a:cs typeface="Times New Roman" panose="02020603050405020304" pitchFamily="18" charset="0"/>
              </a:rPr>
              <a:t>On constate que le poste "vernis" est un poste "goulet". C'est sur ce poste que l'on fait le calcul des charges globales. »</a:t>
            </a:r>
          </a:p>
          <a:p>
            <a:pPr marL="228600" indent="-228600"/>
            <a:endParaRPr lang="fr-FR" altLang="fr-FR" sz="1000" i="1" dirty="0" smtClean="0">
              <a:cs typeface="Times New Roman" panose="02020603050405020304" pitchFamily="18" charset="0"/>
            </a:endParaRPr>
          </a:p>
          <a:p>
            <a:pPr marL="228600" indent="-228600"/>
            <a:endParaRPr lang="fr-FR" altLang="fr-FR" sz="1000" dirty="0" smtClean="0"/>
          </a:p>
        </p:txBody>
      </p:sp>
    </p:spTree>
    <p:extLst>
      <p:ext uri="{BB962C8B-B14F-4D97-AF65-F5344CB8AC3E}">
        <p14:creationId xmlns:p14="http://schemas.microsoft.com/office/powerpoint/2010/main" val="14475321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2F709A8D-3501-4131-AE8D-859633E53ED4}" type="slidenum">
              <a:rPr lang="fr-FR" altLang="fr-FR">
                <a:solidFill>
                  <a:schemeClr val="tx1"/>
                </a:solidFill>
                <a:latin typeface="Times New Roman" panose="02020603050405020304" pitchFamily="18" charset="0"/>
              </a:rPr>
              <a:pPr/>
              <a:t>82</a:t>
            </a:fld>
            <a:endParaRPr lang="fr-FR" altLang="fr-FR">
              <a:solidFill>
                <a:schemeClr val="tx1"/>
              </a:solidFill>
              <a:latin typeface="Times New Roman" panose="02020603050405020304" pitchFamily="18" charset="0"/>
            </a:endParaRPr>
          </a:p>
        </p:txBody>
      </p:sp>
      <p:sp>
        <p:nvSpPr>
          <p:cNvPr id="196611" name="Rectangle 2"/>
          <p:cNvSpPr>
            <a:spLocks noGrp="1" noRot="1" noChangeAspect="1" noChangeArrowheads="1" noTextEdit="1"/>
          </p:cNvSpPr>
          <p:nvPr>
            <p:ph type="sldImg"/>
          </p:nvPr>
        </p:nvSpPr>
        <p:spPr>
          <a:xfrm>
            <a:off x="711200" y="765175"/>
            <a:ext cx="5241925" cy="3629025"/>
          </a:xfrm>
          <a:solidFill>
            <a:srgbClr val="FFFFFF"/>
          </a:solidFill>
          <a:ln/>
        </p:spPr>
      </p:sp>
      <p:sp>
        <p:nvSpPr>
          <p:cNvPr id="196612" name="Rectangle 4"/>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fr-FR" altLang="fr-FR" sz="1000" smtClean="0"/>
              <a:t>Demander aux participants :</a:t>
            </a:r>
          </a:p>
          <a:p>
            <a:pPr marL="476250" lvl="1" indent="-19050"/>
            <a:r>
              <a:rPr lang="fr-FR" altLang="fr-FR" sz="1000" i="1" smtClean="0"/>
              <a:t>« Nous souhaitons tenir nos délais de livraison. Quelle décision cela implique. Prenez </a:t>
            </a:r>
            <a:r>
              <a:rPr lang="fr-FR" altLang="fr-FR" sz="1000" i="1" smtClean="0">
                <a:cs typeface="Times New Roman" panose="02020603050405020304" pitchFamily="18" charset="0"/>
              </a:rPr>
              <a:t>une décision quant à l’adéquation charge capacité. Que peut-on faire pour passer la charge. »</a:t>
            </a:r>
            <a:r>
              <a:rPr lang="fr-FR" altLang="fr-FR" sz="1000" i="1" smtClean="0"/>
              <a:t> </a:t>
            </a:r>
          </a:p>
          <a:p>
            <a:pPr marL="228600" indent="-228600">
              <a:buFontTx/>
              <a:buAutoNum type="arabicPeriod"/>
            </a:pPr>
            <a:r>
              <a:rPr lang="fr-FR" altLang="fr-FR" sz="1000" smtClean="0">
                <a:cs typeface="Times New Roman" panose="02020603050405020304" pitchFamily="18" charset="0"/>
              </a:rPr>
              <a:t>Réponses demandées :</a:t>
            </a:r>
          </a:p>
          <a:p>
            <a:pPr marL="476250" lvl="1" indent="-19050"/>
            <a:r>
              <a:rPr lang="fr-FR" altLang="fr-FR" sz="1000" i="1" smtClean="0">
                <a:cs typeface="Times New Roman" panose="02020603050405020304" pitchFamily="18" charset="0"/>
              </a:rPr>
              <a:t>«  Le rapport charge capacité doit être sous les 100% mais le plus près possible de 100%. On peut lisser la charge en utilisant les 2 parties du rapport :</a:t>
            </a:r>
          </a:p>
          <a:p>
            <a:pPr marL="476250" lvl="1" indent="-19050" algn="just">
              <a:buFontTx/>
              <a:buChar char="•"/>
            </a:pPr>
            <a:r>
              <a:rPr lang="fr-FR" altLang="fr-FR" sz="1000" i="1" smtClean="0">
                <a:cs typeface="Times New Roman" panose="02020603050405020304" pitchFamily="18" charset="0"/>
              </a:rPr>
              <a:t>Abaisser la charge : décalant des OF (Attention décaler les charges sur les Produits finis décale tous les besoins dépendants),</a:t>
            </a:r>
          </a:p>
          <a:p>
            <a:pPr marL="476250" lvl="1" indent="-19050" algn="just">
              <a:buFontTx/>
              <a:buChar char="•"/>
            </a:pPr>
            <a:r>
              <a:rPr lang="fr-FR" altLang="fr-FR" sz="1000" i="1" smtClean="0">
                <a:cs typeface="Times New Roman" panose="02020603050405020304" pitchFamily="18" charset="0"/>
              </a:rPr>
              <a:t>Augmenter la capacité : 1x8, 2x8, Sous-traitance.</a:t>
            </a:r>
          </a:p>
          <a:p>
            <a:pPr marL="228600" indent="-228600" algn="just"/>
            <a:r>
              <a:rPr lang="fr-FR" altLang="fr-FR" sz="1000" i="1" smtClean="0">
                <a:cs typeface="Times New Roman" panose="02020603050405020304" pitchFamily="18" charset="0"/>
              </a:rPr>
              <a:t>      Mais on dispose d’une meilleure flexibilité sur les moyens que sur les produits.</a:t>
            </a:r>
          </a:p>
          <a:p>
            <a:pPr marL="228600" indent="-228600" algn="just"/>
            <a:r>
              <a:rPr lang="fr-FR" altLang="fr-FR" sz="1000" i="1" smtClean="0">
                <a:cs typeface="Times New Roman" panose="02020603050405020304" pitchFamily="18" charset="0"/>
              </a:rPr>
              <a:t>	Deux propositions, soit pratiquer des heures supplémentaires (et cela coûte), soit lisser la charge de travail en avançant les OF. Le travail est réalisé en avance et donc on réalise du stock (et cela coûte en terme d’espace de stockage et de coût de suivi et manutention) ! »</a:t>
            </a:r>
          </a:p>
          <a:p>
            <a:pPr marL="476250" lvl="1" indent="-19050"/>
            <a:endParaRPr lang="fr-FR" altLang="fr-FR" sz="1000" i="1" smtClean="0">
              <a:cs typeface="Times New Roman" panose="02020603050405020304" pitchFamily="18" charset="0"/>
            </a:endParaRPr>
          </a:p>
          <a:p>
            <a:pPr marL="228600" indent="-228600"/>
            <a:r>
              <a:rPr lang="fr-FR" altLang="fr-FR" sz="1000" b="1" i="1" u="sng" smtClean="0"/>
              <a:t>Remarque :</a:t>
            </a:r>
            <a:r>
              <a:rPr lang="fr-FR" altLang="fr-FR" sz="1000" smtClean="0"/>
              <a:t> Pour une dizaine d’OF, le travail est réalisable. Il faut voir dans la pratique qu’il existe un plus grand nombre d’ordres de fabrication. Les agents de planning sont alors aidés par des outils informatiques.</a:t>
            </a:r>
          </a:p>
          <a:p>
            <a:pPr marL="228600" indent="-228600"/>
            <a:endParaRPr lang="fr-FR" altLang="fr-FR" sz="1000" smtClean="0"/>
          </a:p>
        </p:txBody>
      </p:sp>
    </p:spTree>
    <p:extLst>
      <p:ext uri="{BB962C8B-B14F-4D97-AF65-F5344CB8AC3E}">
        <p14:creationId xmlns:p14="http://schemas.microsoft.com/office/powerpoint/2010/main" val="9073912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51CB7D0C-8C2C-40AB-939F-64CC96A6E58A}" type="slidenum">
              <a:rPr lang="fr-FR" altLang="fr-FR">
                <a:solidFill>
                  <a:schemeClr val="tx1"/>
                </a:solidFill>
                <a:latin typeface="Times New Roman" panose="02020603050405020304" pitchFamily="18" charset="0"/>
              </a:rPr>
              <a:pPr/>
              <a:t>83</a:t>
            </a:fld>
            <a:endParaRPr lang="fr-FR" altLang="fr-FR">
              <a:solidFill>
                <a:schemeClr val="tx1"/>
              </a:solidFill>
              <a:latin typeface="Times New Roman" panose="02020603050405020304" pitchFamily="18" charset="0"/>
            </a:endParaRPr>
          </a:p>
        </p:txBody>
      </p:sp>
      <p:sp>
        <p:nvSpPr>
          <p:cNvPr id="197635" name="Rectangle 1026"/>
          <p:cNvSpPr>
            <a:spLocks noGrp="1" noRot="1" noChangeAspect="1" noChangeArrowheads="1" noTextEdit="1"/>
          </p:cNvSpPr>
          <p:nvPr>
            <p:ph type="sldImg"/>
          </p:nvPr>
        </p:nvSpPr>
        <p:spPr>
          <a:xfrm>
            <a:off x="552450" y="665163"/>
            <a:ext cx="5557838" cy="3848100"/>
          </a:xfrm>
          <a:solidFill>
            <a:srgbClr val="FFFFFF"/>
          </a:solidFill>
          <a:ln/>
        </p:spPr>
      </p:sp>
      <p:sp>
        <p:nvSpPr>
          <p:cNvPr id="197636" name="Rectangle 1027"/>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dirty="0" smtClean="0"/>
              <a:t>Message : ne pas oublier que décaler un ordre de fabrication à un impact sur la charge des autres postes de charge.</a:t>
            </a:r>
          </a:p>
          <a:p>
            <a:endParaRPr lang="fr-FR" altLang="fr-FR" dirty="0" smtClean="0"/>
          </a:p>
          <a:p>
            <a:r>
              <a:rPr lang="fr-FR" altLang="fr-FR" dirty="0" smtClean="0"/>
              <a:t>Faire constater que la charge diminue sur le vernis par le déplacement des 2 OF (le total de charge devient vert). </a:t>
            </a:r>
            <a:r>
              <a:rPr lang="fr-FR" altLang="fr-FR" i="1" dirty="0" smtClean="0"/>
              <a:t>« Vous remarquez que maintenant la charge passe sur le vernis.</a:t>
            </a:r>
          </a:p>
          <a:p>
            <a:r>
              <a:rPr lang="fr-FR" altLang="fr-FR" i="1" dirty="0" smtClean="0"/>
              <a:t>Par contre, il ne faut pas oublier que décaler les ordres sur ce poste de charge suppose aussi de décaler ces mêmes ordres sur les postes de charge qui le précèdent </a:t>
            </a:r>
            <a:r>
              <a:rPr lang="fr-FR" altLang="fr-FR" sz="1000" i="1" dirty="0" smtClean="0">
                <a:cs typeface="Times New Roman" panose="02020603050405020304" pitchFamily="18" charset="0"/>
              </a:rPr>
              <a:t>et décale aussi tous les besoins dépendants jusqu’à avoir des répercussions aux fournisseurs</a:t>
            </a:r>
            <a:r>
              <a:rPr lang="fr-FR" altLang="fr-FR" i="1" dirty="0" smtClean="0"/>
              <a:t>. »</a:t>
            </a:r>
          </a:p>
          <a:p>
            <a:endParaRPr lang="fr-FR" altLang="fr-FR" i="1" dirty="0" smtClean="0"/>
          </a:p>
          <a:p>
            <a:r>
              <a:rPr lang="fr-FR" altLang="fr-FR" b="1" i="1" u="sng" dirty="0" smtClean="0"/>
              <a:t>Remarque :</a:t>
            </a:r>
            <a:r>
              <a:rPr lang="fr-FR" altLang="fr-FR" dirty="0" smtClean="0"/>
              <a:t> Pour trouver ce type de solution, des logiciels dits ‘à capacité finie‘ servent à aider le gestionnaire dans ce genre de tâches.</a:t>
            </a:r>
          </a:p>
        </p:txBody>
      </p:sp>
    </p:spTree>
    <p:extLst>
      <p:ext uri="{BB962C8B-B14F-4D97-AF65-F5344CB8AC3E}">
        <p14:creationId xmlns:p14="http://schemas.microsoft.com/office/powerpoint/2010/main" val="24807630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E1AC31C5-5738-4686-B417-F8046DB564FA}" type="slidenum">
              <a:rPr lang="fr-FR" altLang="fr-FR">
                <a:solidFill>
                  <a:schemeClr val="tx1"/>
                </a:solidFill>
                <a:latin typeface="Times New Roman" panose="02020603050405020304" pitchFamily="18" charset="0"/>
              </a:rPr>
              <a:pPr/>
              <a:t>84</a:t>
            </a:fld>
            <a:endParaRPr lang="fr-FR" altLang="fr-FR">
              <a:solidFill>
                <a:schemeClr val="tx1"/>
              </a:solidFill>
              <a:latin typeface="Times New Roman" panose="02020603050405020304" pitchFamily="18" charset="0"/>
            </a:endParaRPr>
          </a:p>
        </p:txBody>
      </p:sp>
      <p:sp>
        <p:nvSpPr>
          <p:cNvPr id="198659" name="Rectangle 2"/>
          <p:cNvSpPr>
            <a:spLocks noGrp="1" noRot="1" noChangeAspect="1" noChangeArrowheads="1" noTextEdit="1"/>
          </p:cNvSpPr>
          <p:nvPr>
            <p:ph type="sldImg"/>
          </p:nvPr>
        </p:nvSpPr>
        <p:spPr>
          <a:xfrm>
            <a:off x="555625" y="669925"/>
            <a:ext cx="5553075" cy="3844925"/>
          </a:xfrm>
          <a:solidFill>
            <a:srgbClr val="FFFFFF"/>
          </a:solidFill>
          <a:ln/>
        </p:spPr>
      </p:sp>
      <p:sp>
        <p:nvSpPr>
          <p:cNvPr id="198660"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fr-FR" altLang="fr-FR" dirty="0" smtClean="0"/>
              <a:t>Dire aux participants :</a:t>
            </a:r>
          </a:p>
          <a:p>
            <a:pPr marL="228600" indent="-228600"/>
            <a:endParaRPr lang="fr-FR" altLang="fr-FR" dirty="0" smtClean="0"/>
          </a:p>
          <a:p>
            <a:pPr marL="228600" indent="-228600">
              <a:buFontTx/>
              <a:buAutoNum type="arabicPeriod"/>
            </a:pPr>
            <a:r>
              <a:rPr lang="fr-FR" altLang="fr-FR" i="1" dirty="0" smtClean="0"/>
              <a:t>« Après avoir initialisé les données techniques et de flux, nous avons généré le PDP en utilisant la table Articles (les données de gestion) ainsi que les données de la demande indépendante, les OF et les stocks.</a:t>
            </a:r>
          </a:p>
          <a:p>
            <a:pPr marL="228600" indent="-228600">
              <a:buFontTx/>
              <a:buAutoNum type="arabicPeriod"/>
            </a:pPr>
            <a:r>
              <a:rPr lang="fr-FR" altLang="fr-FR" i="1" dirty="0" smtClean="0"/>
              <a:t> Puis nous avons éclaté la nomenclature pour obtenir la demande dépendante pour faire le calcul des besoins nets. Nous avons encore utilisé a table Articles et les OF et les stocks. Mais nous avons utilisé aussi les nomenclatures pour faire l’explosion et les ordres d’achats.</a:t>
            </a:r>
          </a:p>
          <a:p>
            <a:pPr marL="228600" indent="-228600">
              <a:buFontTx/>
              <a:buAutoNum type="arabicPeriod"/>
            </a:pPr>
            <a:r>
              <a:rPr lang="fr-FR" altLang="fr-FR" i="1" dirty="0" smtClean="0"/>
              <a:t> A partir du PDP et du CBN, ont été planifiés les ordres de fabrication et d’achats.</a:t>
            </a:r>
          </a:p>
          <a:p>
            <a:pPr marL="228600" indent="-228600">
              <a:buFontTx/>
              <a:buAutoNum type="arabicPeriod"/>
            </a:pPr>
            <a:r>
              <a:rPr lang="fr-FR" altLang="fr-FR" i="1" dirty="0" smtClean="0"/>
              <a:t>Les ordres de fabrication sont alors utilisés pour déterminer la charge à venir des postes de charge. Nous avons alors utilisé a table des ‘gammes’ et a table ‘Postes de Charge’.</a:t>
            </a:r>
          </a:p>
          <a:p>
            <a:pPr marL="228600" indent="-228600">
              <a:buFontTx/>
              <a:buAutoNum type="arabicPeriod"/>
            </a:pPr>
            <a:r>
              <a:rPr lang="fr-FR" altLang="fr-FR" i="1" dirty="0" smtClean="0"/>
              <a:t>Nous avons déterminé le rapport entre la charge et la capacité des postes de charge</a:t>
            </a:r>
          </a:p>
          <a:p>
            <a:pPr marL="228600" indent="-228600">
              <a:buFontTx/>
              <a:buAutoNum type="arabicPeriod"/>
            </a:pPr>
            <a:r>
              <a:rPr lang="fr-FR" altLang="fr-FR" i="1" dirty="0" smtClean="0"/>
              <a:t>Et finalement, nous avons pris des décisions pour lisser la charge. »</a:t>
            </a:r>
          </a:p>
        </p:txBody>
      </p:sp>
    </p:spTree>
    <p:extLst>
      <p:ext uri="{BB962C8B-B14F-4D97-AF65-F5344CB8AC3E}">
        <p14:creationId xmlns:p14="http://schemas.microsoft.com/office/powerpoint/2010/main" val="33934791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181E8AD0-AF39-4943-998D-204BF2FA5EAE}" type="slidenum">
              <a:rPr lang="fr-FR" altLang="fr-FR">
                <a:solidFill>
                  <a:schemeClr val="tx1"/>
                </a:solidFill>
                <a:latin typeface="Times New Roman" panose="02020603050405020304" pitchFamily="18" charset="0"/>
              </a:rPr>
              <a:pPr/>
              <a:t>85</a:t>
            </a:fld>
            <a:endParaRPr lang="fr-FR" altLang="fr-FR">
              <a:solidFill>
                <a:schemeClr val="tx1"/>
              </a:solidFill>
              <a:latin typeface="Times New Roman" panose="02020603050405020304" pitchFamily="18"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bwMode="auto">
          <a:xfrm>
            <a:off x="914400" y="4724400"/>
            <a:ext cx="4876800" cy="4419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mtClean="0"/>
              <a:t>Dire aux participants :</a:t>
            </a:r>
          </a:p>
          <a:p>
            <a:pPr lvl="1"/>
            <a:r>
              <a:rPr lang="fr-FR" altLang="fr-FR" i="1" smtClean="0">
                <a:solidFill>
                  <a:srgbClr val="000000"/>
                </a:solidFill>
                <a:cs typeface="Times New Roman" panose="02020603050405020304" pitchFamily="18" charset="0"/>
              </a:rPr>
              <a:t>« Quelles ont été les trois grandes étapes de notre calcul :</a:t>
            </a:r>
            <a:endParaRPr lang="fr-FR" altLang="fr-FR" i="1" smtClean="0">
              <a:cs typeface="Times New Roman" panose="02020603050405020304" pitchFamily="18" charset="0"/>
            </a:endParaRPr>
          </a:p>
          <a:p>
            <a:pPr lvl="1"/>
            <a:r>
              <a:rPr lang="fr-FR" altLang="fr-FR" i="1" smtClean="0">
                <a:solidFill>
                  <a:srgbClr val="000000"/>
                </a:solidFill>
                <a:cs typeface="Times New Roman" panose="02020603050405020304" pitchFamily="18" charset="0"/>
              </a:rPr>
              <a:t>Le PDP, le CBN et le Calcul de Charge.</a:t>
            </a:r>
            <a:endParaRPr lang="fr-FR" altLang="fr-FR" i="1" smtClean="0">
              <a:cs typeface="Times New Roman" panose="02020603050405020304" pitchFamily="18" charset="0"/>
            </a:endParaRPr>
          </a:p>
          <a:p>
            <a:pPr lvl="1"/>
            <a:r>
              <a:rPr lang="fr-FR" altLang="fr-FR" i="1" smtClean="0">
                <a:solidFill>
                  <a:srgbClr val="000000"/>
                </a:solidFill>
                <a:cs typeface="Times New Roman" panose="02020603050405020304" pitchFamily="18" charset="0"/>
              </a:rPr>
              <a:t> </a:t>
            </a:r>
            <a:endParaRPr lang="fr-FR" altLang="fr-FR" i="1" smtClean="0">
              <a:cs typeface="Times New Roman" panose="02020603050405020304" pitchFamily="18" charset="0"/>
            </a:endParaRPr>
          </a:p>
          <a:p>
            <a:pPr lvl="1"/>
            <a:r>
              <a:rPr lang="fr-FR" altLang="fr-FR" i="1" smtClean="0">
                <a:solidFill>
                  <a:srgbClr val="000000"/>
                </a:solidFill>
                <a:cs typeface="Times New Roman" panose="02020603050405020304" pitchFamily="18" charset="0"/>
              </a:rPr>
              <a:t>La performance de ce processus se mesure à travers le taux de service.</a:t>
            </a:r>
            <a:endParaRPr lang="fr-FR" altLang="fr-FR" i="1" smtClean="0">
              <a:cs typeface="Times New Roman" panose="02020603050405020304" pitchFamily="18" charset="0"/>
            </a:endParaRPr>
          </a:p>
          <a:p>
            <a:pPr lvl="1"/>
            <a:r>
              <a:rPr lang="fr-FR" altLang="fr-FR" i="1" smtClean="0">
                <a:solidFill>
                  <a:srgbClr val="000000"/>
                </a:solidFill>
                <a:cs typeface="Times New Roman" panose="02020603050405020304" pitchFamily="18" charset="0"/>
              </a:rPr>
              <a:t>Qui connaît le taux de service ou indicateur de ponctualité ?</a:t>
            </a:r>
            <a:r>
              <a:rPr lang="fr-FR" altLang="fr-FR" i="1" smtClean="0"/>
              <a:t> »</a:t>
            </a:r>
          </a:p>
        </p:txBody>
      </p:sp>
    </p:spTree>
    <p:extLst>
      <p:ext uri="{BB962C8B-B14F-4D97-AF65-F5344CB8AC3E}">
        <p14:creationId xmlns:p14="http://schemas.microsoft.com/office/powerpoint/2010/main" val="28775165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E7F5BAAA-EDF9-4ACB-8760-D567D284DFF6}" type="slidenum">
              <a:rPr lang="fr-FR" altLang="fr-FR">
                <a:solidFill>
                  <a:schemeClr val="tx1"/>
                </a:solidFill>
                <a:latin typeface="Times New Roman" panose="02020603050405020304" pitchFamily="18" charset="0"/>
              </a:rPr>
              <a:pPr/>
              <a:t>86</a:t>
            </a:fld>
            <a:endParaRPr lang="fr-FR" altLang="fr-FR">
              <a:solidFill>
                <a:schemeClr val="tx1"/>
              </a:solidFill>
              <a:latin typeface="Times New Roman" panose="02020603050405020304" pitchFamily="18"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bwMode="auto">
          <a:xfrm>
            <a:off x="914400" y="4724400"/>
            <a:ext cx="4876800" cy="4419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dirty="0" smtClean="0">
                <a:solidFill>
                  <a:srgbClr val="000000"/>
                </a:solidFill>
                <a:cs typeface="Times New Roman" panose="02020603050405020304" pitchFamily="18" charset="0"/>
              </a:rPr>
              <a:t>Demander aux participants :</a:t>
            </a:r>
          </a:p>
          <a:p>
            <a:pPr lvl="1"/>
            <a:r>
              <a:rPr lang="fr-FR" altLang="fr-FR" i="1" dirty="0" smtClean="0">
                <a:solidFill>
                  <a:srgbClr val="000000"/>
                </a:solidFill>
                <a:cs typeface="Times New Roman" panose="02020603050405020304" pitchFamily="18" charset="0"/>
              </a:rPr>
              <a:t>« Comment calcule-t-on un taux de service ? »</a:t>
            </a:r>
          </a:p>
          <a:p>
            <a:endParaRPr lang="fr-FR" altLang="fr-FR" i="1" dirty="0" smtClean="0">
              <a:solidFill>
                <a:srgbClr val="000000"/>
              </a:solidFill>
              <a:cs typeface="Times New Roman" panose="02020603050405020304" pitchFamily="18" charset="0"/>
            </a:endParaRPr>
          </a:p>
          <a:p>
            <a:r>
              <a:rPr lang="fr-FR" altLang="fr-FR" dirty="0" smtClean="0">
                <a:solidFill>
                  <a:srgbClr val="000000"/>
                </a:solidFill>
                <a:cs typeface="Times New Roman" panose="02020603050405020304" pitchFamily="18" charset="0"/>
              </a:rPr>
              <a:t>Demander de calculer le taux de service à partir de l’exemple.</a:t>
            </a:r>
            <a:endParaRPr lang="fr-FR" altLang="fr-FR" dirty="0" smtClean="0">
              <a:cs typeface="Times New Roman" panose="02020603050405020304" pitchFamily="18" charset="0"/>
            </a:endParaRPr>
          </a:p>
          <a:p>
            <a:r>
              <a:rPr lang="fr-FR" altLang="fr-FR" dirty="0" smtClean="0">
                <a:solidFill>
                  <a:srgbClr val="000000"/>
                </a:solidFill>
                <a:cs typeface="Times New Roman" panose="02020603050405020304" pitchFamily="18" charset="0"/>
              </a:rPr>
              <a:t> </a:t>
            </a:r>
            <a:endParaRPr lang="fr-FR" altLang="fr-FR" dirty="0" smtClean="0">
              <a:cs typeface="Times New Roman" panose="02020603050405020304" pitchFamily="18" charset="0"/>
            </a:endParaRPr>
          </a:p>
          <a:p>
            <a:r>
              <a:rPr lang="fr-FR" altLang="fr-FR" dirty="0" smtClean="0">
                <a:solidFill>
                  <a:srgbClr val="000000"/>
                </a:solidFill>
                <a:cs typeface="Times New Roman" panose="02020603050405020304" pitchFamily="18" charset="0"/>
              </a:rPr>
              <a:t>Demander aux participants :</a:t>
            </a:r>
          </a:p>
          <a:p>
            <a:pPr lvl="1"/>
            <a:r>
              <a:rPr lang="fr-FR" altLang="fr-FR" i="1" dirty="0" smtClean="0">
                <a:solidFill>
                  <a:srgbClr val="000000"/>
                </a:solidFill>
                <a:cs typeface="Times New Roman" panose="02020603050405020304" pitchFamily="18" charset="0"/>
              </a:rPr>
              <a:t>« </a:t>
            </a:r>
            <a:r>
              <a:rPr lang="fr-FR" altLang="fr-FR" i="1" dirty="0" err="1" smtClean="0">
                <a:solidFill>
                  <a:srgbClr val="000000"/>
                </a:solidFill>
                <a:cs typeface="Times New Roman" panose="02020603050405020304" pitchFamily="18" charset="0"/>
              </a:rPr>
              <a:t>Q’est</a:t>
            </a:r>
            <a:r>
              <a:rPr lang="fr-FR" altLang="fr-FR" i="1" dirty="0" smtClean="0">
                <a:solidFill>
                  <a:srgbClr val="000000"/>
                </a:solidFill>
                <a:cs typeface="Times New Roman" panose="02020603050405020304" pitchFamily="18" charset="0"/>
              </a:rPr>
              <a:t> ce qui peut aussi influencer le taux de service, même si les calculs sont justes ? »</a:t>
            </a:r>
            <a:endParaRPr lang="fr-FR" altLang="fr-FR" i="1" dirty="0" smtClean="0">
              <a:cs typeface="Times New Roman" panose="02020603050405020304" pitchFamily="18" charset="0"/>
            </a:endParaRPr>
          </a:p>
          <a:p>
            <a:r>
              <a:rPr lang="fr-FR" altLang="fr-FR" dirty="0" smtClean="0">
                <a:solidFill>
                  <a:srgbClr val="000000"/>
                </a:solidFill>
                <a:cs typeface="Times New Roman" panose="02020603050405020304" pitchFamily="18" charset="0"/>
              </a:rPr>
              <a:t>Donner la réponse :</a:t>
            </a:r>
          </a:p>
          <a:p>
            <a:pPr lvl="1"/>
            <a:r>
              <a:rPr lang="fr-FR" altLang="fr-FR" i="1" dirty="0" smtClean="0">
                <a:solidFill>
                  <a:srgbClr val="000000"/>
                </a:solidFill>
                <a:cs typeface="Times New Roman" panose="02020603050405020304" pitchFamily="18" charset="0"/>
              </a:rPr>
              <a:t>« La qualité des informations. C’est le chapitre suivant.</a:t>
            </a:r>
            <a:r>
              <a:rPr lang="fr-FR" altLang="fr-FR" i="1" dirty="0" smtClean="0"/>
              <a:t> »</a:t>
            </a:r>
          </a:p>
        </p:txBody>
      </p:sp>
    </p:spTree>
    <p:extLst>
      <p:ext uri="{BB962C8B-B14F-4D97-AF65-F5344CB8AC3E}">
        <p14:creationId xmlns:p14="http://schemas.microsoft.com/office/powerpoint/2010/main" val="3477076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54ADF409-CF0B-430B-B645-D2C0A9E9F3C6}" type="slidenum">
              <a:rPr lang="fr-FR" altLang="fr-FR">
                <a:solidFill>
                  <a:schemeClr val="tx1"/>
                </a:solidFill>
                <a:latin typeface="Times New Roman" panose="02020603050405020304" pitchFamily="18" charset="0"/>
              </a:rPr>
              <a:pPr/>
              <a:t>87</a:t>
            </a:fld>
            <a:endParaRPr lang="fr-FR" altLang="fr-FR">
              <a:solidFill>
                <a:schemeClr val="tx1"/>
              </a:solidFill>
              <a:latin typeface="Times New Roman" panose="02020603050405020304" pitchFamily="18" charset="0"/>
            </a:endParaRPr>
          </a:p>
        </p:txBody>
      </p:sp>
      <p:sp>
        <p:nvSpPr>
          <p:cNvPr id="201731"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01732" name="Rectangle 3"/>
          <p:cNvSpPr>
            <a:spLocks noGrp="1" noChangeArrowheads="1"/>
          </p:cNvSpPr>
          <p:nvPr>
            <p:ph type="body" idx="1"/>
          </p:nvPr>
        </p:nvSpPr>
        <p:spPr bwMode="auto">
          <a:xfrm>
            <a:off x="452438" y="4705350"/>
            <a:ext cx="5645150" cy="4443413"/>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fr-FR" altLang="fr-FR" smtClean="0">
                <a:cs typeface="Times New Roman" panose="02020603050405020304" pitchFamily="18" charset="0"/>
              </a:rPr>
              <a:t>Dire aux participants en conclusion du cas LAZUREX et en introduction de la qualité des informations :</a:t>
            </a:r>
          </a:p>
          <a:p>
            <a:pPr lvl="1" algn="just"/>
            <a:r>
              <a:rPr lang="fr-FR" altLang="fr-FR" i="1" smtClean="0">
                <a:cs typeface="Times New Roman" panose="02020603050405020304" pitchFamily="18" charset="0"/>
              </a:rPr>
              <a:t>« Vous avez compris au travers du cas Lazurex que la qualité des données est cruciale au succès du calcul MRP. »</a:t>
            </a:r>
            <a:endParaRPr lang="fr-FR" altLang="fr-FR" smtClean="0">
              <a:cs typeface="Times New Roman" panose="02020603050405020304" pitchFamily="18" charset="0"/>
            </a:endParaRPr>
          </a:p>
        </p:txBody>
      </p:sp>
    </p:spTree>
    <p:extLst>
      <p:ext uri="{BB962C8B-B14F-4D97-AF65-F5344CB8AC3E}">
        <p14:creationId xmlns:p14="http://schemas.microsoft.com/office/powerpoint/2010/main" val="13649265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9DD26F22-D462-40F6-9521-B2A781540F07}" type="slidenum">
              <a:rPr lang="fr-FR" altLang="fr-FR">
                <a:solidFill>
                  <a:schemeClr val="tx1"/>
                </a:solidFill>
                <a:latin typeface="Times New Roman" panose="02020603050405020304" pitchFamily="18" charset="0"/>
              </a:rPr>
              <a:pPr/>
              <a:t>88</a:t>
            </a:fld>
            <a:endParaRPr lang="fr-FR" altLang="fr-FR">
              <a:solidFill>
                <a:schemeClr val="tx1"/>
              </a:solidFill>
              <a:latin typeface="Times New Roman" panose="02020603050405020304" pitchFamily="18"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bwMode="auto">
          <a:xfrm>
            <a:off x="914400" y="4191000"/>
            <a:ext cx="4876800" cy="4800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fr-FR" altLang="fr-FR" sz="1000" b="1" dirty="0" smtClean="0">
                <a:cs typeface="Times New Roman" panose="02020603050405020304" pitchFamily="18" charset="0"/>
              </a:rPr>
              <a:t>Message : La qualité des données introduites par les utilisateurs eux-mêmes est la principale condition de réussite de l’ERP.</a:t>
            </a:r>
          </a:p>
          <a:p>
            <a:pPr algn="just"/>
            <a:endParaRPr lang="fr-FR" altLang="fr-FR" sz="1000" b="1" dirty="0" smtClean="0">
              <a:cs typeface="Times New Roman" panose="02020603050405020304" pitchFamily="18" charset="0"/>
            </a:endParaRPr>
          </a:p>
          <a:p>
            <a:pPr algn="just"/>
            <a:r>
              <a:rPr lang="fr-FR" altLang="fr-FR" sz="1000" dirty="0" smtClean="0">
                <a:cs typeface="Times New Roman" panose="02020603050405020304" pitchFamily="18" charset="0"/>
              </a:rPr>
              <a:t>Dire aux participants :</a:t>
            </a:r>
          </a:p>
          <a:p>
            <a:pPr algn="just"/>
            <a:r>
              <a:rPr lang="fr-FR" altLang="fr-FR" sz="1000" i="1" dirty="0" smtClean="0">
                <a:cs typeface="Times New Roman" panose="02020603050405020304" pitchFamily="18" charset="0"/>
              </a:rPr>
              <a:t>« - L’homme attend de l’ordinateur une aide pour faciliter son travail et améliorer la gestion de l’entreprise. L’ordinateur va gérer de très grandes quantités d’informations.</a:t>
            </a:r>
          </a:p>
          <a:p>
            <a:pPr algn="just"/>
            <a:r>
              <a:rPr lang="fr-FR" altLang="fr-FR" sz="1000" i="1" dirty="0" smtClean="0">
                <a:cs typeface="Times New Roman" panose="02020603050405020304" pitchFamily="18" charset="0"/>
              </a:rPr>
              <a:t> - Il va en déduire d’autres informations, sur lesquelles chacun dans l’entreprise va s’appuyer pour son travail.</a:t>
            </a:r>
          </a:p>
          <a:p>
            <a:pPr algn="just"/>
            <a:r>
              <a:rPr lang="fr-FR" altLang="fr-FR" sz="1000" i="1" dirty="0" smtClean="0">
                <a:cs typeface="Times New Roman" panose="02020603050405020304" pitchFamily="18" charset="0"/>
              </a:rPr>
              <a:t>- Mais l’ordinateur part toujours au départ de données que lui communique l’homme. Si ces données sont fausses, les résultats communiqués par l’ordinateur seront également faux. Et vous avez vu que le risque d’erreur est grand »</a:t>
            </a:r>
          </a:p>
          <a:p>
            <a:pPr algn="just"/>
            <a:r>
              <a:rPr lang="fr-FR" altLang="fr-FR" sz="1000" i="1" dirty="0" smtClean="0">
                <a:cs typeface="Times New Roman" panose="02020603050405020304" pitchFamily="18" charset="0"/>
              </a:rPr>
              <a:t>« - Dans un système non informatisé, l’homme fait des erreurs mais il se méfie, il contrôle les résultats plusieurs fois et connaît les moyens d’y remédier rapidement.</a:t>
            </a:r>
          </a:p>
          <a:p>
            <a:pPr algn="just"/>
            <a:r>
              <a:rPr lang="fr-FR" altLang="fr-FR" sz="1000" i="1" dirty="0" smtClean="0">
                <a:cs typeface="Times New Roman" panose="02020603050405020304" pitchFamily="18" charset="0"/>
              </a:rPr>
              <a:t>- Dans un système informatisé les erreurs ont des conséquences sur de nombreuses applications, puisque le propre de l’ordinateur est de relier entre eux les différents domaines de l’entreprise.</a:t>
            </a:r>
          </a:p>
          <a:p>
            <a:pPr algn="just">
              <a:buFontTx/>
              <a:buChar char="-"/>
            </a:pPr>
            <a:r>
              <a:rPr lang="fr-FR" altLang="fr-FR" sz="1000" i="1" dirty="0" smtClean="0">
                <a:cs typeface="Times New Roman" panose="02020603050405020304" pitchFamily="18" charset="0"/>
              </a:rPr>
              <a:t> Dans ce cas l’ordinateur ne facilitera pas le travail de l’homme, il le rendra plus difficile qu’avant. Il n’améliorera pas la gestion de l’entreprise, il la dégradera.</a:t>
            </a:r>
          </a:p>
          <a:p>
            <a:pPr algn="just">
              <a:buFontTx/>
              <a:buChar char="-"/>
            </a:pPr>
            <a:r>
              <a:rPr lang="fr-FR" altLang="fr-FR" sz="1000" i="1" dirty="0" smtClean="0">
                <a:cs typeface="Times New Roman" panose="02020603050405020304" pitchFamily="18" charset="0"/>
              </a:rPr>
              <a:t> L’information circule entre les différents services et l’ordinateur. Chacun transmet des informations, chacun reçoit des informations en retour. Il est essentiel que ces informations soient justes.</a:t>
            </a:r>
            <a:r>
              <a:rPr lang="fr-FR" altLang="fr-FR" sz="1000" i="1" dirty="0" smtClean="0"/>
              <a:t> </a:t>
            </a:r>
          </a:p>
          <a:p>
            <a:pPr algn="just">
              <a:buFontTx/>
              <a:buChar char="-"/>
            </a:pPr>
            <a:r>
              <a:rPr lang="fr-FR" altLang="fr-FR" sz="1000" i="1" dirty="0" smtClean="0">
                <a:cs typeface="Times New Roman" panose="02020603050405020304" pitchFamily="18" charset="0"/>
              </a:rPr>
              <a:t>D’autre part, quand on reçoit une information de l’ordinateur, on ne se méfie pas : on croit que l’ordinateur a raison. On n’a d’ailleurs pas de raison de se méfier : on suppose que celui qui a créé l’information a vérifié ses données.</a:t>
            </a:r>
          </a:p>
          <a:p>
            <a:pPr algn="just">
              <a:buFontTx/>
              <a:buChar char="-"/>
            </a:pPr>
            <a:r>
              <a:rPr lang="fr-FR" altLang="fr-FR" sz="1000" i="1" dirty="0" smtClean="0">
                <a:cs typeface="Times New Roman" panose="02020603050405020304" pitchFamily="18" charset="0"/>
              </a:rPr>
              <a:t>La qualité des données introduites par les utilisateurs eux-mêmes est la principale condition de réussite. »</a:t>
            </a:r>
          </a:p>
          <a:p>
            <a:endParaRPr lang="fr-FR" altLang="fr-FR" sz="1000" i="1" dirty="0" smtClean="0"/>
          </a:p>
        </p:txBody>
      </p:sp>
    </p:spTree>
    <p:extLst>
      <p:ext uri="{BB962C8B-B14F-4D97-AF65-F5344CB8AC3E}">
        <p14:creationId xmlns:p14="http://schemas.microsoft.com/office/powerpoint/2010/main" val="9711657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6965AE96-DDDB-4D43-89E6-08AC9689C2F8}" type="slidenum">
              <a:rPr lang="fr-FR" altLang="fr-FR">
                <a:solidFill>
                  <a:schemeClr val="tx1"/>
                </a:solidFill>
                <a:latin typeface="Times New Roman" panose="02020603050405020304" pitchFamily="18" charset="0"/>
              </a:rPr>
              <a:pPr/>
              <a:t>89</a:t>
            </a:fld>
            <a:endParaRPr lang="fr-FR" altLang="fr-FR">
              <a:solidFill>
                <a:schemeClr val="tx1"/>
              </a:solidFill>
              <a:latin typeface="Times New Roman" panose="02020603050405020304" pitchFamily="18" charset="0"/>
            </a:endParaRPr>
          </a:p>
        </p:txBody>
      </p:sp>
      <p:sp>
        <p:nvSpPr>
          <p:cNvPr id="203779"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03780"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fr-FR" altLang="fr-FR" dirty="0" smtClean="0"/>
              <a:t>Demander aux participants de donner des erreurs possibles, leurs causes et leurs conséquences.</a:t>
            </a:r>
          </a:p>
          <a:p>
            <a:pPr marL="228600" indent="-228600"/>
            <a:r>
              <a:rPr lang="fr-FR" altLang="fr-FR" dirty="0" smtClean="0"/>
              <a:t>Noter au </a:t>
            </a:r>
            <a:r>
              <a:rPr lang="en-US" altLang="fr-FR" dirty="0" smtClean="0"/>
              <a:t>paperboard</a:t>
            </a:r>
            <a:r>
              <a:rPr lang="fr-FR" altLang="fr-FR" dirty="0" smtClean="0"/>
              <a:t> leurs réponses en commentant (Projeter sur le </a:t>
            </a:r>
            <a:r>
              <a:rPr lang="en-US" altLang="fr-FR" dirty="0" smtClean="0"/>
              <a:t>paperboard</a:t>
            </a:r>
            <a:r>
              <a:rPr lang="fr-FR" altLang="fr-FR" dirty="0" smtClean="0"/>
              <a:t> ou utiliser un transparent ou dessiner le tableau sur le </a:t>
            </a:r>
            <a:r>
              <a:rPr lang="en-US" altLang="fr-FR" dirty="0" smtClean="0"/>
              <a:t>paperboard</a:t>
            </a:r>
            <a:r>
              <a:rPr lang="fr-FR" altLang="fr-FR" dirty="0" smtClean="0"/>
              <a:t>) : </a:t>
            </a:r>
          </a:p>
          <a:p>
            <a:pPr marL="228600" indent="-228600"/>
            <a:r>
              <a:rPr lang="fr-FR" altLang="fr-FR" dirty="0" smtClean="0"/>
              <a:t>Réponses :</a:t>
            </a:r>
          </a:p>
          <a:p>
            <a:pPr marL="228600" indent="-228600">
              <a:buFontTx/>
              <a:buAutoNum type="arabicPeriod"/>
            </a:pPr>
            <a:r>
              <a:rPr lang="fr-FR" altLang="fr-FR" dirty="0" smtClean="0"/>
              <a:t>Le composant consommé n’est pas le bon. On a donc un </a:t>
            </a:r>
            <a:r>
              <a:rPr lang="fr-FR" altLang="fr-FR" b="1" dirty="0" err="1" smtClean="0"/>
              <a:t>sur-stock</a:t>
            </a:r>
            <a:r>
              <a:rPr lang="fr-FR" altLang="fr-FR" dirty="0" smtClean="0"/>
              <a:t> du bon composant, une </a:t>
            </a:r>
            <a:r>
              <a:rPr lang="fr-FR" altLang="fr-FR" b="1" dirty="0" smtClean="0"/>
              <a:t>rupture</a:t>
            </a:r>
            <a:r>
              <a:rPr lang="fr-FR" altLang="fr-FR" dirty="0" smtClean="0"/>
              <a:t> sur le PF ou un produit fini non viable, donc un mauvais taux de service.</a:t>
            </a:r>
          </a:p>
          <a:p>
            <a:pPr marL="228600" indent="-228600">
              <a:buFontTx/>
              <a:buAutoNum type="arabicPeriod"/>
            </a:pPr>
            <a:r>
              <a:rPr lang="fr-FR" altLang="fr-FR" dirty="0" smtClean="0"/>
              <a:t>Les stocks sont faux : des produits sont déclarés conformes alors que ce sont des rebuts, ou bien (plus rarement), les stocks sont sous-évalués et vont déclencher des besoins supplémentaires. En conséquence, </a:t>
            </a:r>
            <a:r>
              <a:rPr lang="fr-FR" altLang="fr-FR" b="1" dirty="0" smtClean="0"/>
              <a:t>tout le calcul MRP est faux</a:t>
            </a:r>
            <a:r>
              <a:rPr lang="fr-FR" altLang="fr-FR" dirty="0" smtClean="0"/>
              <a:t>. On aura donc des ruptures de stocks, donc des retards sur des produits et par conséquent du stock inutile.</a:t>
            </a:r>
          </a:p>
          <a:p>
            <a:pPr marL="228600" indent="-228600">
              <a:buFontTx/>
              <a:buAutoNum type="arabicPeriod"/>
            </a:pPr>
            <a:r>
              <a:rPr lang="fr-FR" altLang="fr-FR" dirty="0" smtClean="0"/>
              <a:t>La commande sera passée trop tard (Le calcul MRP générera une un ordre d’achat à la dernière minute). On aura donc une </a:t>
            </a:r>
            <a:r>
              <a:rPr lang="fr-FR" altLang="fr-FR" b="1" dirty="0" smtClean="0"/>
              <a:t>rupture</a:t>
            </a:r>
            <a:r>
              <a:rPr lang="fr-FR" altLang="fr-FR" dirty="0" smtClean="0"/>
              <a:t> sur un approvisionnement et donc des produits finis en rupture. </a:t>
            </a:r>
          </a:p>
        </p:txBody>
      </p:sp>
    </p:spTree>
    <p:extLst>
      <p:ext uri="{BB962C8B-B14F-4D97-AF65-F5344CB8AC3E}">
        <p14:creationId xmlns:p14="http://schemas.microsoft.com/office/powerpoint/2010/main" val="3250836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DCCE1425-1541-41B3-B65C-139FE77312ED}" type="slidenum">
              <a:rPr lang="fr-FR" altLang="fr-FR">
                <a:solidFill>
                  <a:schemeClr val="tx1"/>
                </a:solidFill>
                <a:latin typeface="Times New Roman" panose="02020603050405020304" pitchFamily="18" charset="0"/>
              </a:rPr>
              <a:pPr/>
              <a:t>9</a:t>
            </a:fld>
            <a:endParaRPr lang="fr-FR" altLang="fr-FR" dirty="0">
              <a:solidFill>
                <a:schemeClr val="tx1"/>
              </a:solidFill>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5" name="Rectangle 26"/>
          <p:cNvSpPr>
            <a:spLocks noChangeArrowheads="1"/>
          </p:cNvSpPr>
          <p:nvPr/>
        </p:nvSpPr>
        <p:spPr bwMode="auto">
          <a:xfrm>
            <a:off x="2554288" y="4705350"/>
            <a:ext cx="1281113"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19" tIns="45055" rIns="91719" bIns="45055">
            <a:spAutoFit/>
          </a:bodyPr>
          <a:lstStyle>
            <a:lvl1pPr algn="l" defTabSz="773113">
              <a:defRPr sz="2400">
                <a:solidFill>
                  <a:schemeClr val="tx1"/>
                </a:solidFill>
                <a:latin typeface="Times New Roman" pitchFamily="18" charset="0"/>
              </a:defRPr>
            </a:lvl1pPr>
            <a:lvl2pPr marL="579438" algn="l" defTabSz="773113">
              <a:defRPr sz="2400">
                <a:solidFill>
                  <a:schemeClr val="tx1"/>
                </a:solidFill>
                <a:latin typeface="Times New Roman" pitchFamily="18" charset="0"/>
              </a:defRPr>
            </a:lvl2pPr>
            <a:lvl3pPr marL="1158875" algn="l" defTabSz="773113">
              <a:defRPr sz="2400">
                <a:solidFill>
                  <a:schemeClr val="tx1"/>
                </a:solidFill>
                <a:latin typeface="Times New Roman" pitchFamily="18" charset="0"/>
              </a:defRPr>
            </a:lvl3pPr>
            <a:lvl4pPr marL="1738313" algn="l" defTabSz="773113">
              <a:defRPr sz="2400">
                <a:solidFill>
                  <a:schemeClr val="tx1"/>
                </a:solidFill>
                <a:latin typeface="Times New Roman" pitchFamily="18" charset="0"/>
              </a:defRPr>
            </a:lvl4pPr>
            <a:lvl5pPr marL="2317750" algn="l" defTabSz="773113">
              <a:defRPr sz="2400">
                <a:solidFill>
                  <a:schemeClr val="tx1"/>
                </a:solidFill>
                <a:latin typeface="Times New Roman" pitchFamily="18" charset="0"/>
              </a:defRPr>
            </a:lvl5pPr>
            <a:lvl6pPr marL="2774950" defTabSz="773113" eaLnBrk="0" fontAlgn="base" hangingPunct="0">
              <a:spcBef>
                <a:spcPct val="0"/>
              </a:spcBef>
              <a:spcAft>
                <a:spcPct val="0"/>
              </a:spcAft>
              <a:defRPr sz="2400">
                <a:solidFill>
                  <a:schemeClr val="tx1"/>
                </a:solidFill>
                <a:latin typeface="Times New Roman" pitchFamily="18" charset="0"/>
              </a:defRPr>
            </a:lvl6pPr>
            <a:lvl7pPr marL="3232150" defTabSz="773113" eaLnBrk="0" fontAlgn="base" hangingPunct="0">
              <a:spcBef>
                <a:spcPct val="0"/>
              </a:spcBef>
              <a:spcAft>
                <a:spcPct val="0"/>
              </a:spcAft>
              <a:defRPr sz="2400">
                <a:solidFill>
                  <a:schemeClr val="tx1"/>
                </a:solidFill>
                <a:latin typeface="Times New Roman" pitchFamily="18" charset="0"/>
              </a:defRPr>
            </a:lvl7pPr>
            <a:lvl8pPr marL="3689350" defTabSz="773113" eaLnBrk="0" fontAlgn="base" hangingPunct="0">
              <a:spcBef>
                <a:spcPct val="0"/>
              </a:spcBef>
              <a:spcAft>
                <a:spcPct val="0"/>
              </a:spcAft>
              <a:defRPr sz="2400">
                <a:solidFill>
                  <a:schemeClr val="tx1"/>
                </a:solidFill>
                <a:latin typeface="Times New Roman" pitchFamily="18" charset="0"/>
              </a:defRPr>
            </a:lvl8pPr>
            <a:lvl9pPr marL="4146550" defTabSz="773113" eaLnBrk="0" fontAlgn="base" hangingPunct="0">
              <a:spcBef>
                <a:spcPct val="0"/>
              </a:spcBef>
              <a:spcAft>
                <a:spcPct val="0"/>
              </a:spcAft>
              <a:defRPr sz="2400">
                <a:solidFill>
                  <a:schemeClr val="tx1"/>
                </a:solidFill>
                <a:latin typeface="Times New Roman" pitchFamily="18" charset="0"/>
              </a:defRPr>
            </a:lvl9pPr>
          </a:lstStyle>
          <a:p>
            <a:pPr algn="ctr"/>
            <a:r>
              <a:rPr lang="fr-FR" altLang="fr-FR" sz="1800" dirty="0">
                <a:latin typeface="Eras Bold ITC" pitchFamily="34" charset="0"/>
              </a:rPr>
              <a:t>vos notes</a:t>
            </a:r>
            <a:endParaRPr lang="fr-FR" altLang="fr-FR" sz="1800" dirty="0">
              <a:latin typeface="Monotype Corsiva" pitchFamily="66" charset="0"/>
            </a:endParaRPr>
          </a:p>
        </p:txBody>
      </p:sp>
      <p:sp>
        <p:nvSpPr>
          <p:cNvPr id="2" name="Espace réservé des commentaires 1"/>
          <p:cNvSpPr>
            <a:spLocks noGrp="1"/>
          </p:cNvSpPr>
          <p:nvPr>
            <p:ph type="body" idx="1"/>
          </p:nvPr>
        </p:nvSpPr>
        <p:spPr>
          <a:xfrm>
            <a:off x="666750" y="4686300"/>
            <a:ext cx="5329238" cy="4440238"/>
          </a:xfrm>
          <a:prstGeom prst="rect">
            <a:avLst/>
          </a:prstGeom>
        </p:spPr>
        <p:txBody>
          <a:bodyPr/>
          <a:lstStyle/>
          <a:p>
            <a:r>
              <a:rPr lang="fr-FR" altLang="fr-FR" b="1" dirty="0" smtClean="0">
                <a:cs typeface="Times New Roman" panose="02020603050405020304" pitchFamily="18" charset="0"/>
              </a:rPr>
              <a:t>Message : MRP est à la base de la plupart des systèmes ERP. Nous allons comprendre la partie GP avant de voir la partie AO.</a:t>
            </a:r>
          </a:p>
          <a:p>
            <a:endParaRPr lang="fr-FR" altLang="fr-FR" dirty="0" smtClean="0"/>
          </a:p>
          <a:p>
            <a:pPr>
              <a:buFontTx/>
              <a:buAutoNum type="arabicPeriod"/>
            </a:pPr>
            <a:r>
              <a:rPr lang="fr-FR" altLang="fr-FR" dirty="0" smtClean="0"/>
              <a:t> Lire la citation : </a:t>
            </a:r>
            <a:r>
              <a:rPr lang="fr-FR" altLang="fr-FR" i="1" dirty="0" smtClean="0"/>
              <a:t>« L’ordinateur n’est qu’un outil. Si vous vous tapez sur les doigts avec un marteau, ce n’est pas le marteau qui est un mauvais outil, mais l’utilisation que nous en faisons ».</a:t>
            </a:r>
          </a:p>
          <a:p>
            <a:endParaRPr lang="fr-FR" altLang="fr-FR" i="1" dirty="0" smtClean="0"/>
          </a:p>
          <a:p>
            <a:r>
              <a:rPr lang="fr-FR" altLang="fr-FR" b="1" i="1" u="sng" dirty="0" smtClean="0"/>
              <a:t>Remarque :</a:t>
            </a:r>
            <a:r>
              <a:rPr lang="fr-FR" altLang="fr-FR" dirty="0" smtClean="0"/>
              <a:t> Oliver Wight est la personne qui a étendu le MRP et fait sa réputation.</a:t>
            </a:r>
          </a:p>
          <a:p>
            <a:endParaRPr lang="fr-FR" altLang="fr-FR" dirty="0" smtClean="0"/>
          </a:p>
          <a:p>
            <a:pPr>
              <a:buFontTx/>
              <a:buChar char="•"/>
            </a:pPr>
            <a:r>
              <a:rPr lang="fr-FR" altLang="fr-FR" dirty="0" smtClean="0"/>
              <a:t> Lire la 2de partie du transparent. : </a:t>
            </a:r>
            <a:r>
              <a:rPr lang="fr-FR" altLang="fr-FR" i="1" dirty="0" smtClean="0"/>
              <a:t>« comprendre le système et comment tous les services sont reliés entre eux. »</a:t>
            </a:r>
          </a:p>
          <a:p>
            <a:endParaRPr lang="fr-FR" dirty="0"/>
          </a:p>
        </p:txBody>
      </p:sp>
    </p:spTree>
    <p:extLst>
      <p:ext uri="{BB962C8B-B14F-4D97-AF65-F5344CB8AC3E}">
        <p14:creationId xmlns:p14="http://schemas.microsoft.com/office/powerpoint/2010/main" val="16865156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F4882308-82EF-4389-B665-8A9285269242}" type="slidenum">
              <a:rPr lang="fr-FR" altLang="fr-FR">
                <a:solidFill>
                  <a:schemeClr val="tx1"/>
                </a:solidFill>
                <a:latin typeface="Times New Roman" panose="02020603050405020304" pitchFamily="18" charset="0"/>
              </a:rPr>
              <a:pPr/>
              <a:t>90</a:t>
            </a:fld>
            <a:endParaRPr lang="fr-FR" altLang="fr-FR" dirty="0">
              <a:solidFill>
                <a:schemeClr val="tx1"/>
              </a:solidFill>
              <a:latin typeface="Times New Roman" panose="02020603050405020304" pitchFamily="18" charset="0"/>
            </a:endParaRPr>
          </a:p>
        </p:txBody>
      </p:sp>
      <p:sp>
        <p:nvSpPr>
          <p:cNvPr id="204803"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04804"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Demander aux participants de donner des erreurs possibles, leurs causes et leurs conséquences.</a:t>
            </a:r>
          </a:p>
          <a:p>
            <a:r>
              <a:rPr lang="fr-FR" altLang="fr-FR" dirty="0" smtClean="0"/>
              <a:t>Noter au </a:t>
            </a:r>
            <a:r>
              <a:rPr lang="en-US" altLang="fr-FR" dirty="0" smtClean="0"/>
              <a:t>paperboard</a:t>
            </a:r>
            <a:r>
              <a:rPr lang="fr-FR" altLang="fr-FR" dirty="0" smtClean="0"/>
              <a:t> leurs réponses en commentant (Projeter sur le </a:t>
            </a:r>
            <a:r>
              <a:rPr lang="en-US" altLang="fr-FR" dirty="0" smtClean="0"/>
              <a:t>paperboard</a:t>
            </a:r>
            <a:r>
              <a:rPr lang="fr-FR" altLang="fr-FR" dirty="0" smtClean="0"/>
              <a:t> ou utiliser un transparent ou dessiner le tableau sur le </a:t>
            </a:r>
            <a:r>
              <a:rPr lang="en-US" altLang="fr-FR" dirty="0" smtClean="0"/>
              <a:t>paperboard</a:t>
            </a:r>
            <a:r>
              <a:rPr lang="fr-FR" altLang="fr-FR" dirty="0" smtClean="0"/>
              <a:t>) :</a:t>
            </a:r>
          </a:p>
          <a:p>
            <a:pPr>
              <a:buFontTx/>
              <a:buChar char="•"/>
            </a:pPr>
            <a:r>
              <a:rPr lang="fr-FR" altLang="fr-FR" dirty="0" smtClean="0"/>
              <a:t> Nomenclature fausse ; rupture ou </a:t>
            </a:r>
            <a:r>
              <a:rPr lang="fr-FR" altLang="fr-FR" dirty="0" err="1" smtClean="0"/>
              <a:t>sur-stock</a:t>
            </a:r>
            <a:r>
              <a:rPr lang="fr-FR" altLang="fr-FR" dirty="0" smtClean="0"/>
              <a:t> de composants, mauvais taux de service, … ; mauvaise saisie, modification technique erronée, …</a:t>
            </a:r>
          </a:p>
          <a:p>
            <a:pPr>
              <a:buFontTx/>
              <a:buChar char="•"/>
            </a:pPr>
            <a:r>
              <a:rPr lang="fr-FR" altLang="fr-FR" dirty="0" smtClean="0"/>
              <a:t> Erreur de code référence ; nomenclatures fausse (voir point précédent)</a:t>
            </a:r>
          </a:p>
          <a:p>
            <a:pPr>
              <a:buFontTx/>
              <a:buChar char="•"/>
            </a:pPr>
            <a:r>
              <a:rPr lang="fr-FR" altLang="fr-FR" dirty="0" smtClean="0"/>
              <a:t> Coefficient de rebut ; rupture ou/et </a:t>
            </a:r>
            <a:r>
              <a:rPr lang="fr-FR" altLang="fr-FR" dirty="0" err="1" smtClean="0"/>
              <a:t>sur-stock</a:t>
            </a:r>
            <a:r>
              <a:rPr lang="fr-FR" altLang="fr-FR" dirty="0" smtClean="0"/>
              <a:t> ; Qualité</a:t>
            </a:r>
          </a:p>
          <a:p>
            <a:pPr>
              <a:buFontTx/>
              <a:buChar char="•"/>
            </a:pPr>
            <a:r>
              <a:rPr lang="fr-FR" altLang="fr-FR" dirty="0" smtClean="0"/>
              <a:t> Stock faux ; tout le calcul MRP est faux ; mauvais suivi des stocks (stock non contrôlé, …), manque de rigueur ;</a:t>
            </a:r>
          </a:p>
          <a:p>
            <a:pPr>
              <a:buFontTx/>
              <a:buChar char="•"/>
            </a:pPr>
            <a:r>
              <a:rPr lang="fr-FR" altLang="fr-FR" dirty="0" smtClean="0"/>
              <a:t> Mauvaise déclaration de production ; Stock faux (voir point précédent)</a:t>
            </a:r>
          </a:p>
          <a:p>
            <a:pPr>
              <a:buFontTx/>
              <a:buChar char="•"/>
            </a:pPr>
            <a:r>
              <a:rPr lang="fr-FR" altLang="fr-FR" dirty="0" smtClean="0"/>
              <a:t> Délai erroné ; </a:t>
            </a:r>
            <a:r>
              <a:rPr lang="fr-FR" altLang="fr-FR" dirty="0" err="1" smtClean="0"/>
              <a:t>Appros</a:t>
            </a:r>
            <a:r>
              <a:rPr lang="fr-FR" altLang="fr-FR" dirty="0" smtClean="0"/>
              <a:t> en retard, sur/sous stock ; Mise à jour des données</a:t>
            </a:r>
          </a:p>
          <a:p>
            <a:pPr>
              <a:buFontTx/>
              <a:buChar char="•"/>
            </a:pPr>
            <a:r>
              <a:rPr lang="fr-FR" altLang="fr-FR" dirty="0" smtClean="0"/>
              <a:t>Gamme fausse ou plus ou moins cohérente ; mauvais suivi de localisation ou des heures de charge ; données techniques</a:t>
            </a:r>
          </a:p>
        </p:txBody>
      </p:sp>
    </p:spTree>
    <p:extLst>
      <p:ext uri="{BB962C8B-B14F-4D97-AF65-F5344CB8AC3E}">
        <p14:creationId xmlns:p14="http://schemas.microsoft.com/office/powerpoint/2010/main" val="28281886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2D3AF57B-1CD7-41D2-B0F1-3610C6B8F108}" type="slidenum">
              <a:rPr lang="fr-FR" altLang="fr-FR">
                <a:solidFill>
                  <a:schemeClr val="tx1"/>
                </a:solidFill>
                <a:latin typeface="Times New Roman" panose="02020603050405020304" pitchFamily="18" charset="0"/>
              </a:rPr>
              <a:pPr/>
              <a:t>91</a:t>
            </a:fld>
            <a:endParaRPr lang="fr-FR" altLang="fr-FR">
              <a:solidFill>
                <a:schemeClr val="tx1"/>
              </a:solidFill>
              <a:latin typeface="Times New Roman" panose="02020603050405020304" pitchFamily="18" charset="0"/>
            </a:endParaRPr>
          </a:p>
        </p:txBody>
      </p:sp>
      <p:sp>
        <p:nvSpPr>
          <p:cNvPr id="205827"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05828"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1000" dirty="0" smtClean="0"/>
              <a:t>Demander aux participants de proposer des solutions.</a:t>
            </a:r>
          </a:p>
          <a:p>
            <a:r>
              <a:rPr lang="fr-FR" altLang="fr-FR" sz="1000" dirty="0" smtClean="0"/>
              <a:t>Noter au </a:t>
            </a:r>
            <a:r>
              <a:rPr lang="en-US" altLang="fr-FR" sz="1000" dirty="0" smtClean="0"/>
              <a:t>paperboard</a:t>
            </a:r>
            <a:r>
              <a:rPr lang="fr-FR" altLang="fr-FR" sz="1000" dirty="0" smtClean="0"/>
              <a:t> leurs réponses en commentant :</a:t>
            </a:r>
          </a:p>
          <a:p>
            <a:pPr>
              <a:buFontTx/>
              <a:buChar char="•"/>
            </a:pPr>
            <a:r>
              <a:rPr lang="fr-FR" altLang="fr-FR" sz="1000" dirty="0" smtClean="0"/>
              <a:t> Procédures / Analyse des processus / Simplification</a:t>
            </a:r>
          </a:p>
          <a:p>
            <a:pPr>
              <a:buFontTx/>
              <a:buChar char="•"/>
            </a:pPr>
            <a:r>
              <a:rPr lang="fr-FR" altLang="fr-FR" sz="1000" dirty="0" smtClean="0"/>
              <a:t> Contrôle de données / </a:t>
            </a:r>
            <a:r>
              <a:rPr lang="fr-FR" altLang="fr-FR" sz="1000" dirty="0" err="1" smtClean="0"/>
              <a:t>Auto-contrôle</a:t>
            </a:r>
            <a:endParaRPr lang="fr-FR" altLang="fr-FR" sz="1000" dirty="0" smtClean="0"/>
          </a:p>
          <a:p>
            <a:pPr>
              <a:buFontTx/>
              <a:buChar char="•"/>
            </a:pPr>
            <a:r>
              <a:rPr lang="fr-FR" altLang="fr-FR" sz="1000" dirty="0" smtClean="0"/>
              <a:t> Formation / Information </a:t>
            </a:r>
            <a:r>
              <a:rPr lang="fr-FR" altLang="fr-FR" sz="1000" b="1" dirty="0" smtClean="0"/>
              <a:t>(savoir dire que je ne sais pas)</a:t>
            </a:r>
            <a:r>
              <a:rPr lang="fr-FR" altLang="fr-FR" sz="1000" dirty="0" smtClean="0"/>
              <a:t> / Compétences / éviter les mauvais conseils / un bon manuel</a:t>
            </a:r>
          </a:p>
          <a:p>
            <a:pPr>
              <a:buFontTx/>
              <a:buChar char="•"/>
            </a:pPr>
            <a:r>
              <a:rPr lang="fr-FR" altLang="fr-FR" sz="1000" dirty="0" smtClean="0"/>
              <a:t> Limites d’accès sur les champs de l’ERP</a:t>
            </a:r>
          </a:p>
          <a:p>
            <a:pPr>
              <a:buFontTx/>
              <a:buChar char="•"/>
            </a:pPr>
            <a:r>
              <a:rPr lang="fr-FR" altLang="fr-FR" sz="1000" dirty="0" smtClean="0"/>
              <a:t> Connaissance des produits / Flux de Produits</a:t>
            </a:r>
          </a:p>
          <a:p>
            <a:pPr>
              <a:buFontTx/>
              <a:buChar char="•"/>
            </a:pPr>
            <a:r>
              <a:rPr lang="fr-FR" altLang="fr-FR" sz="1000" dirty="0" smtClean="0"/>
              <a:t> Modifications techniques suivies jusqu’à l’atelier</a:t>
            </a:r>
          </a:p>
          <a:p>
            <a:pPr>
              <a:buFontTx/>
              <a:buChar char="•"/>
            </a:pPr>
            <a:r>
              <a:rPr lang="fr-FR" altLang="fr-FR" sz="1000" dirty="0" smtClean="0"/>
              <a:t> Analyse des erreurs / Indicateurs / Actions correctives</a:t>
            </a:r>
          </a:p>
          <a:p>
            <a:pPr>
              <a:buFontTx/>
              <a:buChar char="•"/>
            </a:pPr>
            <a:r>
              <a:rPr lang="fr-FR" altLang="fr-FR" sz="1000" dirty="0" smtClean="0"/>
              <a:t> Plan de surveillance</a:t>
            </a:r>
          </a:p>
          <a:p>
            <a:pPr>
              <a:buFontTx/>
              <a:buChar char="•"/>
            </a:pPr>
            <a:r>
              <a:rPr lang="fr-FR" altLang="fr-FR" sz="1000" dirty="0" smtClean="0"/>
              <a:t> Modification de l’outil (aide de l’outil, Warning, simplification)</a:t>
            </a:r>
          </a:p>
          <a:p>
            <a:pPr>
              <a:buFontTx/>
              <a:buChar char="•"/>
            </a:pPr>
            <a:r>
              <a:rPr lang="fr-FR" altLang="fr-FR" sz="1000" dirty="0" smtClean="0"/>
              <a:t> Un rangement, une organisation (Stocks 5S)</a:t>
            </a:r>
          </a:p>
          <a:p>
            <a:pPr>
              <a:buFontTx/>
              <a:buChar char="•"/>
            </a:pPr>
            <a:r>
              <a:rPr lang="fr-FR" altLang="fr-FR" sz="1000" dirty="0" smtClean="0"/>
              <a:t> Réduire les saisies / Automatisation (codes barres)</a:t>
            </a:r>
          </a:p>
          <a:p>
            <a:pPr>
              <a:buFontTx/>
              <a:buChar char="•"/>
            </a:pPr>
            <a:r>
              <a:rPr lang="fr-FR" altLang="fr-FR" sz="1000" dirty="0" smtClean="0"/>
              <a:t> Pôle de compétences multi-métiers</a:t>
            </a:r>
          </a:p>
          <a:p>
            <a:pPr>
              <a:buFontTx/>
              <a:buChar char="•"/>
            </a:pPr>
            <a:r>
              <a:rPr lang="fr-FR" altLang="fr-FR" sz="1000" dirty="0" smtClean="0"/>
              <a:t> Support humain sur outil/métier</a:t>
            </a:r>
          </a:p>
          <a:p>
            <a:pPr>
              <a:buFontTx/>
              <a:buChar char="•"/>
            </a:pPr>
            <a:endParaRPr lang="fr-FR" altLang="fr-FR" sz="1000" dirty="0" smtClean="0"/>
          </a:p>
          <a:p>
            <a:r>
              <a:rPr lang="fr-FR" altLang="fr-FR" sz="1000" b="1" i="1" u="sng" dirty="0" smtClean="0"/>
              <a:t>Remarque :</a:t>
            </a:r>
            <a:r>
              <a:rPr lang="fr-FR" altLang="fr-FR" sz="1000" dirty="0" smtClean="0"/>
              <a:t> La Qualité, c’est le droit à l’erreur, le devoir de ne pas la refaire / </a:t>
            </a:r>
            <a:r>
              <a:rPr lang="fr-FR" altLang="fr-FR" sz="1000" i="1" dirty="0" smtClean="0"/>
              <a:t>errare humanum est</a:t>
            </a:r>
          </a:p>
          <a:p>
            <a:r>
              <a:rPr lang="fr-FR" altLang="fr-FR" sz="1000" dirty="0" smtClean="0"/>
              <a:t>Le changement d’outil ou de version de logiciel ne résoudra pas les problèmes de saisie</a:t>
            </a:r>
          </a:p>
        </p:txBody>
      </p:sp>
    </p:spTree>
    <p:extLst>
      <p:ext uri="{BB962C8B-B14F-4D97-AF65-F5344CB8AC3E}">
        <p14:creationId xmlns:p14="http://schemas.microsoft.com/office/powerpoint/2010/main" val="15159875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0BAD4285-5DB1-466F-89C4-61B4D5F33DF3}" type="slidenum">
              <a:rPr lang="fr-FR" altLang="fr-FR">
                <a:solidFill>
                  <a:schemeClr val="tx1"/>
                </a:solidFill>
                <a:latin typeface="Times New Roman" panose="02020603050405020304" pitchFamily="18" charset="0"/>
              </a:rPr>
              <a:pPr/>
              <a:t>92</a:t>
            </a:fld>
            <a:endParaRPr lang="fr-FR" altLang="fr-FR">
              <a:solidFill>
                <a:schemeClr val="tx1"/>
              </a:solidFill>
              <a:latin typeface="Times New Roman" panose="02020603050405020304" pitchFamily="18" charset="0"/>
            </a:endParaRPr>
          </a:p>
        </p:txBody>
      </p:sp>
      <p:sp>
        <p:nvSpPr>
          <p:cNvPr id="206851"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06852"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dirty="0" smtClean="0"/>
              <a:t>Message : montrer aux participants que chaque service participe aux différents tables même s’il n’est pas utilisateur des données (ce qui provoque souvent des erreurs). </a:t>
            </a:r>
            <a:endParaRPr lang="fr-FR" altLang="fr-FR" dirty="0" smtClean="0"/>
          </a:p>
          <a:p>
            <a:r>
              <a:rPr lang="fr-FR" altLang="fr-FR" dirty="0" smtClean="0"/>
              <a:t>Demander aux participants d’indiquer les services concernés par les différentes tables qu’ils ont vus.</a:t>
            </a:r>
          </a:p>
          <a:p>
            <a:r>
              <a:rPr lang="fr-FR" altLang="fr-FR" dirty="0" smtClean="0"/>
              <a:t>Noter au </a:t>
            </a:r>
            <a:r>
              <a:rPr lang="en-US" altLang="fr-FR" dirty="0" smtClean="0"/>
              <a:t>paperboard</a:t>
            </a:r>
            <a:r>
              <a:rPr lang="fr-FR" altLang="fr-FR" dirty="0" smtClean="0"/>
              <a:t> ou sur des transparents leurs réponses en commentant:</a:t>
            </a:r>
          </a:p>
          <a:p>
            <a:pPr>
              <a:buFontTx/>
              <a:buChar char="•"/>
            </a:pPr>
            <a:r>
              <a:rPr lang="fr-FR" altLang="fr-FR" dirty="0" smtClean="0"/>
              <a:t> 1er rectangle : Ordonnancement et Logistique (cycle, lot, besoins), Production (lot), Contrôle de gestion (lots standards, Fabriqué/Acheté), Préparation (Unité, lot technique) Achats (cycle, lot fournisseur), B.E., Après-vente, Qualité, donc </a:t>
            </a:r>
            <a:r>
              <a:rPr lang="fr-FR" altLang="fr-FR" b="1" dirty="0" smtClean="0"/>
              <a:t>beaucoup de monde</a:t>
            </a:r>
          </a:p>
          <a:p>
            <a:pPr>
              <a:buFontTx/>
              <a:buChar char="•"/>
            </a:pPr>
            <a:r>
              <a:rPr lang="fr-FR" altLang="fr-FR" dirty="0" smtClean="0"/>
              <a:t> 2e rectangle : </a:t>
            </a:r>
            <a:r>
              <a:rPr lang="fr-FR" altLang="fr-FR" b="1" dirty="0" smtClean="0"/>
              <a:t>Préparation</a:t>
            </a:r>
            <a:r>
              <a:rPr lang="fr-FR" altLang="fr-FR" dirty="0" smtClean="0"/>
              <a:t>, Bureau d’études, Qualité (si modification pour raison de rebuts), logistique (Nomenclature d’</a:t>
            </a:r>
            <a:r>
              <a:rPr lang="fr-FR" altLang="fr-FR" dirty="0" err="1" smtClean="0"/>
              <a:t>Appros</a:t>
            </a:r>
            <a:r>
              <a:rPr lang="fr-FR" altLang="fr-FR" dirty="0" smtClean="0"/>
              <a:t>)</a:t>
            </a:r>
          </a:p>
          <a:p>
            <a:pPr>
              <a:buFontTx/>
              <a:buChar char="•"/>
            </a:pPr>
            <a:endParaRPr lang="fr-FR" altLang="fr-FR" dirty="0" smtClean="0"/>
          </a:p>
          <a:p>
            <a:r>
              <a:rPr lang="fr-FR" altLang="fr-FR" b="1" i="1" u="sng" dirty="0" smtClean="0"/>
              <a:t>Remarque :</a:t>
            </a:r>
            <a:r>
              <a:rPr lang="fr-FR" altLang="fr-FR" dirty="0" smtClean="0"/>
              <a:t> en gras sont indiqués les propriétaires des tables</a:t>
            </a:r>
          </a:p>
        </p:txBody>
      </p:sp>
    </p:spTree>
    <p:extLst>
      <p:ext uri="{BB962C8B-B14F-4D97-AF65-F5344CB8AC3E}">
        <p14:creationId xmlns:p14="http://schemas.microsoft.com/office/powerpoint/2010/main" val="42768880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5C146CEB-A73B-44EC-BDF6-3B0B18A473C8}" type="slidenum">
              <a:rPr lang="fr-FR" altLang="fr-FR">
                <a:solidFill>
                  <a:schemeClr val="tx1"/>
                </a:solidFill>
                <a:latin typeface="Times New Roman" panose="02020603050405020304" pitchFamily="18" charset="0"/>
              </a:rPr>
              <a:pPr/>
              <a:t>93</a:t>
            </a:fld>
            <a:endParaRPr lang="fr-FR" altLang="fr-FR">
              <a:solidFill>
                <a:schemeClr val="tx1"/>
              </a:solidFill>
              <a:latin typeface="Times New Roman" panose="02020603050405020304" pitchFamily="18" charset="0"/>
            </a:endParaRPr>
          </a:p>
        </p:txBody>
      </p:sp>
      <p:sp>
        <p:nvSpPr>
          <p:cNvPr id="207875"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07876"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Demander aux participants d’indiquer les services concernés par les différentes tables qu’ils ont vus.</a:t>
            </a:r>
          </a:p>
          <a:p>
            <a:r>
              <a:rPr lang="fr-FR" altLang="fr-FR" dirty="0" smtClean="0"/>
              <a:t>Noter au </a:t>
            </a:r>
            <a:r>
              <a:rPr lang="en-US" altLang="fr-FR" dirty="0" smtClean="0"/>
              <a:t>paperboard</a:t>
            </a:r>
            <a:r>
              <a:rPr lang="fr-FR" altLang="fr-FR" dirty="0" smtClean="0"/>
              <a:t> ou sur des transparents leurs réponses en commentant:</a:t>
            </a:r>
          </a:p>
          <a:p>
            <a:pPr>
              <a:buFontTx/>
              <a:buChar char="•"/>
            </a:pPr>
            <a:r>
              <a:rPr lang="fr-FR" altLang="fr-FR" dirty="0" smtClean="0"/>
              <a:t> 1er rectangle : Maintenance (efficacité), Production (efficacité), </a:t>
            </a:r>
            <a:r>
              <a:rPr lang="fr-FR" altLang="fr-FR" b="1" dirty="0" smtClean="0"/>
              <a:t>Ordonnancement</a:t>
            </a:r>
            <a:r>
              <a:rPr lang="fr-FR" altLang="fr-FR" dirty="0" smtClean="0"/>
              <a:t> (HS, …), </a:t>
            </a:r>
          </a:p>
          <a:p>
            <a:pPr>
              <a:buFontTx/>
              <a:buChar char="•"/>
            </a:pPr>
            <a:endParaRPr lang="fr-FR" altLang="fr-FR" dirty="0"/>
          </a:p>
          <a:p>
            <a:pPr>
              <a:buFontTx/>
              <a:buChar char="•"/>
            </a:pPr>
            <a:r>
              <a:rPr lang="fr-FR" altLang="fr-FR" dirty="0" smtClean="0"/>
              <a:t>2d rectangle : </a:t>
            </a:r>
            <a:r>
              <a:rPr lang="fr-FR" altLang="fr-FR" b="1" dirty="0" smtClean="0"/>
              <a:t>Préparation</a:t>
            </a:r>
            <a:r>
              <a:rPr lang="fr-FR" altLang="fr-FR" dirty="0" smtClean="0"/>
              <a:t>, Démarche de Progrès</a:t>
            </a:r>
          </a:p>
          <a:p>
            <a:endParaRPr lang="fr-FR" altLang="fr-FR" dirty="0" smtClean="0"/>
          </a:p>
        </p:txBody>
      </p:sp>
    </p:spTree>
    <p:extLst>
      <p:ext uri="{BB962C8B-B14F-4D97-AF65-F5344CB8AC3E}">
        <p14:creationId xmlns:p14="http://schemas.microsoft.com/office/powerpoint/2010/main" val="41435918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E79C7421-3C9B-47B7-A6CE-857704F2F9FC}" type="slidenum">
              <a:rPr lang="fr-FR" altLang="fr-FR">
                <a:solidFill>
                  <a:schemeClr val="tx1"/>
                </a:solidFill>
                <a:latin typeface="Times New Roman" panose="02020603050405020304" pitchFamily="18" charset="0"/>
              </a:rPr>
              <a:pPr/>
              <a:t>94</a:t>
            </a:fld>
            <a:endParaRPr lang="fr-FR" altLang="fr-FR">
              <a:solidFill>
                <a:schemeClr val="tx1"/>
              </a:solidFill>
              <a:latin typeface="Times New Roman" panose="02020603050405020304" pitchFamily="18" charset="0"/>
            </a:endParaRPr>
          </a:p>
        </p:txBody>
      </p:sp>
      <p:sp>
        <p:nvSpPr>
          <p:cNvPr id="208899"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08900"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Demander aux participants d’indiquer les services concernés par les différentes tables qu’ils ont vus.</a:t>
            </a:r>
          </a:p>
          <a:p>
            <a:r>
              <a:rPr lang="fr-FR" altLang="fr-FR" dirty="0" smtClean="0"/>
              <a:t>Noter au </a:t>
            </a:r>
            <a:r>
              <a:rPr lang="en-US" altLang="fr-FR" dirty="0" smtClean="0"/>
              <a:t>paperboard</a:t>
            </a:r>
            <a:r>
              <a:rPr lang="fr-FR" altLang="fr-FR" dirty="0" smtClean="0"/>
              <a:t> ou sur des transparents leurs réponses en commentant:</a:t>
            </a:r>
          </a:p>
          <a:p>
            <a:pPr>
              <a:buFontTx/>
              <a:buChar char="•"/>
            </a:pPr>
            <a:r>
              <a:rPr lang="fr-FR" altLang="fr-FR" dirty="0" smtClean="0"/>
              <a:t> 1er rectangle : </a:t>
            </a:r>
            <a:r>
              <a:rPr lang="fr-FR" altLang="fr-FR" b="1" dirty="0" smtClean="0"/>
              <a:t>Ordo programme</a:t>
            </a:r>
            <a:r>
              <a:rPr lang="fr-FR" altLang="fr-FR" dirty="0" smtClean="0"/>
              <a:t>, Après-Ventes, Rechanges, diversification, Contrôle de gestion.</a:t>
            </a:r>
          </a:p>
          <a:p>
            <a:pPr>
              <a:buFontTx/>
              <a:buChar char="•"/>
            </a:pPr>
            <a:r>
              <a:rPr lang="fr-FR" altLang="fr-FR" dirty="0" smtClean="0"/>
              <a:t> 2d rectangle : Ordonnancement, Production, Logistique, Rechanges (?)</a:t>
            </a:r>
          </a:p>
        </p:txBody>
      </p:sp>
    </p:spTree>
    <p:extLst>
      <p:ext uri="{BB962C8B-B14F-4D97-AF65-F5344CB8AC3E}">
        <p14:creationId xmlns:p14="http://schemas.microsoft.com/office/powerpoint/2010/main" val="36431028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7DE53FEC-AB0E-41A4-81EB-2BF13BB7277C}" type="slidenum">
              <a:rPr lang="fr-FR" altLang="fr-FR">
                <a:solidFill>
                  <a:schemeClr val="tx1"/>
                </a:solidFill>
                <a:latin typeface="Times New Roman" panose="02020603050405020304" pitchFamily="18" charset="0"/>
              </a:rPr>
              <a:pPr/>
              <a:t>95</a:t>
            </a:fld>
            <a:endParaRPr lang="fr-FR" altLang="fr-FR">
              <a:solidFill>
                <a:schemeClr val="tx1"/>
              </a:solidFill>
              <a:latin typeface="Times New Roman" panose="02020603050405020304" pitchFamily="18" charset="0"/>
            </a:endParaRPr>
          </a:p>
        </p:txBody>
      </p:sp>
      <p:sp>
        <p:nvSpPr>
          <p:cNvPr id="209923"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09924"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Demander aux participants d’indiquer les services concernés par les différentes tables qu’ils ont vus.</a:t>
            </a:r>
          </a:p>
          <a:p>
            <a:r>
              <a:rPr lang="fr-FR" altLang="fr-FR" dirty="0" smtClean="0"/>
              <a:t>Noter au </a:t>
            </a:r>
            <a:r>
              <a:rPr lang="en-US" altLang="fr-FR" dirty="0" smtClean="0"/>
              <a:t>paperboard</a:t>
            </a:r>
            <a:r>
              <a:rPr lang="fr-FR" altLang="fr-FR" dirty="0" smtClean="0"/>
              <a:t> ou sur des transparents leurs réponses en commentant:</a:t>
            </a:r>
          </a:p>
          <a:p>
            <a:pPr>
              <a:buFontTx/>
              <a:buChar char="•"/>
            </a:pPr>
            <a:r>
              <a:rPr lang="fr-FR" altLang="fr-FR" dirty="0" smtClean="0"/>
              <a:t> 1er rectangle : </a:t>
            </a:r>
            <a:r>
              <a:rPr lang="fr-FR" altLang="fr-FR" b="1" dirty="0" smtClean="0"/>
              <a:t>Ordonnancement</a:t>
            </a:r>
            <a:r>
              <a:rPr lang="fr-FR" altLang="fr-FR" dirty="0" smtClean="0"/>
              <a:t>, Production, Logistique physique (Magasin), Préparation Qualité, Atelier</a:t>
            </a:r>
          </a:p>
          <a:p>
            <a:pPr>
              <a:buFontTx/>
              <a:buChar char="•"/>
            </a:pPr>
            <a:r>
              <a:rPr lang="fr-FR" altLang="fr-FR" dirty="0" smtClean="0"/>
              <a:t> 2d rectangle : </a:t>
            </a:r>
            <a:r>
              <a:rPr lang="fr-FR" altLang="fr-FR" b="1" dirty="0" smtClean="0"/>
              <a:t>Logistique</a:t>
            </a:r>
            <a:r>
              <a:rPr lang="fr-FR" altLang="fr-FR" dirty="0" smtClean="0"/>
              <a:t>, Achats</a:t>
            </a:r>
          </a:p>
          <a:p>
            <a:endParaRPr lang="fr-FR" altLang="fr-FR" dirty="0" smtClean="0"/>
          </a:p>
          <a:p>
            <a:r>
              <a:rPr lang="fr-FR" altLang="fr-FR" dirty="0" smtClean="0"/>
              <a:t>Dire aux participants :</a:t>
            </a:r>
          </a:p>
          <a:p>
            <a:pPr lvl="1"/>
            <a:r>
              <a:rPr lang="fr-FR" altLang="fr-FR" i="1" dirty="0" smtClean="0"/>
              <a:t>« En conclusion, le MRP est le Management des Ressources de Production car tout le monde est concerné par les données techniques.</a:t>
            </a:r>
          </a:p>
          <a:p>
            <a:pPr lvl="1"/>
            <a:r>
              <a:rPr lang="fr-FR" altLang="fr-FR" i="1" dirty="0" smtClean="0"/>
              <a:t>On a cité tous les services de l’entreprise. »</a:t>
            </a:r>
          </a:p>
        </p:txBody>
      </p:sp>
    </p:spTree>
    <p:extLst>
      <p:ext uri="{BB962C8B-B14F-4D97-AF65-F5344CB8AC3E}">
        <p14:creationId xmlns:p14="http://schemas.microsoft.com/office/powerpoint/2010/main" val="23593726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D0E1C9E6-FE58-41DB-993A-E7A452233FC6}" type="slidenum">
              <a:rPr lang="fr-FR" altLang="fr-FR">
                <a:solidFill>
                  <a:schemeClr val="tx1"/>
                </a:solidFill>
                <a:latin typeface="Times New Roman" panose="02020603050405020304" pitchFamily="18" charset="0"/>
              </a:rPr>
              <a:pPr/>
              <a:t>96</a:t>
            </a:fld>
            <a:endParaRPr lang="fr-FR" altLang="fr-FR">
              <a:solidFill>
                <a:schemeClr val="tx1"/>
              </a:solidFill>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10948"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fr-FR" altLang="fr-FR" dirty="0" smtClean="0"/>
              <a:t>Dire aux participants :</a:t>
            </a:r>
          </a:p>
          <a:p>
            <a:pPr marL="476250" lvl="1" indent="-19050"/>
            <a:r>
              <a:rPr lang="fr-FR" altLang="fr-FR" i="1" dirty="0" smtClean="0"/>
              <a:t>« La Qualité des informations s’obtient par la mise en place d’une démarche structurée. »</a:t>
            </a:r>
          </a:p>
          <a:p>
            <a:pPr marL="228600" indent="-228600"/>
            <a:r>
              <a:rPr lang="fr-FR" altLang="fr-FR" dirty="0" smtClean="0"/>
              <a:t>Décrire les étapes :</a:t>
            </a:r>
          </a:p>
          <a:p>
            <a:pPr marL="228600" indent="-228600">
              <a:buFontTx/>
              <a:buAutoNum type="arabicPeriod"/>
            </a:pPr>
            <a:r>
              <a:rPr lang="fr-FR" altLang="fr-FR" i="1" dirty="0" smtClean="0"/>
              <a:t>« Il peut parfois être difficile de nommer un responsable car elle implique comme nous l’avons vu, de nombreux acteurs. Mais cela nécessite au minimum de faire l’action avec responsabilités</a:t>
            </a:r>
          </a:p>
          <a:p>
            <a:pPr marL="228600" indent="-228600">
              <a:buFontTx/>
              <a:buAutoNum type="arabicPeriod"/>
            </a:pPr>
            <a:r>
              <a:rPr lang="fr-FR" altLang="fr-FR" i="1" dirty="0" smtClean="0"/>
              <a:t>Des procédures de mise à jour adaptées pour être sur de prévenir toute personne impliquée par l’information</a:t>
            </a:r>
          </a:p>
          <a:p>
            <a:pPr marL="228600" indent="-228600">
              <a:buFontTx/>
              <a:buAutoNum type="arabicPeriod"/>
            </a:pPr>
            <a:r>
              <a:rPr lang="fr-FR" altLang="fr-FR" i="1" dirty="0" smtClean="0"/>
              <a:t>La qualité de l’information s’obtient par contrôle mais surtout par l’analyse des erreurs pour prendre les dispositions nécessaires pour éviter qu’elles se reproduisent. Il faut aussi mettre en place des mesures pour suivre l’évolution de ces erreurs . »</a:t>
            </a:r>
          </a:p>
          <a:p>
            <a:pPr marL="228600" indent="-228600">
              <a:buFontTx/>
              <a:buAutoNum type="arabicPeriod"/>
            </a:pPr>
            <a:r>
              <a:rPr lang="fr-FR" altLang="fr-FR" i="1" dirty="0" smtClean="0"/>
              <a:t>Évidemment prendre en compte les aspects psychologiques et assurer les formations si nécessaire</a:t>
            </a:r>
          </a:p>
          <a:p>
            <a:pPr marL="228600" indent="-228600">
              <a:buFontTx/>
              <a:buAutoNum type="arabicPeriod"/>
            </a:pPr>
            <a:r>
              <a:rPr lang="fr-FR" altLang="fr-FR" i="1" dirty="0" smtClean="0"/>
              <a:t>Tout cela dans le but de faire progresser l’organisation et les compétences. C’est l’objectif et un élément de la Qualité Totale. »</a:t>
            </a:r>
          </a:p>
        </p:txBody>
      </p:sp>
    </p:spTree>
    <p:extLst>
      <p:ext uri="{BB962C8B-B14F-4D97-AF65-F5344CB8AC3E}">
        <p14:creationId xmlns:p14="http://schemas.microsoft.com/office/powerpoint/2010/main" val="20289287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9DE7191A-9155-4C64-BABD-574C0646FEB7}" type="slidenum">
              <a:rPr lang="fr-FR" altLang="fr-FR">
                <a:solidFill>
                  <a:schemeClr val="tx1"/>
                </a:solidFill>
                <a:latin typeface="Times New Roman" panose="02020603050405020304" pitchFamily="18" charset="0"/>
              </a:rPr>
              <a:pPr/>
              <a:t>97</a:t>
            </a:fld>
            <a:endParaRPr lang="fr-FR" altLang="fr-FR">
              <a:solidFill>
                <a:schemeClr val="tx1"/>
              </a:solidFill>
              <a:latin typeface="Times New Roman" panose="02020603050405020304" pitchFamily="18" charset="0"/>
            </a:endParaRPr>
          </a:p>
        </p:txBody>
      </p:sp>
      <p:sp>
        <p:nvSpPr>
          <p:cNvPr id="211971"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11972"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Lire le transparent avec les participants.</a:t>
            </a:r>
          </a:p>
          <a:p>
            <a:endParaRPr lang="fr-FR" altLang="fr-FR" smtClean="0"/>
          </a:p>
          <a:p>
            <a:r>
              <a:rPr lang="fr-FR" altLang="fr-FR" b="1" i="1" u="sng" smtClean="0"/>
              <a:t>Remarque :</a:t>
            </a:r>
            <a:r>
              <a:rPr lang="fr-FR" altLang="fr-FR" smtClean="0"/>
              <a:t> à ce stade, les participants ont compris l’importance d’une démarche structurée. L’objectif ici est de synthétiser.</a:t>
            </a:r>
          </a:p>
        </p:txBody>
      </p:sp>
    </p:spTree>
    <p:extLst>
      <p:ext uri="{BB962C8B-B14F-4D97-AF65-F5344CB8AC3E}">
        <p14:creationId xmlns:p14="http://schemas.microsoft.com/office/powerpoint/2010/main" val="16464234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89B8D840-3B0F-4BA5-B8A3-F0C3774644C9}" type="slidenum">
              <a:rPr lang="fr-FR" altLang="fr-FR">
                <a:solidFill>
                  <a:schemeClr val="tx1"/>
                </a:solidFill>
                <a:latin typeface="Times New Roman" panose="02020603050405020304" pitchFamily="18" charset="0"/>
              </a:rPr>
              <a:pPr/>
              <a:t>98</a:t>
            </a:fld>
            <a:endParaRPr lang="fr-FR" altLang="fr-FR">
              <a:solidFill>
                <a:schemeClr val="tx1"/>
              </a:solidFill>
              <a:latin typeface="Times New Roman" panose="02020603050405020304" pitchFamily="18" charset="0"/>
            </a:endParaRPr>
          </a:p>
        </p:txBody>
      </p:sp>
      <p:sp>
        <p:nvSpPr>
          <p:cNvPr id="212995"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12996"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Lire le transparent avec les participants.</a:t>
            </a:r>
          </a:p>
          <a:p>
            <a:endParaRPr lang="fr-FR" altLang="fr-FR" dirty="0" smtClean="0"/>
          </a:p>
          <a:p>
            <a:pPr>
              <a:buFontTx/>
              <a:buChar char="•"/>
            </a:pPr>
            <a:r>
              <a:rPr lang="fr-FR" altLang="fr-FR" dirty="0" smtClean="0"/>
              <a:t> La standardisation et la réduction des coûts visent à l’amélioration des processus de fabrication</a:t>
            </a:r>
          </a:p>
          <a:p>
            <a:pPr>
              <a:buFontTx/>
              <a:buChar char="•"/>
            </a:pPr>
            <a:r>
              <a:rPr lang="fr-FR" altLang="fr-FR" dirty="0" smtClean="0"/>
              <a:t> L’évolution des normes est poussée par les contraintes de sécurité et de qualité</a:t>
            </a:r>
          </a:p>
          <a:p>
            <a:pPr>
              <a:buFontTx/>
              <a:buChar char="•"/>
            </a:pPr>
            <a:r>
              <a:rPr lang="fr-FR" altLang="fr-FR" dirty="0" smtClean="0"/>
              <a:t> La nouvelle organisation peut être mise en place pour transférer des charges, la </a:t>
            </a:r>
            <a:r>
              <a:rPr lang="fr-FR" altLang="fr-FR" dirty="0" err="1" smtClean="0"/>
              <a:t>ré-affectation</a:t>
            </a:r>
            <a:r>
              <a:rPr lang="fr-FR" altLang="fr-FR" dirty="0" smtClean="0"/>
              <a:t> d’unité de production, des solutions logistiques d’approvisionnements</a:t>
            </a:r>
          </a:p>
        </p:txBody>
      </p:sp>
    </p:spTree>
    <p:extLst>
      <p:ext uri="{BB962C8B-B14F-4D97-AF65-F5344CB8AC3E}">
        <p14:creationId xmlns:p14="http://schemas.microsoft.com/office/powerpoint/2010/main" val="22810079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6"/>
          <p:cNvSpPr>
            <a:spLocks noGrp="1" noChangeArrowheads="1"/>
          </p:cNvSpPr>
          <p:nvPr>
            <p:ph type="sldNum" sz="quarter" idx="5"/>
          </p:nvPr>
        </p:nvSpPr>
        <p:spPr>
          <a:noFill/>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fld id="{C23BC34C-BE2D-44A9-AB19-FD7448BC3EC6}" type="slidenum">
              <a:rPr lang="fr-FR" altLang="fr-FR">
                <a:solidFill>
                  <a:schemeClr val="tx1"/>
                </a:solidFill>
                <a:latin typeface="Times New Roman" panose="02020603050405020304" pitchFamily="18" charset="0"/>
              </a:rPr>
              <a:pPr/>
              <a:t>99</a:t>
            </a:fld>
            <a:endParaRPr lang="fr-FR" altLang="fr-FR">
              <a:solidFill>
                <a:schemeClr val="tx1"/>
              </a:solidFill>
              <a:latin typeface="Times New Roman" panose="02020603050405020304" pitchFamily="18" charset="0"/>
            </a:endParaRPr>
          </a:p>
        </p:txBody>
      </p:sp>
      <p:sp>
        <p:nvSpPr>
          <p:cNvPr id="214019" name="Rectangle 2"/>
          <p:cNvSpPr>
            <a:spLocks noGrp="1" noRot="1" noChangeAspect="1" noChangeArrowheads="1" noTextEdit="1"/>
          </p:cNvSpPr>
          <p:nvPr>
            <p:ph type="sldImg"/>
          </p:nvPr>
        </p:nvSpPr>
        <p:spPr>
          <a:xfrm>
            <a:off x="552450" y="665163"/>
            <a:ext cx="5557838" cy="3848100"/>
          </a:xfrm>
          <a:solidFill>
            <a:srgbClr val="FFFFFF"/>
          </a:solidFill>
          <a:ln/>
        </p:spPr>
      </p:sp>
      <p:sp>
        <p:nvSpPr>
          <p:cNvPr id="214020" name="Rectangle 3"/>
          <p:cNvSpPr>
            <a:spLocks noGrp="1" noChangeArrowheads="1"/>
          </p:cNvSpPr>
          <p:nvPr>
            <p:ph type="body" idx="1"/>
          </p:nvPr>
        </p:nvSpPr>
        <p:spPr bwMode="auto">
          <a:xfrm>
            <a:off x="887413" y="4686300"/>
            <a:ext cx="4887912" cy="444023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Lire le transparent avec les participants.</a:t>
            </a:r>
          </a:p>
        </p:txBody>
      </p:sp>
    </p:spTree>
    <p:extLst>
      <p:ext uri="{BB962C8B-B14F-4D97-AF65-F5344CB8AC3E}">
        <p14:creationId xmlns:p14="http://schemas.microsoft.com/office/powerpoint/2010/main" val="65492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1388491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95300" y="1600200"/>
            <a:ext cx="89154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6930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8"/>
            <a:ext cx="222885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95300" y="274638"/>
            <a:ext cx="653415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28996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95300" y="274638"/>
            <a:ext cx="8915400" cy="585152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43489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graphique 2"/>
          <p:cNvSpPr>
            <a:spLocks noGrp="1"/>
          </p:cNvSpPr>
          <p:nvPr>
            <p:ph type="chart" idx="1"/>
          </p:nvPr>
        </p:nvSpPr>
        <p:spPr>
          <a:xfrm>
            <a:off x="495300" y="1600200"/>
            <a:ext cx="8915400" cy="4525963"/>
          </a:xfrm>
          <a:prstGeom prst="rect">
            <a:avLst/>
          </a:prstGeom>
        </p:spPr>
        <p:txBody>
          <a:bodyPr/>
          <a:lstStyle/>
          <a:p>
            <a:pPr lvl="0"/>
            <a:endParaRPr lang="fr-FR" noProof="0" smtClean="0"/>
          </a:p>
        </p:txBody>
      </p:sp>
    </p:spTree>
    <p:extLst>
      <p:ext uri="{BB962C8B-B14F-4D97-AF65-F5344CB8AC3E}">
        <p14:creationId xmlns:p14="http://schemas.microsoft.com/office/powerpoint/2010/main" val="194930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D5CBF225-A99C-4884-B221-2D59E13081D2}" type="datetime1">
              <a:rPr lang="fr-FR">
                <a:solidFill>
                  <a:srgbClr val="000000"/>
                </a:solidFill>
              </a:rPr>
              <a:pPr>
                <a:defRPr/>
              </a:pPr>
              <a:t>20/04/2018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Gérard Baglin, 1998-2008</a:t>
            </a:r>
          </a:p>
        </p:txBody>
      </p:sp>
      <p:sp>
        <p:nvSpPr>
          <p:cNvPr id="6" name="Rectangle 6"/>
          <p:cNvSpPr>
            <a:spLocks noGrp="1" noChangeArrowheads="1"/>
          </p:cNvSpPr>
          <p:nvPr>
            <p:ph type="sldNum" sz="quarter" idx="12"/>
          </p:nvPr>
        </p:nvSpPr>
        <p:spPr>
          <a:ln/>
        </p:spPr>
        <p:txBody>
          <a:bodyPr/>
          <a:lstStyle>
            <a:lvl1pPr>
              <a:defRPr/>
            </a:lvl1pPr>
          </a:lstStyle>
          <a:p>
            <a:pPr>
              <a:defRPr/>
            </a:pPr>
            <a:fld id="{5750A64D-AC87-4B0A-98AF-7159A5132A0D}"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010748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8F8A0D54-B726-4E99-8F05-631D9B092015}" type="datetime1">
              <a:rPr lang="fr-FR">
                <a:solidFill>
                  <a:srgbClr val="000000"/>
                </a:solidFill>
              </a:rPr>
              <a:pPr>
                <a:defRPr/>
              </a:pPr>
              <a:t>20/04/2018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Gérard Baglin, 1998-2008</a:t>
            </a:r>
          </a:p>
        </p:txBody>
      </p:sp>
      <p:sp>
        <p:nvSpPr>
          <p:cNvPr id="6" name="Rectangle 6"/>
          <p:cNvSpPr>
            <a:spLocks noGrp="1" noChangeArrowheads="1"/>
          </p:cNvSpPr>
          <p:nvPr>
            <p:ph type="sldNum" sz="quarter" idx="12"/>
          </p:nvPr>
        </p:nvSpPr>
        <p:spPr>
          <a:ln/>
        </p:spPr>
        <p:txBody>
          <a:bodyPr/>
          <a:lstStyle>
            <a:lvl1pPr>
              <a:defRPr/>
            </a:lvl1pPr>
          </a:lstStyle>
          <a:p>
            <a:pPr>
              <a:defRPr/>
            </a:pPr>
            <a:fld id="{20A0B7BE-FBAF-429D-9636-B125A2360CDF}"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469980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E16A44BB-6B95-4A16-B3C1-33EDC90D8293}" type="datetime1">
              <a:rPr lang="fr-FR">
                <a:solidFill>
                  <a:srgbClr val="000000"/>
                </a:solidFill>
              </a:rPr>
              <a:pPr>
                <a:defRPr/>
              </a:pPr>
              <a:t>20/04/2018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Gérard Baglin, 1998-2008</a:t>
            </a:r>
          </a:p>
        </p:txBody>
      </p:sp>
      <p:sp>
        <p:nvSpPr>
          <p:cNvPr id="6" name="Rectangle 6"/>
          <p:cNvSpPr>
            <a:spLocks noGrp="1" noChangeArrowheads="1"/>
          </p:cNvSpPr>
          <p:nvPr>
            <p:ph type="sldNum" sz="quarter" idx="12"/>
          </p:nvPr>
        </p:nvSpPr>
        <p:spPr>
          <a:ln/>
        </p:spPr>
        <p:txBody>
          <a:bodyPr/>
          <a:lstStyle>
            <a:lvl1pPr>
              <a:defRPr/>
            </a:lvl1pPr>
          </a:lstStyle>
          <a:p>
            <a:pPr>
              <a:defRPr/>
            </a:pPr>
            <a:fld id="{2440F8F2-2EDE-4023-B0DE-7A41574DE260}"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649448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429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355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6329171A-C747-4D1B-AE3C-30F0A28D7EF4}" type="datetime1">
              <a:rPr lang="fr-FR">
                <a:solidFill>
                  <a:srgbClr val="000000"/>
                </a:solidFill>
              </a:rPr>
              <a:pPr>
                <a:defRPr/>
              </a:pPr>
              <a:t>20/04/2018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Gérard Baglin, 1998-2008</a:t>
            </a:r>
          </a:p>
        </p:txBody>
      </p:sp>
      <p:sp>
        <p:nvSpPr>
          <p:cNvPr id="7" name="Rectangle 6"/>
          <p:cNvSpPr>
            <a:spLocks noGrp="1" noChangeArrowheads="1"/>
          </p:cNvSpPr>
          <p:nvPr>
            <p:ph type="sldNum" sz="quarter" idx="12"/>
          </p:nvPr>
        </p:nvSpPr>
        <p:spPr>
          <a:ln/>
        </p:spPr>
        <p:txBody>
          <a:bodyPr/>
          <a:lstStyle>
            <a:lvl1pPr>
              <a:defRPr/>
            </a:lvl1pPr>
          </a:lstStyle>
          <a:p>
            <a:pPr>
              <a:defRPr/>
            </a:pPr>
            <a:fld id="{2024ACD4-3F70-43CF-BB39-BB7E6A42D6DE}"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548385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021CFE45-1CA5-425D-8931-95146C9DD74A}" type="datetime1">
              <a:rPr lang="fr-FR">
                <a:solidFill>
                  <a:srgbClr val="000000"/>
                </a:solidFill>
              </a:rPr>
              <a:pPr>
                <a:defRPr/>
              </a:pPr>
              <a:t>20/04/2018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Gérard Baglin, 1998-2008</a:t>
            </a:r>
          </a:p>
        </p:txBody>
      </p:sp>
      <p:sp>
        <p:nvSpPr>
          <p:cNvPr id="9" name="Rectangle 6"/>
          <p:cNvSpPr>
            <a:spLocks noGrp="1" noChangeArrowheads="1"/>
          </p:cNvSpPr>
          <p:nvPr>
            <p:ph type="sldNum" sz="quarter" idx="12"/>
          </p:nvPr>
        </p:nvSpPr>
        <p:spPr>
          <a:ln/>
        </p:spPr>
        <p:txBody>
          <a:bodyPr/>
          <a:lstStyle>
            <a:lvl1pPr>
              <a:defRPr/>
            </a:lvl1pPr>
          </a:lstStyle>
          <a:p>
            <a:pPr>
              <a:defRPr/>
            </a:pPr>
            <a:fld id="{3DFF6ACD-1B41-4B90-AD7C-07FCCF371CB4}"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621574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D13789A0-BF6E-42DB-8814-9469E8B2A29B}" type="datetime1">
              <a:rPr lang="fr-FR">
                <a:solidFill>
                  <a:srgbClr val="000000"/>
                </a:solidFill>
              </a:rPr>
              <a:pPr>
                <a:defRPr/>
              </a:pPr>
              <a:t>20/04/2018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Gérard Baglin, 1998-2008</a:t>
            </a:r>
          </a:p>
        </p:txBody>
      </p:sp>
      <p:sp>
        <p:nvSpPr>
          <p:cNvPr id="5" name="Rectangle 6"/>
          <p:cNvSpPr>
            <a:spLocks noGrp="1" noChangeArrowheads="1"/>
          </p:cNvSpPr>
          <p:nvPr>
            <p:ph type="sldNum" sz="quarter" idx="12"/>
          </p:nvPr>
        </p:nvSpPr>
        <p:spPr>
          <a:ln/>
        </p:spPr>
        <p:txBody>
          <a:bodyPr/>
          <a:lstStyle>
            <a:lvl1pPr>
              <a:defRPr/>
            </a:lvl1pPr>
          </a:lstStyle>
          <a:p>
            <a:pPr>
              <a:defRPr/>
            </a:pPr>
            <a:fld id="{A5200A8F-5FB4-483C-BFC6-5DEB5B967175}"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35279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95300" y="1600200"/>
            <a:ext cx="89154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731803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7252A9-DD24-49EA-9D28-0BDF39DD0EBE}" type="datetime1">
              <a:rPr lang="fr-FR">
                <a:solidFill>
                  <a:srgbClr val="000000"/>
                </a:solidFill>
              </a:rPr>
              <a:pPr>
                <a:defRPr/>
              </a:pPr>
              <a:t>20/04/2018</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Gérard Baglin, 1998-2008</a:t>
            </a:r>
          </a:p>
        </p:txBody>
      </p:sp>
      <p:sp>
        <p:nvSpPr>
          <p:cNvPr id="4" name="Rectangle 6"/>
          <p:cNvSpPr>
            <a:spLocks noGrp="1" noChangeArrowheads="1"/>
          </p:cNvSpPr>
          <p:nvPr>
            <p:ph type="sldNum" sz="quarter" idx="12"/>
          </p:nvPr>
        </p:nvSpPr>
        <p:spPr>
          <a:ln/>
        </p:spPr>
        <p:txBody>
          <a:bodyPr/>
          <a:lstStyle>
            <a:lvl1pPr>
              <a:defRPr/>
            </a:lvl1pPr>
          </a:lstStyle>
          <a:p>
            <a:pPr>
              <a:defRPr/>
            </a:pPr>
            <a:fld id="{14A6440F-2E86-451B-85B7-CE32CA1EB111}"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60305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918703D8-39D1-4C97-9745-754E6E3FEC3E}" type="datetime1">
              <a:rPr lang="fr-FR">
                <a:solidFill>
                  <a:srgbClr val="000000"/>
                </a:solidFill>
              </a:rPr>
              <a:pPr>
                <a:defRPr/>
              </a:pPr>
              <a:t>20/04/2018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Gérard Baglin, 1998-2008</a:t>
            </a:r>
          </a:p>
        </p:txBody>
      </p:sp>
      <p:sp>
        <p:nvSpPr>
          <p:cNvPr id="7" name="Rectangle 6"/>
          <p:cNvSpPr>
            <a:spLocks noGrp="1" noChangeArrowheads="1"/>
          </p:cNvSpPr>
          <p:nvPr>
            <p:ph type="sldNum" sz="quarter" idx="12"/>
          </p:nvPr>
        </p:nvSpPr>
        <p:spPr>
          <a:ln/>
        </p:spPr>
        <p:txBody>
          <a:bodyPr/>
          <a:lstStyle>
            <a:lvl1pPr>
              <a:defRPr/>
            </a:lvl1pPr>
          </a:lstStyle>
          <a:p>
            <a:pPr>
              <a:defRPr/>
            </a:pPr>
            <a:fld id="{2FDA530B-3774-48F8-BE56-B4A51CA26214}"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656704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152B7CD9-906A-4F03-8624-E714C9EACA65}" type="datetime1">
              <a:rPr lang="fr-FR">
                <a:solidFill>
                  <a:srgbClr val="000000"/>
                </a:solidFill>
              </a:rPr>
              <a:pPr>
                <a:defRPr/>
              </a:pPr>
              <a:t>20/04/2018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Gérard Baglin, 1998-2008</a:t>
            </a:r>
          </a:p>
        </p:txBody>
      </p:sp>
      <p:sp>
        <p:nvSpPr>
          <p:cNvPr id="7" name="Rectangle 6"/>
          <p:cNvSpPr>
            <a:spLocks noGrp="1" noChangeArrowheads="1"/>
          </p:cNvSpPr>
          <p:nvPr>
            <p:ph type="sldNum" sz="quarter" idx="12"/>
          </p:nvPr>
        </p:nvSpPr>
        <p:spPr>
          <a:ln/>
        </p:spPr>
        <p:txBody>
          <a:bodyPr/>
          <a:lstStyle>
            <a:lvl1pPr>
              <a:defRPr/>
            </a:lvl1pPr>
          </a:lstStyle>
          <a:p>
            <a:pPr>
              <a:defRPr/>
            </a:pPr>
            <a:fld id="{573B9E49-1348-4018-8251-BD528E906D49}"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75752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F1AD56DB-CFC6-4F7C-8352-A7DCAC1AF6CA}" type="datetime1">
              <a:rPr lang="fr-FR">
                <a:solidFill>
                  <a:srgbClr val="000000"/>
                </a:solidFill>
              </a:rPr>
              <a:pPr>
                <a:defRPr/>
              </a:pPr>
              <a:t>20/04/2018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Gérard Baglin, 1998-2008</a:t>
            </a:r>
          </a:p>
        </p:txBody>
      </p:sp>
      <p:sp>
        <p:nvSpPr>
          <p:cNvPr id="6" name="Rectangle 6"/>
          <p:cNvSpPr>
            <a:spLocks noGrp="1" noChangeArrowheads="1"/>
          </p:cNvSpPr>
          <p:nvPr>
            <p:ph type="sldNum" sz="quarter" idx="12"/>
          </p:nvPr>
        </p:nvSpPr>
        <p:spPr>
          <a:ln/>
        </p:spPr>
        <p:txBody>
          <a:bodyPr/>
          <a:lstStyle>
            <a:lvl1pPr>
              <a:defRPr/>
            </a:lvl1pPr>
          </a:lstStyle>
          <a:p>
            <a:pPr>
              <a:defRPr/>
            </a:pPr>
            <a:fld id="{0478B053-1C1B-48A5-9BF9-9391E10AA4E8}"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406187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34200" y="152400"/>
            <a:ext cx="2228850" cy="59436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47650" y="152400"/>
            <a:ext cx="6521450" cy="5943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56869CF8-73DE-4629-8932-7C015AE24AD3}" type="datetime1">
              <a:rPr lang="fr-FR">
                <a:solidFill>
                  <a:srgbClr val="000000"/>
                </a:solidFill>
              </a:rPr>
              <a:pPr>
                <a:defRPr/>
              </a:pPr>
              <a:t>20/04/2018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Gérard Baglin, 1998-2008</a:t>
            </a:r>
          </a:p>
        </p:txBody>
      </p:sp>
      <p:sp>
        <p:nvSpPr>
          <p:cNvPr id="6" name="Rectangle 6"/>
          <p:cNvSpPr>
            <a:spLocks noGrp="1" noChangeArrowheads="1"/>
          </p:cNvSpPr>
          <p:nvPr>
            <p:ph type="sldNum" sz="quarter" idx="12"/>
          </p:nvPr>
        </p:nvSpPr>
        <p:spPr>
          <a:ln/>
        </p:spPr>
        <p:txBody>
          <a:bodyPr/>
          <a:lstStyle>
            <a:lvl1pPr>
              <a:defRPr/>
            </a:lvl1pPr>
          </a:lstStyle>
          <a:p>
            <a:pPr>
              <a:defRPr/>
            </a:pPr>
            <a:fld id="{512FF5B7-74F2-4E12-92AB-7DA4F89FC333}"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613796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247650" y="152400"/>
            <a:ext cx="84201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42950" y="1981200"/>
            <a:ext cx="41275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035550" y="1981200"/>
            <a:ext cx="41275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5035550" y="4114800"/>
            <a:ext cx="41275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fld id="{ACEFCBA7-CCE3-4659-B0CF-834B5BCA489C}" type="datetime1">
              <a:rPr lang="fr-FR">
                <a:solidFill>
                  <a:srgbClr val="000000"/>
                </a:solidFill>
              </a:rPr>
              <a:pPr>
                <a:defRPr/>
              </a:pPr>
              <a:t>20/04/2018</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Gérard Baglin, 1998-2008</a:t>
            </a:r>
          </a:p>
        </p:txBody>
      </p:sp>
      <p:sp>
        <p:nvSpPr>
          <p:cNvPr id="8" name="Rectangle 6"/>
          <p:cNvSpPr>
            <a:spLocks noGrp="1" noChangeArrowheads="1"/>
          </p:cNvSpPr>
          <p:nvPr>
            <p:ph type="sldNum" sz="quarter" idx="12"/>
          </p:nvPr>
        </p:nvSpPr>
        <p:spPr>
          <a:ln/>
        </p:spPr>
        <p:txBody>
          <a:bodyPr/>
          <a:lstStyle>
            <a:lvl1pPr>
              <a:defRPr/>
            </a:lvl1pPr>
          </a:lstStyle>
          <a:p>
            <a:pPr>
              <a:defRPr/>
            </a:pPr>
            <a:fld id="{70D6EA46-2D42-4184-9675-14124EAEA80B}"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1496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79686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2384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9076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341383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89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93992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76532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ChangeArrowheads="1"/>
          </p:cNvSpPr>
          <p:nvPr userDrawn="1"/>
        </p:nvSpPr>
        <p:spPr bwMode="auto">
          <a:xfrm>
            <a:off x="8739188" y="6524625"/>
            <a:ext cx="1114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r">
              <a:spcBef>
                <a:spcPct val="50000"/>
              </a:spcBef>
            </a:pPr>
            <a:r>
              <a:rPr lang="fr-FR" altLang="fr-FR"/>
              <a:t> - </a:t>
            </a:r>
            <a:fld id="{EA894A46-50E6-483D-80A9-7DE115A0B410}" type="slidenum">
              <a:rPr lang="fr-FR" altLang="fr-FR"/>
              <a:pPr algn="r">
                <a:spcBef>
                  <a:spcPct val="50000"/>
                </a:spcBef>
              </a:pPr>
              <a:t>‹N°›</a:t>
            </a:fld>
            <a:r>
              <a:rPr lang="fr-FR" altLang="fr-F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defTabSz="930275" rtl="0" eaLnBrk="0" fontAlgn="base" hangingPunct="0">
        <a:spcBef>
          <a:spcPct val="0"/>
        </a:spcBef>
        <a:spcAft>
          <a:spcPct val="0"/>
        </a:spcAft>
        <a:defRPr sz="4400">
          <a:solidFill>
            <a:schemeClr val="tx2"/>
          </a:solidFill>
          <a:latin typeface="+mj-lt"/>
          <a:ea typeface="+mj-ea"/>
          <a:cs typeface="+mj-cs"/>
        </a:defRPr>
      </a:lvl1pPr>
      <a:lvl2pPr algn="ctr" defTabSz="930275" rtl="0" eaLnBrk="0" fontAlgn="base" hangingPunct="0">
        <a:spcBef>
          <a:spcPct val="0"/>
        </a:spcBef>
        <a:spcAft>
          <a:spcPct val="0"/>
        </a:spcAft>
        <a:defRPr sz="4400">
          <a:solidFill>
            <a:schemeClr val="tx2"/>
          </a:solidFill>
          <a:latin typeface="Times New Roman" pitchFamily="18" charset="0"/>
        </a:defRPr>
      </a:lvl2pPr>
      <a:lvl3pPr algn="ctr" defTabSz="930275" rtl="0" eaLnBrk="0" fontAlgn="base" hangingPunct="0">
        <a:spcBef>
          <a:spcPct val="0"/>
        </a:spcBef>
        <a:spcAft>
          <a:spcPct val="0"/>
        </a:spcAft>
        <a:defRPr sz="4400">
          <a:solidFill>
            <a:schemeClr val="tx2"/>
          </a:solidFill>
          <a:latin typeface="Times New Roman" pitchFamily="18" charset="0"/>
        </a:defRPr>
      </a:lvl3pPr>
      <a:lvl4pPr algn="ctr" defTabSz="930275" rtl="0" eaLnBrk="0" fontAlgn="base" hangingPunct="0">
        <a:spcBef>
          <a:spcPct val="0"/>
        </a:spcBef>
        <a:spcAft>
          <a:spcPct val="0"/>
        </a:spcAft>
        <a:defRPr sz="4400">
          <a:solidFill>
            <a:schemeClr val="tx2"/>
          </a:solidFill>
          <a:latin typeface="Times New Roman" pitchFamily="18" charset="0"/>
        </a:defRPr>
      </a:lvl4pPr>
      <a:lvl5pPr algn="ctr" defTabSz="930275" rtl="0" eaLnBrk="0" fontAlgn="base" hangingPunct="0">
        <a:spcBef>
          <a:spcPct val="0"/>
        </a:spcBef>
        <a:spcAft>
          <a:spcPct val="0"/>
        </a:spcAft>
        <a:defRPr sz="4400">
          <a:solidFill>
            <a:schemeClr val="tx2"/>
          </a:solidFill>
          <a:latin typeface="Times New Roman" pitchFamily="18" charset="0"/>
        </a:defRPr>
      </a:lvl5pPr>
      <a:lvl6pPr marL="457200" algn="ctr" defTabSz="930275" rtl="0" eaLnBrk="0" fontAlgn="base" hangingPunct="0">
        <a:spcBef>
          <a:spcPct val="0"/>
        </a:spcBef>
        <a:spcAft>
          <a:spcPct val="0"/>
        </a:spcAft>
        <a:defRPr sz="4400">
          <a:solidFill>
            <a:schemeClr val="tx2"/>
          </a:solidFill>
          <a:latin typeface="Times New Roman" pitchFamily="18" charset="0"/>
        </a:defRPr>
      </a:lvl6pPr>
      <a:lvl7pPr marL="914400" algn="ctr" defTabSz="930275" rtl="0" eaLnBrk="0" fontAlgn="base" hangingPunct="0">
        <a:spcBef>
          <a:spcPct val="0"/>
        </a:spcBef>
        <a:spcAft>
          <a:spcPct val="0"/>
        </a:spcAft>
        <a:defRPr sz="4400">
          <a:solidFill>
            <a:schemeClr val="tx2"/>
          </a:solidFill>
          <a:latin typeface="Times New Roman" pitchFamily="18" charset="0"/>
        </a:defRPr>
      </a:lvl7pPr>
      <a:lvl8pPr marL="1371600" algn="ctr" defTabSz="930275" rtl="0" eaLnBrk="0" fontAlgn="base" hangingPunct="0">
        <a:spcBef>
          <a:spcPct val="0"/>
        </a:spcBef>
        <a:spcAft>
          <a:spcPct val="0"/>
        </a:spcAft>
        <a:defRPr sz="4400">
          <a:solidFill>
            <a:schemeClr val="tx2"/>
          </a:solidFill>
          <a:latin typeface="Times New Roman" pitchFamily="18" charset="0"/>
        </a:defRPr>
      </a:lvl8pPr>
      <a:lvl9pPr marL="1828800" algn="ctr" defTabSz="930275" rtl="0" eaLnBrk="0" fontAlgn="base" hangingPunct="0">
        <a:spcBef>
          <a:spcPct val="0"/>
        </a:spcBef>
        <a:spcAft>
          <a:spcPct val="0"/>
        </a:spcAft>
        <a:defRPr sz="4400">
          <a:solidFill>
            <a:schemeClr val="tx2"/>
          </a:solidFill>
          <a:latin typeface="Times New Roman" pitchFamily="18" charset="0"/>
        </a:defRPr>
      </a:lvl9pPr>
    </p:titleStyle>
    <p:bodyStyle>
      <a:lvl1pPr marL="349250" indent="-349250" algn="l" defTabSz="930275" rtl="0" eaLnBrk="0" fontAlgn="base" hangingPunct="0">
        <a:spcBef>
          <a:spcPct val="20000"/>
        </a:spcBef>
        <a:spcAft>
          <a:spcPct val="0"/>
        </a:spcAft>
        <a:buSzPct val="100000"/>
        <a:buChar char="•"/>
        <a:defRPr sz="3300">
          <a:solidFill>
            <a:schemeClr val="tx1"/>
          </a:solidFill>
          <a:latin typeface="+mn-lt"/>
          <a:ea typeface="+mn-ea"/>
          <a:cs typeface="+mn-cs"/>
        </a:defRPr>
      </a:lvl1pPr>
      <a:lvl2pPr marL="758825" indent="-293688" algn="l" defTabSz="930275" rtl="0" eaLnBrk="0" fontAlgn="base" hangingPunct="0">
        <a:spcBef>
          <a:spcPct val="20000"/>
        </a:spcBef>
        <a:spcAft>
          <a:spcPct val="0"/>
        </a:spcAft>
        <a:buSzPct val="100000"/>
        <a:buChar char="–"/>
        <a:defRPr sz="2800">
          <a:solidFill>
            <a:schemeClr val="tx1"/>
          </a:solidFill>
          <a:latin typeface="+mn-lt"/>
        </a:defRPr>
      </a:lvl2pPr>
      <a:lvl3pPr marL="1163638" indent="-233363" algn="l" defTabSz="930275" rtl="0" eaLnBrk="0" fontAlgn="base" hangingPunct="0">
        <a:spcBef>
          <a:spcPct val="20000"/>
        </a:spcBef>
        <a:spcAft>
          <a:spcPct val="0"/>
        </a:spcAft>
        <a:buSzPct val="100000"/>
        <a:buChar char="•"/>
        <a:defRPr sz="2500">
          <a:solidFill>
            <a:schemeClr val="tx1"/>
          </a:solidFill>
          <a:latin typeface="+mn-lt"/>
        </a:defRPr>
      </a:lvl3pPr>
      <a:lvl4pPr marL="1628775" indent="-231775" algn="l" defTabSz="930275" rtl="0" eaLnBrk="0" fontAlgn="base" hangingPunct="0">
        <a:spcBef>
          <a:spcPct val="20000"/>
        </a:spcBef>
        <a:spcAft>
          <a:spcPct val="0"/>
        </a:spcAft>
        <a:buSzPct val="100000"/>
        <a:buChar char="–"/>
        <a:defRPr sz="2000">
          <a:solidFill>
            <a:schemeClr val="tx1"/>
          </a:solidFill>
          <a:latin typeface="+mn-lt"/>
        </a:defRPr>
      </a:lvl4pPr>
      <a:lvl5pPr marL="2095500" indent="-231775" algn="l" defTabSz="930275" rtl="0" eaLnBrk="0" fontAlgn="base" hangingPunct="0">
        <a:spcBef>
          <a:spcPct val="20000"/>
        </a:spcBef>
        <a:spcAft>
          <a:spcPct val="0"/>
        </a:spcAft>
        <a:buSzPct val="100000"/>
        <a:buChar char="•"/>
        <a:defRPr sz="2000">
          <a:solidFill>
            <a:schemeClr val="tx1"/>
          </a:solidFill>
          <a:latin typeface="+mn-lt"/>
        </a:defRPr>
      </a:lvl5pPr>
      <a:lvl6pPr marL="2552700" indent="-231775" algn="l" defTabSz="930275" rtl="0" eaLnBrk="0" fontAlgn="base" hangingPunct="0">
        <a:spcBef>
          <a:spcPct val="20000"/>
        </a:spcBef>
        <a:spcAft>
          <a:spcPct val="0"/>
        </a:spcAft>
        <a:buSzPct val="100000"/>
        <a:buChar char="•"/>
        <a:defRPr sz="2000">
          <a:solidFill>
            <a:schemeClr val="tx1"/>
          </a:solidFill>
          <a:latin typeface="+mn-lt"/>
        </a:defRPr>
      </a:lvl6pPr>
      <a:lvl7pPr marL="3009900" indent="-231775" algn="l" defTabSz="930275" rtl="0" eaLnBrk="0" fontAlgn="base" hangingPunct="0">
        <a:spcBef>
          <a:spcPct val="20000"/>
        </a:spcBef>
        <a:spcAft>
          <a:spcPct val="0"/>
        </a:spcAft>
        <a:buSzPct val="100000"/>
        <a:buChar char="•"/>
        <a:defRPr sz="2000">
          <a:solidFill>
            <a:schemeClr val="tx1"/>
          </a:solidFill>
          <a:latin typeface="+mn-lt"/>
        </a:defRPr>
      </a:lvl7pPr>
      <a:lvl8pPr marL="3467100" indent="-231775" algn="l" defTabSz="930275" rtl="0" eaLnBrk="0" fontAlgn="base" hangingPunct="0">
        <a:spcBef>
          <a:spcPct val="20000"/>
        </a:spcBef>
        <a:spcAft>
          <a:spcPct val="0"/>
        </a:spcAft>
        <a:buSzPct val="100000"/>
        <a:buChar char="•"/>
        <a:defRPr sz="2000">
          <a:solidFill>
            <a:schemeClr val="tx1"/>
          </a:solidFill>
          <a:latin typeface="+mn-lt"/>
        </a:defRPr>
      </a:lvl8pPr>
      <a:lvl9pPr marL="3924300" indent="-231775" algn="l" defTabSz="930275" rtl="0" eaLnBrk="0" fontAlgn="base" hangingPunct="0">
        <a:spcBef>
          <a:spcPct val="20000"/>
        </a:spcBef>
        <a:spcAft>
          <a:spcPct val="0"/>
        </a:spcAft>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7650" y="1524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Cliquez pour modifier le style du titre du masque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742950" y="6477000"/>
            <a:ext cx="2063750" cy="230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l">
              <a:defRPr/>
            </a:pPr>
            <a:fld id="{6945B146-B8A3-4A44-A62C-48A57019F29F}" type="datetime1">
              <a:rPr lang="fr-FR">
                <a:solidFill>
                  <a:srgbClr val="000000"/>
                </a:solidFill>
                <a:latin typeface="Tahoma" charset="0"/>
              </a:rPr>
              <a:pPr algn="l">
                <a:defRPr/>
              </a:pPr>
              <a:t>20/04/2018</a:t>
            </a:fld>
            <a:endParaRPr lang="en-US">
              <a:solidFill>
                <a:srgbClr val="000000"/>
              </a:solidFill>
              <a:latin typeface="Tahoma" charset="0"/>
            </a:endParaRPr>
          </a:p>
        </p:txBody>
      </p:sp>
      <p:sp>
        <p:nvSpPr>
          <p:cNvPr id="1029" name="Rectangle 5"/>
          <p:cNvSpPr>
            <a:spLocks noGrp="1" noChangeArrowheads="1"/>
          </p:cNvSpPr>
          <p:nvPr>
            <p:ph type="ftr" sz="quarter" idx="3"/>
          </p:nvPr>
        </p:nvSpPr>
        <p:spPr bwMode="auto">
          <a:xfrm>
            <a:off x="3384550" y="6477000"/>
            <a:ext cx="3136900" cy="230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solidFill>
                  <a:srgbClr val="000000"/>
                </a:solidFill>
                <a:latin typeface="Tahoma" charset="0"/>
              </a:rPr>
              <a:t>© Gérard Baglin, 1998-2008</a:t>
            </a:r>
          </a:p>
        </p:txBody>
      </p:sp>
      <p:sp>
        <p:nvSpPr>
          <p:cNvPr id="1030" name="Rectangle 6"/>
          <p:cNvSpPr>
            <a:spLocks noGrp="1" noChangeArrowheads="1"/>
          </p:cNvSpPr>
          <p:nvPr>
            <p:ph type="sldNum" sz="quarter" idx="4"/>
          </p:nvPr>
        </p:nvSpPr>
        <p:spPr bwMode="auto">
          <a:xfrm>
            <a:off x="7842250" y="6477000"/>
            <a:ext cx="2063750" cy="230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6018CF4-82B1-434E-AD41-F80798DF6D66}" type="slidenum">
              <a:rPr lang="en-US">
                <a:solidFill>
                  <a:srgbClr val="000000"/>
                </a:solidFill>
                <a:latin typeface="Tahoma" charset="0"/>
              </a:rPr>
              <a:pPr>
                <a:defRPr/>
              </a:pPr>
              <a:t>‹N°›</a:t>
            </a:fld>
            <a:endParaRPr lang="en-US">
              <a:solidFill>
                <a:srgbClr val="000000"/>
              </a:solidFill>
              <a:latin typeface="Tahoma" charset="0"/>
            </a:endParaRPr>
          </a:p>
        </p:txBody>
      </p:sp>
    </p:spTree>
    <p:extLst>
      <p:ext uri="{BB962C8B-B14F-4D97-AF65-F5344CB8AC3E}">
        <p14:creationId xmlns:p14="http://schemas.microsoft.com/office/powerpoint/2010/main" val="39976401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p:txStyles>
    <p:titleStyle>
      <a:lvl1pPr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charset="0"/>
        </a:defRPr>
      </a:lvl2pPr>
      <a:lvl3pPr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charset="0"/>
        </a:defRPr>
      </a:lvl3pPr>
      <a:lvl4pPr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charset="0"/>
        </a:defRPr>
      </a:lvl4pPr>
      <a:lvl5pPr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charset="0"/>
        </a:defRPr>
      </a:lvl5pPr>
      <a:lvl6pPr marL="457200"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charset="0"/>
        </a:defRPr>
      </a:lvl6pPr>
      <a:lvl7pPr marL="914400"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charset="0"/>
        </a:defRPr>
      </a:lvl7pPr>
      <a:lvl8pPr marL="1371600"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charset="0"/>
        </a:defRPr>
      </a:lvl8pPr>
      <a:lvl9pPr marL="1828800"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2.jpeg"/><Relationship Id="rId4" Type="http://schemas.openxmlformats.org/officeDocument/2006/relationships/image" Target="../media/image22.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92.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wmf"/></Relationships>
</file>

<file path=ppt/slides/_rels/slide9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3.xml"/><Relationship Id="rId1" Type="http://schemas.openxmlformats.org/officeDocument/2006/relationships/slideLayout" Target="../slideLayouts/slideLayout7.xml"/><Relationship Id="rId5" Type="http://schemas.openxmlformats.org/officeDocument/2006/relationships/image" Target="../media/image46.emf"/><Relationship Id="rId4" Type="http://schemas.openxmlformats.org/officeDocument/2006/relationships/image" Target="../media/image45.emf"/></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0.emf"/><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48.emf"/><Relationship Id="rId4" Type="http://schemas.openxmlformats.org/officeDocument/2006/relationships/image" Target="../media/image43.png"/></Relationships>
</file>

<file path=ppt/slides/_rels/slide9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5.xml"/><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31.emf"/></Relationships>
</file>

<file path=ppt/slides/_rels/slide9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96.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1857725"/>
            <a:ext cx="9906000" cy="1143000"/>
          </a:xfrm>
        </p:spPr>
        <p:txBody>
          <a:bodyPr/>
          <a:lstStyle/>
          <a:p>
            <a:pPr algn="ctr">
              <a:defRPr/>
            </a:pPr>
            <a:r>
              <a:rPr lang="fr-FR" dirty="0" smtClean="0"/>
              <a:t>e-Prelude.com</a:t>
            </a:r>
          </a:p>
        </p:txBody>
      </p:sp>
      <p:sp>
        <p:nvSpPr>
          <p:cNvPr id="2052" name="Rectangle 4"/>
          <p:cNvSpPr>
            <a:spLocks noGrp="1" noChangeArrowheads="1"/>
          </p:cNvSpPr>
          <p:nvPr>
            <p:ph type="subTitle" idx="1"/>
          </p:nvPr>
        </p:nvSpPr>
        <p:spPr>
          <a:xfrm>
            <a:off x="0" y="3145188"/>
            <a:ext cx="9905999" cy="1752600"/>
          </a:xfrm>
        </p:spPr>
        <p:txBody>
          <a:bodyPr/>
          <a:lstStyle/>
          <a:p>
            <a:r>
              <a:rPr lang="fr-FR" b="1" dirty="0" smtClean="0">
                <a:solidFill>
                  <a:srgbClr val="339933"/>
                </a:solidFill>
              </a:rPr>
              <a:t>MRP II par l’exemple</a:t>
            </a:r>
            <a:endParaRPr lang="fr-FR" b="1" dirty="0">
              <a:solidFill>
                <a:srgbClr val="339933"/>
              </a:solidFill>
            </a:endParaRPr>
          </a:p>
          <a:p>
            <a:endParaRPr lang="fr-FR" sz="2800" dirty="0">
              <a:solidFill>
                <a:srgbClr val="FFFF00"/>
              </a:solidFill>
            </a:endParaRPr>
          </a:p>
          <a:p>
            <a:r>
              <a:rPr lang="fr-FR" sz="2800" b="1" dirty="0" smtClean="0"/>
              <a:t>Guide de l’animateur</a:t>
            </a:r>
            <a:endParaRPr lang="fr-FR" sz="2800" b="1" dirty="0"/>
          </a:p>
        </p:txBody>
      </p:sp>
    </p:spTree>
    <p:extLst>
      <p:ext uri="{BB962C8B-B14F-4D97-AF65-F5344CB8AC3E}">
        <p14:creationId xmlns:p14="http://schemas.microsoft.com/office/powerpoint/2010/main" val="318412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9010" name="Rectangle 2"/>
          <p:cNvSpPr>
            <a:spLocks noGrp="1" noChangeArrowheads="1"/>
          </p:cNvSpPr>
          <p:nvPr>
            <p:ph type="ctrTitle"/>
          </p:nvPr>
        </p:nvSpPr>
        <p:spPr bwMode="auto">
          <a:xfrm>
            <a:off x="171450" y="2225675"/>
            <a:ext cx="9444038" cy="120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102" tIns="48814" rIns="96102" bIns="48814" numCol="1" anchor="ctr" anchorCtr="0" compatLnSpc="1">
            <a:prstTxWarp prst="textNoShape">
              <a:avLst/>
            </a:prstTxWarp>
          </a:bodyPr>
          <a:lstStyle/>
          <a:p>
            <a:pPr defTabSz="957263"/>
            <a:r>
              <a:rPr lang="fr-FR" altLang="fr-FR" sz="3500" b="1" i="1" dirty="0" smtClean="0">
                <a:solidFill>
                  <a:srgbClr val="3333CC"/>
                </a:solidFill>
                <a:latin typeface="Arial" panose="020B0604020202020204" pitchFamily="34" charset="0"/>
              </a:rPr>
              <a:t>Chapitre 1</a:t>
            </a:r>
            <a:r>
              <a:rPr lang="fr-FR" altLang="fr-FR" sz="3700" b="1" dirty="0" smtClean="0">
                <a:solidFill>
                  <a:srgbClr val="3333CC"/>
                </a:solidFill>
                <a:latin typeface="Arial" panose="020B0604020202020204" pitchFamily="34" charset="0"/>
              </a:rPr>
              <a:t/>
            </a:r>
            <a:br>
              <a:rPr lang="fr-FR" altLang="fr-FR" sz="3700" b="1" dirty="0" smtClean="0">
                <a:solidFill>
                  <a:srgbClr val="3333CC"/>
                </a:solidFill>
                <a:latin typeface="Arial" panose="020B0604020202020204" pitchFamily="34" charset="0"/>
              </a:rPr>
            </a:br>
            <a:r>
              <a:rPr lang="fr-FR" altLang="fr-FR" sz="3700" b="1" dirty="0" smtClean="0">
                <a:solidFill>
                  <a:srgbClr val="3333CC"/>
                </a:solidFill>
                <a:latin typeface="Arial" panose="020B0604020202020204" pitchFamily="34" charset="0"/>
              </a:rPr>
              <a:t>Historique</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99" name="Text Box 31"/>
          <p:cNvSpPr txBox="1">
            <a:spLocks noChangeArrowheads="1"/>
          </p:cNvSpPr>
          <p:nvPr/>
        </p:nvSpPr>
        <p:spPr bwMode="auto">
          <a:xfrm>
            <a:off x="5270500" y="2309813"/>
            <a:ext cx="4278313" cy="1603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11" tIns="52205" rIns="104411" bIns="52205">
            <a:spAutoFit/>
          </a:bodyPr>
          <a:lstStyle>
            <a:lvl1pPr marL="203200" indent="-203200"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nSpc>
                <a:spcPct val="90000"/>
              </a:lnSpc>
            </a:pPr>
            <a:r>
              <a:rPr lang="fr-FR" altLang="fr-FR" sz="2100">
                <a:solidFill>
                  <a:schemeClr val="tx1"/>
                </a:solidFill>
              </a:rPr>
              <a:t>COMMUNIQUER ET PREPARER LA MISE EN ŒUVRE</a:t>
            </a:r>
          </a:p>
          <a:p>
            <a:pPr algn="l">
              <a:lnSpc>
                <a:spcPct val="90000"/>
              </a:lnSpc>
              <a:buFontTx/>
              <a:buChar char="•"/>
            </a:pPr>
            <a:r>
              <a:rPr lang="fr-FR" altLang="fr-FR">
                <a:solidFill>
                  <a:schemeClr val="tx1"/>
                </a:solidFill>
              </a:rPr>
              <a:t>Enquête de situation</a:t>
            </a:r>
          </a:p>
          <a:p>
            <a:pPr algn="l">
              <a:lnSpc>
                <a:spcPct val="90000"/>
              </a:lnSpc>
              <a:buFontTx/>
              <a:buChar char="•"/>
            </a:pPr>
            <a:r>
              <a:rPr lang="fr-FR" altLang="fr-FR">
                <a:solidFill>
                  <a:schemeClr val="tx1"/>
                </a:solidFill>
              </a:rPr>
              <a:t>Définition des tâches</a:t>
            </a:r>
          </a:p>
          <a:p>
            <a:pPr algn="l">
              <a:lnSpc>
                <a:spcPct val="90000"/>
              </a:lnSpc>
              <a:buFontTx/>
              <a:buChar char="•"/>
            </a:pPr>
            <a:r>
              <a:rPr lang="fr-FR" altLang="fr-FR">
                <a:solidFill>
                  <a:schemeClr val="tx1"/>
                </a:solidFill>
              </a:rPr>
              <a:t>Partage et Responsabilité des tâches</a:t>
            </a:r>
            <a:r>
              <a:rPr lang="fr-FR" altLang="fr-FR" sz="2100">
                <a:solidFill>
                  <a:schemeClr val="tx1"/>
                </a:solidFill>
              </a:rPr>
              <a:t> </a:t>
            </a:r>
          </a:p>
          <a:p>
            <a:pPr>
              <a:lnSpc>
                <a:spcPct val="20000"/>
              </a:lnSpc>
            </a:pPr>
            <a:endParaRPr lang="fr-FR" altLang="fr-FR" sz="2100">
              <a:solidFill>
                <a:schemeClr val="tx1"/>
              </a:solidFill>
            </a:endParaRPr>
          </a:p>
          <a:p>
            <a:pPr>
              <a:lnSpc>
                <a:spcPct val="20000"/>
              </a:lnSpc>
            </a:pPr>
            <a:endParaRPr lang="fr-FR" altLang="fr-FR" sz="2100">
              <a:solidFill>
                <a:schemeClr val="tx1"/>
              </a:solidFill>
            </a:endParaRPr>
          </a:p>
        </p:txBody>
      </p:sp>
      <p:sp>
        <p:nvSpPr>
          <p:cNvPr id="1389600" name="Text Box 32"/>
          <p:cNvSpPr txBox="1">
            <a:spLocks noChangeArrowheads="1"/>
          </p:cNvSpPr>
          <p:nvPr/>
        </p:nvSpPr>
        <p:spPr bwMode="auto">
          <a:xfrm>
            <a:off x="5613400" y="4246563"/>
            <a:ext cx="3632200" cy="330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100">
                <a:solidFill>
                  <a:srgbClr val="FF0000"/>
                </a:solidFill>
              </a:rPr>
              <a:t>VALIDER</a:t>
            </a:r>
          </a:p>
        </p:txBody>
      </p:sp>
      <p:sp>
        <p:nvSpPr>
          <p:cNvPr id="1389601" name="Text Box 33"/>
          <p:cNvSpPr txBox="1">
            <a:spLocks noChangeArrowheads="1"/>
          </p:cNvSpPr>
          <p:nvPr/>
        </p:nvSpPr>
        <p:spPr bwMode="auto">
          <a:xfrm>
            <a:off x="5613400" y="4938713"/>
            <a:ext cx="3632200" cy="36195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nSpc>
                <a:spcPct val="80000"/>
              </a:lnSpc>
            </a:pPr>
            <a:r>
              <a:rPr lang="fr-FR" altLang="fr-FR" sz="2100">
                <a:solidFill>
                  <a:srgbClr val="009900"/>
                </a:solidFill>
              </a:rPr>
              <a:t>METTRE EN OEUVRE</a:t>
            </a:r>
          </a:p>
        </p:txBody>
      </p:sp>
      <p:sp>
        <p:nvSpPr>
          <p:cNvPr id="1389602" name="Text Box 34"/>
          <p:cNvSpPr txBox="1">
            <a:spLocks noChangeArrowheads="1"/>
          </p:cNvSpPr>
          <p:nvPr/>
        </p:nvSpPr>
        <p:spPr bwMode="auto">
          <a:xfrm>
            <a:off x="1319213" y="5773738"/>
            <a:ext cx="8332787" cy="1020045"/>
          </a:xfrm>
          <a:prstGeom prst="rect">
            <a:avLst/>
          </a:prstGeom>
          <a:solidFill>
            <a:schemeClr val="accent2"/>
          </a:solidFill>
          <a:ln w="9525">
            <a:solidFill>
              <a:schemeClr val="tx1"/>
            </a:solidFill>
            <a:miter lim="800000"/>
            <a:headEnd/>
            <a:tailEnd/>
          </a:ln>
          <a:effectLst/>
          <a:extLst/>
        </p:spPr>
        <p:txBody>
          <a:bodyPr lIns="95782" tIns="47890" rIns="95782" bIns="47890">
            <a:spAutoFit/>
          </a:bodyPr>
          <a:lstStyle>
            <a:lvl1pPr algn="l" defTabSz="957263">
              <a:defRPr sz="2400">
                <a:solidFill>
                  <a:schemeClr val="tx1"/>
                </a:solidFill>
                <a:latin typeface="Times New Roman" pitchFamily="18" charset="0"/>
              </a:defRPr>
            </a:lvl1pPr>
            <a:lvl2pPr marL="479425" algn="l" defTabSz="957263">
              <a:defRPr sz="2400">
                <a:solidFill>
                  <a:schemeClr val="tx1"/>
                </a:solidFill>
                <a:latin typeface="Times New Roman" pitchFamily="18" charset="0"/>
              </a:defRPr>
            </a:lvl2pPr>
            <a:lvl3pPr marL="957263" algn="l" defTabSz="957263">
              <a:defRPr sz="2400">
                <a:solidFill>
                  <a:schemeClr val="tx1"/>
                </a:solidFill>
                <a:latin typeface="Times New Roman" pitchFamily="18" charset="0"/>
              </a:defRPr>
            </a:lvl3pPr>
            <a:lvl4pPr marL="1436688" algn="l" defTabSz="957263">
              <a:defRPr sz="2400">
                <a:solidFill>
                  <a:schemeClr val="tx1"/>
                </a:solidFill>
                <a:latin typeface="Times New Roman" pitchFamily="18" charset="0"/>
              </a:defRPr>
            </a:lvl4pPr>
            <a:lvl5pPr marL="1916113" algn="l" defTabSz="957263">
              <a:defRPr sz="2400">
                <a:solidFill>
                  <a:schemeClr val="tx1"/>
                </a:solidFill>
                <a:latin typeface="Times New Roman" pitchFamily="18" charset="0"/>
              </a:defRPr>
            </a:lvl5pPr>
            <a:lvl6pPr marL="2373313" defTabSz="957263" eaLnBrk="0" fontAlgn="base" hangingPunct="0">
              <a:spcBef>
                <a:spcPct val="0"/>
              </a:spcBef>
              <a:spcAft>
                <a:spcPct val="0"/>
              </a:spcAft>
              <a:defRPr sz="2400">
                <a:solidFill>
                  <a:schemeClr val="tx1"/>
                </a:solidFill>
                <a:latin typeface="Times New Roman" pitchFamily="18" charset="0"/>
              </a:defRPr>
            </a:lvl6pPr>
            <a:lvl7pPr marL="2830513" defTabSz="957263" eaLnBrk="0" fontAlgn="base" hangingPunct="0">
              <a:spcBef>
                <a:spcPct val="0"/>
              </a:spcBef>
              <a:spcAft>
                <a:spcPct val="0"/>
              </a:spcAft>
              <a:defRPr sz="2400">
                <a:solidFill>
                  <a:schemeClr val="tx1"/>
                </a:solidFill>
                <a:latin typeface="Times New Roman" pitchFamily="18" charset="0"/>
              </a:defRPr>
            </a:lvl7pPr>
            <a:lvl8pPr marL="3287713" defTabSz="957263" eaLnBrk="0" fontAlgn="base" hangingPunct="0">
              <a:spcBef>
                <a:spcPct val="0"/>
              </a:spcBef>
              <a:spcAft>
                <a:spcPct val="0"/>
              </a:spcAft>
              <a:defRPr sz="2400">
                <a:solidFill>
                  <a:schemeClr val="tx1"/>
                </a:solidFill>
                <a:latin typeface="Times New Roman" pitchFamily="18" charset="0"/>
              </a:defRPr>
            </a:lvl8pPr>
            <a:lvl9pPr marL="3744913" defTabSz="957263" eaLnBrk="0" fontAlgn="base" hangingPunct="0">
              <a:spcBef>
                <a:spcPct val="0"/>
              </a:spcBef>
              <a:spcAft>
                <a:spcPct val="0"/>
              </a:spcAft>
              <a:defRPr sz="2400">
                <a:solidFill>
                  <a:schemeClr val="tx1"/>
                </a:solidFill>
                <a:latin typeface="Times New Roman" pitchFamily="18" charset="0"/>
              </a:defRPr>
            </a:lvl9pPr>
          </a:lstStyle>
          <a:p>
            <a:pPr algn="ctr">
              <a:defRPr/>
            </a:pPr>
            <a:r>
              <a:rPr lang="fr-FR" b="1" dirty="0" smtClean="0">
                <a:solidFill>
                  <a:schemeClr val="bg1"/>
                </a:solidFill>
                <a:latin typeface="Arial" pitchFamily="34" charset="0"/>
              </a:rPr>
              <a:t>Deux aspects fondamentaux pour réussir :</a:t>
            </a:r>
          </a:p>
          <a:p>
            <a:pPr algn="ctr">
              <a:defRPr/>
            </a:pPr>
            <a:r>
              <a:rPr lang="fr-FR" sz="3600" b="1" dirty="0" smtClean="0">
                <a:solidFill>
                  <a:schemeClr val="bg1"/>
                </a:solidFill>
                <a:latin typeface="Arial" pitchFamily="34" charset="0"/>
              </a:rPr>
              <a:t>COMMUNICATION et RIGUEUR</a:t>
            </a:r>
          </a:p>
        </p:txBody>
      </p:sp>
      <p:sp>
        <p:nvSpPr>
          <p:cNvPr id="1389603" name="Rectangle 35"/>
          <p:cNvSpPr>
            <a:spLocks noChangeArrowheads="1"/>
          </p:cNvSpPr>
          <p:nvPr/>
        </p:nvSpPr>
        <p:spPr bwMode="auto">
          <a:xfrm>
            <a:off x="412750" y="336550"/>
            <a:ext cx="8997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0" rIns="95782" bIns="47890" anchor="ctr"/>
          <a:lstStyle>
            <a:lvl1pPr defTabSz="1014413">
              <a:defRPr>
                <a:solidFill>
                  <a:srgbClr val="063DE8"/>
                </a:solidFill>
                <a:latin typeface="Arial" panose="020B0604020202020204" pitchFamily="34" charset="0"/>
              </a:defRPr>
            </a:lvl1pPr>
            <a:lvl2pPr marL="742950" indent="-285750" defTabSz="1014413">
              <a:defRPr>
                <a:solidFill>
                  <a:srgbClr val="063DE8"/>
                </a:solidFill>
                <a:latin typeface="Arial" panose="020B0604020202020204" pitchFamily="34" charset="0"/>
              </a:defRPr>
            </a:lvl2pPr>
            <a:lvl3pPr marL="1143000" indent="-228600" defTabSz="1014413">
              <a:defRPr>
                <a:solidFill>
                  <a:srgbClr val="063DE8"/>
                </a:solidFill>
                <a:latin typeface="Arial" panose="020B0604020202020204" pitchFamily="34" charset="0"/>
              </a:defRPr>
            </a:lvl3pPr>
            <a:lvl4pPr marL="1600200" indent="-228600" defTabSz="1014413">
              <a:defRPr>
                <a:solidFill>
                  <a:srgbClr val="063DE8"/>
                </a:solidFill>
                <a:latin typeface="Arial" panose="020B0604020202020204" pitchFamily="34" charset="0"/>
              </a:defRPr>
            </a:lvl4pPr>
            <a:lvl5pPr marL="2057400" indent="-228600" defTabSz="1014413">
              <a:defRPr>
                <a:solidFill>
                  <a:srgbClr val="063DE8"/>
                </a:solidFill>
                <a:latin typeface="Arial" panose="020B0604020202020204" pitchFamily="34" charset="0"/>
              </a:defRPr>
            </a:lvl5pPr>
            <a:lvl6pPr marL="2514600" indent="-228600" algn="ctr" defTabSz="10144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10144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10144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1014413"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smtClean="0">
                <a:solidFill>
                  <a:srgbClr val="3333CC"/>
                </a:solidFill>
              </a:rPr>
              <a:t>Schéma de mise en œuvre</a:t>
            </a:r>
            <a:endParaRPr lang="fr-FR" altLang="fr-FR" sz="3600" b="1" i="1" dirty="0">
              <a:solidFill>
                <a:srgbClr val="3333CC"/>
              </a:solidFill>
            </a:endParaRPr>
          </a:p>
        </p:txBody>
      </p:sp>
      <p:grpSp>
        <p:nvGrpSpPr>
          <p:cNvPr id="1389604" name="Group 36"/>
          <p:cNvGrpSpPr>
            <a:grpSpLocks/>
          </p:cNvGrpSpPr>
          <p:nvPr/>
        </p:nvGrpSpPr>
        <p:grpSpPr bwMode="auto">
          <a:xfrm>
            <a:off x="82550" y="1338263"/>
            <a:ext cx="5365750" cy="2584450"/>
            <a:chOff x="108" y="847"/>
            <a:chExt cx="3525" cy="1942"/>
          </a:xfrm>
        </p:grpSpPr>
        <p:grpSp>
          <p:nvGrpSpPr>
            <p:cNvPr id="102424" name="Group 37"/>
            <p:cNvGrpSpPr>
              <a:grpSpLocks/>
            </p:cNvGrpSpPr>
            <p:nvPr/>
          </p:nvGrpSpPr>
          <p:grpSpPr bwMode="auto">
            <a:xfrm>
              <a:off x="3416" y="847"/>
              <a:ext cx="217" cy="1942"/>
              <a:chOff x="3024" y="816"/>
              <a:chExt cx="192" cy="1824"/>
            </a:xfrm>
          </p:grpSpPr>
          <p:sp>
            <p:nvSpPr>
              <p:cNvPr id="102426" name="Line 38"/>
              <p:cNvSpPr>
                <a:spLocks noChangeShapeType="1"/>
              </p:cNvSpPr>
              <p:nvPr/>
            </p:nvSpPr>
            <p:spPr bwMode="auto">
              <a:xfrm flipH="1">
                <a:off x="3024" y="81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p>
                <a:endParaRPr lang="fr-FR"/>
              </a:p>
            </p:txBody>
          </p:sp>
          <p:sp>
            <p:nvSpPr>
              <p:cNvPr id="102427" name="Line 39"/>
              <p:cNvSpPr>
                <a:spLocks noChangeShapeType="1"/>
              </p:cNvSpPr>
              <p:nvPr/>
            </p:nvSpPr>
            <p:spPr bwMode="auto">
              <a:xfrm flipH="1">
                <a:off x="3024" y="264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p>
                <a:endParaRPr lang="fr-FR"/>
              </a:p>
            </p:txBody>
          </p:sp>
          <p:sp>
            <p:nvSpPr>
              <p:cNvPr id="102428" name="Line 40"/>
              <p:cNvSpPr>
                <a:spLocks noChangeShapeType="1"/>
              </p:cNvSpPr>
              <p:nvPr/>
            </p:nvSpPr>
            <p:spPr bwMode="auto">
              <a:xfrm flipV="1">
                <a:off x="3024" y="816"/>
                <a:ext cx="0" cy="18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p>
                <a:endParaRPr lang="fr-FR"/>
              </a:p>
            </p:txBody>
          </p:sp>
        </p:grpSp>
        <p:sp>
          <p:nvSpPr>
            <p:cNvPr id="102425" name="Text Box 41"/>
            <p:cNvSpPr txBox="1">
              <a:spLocks noChangeArrowheads="1"/>
            </p:cNvSpPr>
            <p:nvPr/>
          </p:nvSpPr>
          <p:spPr bwMode="auto">
            <a:xfrm>
              <a:off x="108" y="1509"/>
              <a:ext cx="3308" cy="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r>
                <a:rPr lang="fr-FR" altLang="fr-FR" sz="2600" dirty="0">
                  <a:solidFill>
                    <a:schemeClr val="tx1"/>
                  </a:solidFill>
                </a:rPr>
                <a:t>Cahier des charges techniques et date d’application prévue</a:t>
              </a:r>
            </a:p>
          </p:txBody>
        </p:sp>
      </p:grpSp>
      <p:grpSp>
        <p:nvGrpSpPr>
          <p:cNvPr id="1389610" name="Group 42"/>
          <p:cNvGrpSpPr>
            <a:grpSpLocks/>
          </p:cNvGrpSpPr>
          <p:nvPr/>
        </p:nvGrpSpPr>
        <p:grpSpPr bwMode="auto">
          <a:xfrm>
            <a:off x="82550" y="4140200"/>
            <a:ext cx="5365750" cy="550863"/>
            <a:chOff x="108" y="2839"/>
            <a:chExt cx="3525" cy="360"/>
          </a:xfrm>
        </p:grpSpPr>
        <p:grpSp>
          <p:nvGrpSpPr>
            <p:cNvPr id="102419" name="Group 43"/>
            <p:cNvGrpSpPr>
              <a:grpSpLocks/>
            </p:cNvGrpSpPr>
            <p:nvPr/>
          </p:nvGrpSpPr>
          <p:grpSpPr bwMode="auto">
            <a:xfrm>
              <a:off x="3416" y="2859"/>
              <a:ext cx="217" cy="299"/>
              <a:chOff x="3024" y="816"/>
              <a:chExt cx="192" cy="1824"/>
            </a:xfrm>
          </p:grpSpPr>
          <p:sp>
            <p:nvSpPr>
              <p:cNvPr id="102421" name="Line 44"/>
              <p:cNvSpPr>
                <a:spLocks noChangeShapeType="1"/>
              </p:cNvSpPr>
              <p:nvPr/>
            </p:nvSpPr>
            <p:spPr bwMode="auto">
              <a:xfrm flipH="1">
                <a:off x="3024" y="816"/>
                <a:ext cx="19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p>
                <a:endParaRPr lang="fr-FR"/>
              </a:p>
            </p:txBody>
          </p:sp>
          <p:sp>
            <p:nvSpPr>
              <p:cNvPr id="102422" name="Line 45"/>
              <p:cNvSpPr>
                <a:spLocks noChangeShapeType="1"/>
              </p:cNvSpPr>
              <p:nvPr/>
            </p:nvSpPr>
            <p:spPr bwMode="auto">
              <a:xfrm flipH="1">
                <a:off x="3024" y="2640"/>
                <a:ext cx="19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p>
                <a:endParaRPr lang="fr-FR"/>
              </a:p>
            </p:txBody>
          </p:sp>
          <p:sp>
            <p:nvSpPr>
              <p:cNvPr id="102423" name="Line 46"/>
              <p:cNvSpPr>
                <a:spLocks noChangeShapeType="1"/>
              </p:cNvSpPr>
              <p:nvPr/>
            </p:nvSpPr>
            <p:spPr bwMode="auto">
              <a:xfrm flipV="1">
                <a:off x="3024" y="816"/>
                <a:ext cx="0" cy="182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p>
                <a:endParaRPr lang="fr-FR"/>
              </a:p>
            </p:txBody>
          </p:sp>
        </p:grpSp>
        <p:sp>
          <p:nvSpPr>
            <p:cNvPr id="102420" name="Text Box 47"/>
            <p:cNvSpPr txBox="1">
              <a:spLocks noChangeArrowheads="1"/>
            </p:cNvSpPr>
            <p:nvPr/>
          </p:nvSpPr>
          <p:spPr bwMode="auto">
            <a:xfrm>
              <a:off x="108" y="2839"/>
              <a:ext cx="3308" cy="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r>
                <a:rPr lang="fr-FR" altLang="fr-FR" sz="3000">
                  <a:solidFill>
                    <a:srgbClr val="FF0000"/>
                  </a:solidFill>
                </a:rPr>
                <a:t>Décision</a:t>
              </a:r>
            </a:p>
          </p:txBody>
        </p:sp>
      </p:grpSp>
      <p:grpSp>
        <p:nvGrpSpPr>
          <p:cNvPr id="1389616" name="Group 48"/>
          <p:cNvGrpSpPr>
            <a:grpSpLocks/>
          </p:cNvGrpSpPr>
          <p:nvPr/>
        </p:nvGrpSpPr>
        <p:grpSpPr bwMode="auto">
          <a:xfrm>
            <a:off x="0" y="4851400"/>
            <a:ext cx="5448300" cy="638175"/>
            <a:chOff x="54" y="3238"/>
            <a:chExt cx="3579" cy="598"/>
          </a:xfrm>
        </p:grpSpPr>
        <p:grpSp>
          <p:nvGrpSpPr>
            <p:cNvPr id="102414" name="Group 49"/>
            <p:cNvGrpSpPr>
              <a:grpSpLocks/>
            </p:cNvGrpSpPr>
            <p:nvPr/>
          </p:nvGrpSpPr>
          <p:grpSpPr bwMode="auto">
            <a:xfrm flipV="1">
              <a:off x="3416" y="3238"/>
              <a:ext cx="217" cy="498"/>
              <a:chOff x="3024" y="816"/>
              <a:chExt cx="192" cy="1824"/>
            </a:xfrm>
          </p:grpSpPr>
          <p:sp>
            <p:nvSpPr>
              <p:cNvPr id="102416" name="Line 50"/>
              <p:cNvSpPr>
                <a:spLocks noChangeShapeType="1"/>
              </p:cNvSpPr>
              <p:nvPr/>
            </p:nvSpPr>
            <p:spPr bwMode="auto">
              <a:xfrm flipH="1">
                <a:off x="3024" y="816"/>
                <a:ext cx="192"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p>
                <a:endParaRPr lang="fr-FR"/>
              </a:p>
            </p:txBody>
          </p:sp>
          <p:sp>
            <p:nvSpPr>
              <p:cNvPr id="102417" name="Line 51"/>
              <p:cNvSpPr>
                <a:spLocks noChangeShapeType="1"/>
              </p:cNvSpPr>
              <p:nvPr/>
            </p:nvSpPr>
            <p:spPr bwMode="auto">
              <a:xfrm flipH="1">
                <a:off x="3024" y="2640"/>
                <a:ext cx="192"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p>
                <a:endParaRPr lang="fr-FR"/>
              </a:p>
            </p:txBody>
          </p:sp>
          <p:sp>
            <p:nvSpPr>
              <p:cNvPr id="102418" name="Line 52"/>
              <p:cNvSpPr>
                <a:spLocks noChangeShapeType="1"/>
              </p:cNvSpPr>
              <p:nvPr/>
            </p:nvSpPr>
            <p:spPr bwMode="auto">
              <a:xfrm flipV="1">
                <a:off x="3024" y="816"/>
                <a:ext cx="0" cy="182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p>
                <a:endParaRPr lang="fr-FR"/>
              </a:p>
            </p:txBody>
          </p:sp>
        </p:grpSp>
        <p:sp>
          <p:nvSpPr>
            <p:cNvPr id="102415" name="Text Box 53"/>
            <p:cNvSpPr txBox="1">
              <a:spLocks noChangeArrowheads="1"/>
            </p:cNvSpPr>
            <p:nvPr/>
          </p:nvSpPr>
          <p:spPr bwMode="auto">
            <a:xfrm>
              <a:off x="54" y="3318"/>
              <a:ext cx="330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r>
                <a:rPr lang="fr-FR" altLang="fr-FR" sz="3000">
                  <a:solidFill>
                    <a:srgbClr val="009900"/>
                  </a:solidFill>
                </a:rPr>
                <a:t>Exécution et Gestion</a:t>
              </a:r>
            </a:p>
          </p:txBody>
        </p:sp>
      </p:grpSp>
      <p:sp>
        <p:nvSpPr>
          <p:cNvPr id="1389622" name="AutoShape 54"/>
          <p:cNvSpPr>
            <a:spLocks noChangeArrowheads="1"/>
          </p:cNvSpPr>
          <p:nvPr/>
        </p:nvSpPr>
        <p:spPr bwMode="auto">
          <a:xfrm>
            <a:off x="7264400" y="4606925"/>
            <a:ext cx="495300" cy="304800"/>
          </a:xfrm>
          <a:prstGeom prst="downArrow">
            <a:avLst>
              <a:gd name="adj1" fmla="val 50000"/>
              <a:gd name="adj2" fmla="val 25000"/>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89623" name="AutoShape 55"/>
          <p:cNvSpPr>
            <a:spLocks noChangeArrowheads="1"/>
          </p:cNvSpPr>
          <p:nvPr/>
        </p:nvSpPr>
        <p:spPr bwMode="auto">
          <a:xfrm>
            <a:off x="7264400" y="3922713"/>
            <a:ext cx="495300" cy="304800"/>
          </a:xfrm>
          <a:prstGeom prst="downArrow">
            <a:avLst>
              <a:gd name="adj1" fmla="val 50000"/>
              <a:gd name="adj2" fmla="val 25000"/>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89624" name="Text Box 56"/>
          <p:cNvSpPr txBox="1">
            <a:spLocks noChangeArrowheads="1"/>
          </p:cNvSpPr>
          <p:nvPr/>
        </p:nvSpPr>
        <p:spPr bwMode="auto">
          <a:xfrm>
            <a:off x="5613400" y="1338263"/>
            <a:ext cx="3632200" cy="628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11" tIns="52205" rIns="104411" bIns="52205">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nSpc>
                <a:spcPct val="80000"/>
              </a:lnSpc>
            </a:pPr>
            <a:r>
              <a:rPr lang="fr-FR" altLang="fr-FR" sz="2100">
                <a:solidFill>
                  <a:schemeClr val="tx1"/>
                </a:solidFill>
              </a:rPr>
              <a:t>PRISE EN COMPTE DE L’EVOLUTION</a:t>
            </a:r>
          </a:p>
        </p:txBody>
      </p:sp>
      <p:sp>
        <p:nvSpPr>
          <p:cNvPr id="1389625" name="AutoShape 57"/>
          <p:cNvSpPr>
            <a:spLocks noChangeArrowheads="1"/>
          </p:cNvSpPr>
          <p:nvPr/>
        </p:nvSpPr>
        <p:spPr bwMode="auto">
          <a:xfrm>
            <a:off x="7264400" y="1981200"/>
            <a:ext cx="495300" cy="304800"/>
          </a:xfrm>
          <a:prstGeom prst="downArrow">
            <a:avLst>
              <a:gd name="adj1" fmla="val 50000"/>
              <a:gd name="adj2"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389624"/>
                                        </p:tgtEl>
                                        <p:attrNameLst>
                                          <p:attrName>style.visibility</p:attrName>
                                        </p:attrNameLst>
                                      </p:cBhvr>
                                      <p:to>
                                        <p:strVal val="visible"/>
                                      </p:to>
                                    </p:set>
                                    <p:anim calcmode="lin" valueType="num">
                                      <p:cBhvr>
                                        <p:cTn id="7" dur="500" fill="hold"/>
                                        <p:tgtEl>
                                          <p:spTgt spid="1389624"/>
                                        </p:tgtEl>
                                        <p:attrNameLst>
                                          <p:attrName>ppt_w</p:attrName>
                                        </p:attrNameLst>
                                      </p:cBhvr>
                                      <p:tavLst>
                                        <p:tav tm="0">
                                          <p:val>
                                            <p:strVal val="2/3*#ppt_w"/>
                                          </p:val>
                                        </p:tav>
                                        <p:tav tm="100000">
                                          <p:val>
                                            <p:strVal val="#ppt_w"/>
                                          </p:val>
                                        </p:tav>
                                      </p:tavLst>
                                    </p:anim>
                                    <p:anim calcmode="lin" valueType="num">
                                      <p:cBhvr>
                                        <p:cTn id="8" dur="500" fill="hold"/>
                                        <p:tgtEl>
                                          <p:spTgt spid="1389624"/>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389625"/>
                                        </p:tgtEl>
                                        <p:attrNameLst>
                                          <p:attrName>style.visibility</p:attrName>
                                        </p:attrNameLst>
                                      </p:cBhvr>
                                      <p:to>
                                        <p:strVal val="visible"/>
                                      </p:to>
                                    </p:set>
                                    <p:anim calcmode="lin" valueType="num">
                                      <p:cBhvr>
                                        <p:cTn id="13" dur="500" fill="hold"/>
                                        <p:tgtEl>
                                          <p:spTgt spid="1389625"/>
                                        </p:tgtEl>
                                        <p:attrNameLst>
                                          <p:attrName>ppt_w</p:attrName>
                                        </p:attrNameLst>
                                      </p:cBhvr>
                                      <p:tavLst>
                                        <p:tav tm="0">
                                          <p:val>
                                            <p:strVal val="2/3*#ppt_w"/>
                                          </p:val>
                                        </p:tav>
                                        <p:tav tm="100000">
                                          <p:val>
                                            <p:strVal val="#ppt_w"/>
                                          </p:val>
                                        </p:tav>
                                      </p:tavLst>
                                    </p:anim>
                                    <p:anim calcmode="lin" valueType="num">
                                      <p:cBhvr>
                                        <p:cTn id="14" dur="500" fill="hold"/>
                                        <p:tgtEl>
                                          <p:spTgt spid="1389625"/>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95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272" fill="hold" nodeType="clickEffect">
                                  <p:stCondLst>
                                    <p:cond delay="0"/>
                                  </p:stCondLst>
                                  <p:childTnLst>
                                    <p:set>
                                      <p:cBhvr>
                                        <p:cTn id="22" dur="1" fill="hold">
                                          <p:stCondLst>
                                            <p:cond delay="0"/>
                                          </p:stCondLst>
                                        </p:cTn>
                                        <p:tgtEl>
                                          <p:spTgt spid="1389604"/>
                                        </p:tgtEl>
                                        <p:attrNameLst>
                                          <p:attrName>style.visibility</p:attrName>
                                        </p:attrNameLst>
                                      </p:cBhvr>
                                      <p:to>
                                        <p:strVal val="visible"/>
                                      </p:to>
                                    </p:set>
                                    <p:anim calcmode="lin" valueType="num">
                                      <p:cBhvr>
                                        <p:cTn id="23" dur="500" fill="hold"/>
                                        <p:tgtEl>
                                          <p:spTgt spid="1389604"/>
                                        </p:tgtEl>
                                        <p:attrNameLst>
                                          <p:attrName>ppt_w</p:attrName>
                                        </p:attrNameLst>
                                      </p:cBhvr>
                                      <p:tavLst>
                                        <p:tav tm="0">
                                          <p:val>
                                            <p:strVal val="2/3*#ppt_w"/>
                                          </p:val>
                                        </p:tav>
                                        <p:tav tm="100000">
                                          <p:val>
                                            <p:strVal val="#ppt_w"/>
                                          </p:val>
                                        </p:tav>
                                      </p:tavLst>
                                    </p:anim>
                                    <p:anim calcmode="lin" valueType="num">
                                      <p:cBhvr>
                                        <p:cTn id="24" dur="500" fill="hold"/>
                                        <p:tgtEl>
                                          <p:spTgt spid="1389604"/>
                                        </p:tgtEl>
                                        <p:attrNameLst>
                                          <p:attrName>ppt_h</p:attrName>
                                        </p:attrNameLst>
                                      </p:cBhvr>
                                      <p:tavLst>
                                        <p:tav tm="0">
                                          <p:val>
                                            <p:strVal val="2/3*#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1389623"/>
                                        </p:tgtEl>
                                        <p:attrNameLst>
                                          <p:attrName>style.visibility</p:attrName>
                                        </p:attrNameLst>
                                      </p:cBhvr>
                                      <p:to>
                                        <p:strVal val="visible"/>
                                      </p:to>
                                    </p:set>
                                    <p:anim calcmode="lin" valueType="num">
                                      <p:cBhvr>
                                        <p:cTn id="29" dur="500" fill="hold"/>
                                        <p:tgtEl>
                                          <p:spTgt spid="1389623"/>
                                        </p:tgtEl>
                                        <p:attrNameLst>
                                          <p:attrName>ppt_w</p:attrName>
                                        </p:attrNameLst>
                                      </p:cBhvr>
                                      <p:tavLst>
                                        <p:tav tm="0">
                                          <p:val>
                                            <p:strVal val="2/3*#ppt_w"/>
                                          </p:val>
                                        </p:tav>
                                        <p:tav tm="100000">
                                          <p:val>
                                            <p:strVal val="#ppt_w"/>
                                          </p:val>
                                        </p:tav>
                                      </p:tavLst>
                                    </p:anim>
                                    <p:anim calcmode="lin" valueType="num">
                                      <p:cBhvr>
                                        <p:cTn id="30" dur="500" fill="hold"/>
                                        <p:tgtEl>
                                          <p:spTgt spid="1389623"/>
                                        </p:tgtEl>
                                        <p:attrNameLst>
                                          <p:attrName>ppt_h</p:attrName>
                                        </p:attrNameLst>
                                      </p:cBhvr>
                                      <p:tavLst>
                                        <p:tav tm="0">
                                          <p:val>
                                            <p:strVal val="2/3*#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1389600"/>
                                        </p:tgtEl>
                                        <p:attrNameLst>
                                          <p:attrName>style.visibility</p:attrName>
                                        </p:attrNameLst>
                                      </p:cBhvr>
                                      <p:to>
                                        <p:strVal val="visible"/>
                                      </p:to>
                                    </p:set>
                                    <p:anim calcmode="lin" valueType="num">
                                      <p:cBhvr>
                                        <p:cTn id="35" dur="500" fill="hold"/>
                                        <p:tgtEl>
                                          <p:spTgt spid="1389600"/>
                                        </p:tgtEl>
                                        <p:attrNameLst>
                                          <p:attrName>ppt_w</p:attrName>
                                        </p:attrNameLst>
                                      </p:cBhvr>
                                      <p:tavLst>
                                        <p:tav tm="0">
                                          <p:val>
                                            <p:strVal val="2/3*#ppt_w"/>
                                          </p:val>
                                        </p:tav>
                                        <p:tav tm="100000">
                                          <p:val>
                                            <p:strVal val="#ppt_w"/>
                                          </p:val>
                                        </p:tav>
                                      </p:tavLst>
                                    </p:anim>
                                    <p:anim calcmode="lin" valueType="num">
                                      <p:cBhvr>
                                        <p:cTn id="36" dur="500" fill="hold"/>
                                        <p:tgtEl>
                                          <p:spTgt spid="1389600"/>
                                        </p:tgtEl>
                                        <p:attrNameLst>
                                          <p:attrName>ppt_h</p:attrName>
                                        </p:attrNameLst>
                                      </p:cBhvr>
                                      <p:tavLst>
                                        <p:tav tm="0">
                                          <p:val>
                                            <p:strVal val="2/3*#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272" fill="hold" nodeType="clickEffect">
                                  <p:stCondLst>
                                    <p:cond delay="0"/>
                                  </p:stCondLst>
                                  <p:childTnLst>
                                    <p:set>
                                      <p:cBhvr>
                                        <p:cTn id="40" dur="1" fill="hold">
                                          <p:stCondLst>
                                            <p:cond delay="0"/>
                                          </p:stCondLst>
                                        </p:cTn>
                                        <p:tgtEl>
                                          <p:spTgt spid="1389610"/>
                                        </p:tgtEl>
                                        <p:attrNameLst>
                                          <p:attrName>style.visibility</p:attrName>
                                        </p:attrNameLst>
                                      </p:cBhvr>
                                      <p:to>
                                        <p:strVal val="visible"/>
                                      </p:to>
                                    </p:set>
                                    <p:anim calcmode="lin" valueType="num">
                                      <p:cBhvr>
                                        <p:cTn id="41" dur="500" fill="hold"/>
                                        <p:tgtEl>
                                          <p:spTgt spid="1389610"/>
                                        </p:tgtEl>
                                        <p:attrNameLst>
                                          <p:attrName>ppt_w</p:attrName>
                                        </p:attrNameLst>
                                      </p:cBhvr>
                                      <p:tavLst>
                                        <p:tav tm="0">
                                          <p:val>
                                            <p:strVal val="2/3*#ppt_w"/>
                                          </p:val>
                                        </p:tav>
                                        <p:tav tm="100000">
                                          <p:val>
                                            <p:strVal val="#ppt_w"/>
                                          </p:val>
                                        </p:tav>
                                      </p:tavLst>
                                    </p:anim>
                                    <p:anim calcmode="lin" valueType="num">
                                      <p:cBhvr>
                                        <p:cTn id="42" dur="500" fill="hold"/>
                                        <p:tgtEl>
                                          <p:spTgt spid="1389610"/>
                                        </p:tgtEl>
                                        <p:attrNameLst>
                                          <p:attrName>ppt_h</p:attrName>
                                        </p:attrNameLst>
                                      </p:cBhvr>
                                      <p:tavLst>
                                        <p:tav tm="0">
                                          <p:val>
                                            <p:strVal val="2/3*#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272" fill="hold" grpId="0" nodeType="clickEffect">
                                  <p:stCondLst>
                                    <p:cond delay="0"/>
                                  </p:stCondLst>
                                  <p:childTnLst>
                                    <p:set>
                                      <p:cBhvr>
                                        <p:cTn id="46" dur="1" fill="hold">
                                          <p:stCondLst>
                                            <p:cond delay="0"/>
                                          </p:stCondLst>
                                        </p:cTn>
                                        <p:tgtEl>
                                          <p:spTgt spid="1389622"/>
                                        </p:tgtEl>
                                        <p:attrNameLst>
                                          <p:attrName>style.visibility</p:attrName>
                                        </p:attrNameLst>
                                      </p:cBhvr>
                                      <p:to>
                                        <p:strVal val="visible"/>
                                      </p:to>
                                    </p:set>
                                    <p:anim calcmode="lin" valueType="num">
                                      <p:cBhvr>
                                        <p:cTn id="47" dur="500" fill="hold"/>
                                        <p:tgtEl>
                                          <p:spTgt spid="1389622"/>
                                        </p:tgtEl>
                                        <p:attrNameLst>
                                          <p:attrName>ppt_w</p:attrName>
                                        </p:attrNameLst>
                                      </p:cBhvr>
                                      <p:tavLst>
                                        <p:tav tm="0">
                                          <p:val>
                                            <p:strVal val="2/3*#ppt_w"/>
                                          </p:val>
                                        </p:tav>
                                        <p:tav tm="100000">
                                          <p:val>
                                            <p:strVal val="#ppt_w"/>
                                          </p:val>
                                        </p:tav>
                                      </p:tavLst>
                                    </p:anim>
                                    <p:anim calcmode="lin" valueType="num">
                                      <p:cBhvr>
                                        <p:cTn id="48" dur="500" fill="hold"/>
                                        <p:tgtEl>
                                          <p:spTgt spid="1389622"/>
                                        </p:tgtEl>
                                        <p:attrNameLst>
                                          <p:attrName>ppt_h</p:attrName>
                                        </p:attrNameLst>
                                      </p:cBhvr>
                                      <p:tavLst>
                                        <p:tav tm="0">
                                          <p:val>
                                            <p:strVal val="2/3*#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1389601"/>
                                        </p:tgtEl>
                                        <p:attrNameLst>
                                          <p:attrName>style.visibility</p:attrName>
                                        </p:attrNameLst>
                                      </p:cBhvr>
                                      <p:to>
                                        <p:strVal val="visible"/>
                                      </p:to>
                                    </p:set>
                                    <p:anim calcmode="lin" valueType="num">
                                      <p:cBhvr>
                                        <p:cTn id="53" dur="500" fill="hold"/>
                                        <p:tgtEl>
                                          <p:spTgt spid="1389601"/>
                                        </p:tgtEl>
                                        <p:attrNameLst>
                                          <p:attrName>ppt_w</p:attrName>
                                        </p:attrNameLst>
                                      </p:cBhvr>
                                      <p:tavLst>
                                        <p:tav tm="0">
                                          <p:val>
                                            <p:strVal val="2/3*#ppt_w"/>
                                          </p:val>
                                        </p:tav>
                                        <p:tav tm="100000">
                                          <p:val>
                                            <p:strVal val="#ppt_w"/>
                                          </p:val>
                                        </p:tav>
                                      </p:tavLst>
                                    </p:anim>
                                    <p:anim calcmode="lin" valueType="num">
                                      <p:cBhvr>
                                        <p:cTn id="54" dur="500" fill="hold"/>
                                        <p:tgtEl>
                                          <p:spTgt spid="1389601"/>
                                        </p:tgtEl>
                                        <p:attrNameLst>
                                          <p:attrName>ppt_h</p:attrName>
                                        </p:attrNameLst>
                                      </p:cBhvr>
                                      <p:tavLst>
                                        <p:tav tm="0">
                                          <p:val>
                                            <p:strVal val="2/3*#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272" fill="hold" nodeType="clickEffect">
                                  <p:stCondLst>
                                    <p:cond delay="0"/>
                                  </p:stCondLst>
                                  <p:childTnLst>
                                    <p:set>
                                      <p:cBhvr>
                                        <p:cTn id="58" dur="1" fill="hold">
                                          <p:stCondLst>
                                            <p:cond delay="0"/>
                                          </p:stCondLst>
                                        </p:cTn>
                                        <p:tgtEl>
                                          <p:spTgt spid="1389616"/>
                                        </p:tgtEl>
                                        <p:attrNameLst>
                                          <p:attrName>style.visibility</p:attrName>
                                        </p:attrNameLst>
                                      </p:cBhvr>
                                      <p:to>
                                        <p:strVal val="visible"/>
                                      </p:to>
                                    </p:set>
                                    <p:anim calcmode="lin" valueType="num">
                                      <p:cBhvr>
                                        <p:cTn id="59" dur="500" fill="hold"/>
                                        <p:tgtEl>
                                          <p:spTgt spid="1389616"/>
                                        </p:tgtEl>
                                        <p:attrNameLst>
                                          <p:attrName>ppt_w</p:attrName>
                                        </p:attrNameLst>
                                      </p:cBhvr>
                                      <p:tavLst>
                                        <p:tav tm="0">
                                          <p:val>
                                            <p:strVal val="2/3*#ppt_w"/>
                                          </p:val>
                                        </p:tav>
                                        <p:tav tm="100000">
                                          <p:val>
                                            <p:strVal val="#ppt_w"/>
                                          </p:val>
                                        </p:tav>
                                      </p:tavLst>
                                    </p:anim>
                                    <p:anim calcmode="lin" valueType="num">
                                      <p:cBhvr>
                                        <p:cTn id="60" dur="500" fill="hold"/>
                                        <p:tgtEl>
                                          <p:spTgt spid="1389616"/>
                                        </p:tgtEl>
                                        <p:attrNameLst>
                                          <p:attrName>ppt_h</p:attrName>
                                        </p:attrNameLst>
                                      </p:cBhvr>
                                      <p:tavLst>
                                        <p:tav tm="0">
                                          <p:val>
                                            <p:strVal val="2/3*#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ntr" presetSubtype="42" fill="hold" grpId="0" nodeType="clickEffect">
                                  <p:stCondLst>
                                    <p:cond delay="0"/>
                                  </p:stCondLst>
                                  <p:childTnLst>
                                    <p:set>
                                      <p:cBhvr>
                                        <p:cTn id="64" dur="1" fill="hold">
                                          <p:stCondLst>
                                            <p:cond delay="0"/>
                                          </p:stCondLst>
                                        </p:cTn>
                                        <p:tgtEl>
                                          <p:spTgt spid="1389602"/>
                                        </p:tgtEl>
                                        <p:attrNameLst>
                                          <p:attrName>style.visibility</p:attrName>
                                        </p:attrNameLst>
                                      </p:cBhvr>
                                      <p:to>
                                        <p:strVal val="visible"/>
                                      </p:to>
                                    </p:set>
                                    <p:animEffect transition="in" filter="barn(outHorizontal)">
                                      <p:cBhvr>
                                        <p:cTn id="65" dur="500"/>
                                        <p:tgtEl>
                                          <p:spTgt spid="1389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9599" grpId="0" animBg="1"/>
      <p:bldP spid="1389600" grpId="0" animBg="1" autoUpdateAnimBg="0"/>
      <p:bldP spid="1389601" grpId="0" animBg="1" autoUpdateAnimBg="0"/>
      <p:bldP spid="1389602" grpId="0" animBg="1" autoUpdateAnimBg="0"/>
      <p:bldP spid="1389622" grpId="0" animBg="1"/>
      <p:bldP spid="1389623" grpId="0" animBg="1"/>
      <p:bldP spid="1389624" grpId="0" animBg="1" autoUpdateAnimBg="0"/>
      <p:bldP spid="1389625"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1618" name="Rectangle 2"/>
          <p:cNvSpPr>
            <a:spLocks noGrp="1" noChangeArrowheads="1"/>
          </p:cNvSpPr>
          <p:nvPr>
            <p:ph type="body" idx="1"/>
          </p:nvPr>
        </p:nvSpPr>
        <p:spPr bwMode="auto">
          <a:xfrm>
            <a:off x="330200" y="2114550"/>
            <a:ext cx="932815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5782" tIns="47890" rIns="95782" bIns="47890" numCol="1" anchor="t" anchorCtr="0" compatLnSpc="1">
            <a:prstTxWarp prst="textNoShape">
              <a:avLst/>
            </a:prstTxWarp>
          </a:bodyPr>
          <a:lstStyle/>
          <a:p>
            <a:pPr marL="644525" indent="-273050" defTabSz="877888">
              <a:lnSpc>
                <a:spcPct val="140000"/>
              </a:lnSpc>
              <a:spcBef>
                <a:spcPct val="0"/>
              </a:spcBef>
            </a:pPr>
            <a:r>
              <a:rPr lang="fr-FR" altLang="fr-FR" sz="2400" dirty="0" smtClean="0">
                <a:latin typeface="Arial" panose="020B0604020202020204" pitchFamily="34" charset="0"/>
                <a:cs typeface="Arial" panose="020B0604020202020204" pitchFamily="34" charset="0"/>
              </a:rPr>
              <a:t>Les bureaux d’études,</a:t>
            </a:r>
          </a:p>
          <a:p>
            <a:pPr marL="644525" indent="-273050" defTabSz="877888">
              <a:lnSpc>
                <a:spcPct val="140000"/>
              </a:lnSpc>
              <a:spcBef>
                <a:spcPct val="0"/>
              </a:spcBef>
            </a:pPr>
            <a:r>
              <a:rPr lang="fr-FR" altLang="fr-FR" sz="2400" dirty="0" smtClean="0">
                <a:latin typeface="Arial" panose="020B0604020202020204" pitchFamily="34" charset="0"/>
                <a:cs typeface="Arial" panose="020B0604020202020204" pitchFamily="34" charset="0"/>
              </a:rPr>
              <a:t>Les services techniques,</a:t>
            </a:r>
          </a:p>
          <a:p>
            <a:pPr marL="644525" indent="-273050" defTabSz="877888">
              <a:lnSpc>
                <a:spcPct val="140000"/>
              </a:lnSpc>
              <a:spcBef>
                <a:spcPct val="0"/>
              </a:spcBef>
            </a:pPr>
            <a:r>
              <a:rPr lang="fr-FR" altLang="fr-FR" sz="2400" dirty="0" smtClean="0">
                <a:latin typeface="Arial" panose="020B0604020202020204" pitchFamily="34" charset="0"/>
                <a:cs typeface="Arial" panose="020B0604020202020204" pitchFamily="34" charset="0"/>
              </a:rPr>
              <a:t>L’ordonnancement,</a:t>
            </a:r>
          </a:p>
          <a:p>
            <a:pPr marL="644525" indent="-273050" defTabSz="877888">
              <a:lnSpc>
                <a:spcPct val="140000"/>
              </a:lnSpc>
              <a:spcBef>
                <a:spcPct val="0"/>
              </a:spcBef>
            </a:pPr>
            <a:r>
              <a:rPr lang="fr-FR" altLang="fr-FR" sz="2400" dirty="0" smtClean="0">
                <a:latin typeface="Arial" panose="020B0604020202020204" pitchFamily="34" charset="0"/>
                <a:cs typeface="Arial" panose="020B0604020202020204" pitchFamily="34" charset="0"/>
              </a:rPr>
              <a:t>La finance,</a:t>
            </a:r>
          </a:p>
          <a:p>
            <a:pPr marL="644525" indent="-273050" defTabSz="877888">
              <a:lnSpc>
                <a:spcPct val="140000"/>
              </a:lnSpc>
              <a:spcBef>
                <a:spcPct val="0"/>
              </a:spcBef>
            </a:pPr>
            <a:r>
              <a:rPr lang="fr-FR" altLang="fr-FR" sz="2400" dirty="0" smtClean="0">
                <a:latin typeface="Arial" panose="020B0604020202020204" pitchFamily="34" charset="0"/>
                <a:cs typeface="Arial" panose="020B0604020202020204" pitchFamily="34" charset="0"/>
              </a:rPr>
              <a:t>Le commercial,</a:t>
            </a:r>
          </a:p>
          <a:p>
            <a:pPr marL="644525" indent="-273050" defTabSz="877888">
              <a:lnSpc>
                <a:spcPct val="140000"/>
              </a:lnSpc>
              <a:spcBef>
                <a:spcPct val="0"/>
              </a:spcBef>
            </a:pPr>
            <a:r>
              <a:rPr lang="fr-FR" altLang="fr-FR" sz="2400" dirty="0" smtClean="0">
                <a:latin typeface="Arial" panose="020B0604020202020204" pitchFamily="34" charset="0"/>
                <a:cs typeface="Arial" panose="020B0604020202020204" pitchFamily="34" charset="0"/>
              </a:rPr>
              <a:t>La production,</a:t>
            </a:r>
          </a:p>
          <a:p>
            <a:pPr marL="644525" indent="-273050" defTabSz="877888">
              <a:lnSpc>
                <a:spcPct val="140000"/>
              </a:lnSpc>
              <a:spcBef>
                <a:spcPct val="0"/>
              </a:spcBef>
            </a:pPr>
            <a:r>
              <a:rPr lang="fr-FR" altLang="fr-FR" sz="2400" dirty="0" smtClean="0">
                <a:latin typeface="Arial" panose="020B0604020202020204" pitchFamily="34" charset="0"/>
                <a:cs typeface="Arial" panose="020B0604020202020204" pitchFamily="34" charset="0"/>
              </a:rPr>
              <a:t>Les achats,</a:t>
            </a:r>
          </a:p>
          <a:p>
            <a:pPr marL="644525" indent="-273050" defTabSz="877888">
              <a:lnSpc>
                <a:spcPct val="140000"/>
              </a:lnSpc>
              <a:spcBef>
                <a:spcPct val="0"/>
              </a:spcBef>
            </a:pPr>
            <a:r>
              <a:rPr lang="fr-FR" altLang="fr-FR" sz="2400" dirty="0" smtClean="0">
                <a:latin typeface="Arial" panose="020B0604020202020204" pitchFamily="34" charset="0"/>
                <a:cs typeface="Arial" panose="020B0604020202020204" pitchFamily="34" charset="0"/>
              </a:rPr>
              <a:t>La qualité,</a:t>
            </a:r>
          </a:p>
          <a:p>
            <a:pPr marL="644525" indent="-273050" defTabSz="877888">
              <a:lnSpc>
                <a:spcPct val="140000"/>
              </a:lnSpc>
              <a:spcBef>
                <a:spcPct val="0"/>
              </a:spcBef>
            </a:pPr>
            <a:r>
              <a:rPr lang="fr-FR" altLang="fr-FR" sz="2400" dirty="0" smtClean="0">
                <a:latin typeface="Arial" panose="020B0604020202020204" pitchFamily="34" charset="0"/>
                <a:cs typeface="Arial" panose="020B0604020202020204" pitchFamily="34" charset="0"/>
              </a:rPr>
              <a:t>La logistique.</a:t>
            </a:r>
          </a:p>
        </p:txBody>
      </p:sp>
      <p:sp>
        <p:nvSpPr>
          <p:cNvPr id="1391619" name="Rectangle 3"/>
          <p:cNvSpPr>
            <a:spLocks noChangeArrowheads="1"/>
          </p:cNvSpPr>
          <p:nvPr/>
        </p:nvSpPr>
        <p:spPr bwMode="auto">
          <a:xfrm>
            <a:off x="495300" y="258512"/>
            <a:ext cx="8997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0" rIns="95782" bIns="47890" anchor="ctr"/>
          <a:lstStyle>
            <a:lvl1pPr defTabSz="1014413">
              <a:defRPr>
                <a:solidFill>
                  <a:srgbClr val="063DE8"/>
                </a:solidFill>
                <a:latin typeface="Arial" panose="020B0604020202020204" pitchFamily="34" charset="0"/>
              </a:defRPr>
            </a:lvl1pPr>
            <a:lvl2pPr marL="742950" indent="-285750" defTabSz="1014413">
              <a:defRPr>
                <a:solidFill>
                  <a:srgbClr val="063DE8"/>
                </a:solidFill>
                <a:latin typeface="Arial" panose="020B0604020202020204" pitchFamily="34" charset="0"/>
              </a:defRPr>
            </a:lvl2pPr>
            <a:lvl3pPr marL="1143000" indent="-228600" defTabSz="1014413">
              <a:defRPr>
                <a:solidFill>
                  <a:srgbClr val="063DE8"/>
                </a:solidFill>
                <a:latin typeface="Arial" panose="020B0604020202020204" pitchFamily="34" charset="0"/>
              </a:defRPr>
            </a:lvl3pPr>
            <a:lvl4pPr marL="1600200" indent="-228600" defTabSz="1014413">
              <a:defRPr>
                <a:solidFill>
                  <a:srgbClr val="063DE8"/>
                </a:solidFill>
                <a:latin typeface="Arial" panose="020B0604020202020204" pitchFamily="34" charset="0"/>
              </a:defRPr>
            </a:lvl4pPr>
            <a:lvl5pPr marL="2057400" indent="-228600" defTabSz="1014413">
              <a:defRPr>
                <a:solidFill>
                  <a:srgbClr val="063DE8"/>
                </a:solidFill>
                <a:latin typeface="Arial" panose="020B0604020202020204" pitchFamily="34" charset="0"/>
              </a:defRPr>
            </a:lvl5pPr>
            <a:lvl6pPr marL="2514600" indent="-228600" algn="ctr" defTabSz="10144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10144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10144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1014413"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a:solidFill>
                  <a:srgbClr val="3333CC"/>
                </a:solidFill>
              </a:rPr>
              <a:t>Responsabilité</a:t>
            </a:r>
          </a:p>
        </p:txBody>
      </p:sp>
      <p:sp>
        <p:nvSpPr>
          <p:cNvPr id="1391620" name="Rectangle 4"/>
          <p:cNvSpPr>
            <a:spLocks noChangeArrowheads="1"/>
          </p:cNvSpPr>
          <p:nvPr/>
        </p:nvSpPr>
        <p:spPr bwMode="auto">
          <a:xfrm>
            <a:off x="165100" y="1231900"/>
            <a:ext cx="9575800" cy="77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b="1" dirty="0">
                <a:solidFill>
                  <a:schemeClr val="tx1"/>
                </a:solidFill>
                <a:cs typeface="Arial" panose="020B0604020202020204" pitchFamily="34" charset="0"/>
              </a:rPr>
              <a:t>La mise en œuvre des évolutions techniques à moindre coût nécessite une coordination poussée entre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91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916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9161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9161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91618">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9161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91618">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91618">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91618">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916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1618" grpId="0" build="p" autoUpdateAnimBg="0"/>
      <p:bldP spid="1391620"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9810" name="Rectangle 2"/>
          <p:cNvSpPr>
            <a:spLocks noGrp="1" noChangeArrowheads="1"/>
          </p:cNvSpPr>
          <p:nvPr>
            <p:ph type="body" idx="1"/>
          </p:nvPr>
        </p:nvSpPr>
        <p:spPr bwMode="auto">
          <a:xfrm>
            <a:off x="412750" y="1444625"/>
            <a:ext cx="9328150" cy="31845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5782" tIns="47890" rIns="95782" bIns="47890" numCol="1" anchor="t" anchorCtr="0" compatLnSpc="1">
            <a:prstTxWarp prst="textNoShape">
              <a:avLst/>
            </a:prstTxWarp>
          </a:bodyPr>
          <a:lstStyle/>
          <a:p>
            <a:pPr marL="644525" indent="-273050" defTabSz="877888">
              <a:lnSpc>
                <a:spcPct val="110000"/>
              </a:lnSpc>
            </a:pPr>
            <a:r>
              <a:rPr lang="fr-FR" altLang="fr-FR" sz="2900" dirty="0" smtClean="0">
                <a:latin typeface="Arial" panose="020B0604020202020204" pitchFamily="34" charset="0"/>
                <a:cs typeface="Arial" panose="020B0604020202020204" pitchFamily="34" charset="0"/>
              </a:rPr>
              <a:t>Les nomenclatures,</a:t>
            </a:r>
          </a:p>
          <a:p>
            <a:pPr marL="644525" indent="-273050" defTabSz="877888">
              <a:lnSpc>
                <a:spcPct val="110000"/>
              </a:lnSpc>
            </a:pPr>
            <a:r>
              <a:rPr lang="fr-FR" altLang="fr-FR" sz="2900" dirty="0" smtClean="0">
                <a:latin typeface="Arial" panose="020B0604020202020204" pitchFamily="34" charset="0"/>
                <a:cs typeface="Arial" panose="020B0604020202020204" pitchFamily="34" charset="0"/>
              </a:rPr>
              <a:t>Les gammes,</a:t>
            </a:r>
          </a:p>
          <a:p>
            <a:pPr marL="644525" indent="-273050" defTabSz="877888">
              <a:lnSpc>
                <a:spcPct val="110000"/>
              </a:lnSpc>
            </a:pPr>
            <a:r>
              <a:rPr lang="fr-FR" altLang="fr-FR" sz="2900" dirty="0" smtClean="0">
                <a:latin typeface="Arial" panose="020B0604020202020204" pitchFamily="34" charset="0"/>
                <a:cs typeface="Arial" panose="020B0604020202020204" pitchFamily="34" charset="0"/>
              </a:rPr>
              <a:t>Les postes de charge</a:t>
            </a:r>
          </a:p>
          <a:p>
            <a:pPr marL="644525" indent="-273050" defTabSz="877888">
              <a:lnSpc>
                <a:spcPct val="110000"/>
              </a:lnSpc>
            </a:pPr>
            <a:r>
              <a:rPr lang="fr-FR" altLang="fr-FR" sz="2900" dirty="0" smtClean="0">
                <a:latin typeface="Arial" panose="020B0604020202020204" pitchFamily="34" charset="0"/>
                <a:cs typeface="Arial" panose="020B0604020202020204" pitchFamily="34" charset="0"/>
              </a:rPr>
              <a:t>Articles</a:t>
            </a:r>
          </a:p>
          <a:p>
            <a:pPr marL="644525" indent="-273050" defTabSz="877888">
              <a:lnSpc>
                <a:spcPct val="110000"/>
              </a:lnSpc>
            </a:pPr>
            <a:r>
              <a:rPr lang="fr-FR" altLang="fr-FR" sz="2900" dirty="0" smtClean="0">
                <a:latin typeface="Arial" panose="020B0604020202020204" pitchFamily="34" charset="0"/>
                <a:cs typeface="Arial" panose="020B0604020202020204" pitchFamily="34" charset="0"/>
              </a:rPr>
              <a:t>Stocks</a:t>
            </a:r>
          </a:p>
          <a:p>
            <a:pPr marL="644525" indent="-273050" algn="ctr" defTabSz="877888">
              <a:lnSpc>
                <a:spcPct val="110000"/>
              </a:lnSpc>
            </a:pPr>
            <a:endParaRPr lang="fr-FR" altLang="fr-FR" sz="2900" dirty="0" smtClean="0">
              <a:latin typeface="Arial" panose="020B0604020202020204" pitchFamily="34" charset="0"/>
              <a:cs typeface="Arial" panose="020B0604020202020204" pitchFamily="34" charset="0"/>
            </a:endParaRPr>
          </a:p>
          <a:p>
            <a:pPr marL="644525" indent="-273050" algn="ctr" defTabSz="877888">
              <a:lnSpc>
                <a:spcPct val="110000"/>
              </a:lnSpc>
              <a:buFontTx/>
              <a:buNone/>
            </a:pPr>
            <a:r>
              <a:rPr lang="fr-FR" altLang="fr-FR" sz="2900" dirty="0" smtClean="0">
                <a:latin typeface="Arial" panose="020B0604020202020204" pitchFamily="34" charset="0"/>
                <a:cs typeface="Arial" panose="020B0604020202020204" pitchFamily="34" charset="0"/>
              </a:rPr>
              <a:t>Doivent atteindre un degré de</a:t>
            </a:r>
          </a:p>
        </p:txBody>
      </p:sp>
      <p:sp>
        <p:nvSpPr>
          <p:cNvPr id="1399811" name="Rectangle 3"/>
          <p:cNvSpPr>
            <a:spLocks noChangeArrowheads="1"/>
          </p:cNvSpPr>
          <p:nvPr/>
        </p:nvSpPr>
        <p:spPr bwMode="auto">
          <a:xfrm>
            <a:off x="495300" y="244475"/>
            <a:ext cx="8997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0" rIns="95782" bIns="47890" anchor="ctr"/>
          <a:lstStyle>
            <a:lvl1pPr defTabSz="1014413">
              <a:defRPr>
                <a:solidFill>
                  <a:srgbClr val="063DE8"/>
                </a:solidFill>
                <a:latin typeface="Arial" panose="020B0604020202020204" pitchFamily="34" charset="0"/>
              </a:defRPr>
            </a:lvl1pPr>
            <a:lvl2pPr marL="742950" indent="-285750" defTabSz="1014413">
              <a:defRPr>
                <a:solidFill>
                  <a:srgbClr val="063DE8"/>
                </a:solidFill>
                <a:latin typeface="Arial" panose="020B0604020202020204" pitchFamily="34" charset="0"/>
              </a:defRPr>
            </a:lvl2pPr>
            <a:lvl3pPr marL="1143000" indent="-228600" defTabSz="1014413">
              <a:defRPr>
                <a:solidFill>
                  <a:srgbClr val="063DE8"/>
                </a:solidFill>
                <a:latin typeface="Arial" panose="020B0604020202020204" pitchFamily="34" charset="0"/>
              </a:defRPr>
            </a:lvl3pPr>
            <a:lvl4pPr marL="1600200" indent="-228600" defTabSz="1014413">
              <a:defRPr>
                <a:solidFill>
                  <a:srgbClr val="063DE8"/>
                </a:solidFill>
                <a:latin typeface="Arial" panose="020B0604020202020204" pitchFamily="34" charset="0"/>
              </a:defRPr>
            </a:lvl4pPr>
            <a:lvl5pPr marL="2057400" indent="-228600" defTabSz="1014413">
              <a:defRPr>
                <a:solidFill>
                  <a:srgbClr val="063DE8"/>
                </a:solidFill>
                <a:latin typeface="Arial" panose="020B0604020202020204" pitchFamily="34" charset="0"/>
              </a:defRPr>
            </a:lvl5pPr>
            <a:lvl6pPr marL="2514600" indent="-228600" algn="ctr" defTabSz="10144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10144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10144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1014413"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a:solidFill>
                  <a:srgbClr val="3333CC"/>
                </a:solidFill>
              </a:rPr>
              <a:t>La fiabilité des données</a:t>
            </a:r>
          </a:p>
        </p:txBody>
      </p:sp>
      <p:sp>
        <p:nvSpPr>
          <p:cNvPr id="1399812" name="Rectangle 4"/>
          <p:cNvSpPr>
            <a:spLocks noChangeArrowheads="1"/>
          </p:cNvSpPr>
          <p:nvPr/>
        </p:nvSpPr>
        <p:spPr bwMode="auto">
          <a:xfrm>
            <a:off x="3933825" y="5410200"/>
            <a:ext cx="2043113" cy="631825"/>
          </a:xfrm>
          <a:prstGeom prst="rect">
            <a:avLst/>
          </a:prstGeom>
          <a:solidFill>
            <a:schemeClr val="accent2"/>
          </a:solidFill>
          <a:ln w="9525">
            <a:noFill/>
            <a:miter lim="800000"/>
            <a:headEnd/>
            <a:tailEnd/>
          </a:ln>
          <a:effectLst/>
          <a:extLst/>
        </p:spPr>
        <p:txBody>
          <a:bodyPr wrap="none"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3500" b="1" dirty="0">
                <a:solidFill>
                  <a:schemeClr val="bg1"/>
                </a:solidFill>
                <a:latin typeface="Arial Black" panose="020B0A04020102020204" pitchFamily="34" charset="0"/>
              </a:rPr>
              <a:t>fiabilité</a:t>
            </a:r>
          </a:p>
        </p:txBody>
      </p:sp>
      <p:sp>
        <p:nvSpPr>
          <p:cNvPr id="1399813" name="Rectangle 5"/>
          <p:cNvSpPr>
            <a:spLocks noChangeArrowheads="1"/>
          </p:cNvSpPr>
          <p:nvPr/>
        </p:nvSpPr>
        <p:spPr bwMode="auto">
          <a:xfrm>
            <a:off x="2447293" y="5940425"/>
            <a:ext cx="5013002" cy="57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nSpc>
                <a:spcPct val="110000"/>
              </a:lnSpc>
              <a:spcBef>
                <a:spcPct val="20000"/>
              </a:spcBef>
            </a:pPr>
            <a:r>
              <a:rPr lang="fr-FR" altLang="fr-FR" sz="2900" dirty="0">
                <a:solidFill>
                  <a:srgbClr val="009900"/>
                </a:solidFill>
                <a:latin typeface="Arial Black" panose="020B0A04020102020204" pitchFamily="34" charset="0"/>
              </a:rPr>
              <a:t>Maximum et permanent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99810">
                                            <p:bg/>
                                          </p:spTgt>
                                        </p:tgtEl>
                                        <p:attrNameLst>
                                          <p:attrName>style.visibility</p:attrName>
                                        </p:attrNameLst>
                                      </p:cBhvr>
                                      <p:to>
                                        <p:strVal val="visible"/>
                                      </p:to>
                                    </p:set>
                                    <p:anim calcmode="lin" valueType="num">
                                      <p:cBhvr additive="base">
                                        <p:cTn id="7" dur="500" fill="hold"/>
                                        <p:tgtEl>
                                          <p:spTgt spid="1399810">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399810">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99810">
                                            <p:txEl>
                                              <p:pRg st="0" end="0"/>
                                            </p:txEl>
                                          </p:spTgt>
                                        </p:tgtEl>
                                        <p:attrNameLst>
                                          <p:attrName>style.visibility</p:attrName>
                                        </p:attrNameLst>
                                      </p:cBhvr>
                                      <p:to>
                                        <p:strVal val="visible"/>
                                      </p:to>
                                    </p:set>
                                    <p:anim calcmode="lin" valueType="num">
                                      <p:cBhvr additive="base">
                                        <p:cTn id="13" dur="500" fill="hold"/>
                                        <p:tgtEl>
                                          <p:spTgt spid="13998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998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99810">
                                            <p:txEl>
                                              <p:pRg st="1" end="1"/>
                                            </p:txEl>
                                          </p:spTgt>
                                        </p:tgtEl>
                                        <p:attrNameLst>
                                          <p:attrName>style.visibility</p:attrName>
                                        </p:attrNameLst>
                                      </p:cBhvr>
                                      <p:to>
                                        <p:strVal val="visible"/>
                                      </p:to>
                                    </p:set>
                                    <p:anim calcmode="lin" valueType="num">
                                      <p:cBhvr additive="base">
                                        <p:cTn id="19" dur="500" fill="hold"/>
                                        <p:tgtEl>
                                          <p:spTgt spid="139981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998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99810">
                                            <p:txEl>
                                              <p:pRg st="2" end="2"/>
                                            </p:txEl>
                                          </p:spTgt>
                                        </p:tgtEl>
                                        <p:attrNameLst>
                                          <p:attrName>style.visibility</p:attrName>
                                        </p:attrNameLst>
                                      </p:cBhvr>
                                      <p:to>
                                        <p:strVal val="visible"/>
                                      </p:to>
                                    </p:set>
                                    <p:anim calcmode="lin" valueType="num">
                                      <p:cBhvr additive="base">
                                        <p:cTn id="25" dur="500" fill="hold"/>
                                        <p:tgtEl>
                                          <p:spTgt spid="139981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998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99810">
                                            <p:txEl>
                                              <p:pRg st="3" end="3"/>
                                            </p:txEl>
                                          </p:spTgt>
                                        </p:tgtEl>
                                        <p:attrNameLst>
                                          <p:attrName>style.visibility</p:attrName>
                                        </p:attrNameLst>
                                      </p:cBhvr>
                                      <p:to>
                                        <p:strVal val="visible"/>
                                      </p:to>
                                    </p:set>
                                    <p:anim calcmode="lin" valueType="num">
                                      <p:cBhvr additive="base">
                                        <p:cTn id="31" dur="500" fill="hold"/>
                                        <p:tgtEl>
                                          <p:spTgt spid="139981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998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99810">
                                            <p:txEl>
                                              <p:pRg st="4" end="4"/>
                                            </p:txEl>
                                          </p:spTgt>
                                        </p:tgtEl>
                                        <p:attrNameLst>
                                          <p:attrName>style.visibility</p:attrName>
                                        </p:attrNameLst>
                                      </p:cBhvr>
                                      <p:to>
                                        <p:strVal val="visible"/>
                                      </p:to>
                                    </p:set>
                                    <p:anim calcmode="lin" valueType="num">
                                      <p:cBhvr additive="base">
                                        <p:cTn id="37" dur="500" fill="hold"/>
                                        <p:tgtEl>
                                          <p:spTgt spid="1399810">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998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99810">
                                            <p:txEl>
                                              <p:pRg st="6" end="6"/>
                                            </p:txEl>
                                          </p:spTgt>
                                        </p:tgtEl>
                                        <p:attrNameLst>
                                          <p:attrName>style.visibility</p:attrName>
                                        </p:attrNameLst>
                                      </p:cBhvr>
                                      <p:to>
                                        <p:strVal val="visible"/>
                                      </p:to>
                                    </p:set>
                                    <p:anim calcmode="lin" valueType="num">
                                      <p:cBhvr additive="base">
                                        <p:cTn id="43" dur="500" fill="hold"/>
                                        <p:tgtEl>
                                          <p:spTgt spid="139981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998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99812"/>
                                        </p:tgtEl>
                                        <p:attrNameLst>
                                          <p:attrName>style.visibility</p:attrName>
                                        </p:attrNameLst>
                                      </p:cBhvr>
                                      <p:to>
                                        <p:strVal val="visible"/>
                                      </p:to>
                                    </p:set>
                                    <p:anim calcmode="lin" valueType="num">
                                      <p:cBhvr additive="base">
                                        <p:cTn id="49" dur="500" fill="hold"/>
                                        <p:tgtEl>
                                          <p:spTgt spid="1399812"/>
                                        </p:tgtEl>
                                        <p:attrNameLst>
                                          <p:attrName>ppt_x</p:attrName>
                                        </p:attrNameLst>
                                      </p:cBhvr>
                                      <p:tavLst>
                                        <p:tav tm="0">
                                          <p:val>
                                            <p:strVal val="0-#ppt_w/2"/>
                                          </p:val>
                                        </p:tav>
                                        <p:tav tm="100000">
                                          <p:val>
                                            <p:strVal val="#ppt_x"/>
                                          </p:val>
                                        </p:tav>
                                      </p:tavLst>
                                    </p:anim>
                                    <p:anim calcmode="lin" valueType="num">
                                      <p:cBhvr additive="base">
                                        <p:cTn id="50" dur="500" fill="hold"/>
                                        <p:tgtEl>
                                          <p:spTgt spid="139981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399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810" grpId="0" build="p" animBg="1" autoUpdateAnimBg="0"/>
      <p:bldP spid="1399812" grpId="0" animBg="1" autoUpdateAnimBg="0"/>
      <p:bldP spid="1399813"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1858" name="Rectangle 2"/>
          <p:cNvSpPr>
            <a:spLocks noGrp="1" noChangeArrowheads="1"/>
          </p:cNvSpPr>
          <p:nvPr>
            <p:ph type="body" idx="1"/>
          </p:nvPr>
        </p:nvSpPr>
        <p:spPr bwMode="auto">
          <a:xfrm>
            <a:off x="246063" y="2093913"/>
            <a:ext cx="9356725" cy="38830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5782" tIns="47890" rIns="95782" bIns="47890" numCol="1" anchor="t" anchorCtr="0" compatLnSpc="1">
            <a:prstTxWarp prst="textNoShape">
              <a:avLst/>
            </a:prstTxWarp>
          </a:bodyPr>
          <a:lstStyle/>
          <a:p>
            <a:pPr marL="368300" indent="-1588" algn="ctr" defTabSz="877888">
              <a:lnSpc>
                <a:spcPct val="230000"/>
              </a:lnSpc>
              <a:buFontTx/>
              <a:buNone/>
            </a:pPr>
            <a:r>
              <a:rPr lang="fr-FR" altLang="fr-FR" sz="2500" dirty="0" smtClean="0">
                <a:latin typeface="Arial" panose="020B0604020202020204" pitchFamily="34" charset="0"/>
                <a:cs typeface="Arial" panose="020B0604020202020204" pitchFamily="34" charset="0"/>
              </a:rPr>
              <a:t>Les actions de masse étant souvent fastidieuses et pénalisantes, la fiabilité des données techniques peut être assurée par la mise en place de </a:t>
            </a:r>
            <a:r>
              <a:rPr lang="fr-FR" altLang="fr-FR" sz="2500" dirty="0" smtClean="0">
                <a:solidFill>
                  <a:srgbClr val="009900"/>
                </a:solidFill>
                <a:latin typeface="Arial" panose="020B0604020202020204" pitchFamily="34" charset="0"/>
                <a:cs typeface="Arial" panose="020B0604020202020204" pitchFamily="34" charset="0"/>
              </a:rPr>
              <a:t>«</a:t>
            </a:r>
            <a:r>
              <a:rPr lang="fr-FR" altLang="fr-FR" sz="2500" b="1" dirty="0" smtClean="0">
                <a:solidFill>
                  <a:srgbClr val="009900"/>
                </a:solidFill>
                <a:latin typeface="Arial" panose="020B0604020202020204" pitchFamily="34" charset="0"/>
                <a:cs typeface="Arial" panose="020B0604020202020204" pitchFamily="34" charset="0"/>
              </a:rPr>
              <a:t>contrôles tournants</a:t>
            </a:r>
            <a:r>
              <a:rPr lang="fr-FR" altLang="fr-FR" sz="2500" dirty="0" smtClean="0">
                <a:solidFill>
                  <a:srgbClr val="009900"/>
                </a:solidFill>
                <a:latin typeface="Arial" panose="020B0604020202020204" pitchFamily="34" charset="0"/>
                <a:cs typeface="Arial" panose="020B0604020202020204" pitchFamily="34" charset="0"/>
              </a:rPr>
              <a:t>»</a:t>
            </a:r>
          </a:p>
        </p:txBody>
      </p:sp>
      <p:sp>
        <p:nvSpPr>
          <p:cNvPr id="1401859" name="Rectangle 3"/>
          <p:cNvSpPr>
            <a:spLocks noChangeArrowheads="1"/>
          </p:cNvSpPr>
          <p:nvPr/>
        </p:nvSpPr>
        <p:spPr bwMode="auto">
          <a:xfrm>
            <a:off x="495300" y="484188"/>
            <a:ext cx="89979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0" rIns="95782" bIns="47890" anchor="ctr"/>
          <a:lstStyle>
            <a:lvl1pPr defTabSz="1014413">
              <a:defRPr>
                <a:solidFill>
                  <a:srgbClr val="063DE8"/>
                </a:solidFill>
                <a:latin typeface="Arial" panose="020B0604020202020204" pitchFamily="34" charset="0"/>
              </a:defRPr>
            </a:lvl1pPr>
            <a:lvl2pPr marL="742950" indent="-285750" defTabSz="1014413">
              <a:defRPr>
                <a:solidFill>
                  <a:srgbClr val="063DE8"/>
                </a:solidFill>
                <a:latin typeface="Arial" panose="020B0604020202020204" pitchFamily="34" charset="0"/>
              </a:defRPr>
            </a:lvl2pPr>
            <a:lvl3pPr marL="1143000" indent="-228600" defTabSz="1014413">
              <a:defRPr>
                <a:solidFill>
                  <a:srgbClr val="063DE8"/>
                </a:solidFill>
                <a:latin typeface="Arial" panose="020B0604020202020204" pitchFamily="34" charset="0"/>
              </a:defRPr>
            </a:lvl3pPr>
            <a:lvl4pPr marL="1600200" indent="-228600" defTabSz="1014413">
              <a:defRPr>
                <a:solidFill>
                  <a:srgbClr val="063DE8"/>
                </a:solidFill>
                <a:latin typeface="Arial" panose="020B0604020202020204" pitchFamily="34" charset="0"/>
              </a:defRPr>
            </a:lvl4pPr>
            <a:lvl5pPr marL="2057400" indent="-228600" defTabSz="1014413">
              <a:defRPr>
                <a:solidFill>
                  <a:srgbClr val="063DE8"/>
                </a:solidFill>
                <a:latin typeface="Arial" panose="020B0604020202020204" pitchFamily="34" charset="0"/>
              </a:defRPr>
            </a:lvl5pPr>
            <a:lvl6pPr marL="2514600" indent="-228600" algn="ctr" defTabSz="10144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10144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10144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1014413"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a:solidFill>
                  <a:srgbClr val="3333CC"/>
                </a:solidFill>
              </a:rPr>
              <a:t>Remarque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018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858"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266700" y="369888"/>
            <a:ext cx="9061450" cy="63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898" tIns="41186" rIns="83898" bIns="41186">
            <a:spAutoFit/>
          </a:bodyPr>
          <a:lstStyle>
            <a:lvl1pPr defTabSz="703263">
              <a:defRPr>
                <a:solidFill>
                  <a:srgbClr val="063DE8"/>
                </a:solidFill>
                <a:latin typeface="Arial" panose="020B0604020202020204" pitchFamily="34" charset="0"/>
              </a:defRPr>
            </a:lvl1pPr>
            <a:lvl2pPr marL="742950" indent="-285750" defTabSz="703263">
              <a:defRPr>
                <a:solidFill>
                  <a:srgbClr val="063DE8"/>
                </a:solidFill>
                <a:latin typeface="Arial" panose="020B0604020202020204" pitchFamily="34" charset="0"/>
              </a:defRPr>
            </a:lvl2pPr>
            <a:lvl3pPr marL="1143000" indent="-228600" defTabSz="703263">
              <a:defRPr>
                <a:solidFill>
                  <a:srgbClr val="063DE8"/>
                </a:solidFill>
                <a:latin typeface="Arial" panose="020B0604020202020204" pitchFamily="34" charset="0"/>
              </a:defRPr>
            </a:lvl3pPr>
            <a:lvl4pPr marL="1600200" indent="-228600" defTabSz="703263">
              <a:defRPr>
                <a:solidFill>
                  <a:srgbClr val="063DE8"/>
                </a:solidFill>
                <a:latin typeface="Arial" panose="020B0604020202020204" pitchFamily="34" charset="0"/>
              </a:defRPr>
            </a:lvl4pPr>
            <a:lvl5pPr marL="2057400" indent="-228600" defTabSz="703263">
              <a:defRPr>
                <a:solidFill>
                  <a:srgbClr val="063DE8"/>
                </a:solidFill>
                <a:latin typeface="Arial" panose="020B0604020202020204" pitchFamily="34" charset="0"/>
              </a:defRPr>
            </a:lvl5pPr>
            <a:lvl6pPr marL="2514600" indent="-228600" algn="ctr" defTabSz="703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3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3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3263"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smtClean="0">
                <a:solidFill>
                  <a:srgbClr val="3333CC"/>
                </a:solidFill>
              </a:rPr>
              <a:t>Fiabilité des nomenclatures</a:t>
            </a:r>
            <a:endParaRPr lang="fr-FR" altLang="fr-FR" sz="3600" b="1" i="1" dirty="0">
              <a:solidFill>
                <a:srgbClr val="3333CC"/>
              </a:solidFill>
            </a:endParaRPr>
          </a:p>
        </p:txBody>
      </p:sp>
      <p:sp>
        <p:nvSpPr>
          <p:cNvPr id="106499" name="Rectangle 3"/>
          <p:cNvSpPr>
            <a:spLocks noChangeArrowheads="1"/>
          </p:cNvSpPr>
          <p:nvPr/>
        </p:nvSpPr>
        <p:spPr bwMode="auto">
          <a:xfrm>
            <a:off x="266700" y="1247775"/>
            <a:ext cx="9366250" cy="484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898" tIns="41186" rIns="83898" bIns="41186">
            <a:spAutoFit/>
          </a:bodyPr>
          <a:lstStyle>
            <a:lvl1pPr defTabSz="200025">
              <a:tabLst>
                <a:tab pos="206375" algn="l"/>
                <a:tab pos="1803400" algn="l"/>
              </a:tabLst>
              <a:defRPr>
                <a:solidFill>
                  <a:srgbClr val="063DE8"/>
                </a:solidFill>
                <a:latin typeface="Arial" panose="020B0604020202020204" pitchFamily="34" charset="0"/>
              </a:defRPr>
            </a:lvl1pPr>
            <a:lvl2pPr marL="742950" indent="-285750" defTabSz="200025">
              <a:tabLst>
                <a:tab pos="206375" algn="l"/>
                <a:tab pos="1803400" algn="l"/>
              </a:tabLst>
              <a:defRPr>
                <a:solidFill>
                  <a:srgbClr val="063DE8"/>
                </a:solidFill>
                <a:latin typeface="Arial" panose="020B0604020202020204" pitchFamily="34" charset="0"/>
              </a:defRPr>
            </a:lvl2pPr>
            <a:lvl3pPr marL="1143000" indent="-228600" defTabSz="200025">
              <a:tabLst>
                <a:tab pos="206375" algn="l"/>
                <a:tab pos="1803400" algn="l"/>
              </a:tabLst>
              <a:defRPr>
                <a:solidFill>
                  <a:srgbClr val="063DE8"/>
                </a:solidFill>
                <a:latin typeface="Arial" panose="020B0604020202020204" pitchFamily="34" charset="0"/>
              </a:defRPr>
            </a:lvl3pPr>
            <a:lvl4pPr marL="1600200" indent="-228600" defTabSz="200025">
              <a:tabLst>
                <a:tab pos="206375" algn="l"/>
                <a:tab pos="1803400" algn="l"/>
              </a:tabLst>
              <a:defRPr>
                <a:solidFill>
                  <a:srgbClr val="063DE8"/>
                </a:solidFill>
                <a:latin typeface="Arial" panose="020B0604020202020204" pitchFamily="34" charset="0"/>
              </a:defRPr>
            </a:lvl4pPr>
            <a:lvl5pPr marL="2057400" indent="-228600" defTabSz="200025">
              <a:tabLst>
                <a:tab pos="206375" algn="l"/>
                <a:tab pos="1803400" algn="l"/>
              </a:tabLst>
              <a:defRPr>
                <a:solidFill>
                  <a:srgbClr val="063DE8"/>
                </a:solidFill>
                <a:latin typeface="Arial" panose="020B0604020202020204" pitchFamily="34" charset="0"/>
              </a:defRPr>
            </a:lvl5pPr>
            <a:lvl6pPr marL="2514600" indent="-228600" algn="ctr" defTabSz="200025" eaLnBrk="0" fontAlgn="base" hangingPunct="0">
              <a:spcBef>
                <a:spcPct val="0"/>
              </a:spcBef>
              <a:spcAft>
                <a:spcPct val="0"/>
              </a:spcAft>
              <a:tabLst>
                <a:tab pos="206375" algn="l"/>
                <a:tab pos="1803400" algn="l"/>
              </a:tabLst>
              <a:defRPr>
                <a:solidFill>
                  <a:srgbClr val="063DE8"/>
                </a:solidFill>
                <a:latin typeface="Arial" panose="020B0604020202020204" pitchFamily="34" charset="0"/>
              </a:defRPr>
            </a:lvl6pPr>
            <a:lvl7pPr marL="2971800" indent="-228600" algn="ctr" defTabSz="200025" eaLnBrk="0" fontAlgn="base" hangingPunct="0">
              <a:spcBef>
                <a:spcPct val="0"/>
              </a:spcBef>
              <a:spcAft>
                <a:spcPct val="0"/>
              </a:spcAft>
              <a:tabLst>
                <a:tab pos="206375" algn="l"/>
                <a:tab pos="1803400" algn="l"/>
              </a:tabLst>
              <a:defRPr>
                <a:solidFill>
                  <a:srgbClr val="063DE8"/>
                </a:solidFill>
                <a:latin typeface="Arial" panose="020B0604020202020204" pitchFamily="34" charset="0"/>
              </a:defRPr>
            </a:lvl7pPr>
            <a:lvl8pPr marL="3429000" indent="-228600" algn="ctr" defTabSz="200025" eaLnBrk="0" fontAlgn="base" hangingPunct="0">
              <a:spcBef>
                <a:spcPct val="0"/>
              </a:spcBef>
              <a:spcAft>
                <a:spcPct val="0"/>
              </a:spcAft>
              <a:tabLst>
                <a:tab pos="206375" algn="l"/>
                <a:tab pos="1803400" algn="l"/>
              </a:tabLst>
              <a:defRPr>
                <a:solidFill>
                  <a:srgbClr val="063DE8"/>
                </a:solidFill>
                <a:latin typeface="Arial" panose="020B0604020202020204" pitchFamily="34" charset="0"/>
              </a:defRPr>
            </a:lvl8pPr>
            <a:lvl9pPr marL="3886200" indent="-228600" algn="ctr" defTabSz="200025" eaLnBrk="0" fontAlgn="base" hangingPunct="0">
              <a:spcBef>
                <a:spcPct val="0"/>
              </a:spcBef>
              <a:spcAft>
                <a:spcPct val="0"/>
              </a:spcAft>
              <a:tabLst>
                <a:tab pos="206375" algn="l"/>
                <a:tab pos="1803400" algn="l"/>
              </a:tabLst>
              <a:defRPr>
                <a:solidFill>
                  <a:srgbClr val="063DE8"/>
                </a:solidFill>
                <a:latin typeface="Arial" panose="020B0604020202020204" pitchFamily="34" charset="0"/>
              </a:defRPr>
            </a:lvl9pPr>
          </a:lstStyle>
          <a:p>
            <a:pPr algn="l">
              <a:lnSpc>
                <a:spcPct val="80000"/>
              </a:lnSpc>
            </a:pPr>
            <a:r>
              <a:rPr lang="fr-FR" altLang="fr-FR" sz="2100" b="1" dirty="0">
                <a:solidFill>
                  <a:srgbClr val="3333CC"/>
                </a:solidFill>
              </a:rPr>
              <a:t>1</a:t>
            </a:r>
            <a:r>
              <a:rPr lang="fr-FR" altLang="fr-FR" sz="1900" b="1" dirty="0">
                <a:solidFill>
                  <a:srgbClr val="3333CC"/>
                </a:solidFill>
              </a:rPr>
              <a:t> </a:t>
            </a:r>
            <a:r>
              <a:rPr lang="fr-FR" altLang="fr-FR" sz="2100" b="1" dirty="0">
                <a:solidFill>
                  <a:srgbClr val="009900"/>
                </a:solidFill>
              </a:rPr>
              <a:t>Mesure</a:t>
            </a:r>
            <a:endParaRPr lang="fr-FR" altLang="fr-FR" sz="1900" b="1" dirty="0">
              <a:solidFill>
                <a:srgbClr val="009900"/>
              </a:solidFill>
            </a:endParaRPr>
          </a:p>
          <a:p>
            <a:pPr algn="l">
              <a:lnSpc>
                <a:spcPct val="80000"/>
              </a:lnSpc>
            </a:pPr>
            <a:endParaRPr lang="fr-FR" altLang="fr-FR" sz="2100" dirty="0">
              <a:solidFill>
                <a:srgbClr val="3333CC"/>
              </a:solidFill>
            </a:endParaRPr>
          </a:p>
          <a:p>
            <a:pPr algn="l">
              <a:lnSpc>
                <a:spcPct val="80000"/>
              </a:lnSpc>
              <a:buFontTx/>
              <a:buChar char="•"/>
            </a:pPr>
            <a:r>
              <a:rPr lang="fr-FR" altLang="fr-FR" sz="1600" dirty="0">
                <a:solidFill>
                  <a:srgbClr val="3333CC"/>
                </a:solidFill>
              </a:rPr>
              <a:t>  Une seule erreur dans le lien de nomenclature = nomenclature inexacte</a:t>
            </a:r>
            <a:r>
              <a:rPr lang="fr-FR" altLang="fr-FR" sz="2100" b="1" dirty="0">
                <a:solidFill>
                  <a:srgbClr val="3333CC"/>
                </a:solidFill>
              </a:rPr>
              <a:t> </a:t>
            </a:r>
          </a:p>
          <a:p>
            <a:pPr algn="l">
              <a:lnSpc>
                <a:spcPct val="80000"/>
              </a:lnSpc>
            </a:pPr>
            <a:endParaRPr lang="fr-FR" altLang="fr-FR" sz="2100" b="1" dirty="0">
              <a:solidFill>
                <a:srgbClr val="3333CC"/>
              </a:solidFill>
            </a:endParaRPr>
          </a:p>
          <a:p>
            <a:pPr algn="l">
              <a:lnSpc>
                <a:spcPct val="80000"/>
              </a:lnSpc>
            </a:pPr>
            <a:r>
              <a:rPr lang="fr-FR" altLang="fr-FR" sz="2100" b="1" dirty="0">
                <a:solidFill>
                  <a:srgbClr val="3333CC"/>
                </a:solidFill>
              </a:rPr>
              <a:t>2</a:t>
            </a:r>
            <a:r>
              <a:rPr lang="fr-FR" altLang="fr-FR" sz="1900" b="1" dirty="0">
                <a:solidFill>
                  <a:srgbClr val="3333CC"/>
                </a:solidFill>
              </a:rPr>
              <a:t> </a:t>
            </a:r>
            <a:r>
              <a:rPr lang="fr-FR" altLang="fr-FR" sz="1900" b="1" dirty="0">
                <a:solidFill>
                  <a:srgbClr val="009900"/>
                </a:solidFill>
              </a:rPr>
              <a:t>Nomenclature correcte</a:t>
            </a:r>
            <a:r>
              <a:rPr lang="fr-FR" altLang="fr-FR" sz="2100" b="1" dirty="0">
                <a:solidFill>
                  <a:srgbClr val="009900"/>
                </a:solidFill>
              </a:rPr>
              <a:t> </a:t>
            </a:r>
          </a:p>
          <a:p>
            <a:pPr algn="l">
              <a:lnSpc>
                <a:spcPct val="80000"/>
              </a:lnSpc>
            </a:pPr>
            <a:endParaRPr lang="fr-FR" altLang="fr-FR" sz="2100" b="1" dirty="0">
              <a:solidFill>
                <a:srgbClr val="3333CC"/>
              </a:solidFill>
            </a:endParaRPr>
          </a:p>
          <a:p>
            <a:pPr algn="l">
              <a:lnSpc>
                <a:spcPct val="80000"/>
              </a:lnSpc>
              <a:buFontTx/>
              <a:buChar char="•"/>
            </a:pPr>
            <a:r>
              <a:rPr lang="fr-FR" altLang="fr-FR" sz="1600" b="1" dirty="0">
                <a:solidFill>
                  <a:srgbClr val="3333CC"/>
                </a:solidFill>
              </a:rPr>
              <a:t>  Nomenclatures complètes (tous les composants sont présents)</a:t>
            </a:r>
          </a:p>
          <a:p>
            <a:pPr algn="l">
              <a:lnSpc>
                <a:spcPct val="80000"/>
              </a:lnSpc>
              <a:buFontTx/>
              <a:buChar char="•"/>
            </a:pPr>
            <a:r>
              <a:rPr lang="fr-FR" altLang="fr-FR" sz="1600" b="1" dirty="0">
                <a:solidFill>
                  <a:srgbClr val="3333CC"/>
                </a:solidFill>
              </a:rPr>
              <a:t>  Les coefficients de lien sont exacts</a:t>
            </a:r>
          </a:p>
          <a:p>
            <a:pPr algn="l">
              <a:lnSpc>
                <a:spcPct val="80000"/>
              </a:lnSpc>
              <a:buFontTx/>
              <a:buChar char="•"/>
            </a:pPr>
            <a:r>
              <a:rPr lang="fr-FR" altLang="fr-FR" sz="1600" b="1" dirty="0">
                <a:solidFill>
                  <a:srgbClr val="3333CC"/>
                </a:solidFill>
              </a:rPr>
              <a:t>  Validités correctes</a:t>
            </a:r>
            <a:endParaRPr lang="fr-FR" altLang="fr-FR" sz="1900" dirty="0">
              <a:solidFill>
                <a:srgbClr val="3333CC"/>
              </a:solidFill>
            </a:endParaRPr>
          </a:p>
          <a:p>
            <a:pPr algn="l">
              <a:lnSpc>
                <a:spcPct val="80000"/>
              </a:lnSpc>
            </a:pPr>
            <a:endParaRPr lang="fr-FR" altLang="fr-FR" sz="1900" dirty="0">
              <a:solidFill>
                <a:srgbClr val="3333CC"/>
              </a:solidFill>
            </a:endParaRPr>
          </a:p>
          <a:p>
            <a:pPr algn="l">
              <a:lnSpc>
                <a:spcPct val="80000"/>
              </a:lnSpc>
            </a:pPr>
            <a:r>
              <a:rPr lang="fr-FR" altLang="fr-FR" sz="2100" b="1" dirty="0">
                <a:solidFill>
                  <a:srgbClr val="3333CC"/>
                </a:solidFill>
              </a:rPr>
              <a:t>3</a:t>
            </a:r>
            <a:r>
              <a:rPr lang="fr-FR" altLang="fr-FR" sz="1900" b="1" dirty="0">
                <a:solidFill>
                  <a:srgbClr val="3333CC"/>
                </a:solidFill>
              </a:rPr>
              <a:t> </a:t>
            </a:r>
            <a:r>
              <a:rPr lang="fr-FR" altLang="fr-FR" sz="1900" b="1" dirty="0" smtClean="0">
                <a:solidFill>
                  <a:srgbClr val="009900"/>
                </a:solidFill>
              </a:rPr>
              <a:t>Indicateur</a:t>
            </a:r>
            <a:endParaRPr lang="fr-FR" altLang="fr-FR" sz="1900" b="1" dirty="0">
              <a:solidFill>
                <a:srgbClr val="009900"/>
              </a:solidFill>
            </a:endParaRPr>
          </a:p>
          <a:p>
            <a:pPr algn="l">
              <a:lnSpc>
                <a:spcPct val="80000"/>
              </a:lnSpc>
            </a:pPr>
            <a:r>
              <a:rPr lang="fr-FR" altLang="fr-FR" sz="2500" b="1" dirty="0">
                <a:solidFill>
                  <a:srgbClr val="3333CC"/>
                </a:solidFill>
              </a:rPr>
              <a:t> </a:t>
            </a:r>
            <a:r>
              <a:rPr lang="fr-FR" altLang="fr-FR" sz="1600" b="1" dirty="0">
                <a:solidFill>
                  <a:srgbClr val="3333CC"/>
                </a:solidFill>
              </a:rPr>
              <a:t>(sur </a:t>
            </a:r>
            <a:r>
              <a:rPr lang="fr-FR" altLang="fr-FR" sz="1600" b="1" dirty="0" smtClean="0">
                <a:solidFill>
                  <a:srgbClr val="3333CC"/>
                </a:solidFill>
              </a:rPr>
              <a:t>toute la table nomenclature</a:t>
            </a:r>
            <a:r>
              <a:rPr lang="fr-FR" altLang="fr-FR" sz="1600" b="1" dirty="0">
                <a:solidFill>
                  <a:srgbClr val="3333CC"/>
                </a:solidFill>
              </a:rPr>
              <a:t>)</a:t>
            </a:r>
            <a:r>
              <a:rPr lang="fr-FR" altLang="fr-FR" sz="1900" b="1" dirty="0">
                <a:solidFill>
                  <a:srgbClr val="3333CC"/>
                </a:solidFill>
              </a:rPr>
              <a:t> =</a:t>
            </a:r>
          </a:p>
          <a:p>
            <a:pPr algn="l">
              <a:lnSpc>
                <a:spcPct val="80000"/>
              </a:lnSpc>
            </a:pPr>
            <a:endParaRPr lang="fr-FR" altLang="fr-FR" sz="2100" b="1" dirty="0">
              <a:solidFill>
                <a:srgbClr val="3333CC"/>
              </a:solidFill>
            </a:endParaRPr>
          </a:p>
          <a:p>
            <a:pPr algn="l">
              <a:lnSpc>
                <a:spcPct val="80000"/>
              </a:lnSpc>
            </a:pPr>
            <a:r>
              <a:rPr lang="fr-FR" altLang="fr-FR" sz="2100" b="1" dirty="0">
                <a:solidFill>
                  <a:srgbClr val="3333CC"/>
                </a:solidFill>
              </a:rPr>
              <a:t>4 </a:t>
            </a:r>
            <a:r>
              <a:rPr lang="fr-FR" altLang="fr-FR" sz="2100" b="1" dirty="0">
                <a:solidFill>
                  <a:srgbClr val="009900"/>
                </a:solidFill>
              </a:rPr>
              <a:t>Objectif</a:t>
            </a:r>
            <a:r>
              <a:rPr lang="fr-FR" altLang="fr-FR" sz="1900" dirty="0">
                <a:solidFill>
                  <a:srgbClr val="009900"/>
                </a:solidFill>
              </a:rPr>
              <a:t> </a:t>
            </a:r>
            <a:r>
              <a:rPr lang="fr-FR" altLang="fr-FR" sz="2100" dirty="0">
                <a:solidFill>
                  <a:srgbClr val="3333CC"/>
                </a:solidFill>
              </a:rPr>
              <a:t>:  </a:t>
            </a:r>
            <a:r>
              <a:rPr lang="fr-FR" altLang="fr-FR" sz="1900" dirty="0">
                <a:solidFill>
                  <a:srgbClr val="3333CC"/>
                </a:solidFill>
              </a:rPr>
              <a:t>au moins</a:t>
            </a:r>
            <a:r>
              <a:rPr lang="fr-FR" altLang="fr-FR" sz="2100" dirty="0">
                <a:solidFill>
                  <a:srgbClr val="3333CC"/>
                </a:solidFill>
              </a:rPr>
              <a:t>  </a:t>
            </a:r>
            <a:r>
              <a:rPr lang="fr-FR" altLang="fr-FR" sz="3400" b="1" dirty="0">
                <a:solidFill>
                  <a:srgbClr val="009900"/>
                </a:solidFill>
              </a:rPr>
              <a:t>98 %</a:t>
            </a:r>
          </a:p>
          <a:p>
            <a:pPr algn="l">
              <a:lnSpc>
                <a:spcPct val="80000"/>
              </a:lnSpc>
            </a:pPr>
            <a:endParaRPr lang="fr-FR" altLang="fr-FR" sz="3400" b="1" dirty="0">
              <a:solidFill>
                <a:srgbClr val="3333CC"/>
              </a:solidFill>
            </a:endParaRPr>
          </a:p>
          <a:p>
            <a:pPr algn="l">
              <a:lnSpc>
                <a:spcPct val="80000"/>
              </a:lnSpc>
            </a:pPr>
            <a:r>
              <a:rPr lang="fr-FR" altLang="fr-FR" sz="2500" b="1" dirty="0">
                <a:solidFill>
                  <a:srgbClr val="3333CC"/>
                </a:solidFill>
              </a:rPr>
              <a:t>5</a:t>
            </a:r>
            <a:r>
              <a:rPr lang="fr-FR" altLang="fr-FR" sz="2100" b="1" dirty="0">
                <a:solidFill>
                  <a:srgbClr val="3333CC"/>
                </a:solidFill>
              </a:rPr>
              <a:t> </a:t>
            </a:r>
            <a:r>
              <a:rPr lang="fr-FR" altLang="fr-FR" sz="2100" b="1" dirty="0">
                <a:solidFill>
                  <a:srgbClr val="009900"/>
                </a:solidFill>
              </a:rPr>
              <a:t>Conséquences de nomenclatures non fiables</a:t>
            </a:r>
          </a:p>
          <a:p>
            <a:pPr algn="l">
              <a:lnSpc>
                <a:spcPct val="80000"/>
              </a:lnSpc>
            </a:pPr>
            <a:endParaRPr lang="fr-FR" altLang="fr-FR" sz="2100" b="1" dirty="0">
              <a:solidFill>
                <a:srgbClr val="3333CC"/>
              </a:solidFill>
            </a:endParaRPr>
          </a:p>
          <a:p>
            <a:pPr algn="l">
              <a:lnSpc>
                <a:spcPct val="80000"/>
              </a:lnSpc>
              <a:buFontTx/>
              <a:buChar char="•"/>
            </a:pPr>
            <a:r>
              <a:rPr lang="fr-FR" altLang="fr-FR" sz="1600" dirty="0">
                <a:solidFill>
                  <a:srgbClr val="3333CC"/>
                </a:solidFill>
              </a:rPr>
              <a:t>  ruptures, augmentation des stocks, reprises, retouches, ...</a:t>
            </a:r>
          </a:p>
        </p:txBody>
      </p:sp>
      <p:sp>
        <p:nvSpPr>
          <p:cNvPr id="106500" name="Rectangle 4"/>
          <p:cNvSpPr>
            <a:spLocks noChangeArrowheads="1"/>
          </p:cNvSpPr>
          <p:nvPr/>
        </p:nvSpPr>
        <p:spPr bwMode="auto">
          <a:xfrm>
            <a:off x="4713288" y="2736850"/>
            <a:ext cx="23495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98" tIns="41186" rIns="83898" bIns="41186">
            <a:spAutoFit/>
          </a:bodyPr>
          <a:lstStyle>
            <a:lvl1pPr defTabSz="703263">
              <a:defRPr>
                <a:solidFill>
                  <a:srgbClr val="063DE8"/>
                </a:solidFill>
                <a:latin typeface="Arial" panose="020B0604020202020204" pitchFamily="34" charset="0"/>
              </a:defRPr>
            </a:lvl1pPr>
            <a:lvl2pPr marL="742950" indent="-285750" defTabSz="703263">
              <a:defRPr>
                <a:solidFill>
                  <a:srgbClr val="063DE8"/>
                </a:solidFill>
                <a:latin typeface="Arial" panose="020B0604020202020204" pitchFamily="34" charset="0"/>
              </a:defRPr>
            </a:lvl2pPr>
            <a:lvl3pPr marL="1143000" indent="-228600" defTabSz="703263">
              <a:defRPr>
                <a:solidFill>
                  <a:srgbClr val="063DE8"/>
                </a:solidFill>
                <a:latin typeface="Arial" panose="020B0604020202020204" pitchFamily="34" charset="0"/>
              </a:defRPr>
            </a:lvl3pPr>
            <a:lvl4pPr marL="1600200" indent="-228600" defTabSz="703263">
              <a:defRPr>
                <a:solidFill>
                  <a:srgbClr val="063DE8"/>
                </a:solidFill>
                <a:latin typeface="Arial" panose="020B0604020202020204" pitchFamily="34" charset="0"/>
              </a:defRPr>
            </a:lvl4pPr>
            <a:lvl5pPr marL="2057400" indent="-228600" defTabSz="703263">
              <a:defRPr>
                <a:solidFill>
                  <a:srgbClr val="063DE8"/>
                </a:solidFill>
                <a:latin typeface="Arial" panose="020B0604020202020204" pitchFamily="34" charset="0"/>
              </a:defRPr>
            </a:lvl5pPr>
            <a:lvl6pPr marL="2514600" indent="-228600" algn="ctr" defTabSz="703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3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3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326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900" b="1"/>
              <a:t> </a:t>
            </a:r>
          </a:p>
        </p:txBody>
      </p:sp>
      <p:sp>
        <p:nvSpPr>
          <p:cNvPr id="106501" name="Rectangle 5"/>
          <p:cNvSpPr>
            <a:spLocks noChangeArrowheads="1"/>
          </p:cNvSpPr>
          <p:nvPr/>
        </p:nvSpPr>
        <p:spPr bwMode="auto">
          <a:xfrm>
            <a:off x="3975100" y="3781425"/>
            <a:ext cx="3382963"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u="sng">
                <a:solidFill>
                  <a:srgbClr val="3333CC"/>
                </a:solidFill>
              </a:rPr>
              <a:t>Nombre de nomenclatures justes</a:t>
            </a:r>
            <a:endParaRPr lang="fr-FR" altLang="fr-FR" sz="1600" b="1">
              <a:solidFill>
                <a:srgbClr val="3333CC"/>
              </a:solidFill>
            </a:endParaRPr>
          </a:p>
          <a:p>
            <a:r>
              <a:rPr lang="fr-FR" altLang="fr-FR" sz="1600" b="1">
                <a:solidFill>
                  <a:srgbClr val="3333CC"/>
                </a:solidFill>
              </a:rPr>
              <a:t>Nombre total de nomenclatures</a:t>
            </a:r>
          </a:p>
        </p:txBody>
      </p:sp>
      <p:sp>
        <p:nvSpPr>
          <p:cNvPr id="106502" name="Text Box 6"/>
          <p:cNvSpPr txBox="1">
            <a:spLocks noChangeArrowheads="1"/>
          </p:cNvSpPr>
          <p:nvPr/>
        </p:nvSpPr>
        <p:spPr bwMode="auto">
          <a:xfrm>
            <a:off x="7593013" y="3719513"/>
            <a:ext cx="1978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a:solidFill>
                  <a:srgbClr val="3333CC"/>
                </a:solidFill>
              </a:rPr>
              <a:t>par sondage sur un nombre limité</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266700" y="911225"/>
            <a:ext cx="9426575" cy="5451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898" tIns="41186" rIns="83898" bIns="41186">
            <a:spAutoFit/>
          </a:bodyPr>
          <a:lstStyle>
            <a:lvl1pPr marL="277813" indent="-277813" defTabSz="200025">
              <a:tabLst>
                <a:tab pos="400050" algn="l"/>
                <a:tab pos="1803400" algn="l"/>
              </a:tabLst>
              <a:defRPr>
                <a:solidFill>
                  <a:srgbClr val="063DE8"/>
                </a:solidFill>
                <a:latin typeface="Arial" panose="020B0604020202020204" pitchFamily="34" charset="0"/>
              </a:defRPr>
            </a:lvl1pPr>
            <a:lvl2pPr marL="820738" indent="-360363" defTabSz="200025">
              <a:tabLst>
                <a:tab pos="400050" algn="l"/>
                <a:tab pos="1803400" algn="l"/>
              </a:tabLst>
              <a:defRPr>
                <a:solidFill>
                  <a:srgbClr val="063DE8"/>
                </a:solidFill>
                <a:latin typeface="Arial" panose="020B0604020202020204" pitchFamily="34" charset="0"/>
              </a:defRPr>
            </a:lvl2pPr>
            <a:lvl3pPr marL="1143000" indent="-228600" defTabSz="200025">
              <a:tabLst>
                <a:tab pos="400050" algn="l"/>
                <a:tab pos="1803400" algn="l"/>
              </a:tabLst>
              <a:defRPr>
                <a:solidFill>
                  <a:srgbClr val="063DE8"/>
                </a:solidFill>
                <a:latin typeface="Arial" panose="020B0604020202020204" pitchFamily="34" charset="0"/>
              </a:defRPr>
            </a:lvl3pPr>
            <a:lvl4pPr marL="1600200" indent="-228600" defTabSz="200025">
              <a:tabLst>
                <a:tab pos="400050" algn="l"/>
                <a:tab pos="1803400" algn="l"/>
              </a:tabLst>
              <a:defRPr>
                <a:solidFill>
                  <a:srgbClr val="063DE8"/>
                </a:solidFill>
                <a:latin typeface="Arial" panose="020B0604020202020204" pitchFamily="34" charset="0"/>
              </a:defRPr>
            </a:lvl4pPr>
            <a:lvl5pPr marL="2057400" indent="-228600" defTabSz="200025">
              <a:tabLst>
                <a:tab pos="400050" algn="l"/>
                <a:tab pos="1803400" algn="l"/>
              </a:tabLst>
              <a:defRPr>
                <a:solidFill>
                  <a:srgbClr val="063DE8"/>
                </a:solidFill>
                <a:latin typeface="Arial" panose="020B0604020202020204" pitchFamily="34" charset="0"/>
              </a:defRPr>
            </a:lvl5pPr>
            <a:lvl6pPr marL="2514600" indent="-228600" algn="ctr" defTabSz="200025" eaLnBrk="0" fontAlgn="base" hangingPunct="0">
              <a:spcBef>
                <a:spcPct val="0"/>
              </a:spcBef>
              <a:spcAft>
                <a:spcPct val="0"/>
              </a:spcAft>
              <a:tabLst>
                <a:tab pos="400050" algn="l"/>
                <a:tab pos="1803400" algn="l"/>
              </a:tabLst>
              <a:defRPr>
                <a:solidFill>
                  <a:srgbClr val="063DE8"/>
                </a:solidFill>
                <a:latin typeface="Arial" panose="020B0604020202020204" pitchFamily="34" charset="0"/>
              </a:defRPr>
            </a:lvl6pPr>
            <a:lvl7pPr marL="2971800" indent="-228600" algn="ctr" defTabSz="200025" eaLnBrk="0" fontAlgn="base" hangingPunct="0">
              <a:spcBef>
                <a:spcPct val="0"/>
              </a:spcBef>
              <a:spcAft>
                <a:spcPct val="0"/>
              </a:spcAft>
              <a:tabLst>
                <a:tab pos="400050" algn="l"/>
                <a:tab pos="1803400" algn="l"/>
              </a:tabLst>
              <a:defRPr>
                <a:solidFill>
                  <a:srgbClr val="063DE8"/>
                </a:solidFill>
                <a:latin typeface="Arial" panose="020B0604020202020204" pitchFamily="34" charset="0"/>
              </a:defRPr>
            </a:lvl7pPr>
            <a:lvl8pPr marL="3429000" indent="-228600" algn="ctr" defTabSz="200025" eaLnBrk="0" fontAlgn="base" hangingPunct="0">
              <a:spcBef>
                <a:spcPct val="0"/>
              </a:spcBef>
              <a:spcAft>
                <a:spcPct val="0"/>
              </a:spcAft>
              <a:tabLst>
                <a:tab pos="400050" algn="l"/>
                <a:tab pos="1803400" algn="l"/>
              </a:tabLst>
              <a:defRPr>
                <a:solidFill>
                  <a:srgbClr val="063DE8"/>
                </a:solidFill>
                <a:latin typeface="Arial" panose="020B0604020202020204" pitchFamily="34" charset="0"/>
              </a:defRPr>
            </a:lvl8pPr>
            <a:lvl9pPr marL="3886200" indent="-228600" algn="ctr" defTabSz="200025" eaLnBrk="0" fontAlgn="base" hangingPunct="0">
              <a:spcBef>
                <a:spcPct val="0"/>
              </a:spcBef>
              <a:spcAft>
                <a:spcPct val="0"/>
              </a:spcAft>
              <a:tabLst>
                <a:tab pos="400050" algn="l"/>
                <a:tab pos="1803400" algn="l"/>
              </a:tabLst>
              <a:defRPr>
                <a:solidFill>
                  <a:srgbClr val="063DE8"/>
                </a:solidFill>
                <a:latin typeface="Arial" panose="020B0604020202020204" pitchFamily="34" charset="0"/>
              </a:defRPr>
            </a:lvl9pPr>
          </a:lstStyle>
          <a:p>
            <a:pPr algn="l">
              <a:lnSpc>
                <a:spcPct val="70000"/>
              </a:lnSpc>
            </a:pPr>
            <a:r>
              <a:rPr lang="fr-FR" altLang="fr-FR" sz="2300" b="1" dirty="0">
                <a:solidFill>
                  <a:srgbClr val="3333CC"/>
                </a:solidFill>
              </a:rPr>
              <a:t>1</a:t>
            </a:r>
            <a:r>
              <a:rPr lang="fr-FR" altLang="fr-FR" b="1" dirty="0">
                <a:solidFill>
                  <a:srgbClr val="3333CC"/>
                </a:solidFill>
              </a:rPr>
              <a:t> </a:t>
            </a:r>
            <a:r>
              <a:rPr lang="fr-FR" altLang="fr-FR" sz="2300" b="1" dirty="0">
                <a:solidFill>
                  <a:srgbClr val="009900"/>
                </a:solidFill>
              </a:rPr>
              <a:t>Mesure</a:t>
            </a:r>
            <a:endParaRPr lang="fr-FR" altLang="fr-FR" b="1" dirty="0">
              <a:solidFill>
                <a:srgbClr val="009900"/>
              </a:solidFill>
            </a:endParaRPr>
          </a:p>
          <a:p>
            <a:pPr algn="l">
              <a:lnSpc>
                <a:spcPct val="70000"/>
              </a:lnSpc>
            </a:pPr>
            <a:endParaRPr lang="fr-FR" altLang="fr-FR" sz="2300" dirty="0">
              <a:solidFill>
                <a:srgbClr val="3333CC"/>
              </a:solidFill>
            </a:endParaRPr>
          </a:p>
          <a:p>
            <a:pPr algn="l">
              <a:lnSpc>
                <a:spcPct val="70000"/>
              </a:lnSpc>
              <a:buFontTx/>
              <a:buChar char="•"/>
            </a:pPr>
            <a:r>
              <a:rPr lang="fr-FR" altLang="fr-FR" dirty="0">
                <a:solidFill>
                  <a:srgbClr val="3333CC"/>
                </a:solidFill>
              </a:rPr>
              <a:t>Une erreur sur la quantité constatée en stock et l’état informatique signifie que la référence n’est pas bonne</a:t>
            </a:r>
            <a:endParaRPr lang="fr-FR" altLang="fr-FR" b="1" dirty="0">
              <a:solidFill>
                <a:srgbClr val="3333CC"/>
              </a:solidFill>
            </a:endParaRPr>
          </a:p>
          <a:p>
            <a:pPr algn="l">
              <a:lnSpc>
                <a:spcPct val="70000"/>
              </a:lnSpc>
            </a:pPr>
            <a:endParaRPr lang="fr-FR" altLang="fr-FR" sz="2300" b="1" dirty="0">
              <a:solidFill>
                <a:srgbClr val="3333CC"/>
              </a:solidFill>
            </a:endParaRPr>
          </a:p>
          <a:p>
            <a:pPr algn="l">
              <a:lnSpc>
                <a:spcPct val="70000"/>
              </a:lnSpc>
            </a:pPr>
            <a:r>
              <a:rPr lang="fr-FR" altLang="fr-FR" sz="2300" b="1" dirty="0">
                <a:solidFill>
                  <a:srgbClr val="3333CC"/>
                </a:solidFill>
              </a:rPr>
              <a:t>2</a:t>
            </a:r>
            <a:r>
              <a:rPr lang="fr-FR" altLang="fr-FR" b="1" dirty="0">
                <a:solidFill>
                  <a:srgbClr val="3333CC"/>
                </a:solidFill>
              </a:rPr>
              <a:t> </a:t>
            </a:r>
            <a:r>
              <a:rPr lang="fr-FR" altLang="fr-FR" b="1" dirty="0" smtClean="0">
                <a:solidFill>
                  <a:srgbClr val="009900"/>
                </a:solidFill>
              </a:rPr>
              <a:t>Indicateur</a:t>
            </a:r>
            <a:r>
              <a:rPr lang="fr-FR" altLang="fr-FR" b="1" dirty="0" smtClean="0">
                <a:solidFill>
                  <a:srgbClr val="3333CC"/>
                </a:solidFill>
              </a:rPr>
              <a:t> = </a:t>
            </a:r>
            <a:endParaRPr lang="fr-FR" altLang="fr-FR" dirty="0">
              <a:solidFill>
                <a:srgbClr val="3333CC"/>
              </a:solidFill>
            </a:endParaRPr>
          </a:p>
          <a:p>
            <a:pPr algn="l">
              <a:lnSpc>
                <a:spcPct val="70000"/>
              </a:lnSpc>
            </a:pPr>
            <a:endParaRPr lang="fr-FR" altLang="fr-FR" sz="2300" b="1" dirty="0">
              <a:solidFill>
                <a:srgbClr val="3333CC"/>
              </a:solidFill>
            </a:endParaRPr>
          </a:p>
          <a:p>
            <a:pPr algn="l">
              <a:lnSpc>
                <a:spcPct val="70000"/>
              </a:lnSpc>
            </a:pPr>
            <a:endParaRPr lang="fr-FR" altLang="fr-FR" sz="2300" b="1" dirty="0">
              <a:solidFill>
                <a:srgbClr val="3333CC"/>
              </a:solidFill>
            </a:endParaRPr>
          </a:p>
          <a:p>
            <a:pPr algn="l">
              <a:lnSpc>
                <a:spcPct val="70000"/>
              </a:lnSpc>
            </a:pPr>
            <a:r>
              <a:rPr lang="fr-FR" altLang="fr-FR" b="1" dirty="0">
                <a:solidFill>
                  <a:srgbClr val="3333CC"/>
                </a:solidFill>
              </a:rPr>
              <a:t>3  </a:t>
            </a:r>
            <a:r>
              <a:rPr lang="fr-FR" altLang="fr-FR" b="1" dirty="0">
                <a:solidFill>
                  <a:srgbClr val="009900"/>
                </a:solidFill>
              </a:rPr>
              <a:t>Pour fiabiliser l’état des stocks, il faut :</a:t>
            </a:r>
          </a:p>
          <a:p>
            <a:pPr algn="l">
              <a:lnSpc>
                <a:spcPct val="70000"/>
              </a:lnSpc>
              <a:buFontTx/>
              <a:buChar char="•"/>
            </a:pPr>
            <a:r>
              <a:rPr lang="fr-FR" altLang="fr-FR" dirty="0">
                <a:solidFill>
                  <a:srgbClr val="3333CC"/>
                </a:solidFill>
              </a:rPr>
              <a:t>Définir les responsabilités</a:t>
            </a:r>
          </a:p>
          <a:p>
            <a:pPr algn="l">
              <a:lnSpc>
                <a:spcPct val="70000"/>
              </a:lnSpc>
              <a:buFontTx/>
              <a:buChar char="•"/>
            </a:pPr>
            <a:r>
              <a:rPr lang="fr-FR" altLang="fr-FR" dirty="0">
                <a:solidFill>
                  <a:srgbClr val="3333CC"/>
                </a:solidFill>
              </a:rPr>
              <a:t>Former</a:t>
            </a:r>
          </a:p>
          <a:p>
            <a:pPr algn="l">
              <a:lnSpc>
                <a:spcPct val="70000"/>
              </a:lnSpc>
              <a:buFontTx/>
              <a:buChar char="•"/>
            </a:pPr>
            <a:r>
              <a:rPr lang="fr-FR" altLang="fr-FR" dirty="0">
                <a:solidFill>
                  <a:srgbClr val="3333CC"/>
                </a:solidFill>
              </a:rPr>
              <a:t>Donner les outils adéquats</a:t>
            </a:r>
          </a:p>
          <a:p>
            <a:pPr algn="l">
              <a:lnSpc>
                <a:spcPct val="70000"/>
              </a:lnSpc>
              <a:buFontTx/>
              <a:buChar char="•"/>
            </a:pPr>
            <a:r>
              <a:rPr lang="fr-FR" altLang="fr-FR" dirty="0">
                <a:solidFill>
                  <a:srgbClr val="3333CC"/>
                </a:solidFill>
              </a:rPr>
              <a:t>Mesurer la précision  :</a:t>
            </a:r>
          </a:p>
          <a:p>
            <a:pPr algn="l">
              <a:lnSpc>
                <a:spcPct val="70000"/>
              </a:lnSpc>
            </a:pPr>
            <a:endParaRPr lang="fr-FR" altLang="fr-FR" dirty="0">
              <a:solidFill>
                <a:srgbClr val="3333CC"/>
              </a:solidFill>
            </a:endParaRPr>
          </a:p>
          <a:p>
            <a:pPr lvl="1" algn="l">
              <a:lnSpc>
                <a:spcPct val="70000"/>
              </a:lnSpc>
              <a:buFontTx/>
              <a:buChar char="–"/>
            </a:pPr>
            <a:r>
              <a:rPr lang="fr-FR" altLang="fr-FR" dirty="0">
                <a:solidFill>
                  <a:srgbClr val="3333CC"/>
                </a:solidFill>
              </a:rPr>
              <a:t> définir la fréquence de comptage</a:t>
            </a:r>
          </a:p>
          <a:p>
            <a:pPr lvl="1" algn="l">
              <a:lnSpc>
                <a:spcPct val="70000"/>
              </a:lnSpc>
              <a:buFontTx/>
              <a:buChar char="–"/>
            </a:pPr>
            <a:r>
              <a:rPr lang="fr-FR" altLang="fr-FR" dirty="0">
                <a:solidFill>
                  <a:srgbClr val="3333CC"/>
                </a:solidFill>
              </a:rPr>
              <a:t> compter et comparer</a:t>
            </a:r>
          </a:p>
          <a:p>
            <a:pPr lvl="1" algn="l">
              <a:lnSpc>
                <a:spcPct val="70000"/>
              </a:lnSpc>
              <a:buFontTx/>
              <a:buChar char="–"/>
            </a:pPr>
            <a:r>
              <a:rPr lang="fr-FR" altLang="fr-FR" dirty="0">
                <a:solidFill>
                  <a:srgbClr val="3333CC"/>
                </a:solidFill>
              </a:rPr>
              <a:t> calculer le degré de précision objectif</a:t>
            </a:r>
            <a:endParaRPr lang="fr-FR" altLang="fr-FR" sz="2300" b="1" dirty="0">
              <a:solidFill>
                <a:srgbClr val="3333CC"/>
              </a:solidFill>
            </a:endParaRPr>
          </a:p>
          <a:p>
            <a:pPr algn="l">
              <a:lnSpc>
                <a:spcPct val="70000"/>
              </a:lnSpc>
            </a:pPr>
            <a:endParaRPr lang="fr-FR" altLang="fr-FR" sz="2300" b="1" dirty="0">
              <a:solidFill>
                <a:srgbClr val="3333CC"/>
              </a:solidFill>
            </a:endParaRPr>
          </a:p>
          <a:p>
            <a:pPr algn="l">
              <a:lnSpc>
                <a:spcPct val="70000"/>
              </a:lnSpc>
            </a:pPr>
            <a:r>
              <a:rPr lang="fr-FR" altLang="fr-FR" sz="2300" b="1" dirty="0">
                <a:solidFill>
                  <a:srgbClr val="3333CC"/>
                </a:solidFill>
              </a:rPr>
              <a:t>4 </a:t>
            </a:r>
            <a:r>
              <a:rPr lang="fr-FR" altLang="fr-FR" sz="2300" b="1" dirty="0">
                <a:solidFill>
                  <a:srgbClr val="009900"/>
                </a:solidFill>
              </a:rPr>
              <a:t>Objectif</a:t>
            </a:r>
            <a:r>
              <a:rPr lang="fr-FR" altLang="fr-FR" dirty="0">
                <a:solidFill>
                  <a:srgbClr val="009900"/>
                </a:solidFill>
              </a:rPr>
              <a:t> </a:t>
            </a:r>
            <a:r>
              <a:rPr lang="fr-FR" altLang="fr-FR" sz="2300" dirty="0">
                <a:solidFill>
                  <a:srgbClr val="3333CC"/>
                </a:solidFill>
              </a:rPr>
              <a:t>:  </a:t>
            </a:r>
            <a:r>
              <a:rPr lang="fr-FR" altLang="fr-FR" dirty="0">
                <a:solidFill>
                  <a:srgbClr val="3333CC"/>
                </a:solidFill>
              </a:rPr>
              <a:t>au moins</a:t>
            </a:r>
            <a:r>
              <a:rPr lang="fr-FR" altLang="fr-FR" sz="2300" dirty="0">
                <a:solidFill>
                  <a:srgbClr val="3333CC"/>
                </a:solidFill>
              </a:rPr>
              <a:t>  </a:t>
            </a:r>
            <a:r>
              <a:rPr lang="fr-FR" altLang="fr-FR" sz="3400" b="1" dirty="0">
                <a:solidFill>
                  <a:srgbClr val="009900"/>
                </a:solidFill>
              </a:rPr>
              <a:t>95 %</a:t>
            </a:r>
          </a:p>
          <a:p>
            <a:pPr algn="l">
              <a:lnSpc>
                <a:spcPct val="70000"/>
              </a:lnSpc>
            </a:pPr>
            <a:endParaRPr lang="fr-FR" altLang="fr-FR" sz="3400" b="1" dirty="0">
              <a:solidFill>
                <a:schemeClr val="hlink"/>
              </a:solidFill>
            </a:endParaRPr>
          </a:p>
          <a:p>
            <a:pPr algn="l">
              <a:lnSpc>
                <a:spcPct val="70000"/>
              </a:lnSpc>
            </a:pPr>
            <a:r>
              <a:rPr lang="fr-FR" altLang="fr-FR" sz="2500" b="1" dirty="0">
                <a:solidFill>
                  <a:srgbClr val="3333CC"/>
                </a:solidFill>
              </a:rPr>
              <a:t>5</a:t>
            </a:r>
            <a:r>
              <a:rPr lang="fr-FR" altLang="fr-FR" sz="2300" b="1" dirty="0">
                <a:solidFill>
                  <a:srgbClr val="3333CC"/>
                </a:solidFill>
              </a:rPr>
              <a:t> </a:t>
            </a:r>
            <a:r>
              <a:rPr lang="fr-FR" altLang="fr-FR" sz="2300" b="1" dirty="0">
                <a:solidFill>
                  <a:srgbClr val="009900"/>
                </a:solidFill>
              </a:rPr>
              <a:t>Conséquences de la non fiabilité des stocks</a:t>
            </a:r>
          </a:p>
          <a:p>
            <a:pPr algn="l">
              <a:lnSpc>
                <a:spcPct val="70000"/>
              </a:lnSpc>
            </a:pPr>
            <a:endParaRPr lang="fr-FR" altLang="fr-FR" sz="2300" b="1" dirty="0">
              <a:solidFill>
                <a:srgbClr val="3333CC"/>
              </a:solidFill>
            </a:endParaRPr>
          </a:p>
          <a:p>
            <a:pPr algn="l">
              <a:lnSpc>
                <a:spcPct val="70000"/>
              </a:lnSpc>
              <a:buFontTx/>
              <a:buChar char="•"/>
            </a:pPr>
            <a:r>
              <a:rPr lang="fr-FR" altLang="fr-FR" dirty="0">
                <a:solidFill>
                  <a:srgbClr val="3333CC"/>
                </a:solidFill>
              </a:rPr>
              <a:t>ruptures, </a:t>
            </a:r>
            <a:r>
              <a:rPr lang="fr-FR" altLang="fr-FR" dirty="0" err="1">
                <a:solidFill>
                  <a:srgbClr val="3333CC"/>
                </a:solidFill>
              </a:rPr>
              <a:t>sur-stock</a:t>
            </a:r>
            <a:r>
              <a:rPr lang="fr-FR" altLang="fr-FR" dirty="0">
                <a:solidFill>
                  <a:srgbClr val="3333CC"/>
                </a:solidFill>
              </a:rPr>
              <a:t>, obsolescence, non qualité, augmentation des coûts,...</a:t>
            </a:r>
          </a:p>
        </p:txBody>
      </p:sp>
      <p:sp>
        <p:nvSpPr>
          <p:cNvPr id="107523" name="Rectangle 3"/>
          <p:cNvSpPr>
            <a:spLocks noChangeArrowheads="1"/>
          </p:cNvSpPr>
          <p:nvPr/>
        </p:nvSpPr>
        <p:spPr bwMode="auto">
          <a:xfrm>
            <a:off x="2357438" y="1900238"/>
            <a:ext cx="4449762"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98" tIns="41186" rIns="83898" bIns="41186">
            <a:spAutoFit/>
          </a:bodyPr>
          <a:lstStyle>
            <a:lvl1pPr defTabSz="703263">
              <a:defRPr>
                <a:solidFill>
                  <a:srgbClr val="063DE8"/>
                </a:solidFill>
                <a:latin typeface="Arial" panose="020B0604020202020204" pitchFamily="34" charset="0"/>
              </a:defRPr>
            </a:lvl1pPr>
            <a:lvl2pPr marL="742950" indent="-285750" defTabSz="703263">
              <a:defRPr>
                <a:solidFill>
                  <a:srgbClr val="063DE8"/>
                </a:solidFill>
                <a:latin typeface="Arial" panose="020B0604020202020204" pitchFamily="34" charset="0"/>
              </a:defRPr>
            </a:lvl2pPr>
            <a:lvl3pPr marL="1143000" indent="-228600" defTabSz="703263">
              <a:defRPr>
                <a:solidFill>
                  <a:srgbClr val="063DE8"/>
                </a:solidFill>
                <a:latin typeface="Arial" panose="020B0604020202020204" pitchFamily="34" charset="0"/>
              </a:defRPr>
            </a:lvl3pPr>
            <a:lvl4pPr marL="1600200" indent="-228600" defTabSz="703263">
              <a:defRPr>
                <a:solidFill>
                  <a:srgbClr val="063DE8"/>
                </a:solidFill>
                <a:latin typeface="Arial" panose="020B0604020202020204" pitchFamily="34" charset="0"/>
              </a:defRPr>
            </a:lvl4pPr>
            <a:lvl5pPr marL="2057400" indent="-228600" defTabSz="703263">
              <a:defRPr>
                <a:solidFill>
                  <a:srgbClr val="063DE8"/>
                </a:solidFill>
                <a:latin typeface="Arial" panose="020B0604020202020204" pitchFamily="34" charset="0"/>
              </a:defRPr>
            </a:lvl5pPr>
            <a:lvl6pPr marL="2514600" indent="-228600" algn="ctr" defTabSz="703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3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3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3263" eaLnBrk="0" fontAlgn="base" hangingPunct="0">
              <a:spcBef>
                <a:spcPct val="0"/>
              </a:spcBef>
              <a:spcAft>
                <a:spcPct val="0"/>
              </a:spcAft>
              <a:defRPr>
                <a:solidFill>
                  <a:srgbClr val="063DE8"/>
                </a:solidFill>
                <a:latin typeface="Arial" panose="020B0604020202020204" pitchFamily="34" charset="0"/>
              </a:defRPr>
            </a:lvl9pPr>
          </a:lstStyle>
          <a:p>
            <a:pPr>
              <a:lnSpc>
                <a:spcPct val="90000"/>
              </a:lnSpc>
            </a:pPr>
            <a:r>
              <a:rPr lang="fr-FR" altLang="fr-FR" sz="1900" b="1" u="sng" dirty="0">
                <a:solidFill>
                  <a:srgbClr val="3333CC"/>
                </a:solidFill>
              </a:rPr>
              <a:t>      Nombre de références bonnes      </a:t>
            </a:r>
          </a:p>
          <a:p>
            <a:pPr>
              <a:lnSpc>
                <a:spcPct val="90000"/>
              </a:lnSpc>
            </a:pPr>
            <a:r>
              <a:rPr lang="fr-FR" altLang="fr-FR" sz="1900" b="1" dirty="0">
                <a:solidFill>
                  <a:srgbClr val="3333CC"/>
                </a:solidFill>
              </a:rPr>
              <a:t>Nombre de références inventoriées</a:t>
            </a:r>
          </a:p>
        </p:txBody>
      </p:sp>
      <p:sp>
        <p:nvSpPr>
          <p:cNvPr id="107524" name="Rectangle 4"/>
          <p:cNvSpPr>
            <a:spLocks noChangeArrowheads="1"/>
          </p:cNvSpPr>
          <p:nvPr/>
        </p:nvSpPr>
        <p:spPr bwMode="auto">
          <a:xfrm>
            <a:off x="334963" y="325438"/>
            <a:ext cx="8880475" cy="63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898" tIns="41186" rIns="83898" bIns="41186">
            <a:spAutoFit/>
          </a:bodyPr>
          <a:lstStyle>
            <a:lvl1pPr defTabSz="703263">
              <a:defRPr>
                <a:solidFill>
                  <a:srgbClr val="063DE8"/>
                </a:solidFill>
                <a:latin typeface="Arial" panose="020B0604020202020204" pitchFamily="34" charset="0"/>
              </a:defRPr>
            </a:lvl1pPr>
            <a:lvl2pPr marL="742950" indent="-285750" defTabSz="703263">
              <a:defRPr>
                <a:solidFill>
                  <a:srgbClr val="063DE8"/>
                </a:solidFill>
                <a:latin typeface="Arial" panose="020B0604020202020204" pitchFamily="34" charset="0"/>
              </a:defRPr>
            </a:lvl2pPr>
            <a:lvl3pPr marL="1143000" indent="-228600" defTabSz="703263">
              <a:defRPr>
                <a:solidFill>
                  <a:srgbClr val="063DE8"/>
                </a:solidFill>
                <a:latin typeface="Arial" panose="020B0604020202020204" pitchFamily="34" charset="0"/>
              </a:defRPr>
            </a:lvl3pPr>
            <a:lvl4pPr marL="1600200" indent="-228600" defTabSz="703263">
              <a:defRPr>
                <a:solidFill>
                  <a:srgbClr val="063DE8"/>
                </a:solidFill>
                <a:latin typeface="Arial" panose="020B0604020202020204" pitchFamily="34" charset="0"/>
              </a:defRPr>
            </a:lvl4pPr>
            <a:lvl5pPr marL="2057400" indent="-228600" defTabSz="703263">
              <a:defRPr>
                <a:solidFill>
                  <a:srgbClr val="063DE8"/>
                </a:solidFill>
                <a:latin typeface="Arial" panose="020B0604020202020204" pitchFamily="34" charset="0"/>
              </a:defRPr>
            </a:lvl5pPr>
            <a:lvl6pPr marL="2514600" indent="-228600" algn="ctr" defTabSz="703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3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3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3263"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smtClean="0">
                <a:solidFill>
                  <a:srgbClr val="3333CC"/>
                </a:solidFill>
              </a:rPr>
              <a:t> Fiabilité des stocks</a:t>
            </a:r>
            <a:endParaRPr lang="fr-FR" altLang="fr-FR" sz="3600" b="1" i="1" dirty="0">
              <a:solidFill>
                <a:srgbClr val="3333CC"/>
              </a:solidFill>
            </a:endParaRPr>
          </a:p>
        </p:txBody>
      </p:sp>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266700" y="1096963"/>
            <a:ext cx="9426575" cy="5030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898" tIns="41186" rIns="83898" bIns="41186">
            <a:spAutoFit/>
          </a:bodyPr>
          <a:lstStyle>
            <a:lvl1pPr defTabSz="200025">
              <a:tabLst>
                <a:tab pos="642938" algn="l"/>
                <a:tab pos="1803400" algn="l"/>
              </a:tabLst>
              <a:defRPr>
                <a:solidFill>
                  <a:srgbClr val="063DE8"/>
                </a:solidFill>
                <a:latin typeface="Arial" panose="020B0604020202020204" pitchFamily="34" charset="0"/>
              </a:defRPr>
            </a:lvl1pPr>
            <a:lvl2pPr marL="454025" indent="-254000" defTabSz="200025">
              <a:tabLst>
                <a:tab pos="642938" algn="l"/>
                <a:tab pos="1803400" algn="l"/>
              </a:tabLst>
              <a:defRPr>
                <a:solidFill>
                  <a:srgbClr val="063DE8"/>
                </a:solidFill>
                <a:latin typeface="Arial" panose="020B0604020202020204" pitchFamily="34" charset="0"/>
              </a:defRPr>
            </a:lvl2pPr>
            <a:lvl3pPr marL="1143000" indent="-228600" defTabSz="200025">
              <a:tabLst>
                <a:tab pos="642938" algn="l"/>
                <a:tab pos="1803400" algn="l"/>
              </a:tabLst>
              <a:defRPr>
                <a:solidFill>
                  <a:srgbClr val="063DE8"/>
                </a:solidFill>
                <a:latin typeface="Arial" panose="020B0604020202020204" pitchFamily="34" charset="0"/>
              </a:defRPr>
            </a:lvl3pPr>
            <a:lvl4pPr marL="1600200" indent="-228600" defTabSz="200025">
              <a:tabLst>
                <a:tab pos="642938" algn="l"/>
                <a:tab pos="1803400" algn="l"/>
              </a:tabLst>
              <a:defRPr>
                <a:solidFill>
                  <a:srgbClr val="063DE8"/>
                </a:solidFill>
                <a:latin typeface="Arial" panose="020B0604020202020204" pitchFamily="34" charset="0"/>
              </a:defRPr>
            </a:lvl4pPr>
            <a:lvl5pPr marL="2057400" indent="-228600" defTabSz="200025">
              <a:tabLst>
                <a:tab pos="642938" algn="l"/>
                <a:tab pos="1803400" algn="l"/>
              </a:tabLst>
              <a:defRPr>
                <a:solidFill>
                  <a:srgbClr val="063DE8"/>
                </a:solidFill>
                <a:latin typeface="Arial" panose="020B0604020202020204" pitchFamily="34" charset="0"/>
              </a:defRPr>
            </a:lvl5pPr>
            <a:lvl6pPr marL="2514600" indent="-228600" algn="ctr" defTabSz="200025" eaLnBrk="0" fontAlgn="base" hangingPunct="0">
              <a:spcBef>
                <a:spcPct val="0"/>
              </a:spcBef>
              <a:spcAft>
                <a:spcPct val="0"/>
              </a:spcAft>
              <a:tabLst>
                <a:tab pos="642938" algn="l"/>
                <a:tab pos="1803400" algn="l"/>
              </a:tabLst>
              <a:defRPr>
                <a:solidFill>
                  <a:srgbClr val="063DE8"/>
                </a:solidFill>
                <a:latin typeface="Arial" panose="020B0604020202020204" pitchFamily="34" charset="0"/>
              </a:defRPr>
            </a:lvl6pPr>
            <a:lvl7pPr marL="2971800" indent="-228600" algn="ctr" defTabSz="200025" eaLnBrk="0" fontAlgn="base" hangingPunct="0">
              <a:spcBef>
                <a:spcPct val="0"/>
              </a:spcBef>
              <a:spcAft>
                <a:spcPct val="0"/>
              </a:spcAft>
              <a:tabLst>
                <a:tab pos="642938" algn="l"/>
                <a:tab pos="1803400" algn="l"/>
              </a:tabLst>
              <a:defRPr>
                <a:solidFill>
                  <a:srgbClr val="063DE8"/>
                </a:solidFill>
                <a:latin typeface="Arial" panose="020B0604020202020204" pitchFamily="34" charset="0"/>
              </a:defRPr>
            </a:lvl7pPr>
            <a:lvl8pPr marL="3429000" indent="-228600" algn="ctr" defTabSz="200025" eaLnBrk="0" fontAlgn="base" hangingPunct="0">
              <a:spcBef>
                <a:spcPct val="0"/>
              </a:spcBef>
              <a:spcAft>
                <a:spcPct val="0"/>
              </a:spcAft>
              <a:tabLst>
                <a:tab pos="642938" algn="l"/>
                <a:tab pos="1803400" algn="l"/>
              </a:tabLst>
              <a:defRPr>
                <a:solidFill>
                  <a:srgbClr val="063DE8"/>
                </a:solidFill>
                <a:latin typeface="Arial" panose="020B0604020202020204" pitchFamily="34" charset="0"/>
              </a:defRPr>
            </a:lvl8pPr>
            <a:lvl9pPr marL="3886200" indent="-228600" algn="ctr" defTabSz="200025" eaLnBrk="0" fontAlgn="base" hangingPunct="0">
              <a:spcBef>
                <a:spcPct val="0"/>
              </a:spcBef>
              <a:spcAft>
                <a:spcPct val="0"/>
              </a:spcAft>
              <a:tabLst>
                <a:tab pos="642938" algn="l"/>
                <a:tab pos="1803400" algn="l"/>
              </a:tabLst>
              <a:defRPr>
                <a:solidFill>
                  <a:srgbClr val="063DE8"/>
                </a:solidFill>
                <a:latin typeface="Arial" panose="020B0604020202020204" pitchFamily="34" charset="0"/>
              </a:defRPr>
            </a:lvl9pPr>
          </a:lstStyle>
          <a:p>
            <a:pPr algn="l">
              <a:lnSpc>
                <a:spcPct val="90000"/>
              </a:lnSpc>
            </a:pPr>
            <a:r>
              <a:rPr lang="fr-FR" altLang="fr-FR" sz="2100" b="1" dirty="0">
                <a:solidFill>
                  <a:srgbClr val="3333CC"/>
                </a:solidFill>
              </a:rPr>
              <a:t>1</a:t>
            </a:r>
            <a:r>
              <a:rPr lang="fr-FR" altLang="fr-FR" sz="1900" b="1" dirty="0">
                <a:solidFill>
                  <a:srgbClr val="3333CC"/>
                </a:solidFill>
              </a:rPr>
              <a:t> </a:t>
            </a:r>
            <a:r>
              <a:rPr lang="fr-FR" altLang="fr-FR" sz="2100" b="1" dirty="0">
                <a:solidFill>
                  <a:srgbClr val="009900"/>
                </a:solidFill>
              </a:rPr>
              <a:t>Mesure</a:t>
            </a:r>
            <a:endParaRPr lang="fr-FR" altLang="fr-FR" sz="1900" b="1" dirty="0">
              <a:solidFill>
                <a:srgbClr val="009900"/>
              </a:solidFill>
            </a:endParaRPr>
          </a:p>
          <a:p>
            <a:pPr algn="l">
              <a:lnSpc>
                <a:spcPct val="90000"/>
              </a:lnSpc>
            </a:pPr>
            <a:endParaRPr lang="fr-FR" altLang="fr-FR" sz="2100" dirty="0">
              <a:solidFill>
                <a:srgbClr val="3333CC"/>
              </a:solidFill>
            </a:endParaRPr>
          </a:p>
          <a:p>
            <a:pPr algn="l">
              <a:lnSpc>
                <a:spcPct val="90000"/>
              </a:lnSpc>
              <a:buFontTx/>
              <a:buChar char="•"/>
            </a:pPr>
            <a:r>
              <a:rPr lang="fr-FR" altLang="fr-FR" sz="1600" dirty="0">
                <a:solidFill>
                  <a:srgbClr val="3333CC"/>
                </a:solidFill>
              </a:rPr>
              <a:t>  Une seule erreur dans la gamme signifie que la gamme est inexacte</a:t>
            </a:r>
            <a:endParaRPr lang="fr-FR" altLang="fr-FR" sz="2100" b="1" dirty="0">
              <a:solidFill>
                <a:srgbClr val="3333CC"/>
              </a:solidFill>
            </a:endParaRPr>
          </a:p>
          <a:p>
            <a:pPr algn="l">
              <a:lnSpc>
                <a:spcPct val="90000"/>
              </a:lnSpc>
            </a:pPr>
            <a:endParaRPr lang="fr-FR" altLang="fr-FR" sz="2100" b="1" dirty="0">
              <a:solidFill>
                <a:srgbClr val="3333CC"/>
              </a:solidFill>
            </a:endParaRPr>
          </a:p>
          <a:p>
            <a:pPr algn="l">
              <a:lnSpc>
                <a:spcPct val="90000"/>
              </a:lnSpc>
            </a:pPr>
            <a:r>
              <a:rPr lang="fr-FR" altLang="fr-FR" sz="2100" b="1" dirty="0">
                <a:solidFill>
                  <a:srgbClr val="3333CC"/>
                </a:solidFill>
              </a:rPr>
              <a:t>2</a:t>
            </a:r>
            <a:r>
              <a:rPr lang="fr-FR" altLang="fr-FR" sz="1900" b="1" dirty="0">
                <a:solidFill>
                  <a:srgbClr val="3333CC"/>
                </a:solidFill>
              </a:rPr>
              <a:t> </a:t>
            </a:r>
            <a:r>
              <a:rPr lang="fr-FR" altLang="fr-FR" sz="1900" b="1" dirty="0">
                <a:solidFill>
                  <a:srgbClr val="009900"/>
                </a:solidFill>
              </a:rPr>
              <a:t>Gamme exacte si :</a:t>
            </a:r>
            <a:r>
              <a:rPr lang="fr-FR" altLang="fr-FR" sz="2100" b="1" dirty="0">
                <a:solidFill>
                  <a:srgbClr val="009900"/>
                </a:solidFill>
              </a:rPr>
              <a:t> </a:t>
            </a:r>
          </a:p>
          <a:p>
            <a:pPr algn="l">
              <a:lnSpc>
                <a:spcPct val="90000"/>
              </a:lnSpc>
            </a:pPr>
            <a:endParaRPr lang="fr-FR" altLang="fr-FR" sz="2100" b="1" dirty="0">
              <a:solidFill>
                <a:srgbClr val="3333CC"/>
              </a:solidFill>
            </a:endParaRPr>
          </a:p>
          <a:p>
            <a:pPr lvl="1" algn="l">
              <a:lnSpc>
                <a:spcPct val="90000"/>
              </a:lnSpc>
              <a:buFontTx/>
              <a:buChar char="•"/>
            </a:pPr>
            <a:r>
              <a:rPr lang="fr-FR" altLang="fr-FR" sz="1600" dirty="0">
                <a:solidFill>
                  <a:srgbClr val="3333CC"/>
                </a:solidFill>
              </a:rPr>
              <a:t>Postes de charges bons</a:t>
            </a:r>
          </a:p>
          <a:p>
            <a:pPr lvl="1" algn="l">
              <a:lnSpc>
                <a:spcPct val="90000"/>
              </a:lnSpc>
              <a:buFontTx/>
              <a:buChar char="•"/>
            </a:pPr>
            <a:r>
              <a:rPr lang="fr-FR" altLang="fr-FR" sz="1600" dirty="0">
                <a:solidFill>
                  <a:srgbClr val="3333CC"/>
                </a:solidFill>
              </a:rPr>
              <a:t>Séquence des opérations correcte</a:t>
            </a:r>
          </a:p>
          <a:p>
            <a:pPr lvl="1" algn="l">
              <a:lnSpc>
                <a:spcPct val="90000"/>
              </a:lnSpc>
              <a:buFontTx/>
              <a:buChar char="•"/>
            </a:pPr>
            <a:r>
              <a:rPr lang="fr-FR" altLang="fr-FR" sz="1600" dirty="0">
                <a:solidFill>
                  <a:srgbClr val="3333CC"/>
                </a:solidFill>
              </a:rPr>
              <a:t>Temps justes</a:t>
            </a:r>
            <a:endParaRPr lang="fr-FR" altLang="fr-FR" sz="1900" dirty="0">
              <a:solidFill>
                <a:srgbClr val="3333CC"/>
              </a:solidFill>
            </a:endParaRPr>
          </a:p>
          <a:p>
            <a:pPr algn="l">
              <a:lnSpc>
                <a:spcPct val="90000"/>
              </a:lnSpc>
            </a:pPr>
            <a:endParaRPr lang="fr-FR" altLang="fr-FR" sz="1900" dirty="0">
              <a:solidFill>
                <a:srgbClr val="3333CC"/>
              </a:solidFill>
            </a:endParaRPr>
          </a:p>
          <a:p>
            <a:pPr algn="l">
              <a:lnSpc>
                <a:spcPct val="90000"/>
              </a:lnSpc>
            </a:pPr>
            <a:r>
              <a:rPr lang="fr-FR" altLang="fr-FR" sz="2100" b="1" dirty="0">
                <a:solidFill>
                  <a:srgbClr val="3333CC"/>
                </a:solidFill>
              </a:rPr>
              <a:t>3</a:t>
            </a:r>
            <a:r>
              <a:rPr lang="fr-FR" altLang="fr-FR" sz="1900" b="1" dirty="0">
                <a:solidFill>
                  <a:srgbClr val="3333CC"/>
                </a:solidFill>
              </a:rPr>
              <a:t> </a:t>
            </a:r>
            <a:r>
              <a:rPr lang="fr-FR" altLang="fr-FR" sz="1900" b="1" dirty="0" smtClean="0">
                <a:solidFill>
                  <a:srgbClr val="009900"/>
                </a:solidFill>
              </a:rPr>
              <a:t>Indicateur</a:t>
            </a:r>
            <a:r>
              <a:rPr lang="fr-FR" altLang="fr-FR" sz="1900" b="1" dirty="0" smtClean="0">
                <a:solidFill>
                  <a:srgbClr val="3333CC"/>
                </a:solidFill>
              </a:rPr>
              <a:t> =</a:t>
            </a:r>
            <a:endParaRPr lang="fr-FR" altLang="fr-FR" sz="1900" dirty="0">
              <a:solidFill>
                <a:srgbClr val="3333CC"/>
              </a:solidFill>
            </a:endParaRPr>
          </a:p>
          <a:p>
            <a:pPr algn="l">
              <a:lnSpc>
                <a:spcPct val="90000"/>
              </a:lnSpc>
            </a:pPr>
            <a:endParaRPr lang="fr-FR" altLang="fr-FR" sz="2100" b="1" dirty="0">
              <a:solidFill>
                <a:srgbClr val="3333CC"/>
              </a:solidFill>
            </a:endParaRPr>
          </a:p>
          <a:p>
            <a:pPr algn="l">
              <a:lnSpc>
                <a:spcPct val="90000"/>
              </a:lnSpc>
            </a:pPr>
            <a:r>
              <a:rPr lang="fr-FR" altLang="fr-FR" sz="2100" b="1" dirty="0">
                <a:solidFill>
                  <a:srgbClr val="3333CC"/>
                </a:solidFill>
              </a:rPr>
              <a:t>4 </a:t>
            </a:r>
            <a:r>
              <a:rPr lang="fr-FR" altLang="fr-FR" sz="2100" b="1" dirty="0">
                <a:solidFill>
                  <a:srgbClr val="009900"/>
                </a:solidFill>
              </a:rPr>
              <a:t>Objectif</a:t>
            </a:r>
            <a:r>
              <a:rPr lang="fr-FR" altLang="fr-FR" sz="1900" dirty="0">
                <a:solidFill>
                  <a:srgbClr val="009900"/>
                </a:solidFill>
              </a:rPr>
              <a:t> </a:t>
            </a:r>
            <a:r>
              <a:rPr lang="fr-FR" altLang="fr-FR" sz="2100" dirty="0">
                <a:solidFill>
                  <a:srgbClr val="3333CC"/>
                </a:solidFill>
              </a:rPr>
              <a:t>:  </a:t>
            </a:r>
            <a:r>
              <a:rPr lang="fr-FR" altLang="fr-FR" sz="1900" dirty="0">
                <a:solidFill>
                  <a:srgbClr val="3333CC"/>
                </a:solidFill>
              </a:rPr>
              <a:t>au moins</a:t>
            </a:r>
            <a:r>
              <a:rPr lang="fr-FR" altLang="fr-FR" sz="2100" dirty="0">
                <a:solidFill>
                  <a:srgbClr val="3333CC"/>
                </a:solidFill>
              </a:rPr>
              <a:t>  </a:t>
            </a:r>
            <a:r>
              <a:rPr lang="fr-FR" altLang="fr-FR" sz="3400" b="1" dirty="0">
                <a:solidFill>
                  <a:srgbClr val="009900"/>
                </a:solidFill>
              </a:rPr>
              <a:t>95 %</a:t>
            </a:r>
          </a:p>
          <a:p>
            <a:pPr algn="l">
              <a:lnSpc>
                <a:spcPct val="90000"/>
              </a:lnSpc>
            </a:pPr>
            <a:endParaRPr lang="fr-FR" altLang="fr-FR" sz="3400" b="1" dirty="0">
              <a:solidFill>
                <a:srgbClr val="3333CC"/>
              </a:solidFill>
            </a:endParaRPr>
          </a:p>
          <a:p>
            <a:pPr algn="l">
              <a:lnSpc>
                <a:spcPct val="90000"/>
              </a:lnSpc>
            </a:pPr>
            <a:r>
              <a:rPr lang="fr-FR" altLang="fr-FR" sz="2500" b="1" dirty="0">
                <a:solidFill>
                  <a:srgbClr val="3333CC"/>
                </a:solidFill>
              </a:rPr>
              <a:t>5</a:t>
            </a:r>
            <a:r>
              <a:rPr lang="fr-FR" altLang="fr-FR" sz="2100" b="1" dirty="0">
                <a:solidFill>
                  <a:srgbClr val="3333CC"/>
                </a:solidFill>
              </a:rPr>
              <a:t> </a:t>
            </a:r>
            <a:r>
              <a:rPr lang="fr-FR" altLang="fr-FR" sz="2100" b="1" dirty="0">
                <a:solidFill>
                  <a:srgbClr val="009900"/>
                </a:solidFill>
              </a:rPr>
              <a:t>Conséquences de gammes non fiables</a:t>
            </a:r>
          </a:p>
          <a:p>
            <a:pPr algn="l">
              <a:lnSpc>
                <a:spcPct val="90000"/>
              </a:lnSpc>
            </a:pPr>
            <a:endParaRPr lang="fr-FR" altLang="fr-FR" sz="2100" b="1" dirty="0">
              <a:solidFill>
                <a:srgbClr val="3333CC"/>
              </a:solidFill>
            </a:endParaRPr>
          </a:p>
          <a:p>
            <a:pPr algn="l">
              <a:lnSpc>
                <a:spcPct val="90000"/>
              </a:lnSpc>
              <a:buFontTx/>
              <a:buChar char="•"/>
            </a:pPr>
            <a:r>
              <a:rPr lang="fr-FR" altLang="fr-FR" sz="1600" dirty="0">
                <a:solidFill>
                  <a:srgbClr val="3333CC"/>
                </a:solidFill>
              </a:rPr>
              <a:t>  retards, reprises, non qualité,...</a:t>
            </a:r>
          </a:p>
        </p:txBody>
      </p:sp>
      <p:sp>
        <p:nvSpPr>
          <p:cNvPr id="108547" name="Rectangle 3"/>
          <p:cNvSpPr>
            <a:spLocks noChangeArrowheads="1"/>
          </p:cNvSpPr>
          <p:nvPr/>
        </p:nvSpPr>
        <p:spPr bwMode="auto">
          <a:xfrm>
            <a:off x="2532063" y="3554413"/>
            <a:ext cx="2779712"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102" tIns="48814" rIns="96102" bIns="48814">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u="sng">
                <a:solidFill>
                  <a:srgbClr val="3333CC"/>
                </a:solidFill>
              </a:rPr>
              <a:t>Nombre de gammes justes</a:t>
            </a:r>
            <a:endParaRPr lang="fr-FR" altLang="fr-FR" sz="1600" b="1">
              <a:solidFill>
                <a:srgbClr val="3333CC"/>
              </a:solidFill>
            </a:endParaRPr>
          </a:p>
          <a:p>
            <a:r>
              <a:rPr lang="fr-FR" altLang="fr-FR" sz="1600" b="1">
                <a:solidFill>
                  <a:srgbClr val="3333CC"/>
                </a:solidFill>
              </a:rPr>
              <a:t>Nombre total de gammes</a:t>
            </a:r>
          </a:p>
        </p:txBody>
      </p:sp>
      <p:sp>
        <p:nvSpPr>
          <p:cNvPr id="108548" name="Rectangle 4"/>
          <p:cNvSpPr>
            <a:spLocks noChangeArrowheads="1"/>
          </p:cNvSpPr>
          <p:nvPr/>
        </p:nvSpPr>
        <p:spPr bwMode="auto">
          <a:xfrm>
            <a:off x="266700" y="354013"/>
            <a:ext cx="8990013" cy="63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898" tIns="41186" rIns="83898" bIns="41186">
            <a:spAutoFit/>
          </a:bodyPr>
          <a:lstStyle>
            <a:lvl1pPr defTabSz="703263">
              <a:defRPr>
                <a:solidFill>
                  <a:srgbClr val="063DE8"/>
                </a:solidFill>
                <a:latin typeface="Arial" panose="020B0604020202020204" pitchFamily="34" charset="0"/>
              </a:defRPr>
            </a:lvl1pPr>
            <a:lvl2pPr marL="742950" indent="-285750" defTabSz="703263">
              <a:defRPr>
                <a:solidFill>
                  <a:srgbClr val="063DE8"/>
                </a:solidFill>
                <a:latin typeface="Arial" panose="020B0604020202020204" pitchFamily="34" charset="0"/>
              </a:defRPr>
            </a:lvl2pPr>
            <a:lvl3pPr marL="1143000" indent="-228600" defTabSz="703263">
              <a:defRPr>
                <a:solidFill>
                  <a:srgbClr val="063DE8"/>
                </a:solidFill>
                <a:latin typeface="Arial" panose="020B0604020202020204" pitchFamily="34" charset="0"/>
              </a:defRPr>
            </a:lvl3pPr>
            <a:lvl4pPr marL="1600200" indent="-228600" defTabSz="703263">
              <a:defRPr>
                <a:solidFill>
                  <a:srgbClr val="063DE8"/>
                </a:solidFill>
                <a:latin typeface="Arial" panose="020B0604020202020204" pitchFamily="34" charset="0"/>
              </a:defRPr>
            </a:lvl4pPr>
            <a:lvl5pPr marL="2057400" indent="-228600" defTabSz="703263">
              <a:defRPr>
                <a:solidFill>
                  <a:srgbClr val="063DE8"/>
                </a:solidFill>
                <a:latin typeface="Arial" panose="020B0604020202020204" pitchFamily="34" charset="0"/>
              </a:defRPr>
            </a:lvl5pPr>
            <a:lvl6pPr marL="2514600" indent="-228600" algn="ctr" defTabSz="703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3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3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3263"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smtClean="0">
                <a:solidFill>
                  <a:srgbClr val="3333CC"/>
                </a:solidFill>
              </a:rPr>
              <a:t> Fiabilité des gammes</a:t>
            </a:r>
            <a:endParaRPr lang="fr-FR" altLang="fr-FR" sz="3600" b="1" i="1" dirty="0">
              <a:solidFill>
                <a:srgbClr val="3333CC"/>
              </a:solidFill>
            </a:endParaRPr>
          </a:p>
        </p:txBody>
      </p:sp>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bwMode="auto">
          <a:xfrm>
            <a:off x="171450" y="2225675"/>
            <a:ext cx="9444038" cy="20963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102" tIns="48814" rIns="96102" bIns="48814" numCol="1" anchor="ctr" anchorCtr="0" compatLnSpc="1">
            <a:prstTxWarp prst="textNoShape">
              <a:avLst/>
            </a:prstTxWarp>
          </a:bodyPr>
          <a:lstStyle/>
          <a:p>
            <a:pPr defTabSz="957263"/>
            <a:r>
              <a:rPr lang="fr-FR" altLang="fr-FR" sz="2900" b="1" i="1" dirty="0" smtClean="0">
                <a:solidFill>
                  <a:srgbClr val="3333CC"/>
                </a:solidFill>
                <a:latin typeface="Arial" panose="020B0604020202020204" pitchFamily="34" charset="0"/>
              </a:rPr>
              <a:t>Conclusion </a:t>
            </a:r>
            <a:br>
              <a:rPr lang="fr-FR" altLang="fr-FR" sz="2900" b="1" i="1" dirty="0" smtClean="0">
                <a:solidFill>
                  <a:srgbClr val="3333CC"/>
                </a:solidFill>
                <a:latin typeface="Arial" panose="020B0604020202020204" pitchFamily="34" charset="0"/>
              </a:rPr>
            </a:br>
            <a:r>
              <a:rPr lang="fr-FR" altLang="fr-FR" sz="3700" b="1" dirty="0" smtClean="0">
                <a:solidFill>
                  <a:srgbClr val="3333CC"/>
                </a:solidFill>
                <a:latin typeface="Arial" panose="020B0604020202020204" pitchFamily="34" charset="0"/>
              </a:rPr>
              <a:t/>
            </a:r>
            <a:br>
              <a:rPr lang="fr-FR" altLang="fr-FR" sz="3700" b="1" dirty="0" smtClean="0">
                <a:solidFill>
                  <a:srgbClr val="3333CC"/>
                </a:solidFill>
                <a:latin typeface="Arial" panose="020B0604020202020204" pitchFamily="34" charset="0"/>
              </a:rPr>
            </a:br>
            <a:r>
              <a:rPr lang="fr-FR" altLang="fr-FR" sz="3700" b="1" dirty="0" smtClean="0">
                <a:solidFill>
                  <a:srgbClr val="3333CC"/>
                </a:solidFill>
                <a:latin typeface="Arial" panose="020B0604020202020204" pitchFamily="34" charset="0"/>
              </a:rPr>
              <a:t>MRP et les données techniques</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reeform 2"/>
          <p:cNvSpPr>
            <a:spLocks/>
          </p:cNvSpPr>
          <p:nvPr/>
        </p:nvSpPr>
        <p:spPr bwMode="auto">
          <a:xfrm>
            <a:off x="5438775" y="1558925"/>
            <a:ext cx="1641475" cy="1644650"/>
          </a:xfrm>
          <a:custGeom>
            <a:avLst/>
            <a:gdLst>
              <a:gd name="T0" fmla="*/ 0 w 1079"/>
              <a:gd name="T1" fmla="*/ 2147483647 h 1075"/>
              <a:gd name="T2" fmla="*/ 2147483647 w 1079"/>
              <a:gd name="T3" fmla="*/ 2147483647 h 1075"/>
              <a:gd name="T4" fmla="*/ 2147483647 w 1079"/>
              <a:gd name="T5" fmla="*/ 2147483647 h 1075"/>
              <a:gd name="T6" fmla="*/ 2147483647 w 1079"/>
              <a:gd name="T7" fmla="*/ 2147483647 h 1075"/>
              <a:gd name="T8" fmla="*/ 2147483647 w 1079"/>
              <a:gd name="T9" fmla="*/ 2147483647 h 1075"/>
              <a:gd name="T10" fmla="*/ 2147483647 w 1079"/>
              <a:gd name="T11" fmla="*/ 2147483647 h 1075"/>
              <a:gd name="T12" fmla="*/ 2147483647 w 1079"/>
              <a:gd name="T13" fmla="*/ 2147483647 h 1075"/>
              <a:gd name="T14" fmla="*/ 2147483647 w 1079"/>
              <a:gd name="T15" fmla="*/ 2147483647 h 1075"/>
              <a:gd name="T16" fmla="*/ 2147483647 w 1079"/>
              <a:gd name="T17" fmla="*/ 2147483647 h 1075"/>
              <a:gd name="T18" fmla="*/ 2147483647 w 1079"/>
              <a:gd name="T19" fmla="*/ 2147483647 h 1075"/>
              <a:gd name="T20" fmla="*/ 2147483647 w 1079"/>
              <a:gd name="T21" fmla="*/ 2147483647 h 1075"/>
              <a:gd name="T22" fmla="*/ 2147483647 w 1079"/>
              <a:gd name="T23" fmla="*/ 2147483647 h 1075"/>
              <a:gd name="T24" fmla="*/ 2147483647 w 1079"/>
              <a:gd name="T25" fmla="*/ 2147483647 h 1075"/>
              <a:gd name="T26" fmla="*/ 2147483647 w 1079"/>
              <a:gd name="T27" fmla="*/ 2147483647 h 1075"/>
              <a:gd name="T28" fmla="*/ 2147483647 w 1079"/>
              <a:gd name="T29" fmla="*/ 2147483647 h 1075"/>
              <a:gd name="T30" fmla="*/ 2147483647 w 1079"/>
              <a:gd name="T31" fmla="*/ 2147483647 h 1075"/>
              <a:gd name="T32" fmla="*/ 2147483647 w 1079"/>
              <a:gd name="T33" fmla="*/ 2147483647 h 1075"/>
              <a:gd name="T34" fmla="*/ 2147483647 w 1079"/>
              <a:gd name="T35" fmla="*/ 2147483647 h 1075"/>
              <a:gd name="T36" fmla="*/ 2147483647 w 1079"/>
              <a:gd name="T37" fmla="*/ 2147483647 h 1075"/>
              <a:gd name="T38" fmla="*/ 2147483647 w 1079"/>
              <a:gd name="T39" fmla="*/ 2147483647 h 1075"/>
              <a:gd name="T40" fmla="*/ 2147483647 w 1079"/>
              <a:gd name="T41" fmla="*/ 2147483647 h 1075"/>
              <a:gd name="T42" fmla="*/ 2147483647 w 1079"/>
              <a:gd name="T43" fmla="*/ 2147483647 h 1075"/>
              <a:gd name="T44" fmla="*/ 2147483647 w 1079"/>
              <a:gd name="T45" fmla="*/ 2147483647 h 1075"/>
              <a:gd name="T46" fmla="*/ 2147483647 w 1079"/>
              <a:gd name="T47" fmla="*/ 2147483647 h 1075"/>
              <a:gd name="T48" fmla="*/ 2147483647 w 1079"/>
              <a:gd name="T49" fmla="*/ 2147483647 h 1075"/>
              <a:gd name="T50" fmla="*/ 2147483647 w 1079"/>
              <a:gd name="T51" fmla="*/ 2147483647 h 1075"/>
              <a:gd name="T52" fmla="*/ 2147483647 w 1079"/>
              <a:gd name="T53" fmla="*/ 2147483647 h 1075"/>
              <a:gd name="T54" fmla="*/ 2147483647 w 1079"/>
              <a:gd name="T55" fmla="*/ 2147483647 h 1075"/>
              <a:gd name="T56" fmla="*/ 2147483647 w 1079"/>
              <a:gd name="T57" fmla="*/ 2147483647 h 1075"/>
              <a:gd name="T58" fmla="*/ 2147483647 w 1079"/>
              <a:gd name="T59" fmla="*/ 2147483647 h 1075"/>
              <a:gd name="T60" fmla="*/ 2147483647 w 1079"/>
              <a:gd name="T61" fmla="*/ 2147483647 h 1075"/>
              <a:gd name="T62" fmla="*/ 2147483647 w 1079"/>
              <a:gd name="T63" fmla="*/ 2147483647 h 1075"/>
              <a:gd name="T64" fmla="*/ 2147483647 w 1079"/>
              <a:gd name="T65" fmla="*/ 2147483647 h 1075"/>
              <a:gd name="T66" fmla="*/ 2147483647 w 1079"/>
              <a:gd name="T67" fmla="*/ 2147483647 h 1075"/>
              <a:gd name="T68" fmla="*/ 2147483647 w 1079"/>
              <a:gd name="T69" fmla="*/ 2147483647 h 1075"/>
              <a:gd name="T70" fmla="*/ 2147483647 w 1079"/>
              <a:gd name="T71" fmla="*/ 2147483647 h 1075"/>
              <a:gd name="T72" fmla="*/ 2147483647 w 1079"/>
              <a:gd name="T73" fmla="*/ 2147483647 h 1075"/>
              <a:gd name="T74" fmla="*/ 2147483647 w 1079"/>
              <a:gd name="T75" fmla="*/ 2147483647 h 1075"/>
              <a:gd name="T76" fmla="*/ 2147483647 w 1079"/>
              <a:gd name="T77" fmla="*/ 0 h 1075"/>
              <a:gd name="T78" fmla="*/ 2147483647 w 1079"/>
              <a:gd name="T79" fmla="*/ 2147483647 h 1075"/>
              <a:gd name="T80" fmla="*/ 2147483647 w 1079"/>
              <a:gd name="T81" fmla="*/ 2147483647 h 1075"/>
              <a:gd name="T82" fmla="*/ 2147483647 w 1079"/>
              <a:gd name="T83" fmla="*/ 2147483647 h 1075"/>
              <a:gd name="T84" fmla="*/ 2147483647 w 1079"/>
              <a:gd name="T85" fmla="*/ 2147483647 h 1075"/>
              <a:gd name="T86" fmla="*/ 2147483647 w 1079"/>
              <a:gd name="T87" fmla="*/ 2147483647 h 1075"/>
              <a:gd name="T88" fmla="*/ 2147483647 w 1079"/>
              <a:gd name="T89" fmla="*/ 2147483647 h 1075"/>
              <a:gd name="T90" fmla="*/ 2147483647 w 1079"/>
              <a:gd name="T91" fmla="*/ 2147483647 h 1075"/>
              <a:gd name="T92" fmla="*/ 2147483647 w 1079"/>
              <a:gd name="T93" fmla="*/ 2147483647 h 1075"/>
              <a:gd name="T94" fmla="*/ 2147483647 w 1079"/>
              <a:gd name="T95" fmla="*/ 2147483647 h 1075"/>
              <a:gd name="T96" fmla="*/ 2147483647 w 1079"/>
              <a:gd name="T97" fmla="*/ 2147483647 h 1075"/>
              <a:gd name="T98" fmla="*/ 2147483647 w 1079"/>
              <a:gd name="T99" fmla="*/ 2147483647 h 1075"/>
              <a:gd name="T100" fmla="*/ 2147483647 w 1079"/>
              <a:gd name="T101" fmla="*/ 2147483647 h 1075"/>
              <a:gd name="T102" fmla="*/ 2147483647 w 1079"/>
              <a:gd name="T103" fmla="*/ 2147483647 h 1075"/>
              <a:gd name="T104" fmla="*/ 2147483647 w 1079"/>
              <a:gd name="T105" fmla="*/ 2147483647 h 1075"/>
              <a:gd name="T106" fmla="*/ 2147483647 w 1079"/>
              <a:gd name="T107" fmla="*/ 2147483647 h 1075"/>
              <a:gd name="T108" fmla="*/ 2147483647 w 1079"/>
              <a:gd name="T109" fmla="*/ 2147483647 h 1075"/>
              <a:gd name="T110" fmla="*/ 2147483647 w 1079"/>
              <a:gd name="T111" fmla="*/ 2147483647 h 1075"/>
              <a:gd name="T112" fmla="*/ 2147483647 w 1079"/>
              <a:gd name="T113" fmla="*/ 2147483647 h 1075"/>
              <a:gd name="T114" fmla="*/ 2147483647 w 1079"/>
              <a:gd name="T115" fmla="*/ 2147483647 h 1075"/>
              <a:gd name="T116" fmla="*/ 2147483647 w 1079"/>
              <a:gd name="T117" fmla="*/ 2147483647 h 1075"/>
              <a:gd name="T118" fmla="*/ 0 w 1079"/>
              <a:gd name="T119" fmla="*/ 2147483647 h 10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79" h="1075">
                <a:moveTo>
                  <a:pt x="0" y="852"/>
                </a:moveTo>
                <a:lnTo>
                  <a:pt x="11" y="830"/>
                </a:lnTo>
                <a:lnTo>
                  <a:pt x="21" y="812"/>
                </a:lnTo>
                <a:lnTo>
                  <a:pt x="31" y="792"/>
                </a:lnTo>
                <a:lnTo>
                  <a:pt x="41" y="774"/>
                </a:lnTo>
                <a:lnTo>
                  <a:pt x="52" y="755"/>
                </a:lnTo>
                <a:lnTo>
                  <a:pt x="64" y="735"/>
                </a:lnTo>
                <a:lnTo>
                  <a:pt x="75" y="717"/>
                </a:lnTo>
                <a:lnTo>
                  <a:pt x="86" y="698"/>
                </a:lnTo>
                <a:lnTo>
                  <a:pt x="102" y="676"/>
                </a:lnTo>
                <a:lnTo>
                  <a:pt x="118" y="653"/>
                </a:lnTo>
                <a:lnTo>
                  <a:pt x="131" y="635"/>
                </a:lnTo>
                <a:lnTo>
                  <a:pt x="146" y="617"/>
                </a:lnTo>
                <a:lnTo>
                  <a:pt x="161" y="596"/>
                </a:lnTo>
                <a:lnTo>
                  <a:pt x="178" y="574"/>
                </a:lnTo>
                <a:lnTo>
                  <a:pt x="195" y="555"/>
                </a:lnTo>
                <a:lnTo>
                  <a:pt x="213" y="534"/>
                </a:lnTo>
                <a:lnTo>
                  <a:pt x="229" y="517"/>
                </a:lnTo>
                <a:lnTo>
                  <a:pt x="250" y="494"/>
                </a:lnTo>
                <a:lnTo>
                  <a:pt x="268" y="474"/>
                </a:lnTo>
                <a:lnTo>
                  <a:pt x="286" y="458"/>
                </a:lnTo>
                <a:lnTo>
                  <a:pt x="307" y="438"/>
                </a:lnTo>
                <a:lnTo>
                  <a:pt x="322" y="424"/>
                </a:lnTo>
                <a:lnTo>
                  <a:pt x="342" y="408"/>
                </a:lnTo>
                <a:lnTo>
                  <a:pt x="361" y="391"/>
                </a:lnTo>
                <a:lnTo>
                  <a:pt x="385" y="373"/>
                </a:lnTo>
                <a:lnTo>
                  <a:pt x="404" y="358"/>
                </a:lnTo>
                <a:lnTo>
                  <a:pt x="427" y="340"/>
                </a:lnTo>
                <a:lnTo>
                  <a:pt x="453" y="322"/>
                </a:lnTo>
                <a:lnTo>
                  <a:pt x="476" y="304"/>
                </a:lnTo>
                <a:lnTo>
                  <a:pt x="503" y="286"/>
                </a:lnTo>
                <a:lnTo>
                  <a:pt x="529" y="269"/>
                </a:lnTo>
                <a:lnTo>
                  <a:pt x="557" y="254"/>
                </a:lnTo>
                <a:lnTo>
                  <a:pt x="586" y="237"/>
                </a:lnTo>
                <a:lnTo>
                  <a:pt x="611" y="226"/>
                </a:lnTo>
                <a:lnTo>
                  <a:pt x="635" y="212"/>
                </a:lnTo>
                <a:lnTo>
                  <a:pt x="662" y="201"/>
                </a:lnTo>
                <a:lnTo>
                  <a:pt x="682" y="193"/>
                </a:lnTo>
                <a:lnTo>
                  <a:pt x="599" y="0"/>
                </a:lnTo>
                <a:lnTo>
                  <a:pt x="1079" y="274"/>
                </a:lnTo>
                <a:lnTo>
                  <a:pt x="954" y="845"/>
                </a:lnTo>
                <a:lnTo>
                  <a:pt x="876" y="676"/>
                </a:lnTo>
                <a:lnTo>
                  <a:pt x="844" y="691"/>
                </a:lnTo>
                <a:lnTo>
                  <a:pt x="814" y="707"/>
                </a:lnTo>
                <a:lnTo>
                  <a:pt x="780" y="728"/>
                </a:lnTo>
                <a:lnTo>
                  <a:pt x="744" y="752"/>
                </a:lnTo>
                <a:lnTo>
                  <a:pt x="717" y="773"/>
                </a:lnTo>
                <a:lnTo>
                  <a:pt x="689" y="796"/>
                </a:lnTo>
                <a:lnTo>
                  <a:pt x="661" y="819"/>
                </a:lnTo>
                <a:lnTo>
                  <a:pt x="637" y="842"/>
                </a:lnTo>
                <a:lnTo>
                  <a:pt x="615" y="867"/>
                </a:lnTo>
                <a:lnTo>
                  <a:pt x="590" y="893"/>
                </a:lnTo>
                <a:lnTo>
                  <a:pt x="569" y="920"/>
                </a:lnTo>
                <a:lnTo>
                  <a:pt x="549" y="946"/>
                </a:lnTo>
                <a:lnTo>
                  <a:pt x="531" y="970"/>
                </a:lnTo>
                <a:lnTo>
                  <a:pt x="511" y="1002"/>
                </a:lnTo>
                <a:lnTo>
                  <a:pt x="493" y="1031"/>
                </a:lnTo>
                <a:lnTo>
                  <a:pt x="483" y="1053"/>
                </a:lnTo>
                <a:lnTo>
                  <a:pt x="471" y="1075"/>
                </a:lnTo>
                <a:lnTo>
                  <a:pt x="0" y="852"/>
                </a:lnTo>
                <a:close/>
              </a:path>
            </a:pathLst>
          </a:custGeom>
          <a:solidFill>
            <a:srgbClr val="00FFFF"/>
          </a:solidFill>
          <a:ln w="17463">
            <a:solidFill>
              <a:srgbClr val="000000"/>
            </a:solidFill>
            <a:prstDash val="solid"/>
            <a:round/>
            <a:headEnd/>
            <a:tailEnd/>
          </a:ln>
        </p:spPr>
        <p:txBody>
          <a:bodyPr/>
          <a:lstStyle/>
          <a:p>
            <a:endParaRPr lang="fr-FR"/>
          </a:p>
        </p:txBody>
      </p:sp>
      <p:sp>
        <p:nvSpPr>
          <p:cNvPr id="110595" name="Freeform 3"/>
          <p:cNvSpPr>
            <a:spLocks/>
          </p:cNvSpPr>
          <p:nvPr/>
        </p:nvSpPr>
        <p:spPr bwMode="auto">
          <a:xfrm>
            <a:off x="5032375" y="2716213"/>
            <a:ext cx="1444625" cy="1833562"/>
          </a:xfrm>
          <a:custGeom>
            <a:avLst/>
            <a:gdLst>
              <a:gd name="T0" fmla="*/ 2147483647 w 949"/>
              <a:gd name="T1" fmla="*/ 2147483647 h 1198"/>
              <a:gd name="T2" fmla="*/ 2147483647 w 949"/>
              <a:gd name="T3" fmla="*/ 2147483647 h 1198"/>
              <a:gd name="T4" fmla="*/ 2147483647 w 949"/>
              <a:gd name="T5" fmla="*/ 2147483647 h 1198"/>
              <a:gd name="T6" fmla="*/ 2147483647 w 949"/>
              <a:gd name="T7" fmla="*/ 2147483647 h 1198"/>
              <a:gd name="T8" fmla="*/ 2147483647 w 949"/>
              <a:gd name="T9" fmla="*/ 2147483647 h 1198"/>
              <a:gd name="T10" fmla="*/ 2147483647 w 949"/>
              <a:gd name="T11" fmla="*/ 2147483647 h 1198"/>
              <a:gd name="T12" fmla="*/ 2147483647 w 949"/>
              <a:gd name="T13" fmla="*/ 2147483647 h 1198"/>
              <a:gd name="T14" fmla="*/ 2147483647 w 949"/>
              <a:gd name="T15" fmla="*/ 2147483647 h 1198"/>
              <a:gd name="T16" fmla="*/ 2147483647 w 949"/>
              <a:gd name="T17" fmla="*/ 2147483647 h 1198"/>
              <a:gd name="T18" fmla="*/ 2147483647 w 949"/>
              <a:gd name="T19" fmla="*/ 2147483647 h 1198"/>
              <a:gd name="T20" fmla="*/ 2147483647 w 949"/>
              <a:gd name="T21" fmla="*/ 2147483647 h 1198"/>
              <a:gd name="T22" fmla="*/ 2147483647 w 949"/>
              <a:gd name="T23" fmla="*/ 2147483647 h 1198"/>
              <a:gd name="T24" fmla="*/ 2147483647 w 949"/>
              <a:gd name="T25" fmla="*/ 2147483647 h 1198"/>
              <a:gd name="T26" fmla="*/ 2147483647 w 949"/>
              <a:gd name="T27" fmla="*/ 2147483647 h 1198"/>
              <a:gd name="T28" fmla="*/ 2147483647 w 949"/>
              <a:gd name="T29" fmla="*/ 2147483647 h 1198"/>
              <a:gd name="T30" fmla="*/ 2147483647 w 949"/>
              <a:gd name="T31" fmla="*/ 2147483647 h 1198"/>
              <a:gd name="T32" fmla="*/ 2147483647 w 949"/>
              <a:gd name="T33" fmla="*/ 2147483647 h 1198"/>
              <a:gd name="T34" fmla="*/ 2147483647 w 949"/>
              <a:gd name="T35" fmla="*/ 2147483647 h 1198"/>
              <a:gd name="T36" fmla="*/ 2147483647 w 949"/>
              <a:gd name="T37" fmla="*/ 2147483647 h 1198"/>
              <a:gd name="T38" fmla="*/ 2147483647 w 949"/>
              <a:gd name="T39" fmla="*/ 2147483647 h 1198"/>
              <a:gd name="T40" fmla="*/ 2147483647 w 949"/>
              <a:gd name="T41" fmla="*/ 2147483647 h 1198"/>
              <a:gd name="T42" fmla="*/ 2147483647 w 949"/>
              <a:gd name="T43" fmla="*/ 2147483647 h 1198"/>
              <a:gd name="T44" fmla="*/ 2147483647 w 949"/>
              <a:gd name="T45" fmla="*/ 2147483647 h 1198"/>
              <a:gd name="T46" fmla="*/ 2147483647 w 949"/>
              <a:gd name="T47" fmla="*/ 2147483647 h 1198"/>
              <a:gd name="T48" fmla="*/ 2147483647 w 949"/>
              <a:gd name="T49" fmla="*/ 2147483647 h 1198"/>
              <a:gd name="T50" fmla="*/ 2147483647 w 949"/>
              <a:gd name="T51" fmla="*/ 2147483647 h 1198"/>
              <a:gd name="T52" fmla="*/ 2147483647 w 949"/>
              <a:gd name="T53" fmla="*/ 2147483647 h 1198"/>
              <a:gd name="T54" fmla="*/ 2147483647 w 949"/>
              <a:gd name="T55" fmla="*/ 2147483647 h 1198"/>
              <a:gd name="T56" fmla="*/ 2147483647 w 949"/>
              <a:gd name="T57" fmla="*/ 2147483647 h 1198"/>
              <a:gd name="T58" fmla="*/ 2147483647 w 949"/>
              <a:gd name="T59" fmla="*/ 2147483647 h 1198"/>
              <a:gd name="T60" fmla="*/ 2147483647 w 949"/>
              <a:gd name="T61" fmla="*/ 2147483647 h 1198"/>
              <a:gd name="T62" fmla="*/ 2147483647 w 949"/>
              <a:gd name="T63" fmla="*/ 2147483647 h 1198"/>
              <a:gd name="T64" fmla="*/ 2147483647 w 949"/>
              <a:gd name="T65" fmla="*/ 2147483647 h 1198"/>
              <a:gd name="T66" fmla="*/ 2147483647 w 949"/>
              <a:gd name="T67" fmla="*/ 2147483647 h 1198"/>
              <a:gd name="T68" fmla="*/ 2147483647 w 949"/>
              <a:gd name="T69" fmla="*/ 2147483647 h 1198"/>
              <a:gd name="T70" fmla="*/ 2147483647 w 949"/>
              <a:gd name="T71" fmla="*/ 2147483647 h 1198"/>
              <a:gd name="T72" fmla="*/ 2147483647 w 949"/>
              <a:gd name="T73" fmla="*/ 2147483647 h 1198"/>
              <a:gd name="T74" fmla="*/ 2147483647 w 949"/>
              <a:gd name="T75" fmla="*/ 2147483647 h 1198"/>
              <a:gd name="T76" fmla="*/ 2147483647 w 949"/>
              <a:gd name="T77" fmla="*/ 2147483647 h 1198"/>
              <a:gd name="T78" fmla="*/ 2147483647 w 949"/>
              <a:gd name="T79" fmla="*/ 2147483647 h 1198"/>
              <a:gd name="T80" fmla="*/ 2147483647 w 949"/>
              <a:gd name="T81" fmla="*/ 2147483647 h 1198"/>
              <a:gd name="T82" fmla="*/ 2147483647 w 949"/>
              <a:gd name="T83" fmla="*/ 2147483647 h 1198"/>
              <a:gd name="T84" fmla="*/ 2147483647 w 949"/>
              <a:gd name="T85" fmla="*/ 2147483647 h 1198"/>
              <a:gd name="T86" fmla="*/ 2147483647 w 949"/>
              <a:gd name="T87" fmla="*/ 2147483647 h 1198"/>
              <a:gd name="T88" fmla="*/ 2147483647 w 949"/>
              <a:gd name="T89" fmla="*/ 2147483647 h 1198"/>
              <a:gd name="T90" fmla="*/ 2147483647 w 949"/>
              <a:gd name="T91" fmla="*/ 2147483647 h 1198"/>
              <a:gd name="T92" fmla="*/ 2147483647 w 949"/>
              <a:gd name="T93" fmla="*/ 2147483647 h 1198"/>
              <a:gd name="T94" fmla="*/ 2147483647 w 949"/>
              <a:gd name="T95" fmla="*/ 2147483647 h 1198"/>
              <a:gd name="T96" fmla="*/ 2147483647 w 949"/>
              <a:gd name="T97" fmla="*/ 2147483647 h 1198"/>
              <a:gd name="T98" fmla="*/ 2147483647 w 949"/>
              <a:gd name="T99" fmla="*/ 2147483647 h 1198"/>
              <a:gd name="T100" fmla="*/ 2147483647 w 949"/>
              <a:gd name="T101" fmla="*/ 2147483647 h 1198"/>
              <a:gd name="T102" fmla="*/ 2147483647 w 949"/>
              <a:gd name="T103" fmla="*/ 2147483647 h 1198"/>
              <a:gd name="T104" fmla="*/ 2147483647 w 949"/>
              <a:gd name="T105" fmla="*/ 2147483647 h 1198"/>
              <a:gd name="T106" fmla="*/ 2147483647 w 949"/>
              <a:gd name="T107" fmla="*/ 2147483647 h 1198"/>
              <a:gd name="T108" fmla="*/ 0 w 949"/>
              <a:gd name="T109" fmla="*/ 2147483647 h 1198"/>
              <a:gd name="T110" fmla="*/ 2147483647 w 949"/>
              <a:gd name="T111" fmla="*/ 0 h 1198"/>
              <a:gd name="T112" fmla="*/ 2147483647 w 949"/>
              <a:gd name="T113" fmla="*/ 2147483647 h 11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9" h="1198">
                <a:moveTo>
                  <a:pt x="949" y="496"/>
                </a:moveTo>
                <a:lnTo>
                  <a:pt x="708" y="397"/>
                </a:lnTo>
                <a:lnTo>
                  <a:pt x="698" y="420"/>
                </a:lnTo>
                <a:lnTo>
                  <a:pt x="693" y="442"/>
                </a:lnTo>
                <a:lnTo>
                  <a:pt x="686" y="465"/>
                </a:lnTo>
                <a:lnTo>
                  <a:pt x="680" y="490"/>
                </a:lnTo>
                <a:lnTo>
                  <a:pt x="673" y="522"/>
                </a:lnTo>
                <a:lnTo>
                  <a:pt x="669" y="549"/>
                </a:lnTo>
                <a:lnTo>
                  <a:pt x="665" y="578"/>
                </a:lnTo>
                <a:lnTo>
                  <a:pt x="662" y="610"/>
                </a:lnTo>
                <a:lnTo>
                  <a:pt x="659" y="643"/>
                </a:lnTo>
                <a:lnTo>
                  <a:pt x="659" y="703"/>
                </a:lnTo>
                <a:lnTo>
                  <a:pt x="661" y="733"/>
                </a:lnTo>
                <a:lnTo>
                  <a:pt x="662" y="762"/>
                </a:lnTo>
                <a:lnTo>
                  <a:pt x="666" y="791"/>
                </a:lnTo>
                <a:lnTo>
                  <a:pt x="672" y="821"/>
                </a:lnTo>
                <a:lnTo>
                  <a:pt x="677" y="848"/>
                </a:lnTo>
                <a:lnTo>
                  <a:pt x="684" y="882"/>
                </a:lnTo>
                <a:lnTo>
                  <a:pt x="694" y="912"/>
                </a:lnTo>
                <a:lnTo>
                  <a:pt x="240" y="1198"/>
                </a:lnTo>
                <a:lnTo>
                  <a:pt x="230" y="1169"/>
                </a:lnTo>
                <a:lnTo>
                  <a:pt x="221" y="1144"/>
                </a:lnTo>
                <a:lnTo>
                  <a:pt x="212" y="1120"/>
                </a:lnTo>
                <a:lnTo>
                  <a:pt x="204" y="1094"/>
                </a:lnTo>
                <a:lnTo>
                  <a:pt x="197" y="1072"/>
                </a:lnTo>
                <a:lnTo>
                  <a:pt x="189" y="1047"/>
                </a:lnTo>
                <a:lnTo>
                  <a:pt x="183" y="1023"/>
                </a:lnTo>
                <a:lnTo>
                  <a:pt x="178" y="1001"/>
                </a:lnTo>
                <a:lnTo>
                  <a:pt x="172" y="977"/>
                </a:lnTo>
                <a:lnTo>
                  <a:pt x="165" y="950"/>
                </a:lnTo>
                <a:lnTo>
                  <a:pt x="161" y="921"/>
                </a:lnTo>
                <a:lnTo>
                  <a:pt x="155" y="894"/>
                </a:lnTo>
                <a:lnTo>
                  <a:pt x="150" y="868"/>
                </a:lnTo>
                <a:lnTo>
                  <a:pt x="147" y="837"/>
                </a:lnTo>
                <a:lnTo>
                  <a:pt x="144" y="808"/>
                </a:lnTo>
                <a:lnTo>
                  <a:pt x="141" y="775"/>
                </a:lnTo>
                <a:lnTo>
                  <a:pt x="139" y="743"/>
                </a:lnTo>
                <a:lnTo>
                  <a:pt x="139" y="711"/>
                </a:lnTo>
                <a:lnTo>
                  <a:pt x="139" y="678"/>
                </a:lnTo>
                <a:lnTo>
                  <a:pt x="139" y="636"/>
                </a:lnTo>
                <a:lnTo>
                  <a:pt x="140" y="599"/>
                </a:lnTo>
                <a:lnTo>
                  <a:pt x="141" y="574"/>
                </a:lnTo>
                <a:lnTo>
                  <a:pt x="144" y="543"/>
                </a:lnTo>
                <a:lnTo>
                  <a:pt x="147" y="514"/>
                </a:lnTo>
                <a:lnTo>
                  <a:pt x="151" y="479"/>
                </a:lnTo>
                <a:lnTo>
                  <a:pt x="157" y="449"/>
                </a:lnTo>
                <a:lnTo>
                  <a:pt x="162" y="421"/>
                </a:lnTo>
                <a:lnTo>
                  <a:pt x="169" y="386"/>
                </a:lnTo>
                <a:lnTo>
                  <a:pt x="176" y="359"/>
                </a:lnTo>
                <a:lnTo>
                  <a:pt x="183" y="325"/>
                </a:lnTo>
                <a:lnTo>
                  <a:pt x="191" y="297"/>
                </a:lnTo>
                <a:lnTo>
                  <a:pt x="201" y="267"/>
                </a:lnTo>
                <a:lnTo>
                  <a:pt x="211" y="236"/>
                </a:lnTo>
                <a:lnTo>
                  <a:pt x="225" y="199"/>
                </a:lnTo>
                <a:lnTo>
                  <a:pt x="0" y="105"/>
                </a:lnTo>
                <a:lnTo>
                  <a:pt x="591" y="0"/>
                </a:lnTo>
                <a:lnTo>
                  <a:pt x="949" y="496"/>
                </a:lnTo>
                <a:close/>
              </a:path>
            </a:pathLst>
          </a:custGeom>
          <a:solidFill>
            <a:srgbClr val="008000"/>
          </a:solidFill>
          <a:ln w="17463">
            <a:solidFill>
              <a:srgbClr val="000000"/>
            </a:solidFill>
            <a:prstDash val="solid"/>
            <a:round/>
            <a:headEnd/>
            <a:tailEnd/>
          </a:ln>
        </p:spPr>
        <p:txBody>
          <a:bodyPr/>
          <a:lstStyle/>
          <a:p>
            <a:endParaRPr lang="fr-FR"/>
          </a:p>
        </p:txBody>
      </p:sp>
      <p:sp>
        <p:nvSpPr>
          <p:cNvPr id="110596" name="Freeform 4"/>
          <p:cNvSpPr>
            <a:spLocks/>
          </p:cNvSpPr>
          <p:nvPr/>
        </p:nvSpPr>
        <p:spPr bwMode="auto">
          <a:xfrm>
            <a:off x="5097463" y="4041775"/>
            <a:ext cx="1641475" cy="1570038"/>
          </a:xfrm>
          <a:custGeom>
            <a:avLst/>
            <a:gdLst>
              <a:gd name="T0" fmla="*/ 2147483647 w 1078"/>
              <a:gd name="T1" fmla="*/ 2147483647 h 1026"/>
              <a:gd name="T2" fmla="*/ 2147483647 w 1078"/>
              <a:gd name="T3" fmla="*/ 2147483647 h 1026"/>
              <a:gd name="T4" fmla="*/ 2147483647 w 1078"/>
              <a:gd name="T5" fmla="*/ 2147483647 h 1026"/>
              <a:gd name="T6" fmla="*/ 2147483647 w 1078"/>
              <a:gd name="T7" fmla="*/ 2147483647 h 1026"/>
              <a:gd name="T8" fmla="*/ 2147483647 w 1078"/>
              <a:gd name="T9" fmla="*/ 2147483647 h 1026"/>
              <a:gd name="T10" fmla="*/ 2147483647 w 1078"/>
              <a:gd name="T11" fmla="*/ 2147483647 h 1026"/>
              <a:gd name="T12" fmla="*/ 2147483647 w 1078"/>
              <a:gd name="T13" fmla="*/ 2147483647 h 1026"/>
              <a:gd name="T14" fmla="*/ 2147483647 w 1078"/>
              <a:gd name="T15" fmla="*/ 2147483647 h 1026"/>
              <a:gd name="T16" fmla="*/ 2147483647 w 1078"/>
              <a:gd name="T17" fmla="*/ 2147483647 h 1026"/>
              <a:gd name="T18" fmla="*/ 2147483647 w 1078"/>
              <a:gd name="T19" fmla="*/ 2147483647 h 1026"/>
              <a:gd name="T20" fmla="*/ 2147483647 w 1078"/>
              <a:gd name="T21" fmla="*/ 2147483647 h 1026"/>
              <a:gd name="T22" fmla="*/ 2147483647 w 1078"/>
              <a:gd name="T23" fmla="*/ 2147483647 h 1026"/>
              <a:gd name="T24" fmla="*/ 2147483647 w 1078"/>
              <a:gd name="T25" fmla="*/ 2147483647 h 1026"/>
              <a:gd name="T26" fmla="*/ 2147483647 w 1078"/>
              <a:gd name="T27" fmla="*/ 2147483647 h 1026"/>
              <a:gd name="T28" fmla="*/ 2147483647 w 1078"/>
              <a:gd name="T29" fmla="*/ 2147483647 h 1026"/>
              <a:gd name="T30" fmla="*/ 2147483647 w 1078"/>
              <a:gd name="T31" fmla="*/ 2147483647 h 1026"/>
              <a:gd name="T32" fmla="*/ 2147483647 w 1078"/>
              <a:gd name="T33" fmla="*/ 2147483647 h 1026"/>
              <a:gd name="T34" fmla="*/ 2147483647 w 1078"/>
              <a:gd name="T35" fmla="*/ 2147483647 h 1026"/>
              <a:gd name="T36" fmla="*/ 2147483647 w 1078"/>
              <a:gd name="T37" fmla="*/ 2147483647 h 1026"/>
              <a:gd name="T38" fmla="*/ 2147483647 w 1078"/>
              <a:gd name="T39" fmla="*/ 2147483647 h 1026"/>
              <a:gd name="T40" fmla="*/ 2147483647 w 1078"/>
              <a:gd name="T41" fmla="*/ 2147483647 h 1026"/>
              <a:gd name="T42" fmla="*/ 2147483647 w 1078"/>
              <a:gd name="T43" fmla="*/ 2147483647 h 1026"/>
              <a:gd name="T44" fmla="*/ 2147483647 w 1078"/>
              <a:gd name="T45" fmla="*/ 2147483647 h 1026"/>
              <a:gd name="T46" fmla="*/ 2147483647 w 1078"/>
              <a:gd name="T47" fmla="*/ 2147483647 h 1026"/>
              <a:gd name="T48" fmla="*/ 2147483647 w 1078"/>
              <a:gd name="T49" fmla="*/ 2147483647 h 1026"/>
              <a:gd name="T50" fmla="*/ 2147483647 w 1078"/>
              <a:gd name="T51" fmla="*/ 2147483647 h 1026"/>
              <a:gd name="T52" fmla="*/ 2147483647 w 1078"/>
              <a:gd name="T53" fmla="*/ 2147483647 h 1026"/>
              <a:gd name="T54" fmla="*/ 2147483647 w 1078"/>
              <a:gd name="T55" fmla="*/ 2147483647 h 1026"/>
              <a:gd name="T56" fmla="*/ 2147483647 w 1078"/>
              <a:gd name="T57" fmla="*/ 2147483647 h 1026"/>
              <a:gd name="T58" fmla="*/ 2147483647 w 1078"/>
              <a:gd name="T59" fmla="*/ 2147483647 h 1026"/>
              <a:gd name="T60" fmla="*/ 2147483647 w 1078"/>
              <a:gd name="T61" fmla="*/ 2147483647 h 1026"/>
              <a:gd name="T62" fmla="*/ 2147483647 w 1078"/>
              <a:gd name="T63" fmla="*/ 2147483647 h 1026"/>
              <a:gd name="T64" fmla="*/ 2147483647 w 1078"/>
              <a:gd name="T65" fmla="*/ 2147483647 h 1026"/>
              <a:gd name="T66" fmla="*/ 2147483647 w 1078"/>
              <a:gd name="T67" fmla="*/ 2147483647 h 1026"/>
              <a:gd name="T68" fmla="*/ 2147483647 w 1078"/>
              <a:gd name="T69" fmla="*/ 2147483647 h 1026"/>
              <a:gd name="T70" fmla="*/ 2147483647 w 1078"/>
              <a:gd name="T71" fmla="*/ 2147483647 h 1026"/>
              <a:gd name="T72" fmla="*/ 2147483647 w 1078"/>
              <a:gd name="T73" fmla="*/ 2147483647 h 1026"/>
              <a:gd name="T74" fmla="*/ 0 w 1078"/>
              <a:gd name="T75" fmla="*/ 2147483647 h 1026"/>
              <a:gd name="T76" fmla="*/ 2147483647 w 1078"/>
              <a:gd name="T77" fmla="*/ 0 h 1026"/>
              <a:gd name="T78" fmla="*/ 2147483647 w 1078"/>
              <a:gd name="T79" fmla="*/ 2147483647 h 1026"/>
              <a:gd name="T80" fmla="*/ 2147483647 w 1078"/>
              <a:gd name="T81" fmla="*/ 2147483647 h 1026"/>
              <a:gd name="T82" fmla="*/ 2147483647 w 1078"/>
              <a:gd name="T83" fmla="*/ 2147483647 h 1026"/>
              <a:gd name="T84" fmla="*/ 2147483647 w 1078"/>
              <a:gd name="T85" fmla="*/ 2147483647 h 1026"/>
              <a:gd name="T86" fmla="*/ 2147483647 w 1078"/>
              <a:gd name="T87" fmla="*/ 2147483647 h 1026"/>
              <a:gd name="T88" fmla="*/ 2147483647 w 1078"/>
              <a:gd name="T89" fmla="*/ 2147483647 h 1026"/>
              <a:gd name="T90" fmla="*/ 2147483647 w 1078"/>
              <a:gd name="T91" fmla="*/ 2147483647 h 1026"/>
              <a:gd name="T92" fmla="*/ 2147483647 w 1078"/>
              <a:gd name="T93" fmla="*/ 2147483647 h 1026"/>
              <a:gd name="T94" fmla="*/ 2147483647 w 1078"/>
              <a:gd name="T95" fmla="*/ 2147483647 h 1026"/>
              <a:gd name="T96" fmla="*/ 2147483647 w 1078"/>
              <a:gd name="T97" fmla="*/ 2147483647 h 1026"/>
              <a:gd name="T98" fmla="*/ 2147483647 w 1078"/>
              <a:gd name="T99" fmla="*/ 2147483647 h 1026"/>
              <a:gd name="T100" fmla="*/ 2147483647 w 1078"/>
              <a:gd name="T101" fmla="*/ 2147483647 h 1026"/>
              <a:gd name="T102" fmla="*/ 2147483647 w 1078"/>
              <a:gd name="T103" fmla="*/ 2147483647 h 1026"/>
              <a:gd name="T104" fmla="*/ 2147483647 w 1078"/>
              <a:gd name="T105" fmla="*/ 2147483647 h 1026"/>
              <a:gd name="T106" fmla="*/ 2147483647 w 1078"/>
              <a:gd name="T107" fmla="*/ 2147483647 h 1026"/>
              <a:gd name="T108" fmla="*/ 2147483647 w 1078"/>
              <a:gd name="T109" fmla="*/ 2147483647 h 1026"/>
              <a:gd name="T110" fmla="*/ 2147483647 w 1078"/>
              <a:gd name="T111" fmla="*/ 2147483647 h 1026"/>
              <a:gd name="T112" fmla="*/ 2147483647 w 1078"/>
              <a:gd name="T113" fmla="*/ 2147483647 h 1026"/>
              <a:gd name="T114" fmla="*/ 2147483647 w 1078"/>
              <a:gd name="T115" fmla="*/ 2147483647 h 1026"/>
              <a:gd name="T116" fmla="*/ 2147483647 w 1078"/>
              <a:gd name="T117" fmla="*/ 2147483647 h 10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78" h="1026">
                <a:moveTo>
                  <a:pt x="856" y="1026"/>
                </a:moveTo>
                <a:lnTo>
                  <a:pt x="834" y="1015"/>
                </a:lnTo>
                <a:lnTo>
                  <a:pt x="816" y="1005"/>
                </a:lnTo>
                <a:lnTo>
                  <a:pt x="797" y="995"/>
                </a:lnTo>
                <a:lnTo>
                  <a:pt x="779" y="986"/>
                </a:lnTo>
                <a:lnTo>
                  <a:pt x="759" y="975"/>
                </a:lnTo>
                <a:lnTo>
                  <a:pt x="740" y="964"/>
                </a:lnTo>
                <a:lnTo>
                  <a:pt x="722" y="951"/>
                </a:lnTo>
                <a:lnTo>
                  <a:pt x="702" y="940"/>
                </a:lnTo>
                <a:lnTo>
                  <a:pt x="681" y="925"/>
                </a:lnTo>
                <a:lnTo>
                  <a:pt x="658" y="909"/>
                </a:lnTo>
                <a:lnTo>
                  <a:pt x="640" y="896"/>
                </a:lnTo>
                <a:lnTo>
                  <a:pt x="622" y="880"/>
                </a:lnTo>
                <a:lnTo>
                  <a:pt x="601" y="865"/>
                </a:lnTo>
                <a:lnTo>
                  <a:pt x="579" y="848"/>
                </a:lnTo>
                <a:lnTo>
                  <a:pt x="559" y="832"/>
                </a:lnTo>
                <a:lnTo>
                  <a:pt x="538" y="814"/>
                </a:lnTo>
                <a:lnTo>
                  <a:pt x="522" y="798"/>
                </a:lnTo>
                <a:lnTo>
                  <a:pt x="498" y="776"/>
                </a:lnTo>
                <a:lnTo>
                  <a:pt x="479" y="758"/>
                </a:lnTo>
                <a:lnTo>
                  <a:pt x="462" y="740"/>
                </a:lnTo>
                <a:lnTo>
                  <a:pt x="443" y="719"/>
                </a:lnTo>
                <a:lnTo>
                  <a:pt x="429" y="704"/>
                </a:lnTo>
                <a:lnTo>
                  <a:pt x="412" y="685"/>
                </a:lnTo>
                <a:lnTo>
                  <a:pt x="396" y="665"/>
                </a:lnTo>
                <a:lnTo>
                  <a:pt x="377" y="642"/>
                </a:lnTo>
                <a:lnTo>
                  <a:pt x="361" y="622"/>
                </a:lnTo>
                <a:lnTo>
                  <a:pt x="344" y="600"/>
                </a:lnTo>
                <a:lnTo>
                  <a:pt x="325" y="574"/>
                </a:lnTo>
                <a:lnTo>
                  <a:pt x="308" y="550"/>
                </a:lnTo>
                <a:lnTo>
                  <a:pt x="290" y="524"/>
                </a:lnTo>
                <a:lnTo>
                  <a:pt x="273" y="497"/>
                </a:lnTo>
                <a:lnTo>
                  <a:pt x="258" y="470"/>
                </a:lnTo>
                <a:lnTo>
                  <a:pt x="241" y="440"/>
                </a:lnTo>
                <a:lnTo>
                  <a:pt x="230" y="415"/>
                </a:lnTo>
                <a:lnTo>
                  <a:pt x="216" y="392"/>
                </a:lnTo>
                <a:lnTo>
                  <a:pt x="205" y="365"/>
                </a:lnTo>
                <a:lnTo>
                  <a:pt x="0" y="463"/>
                </a:lnTo>
                <a:lnTo>
                  <a:pt x="339" y="0"/>
                </a:lnTo>
                <a:lnTo>
                  <a:pt x="912" y="50"/>
                </a:lnTo>
                <a:lnTo>
                  <a:pt x="681" y="153"/>
                </a:lnTo>
                <a:lnTo>
                  <a:pt x="695" y="182"/>
                </a:lnTo>
                <a:lnTo>
                  <a:pt x="712" y="213"/>
                </a:lnTo>
                <a:lnTo>
                  <a:pt x="733" y="246"/>
                </a:lnTo>
                <a:lnTo>
                  <a:pt x="756" y="282"/>
                </a:lnTo>
                <a:lnTo>
                  <a:pt x="777" y="310"/>
                </a:lnTo>
                <a:lnTo>
                  <a:pt x="801" y="338"/>
                </a:lnTo>
                <a:lnTo>
                  <a:pt x="823" y="365"/>
                </a:lnTo>
                <a:lnTo>
                  <a:pt x="847" y="389"/>
                </a:lnTo>
                <a:lnTo>
                  <a:pt x="872" y="411"/>
                </a:lnTo>
                <a:lnTo>
                  <a:pt x="898" y="436"/>
                </a:lnTo>
                <a:lnTo>
                  <a:pt x="924" y="457"/>
                </a:lnTo>
                <a:lnTo>
                  <a:pt x="949" y="478"/>
                </a:lnTo>
                <a:lnTo>
                  <a:pt x="974" y="496"/>
                </a:lnTo>
                <a:lnTo>
                  <a:pt x="1005" y="515"/>
                </a:lnTo>
                <a:lnTo>
                  <a:pt x="1035" y="533"/>
                </a:lnTo>
                <a:lnTo>
                  <a:pt x="1058" y="543"/>
                </a:lnTo>
                <a:lnTo>
                  <a:pt x="1078" y="554"/>
                </a:lnTo>
                <a:lnTo>
                  <a:pt x="856" y="1026"/>
                </a:lnTo>
                <a:close/>
              </a:path>
            </a:pathLst>
          </a:custGeom>
          <a:solidFill>
            <a:schemeClr val="accent1"/>
          </a:solidFill>
          <a:ln w="17463">
            <a:solidFill>
              <a:srgbClr val="000000"/>
            </a:solidFill>
            <a:prstDash val="solid"/>
            <a:round/>
            <a:headEnd/>
            <a:tailEnd/>
          </a:ln>
        </p:spPr>
        <p:txBody>
          <a:bodyPr/>
          <a:lstStyle/>
          <a:p>
            <a:endParaRPr lang="fr-FR"/>
          </a:p>
        </p:txBody>
      </p:sp>
      <p:sp>
        <p:nvSpPr>
          <p:cNvPr id="110597" name="Freeform 5"/>
          <p:cNvSpPr>
            <a:spLocks/>
          </p:cNvSpPr>
          <p:nvPr/>
        </p:nvSpPr>
        <p:spPr bwMode="auto">
          <a:xfrm>
            <a:off x="7642225" y="4303713"/>
            <a:ext cx="1549400" cy="1557337"/>
          </a:xfrm>
          <a:custGeom>
            <a:avLst/>
            <a:gdLst>
              <a:gd name="T0" fmla="*/ 2147483647 w 1018"/>
              <a:gd name="T1" fmla="*/ 2147483647 h 1018"/>
              <a:gd name="T2" fmla="*/ 2147483647 w 1018"/>
              <a:gd name="T3" fmla="*/ 2147483647 h 1018"/>
              <a:gd name="T4" fmla="*/ 2147483647 w 1018"/>
              <a:gd name="T5" fmla="*/ 2147483647 h 1018"/>
              <a:gd name="T6" fmla="*/ 2147483647 w 1018"/>
              <a:gd name="T7" fmla="*/ 2147483647 h 1018"/>
              <a:gd name="T8" fmla="*/ 2147483647 w 1018"/>
              <a:gd name="T9" fmla="*/ 2147483647 h 1018"/>
              <a:gd name="T10" fmla="*/ 2147483647 w 1018"/>
              <a:gd name="T11" fmla="*/ 2147483647 h 1018"/>
              <a:gd name="T12" fmla="*/ 2147483647 w 1018"/>
              <a:gd name="T13" fmla="*/ 2147483647 h 1018"/>
              <a:gd name="T14" fmla="*/ 2147483647 w 1018"/>
              <a:gd name="T15" fmla="*/ 2147483647 h 1018"/>
              <a:gd name="T16" fmla="*/ 2147483647 w 1018"/>
              <a:gd name="T17" fmla="*/ 2147483647 h 1018"/>
              <a:gd name="T18" fmla="*/ 2147483647 w 1018"/>
              <a:gd name="T19" fmla="*/ 2147483647 h 1018"/>
              <a:gd name="T20" fmla="*/ 2147483647 w 1018"/>
              <a:gd name="T21" fmla="*/ 2147483647 h 1018"/>
              <a:gd name="T22" fmla="*/ 2147483647 w 1018"/>
              <a:gd name="T23" fmla="*/ 2147483647 h 1018"/>
              <a:gd name="T24" fmla="*/ 2147483647 w 1018"/>
              <a:gd name="T25" fmla="*/ 2147483647 h 1018"/>
              <a:gd name="T26" fmla="*/ 2147483647 w 1018"/>
              <a:gd name="T27" fmla="*/ 2147483647 h 1018"/>
              <a:gd name="T28" fmla="*/ 2147483647 w 1018"/>
              <a:gd name="T29" fmla="*/ 2147483647 h 1018"/>
              <a:gd name="T30" fmla="*/ 2147483647 w 1018"/>
              <a:gd name="T31" fmla="*/ 2147483647 h 1018"/>
              <a:gd name="T32" fmla="*/ 2147483647 w 1018"/>
              <a:gd name="T33" fmla="*/ 2147483647 h 1018"/>
              <a:gd name="T34" fmla="*/ 2147483647 w 1018"/>
              <a:gd name="T35" fmla="*/ 2147483647 h 1018"/>
              <a:gd name="T36" fmla="*/ 2147483647 w 1018"/>
              <a:gd name="T37" fmla="*/ 2147483647 h 1018"/>
              <a:gd name="T38" fmla="*/ 2147483647 w 1018"/>
              <a:gd name="T39" fmla="*/ 2147483647 h 1018"/>
              <a:gd name="T40" fmla="*/ 2147483647 w 1018"/>
              <a:gd name="T41" fmla="*/ 2147483647 h 1018"/>
              <a:gd name="T42" fmla="*/ 2147483647 w 1018"/>
              <a:gd name="T43" fmla="*/ 2147483647 h 1018"/>
              <a:gd name="T44" fmla="*/ 2147483647 w 1018"/>
              <a:gd name="T45" fmla="*/ 2147483647 h 1018"/>
              <a:gd name="T46" fmla="*/ 2147483647 w 1018"/>
              <a:gd name="T47" fmla="*/ 2147483647 h 1018"/>
              <a:gd name="T48" fmla="*/ 2147483647 w 1018"/>
              <a:gd name="T49" fmla="*/ 2147483647 h 1018"/>
              <a:gd name="T50" fmla="*/ 2147483647 w 1018"/>
              <a:gd name="T51" fmla="*/ 2147483647 h 1018"/>
              <a:gd name="T52" fmla="*/ 2147483647 w 1018"/>
              <a:gd name="T53" fmla="*/ 2147483647 h 1018"/>
              <a:gd name="T54" fmla="*/ 2147483647 w 1018"/>
              <a:gd name="T55" fmla="*/ 2147483647 h 1018"/>
              <a:gd name="T56" fmla="*/ 2147483647 w 1018"/>
              <a:gd name="T57" fmla="*/ 2147483647 h 1018"/>
              <a:gd name="T58" fmla="*/ 2147483647 w 1018"/>
              <a:gd name="T59" fmla="*/ 2147483647 h 1018"/>
              <a:gd name="T60" fmla="*/ 2147483647 w 1018"/>
              <a:gd name="T61" fmla="*/ 2147483647 h 1018"/>
              <a:gd name="T62" fmla="*/ 2147483647 w 1018"/>
              <a:gd name="T63" fmla="*/ 2147483647 h 1018"/>
              <a:gd name="T64" fmla="*/ 2147483647 w 1018"/>
              <a:gd name="T65" fmla="*/ 2147483647 h 1018"/>
              <a:gd name="T66" fmla="*/ 2147483647 w 1018"/>
              <a:gd name="T67" fmla="*/ 2147483647 h 1018"/>
              <a:gd name="T68" fmla="*/ 2147483647 w 1018"/>
              <a:gd name="T69" fmla="*/ 2147483647 h 1018"/>
              <a:gd name="T70" fmla="*/ 0 w 1018"/>
              <a:gd name="T71" fmla="*/ 2147483647 h 1018"/>
              <a:gd name="T72" fmla="*/ 2147483647 w 1018"/>
              <a:gd name="T73" fmla="*/ 2147483647 h 1018"/>
              <a:gd name="T74" fmla="*/ 2147483647 w 1018"/>
              <a:gd name="T75" fmla="*/ 2147483647 h 1018"/>
              <a:gd name="T76" fmla="*/ 2147483647 w 1018"/>
              <a:gd name="T77" fmla="*/ 2147483647 h 1018"/>
              <a:gd name="T78" fmla="*/ 2147483647 w 1018"/>
              <a:gd name="T79" fmla="*/ 2147483647 h 1018"/>
              <a:gd name="T80" fmla="*/ 2147483647 w 1018"/>
              <a:gd name="T81" fmla="*/ 2147483647 h 1018"/>
              <a:gd name="T82" fmla="*/ 2147483647 w 1018"/>
              <a:gd name="T83" fmla="*/ 2147483647 h 1018"/>
              <a:gd name="T84" fmla="*/ 2147483647 w 1018"/>
              <a:gd name="T85" fmla="*/ 2147483647 h 1018"/>
              <a:gd name="T86" fmla="*/ 2147483647 w 1018"/>
              <a:gd name="T87" fmla="*/ 2147483647 h 1018"/>
              <a:gd name="T88" fmla="*/ 2147483647 w 1018"/>
              <a:gd name="T89" fmla="*/ 2147483647 h 1018"/>
              <a:gd name="T90" fmla="*/ 2147483647 w 1018"/>
              <a:gd name="T91" fmla="*/ 2147483647 h 1018"/>
              <a:gd name="T92" fmla="*/ 2147483647 w 1018"/>
              <a:gd name="T93" fmla="*/ 2147483647 h 1018"/>
              <a:gd name="T94" fmla="*/ 2147483647 w 1018"/>
              <a:gd name="T95" fmla="*/ 2147483647 h 1018"/>
              <a:gd name="T96" fmla="*/ 2147483647 w 1018"/>
              <a:gd name="T97" fmla="*/ 2147483647 h 1018"/>
              <a:gd name="T98" fmla="*/ 2147483647 w 1018"/>
              <a:gd name="T99" fmla="*/ 2147483647 h 1018"/>
              <a:gd name="T100" fmla="*/ 2147483647 w 1018"/>
              <a:gd name="T101" fmla="*/ 2147483647 h 1018"/>
              <a:gd name="T102" fmla="*/ 2147483647 w 1018"/>
              <a:gd name="T103" fmla="*/ 2147483647 h 1018"/>
              <a:gd name="T104" fmla="*/ 2147483647 w 1018"/>
              <a:gd name="T105" fmla="*/ 2147483647 h 1018"/>
              <a:gd name="T106" fmla="*/ 2147483647 w 1018"/>
              <a:gd name="T107" fmla="*/ 2147483647 h 1018"/>
              <a:gd name="T108" fmla="*/ 2147483647 w 1018"/>
              <a:gd name="T109" fmla="*/ 0 h 1018"/>
              <a:gd name="T110" fmla="*/ 2147483647 w 1018"/>
              <a:gd name="T111" fmla="*/ 2147483647 h 10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18" h="1018">
                <a:moveTo>
                  <a:pt x="1018" y="224"/>
                </a:moveTo>
                <a:lnTo>
                  <a:pt x="1005" y="246"/>
                </a:lnTo>
                <a:lnTo>
                  <a:pt x="997" y="264"/>
                </a:lnTo>
                <a:lnTo>
                  <a:pt x="986" y="283"/>
                </a:lnTo>
                <a:lnTo>
                  <a:pt x="977" y="301"/>
                </a:lnTo>
                <a:lnTo>
                  <a:pt x="966" y="321"/>
                </a:lnTo>
                <a:lnTo>
                  <a:pt x="954" y="340"/>
                </a:lnTo>
                <a:lnTo>
                  <a:pt x="943" y="358"/>
                </a:lnTo>
                <a:lnTo>
                  <a:pt x="930" y="378"/>
                </a:lnTo>
                <a:lnTo>
                  <a:pt x="915" y="399"/>
                </a:lnTo>
                <a:lnTo>
                  <a:pt x="900" y="421"/>
                </a:lnTo>
                <a:lnTo>
                  <a:pt x="887" y="439"/>
                </a:lnTo>
                <a:lnTo>
                  <a:pt x="872" y="457"/>
                </a:lnTo>
                <a:lnTo>
                  <a:pt x="855" y="479"/>
                </a:lnTo>
                <a:lnTo>
                  <a:pt x="839" y="501"/>
                </a:lnTo>
                <a:lnTo>
                  <a:pt x="822" y="521"/>
                </a:lnTo>
                <a:lnTo>
                  <a:pt x="804" y="542"/>
                </a:lnTo>
                <a:lnTo>
                  <a:pt x="789" y="558"/>
                </a:lnTo>
                <a:lnTo>
                  <a:pt x="766" y="582"/>
                </a:lnTo>
                <a:lnTo>
                  <a:pt x="748" y="601"/>
                </a:lnTo>
                <a:lnTo>
                  <a:pt x="730" y="618"/>
                </a:lnTo>
                <a:lnTo>
                  <a:pt x="710" y="637"/>
                </a:lnTo>
                <a:lnTo>
                  <a:pt x="694" y="651"/>
                </a:lnTo>
                <a:lnTo>
                  <a:pt x="675" y="668"/>
                </a:lnTo>
                <a:lnTo>
                  <a:pt x="655" y="684"/>
                </a:lnTo>
                <a:lnTo>
                  <a:pt x="633" y="703"/>
                </a:lnTo>
                <a:lnTo>
                  <a:pt x="614" y="718"/>
                </a:lnTo>
                <a:lnTo>
                  <a:pt x="592" y="734"/>
                </a:lnTo>
                <a:lnTo>
                  <a:pt x="564" y="754"/>
                </a:lnTo>
                <a:lnTo>
                  <a:pt x="540" y="771"/>
                </a:lnTo>
                <a:lnTo>
                  <a:pt x="515" y="789"/>
                </a:lnTo>
                <a:lnTo>
                  <a:pt x="489" y="807"/>
                </a:lnTo>
                <a:lnTo>
                  <a:pt x="461" y="822"/>
                </a:lnTo>
                <a:lnTo>
                  <a:pt x="601" y="1018"/>
                </a:lnTo>
                <a:lnTo>
                  <a:pt x="42" y="766"/>
                </a:lnTo>
                <a:lnTo>
                  <a:pt x="0" y="270"/>
                </a:lnTo>
                <a:lnTo>
                  <a:pt x="117" y="410"/>
                </a:lnTo>
                <a:lnTo>
                  <a:pt x="143" y="397"/>
                </a:lnTo>
                <a:lnTo>
                  <a:pt x="170" y="383"/>
                </a:lnTo>
                <a:lnTo>
                  <a:pt x="204" y="367"/>
                </a:lnTo>
                <a:lnTo>
                  <a:pt x="238" y="347"/>
                </a:lnTo>
                <a:lnTo>
                  <a:pt x="272" y="324"/>
                </a:lnTo>
                <a:lnTo>
                  <a:pt x="301" y="303"/>
                </a:lnTo>
                <a:lnTo>
                  <a:pt x="329" y="279"/>
                </a:lnTo>
                <a:lnTo>
                  <a:pt x="357" y="256"/>
                </a:lnTo>
                <a:lnTo>
                  <a:pt x="379" y="233"/>
                </a:lnTo>
                <a:lnTo>
                  <a:pt x="403" y="208"/>
                </a:lnTo>
                <a:lnTo>
                  <a:pt x="428" y="181"/>
                </a:lnTo>
                <a:lnTo>
                  <a:pt x="449" y="156"/>
                </a:lnTo>
                <a:lnTo>
                  <a:pt x="469" y="129"/>
                </a:lnTo>
                <a:lnTo>
                  <a:pt x="487" y="106"/>
                </a:lnTo>
                <a:lnTo>
                  <a:pt x="507" y="74"/>
                </a:lnTo>
                <a:lnTo>
                  <a:pt x="525" y="45"/>
                </a:lnTo>
                <a:lnTo>
                  <a:pt x="535" y="23"/>
                </a:lnTo>
                <a:lnTo>
                  <a:pt x="544" y="0"/>
                </a:lnTo>
                <a:lnTo>
                  <a:pt x="1018" y="224"/>
                </a:lnTo>
                <a:close/>
              </a:path>
            </a:pathLst>
          </a:custGeom>
          <a:solidFill>
            <a:srgbClr val="FFFF66"/>
          </a:solidFill>
          <a:ln w="17463">
            <a:solidFill>
              <a:srgbClr val="000000"/>
            </a:solidFill>
            <a:prstDash val="solid"/>
            <a:round/>
            <a:headEnd/>
            <a:tailEnd/>
          </a:ln>
        </p:spPr>
        <p:txBody>
          <a:bodyPr/>
          <a:lstStyle/>
          <a:p>
            <a:endParaRPr lang="fr-FR"/>
          </a:p>
        </p:txBody>
      </p:sp>
      <p:sp>
        <p:nvSpPr>
          <p:cNvPr id="110598" name="Freeform 6"/>
          <p:cNvSpPr>
            <a:spLocks/>
          </p:cNvSpPr>
          <p:nvPr/>
        </p:nvSpPr>
        <p:spPr bwMode="auto">
          <a:xfrm>
            <a:off x="8137525" y="2919413"/>
            <a:ext cx="1430338" cy="1811337"/>
          </a:xfrm>
          <a:custGeom>
            <a:avLst/>
            <a:gdLst>
              <a:gd name="T0" fmla="*/ 0 w 939"/>
              <a:gd name="T1" fmla="*/ 2147483647 h 1184"/>
              <a:gd name="T2" fmla="*/ 2147483647 w 939"/>
              <a:gd name="T3" fmla="*/ 2147483647 h 1184"/>
              <a:gd name="T4" fmla="*/ 2147483647 w 939"/>
              <a:gd name="T5" fmla="*/ 2147483647 h 1184"/>
              <a:gd name="T6" fmla="*/ 2147483647 w 939"/>
              <a:gd name="T7" fmla="*/ 2147483647 h 1184"/>
              <a:gd name="T8" fmla="*/ 2147483647 w 939"/>
              <a:gd name="T9" fmla="*/ 2147483647 h 1184"/>
              <a:gd name="T10" fmla="*/ 2147483647 w 939"/>
              <a:gd name="T11" fmla="*/ 2147483647 h 1184"/>
              <a:gd name="T12" fmla="*/ 2147483647 w 939"/>
              <a:gd name="T13" fmla="*/ 2147483647 h 1184"/>
              <a:gd name="T14" fmla="*/ 2147483647 w 939"/>
              <a:gd name="T15" fmla="*/ 2147483647 h 1184"/>
              <a:gd name="T16" fmla="*/ 2147483647 w 939"/>
              <a:gd name="T17" fmla="*/ 2147483647 h 1184"/>
              <a:gd name="T18" fmla="*/ 2147483647 w 939"/>
              <a:gd name="T19" fmla="*/ 2147483647 h 1184"/>
              <a:gd name="T20" fmla="*/ 2147483647 w 939"/>
              <a:gd name="T21" fmla="*/ 2147483647 h 1184"/>
              <a:gd name="T22" fmla="*/ 2147483647 w 939"/>
              <a:gd name="T23" fmla="*/ 2147483647 h 1184"/>
              <a:gd name="T24" fmla="*/ 2147483647 w 939"/>
              <a:gd name="T25" fmla="*/ 2147483647 h 1184"/>
              <a:gd name="T26" fmla="*/ 2147483647 w 939"/>
              <a:gd name="T27" fmla="*/ 2147483647 h 1184"/>
              <a:gd name="T28" fmla="*/ 2147483647 w 939"/>
              <a:gd name="T29" fmla="*/ 2147483647 h 1184"/>
              <a:gd name="T30" fmla="*/ 2147483647 w 939"/>
              <a:gd name="T31" fmla="*/ 2147483647 h 1184"/>
              <a:gd name="T32" fmla="*/ 2147483647 w 939"/>
              <a:gd name="T33" fmla="*/ 2147483647 h 1184"/>
              <a:gd name="T34" fmla="*/ 2147483647 w 939"/>
              <a:gd name="T35" fmla="*/ 2147483647 h 1184"/>
              <a:gd name="T36" fmla="*/ 2147483647 w 939"/>
              <a:gd name="T37" fmla="*/ 2147483647 h 1184"/>
              <a:gd name="T38" fmla="*/ 2147483647 w 939"/>
              <a:gd name="T39" fmla="*/ 2147483647 h 1184"/>
              <a:gd name="T40" fmla="*/ 2147483647 w 939"/>
              <a:gd name="T41" fmla="*/ 0 h 1184"/>
              <a:gd name="T42" fmla="*/ 2147483647 w 939"/>
              <a:gd name="T43" fmla="*/ 2147483647 h 1184"/>
              <a:gd name="T44" fmla="*/ 2147483647 w 939"/>
              <a:gd name="T45" fmla="*/ 2147483647 h 1184"/>
              <a:gd name="T46" fmla="*/ 2147483647 w 939"/>
              <a:gd name="T47" fmla="*/ 2147483647 h 1184"/>
              <a:gd name="T48" fmla="*/ 2147483647 w 939"/>
              <a:gd name="T49" fmla="*/ 2147483647 h 1184"/>
              <a:gd name="T50" fmla="*/ 2147483647 w 939"/>
              <a:gd name="T51" fmla="*/ 2147483647 h 1184"/>
              <a:gd name="T52" fmla="*/ 2147483647 w 939"/>
              <a:gd name="T53" fmla="*/ 2147483647 h 1184"/>
              <a:gd name="T54" fmla="*/ 2147483647 w 939"/>
              <a:gd name="T55" fmla="*/ 2147483647 h 1184"/>
              <a:gd name="T56" fmla="*/ 2147483647 w 939"/>
              <a:gd name="T57" fmla="*/ 2147483647 h 1184"/>
              <a:gd name="T58" fmla="*/ 2147483647 w 939"/>
              <a:gd name="T59" fmla="*/ 2147483647 h 1184"/>
              <a:gd name="T60" fmla="*/ 2147483647 w 939"/>
              <a:gd name="T61" fmla="*/ 2147483647 h 1184"/>
              <a:gd name="T62" fmla="*/ 2147483647 w 939"/>
              <a:gd name="T63" fmla="*/ 2147483647 h 1184"/>
              <a:gd name="T64" fmla="*/ 2147483647 w 939"/>
              <a:gd name="T65" fmla="*/ 2147483647 h 1184"/>
              <a:gd name="T66" fmla="*/ 2147483647 w 939"/>
              <a:gd name="T67" fmla="*/ 2147483647 h 1184"/>
              <a:gd name="T68" fmla="*/ 2147483647 w 939"/>
              <a:gd name="T69" fmla="*/ 2147483647 h 1184"/>
              <a:gd name="T70" fmla="*/ 2147483647 w 939"/>
              <a:gd name="T71" fmla="*/ 2147483647 h 1184"/>
              <a:gd name="T72" fmla="*/ 2147483647 w 939"/>
              <a:gd name="T73" fmla="*/ 2147483647 h 1184"/>
              <a:gd name="T74" fmla="*/ 2147483647 w 939"/>
              <a:gd name="T75" fmla="*/ 2147483647 h 1184"/>
              <a:gd name="T76" fmla="*/ 2147483647 w 939"/>
              <a:gd name="T77" fmla="*/ 2147483647 h 1184"/>
              <a:gd name="T78" fmla="*/ 2147483647 w 939"/>
              <a:gd name="T79" fmla="*/ 2147483647 h 1184"/>
              <a:gd name="T80" fmla="*/ 2147483647 w 939"/>
              <a:gd name="T81" fmla="*/ 2147483647 h 1184"/>
              <a:gd name="T82" fmla="*/ 2147483647 w 939"/>
              <a:gd name="T83" fmla="*/ 2147483647 h 1184"/>
              <a:gd name="T84" fmla="*/ 2147483647 w 939"/>
              <a:gd name="T85" fmla="*/ 2147483647 h 1184"/>
              <a:gd name="T86" fmla="*/ 2147483647 w 939"/>
              <a:gd name="T87" fmla="*/ 2147483647 h 1184"/>
              <a:gd name="T88" fmla="*/ 2147483647 w 939"/>
              <a:gd name="T89" fmla="*/ 2147483647 h 1184"/>
              <a:gd name="T90" fmla="*/ 2147483647 w 939"/>
              <a:gd name="T91" fmla="*/ 2147483647 h 1184"/>
              <a:gd name="T92" fmla="*/ 2147483647 w 939"/>
              <a:gd name="T93" fmla="*/ 2147483647 h 1184"/>
              <a:gd name="T94" fmla="*/ 2147483647 w 939"/>
              <a:gd name="T95" fmla="*/ 2147483647 h 1184"/>
              <a:gd name="T96" fmla="*/ 2147483647 w 939"/>
              <a:gd name="T97" fmla="*/ 2147483647 h 1184"/>
              <a:gd name="T98" fmla="*/ 2147483647 w 939"/>
              <a:gd name="T99" fmla="*/ 2147483647 h 1184"/>
              <a:gd name="T100" fmla="*/ 2147483647 w 939"/>
              <a:gd name="T101" fmla="*/ 2147483647 h 1184"/>
              <a:gd name="T102" fmla="*/ 2147483647 w 939"/>
              <a:gd name="T103" fmla="*/ 2147483647 h 1184"/>
              <a:gd name="T104" fmla="*/ 2147483647 w 939"/>
              <a:gd name="T105" fmla="*/ 2147483647 h 1184"/>
              <a:gd name="T106" fmla="*/ 2147483647 w 939"/>
              <a:gd name="T107" fmla="*/ 2147483647 h 1184"/>
              <a:gd name="T108" fmla="*/ 2147483647 w 939"/>
              <a:gd name="T109" fmla="*/ 2147483647 h 1184"/>
              <a:gd name="T110" fmla="*/ 2147483647 w 939"/>
              <a:gd name="T111" fmla="*/ 2147483647 h 1184"/>
              <a:gd name="T112" fmla="*/ 2147483647 w 939"/>
              <a:gd name="T113" fmla="*/ 2147483647 h 1184"/>
              <a:gd name="T114" fmla="*/ 2147483647 w 939"/>
              <a:gd name="T115" fmla="*/ 2147483647 h 1184"/>
              <a:gd name="T116" fmla="*/ 0 w 939"/>
              <a:gd name="T117" fmla="*/ 2147483647 h 11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9" h="1184">
                <a:moveTo>
                  <a:pt x="0" y="752"/>
                </a:moveTo>
                <a:lnTo>
                  <a:pt x="233" y="840"/>
                </a:lnTo>
                <a:lnTo>
                  <a:pt x="246" y="811"/>
                </a:lnTo>
                <a:lnTo>
                  <a:pt x="256" y="783"/>
                </a:lnTo>
                <a:lnTo>
                  <a:pt x="263" y="757"/>
                </a:lnTo>
                <a:lnTo>
                  <a:pt x="270" y="733"/>
                </a:lnTo>
                <a:lnTo>
                  <a:pt x="277" y="707"/>
                </a:lnTo>
                <a:lnTo>
                  <a:pt x="282" y="676"/>
                </a:lnTo>
                <a:lnTo>
                  <a:pt x="286" y="648"/>
                </a:lnTo>
                <a:lnTo>
                  <a:pt x="290" y="621"/>
                </a:lnTo>
                <a:lnTo>
                  <a:pt x="295" y="589"/>
                </a:lnTo>
                <a:lnTo>
                  <a:pt x="296" y="555"/>
                </a:lnTo>
                <a:lnTo>
                  <a:pt x="296" y="496"/>
                </a:lnTo>
                <a:lnTo>
                  <a:pt x="295" y="464"/>
                </a:lnTo>
                <a:lnTo>
                  <a:pt x="293" y="436"/>
                </a:lnTo>
                <a:lnTo>
                  <a:pt x="289" y="407"/>
                </a:lnTo>
                <a:lnTo>
                  <a:pt x="283" y="376"/>
                </a:lnTo>
                <a:lnTo>
                  <a:pt x="278" y="350"/>
                </a:lnTo>
                <a:lnTo>
                  <a:pt x="271" y="317"/>
                </a:lnTo>
                <a:lnTo>
                  <a:pt x="261" y="285"/>
                </a:lnTo>
                <a:lnTo>
                  <a:pt x="714" y="0"/>
                </a:lnTo>
                <a:lnTo>
                  <a:pt x="725" y="28"/>
                </a:lnTo>
                <a:lnTo>
                  <a:pt x="735" y="54"/>
                </a:lnTo>
                <a:lnTo>
                  <a:pt x="743" y="78"/>
                </a:lnTo>
                <a:lnTo>
                  <a:pt x="751" y="103"/>
                </a:lnTo>
                <a:lnTo>
                  <a:pt x="758" y="127"/>
                </a:lnTo>
                <a:lnTo>
                  <a:pt x="767" y="152"/>
                </a:lnTo>
                <a:lnTo>
                  <a:pt x="772" y="174"/>
                </a:lnTo>
                <a:lnTo>
                  <a:pt x="778" y="197"/>
                </a:lnTo>
                <a:lnTo>
                  <a:pt x="783" y="221"/>
                </a:lnTo>
                <a:lnTo>
                  <a:pt x="790" y="247"/>
                </a:lnTo>
                <a:lnTo>
                  <a:pt x="794" y="278"/>
                </a:lnTo>
                <a:lnTo>
                  <a:pt x="800" y="303"/>
                </a:lnTo>
                <a:lnTo>
                  <a:pt x="805" y="331"/>
                </a:lnTo>
                <a:lnTo>
                  <a:pt x="810" y="360"/>
                </a:lnTo>
                <a:lnTo>
                  <a:pt x="811" y="390"/>
                </a:lnTo>
                <a:lnTo>
                  <a:pt x="814" y="424"/>
                </a:lnTo>
                <a:lnTo>
                  <a:pt x="816" y="455"/>
                </a:lnTo>
                <a:lnTo>
                  <a:pt x="816" y="486"/>
                </a:lnTo>
                <a:lnTo>
                  <a:pt x="816" y="519"/>
                </a:lnTo>
                <a:lnTo>
                  <a:pt x="816" y="561"/>
                </a:lnTo>
                <a:lnTo>
                  <a:pt x="815" y="598"/>
                </a:lnTo>
                <a:lnTo>
                  <a:pt x="814" y="625"/>
                </a:lnTo>
                <a:lnTo>
                  <a:pt x="811" y="654"/>
                </a:lnTo>
                <a:lnTo>
                  <a:pt x="810" y="684"/>
                </a:lnTo>
                <a:lnTo>
                  <a:pt x="804" y="719"/>
                </a:lnTo>
                <a:lnTo>
                  <a:pt x="798" y="748"/>
                </a:lnTo>
                <a:lnTo>
                  <a:pt x="793" y="777"/>
                </a:lnTo>
                <a:lnTo>
                  <a:pt x="786" y="812"/>
                </a:lnTo>
                <a:lnTo>
                  <a:pt x="779" y="839"/>
                </a:lnTo>
                <a:lnTo>
                  <a:pt x="772" y="872"/>
                </a:lnTo>
                <a:lnTo>
                  <a:pt x="764" y="901"/>
                </a:lnTo>
                <a:lnTo>
                  <a:pt x="754" y="930"/>
                </a:lnTo>
                <a:lnTo>
                  <a:pt x="744" y="961"/>
                </a:lnTo>
                <a:lnTo>
                  <a:pt x="732" y="998"/>
                </a:lnTo>
                <a:lnTo>
                  <a:pt x="718" y="1036"/>
                </a:lnTo>
                <a:lnTo>
                  <a:pt x="939" y="1126"/>
                </a:lnTo>
                <a:lnTo>
                  <a:pt x="385" y="1184"/>
                </a:lnTo>
                <a:lnTo>
                  <a:pt x="0" y="752"/>
                </a:lnTo>
                <a:close/>
              </a:path>
            </a:pathLst>
          </a:custGeom>
          <a:solidFill>
            <a:schemeClr val="accent1"/>
          </a:solidFill>
          <a:ln w="17463">
            <a:solidFill>
              <a:srgbClr val="000000"/>
            </a:solidFill>
            <a:prstDash val="solid"/>
            <a:round/>
            <a:headEnd/>
            <a:tailEnd/>
          </a:ln>
        </p:spPr>
        <p:txBody>
          <a:bodyPr/>
          <a:lstStyle/>
          <a:p>
            <a:endParaRPr lang="fr-FR"/>
          </a:p>
        </p:txBody>
      </p:sp>
      <p:sp>
        <p:nvSpPr>
          <p:cNvPr id="110599" name="Freeform 7"/>
          <p:cNvSpPr>
            <a:spLocks/>
          </p:cNvSpPr>
          <p:nvPr/>
        </p:nvSpPr>
        <p:spPr bwMode="auto">
          <a:xfrm>
            <a:off x="7877175" y="1868488"/>
            <a:ext cx="1671638" cy="1598612"/>
          </a:xfrm>
          <a:custGeom>
            <a:avLst/>
            <a:gdLst>
              <a:gd name="T0" fmla="*/ 2147483647 w 1098"/>
              <a:gd name="T1" fmla="*/ 0 h 1045"/>
              <a:gd name="T2" fmla="*/ 2147483647 w 1098"/>
              <a:gd name="T3" fmla="*/ 2147483647 h 1045"/>
              <a:gd name="T4" fmla="*/ 2147483647 w 1098"/>
              <a:gd name="T5" fmla="*/ 2147483647 h 1045"/>
              <a:gd name="T6" fmla="*/ 2147483647 w 1098"/>
              <a:gd name="T7" fmla="*/ 2147483647 h 1045"/>
              <a:gd name="T8" fmla="*/ 2147483647 w 1098"/>
              <a:gd name="T9" fmla="*/ 2147483647 h 1045"/>
              <a:gd name="T10" fmla="*/ 2147483647 w 1098"/>
              <a:gd name="T11" fmla="*/ 2147483647 h 1045"/>
              <a:gd name="T12" fmla="*/ 2147483647 w 1098"/>
              <a:gd name="T13" fmla="*/ 2147483647 h 1045"/>
              <a:gd name="T14" fmla="*/ 2147483647 w 1098"/>
              <a:gd name="T15" fmla="*/ 2147483647 h 1045"/>
              <a:gd name="T16" fmla="*/ 2147483647 w 1098"/>
              <a:gd name="T17" fmla="*/ 2147483647 h 1045"/>
              <a:gd name="T18" fmla="*/ 2147483647 w 1098"/>
              <a:gd name="T19" fmla="*/ 2147483647 h 1045"/>
              <a:gd name="T20" fmla="*/ 2147483647 w 1098"/>
              <a:gd name="T21" fmla="*/ 2147483647 h 1045"/>
              <a:gd name="T22" fmla="*/ 2147483647 w 1098"/>
              <a:gd name="T23" fmla="*/ 2147483647 h 1045"/>
              <a:gd name="T24" fmla="*/ 2147483647 w 1098"/>
              <a:gd name="T25" fmla="*/ 2147483647 h 1045"/>
              <a:gd name="T26" fmla="*/ 2147483647 w 1098"/>
              <a:gd name="T27" fmla="*/ 2147483647 h 1045"/>
              <a:gd name="T28" fmla="*/ 2147483647 w 1098"/>
              <a:gd name="T29" fmla="*/ 2147483647 h 1045"/>
              <a:gd name="T30" fmla="*/ 2147483647 w 1098"/>
              <a:gd name="T31" fmla="*/ 2147483647 h 1045"/>
              <a:gd name="T32" fmla="*/ 2147483647 w 1098"/>
              <a:gd name="T33" fmla="*/ 2147483647 h 1045"/>
              <a:gd name="T34" fmla="*/ 2147483647 w 1098"/>
              <a:gd name="T35" fmla="*/ 2147483647 h 1045"/>
              <a:gd name="T36" fmla="*/ 2147483647 w 1098"/>
              <a:gd name="T37" fmla="*/ 2147483647 h 1045"/>
              <a:gd name="T38" fmla="*/ 2147483647 w 1098"/>
              <a:gd name="T39" fmla="*/ 2147483647 h 1045"/>
              <a:gd name="T40" fmla="*/ 2147483647 w 1098"/>
              <a:gd name="T41" fmla="*/ 2147483647 h 1045"/>
              <a:gd name="T42" fmla="*/ 2147483647 w 1098"/>
              <a:gd name="T43" fmla="*/ 2147483647 h 1045"/>
              <a:gd name="T44" fmla="*/ 2147483647 w 1098"/>
              <a:gd name="T45" fmla="*/ 2147483647 h 1045"/>
              <a:gd name="T46" fmla="*/ 2147483647 w 1098"/>
              <a:gd name="T47" fmla="*/ 2147483647 h 1045"/>
              <a:gd name="T48" fmla="*/ 2147483647 w 1098"/>
              <a:gd name="T49" fmla="*/ 2147483647 h 1045"/>
              <a:gd name="T50" fmla="*/ 2147483647 w 1098"/>
              <a:gd name="T51" fmla="*/ 2147483647 h 1045"/>
              <a:gd name="T52" fmla="*/ 2147483647 w 1098"/>
              <a:gd name="T53" fmla="*/ 2147483647 h 1045"/>
              <a:gd name="T54" fmla="*/ 2147483647 w 1098"/>
              <a:gd name="T55" fmla="*/ 2147483647 h 1045"/>
              <a:gd name="T56" fmla="*/ 2147483647 w 1098"/>
              <a:gd name="T57" fmla="*/ 2147483647 h 1045"/>
              <a:gd name="T58" fmla="*/ 2147483647 w 1098"/>
              <a:gd name="T59" fmla="*/ 2147483647 h 1045"/>
              <a:gd name="T60" fmla="*/ 2147483647 w 1098"/>
              <a:gd name="T61" fmla="*/ 2147483647 h 1045"/>
              <a:gd name="T62" fmla="*/ 2147483647 w 1098"/>
              <a:gd name="T63" fmla="*/ 2147483647 h 1045"/>
              <a:gd name="T64" fmla="*/ 2147483647 w 1098"/>
              <a:gd name="T65" fmla="*/ 2147483647 h 1045"/>
              <a:gd name="T66" fmla="*/ 2147483647 w 1098"/>
              <a:gd name="T67" fmla="*/ 2147483647 h 1045"/>
              <a:gd name="T68" fmla="*/ 2147483647 w 1098"/>
              <a:gd name="T69" fmla="*/ 2147483647 h 1045"/>
              <a:gd name="T70" fmla="*/ 2147483647 w 1098"/>
              <a:gd name="T71" fmla="*/ 2147483647 h 1045"/>
              <a:gd name="T72" fmla="*/ 2147483647 w 1098"/>
              <a:gd name="T73" fmla="*/ 2147483647 h 1045"/>
              <a:gd name="T74" fmla="*/ 2147483647 w 1098"/>
              <a:gd name="T75" fmla="*/ 2147483647 h 1045"/>
              <a:gd name="T76" fmla="*/ 2147483647 w 1098"/>
              <a:gd name="T77" fmla="*/ 2147483647 h 1045"/>
              <a:gd name="T78" fmla="*/ 2147483647 w 1098"/>
              <a:gd name="T79" fmla="*/ 2147483647 h 1045"/>
              <a:gd name="T80" fmla="*/ 2147483647 w 1098"/>
              <a:gd name="T81" fmla="*/ 2147483647 h 1045"/>
              <a:gd name="T82" fmla="*/ 2147483647 w 1098"/>
              <a:gd name="T83" fmla="*/ 2147483647 h 1045"/>
              <a:gd name="T84" fmla="*/ 2147483647 w 1098"/>
              <a:gd name="T85" fmla="*/ 2147483647 h 1045"/>
              <a:gd name="T86" fmla="*/ 2147483647 w 1098"/>
              <a:gd name="T87" fmla="*/ 2147483647 h 1045"/>
              <a:gd name="T88" fmla="*/ 2147483647 w 1098"/>
              <a:gd name="T89" fmla="*/ 2147483647 h 1045"/>
              <a:gd name="T90" fmla="*/ 2147483647 w 1098"/>
              <a:gd name="T91" fmla="*/ 2147483647 h 1045"/>
              <a:gd name="T92" fmla="*/ 2147483647 w 1098"/>
              <a:gd name="T93" fmla="*/ 2147483647 h 1045"/>
              <a:gd name="T94" fmla="*/ 2147483647 w 1098"/>
              <a:gd name="T95" fmla="*/ 2147483647 h 1045"/>
              <a:gd name="T96" fmla="*/ 2147483647 w 1098"/>
              <a:gd name="T97" fmla="*/ 2147483647 h 1045"/>
              <a:gd name="T98" fmla="*/ 2147483647 w 1098"/>
              <a:gd name="T99" fmla="*/ 2147483647 h 1045"/>
              <a:gd name="T100" fmla="*/ 2147483647 w 1098"/>
              <a:gd name="T101" fmla="*/ 2147483647 h 1045"/>
              <a:gd name="T102" fmla="*/ 2147483647 w 1098"/>
              <a:gd name="T103" fmla="*/ 2147483647 h 1045"/>
              <a:gd name="T104" fmla="*/ 2147483647 w 1098"/>
              <a:gd name="T105" fmla="*/ 2147483647 h 1045"/>
              <a:gd name="T106" fmla="*/ 2147483647 w 1098"/>
              <a:gd name="T107" fmla="*/ 2147483647 h 1045"/>
              <a:gd name="T108" fmla="*/ 2147483647 w 1098"/>
              <a:gd name="T109" fmla="*/ 2147483647 h 1045"/>
              <a:gd name="T110" fmla="*/ 2147483647 w 1098"/>
              <a:gd name="T111" fmla="*/ 2147483647 h 1045"/>
              <a:gd name="T112" fmla="*/ 2147483647 w 1098"/>
              <a:gd name="T113" fmla="*/ 2147483647 h 1045"/>
              <a:gd name="T114" fmla="*/ 2147483647 w 1098"/>
              <a:gd name="T115" fmla="*/ 2147483647 h 1045"/>
              <a:gd name="T116" fmla="*/ 0 w 1098"/>
              <a:gd name="T117" fmla="*/ 2147483647 h 1045"/>
              <a:gd name="T118" fmla="*/ 2147483647 w 1098"/>
              <a:gd name="T119" fmla="*/ 0 h 10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98" h="1045">
                <a:moveTo>
                  <a:pt x="224" y="0"/>
                </a:moveTo>
                <a:lnTo>
                  <a:pt x="246" y="11"/>
                </a:lnTo>
                <a:lnTo>
                  <a:pt x="264" y="21"/>
                </a:lnTo>
                <a:lnTo>
                  <a:pt x="283" y="31"/>
                </a:lnTo>
                <a:lnTo>
                  <a:pt x="301" y="41"/>
                </a:lnTo>
                <a:lnTo>
                  <a:pt x="321" y="52"/>
                </a:lnTo>
                <a:lnTo>
                  <a:pt x="339" y="64"/>
                </a:lnTo>
                <a:lnTo>
                  <a:pt x="357" y="75"/>
                </a:lnTo>
                <a:lnTo>
                  <a:pt x="375" y="86"/>
                </a:lnTo>
                <a:lnTo>
                  <a:pt x="397" y="102"/>
                </a:lnTo>
                <a:lnTo>
                  <a:pt x="421" y="118"/>
                </a:lnTo>
                <a:lnTo>
                  <a:pt x="439" y="131"/>
                </a:lnTo>
                <a:lnTo>
                  <a:pt x="457" y="146"/>
                </a:lnTo>
                <a:lnTo>
                  <a:pt x="479" y="161"/>
                </a:lnTo>
                <a:lnTo>
                  <a:pt x="501" y="178"/>
                </a:lnTo>
                <a:lnTo>
                  <a:pt x="521" y="195"/>
                </a:lnTo>
                <a:lnTo>
                  <a:pt x="540" y="213"/>
                </a:lnTo>
                <a:lnTo>
                  <a:pt x="558" y="229"/>
                </a:lnTo>
                <a:lnTo>
                  <a:pt x="580" y="250"/>
                </a:lnTo>
                <a:lnTo>
                  <a:pt x="600" y="268"/>
                </a:lnTo>
                <a:lnTo>
                  <a:pt x="616" y="286"/>
                </a:lnTo>
                <a:lnTo>
                  <a:pt x="636" y="307"/>
                </a:lnTo>
                <a:lnTo>
                  <a:pt x="651" y="322"/>
                </a:lnTo>
                <a:lnTo>
                  <a:pt x="668" y="342"/>
                </a:lnTo>
                <a:lnTo>
                  <a:pt x="684" y="361"/>
                </a:lnTo>
                <a:lnTo>
                  <a:pt x="703" y="385"/>
                </a:lnTo>
                <a:lnTo>
                  <a:pt x="718" y="404"/>
                </a:lnTo>
                <a:lnTo>
                  <a:pt x="734" y="426"/>
                </a:lnTo>
                <a:lnTo>
                  <a:pt x="754" y="453"/>
                </a:lnTo>
                <a:lnTo>
                  <a:pt x="771" y="476"/>
                </a:lnTo>
                <a:lnTo>
                  <a:pt x="789" y="503"/>
                </a:lnTo>
                <a:lnTo>
                  <a:pt x="805" y="529"/>
                </a:lnTo>
                <a:lnTo>
                  <a:pt x="821" y="557"/>
                </a:lnTo>
                <a:lnTo>
                  <a:pt x="837" y="586"/>
                </a:lnTo>
                <a:lnTo>
                  <a:pt x="850" y="611"/>
                </a:lnTo>
                <a:lnTo>
                  <a:pt x="862" y="635"/>
                </a:lnTo>
                <a:lnTo>
                  <a:pt x="873" y="662"/>
                </a:lnTo>
                <a:lnTo>
                  <a:pt x="880" y="682"/>
                </a:lnTo>
                <a:lnTo>
                  <a:pt x="1098" y="596"/>
                </a:lnTo>
                <a:lnTo>
                  <a:pt x="759" y="1045"/>
                </a:lnTo>
                <a:lnTo>
                  <a:pt x="160" y="972"/>
                </a:lnTo>
                <a:lnTo>
                  <a:pt x="397" y="876"/>
                </a:lnTo>
                <a:lnTo>
                  <a:pt x="382" y="844"/>
                </a:lnTo>
                <a:lnTo>
                  <a:pt x="367" y="814"/>
                </a:lnTo>
                <a:lnTo>
                  <a:pt x="346" y="780"/>
                </a:lnTo>
                <a:lnTo>
                  <a:pt x="322" y="746"/>
                </a:lnTo>
                <a:lnTo>
                  <a:pt x="301" y="716"/>
                </a:lnTo>
                <a:lnTo>
                  <a:pt x="279" y="689"/>
                </a:lnTo>
                <a:lnTo>
                  <a:pt x="256" y="661"/>
                </a:lnTo>
                <a:lnTo>
                  <a:pt x="232" y="637"/>
                </a:lnTo>
                <a:lnTo>
                  <a:pt x="208" y="615"/>
                </a:lnTo>
                <a:lnTo>
                  <a:pt x="181" y="590"/>
                </a:lnTo>
                <a:lnTo>
                  <a:pt x="154" y="569"/>
                </a:lnTo>
                <a:lnTo>
                  <a:pt x="129" y="549"/>
                </a:lnTo>
                <a:lnTo>
                  <a:pt x="104" y="530"/>
                </a:lnTo>
                <a:lnTo>
                  <a:pt x="74" y="511"/>
                </a:lnTo>
                <a:lnTo>
                  <a:pt x="43" y="493"/>
                </a:lnTo>
                <a:lnTo>
                  <a:pt x="22" y="483"/>
                </a:lnTo>
                <a:lnTo>
                  <a:pt x="0" y="471"/>
                </a:lnTo>
                <a:lnTo>
                  <a:pt x="224" y="0"/>
                </a:lnTo>
                <a:close/>
              </a:path>
            </a:pathLst>
          </a:custGeom>
          <a:solidFill>
            <a:srgbClr val="00FF00"/>
          </a:solidFill>
          <a:ln w="17463">
            <a:solidFill>
              <a:srgbClr val="000000"/>
            </a:solidFill>
            <a:prstDash val="solid"/>
            <a:round/>
            <a:headEnd/>
            <a:tailEnd/>
          </a:ln>
        </p:spPr>
        <p:txBody>
          <a:bodyPr/>
          <a:lstStyle/>
          <a:p>
            <a:endParaRPr lang="fr-FR"/>
          </a:p>
        </p:txBody>
      </p:sp>
      <p:sp>
        <p:nvSpPr>
          <p:cNvPr id="110600" name="Freeform 8"/>
          <p:cNvSpPr>
            <a:spLocks/>
          </p:cNvSpPr>
          <p:nvPr/>
        </p:nvSpPr>
        <p:spPr bwMode="auto">
          <a:xfrm>
            <a:off x="6705600" y="1460500"/>
            <a:ext cx="1617663" cy="1309688"/>
          </a:xfrm>
          <a:custGeom>
            <a:avLst/>
            <a:gdLst>
              <a:gd name="T0" fmla="*/ 2147483647 w 1062"/>
              <a:gd name="T1" fmla="*/ 2147483647 h 856"/>
              <a:gd name="T2" fmla="*/ 2147483647 w 1062"/>
              <a:gd name="T3" fmla="*/ 2147483647 h 856"/>
              <a:gd name="T4" fmla="*/ 2147483647 w 1062"/>
              <a:gd name="T5" fmla="*/ 2147483647 h 856"/>
              <a:gd name="T6" fmla="*/ 2147483647 w 1062"/>
              <a:gd name="T7" fmla="*/ 2147483647 h 856"/>
              <a:gd name="T8" fmla="*/ 2147483647 w 1062"/>
              <a:gd name="T9" fmla="*/ 2147483647 h 856"/>
              <a:gd name="T10" fmla="*/ 2147483647 w 1062"/>
              <a:gd name="T11" fmla="*/ 2147483647 h 856"/>
              <a:gd name="T12" fmla="*/ 2147483647 w 1062"/>
              <a:gd name="T13" fmla="*/ 2147483647 h 856"/>
              <a:gd name="T14" fmla="*/ 2147483647 w 1062"/>
              <a:gd name="T15" fmla="*/ 2147483647 h 856"/>
              <a:gd name="T16" fmla="*/ 2147483647 w 1062"/>
              <a:gd name="T17" fmla="*/ 2147483647 h 856"/>
              <a:gd name="T18" fmla="*/ 2147483647 w 1062"/>
              <a:gd name="T19" fmla="*/ 2147483647 h 856"/>
              <a:gd name="T20" fmla="*/ 2147483647 w 1062"/>
              <a:gd name="T21" fmla="*/ 2147483647 h 856"/>
              <a:gd name="T22" fmla="*/ 2147483647 w 1062"/>
              <a:gd name="T23" fmla="*/ 2147483647 h 856"/>
              <a:gd name="T24" fmla="*/ 2147483647 w 1062"/>
              <a:gd name="T25" fmla="*/ 2147483647 h 856"/>
              <a:gd name="T26" fmla="*/ 2147483647 w 1062"/>
              <a:gd name="T27" fmla="*/ 2147483647 h 856"/>
              <a:gd name="T28" fmla="*/ 2147483647 w 1062"/>
              <a:gd name="T29" fmla="*/ 2147483647 h 856"/>
              <a:gd name="T30" fmla="*/ 2147483647 w 1062"/>
              <a:gd name="T31" fmla="*/ 2147483647 h 856"/>
              <a:gd name="T32" fmla="*/ 2147483647 w 1062"/>
              <a:gd name="T33" fmla="*/ 2147483647 h 856"/>
              <a:gd name="T34" fmla="*/ 2147483647 w 1062"/>
              <a:gd name="T35" fmla="*/ 2147483647 h 856"/>
              <a:gd name="T36" fmla="*/ 0 w 1062"/>
              <a:gd name="T37" fmla="*/ 2147483647 h 856"/>
              <a:gd name="T38" fmla="*/ 2147483647 w 1062"/>
              <a:gd name="T39" fmla="*/ 2147483647 h 856"/>
              <a:gd name="T40" fmla="*/ 2147483647 w 1062"/>
              <a:gd name="T41" fmla="*/ 2147483647 h 856"/>
              <a:gd name="T42" fmla="*/ 2147483647 w 1062"/>
              <a:gd name="T43" fmla="*/ 2147483647 h 856"/>
              <a:gd name="T44" fmla="*/ 2147483647 w 1062"/>
              <a:gd name="T45" fmla="*/ 2147483647 h 856"/>
              <a:gd name="T46" fmla="*/ 2147483647 w 1062"/>
              <a:gd name="T47" fmla="*/ 2147483647 h 856"/>
              <a:gd name="T48" fmla="*/ 2147483647 w 1062"/>
              <a:gd name="T49" fmla="*/ 2147483647 h 856"/>
              <a:gd name="T50" fmla="*/ 2147483647 w 1062"/>
              <a:gd name="T51" fmla="*/ 2147483647 h 856"/>
              <a:gd name="T52" fmla="*/ 2147483647 w 1062"/>
              <a:gd name="T53" fmla="*/ 2147483647 h 856"/>
              <a:gd name="T54" fmla="*/ 2147483647 w 1062"/>
              <a:gd name="T55" fmla="*/ 2147483647 h 856"/>
              <a:gd name="T56" fmla="*/ 2147483647 w 1062"/>
              <a:gd name="T57" fmla="*/ 2147483647 h 856"/>
              <a:gd name="T58" fmla="*/ 2147483647 w 1062"/>
              <a:gd name="T59" fmla="*/ 2147483647 h 856"/>
              <a:gd name="T60" fmla="*/ 2147483647 w 1062"/>
              <a:gd name="T61" fmla="*/ 2147483647 h 856"/>
              <a:gd name="T62" fmla="*/ 2147483647 w 1062"/>
              <a:gd name="T63" fmla="*/ 2147483647 h 856"/>
              <a:gd name="T64" fmla="*/ 2147483647 w 1062"/>
              <a:gd name="T65" fmla="*/ 2147483647 h 856"/>
              <a:gd name="T66" fmla="*/ 2147483647 w 1062"/>
              <a:gd name="T67" fmla="*/ 2147483647 h 856"/>
              <a:gd name="T68" fmla="*/ 2147483647 w 1062"/>
              <a:gd name="T69" fmla="*/ 2147483647 h 856"/>
              <a:gd name="T70" fmla="*/ 2147483647 w 1062"/>
              <a:gd name="T71" fmla="*/ 2147483647 h 856"/>
              <a:gd name="T72" fmla="*/ 2147483647 w 1062"/>
              <a:gd name="T73" fmla="*/ 2147483647 h 856"/>
              <a:gd name="T74" fmla="*/ 2147483647 w 1062"/>
              <a:gd name="T75" fmla="*/ 2147483647 h 856"/>
              <a:gd name="T76" fmla="*/ 2147483647 w 1062"/>
              <a:gd name="T77" fmla="*/ 2147483647 h 856"/>
              <a:gd name="T78" fmla="*/ 2147483647 w 1062"/>
              <a:gd name="T79" fmla="*/ 2147483647 h 856"/>
              <a:gd name="T80" fmla="*/ 2147483647 w 1062"/>
              <a:gd name="T81" fmla="*/ 2147483647 h 856"/>
              <a:gd name="T82" fmla="*/ 2147483647 w 1062"/>
              <a:gd name="T83" fmla="*/ 2147483647 h 856"/>
              <a:gd name="T84" fmla="*/ 2147483647 w 1062"/>
              <a:gd name="T85" fmla="*/ 2147483647 h 856"/>
              <a:gd name="T86" fmla="*/ 2147483647 w 1062"/>
              <a:gd name="T87" fmla="*/ 2147483647 h 856"/>
              <a:gd name="T88" fmla="*/ 2147483647 w 1062"/>
              <a:gd name="T89" fmla="*/ 2147483647 h 856"/>
              <a:gd name="T90" fmla="*/ 2147483647 w 1062"/>
              <a:gd name="T91" fmla="*/ 2147483647 h 856"/>
              <a:gd name="T92" fmla="*/ 2147483647 w 1062"/>
              <a:gd name="T93" fmla="*/ 2147483647 h 856"/>
              <a:gd name="T94" fmla="*/ 2147483647 w 1062"/>
              <a:gd name="T95" fmla="*/ 2147483647 h 856"/>
              <a:gd name="T96" fmla="*/ 2147483647 w 1062"/>
              <a:gd name="T97" fmla="*/ 0 h 856"/>
              <a:gd name="T98" fmla="*/ 2147483647 w 1062"/>
              <a:gd name="T99" fmla="*/ 2147483647 h 856"/>
              <a:gd name="T100" fmla="*/ 2147483647 w 1062"/>
              <a:gd name="T101" fmla="*/ 2147483647 h 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62" h="856">
                <a:moveTo>
                  <a:pt x="567" y="856"/>
                </a:moveTo>
                <a:lnTo>
                  <a:pt x="636" y="690"/>
                </a:lnTo>
                <a:lnTo>
                  <a:pt x="614" y="683"/>
                </a:lnTo>
                <a:lnTo>
                  <a:pt x="589" y="677"/>
                </a:lnTo>
                <a:lnTo>
                  <a:pt x="557" y="670"/>
                </a:lnTo>
                <a:lnTo>
                  <a:pt x="530" y="666"/>
                </a:lnTo>
                <a:lnTo>
                  <a:pt x="501" y="662"/>
                </a:lnTo>
                <a:lnTo>
                  <a:pt x="469" y="659"/>
                </a:lnTo>
                <a:lnTo>
                  <a:pt x="436" y="656"/>
                </a:lnTo>
                <a:lnTo>
                  <a:pt x="376" y="656"/>
                </a:lnTo>
                <a:lnTo>
                  <a:pt x="346" y="658"/>
                </a:lnTo>
                <a:lnTo>
                  <a:pt x="317" y="660"/>
                </a:lnTo>
                <a:lnTo>
                  <a:pt x="288" y="663"/>
                </a:lnTo>
                <a:lnTo>
                  <a:pt x="258" y="669"/>
                </a:lnTo>
                <a:lnTo>
                  <a:pt x="231" y="674"/>
                </a:lnTo>
                <a:lnTo>
                  <a:pt x="197" y="681"/>
                </a:lnTo>
                <a:lnTo>
                  <a:pt x="168" y="691"/>
                </a:lnTo>
                <a:lnTo>
                  <a:pt x="245" y="338"/>
                </a:lnTo>
                <a:lnTo>
                  <a:pt x="0" y="198"/>
                </a:lnTo>
                <a:lnTo>
                  <a:pt x="13" y="194"/>
                </a:lnTo>
                <a:lnTo>
                  <a:pt x="38" y="186"/>
                </a:lnTo>
                <a:lnTo>
                  <a:pt x="57" y="180"/>
                </a:lnTo>
                <a:lnTo>
                  <a:pt x="79" y="173"/>
                </a:lnTo>
                <a:lnTo>
                  <a:pt x="106" y="168"/>
                </a:lnTo>
                <a:lnTo>
                  <a:pt x="128" y="162"/>
                </a:lnTo>
                <a:lnTo>
                  <a:pt x="157" y="155"/>
                </a:lnTo>
                <a:lnTo>
                  <a:pt x="182" y="151"/>
                </a:lnTo>
                <a:lnTo>
                  <a:pt x="211" y="147"/>
                </a:lnTo>
                <a:lnTo>
                  <a:pt x="242" y="143"/>
                </a:lnTo>
                <a:lnTo>
                  <a:pt x="271" y="140"/>
                </a:lnTo>
                <a:lnTo>
                  <a:pt x="304" y="139"/>
                </a:lnTo>
                <a:lnTo>
                  <a:pt x="336" y="136"/>
                </a:lnTo>
                <a:lnTo>
                  <a:pt x="368" y="136"/>
                </a:lnTo>
                <a:lnTo>
                  <a:pt x="401" y="136"/>
                </a:lnTo>
                <a:lnTo>
                  <a:pt x="443" y="136"/>
                </a:lnTo>
                <a:lnTo>
                  <a:pt x="480" y="137"/>
                </a:lnTo>
                <a:lnTo>
                  <a:pt x="505" y="139"/>
                </a:lnTo>
                <a:lnTo>
                  <a:pt x="536" y="141"/>
                </a:lnTo>
                <a:lnTo>
                  <a:pt x="565" y="144"/>
                </a:lnTo>
                <a:lnTo>
                  <a:pt x="600" y="148"/>
                </a:lnTo>
                <a:lnTo>
                  <a:pt x="629" y="154"/>
                </a:lnTo>
                <a:lnTo>
                  <a:pt x="657" y="159"/>
                </a:lnTo>
                <a:lnTo>
                  <a:pt x="693" y="166"/>
                </a:lnTo>
                <a:lnTo>
                  <a:pt x="721" y="173"/>
                </a:lnTo>
                <a:lnTo>
                  <a:pt x="754" y="182"/>
                </a:lnTo>
                <a:lnTo>
                  <a:pt x="782" y="189"/>
                </a:lnTo>
                <a:lnTo>
                  <a:pt x="812" y="198"/>
                </a:lnTo>
                <a:lnTo>
                  <a:pt x="843" y="208"/>
                </a:lnTo>
                <a:lnTo>
                  <a:pt x="933" y="0"/>
                </a:lnTo>
                <a:lnTo>
                  <a:pt x="1062" y="580"/>
                </a:lnTo>
                <a:lnTo>
                  <a:pt x="567" y="856"/>
                </a:lnTo>
                <a:close/>
              </a:path>
            </a:pathLst>
          </a:custGeom>
          <a:solidFill>
            <a:srgbClr val="FF0000"/>
          </a:solidFill>
          <a:ln w="17463">
            <a:solidFill>
              <a:srgbClr val="000000"/>
            </a:solidFill>
            <a:prstDash val="solid"/>
            <a:round/>
            <a:headEnd/>
            <a:tailEnd/>
          </a:ln>
        </p:spPr>
        <p:txBody>
          <a:bodyPr/>
          <a:lstStyle/>
          <a:p>
            <a:endParaRPr lang="fr-FR"/>
          </a:p>
        </p:txBody>
      </p:sp>
      <p:sp>
        <p:nvSpPr>
          <p:cNvPr id="110601" name="Text Box 14"/>
          <p:cNvSpPr txBox="1">
            <a:spLocks noChangeArrowheads="1"/>
          </p:cNvSpPr>
          <p:nvPr/>
        </p:nvSpPr>
        <p:spPr bwMode="auto">
          <a:xfrm>
            <a:off x="6486525" y="5468938"/>
            <a:ext cx="1354138"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700">
                <a:solidFill>
                  <a:schemeClr val="tx1"/>
                </a:solidFill>
              </a:rPr>
              <a:t>Satisfaction </a:t>
            </a:r>
          </a:p>
          <a:p>
            <a:r>
              <a:rPr lang="fr-FR" altLang="fr-FR" sz="1700">
                <a:solidFill>
                  <a:schemeClr val="tx1"/>
                </a:solidFill>
              </a:rPr>
              <a:t>des besoins</a:t>
            </a:r>
          </a:p>
          <a:p>
            <a:r>
              <a:rPr lang="fr-FR" altLang="fr-FR" sz="1700">
                <a:solidFill>
                  <a:schemeClr val="tx1"/>
                </a:solidFill>
              </a:rPr>
              <a:t>clients</a:t>
            </a:r>
          </a:p>
        </p:txBody>
      </p:sp>
      <p:sp>
        <p:nvSpPr>
          <p:cNvPr id="110602" name="Text Box 15"/>
          <p:cNvSpPr txBox="1">
            <a:spLocks noChangeArrowheads="1"/>
          </p:cNvSpPr>
          <p:nvPr/>
        </p:nvSpPr>
        <p:spPr bwMode="auto">
          <a:xfrm>
            <a:off x="5465763" y="4021138"/>
            <a:ext cx="811212"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500">
                <a:solidFill>
                  <a:schemeClr val="tx1"/>
                </a:solidFill>
              </a:rPr>
              <a:t>Étude </a:t>
            </a:r>
          </a:p>
          <a:p>
            <a:r>
              <a:rPr lang="fr-FR" altLang="fr-FR" sz="1500">
                <a:solidFill>
                  <a:schemeClr val="tx1"/>
                </a:solidFill>
              </a:rPr>
              <a:t>de</a:t>
            </a:r>
          </a:p>
          <a:p>
            <a:r>
              <a:rPr lang="fr-FR" altLang="fr-FR" sz="1500">
                <a:solidFill>
                  <a:schemeClr val="tx1"/>
                </a:solidFill>
              </a:rPr>
              <a:t>marché</a:t>
            </a:r>
          </a:p>
        </p:txBody>
      </p:sp>
      <p:sp>
        <p:nvSpPr>
          <p:cNvPr id="110603" name="Text Box 16"/>
          <p:cNvSpPr txBox="1">
            <a:spLocks noChangeArrowheads="1"/>
          </p:cNvSpPr>
          <p:nvPr/>
        </p:nvSpPr>
        <p:spPr bwMode="auto">
          <a:xfrm>
            <a:off x="5289550" y="3032125"/>
            <a:ext cx="10112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300">
                <a:solidFill>
                  <a:schemeClr val="bg1"/>
                </a:solidFill>
              </a:rPr>
              <a:t>Conception</a:t>
            </a:r>
          </a:p>
        </p:txBody>
      </p:sp>
      <p:sp>
        <p:nvSpPr>
          <p:cNvPr id="110604" name="Text Box 17"/>
          <p:cNvSpPr txBox="1">
            <a:spLocks noChangeArrowheads="1"/>
          </p:cNvSpPr>
          <p:nvPr/>
        </p:nvSpPr>
        <p:spPr bwMode="auto">
          <a:xfrm>
            <a:off x="5688013" y="2343150"/>
            <a:ext cx="132397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300">
                <a:solidFill>
                  <a:schemeClr val="tx1"/>
                </a:solidFill>
              </a:rPr>
              <a:t>Industrialisation</a:t>
            </a:r>
          </a:p>
        </p:txBody>
      </p:sp>
      <p:sp>
        <p:nvSpPr>
          <p:cNvPr id="110605" name="Text Box 18"/>
          <p:cNvSpPr txBox="1">
            <a:spLocks noChangeArrowheads="1"/>
          </p:cNvSpPr>
          <p:nvPr/>
        </p:nvSpPr>
        <p:spPr bwMode="auto">
          <a:xfrm>
            <a:off x="7132638" y="1755775"/>
            <a:ext cx="1023937"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500">
                <a:solidFill>
                  <a:schemeClr val="tx1"/>
                </a:solidFill>
              </a:rPr>
              <a:t>Approvisi-</a:t>
            </a:r>
          </a:p>
          <a:p>
            <a:r>
              <a:rPr lang="fr-FR" altLang="fr-FR" sz="1500">
                <a:solidFill>
                  <a:schemeClr val="tx1"/>
                </a:solidFill>
              </a:rPr>
              <a:t>onnement</a:t>
            </a:r>
          </a:p>
        </p:txBody>
      </p:sp>
      <p:sp>
        <p:nvSpPr>
          <p:cNvPr id="110606" name="Text Box 19"/>
          <p:cNvSpPr txBox="1">
            <a:spLocks noChangeArrowheads="1"/>
          </p:cNvSpPr>
          <p:nvPr/>
        </p:nvSpPr>
        <p:spPr bwMode="auto">
          <a:xfrm>
            <a:off x="8286750" y="2563813"/>
            <a:ext cx="84296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500">
                <a:solidFill>
                  <a:schemeClr val="tx1"/>
                </a:solidFill>
              </a:rPr>
              <a:t>Produc-</a:t>
            </a:r>
          </a:p>
          <a:p>
            <a:r>
              <a:rPr lang="fr-FR" altLang="fr-FR" sz="1500">
                <a:solidFill>
                  <a:schemeClr val="tx1"/>
                </a:solidFill>
              </a:rPr>
              <a:t>tion</a:t>
            </a:r>
          </a:p>
        </p:txBody>
      </p:sp>
      <p:sp>
        <p:nvSpPr>
          <p:cNvPr id="110607" name="Text Box 20"/>
          <p:cNvSpPr txBox="1">
            <a:spLocks noChangeArrowheads="1"/>
          </p:cNvSpPr>
          <p:nvPr/>
        </p:nvSpPr>
        <p:spPr bwMode="auto">
          <a:xfrm>
            <a:off x="8591550" y="3738563"/>
            <a:ext cx="685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500">
                <a:solidFill>
                  <a:schemeClr val="tx1"/>
                </a:solidFill>
              </a:rPr>
              <a:t>Sto-</a:t>
            </a:r>
          </a:p>
          <a:p>
            <a:r>
              <a:rPr lang="fr-FR" altLang="fr-FR" sz="1500">
                <a:solidFill>
                  <a:schemeClr val="tx1"/>
                </a:solidFill>
              </a:rPr>
              <a:t>ckage</a:t>
            </a:r>
          </a:p>
        </p:txBody>
      </p:sp>
      <p:sp>
        <p:nvSpPr>
          <p:cNvPr id="110608" name="Text Box 21"/>
          <p:cNvSpPr txBox="1">
            <a:spLocks noChangeArrowheads="1"/>
          </p:cNvSpPr>
          <p:nvPr/>
        </p:nvSpPr>
        <p:spPr bwMode="auto">
          <a:xfrm>
            <a:off x="8053388" y="4913313"/>
            <a:ext cx="673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500">
                <a:solidFill>
                  <a:schemeClr val="tx1"/>
                </a:solidFill>
              </a:rPr>
              <a:t>Vente</a:t>
            </a:r>
          </a:p>
        </p:txBody>
      </p:sp>
      <p:sp>
        <p:nvSpPr>
          <p:cNvPr id="110609" name="Rectangle 23"/>
          <p:cNvSpPr>
            <a:spLocks noChangeArrowheads="1"/>
          </p:cNvSpPr>
          <p:nvPr/>
        </p:nvSpPr>
        <p:spPr bwMode="auto">
          <a:xfrm>
            <a:off x="542925" y="477838"/>
            <a:ext cx="4895850"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spAutoFit/>
          </a:bodyPr>
          <a:lstStyle>
            <a:lvl1pPr marL="182563" indent="-90488"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lnSpc>
                <a:spcPct val="80000"/>
              </a:lnSpc>
            </a:pPr>
            <a:r>
              <a:rPr lang="fr-FR" altLang="fr-FR" sz="2000" b="1" i="1" dirty="0">
                <a:solidFill>
                  <a:schemeClr val="tx2"/>
                </a:solidFill>
              </a:rPr>
              <a:t>Qu’est ce que </a:t>
            </a:r>
            <a:r>
              <a:rPr lang="fr-FR" altLang="fr-FR" sz="2000" b="1" i="1" dirty="0">
                <a:solidFill>
                  <a:srgbClr val="009900"/>
                </a:solidFill>
              </a:rPr>
              <a:t>MRP2 </a:t>
            </a:r>
            <a:r>
              <a:rPr lang="fr-FR" altLang="fr-FR" sz="2000" b="1" i="1" dirty="0">
                <a:solidFill>
                  <a:schemeClr val="tx2"/>
                </a:solidFill>
              </a:rPr>
              <a:t>?</a:t>
            </a:r>
          </a:p>
          <a:p>
            <a:pPr algn="l">
              <a:lnSpc>
                <a:spcPct val="80000"/>
              </a:lnSpc>
            </a:pPr>
            <a:endParaRPr lang="fr-FR" altLang="fr-FR" sz="2000" b="1" i="1" dirty="0">
              <a:solidFill>
                <a:schemeClr val="tx2"/>
              </a:solidFill>
            </a:endParaRPr>
          </a:p>
          <a:p>
            <a:pPr algn="l">
              <a:lnSpc>
                <a:spcPct val="10000"/>
              </a:lnSpc>
            </a:pPr>
            <a:endParaRPr lang="fr-FR" altLang="fr-FR" sz="1400" dirty="0">
              <a:solidFill>
                <a:schemeClr val="tx2"/>
              </a:solidFill>
            </a:endParaRPr>
          </a:p>
          <a:p>
            <a:pPr algn="l">
              <a:lnSpc>
                <a:spcPct val="90000"/>
              </a:lnSpc>
            </a:pPr>
            <a:r>
              <a:rPr lang="fr-FR" altLang="fr-FR" sz="1600" b="1" dirty="0">
                <a:solidFill>
                  <a:srgbClr val="009900"/>
                </a:solidFill>
              </a:rPr>
              <a:t>MRP2</a:t>
            </a:r>
            <a:r>
              <a:rPr lang="fr-FR" altLang="fr-FR" sz="1600" dirty="0">
                <a:solidFill>
                  <a:srgbClr val="009900"/>
                </a:solidFill>
              </a:rPr>
              <a:t> </a:t>
            </a:r>
            <a:r>
              <a:rPr lang="fr-FR" altLang="fr-FR" sz="1600" dirty="0">
                <a:solidFill>
                  <a:schemeClr val="tx2"/>
                </a:solidFill>
              </a:rPr>
              <a:t>est un outil de gestion industrielle</a:t>
            </a:r>
          </a:p>
          <a:p>
            <a:pPr algn="l"/>
            <a:r>
              <a:rPr lang="fr-FR" altLang="fr-FR" sz="1600" dirty="0">
                <a:solidFill>
                  <a:schemeClr val="tx2"/>
                </a:solidFill>
              </a:rPr>
              <a:t>qui répond aux objectifs suivants :</a:t>
            </a:r>
          </a:p>
          <a:p>
            <a:pPr algn="l"/>
            <a:endParaRPr lang="fr-FR" altLang="fr-FR" sz="1600" b="1" dirty="0">
              <a:solidFill>
                <a:schemeClr val="tx2"/>
              </a:solidFill>
            </a:endParaRPr>
          </a:p>
          <a:p>
            <a:pPr algn="l">
              <a:lnSpc>
                <a:spcPct val="60000"/>
              </a:lnSpc>
              <a:buFontTx/>
              <a:buChar char="•"/>
            </a:pPr>
            <a:r>
              <a:rPr lang="fr-FR" altLang="fr-FR" sz="1600" b="1" dirty="0">
                <a:solidFill>
                  <a:schemeClr val="tx2"/>
                </a:solidFill>
              </a:rPr>
              <a:t>donner au client le meilleur service,</a:t>
            </a:r>
          </a:p>
          <a:p>
            <a:pPr algn="l">
              <a:lnSpc>
                <a:spcPct val="60000"/>
              </a:lnSpc>
              <a:buFontTx/>
              <a:buChar char="•"/>
            </a:pPr>
            <a:endParaRPr lang="fr-FR" altLang="fr-FR" sz="1600" b="1" dirty="0">
              <a:solidFill>
                <a:schemeClr val="tx2"/>
              </a:solidFill>
            </a:endParaRPr>
          </a:p>
          <a:p>
            <a:pPr algn="l">
              <a:lnSpc>
                <a:spcPct val="60000"/>
              </a:lnSpc>
              <a:buFontTx/>
              <a:buChar char="•"/>
            </a:pPr>
            <a:r>
              <a:rPr lang="fr-FR" altLang="fr-FR" sz="1600" b="1" dirty="0">
                <a:solidFill>
                  <a:schemeClr val="tx2"/>
                </a:solidFill>
              </a:rPr>
              <a:t>maintenir les stocks au plus bas,</a:t>
            </a:r>
          </a:p>
          <a:p>
            <a:pPr algn="l">
              <a:lnSpc>
                <a:spcPct val="60000"/>
              </a:lnSpc>
              <a:buFontTx/>
              <a:buChar char="•"/>
            </a:pPr>
            <a:endParaRPr lang="fr-FR" altLang="fr-FR" sz="1600" b="1" dirty="0">
              <a:solidFill>
                <a:schemeClr val="tx2"/>
              </a:solidFill>
            </a:endParaRPr>
          </a:p>
          <a:p>
            <a:pPr algn="l">
              <a:lnSpc>
                <a:spcPct val="60000"/>
              </a:lnSpc>
              <a:buFontTx/>
              <a:buChar char="•"/>
            </a:pPr>
            <a:r>
              <a:rPr lang="fr-FR" altLang="fr-FR" sz="1600" b="1" dirty="0">
                <a:solidFill>
                  <a:schemeClr val="tx2"/>
                </a:solidFill>
              </a:rPr>
              <a:t>tenir les délais,</a:t>
            </a:r>
          </a:p>
          <a:p>
            <a:pPr algn="l">
              <a:lnSpc>
                <a:spcPct val="60000"/>
              </a:lnSpc>
              <a:buFontTx/>
              <a:buChar char="•"/>
            </a:pPr>
            <a:endParaRPr lang="fr-FR" altLang="fr-FR" sz="1600" b="1" dirty="0">
              <a:solidFill>
                <a:schemeClr val="tx2"/>
              </a:solidFill>
            </a:endParaRPr>
          </a:p>
          <a:p>
            <a:pPr algn="l">
              <a:lnSpc>
                <a:spcPct val="60000"/>
              </a:lnSpc>
              <a:buFontTx/>
              <a:buChar char="•"/>
            </a:pPr>
            <a:r>
              <a:rPr lang="fr-FR" altLang="fr-FR" sz="1600" b="1" dirty="0">
                <a:solidFill>
                  <a:schemeClr val="tx2"/>
                </a:solidFill>
              </a:rPr>
              <a:t>produire et distribuer aux  coûts les plus bas.</a:t>
            </a:r>
          </a:p>
        </p:txBody>
      </p:sp>
      <p:sp>
        <p:nvSpPr>
          <p:cNvPr id="110610" name="Rectangle 24"/>
          <p:cNvSpPr>
            <a:spLocks noChangeArrowheads="1"/>
          </p:cNvSpPr>
          <p:nvPr/>
        </p:nvSpPr>
        <p:spPr bwMode="auto">
          <a:xfrm>
            <a:off x="604838" y="3203575"/>
            <a:ext cx="4124325" cy="193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950" tIns="42712" rIns="86950" bIns="4271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just">
              <a:spcBef>
                <a:spcPct val="20000"/>
              </a:spcBef>
            </a:pPr>
            <a:r>
              <a:rPr lang="fr-FR" altLang="fr-FR" sz="2400" dirty="0">
                <a:solidFill>
                  <a:schemeClr val="tx1"/>
                </a:solidFill>
              </a:rPr>
              <a:t>Le plus grand mérite de </a:t>
            </a:r>
            <a:r>
              <a:rPr lang="fr-FR" altLang="fr-FR" sz="2400" b="1" dirty="0">
                <a:solidFill>
                  <a:srgbClr val="009900"/>
                </a:solidFill>
              </a:rPr>
              <a:t>MRP 2</a:t>
            </a:r>
            <a:r>
              <a:rPr lang="fr-FR" altLang="fr-FR" sz="2400" b="1" dirty="0">
                <a:solidFill>
                  <a:schemeClr val="hlink"/>
                </a:solidFill>
              </a:rPr>
              <a:t> </a:t>
            </a:r>
            <a:r>
              <a:rPr lang="fr-FR" altLang="fr-FR" sz="2400" dirty="0">
                <a:solidFill>
                  <a:schemeClr val="tx1"/>
                </a:solidFill>
              </a:rPr>
              <a:t>est de lever des obstacles pour que les gens puissent accomplir leur travail</a:t>
            </a:r>
          </a:p>
        </p:txBody>
      </p:sp>
      <p:sp>
        <p:nvSpPr>
          <p:cNvPr id="110611" name="Oval 25"/>
          <p:cNvSpPr>
            <a:spLocks noChangeArrowheads="1"/>
          </p:cNvSpPr>
          <p:nvPr/>
        </p:nvSpPr>
        <p:spPr bwMode="auto">
          <a:xfrm>
            <a:off x="6362700" y="2716213"/>
            <a:ext cx="1960563" cy="2014537"/>
          </a:xfrm>
          <a:prstGeom prst="ellipse">
            <a:avLst/>
          </a:prstGeom>
          <a:solidFill>
            <a:srgbClr val="CECECE"/>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50" tIns="42712" rIns="86950" bIns="42712" anchor="ct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dirty="0">
                <a:solidFill>
                  <a:srgbClr val="FC0128"/>
                </a:solidFill>
              </a:rPr>
              <a:t>Ce sont les</a:t>
            </a:r>
          </a:p>
          <a:p>
            <a:r>
              <a:rPr lang="fr-FR" altLang="fr-FR" sz="2800" dirty="0">
                <a:solidFill>
                  <a:srgbClr val="FC0128"/>
                </a:solidFill>
              </a:rPr>
              <a:t>HOMMES</a:t>
            </a:r>
            <a:endParaRPr lang="fr-FR" altLang="fr-FR" sz="2000" dirty="0">
              <a:solidFill>
                <a:srgbClr val="FC0128"/>
              </a:solidFill>
            </a:endParaRPr>
          </a:p>
          <a:p>
            <a:r>
              <a:rPr lang="fr-FR" altLang="fr-FR" sz="2000" dirty="0">
                <a:solidFill>
                  <a:srgbClr val="FC0128"/>
                </a:solidFill>
              </a:rPr>
              <a:t>qui font les</a:t>
            </a:r>
          </a:p>
          <a:p>
            <a:r>
              <a:rPr lang="fr-FR" altLang="fr-FR" sz="2000" dirty="0">
                <a:solidFill>
                  <a:srgbClr val="FC0128"/>
                </a:solidFill>
              </a:rPr>
              <a:t>résultats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ChangeArrowheads="1"/>
          </p:cNvSpPr>
          <p:nvPr/>
        </p:nvSpPr>
        <p:spPr bwMode="auto">
          <a:xfrm>
            <a:off x="341313" y="1482725"/>
            <a:ext cx="9155112" cy="271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950" tIns="42712" rIns="86950" bIns="42712">
            <a:spAutoFit/>
          </a:bodyPr>
          <a:lstStyle>
            <a:lvl1pPr marL="179388"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just"/>
            <a:r>
              <a:rPr lang="fr-FR" altLang="fr-FR" sz="1900" dirty="0">
                <a:solidFill>
                  <a:schemeClr val="tx1"/>
                </a:solidFill>
              </a:rPr>
              <a:t>Toutes les informations des </a:t>
            </a:r>
            <a:r>
              <a:rPr lang="fr-FR" altLang="fr-FR" sz="1900" dirty="0" smtClean="0">
                <a:solidFill>
                  <a:schemeClr val="tx1"/>
                </a:solidFill>
              </a:rPr>
              <a:t>tables </a:t>
            </a:r>
            <a:r>
              <a:rPr lang="fr-FR" altLang="fr-FR" sz="1900" dirty="0">
                <a:solidFill>
                  <a:schemeClr val="tx1"/>
                </a:solidFill>
              </a:rPr>
              <a:t>articles, nomenclatures, gammes, postes de charges indispensables au fonctionnement de </a:t>
            </a:r>
            <a:r>
              <a:rPr lang="fr-FR" altLang="fr-FR" sz="1900" b="1" dirty="0">
                <a:solidFill>
                  <a:srgbClr val="009900"/>
                </a:solidFill>
              </a:rPr>
              <a:t>MRP.</a:t>
            </a:r>
          </a:p>
          <a:p>
            <a:pPr algn="l"/>
            <a:endParaRPr lang="fr-FR" altLang="fr-FR" sz="1900" b="1" dirty="0">
              <a:solidFill>
                <a:schemeClr val="tx1"/>
              </a:solidFill>
            </a:endParaRPr>
          </a:p>
          <a:p>
            <a:pPr algn="l"/>
            <a:r>
              <a:rPr lang="fr-FR" altLang="fr-FR" sz="1900" dirty="0">
                <a:solidFill>
                  <a:schemeClr val="tx1"/>
                </a:solidFill>
              </a:rPr>
              <a:t>L'ensemble de ces données doit être géré et mis à jour avec : </a:t>
            </a:r>
          </a:p>
          <a:p>
            <a:pPr algn="l">
              <a:buClr>
                <a:schemeClr val="accent6"/>
              </a:buClr>
              <a:buFontTx/>
              <a:buChar char="•"/>
            </a:pPr>
            <a:r>
              <a:rPr lang="fr-FR" altLang="fr-FR" sz="1900" b="1" dirty="0">
                <a:solidFill>
                  <a:schemeClr val="hlink"/>
                </a:solidFill>
              </a:rPr>
              <a:t> </a:t>
            </a:r>
            <a:r>
              <a:rPr lang="fr-FR" altLang="fr-FR" sz="1900" b="1" dirty="0">
                <a:solidFill>
                  <a:srgbClr val="009900"/>
                </a:solidFill>
              </a:rPr>
              <a:t>rigueur </a:t>
            </a:r>
            <a:r>
              <a:rPr lang="fr-FR" altLang="fr-FR" sz="1900" dirty="0">
                <a:solidFill>
                  <a:schemeClr val="tx1"/>
                </a:solidFill>
              </a:rPr>
              <a:t>dans l'établissement et la mise en œuvre des transactions et des procédures de maintenance,</a:t>
            </a:r>
          </a:p>
          <a:p>
            <a:pPr algn="l">
              <a:buClr>
                <a:schemeClr val="accent6"/>
              </a:buClr>
              <a:buFontTx/>
              <a:buChar char="•"/>
            </a:pPr>
            <a:r>
              <a:rPr lang="fr-FR" altLang="fr-FR" sz="1900" b="1" dirty="0">
                <a:solidFill>
                  <a:schemeClr val="hlink"/>
                </a:solidFill>
              </a:rPr>
              <a:t> </a:t>
            </a:r>
            <a:r>
              <a:rPr lang="fr-FR" altLang="fr-FR" sz="1900" b="1" dirty="0">
                <a:solidFill>
                  <a:srgbClr val="009900"/>
                </a:solidFill>
              </a:rPr>
              <a:t>rapidité </a:t>
            </a:r>
            <a:r>
              <a:rPr lang="fr-FR" altLang="fr-FR" sz="1900" dirty="0">
                <a:solidFill>
                  <a:schemeClr val="tx1"/>
                </a:solidFill>
              </a:rPr>
              <a:t>dans la mise à jour,</a:t>
            </a:r>
          </a:p>
          <a:p>
            <a:pPr algn="l">
              <a:buClr>
                <a:schemeClr val="accent6"/>
              </a:buClr>
              <a:buFontTx/>
              <a:buChar char="•"/>
            </a:pPr>
            <a:r>
              <a:rPr lang="fr-FR" altLang="fr-FR" sz="1900" b="1" dirty="0">
                <a:solidFill>
                  <a:schemeClr val="hlink"/>
                </a:solidFill>
              </a:rPr>
              <a:t> </a:t>
            </a:r>
            <a:r>
              <a:rPr lang="fr-FR" altLang="fr-FR" sz="1900" b="1" dirty="0">
                <a:solidFill>
                  <a:srgbClr val="009900"/>
                </a:solidFill>
              </a:rPr>
              <a:t>responsabilité </a:t>
            </a:r>
            <a:r>
              <a:rPr lang="fr-FR" altLang="fr-FR" sz="1900" dirty="0">
                <a:solidFill>
                  <a:schemeClr val="tx1"/>
                </a:solidFill>
              </a:rPr>
              <a:t>des personnes chargées de l'intégrité des bases de données,</a:t>
            </a:r>
          </a:p>
          <a:p>
            <a:pPr algn="l">
              <a:buClr>
                <a:schemeClr val="accent6"/>
              </a:buClr>
              <a:buFontTx/>
              <a:buChar char="•"/>
            </a:pPr>
            <a:r>
              <a:rPr lang="fr-FR" altLang="fr-FR" sz="1900" b="1" dirty="0">
                <a:solidFill>
                  <a:schemeClr val="hlink"/>
                </a:solidFill>
              </a:rPr>
              <a:t> </a:t>
            </a:r>
            <a:r>
              <a:rPr lang="fr-FR" altLang="fr-FR" sz="1900" b="1" dirty="0">
                <a:solidFill>
                  <a:srgbClr val="009900"/>
                </a:solidFill>
              </a:rPr>
              <a:t>solidarité </a:t>
            </a:r>
            <a:r>
              <a:rPr lang="fr-FR" altLang="fr-FR" sz="1900" dirty="0">
                <a:solidFill>
                  <a:schemeClr val="tx1"/>
                </a:solidFill>
              </a:rPr>
              <a:t>entre les émetteurs et les utilisateurs des données.</a:t>
            </a:r>
            <a:endParaRPr lang="fr-FR" altLang="fr-FR" sz="1700" dirty="0">
              <a:solidFill>
                <a:schemeClr val="tx1"/>
              </a:solidFill>
            </a:endParaRPr>
          </a:p>
        </p:txBody>
      </p:sp>
      <p:sp>
        <p:nvSpPr>
          <p:cNvPr id="111619" name="Rectangle 4"/>
          <p:cNvSpPr>
            <a:spLocks noChangeArrowheads="1"/>
          </p:cNvSpPr>
          <p:nvPr/>
        </p:nvSpPr>
        <p:spPr bwMode="auto">
          <a:xfrm>
            <a:off x="155575" y="4922838"/>
            <a:ext cx="9564688" cy="800100"/>
          </a:xfrm>
          <a:prstGeom prst="rect">
            <a:avLst/>
          </a:prstGeom>
          <a:noFill/>
          <a:ln w="12700">
            <a:solidFill>
              <a:srgbClr val="33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950" tIns="42712" rIns="86950" bIns="4271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2300" dirty="0">
                <a:solidFill>
                  <a:srgbClr val="3333CC"/>
                </a:solidFill>
              </a:rPr>
              <a:t>LA CONNAISSANCE ET LA FIABILITE DE CES INFORMATIONS CONSTITUENT L’UNE DES CLES DE FONCTIONNEMENT DE </a:t>
            </a:r>
            <a:r>
              <a:rPr lang="fr-FR" altLang="fr-FR" sz="2300" b="1" dirty="0">
                <a:solidFill>
                  <a:srgbClr val="009900"/>
                </a:solidFill>
              </a:rPr>
              <a:t>MRP</a:t>
            </a:r>
          </a:p>
        </p:txBody>
      </p:sp>
      <p:sp>
        <p:nvSpPr>
          <p:cNvPr id="111620" name="Rectangle 5"/>
          <p:cNvSpPr>
            <a:spLocks noGrp="1" noChangeArrowheads="1"/>
          </p:cNvSpPr>
          <p:nvPr>
            <p:ph type="title" idx="4294967295"/>
          </p:nvPr>
        </p:nvSpPr>
        <p:spPr bwMode="auto">
          <a:xfrm>
            <a:off x="762000" y="339725"/>
            <a:ext cx="8382000" cy="766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3600" b="1" i="1" dirty="0" smtClean="0">
                <a:solidFill>
                  <a:srgbClr val="3333CC"/>
                </a:solidFill>
                <a:latin typeface="Arial" panose="020B0604020202020204" pitchFamily="34" charset="0"/>
              </a:rPr>
              <a:t>Les données techniques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725488" y="206375"/>
            <a:ext cx="8491537" cy="754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91" tIns="42195" rIns="84391" bIns="42195" numCol="1" anchor="ctr" anchorCtr="0" compatLnSpc="1">
            <a:prstTxWarp prst="textNoShape">
              <a:avLst/>
            </a:prstTxWarp>
          </a:bodyPr>
          <a:lstStyle/>
          <a:p>
            <a:r>
              <a:rPr lang="fr-FR" altLang="fr-FR" b="1" i="1" dirty="0" smtClean="0">
                <a:solidFill>
                  <a:srgbClr val="3333CC"/>
                </a:solidFill>
                <a:latin typeface="Arial" panose="020B0604020202020204" pitchFamily="34" charset="0"/>
              </a:rPr>
              <a:t>1965   </a:t>
            </a:r>
            <a:r>
              <a:rPr lang="fr-FR" altLang="fr-FR" sz="4800" b="1" i="1" dirty="0" smtClean="0">
                <a:solidFill>
                  <a:srgbClr val="3333CC"/>
                </a:solidFill>
                <a:latin typeface="Arial" panose="020B0604020202020204" pitchFamily="34" charset="0"/>
              </a:rPr>
              <a:t>MRP   “0”</a:t>
            </a:r>
          </a:p>
        </p:txBody>
      </p:sp>
      <p:sp>
        <p:nvSpPr>
          <p:cNvPr id="941059" name="Rectangle 3"/>
          <p:cNvSpPr>
            <a:spLocks noGrp="1" noChangeArrowheads="1"/>
          </p:cNvSpPr>
          <p:nvPr>
            <p:ph type="body" sz="half" idx="1"/>
          </p:nvPr>
        </p:nvSpPr>
        <p:spPr bwMode="auto">
          <a:xfrm>
            <a:off x="714375" y="1993900"/>
            <a:ext cx="4160838" cy="41036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391" tIns="42195" rIns="84391" bIns="42195" numCol="1" anchor="t" anchorCtr="0" compatLnSpc="1">
            <a:prstTxWarp prst="textNoShape">
              <a:avLst/>
            </a:prstTxWarp>
          </a:bodyPr>
          <a:lstStyle/>
          <a:p>
            <a:pPr>
              <a:buFontTx/>
              <a:buNone/>
            </a:pPr>
            <a:endParaRPr lang="fr-FR" altLang="fr-FR" sz="3400" dirty="0" smtClean="0">
              <a:solidFill>
                <a:srgbClr val="063DE8"/>
              </a:solidFill>
              <a:latin typeface="Arial" panose="020B0604020202020204" pitchFamily="34" charset="0"/>
            </a:endParaRPr>
          </a:p>
          <a:p>
            <a:pPr>
              <a:buFontTx/>
              <a:buNone/>
            </a:pPr>
            <a:r>
              <a:rPr lang="fr-FR" altLang="fr-FR" sz="3700" dirty="0" smtClean="0">
                <a:solidFill>
                  <a:srgbClr val="3333CC"/>
                </a:solidFill>
                <a:latin typeface="Arial" panose="020B0604020202020204" pitchFamily="34" charset="0"/>
              </a:rPr>
              <a:t>M</a:t>
            </a:r>
            <a:r>
              <a:rPr lang="fr-FR" altLang="fr-FR" sz="3400" b="1" dirty="0" smtClean="0">
                <a:solidFill>
                  <a:srgbClr val="009900"/>
                </a:solidFill>
                <a:latin typeface="Arial" panose="020B0604020202020204" pitchFamily="34" charset="0"/>
              </a:rPr>
              <a:t>aterial</a:t>
            </a:r>
          </a:p>
          <a:p>
            <a:pPr>
              <a:buFontTx/>
              <a:buNone/>
            </a:pPr>
            <a:endParaRPr lang="fr-FR" altLang="fr-FR" sz="3400" dirty="0" smtClean="0">
              <a:latin typeface="Arial" panose="020B0604020202020204" pitchFamily="34" charset="0"/>
            </a:endParaRPr>
          </a:p>
          <a:p>
            <a:pPr>
              <a:buFontTx/>
              <a:buNone/>
            </a:pPr>
            <a:r>
              <a:rPr lang="fr-FR" altLang="fr-FR" sz="3700" b="1" dirty="0" smtClean="0">
                <a:solidFill>
                  <a:srgbClr val="3333CC"/>
                </a:solidFill>
                <a:latin typeface="Arial" panose="020B0604020202020204" pitchFamily="34" charset="0"/>
              </a:rPr>
              <a:t>R</a:t>
            </a:r>
            <a:r>
              <a:rPr lang="fr-FR" altLang="fr-FR" sz="3400" b="1" dirty="0" smtClean="0">
                <a:solidFill>
                  <a:srgbClr val="009900"/>
                </a:solidFill>
                <a:latin typeface="Arial" panose="020B0604020202020204" pitchFamily="34" charset="0"/>
              </a:rPr>
              <a:t>equirements</a:t>
            </a:r>
          </a:p>
          <a:p>
            <a:pPr>
              <a:buFontTx/>
              <a:buNone/>
            </a:pPr>
            <a:endParaRPr lang="fr-FR" altLang="fr-FR" sz="3400" dirty="0" smtClean="0">
              <a:latin typeface="Arial" panose="020B0604020202020204" pitchFamily="34" charset="0"/>
            </a:endParaRPr>
          </a:p>
          <a:p>
            <a:pPr>
              <a:buFontTx/>
              <a:buNone/>
            </a:pPr>
            <a:r>
              <a:rPr lang="fr-FR" altLang="fr-FR" sz="3700" b="1" dirty="0" smtClean="0">
                <a:solidFill>
                  <a:srgbClr val="3333CC"/>
                </a:solidFill>
                <a:latin typeface="Arial" panose="020B0604020202020204" pitchFamily="34" charset="0"/>
              </a:rPr>
              <a:t>P</a:t>
            </a:r>
            <a:r>
              <a:rPr lang="fr-FR" altLang="fr-FR" sz="3400" b="1" dirty="0" smtClean="0">
                <a:solidFill>
                  <a:srgbClr val="009900"/>
                </a:solidFill>
                <a:latin typeface="Arial" panose="020B0604020202020204" pitchFamily="34" charset="0"/>
              </a:rPr>
              <a:t>lanning</a:t>
            </a:r>
          </a:p>
        </p:txBody>
      </p:sp>
      <p:sp>
        <p:nvSpPr>
          <p:cNvPr id="941060" name="Rectangle 4"/>
          <p:cNvSpPr>
            <a:spLocks noGrp="1" noChangeArrowheads="1"/>
          </p:cNvSpPr>
          <p:nvPr>
            <p:ph type="body" sz="half" idx="2"/>
          </p:nvPr>
        </p:nvSpPr>
        <p:spPr bwMode="auto">
          <a:xfrm>
            <a:off x="5030788" y="1993900"/>
            <a:ext cx="4160837" cy="41036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391" tIns="42195" rIns="84391" bIns="42195" numCol="1" anchor="t" anchorCtr="0" compatLnSpc="1">
            <a:prstTxWarp prst="textNoShape">
              <a:avLst/>
            </a:prstTxWarp>
          </a:bodyPr>
          <a:lstStyle/>
          <a:p>
            <a:pPr>
              <a:buFontTx/>
              <a:buNone/>
            </a:pPr>
            <a:endParaRPr lang="fr-FR" altLang="fr-FR" sz="3400" dirty="0" smtClean="0">
              <a:solidFill>
                <a:srgbClr val="063DE8"/>
              </a:solidFill>
              <a:latin typeface="Arial" panose="020B0604020202020204" pitchFamily="34" charset="0"/>
            </a:endParaRPr>
          </a:p>
          <a:p>
            <a:pPr>
              <a:buFontTx/>
              <a:buNone/>
            </a:pPr>
            <a:r>
              <a:rPr lang="fr-FR" altLang="fr-FR" sz="3700" b="1" dirty="0" smtClean="0">
                <a:solidFill>
                  <a:srgbClr val="3333CC"/>
                </a:solidFill>
                <a:latin typeface="Arial" panose="020B0604020202020204" pitchFamily="34" charset="0"/>
              </a:rPr>
              <a:t>P</a:t>
            </a:r>
            <a:r>
              <a:rPr lang="fr-FR" altLang="fr-FR" sz="3400" b="1" dirty="0" smtClean="0">
                <a:solidFill>
                  <a:srgbClr val="009900"/>
                </a:solidFill>
                <a:latin typeface="Arial" panose="020B0604020202020204" pitchFamily="34" charset="0"/>
              </a:rPr>
              <a:t>lanification</a:t>
            </a:r>
            <a:r>
              <a:rPr lang="fr-FR" altLang="fr-FR" sz="3400" b="1" dirty="0" smtClean="0">
                <a:latin typeface="Arial" panose="020B0604020202020204" pitchFamily="34" charset="0"/>
              </a:rPr>
              <a:t> </a:t>
            </a:r>
            <a:r>
              <a:rPr lang="fr-FR" altLang="fr-FR" sz="3200" b="1" dirty="0" smtClean="0">
                <a:solidFill>
                  <a:srgbClr val="3333CC"/>
                </a:solidFill>
                <a:latin typeface="Arial" panose="020B0604020202020204" pitchFamily="34" charset="0"/>
              </a:rPr>
              <a:t>(des)</a:t>
            </a:r>
          </a:p>
          <a:p>
            <a:pPr>
              <a:buFontTx/>
              <a:buNone/>
            </a:pPr>
            <a:endParaRPr lang="fr-FR" altLang="fr-FR" sz="3400" dirty="0" smtClean="0">
              <a:latin typeface="Arial" panose="020B0604020202020204" pitchFamily="34" charset="0"/>
            </a:endParaRPr>
          </a:p>
          <a:p>
            <a:pPr>
              <a:buFontTx/>
              <a:buNone/>
            </a:pPr>
            <a:r>
              <a:rPr lang="fr-FR" altLang="fr-FR" sz="3700" b="1" dirty="0" smtClean="0">
                <a:solidFill>
                  <a:srgbClr val="3333CC"/>
                </a:solidFill>
                <a:latin typeface="Arial" panose="020B0604020202020204" pitchFamily="34" charset="0"/>
              </a:rPr>
              <a:t>B</a:t>
            </a:r>
            <a:r>
              <a:rPr lang="fr-FR" altLang="fr-FR" sz="3700" b="1" dirty="0" smtClean="0">
                <a:solidFill>
                  <a:srgbClr val="009900"/>
                </a:solidFill>
                <a:latin typeface="Arial" panose="020B0604020202020204" pitchFamily="34" charset="0"/>
              </a:rPr>
              <a:t>esoins</a:t>
            </a:r>
            <a:r>
              <a:rPr lang="fr-FR" altLang="fr-FR" sz="3700" b="1" dirty="0" smtClean="0">
                <a:latin typeface="Arial" panose="020B0604020202020204" pitchFamily="34" charset="0"/>
              </a:rPr>
              <a:t> </a:t>
            </a:r>
            <a:r>
              <a:rPr lang="fr-FR" altLang="fr-FR" sz="3700" b="1" dirty="0" smtClean="0">
                <a:solidFill>
                  <a:srgbClr val="3333CC"/>
                </a:solidFill>
                <a:latin typeface="Arial" panose="020B0604020202020204" pitchFamily="34" charset="0"/>
              </a:rPr>
              <a:t>(en)</a:t>
            </a:r>
            <a:endParaRPr lang="fr-FR" altLang="fr-FR" sz="3400" b="1" dirty="0" smtClean="0">
              <a:solidFill>
                <a:srgbClr val="3333CC"/>
              </a:solidFill>
              <a:latin typeface="Arial" panose="020B0604020202020204" pitchFamily="34" charset="0"/>
            </a:endParaRPr>
          </a:p>
          <a:p>
            <a:pPr>
              <a:buFontTx/>
              <a:buNone/>
            </a:pPr>
            <a:endParaRPr lang="fr-FR" altLang="fr-FR" sz="3400" dirty="0" smtClean="0">
              <a:latin typeface="Arial" panose="020B0604020202020204" pitchFamily="34" charset="0"/>
            </a:endParaRPr>
          </a:p>
          <a:p>
            <a:pPr>
              <a:buFontTx/>
              <a:buNone/>
            </a:pPr>
            <a:r>
              <a:rPr lang="fr-FR" altLang="fr-FR" sz="3700" b="1" dirty="0" smtClean="0">
                <a:solidFill>
                  <a:srgbClr val="3333CC"/>
                </a:solidFill>
                <a:latin typeface="Arial" panose="020B0604020202020204" pitchFamily="34" charset="0"/>
              </a:rPr>
              <a:t>C</a:t>
            </a:r>
            <a:r>
              <a:rPr lang="fr-FR" altLang="fr-FR" sz="3400" b="1" dirty="0" smtClean="0">
                <a:solidFill>
                  <a:srgbClr val="009900"/>
                </a:solidFill>
                <a:latin typeface="Arial" panose="020B0604020202020204" pitchFamily="34" charset="0"/>
              </a:rPr>
              <a:t>omposants</a:t>
            </a:r>
          </a:p>
        </p:txBody>
      </p:sp>
      <p:sp>
        <p:nvSpPr>
          <p:cNvPr id="941061" name="Rectangle 5"/>
          <p:cNvSpPr>
            <a:spLocks noChangeArrowheads="1"/>
          </p:cNvSpPr>
          <p:nvPr/>
        </p:nvSpPr>
        <p:spPr bwMode="auto">
          <a:xfrm>
            <a:off x="282575" y="900113"/>
            <a:ext cx="93599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100" b="1" dirty="0">
                <a:solidFill>
                  <a:srgbClr val="009900"/>
                </a:solidFill>
              </a:rPr>
              <a:t>MRP ne représente à cette époque </a:t>
            </a:r>
          </a:p>
          <a:p>
            <a:r>
              <a:rPr lang="fr-FR" altLang="fr-FR" sz="3100" b="1" dirty="0">
                <a:solidFill>
                  <a:srgbClr val="009900"/>
                </a:solidFill>
              </a:rPr>
              <a:t>qu’une méthode de calcul des besoins matières</a:t>
            </a:r>
          </a:p>
        </p:txBody>
      </p:sp>
      <p:sp>
        <p:nvSpPr>
          <p:cNvPr id="13318" name="Rectangle 6"/>
          <p:cNvSpPr>
            <a:spLocks noChangeArrowheads="1"/>
          </p:cNvSpPr>
          <p:nvPr/>
        </p:nvSpPr>
        <p:spPr bwMode="auto">
          <a:xfrm>
            <a:off x="282575" y="2212975"/>
            <a:ext cx="4325938" cy="4043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3319" name="Rectangle 7"/>
          <p:cNvSpPr>
            <a:spLocks noChangeArrowheads="1"/>
          </p:cNvSpPr>
          <p:nvPr/>
        </p:nvSpPr>
        <p:spPr bwMode="auto">
          <a:xfrm>
            <a:off x="4754563" y="2212975"/>
            <a:ext cx="4325937" cy="4043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 Box 5"/>
          <p:cNvSpPr txBox="1">
            <a:spLocks noChangeArrowheads="1"/>
          </p:cNvSpPr>
          <p:nvPr/>
        </p:nvSpPr>
        <p:spPr bwMode="auto">
          <a:xfrm>
            <a:off x="3922278" y="1547133"/>
            <a:ext cx="4687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fr-FR" altLang="fr-FR" sz="2400" b="1" dirty="0"/>
              <a:t>LAZUREX : </a:t>
            </a:r>
            <a:r>
              <a:rPr lang="fr-FR" altLang="fr-FR" sz="3200" b="1" dirty="0"/>
              <a:t>6</a:t>
            </a:r>
            <a:r>
              <a:rPr lang="fr-FR" altLang="fr-FR" sz="2400" b="1" dirty="0"/>
              <a:t> articles</a:t>
            </a:r>
          </a:p>
        </p:txBody>
      </p:sp>
      <p:sp>
        <p:nvSpPr>
          <p:cNvPr id="112644" name="Rectangle 9"/>
          <p:cNvSpPr>
            <a:spLocks noGrp="1" noChangeArrowheads="1"/>
          </p:cNvSpPr>
          <p:nvPr>
            <p:ph type="title"/>
          </p:nvPr>
        </p:nvSpPr>
        <p:spPr bwMode="auto">
          <a:xfrm>
            <a:off x="762000" y="320675"/>
            <a:ext cx="8382000" cy="814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z="3600" b="1" i="1" dirty="0" smtClean="0">
                <a:solidFill>
                  <a:srgbClr val="3333CC"/>
                </a:solidFill>
                <a:latin typeface="Arial" panose="020B0604020202020204" pitchFamily="34" charset="0"/>
              </a:rPr>
              <a:t>Pour comparer !</a:t>
            </a:r>
            <a:endParaRPr lang="fr-FR" altLang="fr-FR" sz="3600" dirty="0" smtClean="0">
              <a:solidFill>
                <a:srgbClr val="3333CC"/>
              </a:solidFill>
            </a:endParaRPr>
          </a:p>
        </p:txBody>
      </p:sp>
      <p:sp>
        <p:nvSpPr>
          <p:cNvPr id="112645" name="AutoShape 8" descr="Résultat de recherche d'images pour &quot;MOTEUR D4AVIONS&quot;"/>
          <p:cNvSpPr>
            <a:spLocks noChangeAspect="1" noChangeArrowheads="1"/>
          </p:cNvSpPr>
          <p:nvPr/>
        </p:nvSpPr>
        <p:spPr bwMode="auto">
          <a:xfrm>
            <a:off x="4919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11264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267075"/>
            <a:ext cx="30480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7" name="Text Box 7"/>
          <p:cNvSpPr txBox="1">
            <a:spLocks noChangeArrowheads="1"/>
          </p:cNvSpPr>
          <p:nvPr/>
        </p:nvSpPr>
        <p:spPr bwMode="auto">
          <a:xfrm>
            <a:off x="3922278" y="3541827"/>
            <a:ext cx="59150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fr-FR" altLang="fr-FR" sz="3200" b="1" dirty="0"/>
              <a:t>30 000 articles </a:t>
            </a:r>
            <a:endParaRPr lang="fr-FR" altLang="fr-FR" sz="2400" b="1" dirty="0"/>
          </a:p>
        </p:txBody>
      </p:sp>
      <p:sp>
        <p:nvSpPr>
          <p:cNvPr id="112648" name="Text Box 7"/>
          <p:cNvSpPr txBox="1">
            <a:spLocks noChangeArrowheads="1"/>
          </p:cNvSpPr>
          <p:nvPr/>
        </p:nvSpPr>
        <p:spPr bwMode="auto">
          <a:xfrm>
            <a:off x="3922278" y="5541283"/>
            <a:ext cx="59150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fr-FR" altLang="fr-FR" sz="3200" b="1" dirty="0"/>
              <a:t>100 000 articles </a:t>
            </a:r>
            <a:endParaRPr lang="fr-FR" altLang="fr-FR" sz="2400" b="1" dirty="0"/>
          </a:p>
        </p:txBody>
      </p:sp>
      <p:pic>
        <p:nvPicPr>
          <p:cNvPr id="972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 y="5000625"/>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1"/>
          <p:cNvGrpSpPr/>
          <p:nvPr/>
        </p:nvGrpSpPr>
        <p:grpSpPr>
          <a:xfrm>
            <a:off x="348716" y="1310952"/>
            <a:ext cx="3374791" cy="1540519"/>
            <a:chOff x="43191" y="1002966"/>
            <a:chExt cx="9759846" cy="4364528"/>
          </a:xfrm>
        </p:grpSpPr>
        <p:sp>
          <p:nvSpPr>
            <p:cNvPr id="10" name="Freeform 4099"/>
            <p:cNvSpPr>
              <a:spLocks/>
            </p:cNvSpPr>
            <p:nvPr/>
          </p:nvSpPr>
          <p:spPr bwMode="gray">
            <a:xfrm>
              <a:off x="1109991" y="47436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 name="Rectangle 4100"/>
            <p:cNvSpPr>
              <a:spLocks noChangeArrowheads="1"/>
            </p:cNvSpPr>
            <p:nvPr/>
          </p:nvSpPr>
          <p:spPr bwMode="gray">
            <a:xfrm>
              <a:off x="2557791" y="4819806"/>
              <a:ext cx="228600" cy="76200"/>
            </a:xfrm>
            <a:prstGeom prst="rect">
              <a:avLst/>
            </a:prstGeom>
            <a:solidFill>
              <a:srgbClr val="3333CC"/>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nvGrpSpPr>
            <p:cNvPr id="12" name="Group 4101"/>
            <p:cNvGrpSpPr>
              <a:grpSpLocks/>
            </p:cNvGrpSpPr>
            <p:nvPr/>
          </p:nvGrpSpPr>
          <p:grpSpPr bwMode="auto">
            <a:xfrm>
              <a:off x="1109991" y="3067206"/>
              <a:ext cx="3048000" cy="228600"/>
              <a:chOff x="1440" y="3792"/>
              <a:chExt cx="1920" cy="144"/>
            </a:xfrm>
            <a:solidFill>
              <a:srgbClr val="3333CC"/>
            </a:solidFill>
          </p:grpSpPr>
          <p:sp>
            <p:nvSpPr>
              <p:cNvPr id="13" name="Freeform 4102"/>
              <p:cNvSpPr>
                <a:spLocks/>
              </p:cNvSpPr>
              <p:nvPr/>
            </p:nvSpPr>
            <p:spPr bwMode="gray">
              <a:xfrm>
                <a:off x="1440" y="3792"/>
                <a:ext cx="1920" cy="144"/>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grp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 name="Rectangle 4103"/>
              <p:cNvSpPr>
                <a:spLocks noChangeArrowheads="1"/>
              </p:cNvSpPr>
              <p:nvPr/>
            </p:nvSpPr>
            <p:spPr bwMode="gray">
              <a:xfrm>
                <a:off x="2352" y="3840"/>
                <a:ext cx="144" cy="48"/>
              </a:xfrm>
              <a:prstGeom prst="rect">
                <a:avLst/>
              </a:prstGeom>
              <a:grp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sp>
          <p:nvSpPr>
            <p:cNvPr id="15" name="Freeform 4104"/>
            <p:cNvSpPr>
              <a:spLocks/>
            </p:cNvSpPr>
            <p:nvPr/>
          </p:nvSpPr>
          <p:spPr bwMode="gray">
            <a:xfrm>
              <a:off x="2557791" y="3219606"/>
              <a:ext cx="228600" cy="1600200"/>
            </a:xfrm>
            <a:custGeom>
              <a:avLst/>
              <a:gdLst>
                <a:gd name="T0" fmla="*/ 0 w 144"/>
                <a:gd name="T1" fmla="*/ 0 h 1008"/>
                <a:gd name="T2" fmla="*/ 0 w 144"/>
                <a:gd name="T3" fmla="*/ 1600200 h 1008"/>
                <a:gd name="T4" fmla="*/ 85725 w 144"/>
                <a:gd name="T5" fmla="*/ 1600200 h 1008"/>
                <a:gd name="T6" fmla="*/ 80963 w 144"/>
                <a:gd name="T7" fmla="*/ 1338263 h 1008"/>
                <a:gd name="T8" fmla="*/ 152400 w 144"/>
                <a:gd name="T9" fmla="*/ 1338263 h 1008"/>
                <a:gd name="T10" fmla="*/ 152400 w 144"/>
                <a:gd name="T11" fmla="*/ 1600200 h 1008"/>
                <a:gd name="T12" fmla="*/ 228600 w 144"/>
                <a:gd name="T13" fmla="*/ 1600200 h 1008"/>
                <a:gd name="T14" fmla="*/ 228600 w 144"/>
                <a:gd name="T15" fmla="*/ 0 h 1008"/>
                <a:gd name="T16" fmla="*/ 152400 w 144"/>
                <a:gd name="T17" fmla="*/ 0 h 1008"/>
                <a:gd name="T18" fmla="*/ 157163 w 144"/>
                <a:gd name="T19" fmla="*/ 228600 h 1008"/>
                <a:gd name="T20" fmla="*/ 80963 w 144"/>
                <a:gd name="T21" fmla="*/ 228600 h 1008"/>
                <a:gd name="T22" fmla="*/ 85725 w 144"/>
                <a:gd name="T23" fmla="*/ 0 h 1008"/>
                <a:gd name="T24" fmla="*/ 90488 w 144"/>
                <a:gd name="T25" fmla="*/ 90488 h 10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1008">
                  <a:moveTo>
                    <a:pt x="0" y="0"/>
                  </a:moveTo>
                  <a:lnTo>
                    <a:pt x="0" y="1008"/>
                  </a:lnTo>
                  <a:lnTo>
                    <a:pt x="54" y="1008"/>
                  </a:lnTo>
                  <a:lnTo>
                    <a:pt x="51" y="843"/>
                  </a:lnTo>
                  <a:lnTo>
                    <a:pt x="96" y="843"/>
                  </a:lnTo>
                  <a:lnTo>
                    <a:pt x="96" y="1008"/>
                  </a:lnTo>
                  <a:lnTo>
                    <a:pt x="144" y="1008"/>
                  </a:lnTo>
                  <a:lnTo>
                    <a:pt x="144" y="0"/>
                  </a:lnTo>
                  <a:lnTo>
                    <a:pt x="96" y="0"/>
                  </a:lnTo>
                  <a:lnTo>
                    <a:pt x="99" y="144"/>
                  </a:lnTo>
                  <a:lnTo>
                    <a:pt x="51" y="144"/>
                  </a:lnTo>
                  <a:lnTo>
                    <a:pt x="54" y="0"/>
                  </a:lnTo>
                  <a:lnTo>
                    <a:pt x="57" y="57"/>
                  </a:lnTo>
                </a:path>
              </a:pathLst>
            </a:custGeom>
            <a:solidFill>
              <a:srgbClr val="009900"/>
            </a:solidFill>
            <a:ln w="9525">
              <a:solidFill>
                <a:srgbClr val="990000"/>
              </a:solidFill>
              <a:round/>
              <a:headEnd/>
              <a:tailEnd/>
            </a:ln>
            <a:effectLst/>
            <a:extLst/>
          </p:spPr>
          <p:txBody>
            <a:bodyPr/>
            <a:lstStyle/>
            <a:p>
              <a:endParaRPr lang="fr-FR"/>
            </a:p>
          </p:txBody>
        </p:sp>
        <p:sp>
          <p:nvSpPr>
            <p:cNvPr id="16" name="Freeform 4106"/>
            <p:cNvSpPr>
              <a:spLocks/>
            </p:cNvSpPr>
            <p:nvPr/>
          </p:nvSpPr>
          <p:spPr bwMode="gray">
            <a:xfrm rot="16200000">
              <a:off x="-680709" y="31053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 name="Rectangle 4107"/>
            <p:cNvSpPr>
              <a:spLocks noChangeArrowheads="1"/>
            </p:cNvSpPr>
            <p:nvPr/>
          </p:nvSpPr>
          <p:spPr bwMode="gray">
            <a:xfrm rot="16200000">
              <a:off x="728991" y="3143406"/>
              <a:ext cx="228600" cy="76200"/>
            </a:xfrm>
            <a:prstGeom prst="rect">
              <a:avLst/>
            </a:prstGeom>
            <a:solidFill>
              <a:srgbClr val="3333CC"/>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18" name="Freeform 4131"/>
            <p:cNvSpPr>
              <a:spLocks/>
            </p:cNvSpPr>
            <p:nvPr/>
          </p:nvSpPr>
          <p:spPr bwMode="gray">
            <a:xfrm>
              <a:off x="424191" y="51246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 name="Rectangle 4132"/>
            <p:cNvSpPr>
              <a:spLocks noChangeArrowheads="1"/>
            </p:cNvSpPr>
            <p:nvPr/>
          </p:nvSpPr>
          <p:spPr bwMode="gray">
            <a:xfrm>
              <a:off x="1871991" y="520080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0" name="Freeform 4135"/>
            <p:cNvSpPr>
              <a:spLocks/>
            </p:cNvSpPr>
            <p:nvPr/>
          </p:nvSpPr>
          <p:spPr bwMode="gray">
            <a:xfrm>
              <a:off x="424191" y="34482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 name="Rectangle 4136"/>
            <p:cNvSpPr>
              <a:spLocks noChangeArrowheads="1"/>
            </p:cNvSpPr>
            <p:nvPr/>
          </p:nvSpPr>
          <p:spPr bwMode="gray">
            <a:xfrm>
              <a:off x="1871991" y="352440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2" name="Freeform 4138"/>
            <p:cNvSpPr>
              <a:spLocks/>
            </p:cNvSpPr>
            <p:nvPr/>
          </p:nvSpPr>
          <p:spPr bwMode="gray">
            <a:xfrm>
              <a:off x="424191" y="16956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 name="Rectangle 4139"/>
            <p:cNvSpPr>
              <a:spLocks noChangeArrowheads="1"/>
            </p:cNvSpPr>
            <p:nvPr/>
          </p:nvSpPr>
          <p:spPr bwMode="gray">
            <a:xfrm>
              <a:off x="1871991" y="177180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4" name="Freeform 4141"/>
            <p:cNvSpPr>
              <a:spLocks/>
            </p:cNvSpPr>
            <p:nvPr/>
          </p:nvSpPr>
          <p:spPr bwMode="gray">
            <a:xfrm rot="16200000">
              <a:off x="-1366509" y="34101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 name="Rectangle 4142"/>
            <p:cNvSpPr>
              <a:spLocks noChangeArrowheads="1"/>
            </p:cNvSpPr>
            <p:nvPr/>
          </p:nvSpPr>
          <p:spPr bwMode="gray">
            <a:xfrm rot="16200000">
              <a:off x="43191" y="344820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nvGrpSpPr>
            <p:cNvPr id="26" name="Group 4143"/>
            <p:cNvGrpSpPr>
              <a:grpSpLocks/>
            </p:cNvGrpSpPr>
            <p:nvPr/>
          </p:nvGrpSpPr>
          <p:grpSpPr bwMode="auto">
            <a:xfrm rot="-5400000">
              <a:off x="2291091" y="3410106"/>
              <a:ext cx="3048000" cy="228600"/>
              <a:chOff x="1440" y="3792"/>
              <a:chExt cx="1920" cy="144"/>
            </a:xfrm>
            <a:solidFill>
              <a:srgbClr val="3333CC"/>
            </a:solidFill>
          </p:grpSpPr>
          <p:sp>
            <p:nvSpPr>
              <p:cNvPr id="27" name="Freeform 4144"/>
              <p:cNvSpPr>
                <a:spLocks/>
              </p:cNvSpPr>
              <p:nvPr/>
            </p:nvSpPr>
            <p:spPr bwMode="gray">
              <a:xfrm>
                <a:off x="1440" y="3792"/>
                <a:ext cx="1920" cy="144"/>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gr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 name="Rectangle 4145"/>
              <p:cNvSpPr>
                <a:spLocks noChangeArrowheads="1"/>
              </p:cNvSpPr>
              <p:nvPr/>
            </p:nvSpPr>
            <p:spPr bwMode="gray">
              <a:xfrm>
                <a:off x="2352" y="3840"/>
                <a:ext cx="144" cy="48"/>
              </a:xfrm>
              <a:prstGeom prst="rect">
                <a:avLst/>
              </a:prstGeom>
              <a:gr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sp>
          <p:nvSpPr>
            <p:cNvPr id="29" name="Freeform 4147"/>
            <p:cNvSpPr>
              <a:spLocks/>
            </p:cNvSpPr>
            <p:nvPr/>
          </p:nvSpPr>
          <p:spPr bwMode="gray">
            <a:xfrm rot="16200000">
              <a:off x="2900691" y="31053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 name="Rectangle 4148"/>
            <p:cNvSpPr>
              <a:spLocks noChangeArrowheads="1"/>
            </p:cNvSpPr>
            <p:nvPr/>
          </p:nvSpPr>
          <p:spPr bwMode="gray">
            <a:xfrm rot="16200000">
              <a:off x="4310391" y="314340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nvGrpSpPr>
            <p:cNvPr id="31" name="Group 4149"/>
            <p:cNvGrpSpPr>
              <a:grpSpLocks/>
            </p:cNvGrpSpPr>
            <p:nvPr/>
          </p:nvGrpSpPr>
          <p:grpSpPr bwMode="auto">
            <a:xfrm>
              <a:off x="1109991" y="1314606"/>
              <a:ext cx="3048000" cy="228600"/>
              <a:chOff x="1440" y="3792"/>
              <a:chExt cx="1920" cy="144"/>
            </a:xfrm>
            <a:solidFill>
              <a:srgbClr val="3333CC"/>
            </a:solidFill>
          </p:grpSpPr>
          <p:sp>
            <p:nvSpPr>
              <p:cNvPr id="32" name="Freeform 4150"/>
              <p:cNvSpPr>
                <a:spLocks/>
              </p:cNvSpPr>
              <p:nvPr/>
            </p:nvSpPr>
            <p:spPr bwMode="gray">
              <a:xfrm>
                <a:off x="1440" y="3792"/>
                <a:ext cx="1920" cy="144"/>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grp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Rectangle 4151"/>
              <p:cNvSpPr>
                <a:spLocks noChangeArrowheads="1"/>
              </p:cNvSpPr>
              <p:nvPr/>
            </p:nvSpPr>
            <p:spPr bwMode="gray">
              <a:xfrm>
                <a:off x="2352" y="3840"/>
                <a:ext cx="144" cy="48"/>
              </a:xfrm>
              <a:prstGeom prst="rect">
                <a:avLst/>
              </a:prstGeom>
              <a:grp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sp>
          <p:nvSpPr>
            <p:cNvPr id="34" name="Freeform 4156"/>
            <p:cNvSpPr>
              <a:spLocks/>
            </p:cNvSpPr>
            <p:nvPr/>
          </p:nvSpPr>
          <p:spPr bwMode="gray">
            <a:xfrm rot="5400000">
              <a:off x="1186191" y="4286406"/>
              <a:ext cx="1600200" cy="228600"/>
            </a:xfrm>
            <a:custGeom>
              <a:avLst/>
              <a:gdLst>
                <a:gd name="T0" fmla="*/ 0 w 1008"/>
                <a:gd name="T1" fmla="*/ 228600 h 144"/>
                <a:gd name="T2" fmla="*/ 1600200 w 1008"/>
                <a:gd name="T3" fmla="*/ 228600 h 144"/>
                <a:gd name="T4" fmla="*/ 1600200 w 1008"/>
                <a:gd name="T5" fmla="*/ 142875 h 144"/>
                <a:gd name="T6" fmla="*/ 1338263 w 1008"/>
                <a:gd name="T7" fmla="*/ 147638 h 144"/>
                <a:gd name="T8" fmla="*/ 1338263 w 1008"/>
                <a:gd name="T9" fmla="*/ 76200 h 144"/>
                <a:gd name="T10" fmla="*/ 1600200 w 1008"/>
                <a:gd name="T11" fmla="*/ 76200 h 144"/>
                <a:gd name="T12" fmla="*/ 1600200 w 1008"/>
                <a:gd name="T13" fmla="*/ 0 h 144"/>
                <a:gd name="T14" fmla="*/ 0 w 1008"/>
                <a:gd name="T15" fmla="*/ 0 h 144"/>
                <a:gd name="T16" fmla="*/ 0 w 1008"/>
                <a:gd name="T17" fmla="*/ 76200 h 144"/>
                <a:gd name="T18" fmla="*/ 228600 w 1008"/>
                <a:gd name="T19" fmla="*/ 71438 h 144"/>
                <a:gd name="T20" fmla="*/ 228600 w 1008"/>
                <a:gd name="T21" fmla="*/ 147638 h 144"/>
                <a:gd name="T22" fmla="*/ 0 w 1008"/>
                <a:gd name="T23" fmla="*/ 142875 h 144"/>
                <a:gd name="T24" fmla="*/ 0 w 1008"/>
                <a:gd name="T25" fmla="*/ 22860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8" h="144">
                  <a:moveTo>
                    <a:pt x="0" y="144"/>
                  </a:moveTo>
                  <a:lnTo>
                    <a:pt x="1008" y="144"/>
                  </a:lnTo>
                  <a:lnTo>
                    <a:pt x="1008" y="90"/>
                  </a:lnTo>
                  <a:lnTo>
                    <a:pt x="843" y="93"/>
                  </a:lnTo>
                  <a:lnTo>
                    <a:pt x="843" y="48"/>
                  </a:lnTo>
                  <a:lnTo>
                    <a:pt x="1008" y="48"/>
                  </a:lnTo>
                  <a:lnTo>
                    <a:pt x="1008" y="0"/>
                  </a:lnTo>
                  <a:lnTo>
                    <a:pt x="0" y="0"/>
                  </a:lnTo>
                  <a:lnTo>
                    <a:pt x="0" y="48"/>
                  </a:lnTo>
                  <a:lnTo>
                    <a:pt x="144" y="45"/>
                  </a:lnTo>
                  <a:lnTo>
                    <a:pt x="144" y="93"/>
                  </a:lnTo>
                  <a:lnTo>
                    <a:pt x="0" y="90"/>
                  </a:lnTo>
                  <a:lnTo>
                    <a:pt x="0" y="144"/>
                  </a:lnTo>
                  <a:close/>
                </a:path>
              </a:pathLst>
            </a:custGeom>
            <a:solidFill>
              <a:srgbClr val="009900"/>
            </a:solidFill>
            <a:ln w="9525">
              <a:solidFill>
                <a:srgbClr val="990000"/>
              </a:solidFill>
              <a:round/>
              <a:headEnd/>
              <a:tailEnd/>
            </a:ln>
            <a:effectLst/>
            <a:extLst/>
          </p:spPr>
          <p:txBody>
            <a:bodyPr/>
            <a:lstStyle/>
            <a:p>
              <a:endParaRPr lang="fr-FR"/>
            </a:p>
          </p:txBody>
        </p:sp>
        <p:sp>
          <p:nvSpPr>
            <p:cNvPr id="35" name="Freeform 4157"/>
            <p:cNvSpPr>
              <a:spLocks/>
            </p:cNvSpPr>
            <p:nvPr/>
          </p:nvSpPr>
          <p:spPr bwMode="gray">
            <a:xfrm>
              <a:off x="1884691" y="12225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36" name="Freeform 4158"/>
            <p:cNvSpPr>
              <a:spLocks/>
            </p:cNvSpPr>
            <p:nvPr/>
          </p:nvSpPr>
          <p:spPr bwMode="gray">
            <a:xfrm>
              <a:off x="284491" y="12225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37" name="Freeform 4159"/>
            <p:cNvSpPr>
              <a:spLocks/>
            </p:cNvSpPr>
            <p:nvPr/>
          </p:nvSpPr>
          <p:spPr bwMode="gray">
            <a:xfrm>
              <a:off x="3332491" y="12225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38" name="Freeform 4160"/>
            <p:cNvSpPr>
              <a:spLocks/>
            </p:cNvSpPr>
            <p:nvPr/>
          </p:nvSpPr>
          <p:spPr bwMode="gray">
            <a:xfrm>
              <a:off x="1808491" y="29751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39" name="Freeform 4161"/>
            <p:cNvSpPr>
              <a:spLocks/>
            </p:cNvSpPr>
            <p:nvPr/>
          </p:nvSpPr>
          <p:spPr bwMode="gray">
            <a:xfrm>
              <a:off x="1884691" y="46515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40" name="Freeform 4162"/>
            <p:cNvSpPr>
              <a:spLocks/>
            </p:cNvSpPr>
            <p:nvPr/>
          </p:nvSpPr>
          <p:spPr bwMode="gray">
            <a:xfrm>
              <a:off x="132091" y="46515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41" name="Freeform 4163"/>
            <p:cNvSpPr>
              <a:spLocks/>
            </p:cNvSpPr>
            <p:nvPr/>
          </p:nvSpPr>
          <p:spPr bwMode="gray">
            <a:xfrm>
              <a:off x="3408691" y="46515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alpha val="50195"/>
              </a:srgbClr>
            </a:solidFill>
            <a:ln w="9525">
              <a:solidFill>
                <a:srgbClr val="990000"/>
              </a:solidFill>
              <a:round/>
              <a:headEnd/>
              <a:tailEnd/>
            </a:ln>
            <a:effectLst/>
            <a:extLst/>
          </p:spPr>
          <p:txBody>
            <a:bodyPr/>
            <a:lstStyle/>
            <a:p>
              <a:endParaRPr lang="fr-FR"/>
            </a:p>
          </p:txBody>
        </p:sp>
        <p:sp>
          <p:nvSpPr>
            <p:cNvPr id="42" name="Freeform 4164"/>
            <p:cNvSpPr>
              <a:spLocks/>
            </p:cNvSpPr>
            <p:nvPr/>
          </p:nvSpPr>
          <p:spPr bwMode="gray">
            <a:xfrm>
              <a:off x="3561091" y="29751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alpha val="50195"/>
              </a:srgbClr>
            </a:solidFill>
            <a:ln w="9525">
              <a:solidFill>
                <a:srgbClr val="990000"/>
              </a:solidFill>
              <a:round/>
              <a:headEnd/>
              <a:tailEnd/>
            </a:ln>
            <a:effectLst/>
            <a:extLst/>
          </p:spPr>
          <p:txBody>
            <a:bodyPr/>
            <a:lstStyle/>
            <a:p>
              <a:endParaRPr lang="fr-FR"/>
            </a:p>
          </p:txBody>
        </p:sp>
        <p:sp>
          <p:nvSpPr>
            <p:cNvPr id="43" name="Freeform 4165"/>
            <p:cNvSpPr>
              <a:spLocks/>
            </p:cNvSpPr>
            <p:nvPr/>
          </p:nvSpPr>
          <p:spPr bwMode="gray">
            <a:xfrm>
              <a:off x="132091" y="29751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44" name="Freeform 5122"/>
            <p:cNvSpPr>
              <a:spLocks/>
            </p:cNvSpPr>
            <p:nvPr/>
          </p:nvSpPr>
          <p:spPr bwMode="ltGray">
            <a:xfrm>
              <a:off x="6526437" y="1079166"/>
              <a:ext cx="1600200" cy="228600"/>
            </a:xfrm>
            <a:custGeom>
              <a:avLst/>
              <a:gdLst>
                <a:gd name="T0" fmla="*/ 0 w 1008"/>
                <a:gd name="T1" fmla="*/ 228600 h 144"/>
                <a:gd name="T2" fmla="*/ 1600200 w 1008"/>
                <a:gd name="T3" fmla="*/ 228600 h 144"/>
                <a:gd name="T4" fmla="*/ 1600200 w 1008"/>
                <a:gd name="T5" fmla="*/ 142875 h 144"/>
                <a:gd name="T6" fmla="*/ 1338263 w 1008"/>
                <a:gd name="T7" fmla="*/ 147638 h 144"/>
                <a:gd name="T8" fmla="*/ 1338263 w 1008"/>
                <a:gd name="T9" fmla="*/ 76200 h 144"/>
                <a:gd name="T10" fmla="*/ 1600200 w 1008"/>
                <a:gd name="T11" fmla="*/ 76200 h 144"/>
                <a:gd name="T12" fmla="*/ 1600200 w 1008"/>
                <a:gd name="T13" fmla="*/ 0 h 144"/>
                <a:gd name="T14" fmla="*/ 0 w 1008"/>
                <a:gd name="T15" fmla="*/ 0 h 144"/>
                <a:gd name="T16" fmla="*/ 0 w 1008"/>
                <a:gd name="T17" fmla="*/ 76200 h 144"/>
                <a:gd name="T18" fmla="*/ 228600 w 1008"/>
                <a:gd name="T19" fmla="*/ 71438 h 144"/>
                <a:gd name="T20" fmla="*/ 228600 w 1008"/>
                <a:gd name="T21" fmla="*/ 147638 h 144"/>
                <a:gd name="T22" fmla="*/ 0 w 1008"/>
                <a:gd name="T23" fmla="*/ 142875 h 144"/>
                <a:gd name="T24" fmla="*/ 0 w 1008"/>
                <a:gd name="T25" fmla="*/ 22860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8" h="144">
                  <a:moveTo>
                    <a:pt x="0" y="144"/>
                  </a:moveTo>
                  <a:lnTo>
                    <a:pt x="1008" y="144"/>
                  </a:lnTo>
                  <a:lnTo>
                    <a:pt x="1008" y="90"/>
                  </a:lnTo>
                  <a:lnTo>
                    <a:pt x="843" y="93"/>
                  </a:lnTo>
                  <a:lnTo>
                    <a:pt x="843" y="48"/>
                  </a:lnTo>
                  <a:lnTo>
                    <a:pt x="1008" y="48"/>
                  </a:lnTo>
                  <a:lnTo>
                    <a:pt x="1008" y="0"/>
                  </a:lnTo>
                  <a:lnTo>
                    <a:pt x="0" y="0"/>
                  </a:lnTo>
                  <a:lnTo>
                    <a:pt x="0" y="48"/>
                  </a:lnTo>
                  <a:lnTo>
                    <a:pt x="144" y="45"/>
                  </a:lnTo>
                  <a:lnTo>
                    <a:pt x="144" y="93"/>
                  </a:lnTo>
                  <a:lnTo>
                    <a:pt x="0" y="90"/>
                  </a:lnTo>
                  <a:lnTo>
                    <a:pt x="0" y="144"/>
                  </a:lnTo>
                  <a:close/>
                </a:path>
              </a:pathLst>
            </a:custGeom>
            <a:solidFill>
              <a:srgbClr val="009900"/>
            </a:solidFill>
            <a:ln w="9525">
              <a:solidFill>
                <a:srgbClr val="990000"/>
              </a:solidFill>
              <a:round/>
              <a:headEnd/>
              <a:tailEnd/>
            </a:ln>
            <a:effectLst/>
            <a:extLst/>
          </p:spPr>
          <p:txBody>
            <a:bodyPr/>
            <a:lstStyle/>
            <a:p>
              <a:endParaRPr lang="fr-FR"/>
            </a:p>
          </p:txBody>
        </p:sp>
        <p:sp>
          <p:nvSpPr>
            <p:cNvPr id="45" name="Freeform 5124"/>
            <p:cNvSpPr>
              <a:spLocks/>
            </p:cNvSpPr>
            <p:nvPr/>
          </p:nvSpPr>
          <p:spPr bwMode="gray">
            <a:xfrm rot="16200000">
              <a:off x="6412137" y="309846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 name="Rectangle 5125"/>
            <p:cNvSpPr>
              <a:spLocks noChangeArrowheads="1"/>
            </p:cNvSpPr>
            <p:nvPr/>
          </p:nvSpPr>
          <p:spPr bwMode="gray">
            <a:xfrm rot="16200000">
              <a:off x="7821837" y="313656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nvGrpSpPr>
            <p:cNvPr id="47" name="Group 5152"/>
            <p:cNvGrpSpPr>
              <a:grpSpLocks/>
            </p:cNvGrpSpPr>
            <p:nvPr/>
          </p:nvGrpSpPr>
          <p:grpSpPr bwMode="auto">
            <a:xfrm>
              <a:off x="6374037" y="4584366"/>
              <a:ext cx="3048000" cy="228600"/>
              <a:chOff x="1440" y="3792"/>
              <a:chExt cx="1920" cy="144"/>
            </a:xfrm>
            <a:solidFill>
              <a:srgbClr val="3333CC"/>
            </a:solidFill>
          </p:grpSpPr>
          <p:sp>
            <p:nvSpPr>
              <p:cNvPr id="48" name="Freeform 5153"/>
              <p:cNvSpPr>
                <a:spLocks/>
              </p:cNvSpPr>
              <p:nvPr/>
            </p:nvSpPr>
            <p:spPr bwMode="gray">
              <a:xfrm>
                <a:off x="1440" y="3792"/>
                <a:ext cx="1920" cy="144"/>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grp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 name="Rectangle 5154"/>
              <p:cNvSpPr>
                <a:spLocks noChangeArrowheads="1"/>
              </p:cNvSpPr>
              <p:nvPr/>
            </p:nvSpPr>
            <p:spPr bwMode="gray">
              <a:xfrm>
                <a:off x="2352" y="3840"/>
                <a:ext cx="144" cy="48"/>
              </a:xfrm>
              <a:prstGeom prst="rect">
                <a:avLst/>
              </a:prstGeom>
              <a:grp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grpSp>
          <p:nvGrpSpPr>
            <p:cNvPr id="50" name="Group 5155"/>
            <p:cNvGrpSpPr>
              <a:grpSpLocks/>
            </p:cNvGrpSpPr>
            <p:nvPr/>
          </p:nvGrpSpPr>
          <p:grpSpPr bwMode="auto">
            <a:xfrm>
              <a:off x="6374037" y="2907966"/>
              <a:ext cx="3048000" cy="228600"/>
              <a:chOff x="1440" y="3792"/>
              <a:chExt cx="1920" cy="144"/>
            </a:xfrm>
            <a:solidFill>
              <a:srgbClr val="3333CC"/>
            </a:solidFill>
          </p:grpSpPr>
          <p:sp>
            <p:nvSpPr>
              <p:cNvPr id="51" name="Freeform 5156"/>
              <p:cNvSpPr>
                <a:spLocks/>
              </p:cNvSpPr>
              <p:nvPr/>
            </p:nvSpPr>
            <p:spPr bwMode="gray">
              <a:xfrm>
                <a:off x="1440" y="3792"/>
                <a:ext cx="1920" cy="144"/>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grp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 name="Rectangle 5157"/>
              <p:cNvSpPr>
                <a:spLocks noChangeArrowheads="1"/>
              </p:cNvSpPr>
              <p:nvPr/>
            </p:nvSpPr>
            <p:spPr bwMode="gray">
              <a:xfrm>
                <a:off x="2352" y="3840"/>
                <a:ext cx="144" cy="48"/>
              </a:xfrm>
              <a:prstGeom prst="rect">
                <a:avLst/>
              </a:prstGeom>
              <a:grp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sp>
          <p:nvSpPr>
            <p:cNvPr id="53" name="Freeform 5159"/>
            <p:cNvSpPr>
              <a:spLocks/>
            </p:cNvSpPr>
            <p:nvPr/>
          </p:nvSpPr>
          <p:spPr bwMode="gray">
            <a:xfrm rot="16200000">
              <a:off x="4583337" y="294606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 name="Rectangle 5160"/>
            <p:cNvSpPr>
              <a:spLocks noChangeArrowheads="1"/>
            </p:cNvSpPr>
            <p:nvPr/>
          </p:nvSpPr>
          <p:spPr bwMode="gray">
            <a:xfrm rot="16200000">
              <a:off x="5993037" y="2984166"/>
              <a:ext cx="228600" cy="76200"/>
            </a:xfrm>
            <a:prstGeom prst="rect">
              <a:avLst/>
            </a:prstGeom>
            <a:solidFill>
              <a:srgbClr val="3333CC"/>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55" name="Freeform 5162"/>
            <p:cNvSpPr>
              <a:spLocks/>
            </p:cNvSpPr>
            <p:nvPr/>
          </p:nvSpPr>
          <p:spPr bwMode="gray">
            <a:xfrm>
              <a:off x="5688237" y="496536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 name="Rectangle 5163"/>
            <p:cNvSpPr>
              <a:spLocks noChangeArrowheads="1"/>
            </p:cNvSpPr>
            <p:nvPr/>
          </p:nvSpPr>
          <p:spPr bwMode="gray">
            <a:xfrm>
              <a:off x="7136037" y="504156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nvGrpSpPr>
            <p:cNvPr id="57" name="Group 5164"/>
            <p:cNvGrpSpPr>
              <a:grpSpLocks/>
            </p:cNvGrpSpPr>
            <p:nvPr/>
          </p:nvGrpSpPr>
          <p:grpSpPr bwMode="auto">
            <a:xfrm>
              <a:off x="5688237" y="3288966"/>
              <a:ext cx="3048000" cy="228600"/>
              <a:chOff x="1440" y="3792"/>
              <a:chExt cx="1920" cy="144"/>
            </a:xfrm>
            <a:solidFill>
              <a:srgbClr val="3333CC"/>
            </a:solidFill>
          </p:grpSpPr>
          <p:sp>
            <p:nvSpPr>
              <p:cNvPr id="58" name="Freeform 5165"/>
              <p:cNvSpPr>
                <a:spLocks/>
              </p:cNvSpPr>
              <p:nvPr/>
            </p:nvSpPr>
            <p:spPr bwMode="gray">
              <a:xfrm>
                <a:off x="1440" y="3792"/>
                <a:ext cx="1920" cy="144"/>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grp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 name="Rectangle 5166"/>
              <p:cNvSpPr>
                <a:spLocks noChangeArrowheads="1"/>
              </p:cNvSpPr>
              <p:nvPr/>
            </p:nvSpPr>
            <p:spPr bwMode="gray">
              <a:xfrm>
                <a:off x="2352" y="3840"/>
                <a:ext cx="144" cy="48"/>
              </a:xfrm>
              <a:prstGeom prst="rect">
                <a:avLst/>
              </a:prstGeom>
              <a:grp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sp>
          <p:nvSpPr>
            <p:cNvPr id="60" name="Freeform 5168"/>
            <p:cNvSpPr>
              <a:spLocks/>
            </p:cNvSpPr>
            <p:nvPr/>
          </p:nvSpPr>
          <p:spPr bwMode="gray">
            <a:xfrm rot="16200000">
              <a:off x="3897537" y="325086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 name="Rectangle 5169"/>
            <p:cNvSpPr>
              <a:spLocks noChangeArrowheads="1"/>
            </p:cNvSpPr>
            <p:nvPr/>
          </p:nvSpPr>
          <p:spPr bwMode="gray">
            <a:xfrm rot="16200000">
              <a:off x="5307237" y="328896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62" name="Freeform 5170"/>
            <p:cNvSpPr>
              <a:spLocks/>
            </p:cNvSpPr>
            <p:nvPr/>
          </p:nvSpPr>
          <p:spPr bwMode="gray">
            <a:xfrm>
              <a:off x="5548537" y="10632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63" name="Freeform 5171"/>
            <p:cNvSpPr>
              <a:spLocks/>
            </p:cNvSpPr>
            <p:nvPr/>
          </p:nvSpPr>
          <p:spPr bwMode="gray">
            <a:xfrm>
              <a:off x="7072537" y="28158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64" name="Freeform 5172"/>
            <p:cNvSpPr>
              <a:spLocks/>
            </p:cNvSpPr>
            <p:nvPr/>
          </p:nvSpPr>
          <p:spPr bwMode="gray">
            <a:xfrm>
              <a:off x="7148737" y="44922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65" name="Freeform 5173"/>
            <p:cNvSpPr>
              <a:spLocks/>
            </p:cNvSpPr>
            <p:nvPr/>
          </p:nvSpPr>
          <p:spPr bwMode="gray">
            <a:xfrm>
              <a:off x="5396137" y="44922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66" name="Freeform 5174"/>
            <p:cNvSpPr>
              <a:spLocks/>
            </p:cNvSpPr>
            <p:nvPr/>
          </p:nvSpPr>
          <p:spPr bwMode="gray">
            <a:xfrm>
              <a:off x="8672737" y="44922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67" name="Freeform 5175"/>
            <p:cNvSpPr>
              <a:spLocks/>
            </p:cNvSpPr>
            <p:nvPr/>
          </p:nvSpPr>
          <p:spPr bwMode="gray">
            <a:xfrm>
              <a:off x="8825137" y="28158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68" name="Freeform 5176"/>
            <p:cNvSpPr>
              <a:spLocks/>
            </p:cNvSpPr>
            <p:nvPr/>
          </p:nvSpPr>
          <p:spPr bwMode="gray">
            <a:xfrm>
              <a:off x="5396137" y="28158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69" name="Freeform 5177"/>
            <p:cNvSpPr>
              <a:spLocks/>
            </p:cNvSpPr>
            <p:nvPr/>
          </p:nvSpPr>
          <p:spPr bwMode="ltGray">
            <a:xfrm rot="5400000">
              <a:off x="8888637" y="3669966"/>
              <a:ext cx="1600200" cy="228600"/>
            </a:xfrm>
            <a:custGeom>
              <a:avLst/>
              <a:gdLst>
                <a:gd name="T0" fmla="*/ 0 w 1008"/>
                <a:gd name="T1" fmla="*/ 228600 h 144"/>
                <a:gd name="T2" fmla="*/ 1600200 w 1008"/>
                <a:gd name="T3" fmla="*/ 228600 h 144"/>
                <a:gd name="T4" fmla="*/ 1600200 w 1008"/>
                <a:gd name="T5" fmla="*/ 142875 h 144"/>
                <a:gd name="T6" fmla="*/ 1338263 w 1008"/>
                <a:gd name="T7" fmla="*/ 147638 h 144"/>
                <a:gd name="T8" fmla="*/ 1338263 w 1008"/>
                <a:gd name="T9" fmla="*/ 76200 h 144"/>
                <a:gd name="T10" fmla="*/ 1600200 w 1008"/>
                <a:gd name="T11" fmla="*/ 76200 h 144"/>
                <a:gd name="T12" fmla="*/ 1600200 w 1008"/>
                <a:gd name="T13" fmla="*/ 0 h 144"/>
                <a:gd name="T14" fmla="*/ 0 w 1008"/>
                <a:gd name="T15" fmla="*/ 0 h 144"/>
                <a:gd name="T16" fmla="*/ 0 w 1008"/>
                <a:gd name="T17" fmla="*/ 76200 h 144"/>
                <a:gd name="T18" fmla="*/ 228600 w 1008"/>
                <a:gd name="T19" fmla="*/ 71438 h 144"/>
                <a:gd name="T20" fmla="*/ 228600 w 1008"/>
                <a:gd name="T21" fmla="*/ 147638 h 144"/>
                <a:gd name="T22" fmla="*/ 0 w 1008"/>
                <a:gd name="T23" fmla="*/ 142875 h 144"/>
                <a:gd name="T24" fmla="*/ 0 w 1008"/>
                <a:gd name="T25" fmla="*/ 22860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8" h="144">
                  <a:moveTo>
                    <a:pt x="0" y="144"/>
                  </a:moveTo>
                  <a:lnTo>
                    <a:pt x="1008" y="144"/>
                  </a:lnTo>
                  <a:lnTo>
                    <a:pt x="1008" y="90"/>
                  </a:lnTo>
                  <a:lnTo>
                    <a:pt x="843" y="93"/>
                  </a:lnTo>
                  <a:lnTo>
                    <a:pt x="843" y="48"/>
                  </a:lnTo>
                  <a:lnTo>
                    <a:pt x="1008" y="48"/>
                  </a:lnTo>
                  <a:lnTo>
                    <a:pt x="1008" y="0"/>
                  </a:lnTo>
                  <a:lnTo>
                    <a:pt x="0" y="0"/>
                  </a:lnTo>
                  <a:lnTo>
                    <a:pt x="0" y="48"/>
                  </a:lnTo>
                  <a:lnTo>
                    <a:pt x="144" y="45"/>
                  </a:lnTo>
                  <a:lnTo>
                    <a:pt x="144" y="93"/>
                  </a:lnTo>
                  <a:lnTo>
                    <a:pt x="0" y="90"/>
                  </a:lnTo>
                  <a:lnTo>
                    <a:pt x="0" y="144"/>
                  </a:lnTo>
                  <a:close/>
                </a:path>
              </a:pathLst>
            </a:custGeom>
            <a:solidFill>
              <a:srgbClr val="009900"/>
            </a:solidFill>
            <a:ln w="9525">
              <a:solidFill>
                <a:srgbClr val="990000"/>
              </a:solidFill>
              <a:round/>
              <a:headEnd/>
              <a:tailEnd/>
            </a:ln>
            <a:effectLst/>
            <a:extLst/>
          </p:spPr>
          <p:txBody>
            <a:bodyPr/>
            <a:lstStyle/>
            <a:p>
              <a:endParaRPr lang="fr-FR"/>
            </a:p>
          </p:txBody>
        </p:sp>
        <p:sp>
          <p:nvSpPr>
            <p:cNvPr id="70" name="Freeform 5178"/>
            <p:cNvSpPr>
              <a:spLocks/>
            </p:cNvSpPr>
            <p:nvPr/>
          </p:nvSpPr>
          <p:spPr bwMode="gray">
            <a:xfrm rot="5400000">
              <a:off x="8279037" y="3898566"/>
              <a:ext cx="1600200" cy="228600"/>
            </a:xfrm>
            <a:custGeom>
              <a:avLst/>
              <a:gdLst>
                <a:gd name="T0" fmla="*/ 0 w 1008"/>
                <a:gd name="T1" fmla="*/ 228600 h 144"/>
                <a:gd name="T2" fmla="*/ 1600200 w 1008"/>
                <a:gd name="T3" fmla="*/ 228600 h 144"/>
                <a:gd name="T4" fmla="*/ 1600200 w 1008"/>
                <a:gd name="T5" fmla="*/ 142875 h 144"/>
                <a:gd name="T6" fmla="*/ 1338263 w 1008"/>
                <a:gd name="T7" fmla="*/ 147638 h 144"/>
                <a:gd name="T8" fmla="*/ 1338263 w 1008"/>
                <a:gd name="T9" fmla="*/ 76200 h 144"/>
                <a:gd name="T10" fmla="*/ 1600200 w 1008"/>
                <a:gd name="T11" fmla="*/ 76200 h 144"/>
                <a:gd name="T12" fmla="*/ 1600200 w 1008"/>
                <a:gd name="T13" fmla="*/ 0 h 144"/>
                <a:gd name="T14" fmla="*/ 0 w 1008"/>
                <a:gd name="T15" fmla="*/ 0 h 144"/>
                <a:gd name="T16" fmla="*/ 0 w 1008"/>
                <a:gd name="T17" fmla="*/ 76200 h 144"/>
                <a:gd name="T18" fmla="*/ 228600 w 1008"/>
                <a:gd name="T19" fmla="*/ 71438 h 144"/>
                <a:gd name="T20" fmla="*/ 228600 w 1008"/>
                <a:gd name="T21" fmla="*/ 147638 h 144"/>
                <a:gd name="T22" fmla="*/ 0 w 1008"/>
                <a:gd name="T23" fmla="*/ 142875 h 144"/>
                <a:gd name="T24" fmla="*/ 0 w 1008"/>
                <a:gd name="T25" fmla="*/ 22860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8" h="144">
                  <a:moveTo>
                    <a:pt x="0" y="144"/>
                  </a:moveTo>
                  <a:lnTo>
                    <a:pt x="1008" y="144"/>
                  </a:lnTo>
                  <a:lnTo>
                    <a:pt x="1008" y="90"/>
                  </a:lnTo>
                  <a:lnTo>
                    <a:pt x="843" y="93"/>
                  </a:lnTo>
                  <a:lnTo>
                    <a:pt x="843" y="48"/>
                  </a:lnTo>
                  <a:lnTo>
                    <a:pt x="1008" y="48"/>
                  </a:lnTo>
                  <a:lnTo>
                    <a:pt x="1008" y="0"/>
                  </a:lnTo>
                  <a:lnTo>
                    <a:pt x="0" y="0"/>
                  </a:lnTo>
                  <a:lnTo>
                    <a:pt x="0" y="48"/>
                  </a:lnTo>
                  <a:lnTo>
                    <a:pt x="144" y="45"/>
                  </a:lnTo>
                  <a:lnTo>
                    <a:pt x="144" y="93"/>
                  </a:lnTo>
                  <a:lnTo>
                    <a:pt x="0" y="90"/>
                  </a:lnTo>
                  <a:lnTo>
                    <a:pt x="0" y="144"/>
                  </a:lnTo>
                  <a:close/>
                </a:path>
              </a:pathLst>
            </a:custGeom>
            <a:solidFill>
              <a:srgbClr val="009900"/>
            </a:solidFill>
            <a:ln w="9525">
              <a:solidFill>
                <a:srgbClr val="990000"/>
              </a:solidFill>
              <a:round/>
              <a:headEnd/>
              <a:tailEnd/>
            </a:ln>
            <a:effectLst/>
            <a:extLst/>
          </p:spPr>
          <p:txBody>
            <a:bodyPr/>
            <a:lstStyle/>
            <a:p>
              <a:endParaRPr lang="fr-FR"/>
            </a:p>
          </p:txBody>
        </p:sp>
        <p:sp>
          <p:nvSpPr>
            <p:cNvPr id="71" name="Freeform 5180"/>
            <p:cNvSpPr>
              <a:spLocks/>
            </p:cNvSpPr>
            <p:nvPr/>
          </p:nvSpPr>
          <p:spPr bwMode="gray">
            <a:xfrm rot="16200000">
              <a:off x="5726337" y="325086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 name="Rectangle 5181"/>
            <p:cNvSpPr>
              <a:spLocks noChangeArrowheads="1"/>
            </p:cNvSpPr>
            <p:nvPr/>
          </p:nvSpPr>
          <p:spPr bwMode="gray">
            <a:xfrm rot="16200000">
              <a:off x="7136037" y="328896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73" name="Freeform 5182"/>
            <p:cNvSpPr>
              <a:spLocks/>
            </p:cNvSpPr>
            <p:nvPr/>
          </p:nvSpPr>
          <p:spPr bwMode="gray">
            <a:xfrm>
              <a:off x="5688237" y="1536366"/>
              <a:ext cx="1600200" cy="228600"/>
            </a:xfrm>
            <a:custGeom>
              <a:avLst/>
              <a:gdLst>
                <a:gd name="T0" fmla="*/ 0 w 1008"/>
                <a:gd name="T1" fmla="*/ 228600 h 144"/>
                <a:gd name="T2" fmla="*/ 1600200 w 1008"/>
                <a:gd name="T3" fmla="*/ 228600 h 144"/>
                <a:gd name="T4" fmla="*/ 1600200 w 1008"/>
                <a:gd name="T5" fmla="*/ 142875 h 144"/>
                <a:gd name="T6" fmla="*/ 1338263 w 1008"/>
                <a:gd name="T7" fmla="*/ 147638 h 144"/>
                <a:gd name="T8" fmla="*/ 1338263 w 1008"/>
                <a:gd name="T9" fmla="*/ 76200 h 144"/>
                <a:gd name="T10" fmla="*/ 1600200 w 1008"/>
                <a:gd name="T11" fmla="*/ 76200 h 144"/>
                <a:gd name="T12" fmla="*/ 1600200 w 1008"/>
                <a:gd name="T13" fmla="*/ 0 h 144"/>
                <a:gd name="T14" fmla="*/ 0 w 1008"/>
                <a:gd name="T15" fmla="*/ 0 h 144"/>
                <a:gd name="T16" fmla="*/ 0 w 1008"/>
                <a:gd name="T17" fmla="*/ 76200 h 144"/>
                <a:gd name="T18" fmla="*/ 228600 w 1008"/>
                <a:gd name="T19" fmla="*/ 71438 h 144"/>
                <a:gd name="T20" fmla="*/ 228600 w 1008"/>
                <a:gd name="T21" fmla="*/ 147638 h 144"/>
                <a:gd name="T22" fmla="*/ 0 w 1008"/>
                <a:gd name="T23" fmla="*/ 142875 h 144"/>
                <a:gd name="T24" fmla="*/ 0 w 1008"/>
                <a:gd name="T25" fmla="*/ 22860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8" h="144">
                  <a:moveTo>
                    <a:pt x="0" y="144"/>
                  </a:moveTo>
                  <a:lnTo>
                    <a:pt x="1008" y="144"/>
                  </a:lnTo>
                  <a:lnTo>
                    <a:pt x="1008" y="90"/>
                  </a:lnTo>
                  <a:lnTo>
                    <a:pt x="843" y="93"/>
                  </a:lnTo>
                  <a:lnTo>
                    <a:pt x="843" y="48"/>
                  </a:lnTo>
                  <a:lnTo>
                    <a:pt x="1008" y="48"/>
                  </a:lnTo>
                  <a:lnTo>
                    <a:pt x="1008" y="0"/>
                  </a:lnTo>
                  <a:lnTo>
                    <a:pt x="0" y="0"/>
                  </a:lnTo>
                  <a:lnTo>
                    <a:pt x="0" y="48"/>
                  </a:lnTo>
                  <a:lnTo>
                    <a:pt x="144" y="45"/>
                  </a:lnTo>
                  <a:lnTo>
                    <a:pt x="144" y="93"/>
                  </a:lnTo>
                  <a:lnTo>
                    <a:pt x="0" y="90"/>
                  </a:lnTo>
                  <a:lnTo>
                    <a:pt x="0" y="144"/>
                  </a:lnTo>
                  <a:close/>
                </a:path>
              </a:pathLst>
            </a:custGeom>
            <a:solidFill>
              <a:srgbClr val="009900"/>
            </a:solidFill>
            <a:ln w="9525">
              <a:solidFill>
                <a:srgbClr val="990000"/>
              </a:solidFill>
              <a:round/>
              <a:headEnd/>
              <a:tailEnd/>
            </a:ln>
            <a:effectLst/>
            <a:extLst/>
          </p:spPr>
          <p:txBody>
            <a:bodyPr/>
            <a:lstStyle/>
            <a:p>
              <a:endParaRPr lang="fr-FR"/>
            </a:p>
          </p:txBody>
        </p:sp>
        <p:sp>
          <p:nvSpPr>
            <p:cNvPr id="74" name="Freeform 5184"/>
            <p:cNvSpPr>
              <a:spLocks/>
            </p:cNvSpPr>
            <p:nvPr/>
          </p:nvSpPr>
          <p:spPr bwMode="gray">
            <a:xfrm>
              <a:off x="7212237" y="1002966"/>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9"/>
          <p:cNvSpPr>
            <a:spLocks noGrp="1" noChangeArrowheads="1"/>
          </p:cNvSpPr>
          <p:nvPr>
            <p:ph type="title"/>
          </p:nvPr>
        </p:nvSpPr>
        <p:spPr bwMode="auto">
          <a:xfrm>
            <a:off x="762000" y="320675"/>
            <a:ext cx="8382000" cy="814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z="3600" b="1" i="1" dirty="0" smtClean="0">
                <a:solidFill>
                  <a:srgbClr val="3333CC"/>
                </a:solidFill>
                <a:latin typeface="Arial" panose="020B0604020202020204" pitchFamily="34" charset="0"/>
              </a:rPr>
              <a:t>Et chez vous ?</a:t>
            </a:r>
            <a:endParaRPr lang="fr-FR" altLang="fr-FR" sz="3600" dirty="0" smtClean="0">
              <a:solidFill>
                <a:srgbClr val="3333CC"/>
              </a:solidFill>
            </a:endParaRPr>
          </a:p>
        </p:txBody>
      </p:sp>
      <p:sp>
        <p:nvSpPr>
          <p:cNvPr id="112645" name="AutoShape 8" descr="Résultat de recherche d'images pour &quot;MOTEUR D4AVIONS&quot;"/>
          <p:cNvSpPr>
            <a:spLocks noChangeAspect="1" noChangeArrowheads="1"/>
          </p:cNvSpPr>
          <p:nvPr/>
        </p:nvSpPr>
        <p:spPr bwMode="auto">
          <a:xfrm>
            <a:off x="4919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Tree>
    <p:extLst>
      <p:ext uri="{BB962C8B-B14F-4D97-AF65-F5344CB8AC3E}">
        <p14:creationId xmlns:p14="http://schemas.microsoft.com/office/powerpoint/2010/main" val="1469065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7" name="Rectangle 3"/>
          <p:cNvSpPr>
            <a:spLocks noChangeArrowheads="1"/>
          </p:cNvSpPr>
          <p:nvPr/>
        </p:nvSpPr>
        <p:spPr bwMode="auto">
          <a:xfrm>
            <a:off x="714375" y="2070100"/>
            <a:ext cx="4160838"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lstStyle>
            <a:lvl1pPr marL="349250" indent="-349250"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pPr algn="l">
              <a:spcBef>
                <a:spcPct val="20000"/>
              </a:spcBef>
            </a:pPr>
            <a:endParaRPr lang="fr-FR" altLang="fr-FR" sz="3400" dirty="0">
              <a:solidFill>
                <a:schemeClr val="tx1"/>
              </a:solidFill>
            </a:endParaRPr>
          </a:p>
          <a:p>
            <a:pPr algn="l">
              <a:spcBef>
                <a:spcPct val="20000"/>
              </a:spcBef>
            </a:pPr>
            <a:r>
              <a:rPr lang="fr-FR" altLang="fr-FR" sz="3700" b="1" dirty="0">
                <a:solidFill>
                  <a:srgbClr val="3333CC"/>
                </a:solidFill>
              </a:rPr>
              <a:t>M</a:t>
            </a:r>
            <a:r>
              <a:rPr lang="fr-FR" altLang="fr-FR" sz="3400" b="1" dirty="0">
                <a:solidFill>
                  <a:srgbClr val="009900"/>
                </a:solidFill>
              </a:rPr>
              <a:t>aterial</a:t>
            </a: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R</a:t>
            </a:r>
            <a:r>
              <a:rPr lang="fr-FR" altLang="fr-FR" sz="3400" b="1" dirty="0">
                <a:solidFill>
                  <a:srgbClr val="009900"/>
                </a:solidFill>
              </a:rPr>
              <a:t>equirements</a:t>
            </a: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P</a:t>
            </a:r>
            <a:r>
              <a:rPr lang="fr-FR" altLang="fr-FR" sz="3400" b="1" dirty="0">
                <a:solidFill>
                  <a:srgbClr val="009900"/>
                </a:solidFill>
              </a:rPr>
              <a:t>lanning</a:t>
            </a:r>
          </a:p>
          <a:p>
            <a:pPr algn="l">
              <a:spcBef>
                <a:spcPct val="20000"/>
              </a:spcBef>
            </a:pPr>
            <a:endParaRPr lang="fr-FR" altLang="fr-FR" sz="2200" dirty="0">
              <a:solidFill>
                <a:schemeClr val="tx1"/>
              </a:solidFill>
            </a:endParaRPr>
          </a:p>
        </p:txBody>
      </p:sp>
      <p:sp>
        <p:nvSpPr>
          <p:cNvPr id="943108" name="Rectangle 4"/>
          <p:cNvSpPr>
            <a:spLocks noChangeArrowheads="1"/>
          </p:cNvSpPr>
          <p:nvPr/>
        </p:nvSpPr>
        <p:spPr bwMode="auto">
          <a:xfrm>
            <a:off x="5030788" y="2070100"/>
            <a:ext cx="4160837"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lstStyle>
            <a:lvl1pPr marL="349250" indent="-349250"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pPr algn="l">
              <a:spcBef>
                <a:spcPct val="20000"/>
              </a:spcBef>
            </a:pPr>
            <a:endParaRPr lang="fr-FR" altLang="fr-FR" sz="3400" dirty="0">
              <a:solidFill>
                <a:schemeClr val="tx1"/>
              </a:solidFill>
            </a:endParaRPr>
          </a:p>
          <a:p>
            <a:pPr algn="l">
              <a:spcBef>
                <a:spcPct val="20000"/>
              </a:spcBef>
            </a:pPr>
            <a:r>
              <a:rPr lang="fr-FR" altLang="fr-FR" sz="3700" b="1" dirty="0">
                <a:solidFill>
                  <a:srgbClr val="3333CC"/>
                </a:solidFill>
              </a:rPr>
              <a:t>M</a:t>
            </a:r>
            <a:r>
              <a:rPr lang="fr-FR" altLang="fr-FR" sz="3700" b="1" dirty="0">
                <a:solidFill>
                  <a:srgbClr val="009900"/>
                </a:solidFill>
              </a:rPr>
              <a:t>éthode</a:t>
            </a:r>
            <a:r>
              <a:rPr lang="fr-FR" altLang="fr-FR" sz="3700" b="1" dirty="0">
                <a:solidFill>
                  <a:schemeClr val="tx1"/>
                </a:solidFill>
              </a:rPr>
              <a:t> </a:t>
            </a:r>
            <a:r>
              <a:rPr lang="fr-FR" altLang="fr-FR" sz="3700" b="1" dirty="0">
                <a:solidFill>
                  <a:srgbClr val="3333CC"/>
                </a:solidFill>
              </a:rPr>
              <a:t>(de)</a:t>
            </a:r>
            <a:endParaRPr lang="fr-FR" altLang="fr-FR" sz="3400" b="1" dirty="0">
              <a:solidFill>
                <a:srgbClr val="3333CC"/>
              </a:solidFill>
            </a:endParaRP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R</a:t>
            </a:r>
            <a:r>
              <a:rPr lang="fr-FR" altLang="fr-FR" sz="3400" b="1" dirty="0">
                <a:solidFill>
                  <a:srgbClr val="009900"/>
                </a:solidFill>
              </a:rPr>
              <a:t>égulation</a:t>
            </a:r>
            <a:r>
              <a:rPr lang="fr-FR" altLang="fr-FR" sz="3400" b="1" dirty="0">
                <a:solidFill>
                  <a:schemeClr val="tx1"/>
                </a:solidFill>
              </a:rPr>
              <a:t> </a:t>
            </a:r>
            <a:r>
              <a:rPr lang="fr-FR" altLang="fr-FR" sz="3400" b="1" dirty="0">
                <a:solidFill>
                  <a:srgbClr val="3333CC"/>
                </a:solidFill>
              </a:rPr>
              <a:t>(de la)</a:t>
            </a: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P</a:t>
            </a:r>
            <a:r>
              <a:rPr lang="fr-FR" altLang="fr-FR" sz="3400" b="1" dirty="0">
                <a:solidFill>
                  <a:srgbClr val="009900"/>
                </a:solidFill>
              </a:rPr>
              <a:t>roduction</a:t>
            </a:r>
          </a:p>
        </p:txBody>
      </p:sp>
      <p:sp>
        <p:nvSpPr>
          <p:cNvPr id="943109" name="Rectangle 5"/>
          <p:cNvSpPr>
            <a:spLocks noChangeArrowheads="1"/>
          </p:cNvSpPr>
          <p:nvPr/>
        </p:nvSpPr>
        <p:spPr bwMode="auto">
          <a:xfrm>
            <a:off x="-7938" y="903288"/>
            <a:ext cx="985043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500" b="1" dirty="0">
                <a:solidFill>
                  <a:srgbClr val="009900"/>
                </a:solidFill>
              </a:rPr>
              <a:t>Système à boucles fermées avec adéquation charge capacité </a:t>
            </a:r>
            <a:r>
              <a:rPr lang="fr-FR" altLang="fr-FR" sz="3500" b="1" dirty="0" smtClean="0">
                <a:solidFill>
                  <a:srgbClr val="009900"/>
                </a:solidFill>
              </a:rPr>
              <a:t>MRP </a:t>
            </a:r>
            <a:r>
              <a:rPr lang="fr-FR" altLang="fr-FR" sz="3500" b="1" dirty="0">
                <a:solidFill>
                  <a:srgbClr val="009900"/>
                </a:solidFill>
              </a:rPr>
              <a:t>devient une :</a:t>
            </a:r>
          </a:p>
        </p:txBody>
      </p:sp>
      <p:sp>
        <p:nvSpPr>
          <p:cNvPr id="14341" name="Rectangle 6"/>
          <p:cNvSpPr>
            <a:spLocks noChangeArrowheads="1"/>
          </p:cNvSpPr>
          <p:nvPr/>
        </p:nvSpPr>
        <p:spPr bwMode="auto">
          <a:xfrm>
            <a:off x="282575" y="2289175"/>
            <a:ext cx="4325938" cy="4043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4342" name="Rectangle 7"/>
          <p:cNvSpPr>
            <a:spLocks noChangeArrowheads="1"/>
          </p:cNvSpPr>
          <p:nvPr/>
        </p:nvSpPr>
        <p:spPr bwMode="auto">
          <a:xfrm>
            <a:off x="4754563" y="2289175"/>
            <a:ext cx="4325937" cy="4043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4343" name="Rectangle 10"/>
          <p:cNvSpPr>
            <a:spLocks noGrp="1" noChangeArrowheads="1"/>
          </p:cNvSpPr>
          <p:nvPr>
            <p:ph type="title" idx="4294967295"/>
          </p:nvPr>
        </p:nvSpPr>
        <p:spPr bwMode="auto">
          <a:xfrm>
            <a:off x="762000" y="101738"/>
            <a:ext cx="8382000" cy="755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i="1" dirty="0" smtClean="0">
                <a:solidFill>
                  <a:srgbClr val="3333CC"/>
                </a:solidFill>
                <a:latin typeface="Arial" panose="020B0604020202020204" pitchFamily="34" charset="0"/>
              </a:rPr>
              <a:t>1971 </a:t>
            </a:r>
            <a:r>
              <a:rPr lang="fr-FR" altLang="fr-FR" sz="4800" b="1" i="1" dirty="0" smtClean="0">
                <a:solidFill>
                  <a:srgbClr val="3333CC"/>
                </a:solidFill>
                <a:latin typeface="Arial" panose="020B0604020202020204" pitchFamily="34" charset="0"/>
              </a:rPr>
              <a:t>MRP “1”</a:t>
            </a:r>
            <a:endParaRPr lang="fr-FR" altLang="fr-FR" dirty="0" smtClean="0">
              <a:solidFill>
                <a:srgbClr val="3333CC"/>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5" name="Rectangle 3"/>
          <p:cNvSpPr>
            <a:spLocks noChangeArrowheads="1"/>
          </p:cNvSpPr>
          <p:nvPr/>
        </p:nvSpPr>
        <p:spPr bwMode="auto">
          <a:xfrm>
            <a:off x="714375" y="1993900"/>
            <a:ext cx="4160838"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lstStyle>
            <a:lvl1pPr marL="349250" indent="-349250"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M</a:t>
            </a:r>
            <a:r>
              <a:rPr lang="fr-FR" altLang="fr-FR" sz="3400" b="1" dirty="0">
                <a:solidFill>
                  <a:srgbClr val="009900"/>
                </a:solidFill>
              </a:rPr>
              <a:t>anufacturing</a:t>
            </a:r>
          </a:p>
          <a:p>
            <a:pPr algn="l">
              <a:spcBef>
                <a:spcPct val="20000"/>
              </a:spcBef>
            </a:pPr>
            <a:endParaRPr lang="fr-FR" altLang="fr-FR" sz="3400" b="1" dirty="0">
              <a:solidFill>
                <a:schemeClr val="tx1"/>
              </a:solidFill>
            </a:endParaRPr>
          </a:p>
          <a:p>
            <a:pPr algn="l">
              <a:spcBef>
                <a:spcPct val="20000"/>
              </a:spcBef>
            </a:pPr>
            <a:r>
              <a:rPr lang="en-US" altLang="fr-FR" sz="3700" b="1" dirty="0">
                <a:solidFill>
                  <a:srgbClr val="3333CC"/>
                </a:solidFill>
              </a:rPr>
              <a:t>R</a:t>
            </a:r>
            <a:r>
              <a:rPr lang="en-US" altLang="fr-FR" sz="3400" b="1" dirty="0">
                <a:solidFill>
                  <a:srgbClr val="009900"/>
                </a:solidFill>
              </a:rPr>
              <a:t>esources</a:t>
            </a: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P</a:t>
            </a:r>
            <a:r>
              <a:rPr lang="fr-FR" altLang="fr-FR" sz="3400" b="1" dirty="0">
                <a:solidFill>
                  <a:srgbClr val="009900"/>
                </a:solidFill>
              </a:rPr>
              <a:t>lanning</a:t>
            </a:r>
          </a:p>
        </p:txBody>
      </p:sp>
      <p:sp>
        <p:nvSpPr>
          <p:cNvPr id="945156" name="Rectangle 4"/>
          <p:cNvSpPr>
            <a:spLocks noChangeArrowheads="1"/>
          </p:cNvSpPr>
          <p:nvPr/>
        </p:nvSpPr>
        <p:spPr bwMode="auto">
          <a:xfrm>
            <a:off x="5030788" y="1993900"/>
            <a:ext cx="4256087"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lstStyle>
            <a:lvl1pPr marL="349250" indent="-349250"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M</a:t>
            </a:r>
            <a:r>
              <a:rPr lang="fr-FR" altLang="fr-FR" sz="3400" b="1" dirty="0">
                <a:solidFill>
                  <a:srgbClr val="009900"/>
                </a:solidFill>
              </a:rPr>
              <a:t>anagement</a:t>
            </a:r>
            <a:r>
              <a:rPr lang="fr-FR" altLang="fr-FR" sz="3400" b="1" dirty="0">
                <a:solidFill>
                  <a:schemeClr val="tx1"/>
                </a:solidFill>
              </a:rPr>
              <a:t> </a:t>
            </a:r>
            <a:r>
              <a:rPr lang="fr-FR" altLang="fr-FR" sz="3400" b="1" dirty="0">
                <a:solidFill>
                  <a:srgbClr val="3333CC"/>
                </a:solidFill>
              </a:rPr>
              <a:t>(des)</a:t>
            </a: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R</a:t>
            </a:r>
            <a:r>
              <a:rPr lang="fr-FR" altLang="fr-FR" sz="3400" b="1" dirty="0">
                <a:solidFill>
                  <a:srgbClr val="009900"/>
                </a:solidFill>
              </a:rPr>
              <a:t>essources</a:t>
            </a:r>
            <a:r>
              <a:rPr lang="fr-FR" altLang="fr-FR" sz="3400" b="1" dirty="0">
                <a:solidFill>
                  <a:schemeClr val="hlink"/>
                </a:solidFill>
              </a:rPr>
              <a:t> </a:t>
            </a:r>
            <a:r>
              <a:rPr lang="fr-FR" altLang="fr-FR" sz="3400" b="1" dirty="0">
                <a:solidFill>
                  <a:srgbClr val="3333CC"/>
                </a:solidFill>
              </a:rPr>
              <a:t>(de)</a:t>
            </a: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P</a:t>
            </a:r>
            <a:r>
              <a:rPr lang="fr-FR" altLang="fr-FR" sz="3700" b="1" dirty="0">
                <a:solidFill>
                  <a:srgbClr val="009900"/>
                </a:solidFill>
              </a:rPr>
              <a:t>roduction</a:t>
            </a:r>
            <a:r>
              <a:rPr lang="fr-FR" altLang="fr-FR" sz="3400" b="1" dirty="0">
                <a:solidFill>
                  <a:schemeClr val="tx1"/>
                </a:solidFill>
              </a:rPr>
              <a:t> </a:t>
            </a:r>
          </a:p>
        </p:txBody>
      </p:sp>
      <p:sp>
        <p:nvSpPr>
          <p:cNvPr id="945157" name="Rectangle 5"/>
          <p:cNvSpPr>
            <a:spLocks noChangeArrowheads="1"/>
          </p:cNvSpPr>
          <p:nvPr/>
        </p:nvSpPr>
        <p:spPr bwMode="auto">
          <a:xfrm>
            <a:off x="250825" y="881063"/>
            <a:ext cx="932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500" b="1" dirty="0">
                <a:solidFill>
                  <a:srgbClr val="009900"/>
                </a:solidFill>
              </a:rPr>
              <a:t>MRP s’étend à l’ensemble de l’entreprise, M.R.P. évolue vers le :</a:t>
            </a:r>
          </a:p>
        </p:txBody>
      </p:sp>
      <p:sp>
        <p:nvSpPr>
          <p:cNvPr id="15365" name="Rectangle 6"/>
          <p:cNvSpPr>
            <a:spLocks noChangeArrowheads="1"/>
          </p:cNvSpPr>
          <p:nvPr/>
        </p:nvSpPr>
        <p:spPr bwMode="auto">
          <a:xfrm>
            <a:off x="282575" y="2212975"/>
            <a:ext cx="4325938" cy="4043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b="1" dirty="0"/>
          </a:p>
        </p:txBody>
      </p:sp>
      <p:sp>
        <p:nvSpPr>
          <p:cNvPr id="15366" name="Rectangle 7"/>
          <p:cNvSpPr>
            <a:spLocks noChangeArrowheads="1"/>
          </p:cNvSpPr>
          <p:nvPr/>
        </p:nvSpPr>
        <p:spPr bwMode="auto">
          <a:xfrm>
            <a:off x="4754563" y="2212975"/>
            <a:ext cx="4325937" cy="4043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b="1" dirty="0"/>
          </a:p>
        </p:txBody>
      </p:sp>
      <p:sp>
        <p:nvSpPr>
          <p:cNvPr id="15367" name="Rectangle 8"/>
          <p:cNvSpPr>
            <a:spLocks noGrp="1" noChangeArrowheads="1"/>
          </p:cNvSpPr>
          <p:nvPr>
            <p:ph type="title" idx="4294967295"/>
          </p:nvPr>
        </p:nvSpPr>
        <p:spPr bwMode="auto">
          <a:xfrm>
            <a:off x="762000" y="101738"/>
            <a:ext cx="8382000" cy="755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i="1" dirty="0" smtClean="0">
                <a:solidFill>
                  <a:srgbClr val="3333CC"/>
                </a:solidFill>
                <a:latin typeface="Arial" panose="020B0604020202020204" pitchFamily="34" charset="0"/>
              </a:rPr>
              <a:t>1979 </a:t>
            </a:r>
            <a:r>
              <a:rPr lang="fr-FR" altLang="fr-FR" sz="4800" b="1" i="1" dirty="0" smtClean="0">
                <a:solidFill>
                  <a:srgbClr val="3333CC"/>
                </a:solidFill>
                <a:latin typeface="Arial" panose="020B0604020202020204" pitchFamily="34" charset="0"/>
              </a:rPr>
              <a:t>MRP “2”</a:t>
            </a:r>
            <a:endParaRPr lang="fr-FR" altLang="fr-FR" sz="4800" dirty="0" smtClean="0">
              <a:solidFill>
                <a:srgbClr val="3333CC"/>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7243" name="Group 43"/>
          <p:cNvGrpSpPr>
            <a:grpSpLocks/>
          </p:cNvGrpSpPr>
          <p:nvPr/>
        </p:nvGrpSpPr>
        <p:grpSpPr bwMode="auto">
          <a:xfrm>
            <a:off x="730250" y="2171700"/>
            <a:ext cx="2851150" cy="1452563"/>
            <a:chOff x="480" y="1528"/>
            <a:chExt cx="1871" cy="949"/>
          </a:xfrm>
        </p:grpSpPr>
        <p:sp>
          <p:nvSpPr>
            <p:cNvPr id="16429" name="Rectangle 7"/>
            <p:cNvSpPr>
              <a:spLocks noChangeArrowheads="1"/>
            </p:cNvSpPr>
            <p:nvPr/>
          </p:nvSpPr>
          <p:spPr bwMode="auto">
            <a:xfrm>
              <a:off x="485" y="1528"/>
              <a:ext cx="1866" cy="94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6430" name="Rectangle 8"/>
            <p:cNvSpPr>
              <a:spLocks noChangeArrowheads="1"/>
            </p:cNvSpPr>
            <p:nvPr/>
          </p:nvSpPr>
          <p:spPr bwMode="auto">
            <a:xfrm>
              <a:off x="534" y="1569"/>
              <a:ext cx="1797"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900" dirty="0">
                  <a:solidFill>
                    <a:schemeClr val="tx2"/>
                  </a:solidFill>
                </a:rPr>
                <a:t>Gestion industrielle</a:t>
              </a:r>
            </a:p>
          </p:txBody>
        </p:sp>
        <p:sp>
          <p:nvSpPr>
            <p:cNvPr id="16431" name="Rectangle 9"/>
            <p:cNvSpPr>
              <a:spLocks noChangeArrowheads="1"/>
            </p:cNvSpPr>
            <p:nvPr/>
          </p:nvSpPr>
          <p:spPr bwMode="auto">
            <a:xfrm>
              <a:off x="480" y="1855"/>
              <a:ext cx="1858" cy="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marL="190500" indent="-190500"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spcBef>
                  <a:spcPct val="1000"/>
                </a:spcBef>
              </a:pPr>
              <a:r>
                <a:rPr lang="fr-FR" altLang="fr-FR" sz="1700" b="1" dirty="0">
                  <a:solidFill>
                    <a:srgbClr val="009900"/>
                  </a:solidFill>
                </a:rPr>
                <a:t>Production</a:t>
              </a:r>
            </a:p>
            <a:p>
              <a:pPr algn="l">
                <a:spcBef>
                  <a:spcPct val="1000"/>
                </a:spcBef>
              </a:pPr>
              <a:r>
                <a:rPr lang="fr-FR" altLang="fr-FR" sz="1700" b="1" dirty="0">
                  <a:solidFill>
                    <a:srgbClr val="009900"/>
                  </a:solidFill>
                </a:rPr>
                <a:t>Maintenance</a:t>
              </a:r>
            </a:p>
            <a:p>
              <a:pPr algn="l">
                <a:spcBef>
                  <a:spcPct val="1000"/>
                </a:spcBef>
              </a:pPr>
              <a:r>
                <a:rPr lang="fr-FR" altLang="fr-FR" sz="1700" b="1" dirty="0">
                  <a:solidFill>
                    <a:srgbClr val="009900"/>
                  </a:solidFill>
                </a:rPr>
                <a:t>Qualité</a:t>
              </a:r>
            </a:p>
          </p:txBody>
        </p:sp>
        <p:sp>
          <p:nvSpPr>
            <p:cNvPr id="16432" name="Line 10"/>
            <p:cNvSpPr>
              <a:spLocks noChangeShapeType="1"/>
            </p:cNvSpPr>
            <p:nvPr/>
          </p:nvSpPr>
          <p:spPr bwMode="auto">
            <a:xfrm>
              <a:off x="493" y="1838"/>
              <a:ext cx="185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p>
              <a:endParaRPr lang="fr-FR" dirty="0"/>
            </a:p>
          </p:txBody>
        </p:sp>
      </p:grpSp>
      <p:grpSp>
        <p:nvGrpSpPr>
          <p:cNvPr id="947242" name="Group 42"/>
          <p:cNvGrpSpPr>
            <a:grpSpLocks/>
          </p:cNvGrpSpPr>
          <p:nvPr/>
        </p:nvGrpSpPr>
        <p:grpSpPr bwMode="auto">
          <a:xfrm>
            <a:off x="1476375" y="4114800"/>
            <a:ext cx="2941638" cy="1452563"/>
            <a:chOff x="970" y="2798"/>
            <a:chExt cx="1932" cy="949"/>
          </a:xfrm>
        </p:grpSpPr>
        <p:sp>
          <p:nvSpPr>
            <p:cNvPr id="16425" name="Rectangle 6"/>
            <p:cNvSpPr>
              <a:spLocks noChangeArrowheads="1"/>
            </p:cNvSpPr>
            <p:nvPr/>
          </p:nvSpPr>
          <p:spPr bwMode="auto">
            <a:xfrm>
              <a:off x="991" y="2798"/>
              <a:ext cx="1886" cy="94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6426" name="Rectangle 11"/>
            <p:cNvSpPr>
              <a:spLocks noChangeArrowheads="1"/>
            </p:cNvSpPr>
            <p:nvPr/>
          </p:nvSpPr>
          <p:spPr bwMode="auto">
            <a:xfrm>
              <a:off x="970" y="2815"/>
              <a:ext cx="1932"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900" dirty="0">
                  <a:solidFill>
                    <a:schemeClr val="tx2"/>
                  </a:solidFill>
                </a:rPr>
                <a:t>Fonctions </a:t>
              </a:r>
              <a:r>
                <a:rPr lang="fr-FR" altLang="fr-FR" sz="1900" dirty="0" smtClean="0">
                  <a:solidFill>
                    <a:schemeClr val="tx2"/>
                  </a:solidFill>
                </a:rPr>
                <a:t>comptables</a:t>
              </a:r>
              <a:endParaRPr lang="fr-FR" altLang="fr-FR" sz="1900" dirty="0">
                <a:solidFill>
                  <a:schemeClr val="tx2"/>
                </a:solidFill>
              </a:endParaRPr>
            </a:p>
          </p:txBody>
        </p:sp>
        <p:sp>
          <p:nvSpPr>
            <p:cNvPr id="16427" name="Rectangle 12"/>
            <p:cNvSpPr>
              <a:spLocks noChangeArrowheads="1"/>
            </p:cNvSpPr>
            <p:nvPr/>
          </p:nvSpPr>
          <p:spPr bwMode="auto">
            <a:xfrm>
              <a:off x="996" y="3145"/>
              <a:ext cx="1859" cy="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marL="277813" indent="-277813"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spcBef>
                  <a:spcPct val="1000"/>
                </a:spcBef>
              </a:pPr>
              <a:r>
                <a:rPr lang="fr-FR" altLang="fr-FR" sz="1700" b="1" dirty="0" smtClean="0">
                  <a:solidFill>
                    <a:srgbClr val="009900"/>
                  </a:solidFill>
                </a:rPr>
                <a:t>Immobilisations</a:t>
              </a:r>
              <a:endParaRPr lang="fr-FR" altLang="fr-FR" sz="1700" b="1" dirty="0">
                <a:solidFill>
                  <a:srgbClr val="009900"/>
                </a:solidFill>
              </a:endParaRPr>
            </a:p>
            <a:p>
              <a:pPr algn="l">
                <a:spcBef>
                  <a:spcPct val="1000"/>
                </a:spcBef>
              </a:pPr>
              <a:r>
                <a:rPr lang="fr-FR" altLang="fr-FR" sz="1700" b="1" dirty="0">
                  <a:solidFill>
                    <a:srgbClr val="009900"/>
                  </a:solidFill>
                </a:rPr>
                <a:t>Comptabilité</a:t>
              </a:r>
            </a:p>
            <a:p>
              <a:pPr algn="l">
                <a:spcBef>
                  <a:spcPct val="1000"/>
                </a:spcBef>
              </a:pPr>
              <a:r>
                <a:rPr lang="fr-FR" altLang="fr-FR" sz="1700" b="1" dirty="0">
                  <a:solidFill>
                    <a:srgbClr val="009900"/>
                  </a:solidFill>
                </a:rPr>
                <a:t>Finance</a:t>
              </a:r>
            </a:p>
          </p:txBody>
        </p:sp>
        <p:sp>
          <p:nvSpPr>
            <p:cNvPr id="16428" name="Line 13"/>
            <p:cNvSpPr>
              <a:spLocks noChangeShapeType="1"/>
            </p:cNvSpPr>
            <p:nvPr/>
          </p:nvSpPr>
          <p:spPr bwMode="auto">
            <a:xfrm>
              <a:off x="1002" y="3093"/>
              <a:ext cx="18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p>
              <a:endParaRPr lang="fr-FR" dirty="0"/>
            </a:p>
          </p:txBody>
        </p:sp>
      </p:grpSp>
      <p:grpSp>
        <p:nvGrpSpPr>
          <p:cNvPr id="947241" name="Group 41"/>
          <p:cNvGrpSpPr>
            <a:grpSpLocks/>
          </p:cNvGrpSpPr>
          <p:nvPr/>
        </p:nvGrpSpPr>
        <p:grpSpPr bwMode="auto">
          <a:xfrm>
            <a:off x="5418138" y="4113213"/>
            <a:ext cx="2854325" cy="1454150"/>
            <a:chOff x="3558" y="2797"/>
            <a:chExt cx="1875" cy="950"/>
          </a:xfrm>
        </p:grpSpPr>
        <p:sp>
          <p:nvSpPr>
            <p:cNvPr id="16421" name="Rectangle 5"/>
            <p:cNvSpPr>
              <a:spLocks noChangeArrowheads="1"/>
            </p:cNvSpPr>
            <p:nvPr/>
          </p:nvSpPr>
          <p:spPr bwMode="auto">
            <a:xfrm>
              <a:off x="3567" y="2798"/>
              <a:ext cx="1866" cy="94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6422" name="Rectangle 14"/>
            <p:cNvSpPr>
              <a:spLocks noChangeArrowheads="1"/>
            </p:cNvSpPr>
            <p:nvPr/>
          </p:nvSpPr>
          <p:spPr bwMode="auto">
            <a:xfrm>
              <a:off x="3612" y="2797"/>
              <a:ext cx="1797"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nSpc>
                  <a:spcPct val="80000"/>
                </a:lnSpc>
              </a:pPr>
              <a:r>
                <a:rPr lang="fr-FR" altLang="fr-FR" sz="1900" dirty="0">
                  <a:solidFill>
                    <a:schemeClr val="tx1"/>
                  </a:solidFill>
                </a:rPr>
                <a:t>Gestion des ressources humaines</a:t>
              </a:r>
              <a:endParaRPr lang="fr-FR" altLang="fr-FR" sz="1900" dirty="0"/>
            </a:p>
          </p:txBody>
        </p:sp>
        <p:sp>
          <p:nvSpPr>
            <p:cNvPr id="16423" name="Rectangle 15"/>
            <p:cNvSpPr>
              <a:spLocks noChangeArrowheads="1"/>
            </p:cNvSpPr>
            <p:nvPr/>
          </p:nvSpPr>
          <p:spPr bwMode="auto">
            <a:xfrm>
              <a:off x="3558" y="3237"/>
              <a:ext cx="1859" cy="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marL="277813" indent="-277813"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spcBef>
                  <a:spcPct val="1000"/>
                </a:spcBef>
              </a:pPr>
              <a:r>
                <a:rPr lang="fr-FR" altLang="fr-FR" sz="1700" b="1" dirty="0">
                  <a:solidFill>
                    <a:srgbClr val="009900"/>
                  </a:solidFill>
                </a:rPr>
                <a:t>Paie</a:t>
              </a:r>
            </a:p>
            <a:p>
              <a:pPr algn="l">
                <a:spcBef>
                  <a:spcPct val="1000"/>
                </a:spcBef>
              </a:pPr>
              <a:r>
                <a:rPr lang="fr-FR" altLang="fr-FR" sz="1700" b="1" dirty="0">
                  <a:solidFill>
                    <a:srgbClr val="009900"/>
                  </a:solidFill>
                </a:rPr>
                <a:t>Personnel</a:t>
              </a:r>
            </a:p>
          </p:txBody>
        </p:sp>
        <p:sp>
          <p:nvSpPr>
            <p:cNvPr id="16424" name="Line 16"/>
            <p:cNvSpPr>
              <a:spLocks noChangeShapeType="1"/>
            </p:cNvSpPr>
            <p:nvPr/>
          </p:nvSpPr>
          <p:spPr bwMode="auto">
            <a:xfrm>
              <a:off x="3564" y="3138"/>
              <a:ext cx="18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p>
              <a:endParaRPr lang="fr-FR" dirty="0"/>
            </a:p>
          </p:txBody>
        </p:sp>
      </p:grpSp>
      <p:grpSp>
        <p:nvGrpSpPr>
          <p:cNvPr id="947246" name="Group 46"/>
          <p:cNvGrpSpPr>
            <a:grpSpLocks/>
          </p:cNvGrpSpPr>
          <p:nvPr/>
        </p:nvGrpSpPr>
        <p:grpSpPr bwMode="auto">
          <a:xfrm>
            <a:off x="6437313" y="2171700"/>
            <a:ext cx="2841625" cy="1452563"/>
            <a:chOff x="4228" y="1528"/>
            <a:chExt cx="1866" cy="949"/>
          </a:xfrm>
        </p:grpSpPr>
        <p:grpSp>
          <p:nvGrpSpPr>
            <p:cNvPr id="16416" name="Group 40"/>
            <p:cNvGrpSpPr>
              <a:grpSpLocks/>
            </p:cNvGrpSpPr>
            <p:nvPr/>
          </p:nvGrpSpPr>
          <p:grpSpPr bwMode="auto">
            <a:xfrm>
              <a:off x="4228" y="1528"/>
              <a:ext cx="1866" cy="949"/>
              <a:chOff x="4228" y="1528"/>
              <a:chExt cx="1866" cy="949"/>
            </a:xfrm>
          </p:grpSpPr>
          <p:sp>
            <p:nvSpPr>
              <p:cNvPr id="16418" name="Rectangle 4"/>
              <p:cNvSpPr>
                <a:spLocks noChangeArrowheads="1"/>
              </p:cNvSpPr>
              <p:nvPr/>
            </p:nvSpPr>
            <p:spPr bwMode="auto">
              <a:xfrm>
                <a:off x="4294" y="1528"/>
                <a:ext cx="1713" cy="94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6419" name="Rectangle 17"/>
              <p:cNvSpPr>
                <a:spLocks noChangeArrowheads="1"/>
              </p:cNvSpPr>
              <p:nvPr/>
            </p:nvSpPr>
            <p:spPr bwMode="auto">
              <a:xfrm>
                <a:off x="4228" y="1560"/>
                <a:ext cx="1866"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900" dirty="0">
                    <a:solidFill>
                      <a:schemeClr val="tx2"/>
                    </a:solidFill>
                  </a:rPr>
                  <a:t>Achats et logistique</a:t>
                </a:r>
              </a:p>
            </p:txBody>
          </p:sp>
          <p:sp>
            <p:nvSpPr>
              <p:cNvPr id="16420" name="Rectangle 18"/>
              <p:cNvSpPr>
                <a:spLocks noChangeArrowheads="1"/>
              </p:cNvSpPr>
              <p:nvPr/>
            </p:nvSpPr>
            <p:spPr bwMode="auto">
              <a:xfrm>
                <a:off x="4291" y="1831"/>
                <a:ext cx="1615" cy="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marL="277813" indent="-277813"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spcBef>
                    <a:spcPct val="1000"/>
                  </a:spcBef>
                </a:pPr>
                <a:r>
                  <a:rPr lang="fr-FR" altLang="fr-FR" sz="1700" b="1" dirty="0">
                    <a:solidFill>
                      <a:srgbClr val="009900"/>
                    </a:solidFill>
                  </a:rPr>
                  <a:t>Achats </a:t>
                </a:r>
              </a:p>
              <a:p>
                <a:pPr algn="l">
                  <a:spcBef>
                    <a:spcPct val="1000"/>
                  </a:spcBef>
                </a:pPr>
                <a:r>
                  <a:rPr lang="fr-FR" altLang="fr-FR" sz="1700" b="1" dirty="0">
                    <a:solidFill>
                      <a:srgbClr val="009900"/>
                    </a:solidFill>
                  </a:rPr>
                  <a:t>Distribution</a:t>
                </a:r>
              </a:p>
              <a:p>
                <a:pPr algn="l">
                  <a:spcBef>
                    <a:spcPct val="1000"/>
                  </a:spcBef>
                </a:pPr>
                <a:r>
                  <a:rPr lang="fr-FR" altLang="fr-FR" sz="1700" b="1" dirty="0">
                    <a:solidFill>
                      <a:srgbClr val="009900"/>
                    </a:solidFill>
                  </a:rPr>
                  <a:t>Stock</a:t>
                </a:r>
              </a:p>
            </p:txBody>
          </p:sp>
        </p:grpSp>
        <p:sp>
          <p:nvSpPr>
            <p:cNvPr id="16417" name="Line 19"/>
            <p:cNvSpPr>
              <a:spLocks noChangeShapeType="1"/>
            </p:cNvSpPr>
            <p:nvPr/>
          </p:nvSpPr>
          <p:spPr bwMode="auto">
            <a:xfrm>
              <a:off x="4297" y="1793"/>
              <a:ext cx="17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p>
              <a:endParaRPr lang="fr-FR" dirty="0"/>
            </a:p>
          </p:txBody>
        </p:sp>
      </p:grpSp>
      <p:grpSp>
        <p:nvGrpSpPr>
          <p:cNvPr id="947248" name="Group 48"/>
          <p:cNvGrpSpPr>
            <a:grpSpLocks/>
          </p:cNvGrpSpPr>
          <p:nvPr/>
        </p:nvGrpSpPr>
        <p:grpSpPr bwMode="auto">
          <a:xfrm>
            <a:off x="3384550" y="366713"/>
            <a:ext cx="3294063" cy="1450975"/>
            <a:chOff x="2223" y="348"/>
            <a:chExt cx="2158" cy="948"/>
          </a:xfrm>
        </p:grpSpPr>
        <p:grpSp>
          <p:nvGrpSpPr>
            <p:cNvPr id="16411" name="Group 39"/>
            <p:cNvGrpSpPr>
              <a:grpSpLocks/>
            </p:cNvGrpSpPr>
            <p:nvPr/>
          </p:nvGrpSpPr>
          <p:grpSpPr bwMode="auto">
            <a:xfrm>
              <a:off x="2223" y="348"/>
              <a:ext cx="2158" cy="948"/>
              <a:chOff x="2223" y="348"/>
              <a:chExt cx="2158" cy="948"/>
            </a:xfrm>
          </p:grpSpPr>
          <p:sp>
            <p:nvSpPr>
              <p:cNvPr id="16413" name="Rectangle 3"/>
              <p:cNvSpPr>
                <a:spLocks noChangeArrowheads="1"/>
              </p:cNvSpPr>
              <p:nvPr/>
            </p:nvSpPr>
            <p:spPr bwMode="auto">
              <a:xfrm>
                <a:off x="2226" y="348"/>
                <a:ext cx="2108" cy="9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6414" name="Rectangle 20"/>
              <p:cNvSpPr>
                <a:spLocks noChangeArrowheads="1"/>
              </p:cNvSpPr>
              <p:nvPr/>
            </p:nvSpPr>
            <p:spPr bwMode="auto">
              <a:xfrm>
                <a:off x="2347" y="359"/>
                <a:ext cx="1881"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900" dirty="0">
                    <a:solidFill>
                      <a:schemeClr val="tx2"/>
                    </a:solidFill>
                  </a:rPr>
                  <a:t>Gestion commerciale</a:t>
                </a:r>
              </a:p>
            </p:txBody>
          </p:sp>
          <p:sp>
            <p:nvSpPr>
              <p:cNvPr id="16415" name="Rectangle 21"/>
              <p:cNvSpPr>
                <a:spLocks noChangeArrowheads="1"/>
              </p:cNvSpPr>
              <p:nvPr/>
            </p:nvSpPr>
            <p:spPr bwMode="auto">
              <a:xfrm>
                <a:off x="2223" y="688"/>
                <a:ext cx="2158" cy="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marL="277813" indent="-277813"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spcBef>
                    <a:spcPct val="1000"/>
                  </a:spcBef>
                </a:pPr>
                <a:r>
                  <a:rPr lang="fr-FR" altLang="fr-FR" sz="1700" b="1" dirty="0">
                    <a:solidFill>
                      <a:srgbClr val="009900"/>
                    </a:solidFill>
                  </a:rPr>
                  <a:t>Administration des ventes</a:t>
                </a:r>
              </a:p>
              <a:p>
                <a:pPr algn="l">
                  <a:spcBef>
                    <a:spcPct val="1000"/>
                  </a:spcBef>
                </a:pPr>
                <a:r>
                  <a:rPr lang="fr-FR" altLang="fr-FR" sz="1700" b="1" dirty="0">
                    <a:solidFill>
                      <a:srgbClr val="009900"/>
                    </a:solidFill>
                  </a:rPr>
                  <a:t>Marketing</a:t>
                </a:r>
              </a:p>
              <a:p>
                <a:pPr algn="l">
                  <a:spcBef>
                    <a:spcPct val="1000"/>
                  </a:spcBef>
                </a:pPr>
                <a:r>
                  <a:rPr lang="fr-FR" altLang="fr-FR" sz="1700" b="1" dirty="0">
                    <a:solidFill>
                      <a:srgbClr val="009900"/>
                    </a:solidFill>
                  </a:rPr>
                  <a:t>Négoce</a:t>
                </a:r>
              </a:p>
            </p:txBody>
          </p:sp>
        </p:grpSp>
        <p:sp>
          <p:nvSpPr>
            <p:cNvPr id="16412" name="Line 22"/>
            <p:cNvSpPr>
              <a:spLocks noChangeShapeType="1"/>
            </p:cNvSpPr>
            <p:nvPr/>
          </p:nvSpPr>
          <p:spPr bwMode="auto">
            <a:xfrm>
              <a:off x="2231" y="628"/>
              <a:ext cx="20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p>
              <a:endParaRPr lang="fr-FR" dirty="0"/>
            </a:p>
          </p:txBody>
        </p:sp>
      </p:grpSp>
      <p:sp>
        <p:nvSpPr>
          <p:cNvPr id="947233" name="Rectangle 33"/>
          <p:cNvSpPr>
            <a:spLocks noChangeArrowheads="1"/>
          </p:cNvSpPr>
          <p:nvPr/>
        </p:nvSpPr>
        <p:spPr bwMode="auto">
          <a:xfrm>
            <a:off x="76200" y="83456"/>
            <a:ext cx="3268455" cy="1101921"/>
          </a:xfrm>
          <a:prstGeom prst="rect">
            <a:avLst/>
          </a:prstGeom>
          <a:solidFill>
            <a:srgbClr val="BCD2FE"/>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98" tIns="42712" rIns="83898" bIns="4271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b="1" dirty="0">
                <a:solidFill>
                  <a:srgbClr val="3333CC"/>
                </a:solidFill>
              </a:rPr>
              <a:t>1995</a:t>
            </a:r>
            <a:br>
              <a:rPr lang="fr-FR" altLang="fr-FR" b="1" dirty="0">
                <a:solidFill>
                  <a:srgbClr val="3333CC"/>
                </a:solidFill>
              </a:rPr>
            </a:br>
            <a:r>
              <a:rPr lang="fr-FR" altLang="fr-FR" sz="2400" b="1" dirty="0" smtClean="0">
                <a:solidFill>
                  <a:srgbClr val="3333CC"/>
                </a:solidFill>
              </a:rPr>
              <a:t>E</a:t>
            </a:r>
            <a:r>
              <a:rPr lang="fr-FR" altLang="fr-FR" b="1" dirty="0" smtClean="0">
                <a:solidFill>
                  <a:srgbClr val="3333CC"/>
                </a:solidFill>
              </a:rPr>
              <a:t>nterprise </a:t>
            </a:r>
            <a:r>
              <a:rPr lang="fr-FR" altLang="fr-FR" sz="2400" b="1" dirty="0" smtClean="0">
                <a:solidFill>
                  <a:srgbClr val="3333CC"/>
                </a:solidFill>
              </a:rPr>
              <a:t>R</a:t>
            </a:r>
            <a:r>
              <a:rPr lang="fr-FR" altLang="fr-FR" b="1" dirty="0" smtClean="0">
                <a:solidFill>
                  <a:srgbClr val="3333CC"/>
                </a:solidFill>
              </a:rPr>
              <a:t>esource</a:t>
            </a:r>
          </a:p>
          <a:p>
            <a:r>
              <a:rPr lang="fr-FR" altLang="fr-FR" b="1" dirty="0" smtClean="0">
                <a:solidFill>
                  <a:srgbClr val="3333CC"/>
                </a:solidFill>
              </a:rPr>
              <a:t> </a:t>
            </a:r>
            <a:r>
              <a:rPr lang="fr-FR" altLang="fr-FR" sz="2400" b="1" dirty="0" smtClean="0">
                <a:solidFill>
                  <a:srgbClr val="3333CC"/>
                </a:solidFill>
              </a:rPr>
              <a:t>P</a:t>
            </a:r>
            <a:r>
              <a:rPr lang="fr-FR" altLang="fr-FR" b="1" dirty="0" smtClean="0">
                <a:solidFill>
                  <a:srgbClr val="3333CC"/>
                </a:solidFill>
              </a:rPr>
              <a:t>lanning</a:t>
            </a:r>
            <a:endParaRPr lang="fr-FR" altLang="fr-FR" b="1" dirty="0">
              <a:solidFill>
                <a:srgbClr val="3333CC"/>
              </a:solidFill>
            </a:endParaRPr>
          </a:p>
        </p:txBody>
      </p:sp>
      <p:sp>
        <p:nvSpPr>
          <p:cNvPr id="947234" name="Rectangle 34"/>
          <p:cNvSpPr>
            <a:spLocks noChangeArrowheads="1"/>
          </p:cNvSpPr>
          <p:nvPr/>
        </p:nvSpPr>
        <p:spPr bwMode="auto">
          <a:xfrm>
            <a:off x="7023621" y="250825"/>
            <a:ext cx="2298223" cy="824922"/>
          </a:xfrm>
          <a:prstGeom prst="rect">
            <a:avLst/>
          </a:prstGeom>
          <a:solidFill>
            <a:srgbClr val="BCD2FE"/>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98" tIns="42712" rIns="83898" bIns="42712">
            <a:spAutoFit/>
          </a:bodyPr>
          <a:lstStyle/>
          <a:p>
            <a:pPr defTabSz="838200"/>
            <a:r>
              <a:rPr lang="fr-FR" altLang="fr-FR" sz="2400" b="1" dirty="0" smtClean="0">
                <a:solidFill>
                  <a:srgbClr val="3333CC"/>
                </a:solidFill>
              </a:rPr>
              <a:t>P</a:t>
            </a:r>
            <a:r>
              <a:rPr lang="fr-FR" altLang="fr-FR" b="1" dirty="0" smtClean="0">
                <a:solidFill>
                  <a:srgbClr val="3333CC"/>
                </a:solidFill>
              </a:rPr>
              <a:t>rogiciel </a:t>
            </a:r>
            <a:r>
              <a:rPr lang="fr-FR" altLang="fr-FR" b="1" dirty="0">
                <a:solidFill>
                  <a:srgbClr val="3333CC"/>
                </a:solidFill>
              </a:rPr>
              <a:t>d</a:t>
            </a:r>
            <a:r>
              <a:rPr lang="fr-FR" altLang="fr-FR" b="1" dirty="0" smtClean="0">
                <a:solidFill>
                  <a:srgbClr val="3333CC"/>
                </a:solidFill>
              </a:rPr>
              <a:t>e </a:t>
            </a:r>
          </a:p>
          <a:p>
            <a:pPr defTabSz="838200"/>
            <a:r>
              <a:rPr lang="fr-FR" altLang="fr-FR" sz="2400" b="1" dirty="0" smtClean="0">
                <a:solidFill>
                  <a:srgbClr val="3333CC"/>
                </a:solidFill>
              </a:rPr>
              <a:t>G</a:t>
            </a:r>
            <a:r>
              <a:rPr lang="fr-FR" altLang="fr-FR" b="1" dirty="0" smtClean="0">
                <a:solidFill>
                  <a:srgbClr val="3333CC"/>
                </a:solidFill>
              </a:rPr>
              <a:t>estion </a:t>
            </a:r>
            <a:r>
              <a:rPr lang="fr-FR" altLang="fr-FR" sz="2400" b="1" dirty="0" smtClean="0">
                <a:solidFill>
                  <a:srgbClr val="3333CC"/>
                </a:solidFill>
              </a:rPr>
              <a:t>I</a:t>
            </a:r>
            <a:r>
              <a:rPr lang="fr-FR" altLang="fr-FR" b="1" dirty="0" smtClean="0">
                <a:solidFill>
                  <a:srgbClr val="3333CC"/>
                </a:solidFill>
              </a:rPr>
              <a:t>ntégré</a:t>
            </a:r>
            <a:endParaRPr lang="fr-FR" altLang="fr-FR" b="1" dirty="0">
              <a:solidFill>
                <a:srgbClr val="3333CC"/>
              </a:solidFill>
            </a:endParaRPr>
          </a:p>
        </p:txBody>
      </p:sp>
      <p:sp>
        <p:nvSpPr>
          <p:cNvPr id="947235" name="Rectangle 35"/>
          <p:cNvSpPr>
            <a:spLocks noChangeArrowheads="1"/>
          </p:cNvSpPr>
          <p:nvPr/>
        </p:nvSpPr>
        <p:spPr bwMode="auto">
          <a:xfrm>
            <a:off x="95250" y="6145877"/>
            <a:ext cx="9720263" cy="455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98" tIns="42712" rIns="83898" bIns="4271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400" b="1" dirty="0">
                <a:solidFill>
                  <a:srgbClr val="3333CC"/>
                </a:solidFill>
              </a:rPr>
              <a:t>ERP</a:t>
            </a:r>
            <a:r>
              <a:rPr lang="fr-FR" altLang="fr-FR" sz="1900" b="1" dirty="0">
                <a:solidFill>
                  <a:srgbClr val="3333CC"/>
                </a:solidFill>
              </a:rPr>
              <a:t> couvre l’ensemble des flux matières et financiers de l’entreprise industrielle</a:t>
            </a:r>
          </a:p>
        </p:txBody>
      </p:sp>
      <p:grpSp>
        <p:nvGrpSpPr>
          <p:cNvPr id="947249" name="Group 49"/>
          <p:cNvGrpSpPr>
            <a:grpSpLocks/>
          </p:cNvGrpSpPr>
          <p:nvPr/>
        </p:nvGrpSpPr>
        <p:grpSpPr bwMode="auto">
          <a:xfrm>
            <a:off x="282575" y="1274763"/>
            <a:ext cx="9059863" cy="4802187"/>
            <a:chOff x="186" y="941"/>
            <a:chExt cx="5950" cy="3139"/>
          </a:xfrm>
        </p:grpSpPr>
        <p:grpSp>
          <p:nvGrpSpPr>
            <p:cNvPr id="16395" name="Group 29"/>
            <p:cNvGrpSpPr>
              <a:grpSpLocks/>
            </p:cNvGrpSpPr>
            <p:nvPr/>
          </p:nvGrpSpPr>
          <p:grpSpPr bwMode="auto">
            <a:xfrm>
              <a:off x="4386" y="1151"/>
              <a:ext cx="431" cy="339"/>
              <a:chOff x="4386" y="1151"/>
              <a:chExt cx="431" cy="339"/>
            </a:xfrm>
          </p:grpSpPr>
          <p:sp>
            <p:nvSpPr>
              <p:cNvPr id="16409" name="Line 30"/>
              <p:cNvSpPr>
                <a:spLocks noChangeShapeType="1"/>
              </p:cNvSpPr>
              <p:nvPr/>
            </p:nvSpPr>
            <p:spPr bwMode="auto">
              <a:xfrm>
                <a:off x="4386" y="1151"/>
                <a:ext cx="427"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410" name="Line 31"/>
              <p:cNvSpPr>
                <a:spLocks noChangeShapeType="1"/>
              </p:cNvSpPr>
              <p:nvPr/>
            </p:nvSpPr>
            <p:spPr bwMode="auto">
              <a:xfrm>
                <a:off x="4817" y="1157"/>
                <a:ext cx="0" cy="33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6396" name="Group 47"/>
            <p:cNvGrpSpPr>
              <a:grpSpLocks/>
            </p:cNvGrpSpPr>
            <p:nvPr/>
          </p:nvGrpSpPr>
          <p:grpSpPr bwMode="auto">
            <a:xfrm>
              <a:off x="186" y="941"/>
              <a:ext cx="5950" cy="3139"/>
              <a:chOff x="186" y="941"/>
              <a:chExt cx="5950" cy="3139"/>
            </a:xfrm>
          </p:grpSpPr>
          <p:sp>
            <p:nvSpPr>
              <p:cNvPr id="16397" name="Line 28"/>
              <p:cNvSpPr>
                <a:spLocks noChangeShapeType="1"/>
              </p:cNvSpPr>
              <p:nvPr/>
            </p:nvSpPr>
            <p:spPr bwMode="auto">
              <a:xfrm>
                <a:off x="2376" y="1943"/>
                <a:ext cx="1907"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nvGrpSpPr>
              <p:cNvPr id="16398" name="Group 45"/>
              <p:cNvGrpSpPr>
                <a:grpSpLocks/>
              </p:cNvGrpSpPr>
              <p:nvPr/>
            </p:nvGrpSpPr>
            <p:grpSpPr bwMode="auto">
              <a:xfrm>
                <a:off x="186" y="941"/>
                <a:ext cx="5950" cy="3139"/>
                <a:chOff x="186" y="941"/>
                <a:chExt cx="5950" cy="3139"/>
              </a:xfrm>
            </p:grpSpPr>
            <p:grpSp>
              <p:nvGrpSpPr>
                <p:cNvPr id="16399" name="Group 25"/>
                <p:cNvGrpSpPr>
                  <a:grpSpLocks/>
                </p:cNvGrpSpPr>
                <p:nvPr/>
              </p:nvGrpSpPr>
              <p:grpSpPr bwMode="auto">
                <a:xfrm>
                  <a:off x="1625" y="1152"/>
                  <a:ext cx="572" cy="338"/>
                  <a:chOff x="1625" y="1152"/>
                  <a:chExt cx="572" cy="338"/>
                </a:xfrm>
              </p:grpSpPr>
              <p:sp>
                <p:nvSpPr>
                  <p:cNvPr id="16407" name="Line 26"/>
                  <p:cNvSpPr>
                    <a:spLocks noChangeShapeType="1"/>
                  </p:cNvSpPr>
                  <p:nvPr/>
                </p:nvSpPr>
                <p:spPr bwMode="auto">
                  <a:xfrm flipH="1">
                    <a:off x="1625" y="1152"/>
                    <a:ext cx="57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408" name="Line 27"/>
                  <p:cNvSpPr>
                    <a:spLocks noChangeShapeType="1"/>
                  </p:cNvSpPr>
                  <p:nvPr/>
                </p:nvSpPr>
                <p:spPr bwMode="auto">
                  <a:xfrm>
                    <a:off x="1627" y="1158"/>
                    <a:ext cx="0" cy="3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6400" name="Group 44"/>
                <p:cNvGrpSpPr>
                  <a:grpSpLocks/>
                </p:cNvGrpSpPr>
                <p:nvPr/>
              </p:nvGrpSpPr>
              <p:grpSpPr bwMode="auto">
                <a:xfrm>
                  <a:off x="186" y="941"/>
                  <a:ext cx="5950" cy="3139"/>
                  <a:chOff x="186" y="941"/>
                  <a:chExt cx="5950" cy="3139"/>
                </a:xfrm>
              </p:grpSpPr>
              <p:sp>
                <p:nvSpPr>
                  <p:cNvPr id="16401" name="Line 23"/>
                  <p:cNvSpPr>
                    <a:spLocks noChangeShapeType="1"/>
                  </p:cNvSpPr>
                  <p:nvPr/>
                </p:nvSpPr>
                <p:spPr bwMode="auto">
                  <a:xfrm flipV="1">
                    <a:off x="1751" y="2473"/>
                    <a:ext cx="0" cy="325"/>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402" name="Line 24"/>
                  <p:cNvSpPr>
                    <a:spLocks noChangeShapeType="1"/>
                  </p:cNvSpPr>
                  <p:nvPr/>
                </p:nvSpPr>
                <p:spPr bwMode="auto">
                  <a:xfrm>
                    <a:off x="2872" y="3362"/>
                    <a:ext cx="686"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403" name="Line 32"/>
                  <p:cNvSpPr>
                    <a:spLocks noChangeShapeType="1"/>
                  </p:cNvSpPr>
                  <p:nvPr/>
                </p:nvSpPr>
                <p:spPr bwMode="auto">
                  <a:xfrm>
                    <a:off x="2376" y="2233"/>
                    <a:ext cx="1198" cy="691"/>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404" name="Freeform 36"/>
                  <p:cNvSpPr>
                    <a:spLocks/>
                  </p:cNvSpPr>
                  <p:nvPr/>
                </p:nvSpPr>
                <p:spPr bwMode="auto">
                  <a:xfrm>
                    <a:off x="186" y="941"/>
                    <a:ext cx="2007" cy="2378"/>
                  </a:xfrm>
                  <a:custGeom>
                    <a:avLst/>
                    <a:gdLst>
                      <a:gd name="T0" fmla="*/ 758 w 2007"/>
                      <a:gd name="T1" fmla="*/ 2377 h 2378"/>
                      <a:gd name="T2" fmla="*/ 0 w 2007"/>
                      <a:gd name="T3" fmla="*/ 2377 h 2378"/>
                      <a:gd name="T4" fmla="*/ 0 w 2007"/>
                      <a:gd name="T5" fmla="*/ 0 h 2378"/>
                      <a:gd name="T6" fmla="*/ 2006 w 2007"/>
                      <a:gd name="T7" fmla="*/ 0 h 23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7" h="2378">
                        <a:moveTo>
                          <a:pt x="758" y="2377"/>
                        </a:moveTo>
                        <a:lnTo>
                          <a:pt x="0" y="2377"/>
                        </a:lnTo>
                        <a:lnTo>
                          <a:pt x="0" y="0"/>
                        </a:lnTo>
                        <a:lnTo>
                          <a:pt x="2006" y="0"/>
                        </a:lnTo>
                      </a:path>
                    </a:pathLst>
                  </a:custGeom>
                  <a:noFill/>
                  <a:ln w="12700" cap="rnd"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6405" name="Freeform 37"/>
                  <p:cNvSpPr>
                    <a:spLocks/>
                  </p:cNvSpPr>
                  <p:nvPr/>
                </p:nvSpPr>
                <p:spPr bwMode="auto">
                  <a:xfrm>
                    <a:off x="2274" y="2510"/>
                    <a:ext cx="3442" cy="1570"/>
                  </a:xfrm>
                  <a:custGeom>
                    <a:avLst/>
                    <a:gdLst>
                      <a:gd name="T0" fmla="*/ 3441 w 3442"/>
                      <a:gd name="T1" fmla="*/ 0 h 1570"/>
                      <a:gd name="T2" fmla="*/ 3441 w 3442"/>
                      <a:gd name="T3" fmla="*/ 1569 h 1570"/>
                      <a:gd name="T4" fmla="*/ 3 w 3442"/>
                      <a:gd name="T5" fmla="*/ 1569 h 1570"/>
                      <a:gd name="T6" fmla="*/ 0 w 3442"/>
                      <a:gd name="T7" fmla="*/ 1246 h 15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42" h="1570">
                        <a:moveTo>
                          <a:pt x="3441" y="0"/>
                        </a:moveTo>
                        <a:lnTo>
                          <a:pt x="3441" y="1569"/>
                        </a:lnTo>
                        <a:lnTo>
                          <a:pt x="3" y="1569"/>
                        </a:lnTo>
                        <a:lnTo>
                          <a:pt x="0" y="1246"/>
                        </a:lnTo>
                      </a:path>
                    </a:pathLst>
                  </a:custGeom>
                  <a:noFill/>
                  <a:ln w="12700" cap="rnd"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6406" name="Freeform 38"/>
                  <p:cNvSpPr>
                    <a:spLocks/>
                  </p:cNvSpPr>
                  <p:nvPr/>
                </p:nvSpPr>
                <p:spPr bwMode="auto">
                  <a:xfrm>
                    <a:off x="4381" y="1032"/>
                    <a:ext cx="1755" cy="2376"/>
                  </a:xfrm>
                  <a:custGeom>
                    <a:avLst/>
                    <a:gdLst>
                      <a:gd name="T0" fmla="*/ 1128 w 1755"/>
                      <a:gd name="T1" fmla="*/ 2375 h 2376"/>
                      <a:gd name="T2" fmla="*/ 1754 w 1755"/>
                      <a:gd name="T3" fmla="*/ 2375 h 2376"/>
                      <a:gd name="T4" fmla="*/ 1754 w 1755"/>
                      <a:gd name="T5" fmla="*/ 0 h 2376"/>
                      <a:gd name="T6" fmla="*/ 0 w 1755"/>
                      <a:gd name="T7" fmla="*/ 0 h 23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55" h="2376">
                        <a:moveTo>
                          <a:pt x="1128" y="2375"/>
                        </a:moveTo>
                        <a:lnTo>
                          <a:pt x="1754" y="2375"/>
                        </a:lnTo>
                        <a:lnTo>
                          <a:pt x="1754" y="0"/>
                        </a:lnTo>
                        <a:lnTo>
                          <a:pt x="0" y="0"/>
                        </a:lnTo>
                      </a:path>
                    </a:pathLst>
                  </a:custGeom>
                  <a:noFill/>
                  <a:ln w="12700" cap="rnd"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47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7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50"/>
          <p:cNvSpPr>
            <a:spLocks noChangeArrowheads="1"/>
          </p:cNvSpPr>
          <p:nvPr/>
        </p:nvSpPr>
        <p:spPr bwMode="auto">
          <a:xfrm>
            <a:off x="214504" y="1203681"/>
            <a:ext cx="9158525" cy="5214582"/>
          </a:xfrm>
          <a:prstGeom prst="ellipse">
            <a:avLst/>
          </a:prstGeom>
          <a:noFill/>
          <a:ln w="57150">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18047" name="Picture 6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062" y="545313"/>
            <a:ext cx="1316736" cy="1316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26" name="Rectangle 60"/>
          <p:cNvSpPr>
            <a:spLocks noGrp="1" noChangeArrowheads="1"/>
          </p:cNvSpPr>
          <p:nvPr>
            <p:ph type="title"/>
          </p:nvPr>
        </p:nvSpPr>
        <p:spPr bwMode="auto">
          <a:xfrm>
            <a:off x="704850" y="23666"/>
            <a:ext cx="8382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z="3200" b="1" i="1" dirty="0" smtClean="0">
                <a:solidFill>
                  <a:srgbClr val="3333CC"/>
                </a:solidFill>
                <a:latin typeface="Arial" panose="020B0604020202020204" pitchFamily="34" charset="0"/>
              </a:rPr>
              <a:t>LES APPORTS DES ERP</a:t>
            </a:r>
            <a:endParaRPr lang="fr-FR" altLang="fr-FR" sz="3200" dirty="0" smtClean="0">
              <a:solidFill>
                <a:srgbClr val="3333CC"/>
              </a:solidFill>
            </a:endParaRPr>
          </a:p>
        </p:txBody>
      </p:sp>
      <p:sp>
        <p:nvSpPr>
          <p:cNvPr id="2" name="AutoShape 574" descr="Résultat de recherche d'images pour &quot;commercial bonhomm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8028" name="Picture 6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893" y="1371600"/>
            <a:ext cx="1045211" cy="107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048" name="Picture 6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5170" y="862877"/>
            <a:ext cx="1220935" cy="101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051" name="Picture 643" descr="Résultat de recherche d'images pour &quot;production clipar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48" y="4704980"/>
            <a:ext cx="1329287" cy="13292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55700" y="2902500"/>
            <a:ext cx="7600375" cy="1384995"/>
          </a:xfrm>
          <a:prstGeom prst="rect">
            <a:avLst/>
          </a:prstGeom>
        </p:spPr>
        <p:txBody>
          <a:bodyPr wrap="square">
            <a:spAutoFit/>
          </a:bodyPr>
          <a:lstStyle/>
          <a:p>
            <a:r>
              <a:rPr lang="fr-FR" sz="4000" b="1" dirty="0">
                <a:solidFill>
                  <a:srgbClr val="009900"/>
                </a:solidFill>
              </a:rPr>
              <a:t>Une base de données </a:t>
            </a:r>
            <a:r>
              <a:rPr lang="fr-FR" sz="4400" b="1" dirty="0">
                <a:solidFill>
                  <a:srgbClr val="009900"/>
                </a:solidFill>
              </a:rPr>
              <a:t>unique</a:t>
            </a:r>
            <a:endParaRPr lang="fr-FR" sz="4000" b="1" dirty="0">
              <a:solidFill>
                <a:srgbClr val="009900"/>
              </a:solidFill>
            </a:endParaRPr>
          </a:p>
          <a:p>
            <a:r>
              <a:rPr lang="fr-FR" sz="4000" b="1" dirty="0">
                <a:solidFill>
                  <a:srgbClr val="009900"/>
                </a:solidFill>
              </a:rPr>
              <a:t>au cœur du système</a:t>
            </a:r>
          </a:p>
        </p:txBody>
      </p:sp>
      <p:sp>
        <p:nvSpPr>
          <p:cNvPr id="32" name="Rectangle 31"/>
          <p:cNvSpPr/>
          <p:nvPr/>
        </p:nvSpPr>
        <p:spPr>
          <a:xfrm>
            <a:off x="5044582" y="1794136"/>
            <a:ext cx="1382110" cy="400110"/>
          </a:xfrm>
          <a:prstGeom prst="rect">
            <a:avLst/>
          </a:prstGeom>
        </p:spPr>
        <p:txBody>
          <a:bodyPr wrap="none">
            <a:spAutoFit/>
          </a:bodyPr>
          <a:lstStyle/>
          <a:p>
            <a:r>
              <a:rPr lang="fr-FR" sz="2000" b="1" dirty="0" smtClean="0">
                <a:solidFill>
                  <a:srgbClr val="3333CC"/>
                </a:solidFill>
              </a:rPr>
              <a:t>Méthodes</a:t>
            </a:r>
            <a:endParaRPr lang="fr-FR" sz="2000" b="1" dirty="0">
              <a:solidFill>
                <a:srgbClr val="3333CC"/>
              </a:solidFill>
            </a:endParaRPr>
          </a:p>
        </p:txBody>
      </p:sp>
      <p:sp>
        <p:nvSpPr>
          <p:cNvPr id="33" name="Rectangle 32"/>
          <p:cNvSpPr/>
          <p:nvPr/>
        </p:nvSpPr>
        <p:spPr>
          <a:xfrm>
            <a:off x="2468657" y="1594081"/>
            <a:ext cx="1295547" cy="400110"/>
          </a:xfrm>
          <a:prstGeom prst="rect">
            <a:avLst/>
          </a:prstGeom>
        </p:spPr>
        <p:txBody>
          <a:bodyPr wrap="none">
            <a:spAutoFit/>
          </a:bodyPr>
          <a:lstStyle/>
          <a:p>
            <a:r>
              <a:rPr lang="fr-FR" sz="2000" b="1" dirty="0" smtClean="0">
                <a:solidFill>
                  <a:srgbClr val="3333CC"/>
                </a:solidFill>
              </a:rPr>
              <a:t>Direction</a:t>
            </a:r>
            <a:endParaRPr lang="fr-FR" sz="2000" b="1" dirty="0">
              <a:solidFill>
                <a:srgbClr val="3333CC"/>
              </a:solidFill>
            </a:endParaRPr>
          </a:p>
        </p:txBody>
      </p:sp>
      <p:sp>
        <p:nvSpPr>
          <p:cNvPr id="5" name="Rectangle 4"/>
          <p:cNvSpPr/>
          <p:nvPr/>
        </p:nvSpPr>
        <p:spPr>
          <a:xfrm>
            <a:off x="292028" y="2265251"/>
            <a:ext cx="1184941" cy="369332"/>
          </a:xfrm>
          <a:prstGeom prst="rect">
            <a:avLst/>
          </a:prstGeom>
        </p:spPr>
        <p:txBody>
          <a:bodyPr wrap="none">
            <a:spAutoFit/>
          </a:bodyPr>
          <a:lstStyle/>
          <a:p>
            <a:r>
              <a:rPr lang="fr-FR" b="1" dirty="0" smtClean="0">
                <a:solidFill>
                  <a:srgbClr val="3333CC"/>
                </a:solidFill>
              </a:rPr>
              <a:t>Finances</a:t>
            </a:r>
            <a:endParaRPr lang="fr-FR" dirty="0"/>
          </a:p>
        </p:txBody>
      </p:sp>
      <p:sp>
        <p:nvSpPr>
          <p:cNvPr id="36" name="Rectangle 35"/>
          <p:cNvSpPr/>
          <p:nvPr/>
        </p:nvSpPr>
        <p:spPr>
          <a:xfrm>
            <a:off x="690389" y="5877581"/>
            <a:ext cx="1402948" cy="369332"/>
          </a:xfrm>
          <a:prstGeom prst="rect">
            <a:avLst/>
          </a:prstGeom>
        </p:spPr>
        <p:txBody>
          <a:bodyPr wrap="none">
            <a:spAutoFit/>
          </a:bodyPr>
          <a:lstStyle/>
          <a:p>
            <a:r>
              <a:rPr lang="fr-FR" b="1" dirty="0" smtClean="0">
                <a:solidFill>
                  <a:srgbClr val="3333CC"/>
                </a:solidFill>
              </a:rPr>
              <a:t>Production</a:t>
            </a:r>
            <a:endParaRPr lang="fr-FR" dirty="0"/>
          </a:p>
        </p:txBody>
      </p:sp>
      <p:pic>
        <p:nvPicPr>
          <p:cNvPr id="17983" name="Picture 5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3714" y="5380612"/>
            <a:ext cx="1036638" cy="1050967"/>
          </a:xfrm>
          <a:prstGeom prst="rect">
            <a:avLst/>
          </a:prstGeom>
          <a:solidFill>
            <a:schemeClr val="bg1"/>
          </a:solidFill>
          <a:ln>
            <a:noFill/>
          </a:ln>
          <a:extLst/>
        </p:spPr>
      </p:pic>
      <p:sp>
        <p:nvSpPr>
          <p:cNvPr id="35" name="Rectangle 34"/>
          <p:cNvSpPr/>
          <p:nvPr/>
        </p:nvSpPr>
        <p:spPr>
          <a:xfrm>
            <a:off x="4449263" y="6291654"/>
            <a:ext cx="1505540" cy="369332"/>
          </a:xfrm>
          <a:prstGeom prst="rect">
            <a:avLst/>
          </a:prstGeom>
          <a:solidFill>
            <a:schemeClr val="bg1"/>
          </a:solidFill>
        </p:spPr>
        <p:txBody>
          <a:bodyPr wrap="none">
            <a:spAutoFit/>
          </a:bodyPr>
          <a:lstStyle/>
          <a:p>
            <a:r>
              <a:rPr lang="fr-FR" b="1" dirty="0" smtClean="0">
                <a:solidFill>
                  <a:srgbClr val="3333CC"/>
                </a:solidFill>
              </a:rPr>
              <a:t>Commercial</a:t>
            </a:r>
            <a:endParaRPr lang="fr-FR" dirty="0"/>
          </a:p>
        </p:txBody>
      </p:sp>
      <p:pic>
        <p:nvPicPr>
          <p:cNvPr id="18049" name="Picture 64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167194" y="1355045"/>
            <a:ext cx="1336167" cy="133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14942" y="2456267"/>
            <a:ext cx="1040670" cy="400110"/>
          </a:xfrm>
          <a:prstGeom prst="rect">
            <a:avLst/>
          </a:prstGeom>
        </p:spPr>
        <p:txBody>
          <a:bodyPr wrap="none">
            <a:spAutoFit/>
          </a:bodyPr>
          <a:lstStyle/>
          <a:p>
            <a:r>
              <a:rPr lang="fr-FR" sz="2000" b="1" dirty="0" smtClean="0">
                <a:solidFill>
                  <a:srgbClr val="3333CC"/>
                </a:solidFill>
              </a:rPr>
              <a:t>Etudes</a:t>
            </a:r>
            <a:endParaRPr lang="fr-FR" sz="2000" b="1" dirty="0">
              <a:solidFill>
                <a:srgbClr val="3333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0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0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0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9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0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p:bldP spid="32" grpId="0"/>
      <p:bldP spid="33" grpId="0"/>
      <p:bldP spid="36"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p:cNvSpPr>
            <a:spLocks noGrp="1" noChangeArrowheads="1"/>
          </p:cNvSpPr>
          <p:nvPr>
            <p:ph type="ctrTitle"/>
          </p:nvPr>
        </p:nvSpPr>
        <p:spPr bwMode="auto">
          <a:xfrm>
            <a:off x="268288" y="2225675"/>
            <a:ext cx="9442450" cy="120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102" tIns="48814" rIns="96102" bIns="48814" numCol="1" anchor="ctr" anchorCtr="0" compatLnSpc="1">
            <a:prstTxWarp prst="textNoShape">
              <a:avLst/>
            </a:prstTxWarp>
          </a:bodyPr>
          <a:lstStyle/>
          <a:p>
            <a:pPr defTabSz="957263"/>
            <a:r>
              <a:rPr lang="fr-FR" altLang="fr-FR" sz="3500" b="1" i="1" dirty="0" smtClean="0">
                <a:solidFill>
                  <a:srgbClr val="3333CC"/>
                </a:solidFill>
                <a:latin typeface="Arial" panose="020B0604020202020204" pitchFamily="34" charset="0"/>
              </a:rPr>
              <a:t>Chapitre 2</a:t>
            </a:r>
            <a:r>
              <a:rPr lang="fr-FR" altLang="fr-FR" sz="3700" b="1" dirty="0" smtClean="0">
                <a:solidFill>
                  <a:srgbClr val="3333CC"/>
                </a:solidFill>
                <a:latin typeface="Arial" panose="020B0604020202020204" pitchFamily="34" charset="0"/>
              </a:rPr>
              <a:t/>
            </a:r>
            <a:br>
              <a:rPr lang="fr-FR" altLang="fr-FR" sz="3700" b="1" dirty="0" smtClean="0">
                <a:solidFill>
                  <a:srgbClr val="3333CC"/>
                </a:solidFill>
                <a:latin typeface="Arial" panose="020B0604020202020204" pitchFamily="34" charset="0"/>
              </a:rPr>
            </a:br>
            <a:r>
              <a:rPr lang="fr-FR" altLang="fr-FR" sz="3700" b="1" dirty="0" smtClean="0">
                <a:solidFill>
                  <a:srgbClr val="3333CC"/>
                </a:solidFill>
                <a:latin typeface="Arial" panose="020B0604020202020204" pitchFamily="34" charset="0"/>
              </a:rPr>
              <a:t> MRP 2 Par L ’Exemple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98" name="Freeform 4099"/>
          <p:cNvSpPr>
            <a:spLocks/>
          </p:cNvSpPr>
          <p:nvPr/>
        </p:nvSpPr>
        <p:spPr bwMode="gray">
          <a:xfrm>
            <a:off x="1109991" y="47436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599" name="Rectangle 4100"/>
          <p:cNvSpPr>
            <a:spLocks noChangeArrowheads="1"/>
          </p:cNvSpPr>
          <p:nvPr/>
        </p:nvSpPr>
        <p:spPr bwMode="gray">
          <a:xfrm>
            <a:off x="2557791" y="4819806"/>
            <a:ext cx="228600" cy="76200"/>
          </a:xfrm>
          <a:prstGeom prst="rect">
            <a:avLst/>
          </a:prstGeom>
          <a:solidFill>
            <a:srgbClr val="3333CC"/>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nvGrpSpPr>
          <p:cNvPr id="22531" name="Group 4101"/>
          <p:cNvGrpSpPr>
            <a:grpSpLocks/>
          </p:cNvGrpSpPr>
          <p:nvPr/>
        </p:nvGrpSpPr>
        <p:grpSpPr bwMode="auto">
          <a:xfrm>
            <a:off x="1109991" y="3067206"/>
            <a:ext cx="3048000" cy="228600"/>
            <a:chOff x="1440" y="3792"/>
            <a:chExt cx="1920" cy="144"/>
          </a:xfrm>
          <a:solidFill>
            <a:srgbClr val="3333CC"/>
          </a:solidFill>
        </p:grpSpPr>
        <p:sp>
          <p:nvSpPr>
            <p:cNvPr id="22596" name="Freeform 4102"/>
            <p:cNvSpPr>
              <a:spLocks/>
            </p:cNvSpPr>
            <p:nvPr/>
          </p:nvSpPr>
          <p:spPr bwMode="gray">
            <a:xfrm>
              <a:off x="1440" y="3792"/>
              <a:ext cx="1920" cy="144"/>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grp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597" name="Rectangle 4103"/>
            <p:cNvSpPr>
              <a:spLocks noChangeArrowheads="1"/>
            </p:cNvSpPr>
            <p:nvPr/>
          </p:nvSpPr>
          <p:spPr bwMode="gray">
            <a:xfrm>
              <a:off x="2352" y="3840"/>
              <a:ext cx="144" cy="48"/>
            </a:xfrm>
            <a:prstGeom prst="rect">
              <a:avLst/>
            </a:prstGeom>
            <a:grp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sp>
        <p:nvSpPr>
          <p:cNvPr id="22532" name="Freeform 4104"/>
          <p:cNvSpPr>
            <a:spLocks/>
          </p:cNvSpPr>
          <p:nvPr/>
        </p:nvSpPr>
        <p:spPr bwMode="gray">
          <a:xfrm>
            <a:off x="2557791" y="3219606"/>
            <a:ext cx="228600" cy="1600200"/>
          </a:xfrm>
          <a:custGeom>
            <a:avLst/>
            <a:gdLst>
              <a:gd name="T0" fmla="*/ 0 w 144"/>
              <a:gd name="T1" fmla="*/ 0 h 1008"/>
              <a:gd name="T2" fmla="*/ 0 w 144"/>
              <a:gd name="T3" fmla="*/ 1600200 h 1008"/>
              <a:gd name="T4" fmla="*/ 85725 w 144"/>
              <a:gd name="T5" fmla="*/ 1600200 h 1008"/>
              <a:gd name="T6" fmla="*/ 80963 w 144"/>
              <a:gd name="T7" fmla="*/ 1338263 h 1008"/>
              <a:gd name="T8" fmla="*/ 152400 w 144"/>
              <a:gd name="T9" fmla="*/ 1338263 h 1008"/>
              <a:gd name="T10" fmla="*/ 152400 w 144"/>
              <a:gd name="T11" fmla="*/ 1600200 h 1008"/>
              <a:gd name="T12" fmla="*/ 228600 w 144"/>
              <a:gd name="T13" fmla="*/ 1600200 h 1008"/>
              <a:gd name="T14" fmla="*/ 228600 w 144"/>
              <a:gd name="T15" fmla="*/ 0 h 1008"/>
              <a:gd name="T16" fmla="*/ 152400 w 144"/>
              <a:gd name="T17" fmla="*/ 0 h 1008"/>
              <a:gd name="T18" fmla="*/ 157163 w 144"/>
              <a:gd name="T19" fmla="*/ 228600 h 1008"/>
              <a:gd name="T20" fmla="*/ 80963 w 144"/>
              <a:gd name="T21" fmla="*/ 228600 h 1008"/>
              <a:gd name="T22" fmla="*/ 85725 w 144"/>
              <a:gd name="T23" fmla="*/ 0 h 1008"/>
              <a:gd name="T24" fmla="*/ 90488 w 144"/>
              <a:gd name="T25" fmla="*/ 90488 h 10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1008">
                <a:moveTo>
                  <a:pt x="0" y="0"/>
                </a:moveTo>
                <a:lnTo>
                  <a:pt x="0" y="1008"/>
                </a:lnTo>
                <a:lnTo>
                  <a:pt x="54" y="1008"/>
                </a:lnTo>
                <a:lnTo>
                  <a:pt x="51" y="843"/>
                </a:lnTo>
                <a:lnTo>
                  <a:pt x="96" y="843"/>
                </a:lnTo>
                <a:lnTo>
                  <a:pt x="96" y="1008"/>
                </a:lnTo>
                <a:lnTo>
                  <a:pt x="144" y="1008"/>
                </a:lnTo>
                <a:lnTo>
                  <a:pt x="144" y="0"/>
                </a:lnTo>
                <a:lnTo>
                  <a:pt x="96" y="0"/>
                </a:lnTo>
                <a:lnTo>
                  <a:pt x="99" y="144"/>
                </a:lnTo>
                <a:lnTo>
                  <a:pt x="51" y="144"/>
                </a:lnTo>
                <a:lnTo>
                  <a:pt x="54" y="0"/>
                </a:lnTo>
                <a:lnTo>
                  <a:pt x="57" y="57"/>
                </a:lnTo>
              </a:path>
            </a:pathLst>
          </a:custGeom>
          <a:solidFill>
            <a:srgbClr val="009900"/>
          </a:solidFill>
          <a:ln w="9525">
            <a:solidFill>
              <a:srgbClr val="990000"/>
            </a:solidFill>
            <a:round/>
            <a:headEnd/>
            <a:tailEnd/>
          </a:ln>
          <a:effectLst/>
          <a:extLst/>
        </p:spPr>
        <p:txBody>
          <a:bodyPr/>
          <a:lstStyle/>
          <a:p>
            <a:endParaRPr lang="fr-FR"/>
          </a:p>
        </p:txBody>
      </p:sp>
      <p:sp>
        <p:nvSpPr>
          <p:cNvPr id="22594" name="Freeform 4106"/>
          <p:cNvSpPr>
            <a:spLocks/>
          </p:cNvSpPr>
          <p:nvPr/>
        </p:nvSpPr>
        <p:spPr bwMode="gray">
          <a:xfrm rot="16200000">
            <a:off x="-680709" y="31053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595" name="Rectangle 4107"/>
          <p:cNvSpPr>
            <a:spLocks noChangeArrowheads="1"/>
          </p:cNvSpPr>
          <p:nvPr/>
        </p:nvSpPr>
        <p:spPr bwMode="gray">
          <a:xfrm rot="16200000">
            <a:off x="728991" y="3143406"/>
            <a:ext cx="228600" cy="76200"/>
          </a:xfrm>
          <a:prstGeom prst="rect">
            <a:avLst/>
          </a:prstGeom>
          <a:solidFill>
            <a:srgbClr val="3333CC"/>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2571" name="Freeform 4131"/>
          <p:cNvSpPr>
            <a:spLocks/>
          </p:cNvSpPr>
          <p:nvPr/>
        </p:nvSpPr>
        <p:spPr bwMode="gray">
          <a:xfrm>
            <a:off x="424191" y="51246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572" name="Rectangle 4132"/>
          <p:cNvSpPr>
            <a:spLocks noChangeArrowheads="1"/>
          </p:cNvSpPr>
          <p:nvPr/>
        </p:nvSpPr>
        <p:spPr bwMode="gray">
          <a:xfrm>
            <a:off x="1871991" y="520080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2536" name="Freeform 4133"/>
          <p:cNvSpPr>
            <a:spLocks/>
          </p:cNvSpPr>
          <p:nvPr/>
        </p:nvSpPr>
        <p:spPr bwMode="gray">
          <a:xfrm>
            <a:off x="1567191" y="5769925"/>
            <a:ext cx="1600200" cy="228600"/>
          </a:xfrm>
          <a:custGeom>
            <a:avLst/>
            <a:gdLst>
              <a:gd name="T0" fmla="*/ 0 w 1008"/>
              <a:gd name="T1" fmla="*/ 228600 h 144"/>
              <a:gd name="T2" fmla="*/ 1600200 w 1008"/>
              <a:gd name="T3" fmla="*/ 228600 h 144"/>
              <a:gd name="T4" fmla="*/ 1600200 w 1008"/>
              <a:gd name="T5" fmla="*/ 142875 h 144"/>
              <a:gd name="T6" fmla="*/ 1338263 w 1008"/>
              <a:gd name="T7" fmla="*/ 147638 h 144"/>
              <a:gd name="T8" fmla="*/ 1338263 w 1008"/>
              <a:gd name="T9" fmla="*/ 76200 h 144"/>
              <a:gd name="T10" fmla="*/ 1600200 w 1008"/>
              <a:gd name="T11" fmla="*/ 76200 h 144"/>
              <a:gd name="T12" fmla="*/ 1600200 w 1008"/>
              <a:gd name="T13" fmla="*/ 0 h 144"/>
              <a:gd name="T14" fmla="*/ 0 w 1008"/>
              <a:gd name="T15" fmla="*/ 0 h 144"/>
              <a:gd name="T16" fmla="*/ 0 w 1008"/>
              <a:gd name="T17" fmla="*/ 76200 h 144"/>
              <a:gd name="T18" fmla="*/ 228600 w 1008"/>
              <a:gd name="T19" fmla="*/ 71438 h 144"/>
              <a:gd name="T20" fmla="*/ 228600 w 1008"/>
              <a:gd name="T21" fmla="*/ 147638 h 144"/>
              <a:gd name="T22" fmla="*/ 0 w 1008"/>
              <a:gd name="T23" fmla="*/ 142875 h 144"/>
              <a:gd name="T24" fmla="*/ 0 w 1008"/>
              <a:gd name="T25" fmla="*/ 22860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8" h="144">
                <a:moveTo>
                  <a:pt x="0" y="144"/>
                </a:moveTo>
                <a:lnTo>
                  <a:pt x="1008" y="144"/>
                </a:lnTo>
                <a:lnTo>
                  <a:pt x="1008" y="90"/>
                </a:lnTo>
                <a:lnTo>
                  <a:pt x="843" y="93"/>
                </a:lnTo>
                <a:lnTo>
                  <a:pt x="843" y="48"/>
                </a:lnTo>
                <a:lnTo>
                  <a:pt x="1008" y="48"/>
                </a:lnTo>
                <a:lnTo>
                  <a:pt x="1008" y="0"/>
                </a:lnTo>
                <a:lnTo>
                  <a:pt x="0" y="0"/>
                </a:lnTo>
                <a:lnTo>
                  <a:pt x="0" y="48"/>
                </a:lnTo>
                <a:lnTo>
                  <a:pt x="144" y="45"/>
                </a:lnTo>
                <a:lnTo>
                  <a:pt x="144" y="93"/>
                </a:lnTo>
                <a:lnTo>
                  <a:pt x="0" y="90"/>
                </a:lnTo>
                <a:lnTo>
                  <a:pt x="0" y="144"/>
                </a:lnTo>
                <a:close/>
              </a:path>
            </a:pathLst>
          </a:custGeom>
          <a:solidFill>
            <a:srgbClr val="009900"/>
          </a:solidFill>
          <a:ln w="9525">
            <a:solidFill>
              <a:srgbClr val="990000"/>
            </a:solidFill>
            <a:round/>
            <a:headEnd/>
            <a:tailEnd/>
          </a:ln>
          <a:effectLst/>
          <a:extLst/>
        </p:spPr>
        <p:txBody>
          <a:bodyPr/>
          <a:lstStyle/>
          <a:p>
            <a:endParaRPr lang="fr-FR"/>
          </a:p>
        </p:txBody>
      </p:sp>
      <p:sp>
        <p:nvSpPr>
          <p:cNvPr id="22569" name="Freeform 4135"/>
          <p:cNvSpPr>
            <a:spLocks/>
          </p:cNvSpPr>
          <p:nvPr/>
        </p:nvSpPr>
        <p:spPr bwMode="gray">
          <a:xfrm>
            <a:off x="424191" y="34482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570" name="Rectangle 4136"/>
          <p:cNvSpPr>
            <a:spLocks noChangeArrowheads="1"/>
          </p:cNvSpPr>
          <p:nvPr/>
        </p:nvSpPr>
        <p:spPr bwMode="gray">
          <a:xfrm>
            <a:off x="1871991" y="352440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2567" name="Freeform 4138"/>
          <p:cNvSpPr>
            <a:spLocks/>
          </p:cNvSpPr>
          <p:nvPr/>
        </p:nvSpPr>
        <p:spPr bwMode="gray">
          <a:xfrm>
            <a:off x="424191" y="16956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568" name="Rectangle 4139"/>
          <p:cNvSpPr>
            <a:spLocks noChangeArrowheads="1"/>
          </p:cNvSpPr>
          <p:nvPr/>
        </p:nvSpPr>
        <p:spPr bwMode="gray">
          <a:xfrm>
            <a:off x="1871991" y="177180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2565" name="Freeform 4141"/>
          <p:cNvSpPr>
            <a:spLocks/>
          </p:cNvSpPr>
          <p:nvPr/>
        </p:nvSpPr>
        <p:spPr bwMode="gray">
          <a:xfrm rot="16200000">
            <a:off x="-1366509" y="34101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566" name="Rectangle 4142"/>
          <p:cNvSpPr>
            <a:spLocks noChangeArrowheads="1"/>
          </p:cNvSpPr>
          <p:nvPr/>
        </p:nvSpPr>
        <p:spPr bwMode="gray">
          <a:xfrm rot="16200000">
            <a:off x="43191" y="344820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nvGrpSpPr>
          <p:cNvPr id="22540" name="Group 4143"/>
          <p:cNvGrpSpPr>
            <a:grpSpLocks/>
          </p:cNvGrpSpPr>
          <p:nvPr/>
        </p:nvGrpSpPr>
        <p:grpSpPr bwMode="auto">
          <a:xfrm rot="-5400000">
            <a:off x="2291091" y="3410106"/>
            <a:ext cx="3048000" cy="228600"/>
            <a:chOff x="1440" y="3792"/>
            <a:chExt cx="1920" cy="144"/>
          </a:xfrm>
          <a:solidFill>
            <a:srgbClr val="3333CC"/>
          </a:solidFill>
        </p:grpSpPr>
        <p:sp>
          <p:nvSpPr>
            <p:cNvPr id="22563" name="Freeform 4144"/>
            <p:cNvSpPr>
              <a:spLocks/>
            </p:cNvSpPr>
            <p:nvPr/>
          </p:nvSpPr>
          <p:spPr bwMode="gray">
            <a:xfrm>
              <a:off x="1440" y="3792"/>
              <a:ext cx="1920" cy="144"/>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gr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564" name="Rectangle 4145"/>
            <p:cNvSpPr>
              <a:spLocks noChangeArrowheads="1"/>
            </p:cNvSpPr>
            <p:nvPr/>
          </p:nvSpPr>
          <p:spPr bwMode="gray">
            <a:xfrm>
              <a:off x="2352" y="3840"/>
              <a:ext cx="144" cy="48"/>
            </a:xfrm>
            <a:prstGeom prst="rect">
              <a:avLst/>
            </a:prstGeom>
            <a:gr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sp>
        <p:nvSpPr>
          <p:cNvPr id="22561" name="Freeform 4147"/>
          <p:cNvSpPr>
            <a:spLocks/>
          </p:cNvSpPr>
          <p:nvPr/>
        </p:nvSpPr>
        <p:spPr bwMode="gray">
          <a:xfrm rot="16200000">
            <a:off x="2900691" y="310530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562" name="Rectangle 4148"/>
          <p:cNvSpPr>
            <a:spLocks noChangeArrowheads="1"/>
          </p:cNvSpPr>
          <p:nvPr/>
        </p:nvSpPr>
        <p:spPr bwMode="gray">
          <a:xfrm rot="16200000">
            <a:off x="4310391" y="314340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nvGrpSpPr>
          <p:cNvPr id="22542" name="Group 4149"/>
          <p:cNvGrpSpPr>
            <a:grpSpLocks/>
          </p:cNvGrpSpPr>
          <p:nvPr/>
        </p:nvGrpSpPr>
        <p:grpSpPr bwMode="auto">
          <a:xfrm>
            <a:off x="1109991" y="1314606"/>
            <a:ext cx="3048000" cy="228600"/>
            <a:chOff x="1440" y="3792"/>
            <a:chExt cx="1920" cy="144"/>
          </a:xfrm>
          <a:solidFill>
            <a:srgbClr val="3333CC"/>
          </a:solidFill>
        </p:grpSpPr>
        <p:sp>
          <p:nvSpPr>
            <p:cNvPr id="22559" name="Freeform 4150"/>
            <p:cNvSpPr>
              <a:spLocks/>
            </p:cNvSpPr>
            <p:nvPr/>
          </p:nvSpPr>
          <p:spPr bwMode="gray">
            <a:xfrm>
              <a:off x="1440" y="3792"/>
              <a:ext cx="1920" cy="144"/>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grp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560" name="Rectangle 4151"/>
            <p:cNvSpPr>
              <a:spLocks noChangeArrowheads="1"/>
            </p:cNvSpPr>
            <p:nvPr/>
          </p:nvSpPr>
          <p:spPr bwMode="gray">
            <a:xfrm>
              <a:off x="2352" y="3840"/>
              <a:ext cx="144" cy="48"/>
            </a:xfrm>
            <a:prstGeom prst="rect">
              <a:avLst/>
            </a:prstGeom>
            <a:grp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sp>
        <p:nvSpPr>
          <p:cNvPr id="22557" name="Freeform 4153"/>
          <p:cNvSpPr>
            <a:spLocks/>
          </p:cNvSpPr>
          <p:nvPr/>
        </p:nvSpPr>
        <p:spPr bwMode="gray">
          <a:xfrm>
            <a:off x="881391" y="6608125"/>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558" name="Rectangle 4154"/>
          <p:cNvSpPr>
            <a:spLocks noChangeArrowheads="1"/>
          </p:cNvSpPr>
          <p:nvPr/>
        </p:nvSpPr>
        <p:spPr bwMode="gray">
          <a:xfrm>
            <a:off x="2329191" y="6684325"/>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2544" name="Text Box 4155"/>
          <p:cNvSpPr txBox="1">
            <a:spLocks noChangeArrowheads="1"/>
          </p:cNvSpPr>
          <p:nvPr/>
        </p:nvSpPr>
        <p:spPr bwMode="gray">
          <a:xfrm>
            <a:off x="2049791" y="6241413"/>
            <a:ext cx="736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a:solidFill>
                  <a:srgbClr val="3333CC"/>
                </a:solidFill>
                <a:latin typeface="Times New Roman" pitchFamily="18" charset="0"/>
              </a:rPr>
              <a:t>10 B3</a:t>
            </a:r>
          </a:p>
        </p:txBody>
      </p:sp>
      <p:sp>
        <p:nvSpPr>
          <p:cNvPr id="22545" name="Freeform 4156"/>
          <p:cNvSpPr>
            <a:spLocks/>
          </p:cNvSpPr>
          <p:nvPr/>
        </p:nvSpPr>
        <p:spPr bwMode="gray">
          <a:xfrm rot="5400000">
            <a:off x="1186191" y="4286406"/>
            <a:ext cx="1600200" cy="228600"/>
          </a:xfrm>
          <a:custGeom>
            <a:avLst/>
            <a:gdLst>
              <a:gd name="T0" fmla="*/ 0 w 1008"/>
              <a:gd name="T1" fmla="*/ 228600 h 144"/>
              <a:gd name="T2" fmla="*/ 1600200 w 1008"/>
              <a:gd name="T3" fmla="*/ 228600 h 144"/>
              <a:gd name="T4" fmla="*/ 1600200 w 1008"/>
              <a:gd name="T5" fmla="*/ 142875 h 144"/>
              <a:gd name="T6" fmla="*/ 1338263 w 1008"/>
              <a:gd name="T7" fmla="*/ 147638 h 144"/>
              <a:gd name="T8" fmla="*/ 1338263 w 1008"/>
              <a:gd name="T9" fmla="*/ 76200 h 144"/>
              <a:gd name="T10" fmla="*/ 1600200 w 1008"/>
              <a:gd name="T11" fmla="*/ 76200 h 144"/>
              <a:gd name="T12" fmla="*/ 1600200 w 1008"/>
              <a:gd name="T13" fmla="*/ 0 h 144"/>
              <a:gd name="T14" fmla="*/ 0 w 1008"/>
              <a:gd name="T15" fmla="*/ 0 h 144"/>
              <a:gd name="T16" fmla="*/ 0 w 1008"/>
              <a:gd name="T17" fmla="*/ 76200 h 144"/>
              <a:gd name="T18" fmla="*/ 228600 w 1008"/>
              <a:gd name="T19" fmla="*/ 71438 h 144"/>
              <a:gd name="T20" fmla="*/ 228600 w 1008"/>
              <a:gd name="T21" fmla="*/ 147638 h 144"/>
              <a:gd name="T22" fmla="*/ 0 w 1008"/>
              <a:gd name="T23" fmla="*/ 142875 h 144"/>
              <a:gd name="T24" fmla="*/ 0 w 1008"/>
              <a:gd name="T25" fmla="*/ 22860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8" h="144">
                <a:moveTo>
                  <a:pt x="0" y="144"/>
                </a:moveTo>
                <a:lnTo>
                  <a:pt x="1008" y="144"/>
                </a:lnTo>
                <a:lnTo>
                  <a:pt x="1008" y="90"/>
                </a:lnTo>
                <a:lnTo>
                  <a:pt x="843" y="93"/>
                </a:lnTo>
                <a:lnTo>
                  <a:pt x="843" y="48"/>
                </a:lnTo>
                <a:lnTo>
                  <a:pt x="1008" y="48"/>
                </a:lnTo>
                <a:lnTo>
                  <a:pt x="1008" y="0"/>
                </a:lnTo>
                <a:lnTo>
                  <a:pt x="0" y="0"/>
                </a:lnTo>
                <a:lnTo>
                  <a:pt x="0" y="48"/>
                </a:lnTo>
                <a:lnTo>
                  <a:pt x="144" y="45"/>
                </a:lnTo>
                <a:lnTo>
                  <a:pt x="144" y="93"/>
                </a:lnTo>
                <a:lnTo>
                  <a:pt x="0" y="90"/>
                </a:lnTo>
                <a:lnTo>
                  <a:pt x="0" y="144"/>
                </a:lnTo>
                <a:close/>
              </a:path>
            </a:pathLst>
          </a:custGeom>
          <a:solidFill>
            <a:srgbClr val="009900"/>
          </a:solidFill>
          <a:ln w="9525">
            <a:solidFill>
              <a:srgbClr val="990000"/>
            </a:solidFill>
            <a:round/>
            <a:headEnd/>
            <a:tailEnd/>
          </a:ln>
          <a:effectLst/>
          <a:extLst/>
        </p:spPr>
        <p:txBody>
          <a:bodyPr/>
          <a:lstStyle/>
          <a:p>
            <a:endParaRPr lang="fr-FR"/>
          </a:p>
        </p:txBody>
      </p:sp>
      <p:sp>
        <p:nvSpPr>
          <p:cNvPr id="22546" name="Freeform 4157"/>
          <p:cNvSpPr>
            <a:spLocks/>
          </p:cNvSpPr>
          <p:nvPr/>
        </p:nvSpPr>
        <p:spPr bwMode="gray">
          <a:xfrm>
            <a:off x="1884691" y="12225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22547" name="Freeform 4158"/>
          <p:cNvSpPr>
            <a:spLocks/>
          </p:cNvSpPr>
          <p:nvPr/>
        </p:nvSpPr>
        <p:spPr bwMode="gray">
          <a:xfrm>
            <a:off x="284491" y="12225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22548" name="Freeform 4159"/>
          <p:cNvSpPr>
            <a:spLocks/>
          </p:cNvSpPr>
          <p:nvPr/>
        </p:nvSpPr>
        <p:spPr bwMode="gray">
          <a:xfrm>
            <a:off x="3332491" y="12225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22549" name="Freeform 4160"/>
          <p:cNvSpPr>
            <a:spLocks/>
          </p:cNvSpPr>
          <p:nvPr/>
        </p:nvSpPr>
        <p:spPr bwMode="gray">
          <a:xfrm>
            <a:off x="1808491" y="29751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22550" name="Freeform 4161"/>
          <p:cNvSpPr>
            <a:spLocks/>
          </p:cNvSpPr>
          <p:nvPr/>
        </p:nvSpPr>
        <p:spPr bwMode="gray">
          <a:xfrm>
            <a:off x="1884691" y="46515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22551" name="Freeform 4162"/>
          <p:cNvSpPr>
            <a:spLocks/>
          </p:cNvSpPr>
          <p:nvPr/>
        </p:nvSpPr>
        <p:spPr bwMode="gray">
          <a:xfrm>
            <a:off x="132091" y="46515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22552" name="Freeform 4163"/>
          <p:cNvSpPr>
            <a:spLocks/>
          </p:cNvSpPr>
          <p:nvPr/>
        </p:nvSpPr>
        <p:spPr bwMode="gray">
          <a:xfrm>
            <a:off x="3408691" y="46515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alpha val="50195"/>
            </a:srgbClr>
          </a:solidFill>
          <a:ln w="9525">
            <a:solidFill>
              <a:srgbClr val="990000"/>
            </a:solidFill>
            <a:round/>
            <a:headEnd/>
            <a:tailEnd/>
          </a:ln>
          <a:effectLst/>
          <a:extLst/>
        </p:spPr>
        <p:txBody>
          <a:bodyPr/>
          <a:lstStyle/>
          <a:p>
            <a:endParaRPr lang="fr-FR"/>
          </a:p>
        </p:txBody>
      </p:sp>
      <p:sp>
        <p:nvSpPr>
          <p:cNvPr id="22553" name="Freeform 4164"/>
          <p:cNvSpPr>
            <a:spLocks/>
          </p:cNvSpPr>
          <p:nvPr/>
        </p:nvSpPr>
        <p:spPr bwMode="gray">
          <a:xfrm>
            <a:off x="3561091" y="29751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alpha val="50195"/>
            </a:srgbClr>
          </a:solidFill>
          <a:ln w="9525">
            <a:solidFill>
              <a:srgbClr val="990000"/>
            </a:solidFill>
            <a:round/>
            <a:headEnd/>
            <a:tailEnd/>
          </a:ln>
          <a:effectLst/>
          <a:extLst/>
        </p:spPr>
        <p:txBody>
          <a:bodyPr/>
          <a:lstStyle/>
          <a:p>
            <a:endParaRPr lang="fr-FR"/>
          </a:p>
        </p:txBody>
      </p:sp>
      <p:sp>
        <p:nvSpPr>
          <p:cNvPr id="22554" name="Freeform 4165"/>
          <p:cNvSpPr>
            <a:spLocks/>
          </p:cNvSpPr>
          <p:nvPr/>
        </p:nvSpPr>
        <p:spPr bwMode="gray">
          <a:xfrm>
            <a:off x="132091" y="297513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22555" name="Text Box 4166"/>
          <p:cNvSpPr txBox="1">
            <a:spLocks noChangeArrowheads="1"/>
          </p:cNvSpPr>
          <p:nvPr/>
        </p:nvSpPr>
        <p:spPr bwMode="gray">
          <a:xfrm>
            <a:off x="2049791" y="5388925"/>
            <a:ext cx="73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a:solidFill>
                  <a:srgbClr val="009900"/>
                </a:solidFill>
                <a:latin typeface="Times New Roman" pitchFamily="18" charset="0"/>
              </a:rPr>
              <a:t>11 B2</a:t>
            </a:r>
          </a:p>
        </p:txBody>
      </p:sp>
      <p:sp>
        <p:nvSpPr>
          <p:cNvPr id="22556" name="Text Box 4167"/>
          <p:cNvSpPr txBox="1">
            <a:spLocks noChangeArrowheads="1"/>
          </p:cNvSpPr>
          <p:nvPr/>
        </p:nvSpPr>
        <p:spPr bwMode="auto">
          <a:xfrm>
            <a:off x="748041" y="819609"/>
            <a:ext cx="3409950" cy="3667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spcBef>
                <a:spcPct val="50000"/>
              </a:spcBef>
            </a:pPr>
            <a:r>
              <a:rPr lang="fr-FR" altLang="fr-FR" b="1" dirty="0">
                <a:solidFill>
                  <a:srgbClr val="009900"/>
                </a:solidFill>
              </a:rPr>
              <a:t>ELEMENT MODULABLE  EML</a:t>
            </a:r>
            <a:endParaRPr lang="fr-FR" altLang="fr-FR" dirty="0">
              <a:solidFill>
                <a:srgbClr val="009900"/>
              </a:solidFill>
            </a:endParaRPr>
          </a:p>
        </p:txBody>
      </p:sp>
      <p:sp>
        <p:nvSpPr>
          <p:cNvPr id="72" name="Freeform 5122"/>
          <p:cNvSpPr>
            <a:spLocks/>
          </p:cNvSpPr>
          <p:nvPr/>
        </p:nvSpPr>
        <p:spPr bwMode="ltGray">
          <a:xfrm>
            <a:off x="6526437" y="1079166"/>
            <a:ext cx="1600200" cy="228600"/>
          </a:xfrm>
          <a:custGeom>
            <a:avLst/>
            <a:gdLst>
              <a:gd name="T0" fmla="*/ 0 w 1008"/>
              <a:gd name="T1" fmla="*/ 228600 h 144"/>
              <a:gd name="T2" fmla="*/ 1600200 w 1008"/>
              <a:gd name="T3" fmla="*/ 228600 h 144"/>
              <a:gd name="T4" fmla="*/ 1600200 w 1008"/>
              <a:gd name="T5" fmla="*/ 142875 h 144"/>
              <a:gd name="T6" fmla="*/ 1338263 w 1008"/>
              <a:gd name="T7" fmla="*/ 147638 h 144"/>
              <a:gd name="T8" fmla="*/ 1338263 w 1008"/>
              <a:gd name="T9" fmla="*/ 76200 h 144"/>
              <a:gd name="T10" fmla="*/ 1600200 w 1008"/>
              <a:gd name="T11" fmla="*/ 76200 h 144"/>
              <a:gd name="T12" fmla="*/ 1600200 w 1008"/>
              <a:gd name="T13" fmla="*/ 0 h 144"/>
              <a:gd name="T14" fmla="*/ 0 w 1008"/>
              <a:gd name="T15" fmla="*/ 0 h 144"/>
              <a:gd name="T16" fmla="*/ 0 w 1008"/>
              <a:gd name="T17" fmla="*/ 76200 h 144"/>
              <a:gd name="T18" fmla="*/ 228600 w 1008"/>
              <a:gd name="T19" fmla="*/ 71438 h 144"/>
              <a:gd name="T20" fmla="*/ 228600 w 1008"/>
              <a:gd name="T21" fmla="*/ 147638 h 144"/>
              <a:gd name="T22" fmla="*/ 0 w 1008"/>
              <a:gd name="T23" fmla="*/ 142875 h 144"/>
              <a:gd name="T24" fmla="*/ 0 w 1008"/>
              <a:gd name="T25" fmla="*/ 22860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8" h="144">
                <a:moveTo>
                  <a:pt x="0" y="144"/>
                </a:moveTo>
                <a:lnTo>
                  <a:pt x="1008" y="144"/>
                </a:lnTo>
                <a:lnTo>
                  <a:pt x="1008" y="90"/>
                </a:lnTo>
                <a:lnTo>
                  <a:pt x="843" y="93"/>
                </a:lnTo>
                <a:lnTo>
                  <a:pt x="843" y="48"/>
                </a:lnTo>
                <a:lnTo>
                  <a:pt x="1008" y="48"/>
                </a:lnTo>
                <a:lnTo>
                  <a:pt x="1008" y="0"/>
                </a:lnTo>
                <a:lnTo>
                  <a:pt x="0" y="0"/>
                </a:lnTo>
                <a:lnTo>
                  <a:pt x="0" y="48"/>
                </a:lnTo>
                <a:lnTo>
                  <a:pt x="144" y="45"/>
                </a:lnTo>
                <a:lnTo>
                  <a:pt x="144" y="93"/>
                </a:lnTo>
                <a:lnTo>
                  <a:pt x="0" y="90"/>
                </a:lnTo>
                <a:lnTo>
                  <a:pt x="0" y="144"/>
                </a:lnTo>
                <a:close/>
              </a:path>
            </a:pathLst>
          </a:custGeom>
          <a:solidFill>
            <a:srgbClr val="009900"/>
          </a:solidFill>
          <a:ln w="9525">
            <a:solidFill>
              <a:srgbClr val="990000"/>
            </a:solidFill>
            <a:round/>
            <a:headEnd/>
            <a:tailEnd/>
          </a:ln>
          <a:effectLst/>
          <a:extLst/>
        </p:spPr>
        <p:txBody>
          <a:bodyPr/>
          <a:lstStyle/>
          <a:p>
            <a:endParaRPr lang="fr-FR"/>
          </a:p>
        </p:txBody>
      </p:sp>
      <p:sp>
        <p:nvSpPr>
          <p:cNvPr id="74" name="Freeform 5124"/>
          <p:cNvSpPr>
            <a:spLocks/>
          </p:cNvSpPr>
          <p:nvPr/>
        </p:nvSpPr>
        <p:spPr bwMode="gray">
          <a:xfrm rot="16200000">
            <a:off x="6412137" y="309846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5" name="Rectangle 5125"/>
          <p:cNvSpPr>
            <a:spLocks noChangeArrowheads="1"/>
          </p:cNvSpPr>
          <p:nvPr/>
        </p:nvSpPr>
        <p:spPr bwMode="gray">
          <a:xfrm rot="16200000">
            <a:off x="7821837" y="313656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76" name="Freeform 5146"/>
          <p:cNvSpPr>
            <a:spLocks/>
          </p:cNvSpPr>
          <p:nvPr/>
        </p:nvSpPr>
        <p:spPr bwMode="gray">
          <a:xfrm>
            <a:off x="6299922" y="5773355"/>
            <a:ext cx="1600200" cy="228600"/>
          </a:xfrm>
          <a:custGeom>
            <a:avLst/>
            <a:gdLst>
              <a:gd name="T0" fmla="*/ 0 w 1008"/>
              <a:gd name="T1" fmla="*/ 228600 h 144"/>
              <a:gd name="T2" fmla="*/ 1600200 w 1008"/>
              <a:gd name="T3" fmla="*/ 228600 h 144"/>
              <a:gd name="T4" fmla="*/ 1600200 w 1008"/>
              <a:gd name="T5" fmla="*/ 142875 h 144"/>
              <a:gd name="T6" fmla="*/ 1338263 w 1008"/>
              <a:gd name="T7" fmla="*/ 147638 h 144"/>
              <a:gd name="T8" fmla="*/ 1338263 w 1008"/>
              <a:gd name="T9" fmla="*/ 76200 h 144"/>
              <a:gd name="T10" fmla="*/ 1600200 w 1008"/>
              <a:gd name="T11" fmla="*/ 76200 h 144"/>
              <a:gd name="T12" fmla="*/ 1600200 w 1008"/>
              <a:gd name="T13" fmla="*/ 0 h 144"/>
              <a:gd name="T14" fmla="*/ 0 w 1008"/>
              <a:gd name="T15" fmla="*/ 0 h 144"/>
              <a:gd name="T16" fmla="*/ 0 w 1008"/>
              <a:gd name="T17" fmla="*/ 76200 h 144"/>
              <a:gd name="T18" fmla="*/ 228600 w 1008"/>
              <a:gd name="T19" fmla="*/ 71438 h 144"/>
              <a:gd name="T20" fmla="*/ 228600 w 1008"/>
              <a:gd name="T21" fmla="*/ 147638 h 144"/>
              <a:gd name="T22" fmla="*/ 0 w 1008"/>
              <a:gd name="T23" fmla="*/ 142875 h 144"/>
              <a:gd name="T24" fmla="*/ 0 w 1008"/>
              <a:gd name="T25" fmla="*/ 22860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8" h="144">
                <a:moveTo>
                  <a:pt x="0" y="144"/>
                </a:moveTo>
                <a:lnTo>
                  <a:pt x="1008" y="144"/>
                </a:lnTo>
                <a:lnTo>
                  <a:pt x="1008" y="90"/>
                </a:lnTo>
                <a:lnTo>
                  <a:pt x="843" y="93"/>
                </a:lnTo>
                <a:lnTo>
                  <a:pt x="843" y="48"/>
                </a:lnTo>
                <a:lnTo>
                  <a:pt x="1008" y="48"/>
                </a:lnTo>
                <a:lnTo>
                  <a:pt x="1008" y="0"/>
                </a:lnTo>
                <a:lnTo>
                  <a:pt x="0" y="0"/>
                </a:lnTo>
                <a:lnTo>
                  <a:pt x="0" y="48"/>
                </a:lnTo>
                <a:lnTo>
                  <a:pt x="144" y="45"/>
                </a:lnTo>
                <a:lnTo>
                  <a:pt x="144" y="93"/>
                </a:lnTo>
                <a:lnTo>
                  <a:pt x="0" y="90"/>
                </a:lnTo>
                <a:lnTo>
                  <a:pt x="0" y="144"/>
                </a:lnTo>
                <a:close/>
              </a:path>
            </a:pathLst>
          </a:custGeom>
          <a:solidFill>
            <a:srgbClr val="009900"/>
          </a:solidFill>
          <a:ln w="9525">
            <a:solidFill>
              <a:srgbClr val="990000"/>
            </a:solidFill>
            <a:round/>
            <a:headEnd/>
            <a:tailEnd/>
          </a:ln>
          <a:effectLst/>
          <a:extLst/>
        </p:spPr>
        <p:txBody>
          <a:bodyPr/>
          <a:lstStyle/>
          <a:p>
            <a:endParaRPr lang="fr-FR"/>
          </a:p>
        </p:txBody>
      </p:sp>
      <p:sp>
        <p:nvSpPr>
          <p:cNvPr id="78" name="Freeform 5148"/>
          <p:cNvSpPr>
            <a:spLocks/>
          </p:cNvSpPr>
          <p:nvPr/>
        </p:nvSpPr>
        <p:spPr bwMode="gray">
          <a:xfrm>
            <a:off x="5614122" y="6611555"/>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 name="Rectangle 5149"/>
          <p:cNvSpPr>
            <a:spLocks noChangeArrowheads="1"/>
          </p:cNvSpPr>
          <p:nvPr/>
        </p:nvSpPr>
        <p:spPr bwMode="gray">
          <a:xfrm>
            <a:off x="7061922" y="6687755"/>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80" name="Text Box 5150"/>
          <p:cNvSpPr txBox="1">
            <a:spLocks noChangeArrowheads="1"/>
          </p:cNvSpPr>
          <p:nvPr/>
        </p:nvSpPr>
        <p:spPr bwMode="gray">
          <a:xfrm>
            <a:off x="6782522" y="6244843"/>
            <a:ext cx="622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a:solidFill>
                  <a:srgbClr val="3333CC"/>
                </a:solidFill>
                <a:latin typeface="Times New Roman" pitchFamily="18" charset="0"/>
              </a:rPr>
              <a:t>8 B3</a:t>
            </a:r>
          </a:p>
        </p:txBody>
      </p:sp>
      <p:sp>
        <p:nvSpPr>
          <p:cNvPr id="81" name="Text Box 5151"/>
          <p:cNvSpPr txBox="1">
            <a:spLocks noChangeArrowheads="1"/>
          </p:cNvSpPr>
          <p:nvPr/>
        </p:nvSpPr>
        <p:spPr bwMode="gray">
          <a:xfrm>
            <a:off x="6680922" y="5392355"/>
            <a:ext cx="73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a:solidFill>
                  <a:srgbClr val="009900"/>
                </a:solidFill>
                <a:latin typeface="Times New Roman" pitchFamily="18" charset="0"/>
              </a:rPr>
              <a:t>12 B2</a:t>
            </a:r>
          </a:p>
        </p:txBody>
      </p:sp>
      <p:grpSp>
        <p:nvGrpSpPr>
          <p:cNvPr id="82" name="Group 5152"/>
          <p:cNvGrpSpPr>
            <a:grpSpLocks/>
          </p:cNvGrpSpPr>
          <p:nvPr/>
        </p:nvGrpSpPr>
        <p:grpSpPr bwMode="auto">
          <a:xfrm>
            <a:off x="6374037" y="4584366"/>
            <a:ext cx="3048000" cy="228600"/>
            <a:chOff x="1440" y="3792"/>
            <a:chExt cx="1920" cy="144"/>
          </a:xfrm>
          <a:solidFill>
            <a:srgbClr val="3333CC"/>
          </a:solidFill>
        </p:grpSpPr>
        <p:sp>
          <p:nvSpPr>
            <p:cNvPr id="83" name="Freeform 5153"/>
            <p:cNvSpPr>
              <a:spLocks/>
            </p:cNvSpPr>
            <p:nvPr/>
          </p:nvSpPr>
          <p:spPr bwMode="gray">
            <a:xfrm>
              <a:off x="1440" y="3792"/>
              <a:ext cx="1920" cy="144"/>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grp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4" name="Rectangle 5154"/>
            <p:cNvSpPr>
              <a:spLocks noChangeArrowheads="1"/>
            </p:cNvSpPr>
            <p:nvPr/>
          </p:nvSpPr>
          <p:spPr bwMode="gray">
            <a:xfrm>
              <a:off x="2352" y="3840"/>
              <a:ext cx="144" cy="48"/>
            </a:xfrm>
            <a:prstGeom prst="rect">
              <a:avLst/>
            </a:prstGeom>
            <a:grp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grpSp>
        <p:nvGrpSpPr>
          <p:cNvPr id="85" name="Group 5155"/>
          <p:cNvGrpSpPr>
            <a:grpSpLocks/>
          </p:cNvGrpSpPr>
          <p:nvPr/>
        </p:nvGrpSpPr>
        <p:grpSpPr bwMode="auto">
          <a:xfrm>
            <a:off x="6374037" y="2907966"/>
            <a:ext cx="3048000" cy="228600"/>
            <a:chOff x="1440" y="3792"/>
            <a:chExt cx="1920" cy="144"/>
          </a:xfrm>
          <a:solidFill>
            <a:srgbClr val="3333CC"/>
          </a:solidFill>
        </p:grpSpPr>
        <p:sp>
          <p:nvSpPr>
            <p:cNvPr id="86" name="Freeform 5156"/>
            <p:cNvSpPr>
              <a:spLocks/>
            </p:cNvSpPr>
            <p:nvPr/>
          </p:nvSpPr>
          <p:spPr bwMode="gray">
            <a:xfrm>
              <a:off x="1440" y="3792"/>
              <a:ext cx="1920" cy="144"/>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grp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 name="Rectangle 5157"/>
            <p:cNvSpPr>
              <a:spLocks noChangeArrowheads="1"/>
            </p:cNvSpPr>
            <p:nvPr/>
          </p:nvSpPr>
          <p:spPr bwMode="gray">
            <a:xfrm>
              <a:off x="2352" y="3840"/>
              <a:ext cx="144" cy="48"/>
            </a:xfrm>
            <a:prstGeom prst="rect">
              <a:avLst/>
            </a:prstGeom>
            <a:grp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sp>
        <p:nvSpPr>
          <p:cNvPr id="89" name="Freeform 5159"/>
          <p:cNvSpPr>
            <a:spLocks/>
          </p:cNvSpPr>
          <p:nvPr/>
        </p:nvSpPr>
        <p:spPr bwMode="gray">
          <a:xfrm rot="16200000">
            <a:off x="4583337" y="294606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0" name="Rectangle 5160"/>
          <p:cNvSpPr>
            <a:spLocks noChangeArrowheads="1"/>
          </p:cNvSpPr>
          <p:nvPr/>
        </p:nvSpPr>
        <p:spPr bwMode="gray">
          <a:xfrm rot="16200000">
            <a:off x="5993037" y="2984166"/>
            <a:ext cx="228600" cy="76200"/>
          </a:xfrm>
          <a:prstGeom prst="rect">
            <a:avLst/>
          </a:prstGeom>
          <a:solidFill>
            <a:srgbClr val="3333CC"/>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92" name="Freeform 5162"/>
          <p:cNvSpPr>
            <a:spLocks/>
          </p:cNvSpPr>
          <p:nvPr/>
        </p:nvSpPr>
        <p:spPr bwMode="gray">
          <a:xfrm>
            <a:off x="5688237" y="496536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 name="Rectangle 5163"/>
          <p:cNvSpPr>
            <a:spLocks noChangeArrowheads="1"/>
          </p:cNvSpPr>
          <p:nvPr/>
        </p:nvSpPr>
        <p:spPr bwMode="gray">
          <a:xfrm>
            <a:off x="7136037" y="504156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nvGrpSpPr>
          <p:cNvPr id="94" name="Group 5164"/>
          <p:cNvGrpSpPr>
            <a:grpSpLocks/>
          </p:cNvGrpSpPr>
          <p:nvPr/>
        </p:nvGrpSpPr>
        <p:grpSpPr bwMode="auto">
          <a:xfrm>
            <a:off x="5688237" y="3288966"/>
            <a:ext cx="3048000" cy="228600"/>
            <a:chOff x="1440" y="3792"/>
            <a:chExt cx="1920" cy="144"/>
          </a:xfrm>
          <a:solidFill>
            <a:srgbClr val="3333CC"/>
          </a:solidFill>
        </p:grpSpPr>
        <p:sp>
          <p:nvSpPr>
            <p:cNvPr id="95" name="Freeform 5165"/>
            <p:cNvSpPr>
              <a:spLocks/>
            </p:cNvSpPr>
            <p:nvPr/>
          </p:nvSpPr>
          <p:spPr bwMode="gray">
            <a:xfrm>
              <a:off x="1440" y="3792"/>
              <a:ext cx="1920" cy="144"/>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grp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6" name="Rectangle 5166"/>
            <p:cNvSpPr>
              <a:spLocks noChangeArrowheads="1"/>
            </p:cNvSpPr>
            <p:nvPr/>
          </p:nvSpPr>
          <p:spPr bwMode="gray">
            <a:xfrm>
              <a:off x="2352" y="3840"/>
              <a:ext cx="144" cy="48"/>
            </a:xfrm>
            <a:prstGeom prst="rect">
              <a:avLst/>
            </a:prstGeom>
            <a:grp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grpSp>
      <p:sp>
        <p:nvSpPr>
          <p:cNvPr id="98" name="Freeform 5168"/>
          <p:cNvSpPr>
            <a:spLocks/>
          </p:cNvSpPr>
          <p:nvPr/>
        </p:nvSpPr>
        <p:spPr bwMode="gray">
          <a:xfrm rot="16200000">
            <a:off x="3897537" y="325086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9" name="Rectangle 5169"/>
          <p:cNvSpPr>
            <a:spLocks noChangeArrowheads="1"/>
          </p:cNvSpPr>
          <p:nvPr/>
        </p:nvSpPr>
        <p:spPr bwMode="gray">
          <a:xfrm rot="16200000">
            <a:off x="5307237" y="328896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100" name="Freeform 5170"/>
          <p:cNvSpPr>
            <a:spLocks/>
          </p:cNvSpPr>
          <p:nvPr/>
        </p:nvSpPr>
        <p:spPr bwMode="gray">
          <a:xfrm>
            <a:off x="5548537" y="10632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101" name="Freeform 5171"/>
          <p:cNvSpPr>
            <a:spLocks/>
          </p:cNvSpPr>
          <p:nvPr/>
        </p:nvSpPr>
        <p:spPr bwMode="gray">
          <a:xfrm>
            <a:off x="7072537" y="28158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102" name="Freeform 5172"/>
          <p:cNvSpPr>
            <a:spLocks/>
          </p:cNvSpPr>
          <p:nvPr/>
        </p:nvSpPr>
        <p:spPr bwMode="gray">
          <a:xfrm>
            <a:off x="7148737" y="44922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103" name="Freeform 5173"/>
          <p:cNvSpPr>
            <a:spLocks/>
          </p:cNvSpPr>
          <p:nvPr/>
        </p:nvSpPr>
        <p:spPr bwMode="gray">
          <a:xfrm>
            <a:off x="5396137" y="44922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104" name="Freeform 5174"/>
          <p:cNvSpPr>
            <a:spLocks/>
          </p:cNvSpPr>
          <p:nvPr/>
        </p:nvSpPr>
        <p:spPr bwMode="gray">
          <a:xfrm>
            <a:off x="8672737" y="44922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105" name="Freeform 5175"/>
          <p:cNvSpPr>
            <a:spLocks/>
          </p:cNvSpPr>
          <p:nvPr/>
        </p:nvSpPr>
        <p:spPr bwMode="gray">
          <a:xfrm>
            <a:off x="8825137" y="28158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106" name="Freeform 5176"/>
          <p:cNvSpPr>
            <a:spLocks/>
          </p:cNvSpPr>
          <p:nvPr/>
        </p:nvSpPr>
        <p:spPr bwMode="gray">
          <a:xfrm>
            <a:off x="5396137" y="2815891"/>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107" name="Freeform 5177"/>
          <p:cNvSpPr>
            <a:spLocks/>
          </p:cNvSpPr>
          <p:nvPr/>
        </p:nvSpPr>
        <p:spPr bwMode="ltGray">
          <a:xfrm rot="5400000">
            <a:off x="8888637" y="3669966"/>
            <a:ext cx="1600200" cy="228600"/>
          </a:xfrm>
          <a:custGeom>
            <a:avLst/>
            <a:gdLst>
              <a:gd name="T0" fmla="*/ 0 w 1008"/>
              <a:gd name="T1" fmla="*/ 228600 h 144"/>
              <a:gd name="T2" fmla="*/ 1600200 w 1008"/>
              <a:gd name="T3" fmla="*/ 228600 h 144"/>
              <a:gd name="T4" fmla="*/ 1600200 w 1008"/>
              <a:gd name="T5" fmla="*/ 142875 h 144"/>
              <a:gd name="T6" fmla="*/ 1338263 w 1008"/>
              <a:gd name="T7" fmla="*/ 147638 h 144"/>
              <a:gd name="T8" fmla="*/ 1338263 w 1008"/>
              <a:gd name="T9" fmla="*/ 76200 h 144"/>
              <a:gd name="T10" fmla="*/ 1600200 w 1008"/>
              <a:gd name="T11" fmla="*/ 76200 h 144"/>
              <a:gd name="T12" fmla="*/ 1600200 w 1008"/>
              <a:gd name="T13" fmla="*/ 0 h 144"/>
              <a:gd name="T14" fmla="*/ 0 w 1008"/>
              <a:gd name="T15" fmla="*/ 0 h 144"/>
              <a:gd name="T16" fmla="*/ 0 w 1008"/>
              <a:gd name="T17" fmla="*/ 76200 h 144"/>
              <a:gd name="T18" fmla="*/ 228600 w 1008"/>
              <a:gd name="T19" fmla="*/ 71438 h 144"/>
              <a:gd name="T20" fmla="*/ 228600 w 1008"/>
              <a:gd name="T21" fmla="*/ 147638 h 144"/>
              <a:gd name="T22" fmla="*/ 0 w 1008"/>
              <a:gd name="T23" fmla="*/ 142875 h 144"/>
              <a:gd name="T24" fmla="*/ 0 w 1008"/>
              <a:gd name="T25" fmla="*/ 22860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8" h="144">
                <a:moveTo>
                  <a:pt x="0" y="144"/>
                </a:moveTo>
                <a:lnTo>
                  <a:pt x="1008" y="144"/>
                </a:lnTo>
                <a:lnTo>
                  <a:pt x="1008" y="90"/>
                </a:lnTo>
                <a:lnTo>
                  <a:pt x="843" y="93"/>
                </a:lnTo>
                <a:lnTo>
                  <a:pt x="843" y="48"/>
                </a:lnTo>
                <a:lnTo>
                  <a:pt x="1008" y="48"/>
                </a:lnTo>
                <a:lnTo>
                  <a:pt x="1008" y="0"/>
                </a:lnTo>
                <a:lnTo>
                  <a:pt x="0" y="0"/>
                </a:lnTo>
                <a:lnTo>
                  <a:pt x="0" y="48"/>
                </a:lnTo>
                <a:lnTo>
                  <a:pt x="144" y="45"/>
                </a:lnTo>
                <a:lnTo>
                  <a:pt x="144" y="93"/>
                </a:lnTo>
                <a:lnTo>
                  <a:pt x="0" y="90"/>
                </a:lnTo>
                <a:lnTo>
                  <a:pt x="0" y="144"/>
                </a:lnTo>
                <a:close/>
              </a:path>
            </a:pathLst>
          </a:custGeom>
          <a:solidFill>
            <a:srgbClr val="009900"/>
          </a:solidFill>
          <a:ln w="9525">
            <a:solidFill>
              <a:srgbClr val="990000"/>
            </a:solidFill>
            <a:round/>
            <a:headEnd/>
            <a:tailEnd/>
          </a:ln>
          <a:effectLst/>
          <a:extLst/>
        </p:spPr>
        <p:txBody>
          <a:bodyPr/>
          <a:lstStyle/>
          <a:p>
            <a:endParaRPr lang="fr-FR"/>
          </a:p>
        </p:txBody>
      </p:sp>
      <p:sp>
        <p:nvSpPr>
          <p:cNvPr id="108" name="Freeform 5178"/>
          <p:cNvSpPr>
            <a:spLocks/>
          </p:cNvSpPr>
          <p:nvPr/>
        </p:nvSpPr>
        <p:spPr bwMode="gray">
          <a:xfrm rot="5400000">
            <a:off x="8279037" y="3898566"/>
            <a:ext cx="1600200" cy="228600"/>
          </a:xfrm>
          <a:custGeom>
            <a:avLst/>
            <a:gdLst>
              <a:gd name="T0" fmla="*/ 0 w 1008"/>
              <a:gd name="T1" fmla="*/ 228600 h 144"/>
              <a:gd name="T2" fmla="*/ 1600200 w 1008"/>
              <a:gd name="T3" fmla="*/ 228600 h 144"/>
              <a:gd name="T4" fmla="*/ 1600200 w 1008"/>
              <a:gd name="T5" fmla="*/ 142875 h 144"/>
              <a:gd name="T6" fmla="*/ 1338263 w 1008"/>
              <a:gd name="T7" fmla="*/ 147638 h 144"/>
              <a:gd name="T8" fmla="*/ 1338263 w 1008"/>
              <a:gd name="T9" fmla="*/ 76200 h 144"/>
              <a:gd name="T10" fmla="*/ 1600200 w 1008"/>
              <a:gd name="T11" fmla="*/ 76200 h 144"/>
              <a:gd name="T12" fmla="*/ 1600200 w 1008"/>
              <a:gd name="T13" fmla="*/ 0 h 144"/>
              <a:gd name="T14" fmla="*/ 0 w 1008"/>
              <a:gd name="T15" fmla="*/ 0 h 144"/>
              <a:gd name="T16" fmla="*/ 0 w 1008"/>
              <a:gd name="T17" fmla="*/ 76200 h 144"/>
              <a:gd name="T18" fmla="*/ 228600 w 1008"/>
              <a:gd name="T19" fmla="*/ 71438 h 144"/>
              <a:gd name="T20" fmla="*/ 228600 w 1008"/>
              <a:gd name="T21" fmla="*/ 147638 h 144"/>
              <a:gd name="T22" fmla="*/ 0 w 1008"/>
              <a:gd name="T23" fmla="*/ 142875 h 144"/>
              <a:gd name="T24" fmla="*/ 0 w 1008"/>
              <a:gd name="T25" fmla="*/ 22860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8" h="144">
                <a:moveTo>
                  <a:pt x="0" y="144"/>
                </a:moveTo>
                <a:lnTo>
                  <a:pt x="1008" y="144"/>
                </a:lnTo>
                <a:lnTo>
                  <a:pt x="1008" y="90"/>
                </a:lnTo>
                <a:lnTo>
                  <a:pt x="843" y="93"/>
                </a:lnTo>
                <a:lnTo>
                  <a:pt x="843" y="48"/>
                </a:lnTo>
                <a:lnTo>
                  <a:pt x="1008" y="48"/>
                </a:lnTo>
                <a:lnTo>
                  <a:pt x="1008" y="0"/>
                </a:lnTo>
                <a:lnTo>
                  <a:pt x="0" y="0"/>
                </a:lnTo>
                <a:lnTo>
                  <a:pt x="0" y="48"/>
                </a:lnTo>
                <a:lnTo>
                  <a:pt x="144" y="45"/>
                </a:lnTo>
                <a:lnTo>
                  <a:pt x="144" y="93"/>
                </a:lnTo>
                <a:lnTo>
                  <a:pt x="0" y="90"/>
                </a:lnTo>
                <a:lnTo>
                  <a:pt x="0" y="144"/>
                </a:lnTo>
                <a:close/>
              </a:path>
            </a:pathLst>
          </a:custGeom>
          <a:solidFill>
            <a:srgbClr val="009900"/>
          </a:solidFill>
          <a:ln w="9525">
            <a:solidFill>
              <a:srgbClr val="990000"/>
            </a:solidFill>
            <a:round/>
            <a:headEnd/>
            <a:tailEnd/>
          </a:ln>
          <a:effectLst/>
          <a:extLst/>
        </p:spPr>
        <p:txBody>
          <a:bodyPr/>
          <a:lstStyle/>
          <a:p>
            <a:endParaRPr lang="fr-FR"/>
          </a:p>
        </p:txBody>
      </p:sp>
      <p:sp>
        <p:nvSpPr>
          <p:cNvPr id="110" name="Freeform 5180"/>
          <p:cNvSpPr>
            <a:spLocks/>
          </p:cNvSpPr>
          <p:nvPr/>
        </p:nvSpPr>
        <p:spPr bwMode="gray">
          <a:xfrm rot="16200000">
            <a:off x="5726337" y="3250866"/>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1" name="Rectangle 5181"/>
          <p:cNvSpPr>
            <a:spLocks noChangeArrowheads="1"/>
          </p:cNvSpPr>
          <p:nvPr/>
        </p:nvSpPr>
        <p:spPr bwMode="gray">
          <a:xfrm rot="16200000">
            <a:off x="7136037" y="3288966"/>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112" name="Freeform 5182"/>
          <p:cNvSpPr>
            <a:spLocks/>
          </p:cNvSpPr>
          <p:nvPr/>
        </p:nvSpPr>
        <p:spPr bwMode="gray">
          <a:xfrm>
            <a:off x="5688237" y="1536366"/>
            <a:ext cx="1600200" cy="228600"/>
          </a:xfrm>
          <a:custGeom>
            <a:avLst/>
            <a:gdLst>
              <a:gd name="T0" fmla="*/ 0 w 1008"/>
              <a:gd name="T1" fmla="*/ 228600 h 144"/>
              <a:gd name="T2" fmla="*/ 1600200 w 1008"/>
              <a:gd name="T3" fmla="*/ 228600 h 144"/>
              <a:gd name="T4" fmla="*/ 1600200 w 1008"/>
              <a:gd name="T5" fmla="*/ 142875 h 144"/>
              <a:gd name="T6" fmla="*/ 1338263 w 1008"/>
              <a:gd name="T7" fmla="*/ 147638 h 144"/>
              <a:gd name="T8" fmla="*/ 1338263 w 1008"/>
              <a:gd name="T9" fmla="*/ 76200 h 144"/>
              <a:gd name="T10" fmla="*/ 1600200 w 1008"/>
              <a:gd name="T11" fmla="*/ 76200 h 144"/>
              <a:gd name="T12" fmla="*/ 1600200 w 1008"/>
              <a:gd name="T13" fmla="*/ 0 h 144"/>
              <a:gd name="T14" fmla="*/ 0 w 1008"/>
              <a:gd name="T15" fmla="*/ 0 h 144"/>
              <a:gd name="T16" fmla="*/ 0 w 1008"/>
              <a:gd name="T17" fmla="*/ 76200 h 144"/>
              <a:gd name="T18" fmla="*/ 228600 w 1008"/>
              <a:gd name="T19" fmla="*/ 71438 h 144"/>
              <a:gd name="T20" fmla="*/ 228600 w 1008"/>
              <a:gd name="T21" fmla="*/ 147638 h 144"/>
              <a:gd name="T22" fmla="*/ 0 w 1008"/>
              <a:gd name="T23" fmla="*/ 142875 h 144"/>
              <a:gd name="T24" fmla="*/ 0 w 1008"/>
              <a:gd name="T25" fmla="*/ 22860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8" h="144">
                <a:moveTo>
                  <a:pt x="0" y="144"/>
                </a:moveTo>
                <a:lnTo>
                  <a:pt x="1008" y="144"/>
                </a:lnTo>
                <a:lnTo>
                  <a:pt x="1008" y="90"/>
                </a:lnTo>
                <a:lnTo>
                  <a:pt x="843" y="93"/>
                </a:lnTo>
                <a:lnTo>
                  <a:pt x="843" y="48"/>
                </a:lnTo>
                <a:lnTo>
                  <a:pt x="1008" y="48"/>
                </a:lnTo>
                <a:lnTo>
                  <a:pt x="1008" y="0"/>
                </a:lnTo>
                <a:lnTo>
                  <a:pt x="0" y="0"/>
                </a:lnTo>
                <a:lnTo>
                  <a:pt x="0" y="48"/>
                </a:lnTo>
                <a:lnTo>
                  <a:pt x="144" y="45"/>
                </a:lnTo>
                <a:lnTo>
                  <a:pt x="144" y="93"/>
                </a:lnTo>
                <a:lnTo>
                  <a:pt x="0" y="90"/>
                </a:lnTo>
                <a:lnTo>
                  <a:pt x="0" y="144"/>
                </a:lnTo>
                <a:close/>
              </a:path>
            </a:pathLst>
          </a:custGeom>
          <a:solidFill>
            <a:srgbClr val="009900"/>
          </a:solidFill>
          <a:ln w="9525">
            <a:solidFill>
              <a:srgbClr val="990000"/>
            </a:solidFill>
            <a:round/>
            <a:headEnd/>
            <a:tailEnd/>
          </a:ln>
          <a:effectLst/>
          <a:extLst/>
        </p:spPr>
        <p:txBody>
          <a:bodyPr/>
          <a:lstStyle/>
          <a:p>
            <a:endParaRPr lang="fr-FR"/>
          </a:p>
        </p:txBody>
      </p:sp>
      <p:sp>
        <p:nvSpPr>
          <p:cNvPr id="113" name="Text Box 5183"/>
          <p:cNvSpPr txBox="1">
            <a:spLocks noChangeArrowheads="1"/>
          </p:cNvSpPr>
          <p:nvPr/>
        </p:nvSpPr>
        <p:spPr bwMode="auto">
          <a:xfrm>
            <a:off x="5464897" y="638503"/>
            <a:ext cx="3422650" cy="3667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spcBef>
                <a:spcPct val="50000"/>
              </a:spcBef>
            </a:pPr>
            <a:r>
              <a:rPr lang="fr-FR" altLang="fr-FR" b="1" dirty="0">
                <a:solidFill>
                  <a:srgbClr val="009900"/>
                </a:solidFill>
              </a:rPr>
              <a:t>ELEMENT MODULABLE  EMV</a:t>
            </a:r>
          </a:p>
        </p:txBody>
      </p:sp>
      <p:sp>
        <p:nvSpPr>
          <p:cNvPr id="114" name="Freeform 5184"/>
          <p:cNvSpPr>
            <a:spLocks/>
          </p:cNvSpPr>
          <p:nvPr/>
        </p:nvSpPr>
        <p:spPr bwMode="gray">
          <a:xfrm>
            <a:off x="7212237" y="1002966"/>
            <a:ext cx="963613" cy="715963"/>
          </a:xfrm>
          <a:custGeom>
            <a:avLst/>
            <a:gdLst>
              <a:gd name="T0" fmla="*/ 842963 w 607"/>
              <a:gd name="T1" fmla="*/ 0 h 451"/>
              <a:gd name="T2" fmla="*/ 0 w 607"/>
              <a:gd name="T3" fmla="*/ 520700 h 451"/>
              <a:gd name="T4" fmla="*/ 46038 w 607"/>
              <a:gd name="T5" fmla="*/ 593725 h 451"/>
              <a:gd name="T6" fmla="*/ 180975 w 607"/>
              <a:gd name="T7" fmla="*/ 504825 h 451"/>
              <a:gd name="T8" fmla="*/ 219075 w 607"/>
              <a:gd name="T9" fmla="*/ 565150 h 451"/>
              <a:gd name="T10" fmla="*/ 80963 w 607"/>
              <a:gd name="T11" fmla="*/ 650875 h 451"/>
              <a:gd name="T12" fmla="*/ 120650 w 607"/>
              <a:gd name="T13" fmla="*/ 715963 h 451"/>
              <a:gd name="T14" fmla="*/ 963613 w 607"/>
              <a:gd name="T15" fmla="*/ 195263 h 451"/>
              <a:gd name="T16" fmla="*/ 922338 w 607"/>
              <a:gd name="T17" fmla="*/ 130175 h 451"/>
              <a:gd name="T18" fmla="*/ 804863 w 607"/>
              <a:gd name="T19" fmla="*/ 207963 h 451"/>
              <a:gd name="T20" fmla="*/ 765175 w 607"/>
              <a:gd name="T21" fmla="*/ 142875 h 451"/>
              <a:gd name="T22" fmla="*/ 887413 w 607"/>
              <a:gd name="T23" fmla="*/ 73025 h 451"/>
              <a:gd name="T24" fmla="*/ 842963 w 607"/>
              <a:gd name="T25" fmla="*/ 0 h 4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451">
                <a:moveTo>
                  <a:pt x="531" y="0"/>
                </a:moveTo>
                <a:lnTo>
                  <a:pt x="0" y="328"/>
                </a:lnTo>
                <a:lnTo>
                  <a:pt x="29" y="374"/>
                </a:lnTo>
                <a:lnTo>
                  <a:pt x="114" y="318"/>
                </a:lnTo>
                <a:lnTo>
                  <a:pt x="138" y="356"/>
                </a:lnTo>
                <a:lnTo>
                  <a:pt x="51" y="410"/>
                </a:lnTo>
                <a:lnTo>
                  <a:pt x="76" y="451"/>
                </a:lnTo>
                <a:lnTo>
                  <a:pt x="607" y="123"/>
                </a:lnTo>
                <a:lnTo>
                  <a:pt x="581" y="82"/>
                </a:lnTo>
                <a:lnTo>
                  <a:pt x="507" y="131"/>
                </a:lnTo>
                <a:lnTo>
                  <a:pt x="482" y="90"/>
                </a:lnTo>
                <a:lnTo>
                  <a:pt x="559" y="46"/>
                </a:lnTo>
                <a:lnTo>
                  <a:pt x="531" y="0"/>
                </a:lnTo>
                <a:close/>
              </a:path>
            </a:pathLst>
          </a:custGeom>
          <a:solidFill>
            <a:srgbClr val="009900"/>
          </a:solidFill>
          <a:ln w="9525">
            <a:solidFill>
              <a:srgbClr val="990000"/>
            </a:solidFill>
            <a:round/>
            <a:headEnd/>
            <a:tailEnd/>
          </a:ln>
          <a:effectLst/>
          <a:extLst/>
        </p:spPr>
        <p:txBody>
          <a:bodyPr/>
          <a:lstStyle/>
          <a:p>
            <a:endParaRPr lang="fr-FR"/>
          </a:p>
        </p:txBody>
      </p:sp>
      <p:sp>
        <p:nvSpPr>
          <p:cNvPr id="115" name="Rectangle 8"/>
          <p:cNvSpPr txBox="1">
            <a:spLocks noChangeArrowheads="1"/>
          </p:cNvSpPr>
          <p:nvPr/>
        </p:nvSpPr>
        <p:spPr bwMode="auto">
          <a:xfrm>
            <a:off x="762000" y="-117147"/>
            <a:ext cx="8382000" cy="755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rtl="0" eaLnBrk="0" fontAlgn="base" hangingPunct="0">
              <a:spcBef>
                <a:spcPct val="0"/>
              </a:spcBef>
              <a:spcAft>
                <a:spcPct val="0"/>
              </a:spcAft>
              <a:defRPr sz="4400">
                <a:solidFill>
                  <a:schemeClr val="tx2"/>
                </a:solidFill>
                <a:latin typeface="+mj-lt"/>
                <a:ea typeface="+mj-ea"/>
                <a:cs typeface="+mj-cs"/>
              </a:defRPr>
            </a:lvl1pPr>
            <a:lvl2pPr algn="ctr" defTabSz="930275" rtl="0" eaLnBrk="0" fontAlgn="base" hangingPunct="0">
              <a:spcBef>
                <a:spcPct val="0"/>
              </a:spcBef>
              <a:spcAft>
                <a:spcPct val="0"/>
              </a:spcAft>
              <a:defRPr sz="4400">
                <a:solidFill>
                  <a:schemeClr val="tx2"/>
                </a:solidFill>
                <a:latin typeface="Times New Roman" pitchFamily="18" charset="0"/>
              </a:defRPr>
            </a:lvl2pPr>
            <a:lvl3pPr algn="ctr" defTabSz="930275" rtl="0" eaLnBrk="0" fontAlgn="base" hangingPunct="0">
              <a:spcBef>
                <a:spcPct val="0"/>
              </a:spcBef>
              <a:spcAft>
                <a:spcPct val="0"/>
              </a:spcAft>
              <a:defRPr sz="4400">
                <a:solidFill>
                  <a:schemeClr val="tx2"/>
                </a:solidFill>
                <a:latin typeface="Times New Roman" pitchFamily="18" charset="0"/>
              </a:defRPr>
            </a:lvl3pPr>
            <a:lvl4pPr algn="ctr" defTabSz="930275" rtl="0" eaLnBrk="0" fontAlgn="base" hangingPunct="0">
              <a:spcBef>
                <a:spcPct val="0"/>
              </a:spcBef>
              <a:spcAft>
                <a:spcPct val="0"/>
              </a:spcAft>
              <a:defRPr sz="4400">
                <a:solidFill>
                  <a:schemeClr val="tx2"/>
                </a:solidFill>
                <a:latin typeface="Times New Roman" pitchFamily="18" charset="0"/>
              </a:defRPr>
            </a:lvl4pPr>
            <a:lvl5pPr algn="ctr" defTabSz="930275" rtl="0" eaLnBrk="0" fontAlgn="base" hangingPunct="0">
              <a:spcBef>
                <a:spcPct val="0"/>
              </a:spcBef>
              <a:spcAft>
                <a:spcPct val="0"/>
              </a:spcAft>
              <a:defRPr sz="4400">
                <a:solidFill>
                  <a:schemeClr val="tx2"/>
                </a:solidFill>
                <a:latin typeface="Times New Roman" pitchFamily="18" charset="0"/>
              </a:defRPr>
            </a:lvl5pPr>
            <a:lvl6pPr marL="457200" algn="ctr" defTabSz="930275" rtl="0" eaLnBrk="0" fontAlgn="base" hangingPunct="0">
              <a:spcBef>
                <a:spcPct val="0"/>
              </a:spcBef>
              <a:spcAft>
                <a:spcPct val="0"/>
              </a:spcAft>
              <a:defRPr sz="4400">
                <a:solidFill>
                  <a:schemeClr val="tx2"/>
                </a:solidFill>
                <a:latin typeface="Times New Roman" pitchFamily="18" charset="0"/>
              </a:defRPr>
            </a:lvl6pPr>
            <a:lvl7pPr marL="914400" algn="ctr" defTabSz="930275" rtl="0" eaLnBrk="0" fontAlgn="base" hangingPunct="0">
              <a:spcBef>
                <a:spcPct val="0"/>
              </a:spcBef>
              <a:spcAft>
                <a:spcPct val="0"/>
              </a:spcAft>
              <a:defRPr sz="4400">
                <a:solidFill>
                  <a:schemeClr val="tx2"/>
                </a:solidFill>
                <a:latin typeface="Times New Roman" pitchFamily="18" charset="0"/>
              </a:defRPr>
            </a:lvl7pPr>
            <a:lvl8pPr marL="1371600" algn="ctr" defTabSz="930275" rtl="0" eaLnBrk="0" fontAlgn="base" hangingPunct="0">
              <a:spcBef>
                <a:spcPct val="0"/>
              </a:spcBef>
              <a:spcAft>
                <a:spcPct val="0"/>
              </a:spcAft>
              <a:defRPr sz="4400">
                <a:solidFill>
                  <a:schemeClr val="tx2"/>
                </a:solidFill>
                <a:latin typeface="Times New Roman" pitchFamily="18" charset="0"/>
              </a:defRPr>
            </a:lvl8pPr>
            <a:lvl9pPr marL="1828800" algn="ctr" defTabSz="930275" rtl="0" eaLnBrk="0" fontAlgn="base" hangingPunct="0">
              <a:spcBef>
                <a:spcPct val="0"/>
              </a:spcBef>
              <a:spcAft>
                <a:spcPct val="0"/>
              </a:spcAft>
              <a:defRPr sz="4400">
                <a:solidFill>
                  <a:schemeClr val="tx2"/>
                </a:solidFill>
                <a:latin typeface="Times New Roman" pitchFamily="18" charset="0"/>
              </a:defRPr>
            </a:lvl9pPr>
          </a:lstStyle>
          <a:p>
            <a:r>
              <a:rPr lang="fr-FR" altLang="fr-FR" sz="4000" b="1" i="1" kern="0" dirty="0" smtClean="0">
                <a:solidFill>
                  <a:srgbClr val="3333CC"/>
                </a:solidFill>
                <a:latin typeface="Arial" panose="020B0604020202020204" pitchFamily="34" charset="0"/>
              </a:rPr>
              <a:t>Les produits</a:t>
            </a:r>
            <a:endParaRPr lang="fr-FR" altLang="fr-FR" kern="0" dirty="0" smtClean="0">
              <a:solidFill>
                <a:srgbClr val="3333CC"/>
              </a:solidFill>
            </a:endParaRPr>
          </a:p>
        </p:txBody>
      </p:sp>
    </p:spTree>
    <p:extLst>
      <p:ext uri="{BB962C8B-B14F-4D97-AF65-F5344CB8AC3E}">
        <p14:creationId xmlns:p14="http://schemas.microsoft.com/office/powerpoint/2010/main" val="4200800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1027"/>
          <p:cNvSpPr txBox="1">
            <a:spLocks noChangeArrowheads="1"/>
          </p:cNvSpPr>
          <p:nvPr/>
        </p:nvSpPr>
        <p:spPr bwMode="auto">
          <a:xfrm>
            <a:off x="889686" y="745697"/>
            <a:ext cx="739785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sz="2400" dirty="0">
                <a:solidFill>
                  <a:srgbClr val="3333CC"/>
                </a:solidFill>
                <a:cs typeface="Arial" panose="020B0604020202020204" pitchFamily="34" charset="0"/>
              </a:rPr>
              <a:t>Produit finis </a:t>
            </a:r>
            <a:r>
              <a:rPr lang="fr-FR" altLang="fr-FR" sz="2400" dirty="0">
                <a:solidFill>
                  <a:schemeClr val="tx1"/>
                </a:solidFill>
                <a:cs typeface="Arial" panose="020B0604020202020204" pitchFamily="34" charset="0"/>
              </a:rPr>
              <a:t>: </a:t>
            </a:r>
            <a:r>
              <a:rPr lang="fr-FR" altLang="fr-FR" sz="2400" b="1" dirty="0" smtClean="0">
                <a:solidFill>
                  <a:srgbClr val="3333CC"/>
                </a:solidFill>
                <a:cs typeface="Arial" panose="020B0604020202020204" pitchFamily="34" charset="0"/>
              </a:rPr>
              <a:t>MEUBLES</a:t>
            </a:r>
            <a:r>
              <a:rPr lang="fr-FR" altLang="fr-FR" sz="2400" b="1" dirty="0">
                <a:solidFill>
                  <a:srgbClr val="3333CC"/>
                </a:solidFill>
                <a:cs typeface="Arial" panose="020B0604020202020204" pitchFamily="34" charset="0"/>
              </a:rPr>
              <a:t>, </a:t>
            </a:r>
            <a:r>
              <a:rPr lang="fr-FR" altLang="fr-FR" sz="2400" b="1" dirty="0">
                <a:solidFill>
                  <a:schemeClr val="accent2"/>
                </a:solidFill>
                <a:cs typeface="Arial" panose="020B0604020202020204" pitchFamily="34" charset="0"/>
              </a:rPr>
              <a:t> </a:t>
            </a:r>
            <a:r>
              <a:rPr lang="fr-FR" altLang="fr-FR" sz="2400" b="1" dirty="0">
                <a:solidFill>
                  <a:srgbClr val="009900"/>
                </a:solidFill>
                <a:cs typeface="Arial" panose="020B0604020202020204" pitchFamily="34" charset="0"/>
              </a:rPr>
              <a:t>EML </a:t>
            </a:r>
            <a:r>
              <a:rPr lang="fr-FR" altLang="fr-FR" sz="2400" b="1" dirty="0" smtClean="0">
                <a:solidFill>
                  <a:srgbClr val="009900"/>
                </a:solidFill>
                <a:cs typeface="Arial" panose="020B0604020202020204" pitchFamily="34" charset="0"/>
              </a:rPr>
              <a:t>, EMV</a:t>
            </a:r>
          </a:p>
          <a:p>
            <a:pPr algn="l" eaLnBrk="1" hangingPunct="1"/>
            <a:r>
              <a:rPr lang="fr-FR" altLang="fr-FR" sz="2400" dirty="0">
                <a:solidFill>
                  <a:srgbClr val="3333CC"/>
                </a:solidFill>
                <a:cs typeface="Arial" panose="020B0604020202020204" pitchFamily="34" charset="0"/>
              </a:rPr>
              <a:t>Composants usinés </a:t>
            </a:r>
            <a:r>
              <a:rPr lang="fr-FR" altLang="fr-FR" sz="2400" dirty="0">
                <a:solidFill>
                  <a:schemeClr val="tx1"/>
                </a:solidFill>
                <a:cs typeface="Arial" panose="020B0604020202020204" pitchFamily="34" charset="0"/>
              </a:rPr>
              <a:t>: </a:t>
            </a:r>
            <a:r>
              <a:rPr lang="fr-FR" altLang="fr-FR" sz="2400" b="1" dirty="0" smtClean="0">
                <a:solidFill>
                  <a:srgbClr val="3333CC"/>
                </a:solidFill>
                <a:cs typeface="Arial" panose="020B0604020202020204" pitchFamily="34" charset="0"/>
              </a:rPr>
              <a:t>BARRES</a:t>
            </a:r>
            <a:r>
              <a:rPr lang="fr-FR" altLang="fr-FR" sz="2400" b="1" dirty="0">
                <a:solidFill>
                  <a:srgbClr val="3333CC"/>
                </a:solidFill>
                <a:cs typeface="Arial" panose="020B0604020202020204" pitchFamily="34" charset="0"/>
              </a:rPr>
              <a:t>,</a:t>
            </a:r>
            <a:r>
              <a:rPr lang="fr-FR" altLang="fr-FR" sz="2400" dirty="0">
                <a:solidFill>
                  <a:schemeClr val="tx1"/>
                </a:solidFill>
                <a:cs typeface="Arial" panose="020B0604020202020204" pitchFamily="34" charset="0"/>
              </a:rPr>
              <a:t>  </a:t>
            </a:r>
            <a:r>
              <a:rPr lang="fr-FR" altLang="fr-FR" sz="2400" b="1" dirty="0" smtClean="0">
                <a:solidFill>
                  <a:srgbClr val="009900"/>
                </a:solidFill>
                <a:cs typeface="Arial" panose="020B0604020202020204" pitchFamily="34" charset="0"/>
              </a:rPr>
              <a:t>B2, B3</a:t>
            </a:r>
            <a:endParaRPr lang="fr-FR" altLang="fr-FR" sz="2400" b="1" dirty="0">
              <a:solidFill>
                <a:srgbClr val="009900"/>
              </a:solidFill>
              <a:cs typeface="Arial" panose="020B0604020202020204" pitchFamily="34" charset="0"/>
            </a:endParaRPr>
          </a:p>
          <a:p>
            <a:pPr algn="l" eaLnBrk="1" hangingPunct="1"/>
            <a:r>
              <a:rPr lang="fr-FR" altLang="fr-FR" sz="2400" dirty="0">
                <a:solidFill>
                  <a:srgbClr val="3333CC"/>
                </a:solidFill>
                <a:cs typeface="Arial" panose="020B0604020202020204" pitchFamily="34" charset="0"/>
              </a:rPr>
              <a:t>Matières premières </a:t>
            </a:r>
            <a:r>
              <a:rPr lang="fr-FR" altLang="fr-FR" sz="2400" dirty="0">
                <a:solidFill>
                  <a:schemeClr val="tx1"/>
                </a:solidFill>
                <a:cs typeface="Arial" panose="020B0604020202020204" pitchFamily="34" charset="0"/>
              </a:rPr>
              <a:t>: </a:t>
            </a:r>
            <a:r>
              <a:rPr lang="fr-FR" altLang="fr-FR" sz="2400" b="1" dirty="0" smtClean="0">
                <a:solidFill>
                  <a:srgbClr val="3333CC"/>
                </a:solidFill>
                <a:cs typeface="Arial" panose="020B0604020202020204" pitchFamily="34" charset="0"/>
              </a:rPr>
              <a:t>AVIVES</a:t>
            </a:r>
            <a:r>
              <a:rPr lang="fr-FR" altLang="fr-FR" sz="2400" b="1" dirty="0">
                <a:solidFill>
                  <a:srgbClr val="3333CC"/>
                </a:solidFill>
                <a:cs typeface="Arial" panose="020B0604020202020204" pitchFamily="34" charset="0"/>
              </a:rPr>
              <a:t>, </a:t>
            </a:r>
            <a:r>
              <a:rPr lang="fr-FR" altLang="fr-FR" sz="2400" b="1" dirty="0">
                <a:solidFill>
                  <a:schemeClr val="accent2"/>
                </a:solidFill>
                <a:cs typeface="Arial" panose="020B0604020202020204" pitchFamily="34" charset="0"/>
              </a:rPr>
              <a:t> </a:t>
            </a:r>
            <a:r>
              <a:rPr lang="fr-FR" altLang="fr-FR" sz="2400" b="1" dirty="0" smtClean="0">
                <a:solidFill>
                  <a:srgbClr val="009900"/>
                </a:solidFill>
                <a:cs typeface="Arial" panose="020B0604020202020204" pitchFamily="34" charset="0"/>
              </a:rPr>
              <a:t>M2, M3</a:t>
            </a:r>
            <a:endParaRPr lang="fr-FR" altLang="fr-FR" sz="2400" b="1" dirty="0">
              <a:solidFill>
                <a:srgbClr val="009900"/>
              </a:solidFill>
              <a:cs typeface="Arial" panose="020B0604020202020204" pitchFamily="34" charset="0"/>
            </a:endParaRPr>
          </a:p>
        </p:txBody>
      </p:sp>
      <p:sp>
        <p:nvSpPr>
          <p:cNvPr id="24582" name="Line 1030"/>
          <p:cNvSpPr>
            <a:spLocks noChangeShapeType="1"/>
          </p:cNvSpPr>
          <p:nvPr/>
        </p:nvSpPr>
        <p:spPr bwMode="auto">
          <a:xfrm>
            <a:off x="2449300" y="5488212"/>
            <a:ext cx="0" cy="762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3" name="Line 1031"/>
          <p:cNvSpPr>
            <a:spLocks noChangeShapeType="1"/>
          </p:cNvSpPr>
          <p:nvPr/>
        </p:nvSpPr>
        <p:spPr bwMode="auto">
          <a:xfrm>
            <a:off x="7467600" y="5575300"/>
            <a:ext cx="0" cy="762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4" name="Text Box 1032"/>
          <p:cNvSpPr txBox="1">
            <a:spLocks noChangeArrowheads="1"/>
          </p:cNvSpPr>
          <p:nvPr/>
        </p:nvSpPr>
        <p:spPr bwMode="auto">
          <a:xfrm>
            <a:off x="5134842" y="6288702"/>
            <a:ext cx="5180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smtClean="0">
                <a:solidFill>
                  <a:srgbClr val="3333CC"/>
                </a:solidFill>
                <a:latin typeface="Times New Roman" pitchFamily="18" charset="0"/>
              </a:rPr>
              <a:t>M3</a:t>
            </a:r>
            <a:endParaRPr lang="fr-FR" altLang="fr-FR" b="1" dirty="0">
              <a:solidFill>
                <a:srgbClr val="3333CC"/>
              </a:solidFill>
              <a:latin typeface="Times New Roman" pitchFamily="18" charset="0"/>
            </a:endParaRPr>
          </a:p>
        </p:txBody>
      </p:sp>
      <p:sp>
        <p:nvSpPr>
          <p:cNvPr id="24585" name="Rectangle 1033"/>
          <p:cNvSpPr>
            <a:spLocks noChangeArrowheads="1"/>
          </p:cNvSpPr>
          <p:nvPr/>
        </p:nvSpPr>
        <p:spPr bwMode="auto">
          <a:xfrm>
            <a:off x="4893113" y="5057890"/>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smtClean="0">
                <a:solidFill>
                  <a:srgbClr val="3333CC"/>
                </a:solidFill>
                <a:latin typeface="Times New Roman" pitchFamily="18" charset="0"/>
              </a:rPr>
              <a:t>B3</a:t>
            </a:r>
            <a:endParaRPr lang="fr-FR" altLang="fr-FR" b="1" dirty="0">
              <a:solidFill>
                <a:srgbClr val="3333CC"/>
              </a:solidFill>
              <a:latin typeface="Times New Roman" pitchFamily="18" charset="0"/>
            </a:endParaRPr>
          </a:p>
        </p:txBody>
      </p:sp>
      <p:grpSp>
        <p:nvGrpSpPr>
          <p:cNvPr id="24586" name="Group 1034"/>
          <p:cNvGrpSpPr>
            <a:grpSpLocks/>
          </p:cNvGrpSpPr>
          <p:nvPr/>
        </p:nvGrpSpPr>
        <p:grpSpPr bwMode="auto">
          <a:xfrm>
            <a:off x="1219200" y="2308225"/>
            <a:ext cx="1730375" cy="1797050"/>
            <a:chOff x="384" y="336"/>
            <a:chExt cx="2271" cy="2358"/>
          </a:xfrm>
        </p:grpSpPr>
        <p:sp>
          <p:nvSpPr>
            <p:cNvPr id="24626" name="Freeform 1035"/>
            <p:cNvSpPr>
              <a:spLocks/>
            </p:cNvSpPr>
            <p:nvPr/>
          </p:nvSpPr>
          <p:spPr bwMode="auto">
            <a:xfrm>
              <a:off x="456" y="2307"/>
              <a:ext cx="1734" cy="387"/>
            </a:xfrm>
            <a:custGeom>
              <a:avLst/>
              <a:gdLst>
                <a:gd name="T0" fmla="*/ 0 w 1734"/>
                <a:gd name="T1" fmla="*/ 0 h 387"/>
                <a:gd name="T2" fmla="*/ 1734 w 1734"/>
                <a:gd name="T3" fmla="*/ 387 h 387"/>
                <a:gd name="T4" fmla="*/ 0 60000 65536"/>
                <a:gd name="T5" fmla="*/ 0 60000 65536"/>
              </a:gdLst>
              <a:ahLst/>
              <a:cxnLst>
                <a:cxn ang="T4">
                  <a:pos x="T0" y="T1"/>
                </a:cxn>
                <a:cxn ang="T5">
                  <a:pos x="T2" y="T3"/>
                </a:cxn>
              </a:cxnLst>
              <a:rect l="0" t="0" r="r" b="b"/>
              <a:pathLst>
                <a:path w="1734" h="387">
                  <a:moveTo>
                    <a:pt x="0" y="0"/>
                  </a:moveTo>
                  <a:lnTo>
                    <a:pt x="1734" y="387"/>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27" name="Freeform 1036"/>
            <p:cNvSpPr>
              <a:spLocks/>
            </p:cNvSpPr>
            <p:nvPr/>
          </p:nvSpPr>
          <p:spPr bwMode="auto">
            <a:xfrm>
              <a:off x="1248" y="1509"/>
              <a:ext cx="12" cy="972"/>
            </a:xfrm>
            <a:custGeom>
              <a:avLst/>
              <a:gdLst>
                <a:gd name="T0" fmla="*/ 12 w 12"/>
                <a:gd name="T1" fmla="*/ 972 h 972"/>
                <a:gd name="T2" fmla="*/ 0 w 12"/>
                <a:gd name="T3" fmla="*/ 0 h 972"/>
                <a:gd name="T4" fmla="*/ 0 60000 65536"/>
                <a:gd name="T5" fmla="*/ 0 60000 65536"/>
              </a:gdLst>
              <a:ahLst/>
              <a:cxnLst>
                <a:cxn ang="T4">
                  <a:pos x="T0" y="T1"/>
                </a:cxn>
                <a:cxn ang="T5">
                  <a:pos x="T2" y="T3"/>
                </a:cxn>
              </a:cxnLst>
              <a:rect l="0" t="0" r="r" b="b"/>
              <a:pathLst>
                <a:path w="12" h="972">
                  <a:moveTo>
                    <a:pt x="12" y="972"/>
                  </a:moveTo>
                  <a:lnTo>
                    <a:pt x="0" y="0"/>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28" name="Freeform 1037"/>
            <p:cNvSpPr>
              <a:spLocks/>
            </p:cNvSpPr>
            <p:nvPr/>
          </p:nvSpPr>
          <p:spPr bwMode="auto">
            <a:xfrm>
              <a:off x="438" y="1389"/>
              <a:ext cx="1776" cy="255"/>
            </a:xfrm>
            <a:custGeom>
              <a:avLst/>
              <a:gdLst>
                <a:gd name="T0" fmla="*/ 0 w 1776"/>
                <a:gd name="T1" fmla="*/ 0 h 255"/>
                <a:gd name="T2" fmla="*/ 1776 w 1776"/>
                <a:gd name="T3" fmla="*/ 255 h 255"/>
                <a:gd name="T4" fmla="*/ 0 60000 65536"/>
                <a:gd name="T5" fmla="*/ 0 60000 65536"/>
              </a:gdLst>
              <a:ahLst/>
              <a:cxnLst>
                <a:cxn ang="T4">
                  <a:pos x="T0" y="T1"/>
                </a:cxn>
                <a:cxn ang="T5">
                  <a:pos x="T2" y="T3"/>
                </a:cxn>
              </a:cxnLst>
              <a:rect l="0" t="0" r="r" b="b"/>
              <a:pathLst>
                <a:path w="1776" h="255">
                  <a:moveTo>
                    <a:pt x="0" y="0"/>
                  </a:moveTo>
                  <a:lnTo>
                    <a:pt x="1776" y="255"/>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29" name="Freeform 1038"/>
            <p:cNvSpPr>
              <a:spLocks/>
            </p:cNvSpPr>
            <p:nvPr/>
          </p:nvSpPr>
          <p:spPr bwMode="auto">
            <a:xfrm>
              <a:off x="384" y="405"/>
              <a:ext cx="1866" cy="96"/>
            </a:xfrm>
            <a:custGeom>
              <a:avLst/>
              <a:gdLst>
                <a:gd name="T0" fmla="*/ 0 w 1866"/>
                <a:gd name="T1" fmla="*/ 0 h 96"/>
                <a:gd name="T2" fmla="*/ 1866 w 1866"/>
                <a:gd name="T3" fmla="*/ 96 h 96"/>
                <a:gd name="T4" fmla="*/ 0 60000 65536"/>
                <a:gd name="T5" fmla="*/ 0 60000 65536"/>
              </a:gdLst>
              <a:ahLst/>
              <a:cxnLst>
                <a:cxn ang="T4">
                  <a:pos x="T0" y="T1"/>
                </a:cxn>
                <a:cxn ang="T5">
                  <a:pos x="T2" y="T3"/>
                </a:cxn>
              </a:cxnLst>
              <a:rect l="0" t="0" r="r" b="b"/>
              <a:pathLst>
                <a:path w="1866" h="96">
                  <a:moveTo>
                    <a:pt x="0" y="0"/>
                  </a:moveTo>
                  <a:lnTo>
                    <a:pt x="1866" y="96"/>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30" name="Freeform 1039"/>
            <p:cNvSpPr>
              <a:spLocks/>
            </p:cNvSpPr>
            <p:nvPr/>
          </p:nvSpPr>
          <p:spPr bwMode="auto">
            <a:xfrm>
              <a:off x="2184" y="503"/>
              <a:ext cx="69" cy="2188"/>
            </a:xfrm>
            <a:custGeom>
              <a:avLst/>
              <a:gdLst>
                <a:gd name="T0" fmla="*/ 69 w 69"/>
                <a:gd name="T1" fmla="*/ 0 h 2188"/>
                <a:gd name="T2" fmla="*/ 0 w 69"/>
                <a:gd name="T3" fmla="*/ 2188 h 2188"/>
                <a:gd name="T4" fmla="*/ 0 60000 65536"/>
                <a:gd name="T5" fmla="*/ 0 60000 65536"/>
              </a:gdLst>
              <a:ahLst/>
              <a:cxnLst>
                <a:cxn ang="T4">
                  <a:pos x="T0" y="T1"/>
                </a:cxn>
                <a:cxn ang="T5">
                  <a:pos x="T2" y="T3"/>
                </a:cxn>
              </a:cxnLst>
              <a:rect l="0" t="0" r="r" b="b"/>
              <a:pathLst>
                <a:path w="69" h="2188">
                  <a:moveTo>
                    <a:pt x="69" y="0"/>
                  </a:moveTo>
                  <a:lnTo>
                    <a:pt x="0" y="2188"/>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31" name="Freeform 1040"/>
            <p:cNvSpPr>
              <a:spLocks/>
            </p:cNvSpPr>
            <p:nvPr/>
          </p:nvSpPr>
          <p:spPr bwMode="auto">
            <a:xfrm>
              <a:off x="390" y="405"/>
              <a:ext cx="72" cy="1896"/>
            </a:xfrm>
            <a:custGeom>
              <a:avLst/>
              <a:gdLst>
                <a:gd name="T0" fmla="*/ 0 w 72"/>
                <a:gd name="T1" fmla="*/ 0 h 1896"/>
                <a:gd name="T2" fmla="*/ 72 w 72"/>
                <a:gd name="T3" fmla="*/ 1896 h 1896"/>
                <a:gd name="T4" fmla="*/ 0 60000 65536"/>
                <a:gd name="T5" fmla="*/ 0 60000 65536"/>
              </a:gdLst>
              <a:ahLst/>
              <a:cxnLst>
                <a:cxn ang="T4">
                  <a:pos x="T0" y="T1"/>
                </a:cxn>
                <a:cxn ang="T5">
                  <a:pos x="T2" y="T3"/>
                </a:cxn>
              </a:cxnLst>
              <a:rect l="0" t="0" r="r" b="b"/>
              <a:pathLst>
                <a:path w="72" h="1896">
                  <a:moveTo>
                    <a:pt x="0" y="0"/>
                  </a:moveTo>
                  <a:lnTo>
                    <a:pt x="72" y="1896"/>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32" name="Freeform 1041"/>
            <p:cNvSpPr>
              <a:spLocks/>
            </p:cNvSpPr>
            <p:nvPr/>
          </p:nvSpPr>
          <p:spPr bwMode="auto">
            <a:xfrm>
              <a:off x="960" y="336"/>
              <a:ext cx="27" cy="1707"/>
            </a:xfrm>
            <a:custGeom>
              <a:avLst/>
              <a:gdLst>
                <a:gd name="T0" fmla="*/ 0 w 27"/>
                <a:gd name="T1" fmla="*/ 0 h 1707"/>
                <a:gd name="T2" fmla="*/ 27 w 27"/>
                <a:gd name="T3" fmla="*/ 1707 h 1707"/>
                <a:gd name="T4" fmla="*/ 0 60000 65536"/>
                <a:gd name="T5" fmla="*/ 0 60000 65536"/>
              </a:gdLst>
              <a:ahLst/>
              <a:cxnLst>
                <a:cxn ang="T4">
                  <a:pos x="T0" y="T1"/>
                </a:cxn>
                <a:cxn ang="T5">
                  <a:pos x="T2" y="T3"/>
                </a:cxn>
              </a:cxnLst>
              <a:rect l="0" t="0" r="r" b="b"/>
              <a:pathLst>
                <a:path w="27" h="1707">
                  <a:moveTo>
                    <a:pt x="0" y="0"/>
                  </a:moveTo>
                  <a:lnTo>
                    <a:pt x="27" y="1707"/>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33" name="Freeform 1042"/>
            <p:cNvSpPr>
              <a:spLocks/>
            </p:cNvSpPr>
            <p:nvPr/>
          </p:nvSpPr>
          <p:spPr bwMode="auto">
            <a:xfrm>
              <a:off x="1734" y="1314"/>
              <a:ext cx="9" cy="873"/>
            </a:xfrm>
            <a:custGeom>
              <a:avLst/>
              <a:gdLst>
                <a:gd name="T0" fmla="*/ 9 w 9"/>
                <a:gd name="T1" fmla="*/ 0 h 873"/>
                <a:gd name="T2" fmla="*/ 0 w 9"/>
                <a:gd name="T3" fmla="*/ 873 h 873"/>
                <a:gd name="T4" fmla="*/ 0 60000 65536"/>
                <a:gd name="T5" fmla="*/ 0 60000 65536"/>
              </a:gdLst>
              <a:ahLst/>
              <a:cxnLst>
                <a:cxn ang="T4">
                  <a:pos x="T0" y="T1"/>
                </a:cxn>
                <a:cxn ang="T5">
                  <a:pos x="T2" y="T3"/>
                </a:cxn>
              </a:cxnLst>
              <a:rect l="0" t="0" r="r" b="b"/>
              <a:pathLst>
                <a:path w="9" h="873">
                  <a:moveTo>
                    <a:pt x="9" y="0"/>
                  </a:moveTo>
                  <a:lnTo>
                    <a:pt x="0" y="873"/>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34" name="Freeform 1043"/>
            <p:cNvSpPr>
              <a:spLocks/>
            </p:cNvSpPr>
            <p:nvPr/>
          </p:nvSpPr>
          <p:spPr bwMode="auto">
            <a:xfrm>
              <a:off x="2583" y="420"/>
              <a:ext cx="69" cy="1929"/>
            </a:xfrm>
            <a:custGeom>
              <a:avLst/>
              <a:gdLst>
                <a:gd name="T0" fmla="*/ 69 w 69"/>
                <a:gd name="T1" fmla="*/ 0 h 1929"/>
                <a:gd name="T2" fmla="*/ 0 w 69"/>
                <a:gd name="T3" fmla="*/ 1929 h 1929"/>
                <a:gd name="T4" fmla="*/ 0 60000 65536"/>
                <a:gd name="T5" fmla="*/ 0 60000 65536"/>
              </a:gdLst>
              <a:ahLst/>
              <a:cxnLst>
                <a:cxn ang="T4">
                  <a:pos x="T0" y="T1"/>
                </a:cxn>
                <a:cxn ang="T5">
                  <a:pos x="T2" y="T3"/>
                </a:cxn>
              </a:cxnLst>
              <a:rect l="0" t="0" r="r" b="b"/>
              <a:pathLst>
                <a:path w="69" h="1929">
                  <a:moveTo>
                    <a:pt x="69" y="0"/>
                  </a:moveTo>
                  <a:lnTo>
                    <a:pt x="0" y="1929"/>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35" name="Freeform 1044"/>
            <p:cNvSpPr>
              <a:spLocks/>
            </p:cNvSpPr>
            <p:nvPr/>
          </p:nvSpPr>
          <p:spPr bwMode="auto">
            <a:xfrm>
              <a:off x="2241" y="417"/>
              <a:ext cx="414" cy="84"/>
            </a:xfrm>
            <a:custGeom>
              <a:avLst/>
              <a:gdLst>
                <a:gd name="T0" fmla="*/ 414 w 414"/>
                <a:gd name="T1" fmla="*/ 0 h 84"/>
                <a:gd name="T2" fmla="*/ 0 w 414"/>
                <a:gd name="T3" fmla="*/ 84 h 84"/>
                <a:gd name="T4" fmla="*/ 0 60000 65536"/>
                <a:gd name="T5" fmla="*/ 0 60000 65536"/>
              </a:gdLst>
              <a:ahLst/>
              <a:cxnLst>
                <a:cxn ang="T4">
                  <a:pos x="T0" y="T1"/>
                </a:cxn>
                <a:cxn ang="T5">
                  <a:pos x="T2" y="T3"/>
                </a:cxn>
              </a:cxnLst>
              <a:rect l="0" t="0" r="r" b="b"/>
              <a:pathLst>
                <a:path w="414" h="84">
                  <a:moveTo>
                    <a:pt x="414" y="0"/>
                  </a:moveTo>
                  <a:lnTo>
                    <a:pt x="0" y="84"/>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36" name="Freeform 1045"/>
            <p:cNvSpPr>
              <a:spLocks/>
            </p:cNvSpPr>
            <p:nvPr/>
          </p:nvSpPr>
          <p:spPr bwMode="auto">
            <a:xfrm>
              <a:off x="1245" y="375"/>
              <a:ext cx="501" cy="75"/>
            </a:xfrm>
            <a:custGeom>
              <a:avLst/>
              <a:gdLst>
                <a:gd name="T0" fmla="*/ 501 w 501"/>
                <a:gd name="T1" fmla="*/ 0 h 75"/>
                <a:gd name="T2" fmla="*/ 0 w 501"/>
                <a:gd name="T3" fmla="*/ 75 h 75"/>
                <a:gd name="T4" fmla="*/ 0 60000 65536"/>
                <a:gd name="T5" fmla="*/ 0 60000 65536"/>
              </a:gdLst>
              <a:ahLst/>
              <a:cxnLst>
                <a:cxn ang="T4">
                  <a:pos x="T0" y="T1"/>
                </a:cxn>
                <a:cxn ang="T5">
                  <a:pos x="T2" y="T3"/>
                </a:cxn>
              </a:cxnLst>
              <a:rect l="0" t="0" r="r" b="b"/>
              <a:pathLst>
                <a:path w="501" h="75">
                  <a:moveTo>
                    <a:pt x="501" y="0"/>
                  </a:moveTo>
                  <a:lnTo>
                    <a:pt x="0" y="75"/>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37" name="Freeform 1046"/>
            <p:cNvSpPr>
              <a:spLocks/>
            </p:cNvSpPr>
            <p:nvPr/>
          </p:nvSpPr>
          <p:spPr bwMode="auto">
            <a:xfrm>
              <a:off x="384" y="342"/>
              <a:ext cx="570" cy="69"/>
            </a:xfrm>
            <a:custGeom>
              <a:avLst/>
              <a:gdLst>
                <a:gd name="T0" fmla="*/ 570 w 570"/>
                <a:gd name="T1" fmla="*/ 0 h 69"/>
                <a:gd name="T2" fmla="*/ 0 w 570"/>
                <a:gd name="T3" fmla="*/ 69 h 69"/>
                <a:gd name="T4" fmla="*/ 0 60000 65536"/>
                <a:gd name="T5" fmla="*/ 0 60000 65536"/>
              </a:gdLst>
              <a:ahLst/>
              <a:cxnLst>
                <a:cxn ang="T4">
                  <a:pos x="T0" y="T1"/>
                </a:cxn>
                <a:cxn ang="T5">
                  <a:pos x="T2" y="T3"/>
                </a:cxn>
              </a:cxnLst>
              <a:rect l="0" t="0" r="r" b="b"/>
              <a:pathLst>
                <a:path w="570" h="69">
                  <a:moveTo>
                    <a:pt x="570" y="0"/>
                  </a:moveTo>
                  <a:lnTo>
                    <a:pt x="0" y="69"/>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38" name="Freeform 1047"/>
            <p:cNvSpPr>
              <a:spLocks/>
            </p:cNvSpPr>
            <p:nvPr/>
          </p:nvSpPr>
          <p:spPr bwMode="auto">
            <a:xfrm>
              <a:off x="954" y="339"/>
              <a:ext cx="1695" cy="78"/>
            </a:xfrm>
            <a:custGeom>
              <a:avLst/>
              <a:gdLst>
                <a:gd name="T0" fmla="*/ 0 w 1695"/>
                <a:gd name="T1" fmla="*/ 0 h 78"/>
                <a:gd name="T2" fmla="*/ 1695 w 1695"/>
                <a:gd name="T3" fmla="*/ 78 h 78"/>
                <a:gd name="T4" fmla="*/ 0 60000 65536"/>
                <a:gd name="T5" fmla="*/ 0 60000 65536"/>
              </a:gdLst>
              <a:ahLst/>
              <a:cxnLst>
                <a:cxn ang="T4">
                  <a:pos x="T0" y="T1"/>
                </a:cxn>
                <a:cxn ang="T5">
                  <a:pos x="T2" y="T3"/>
                </a:cxn>
              </a:cxnLst>
              <a:rect l="0" t="0" r="r" b="b"/>
              <a:pathLst>
                <a:path w="1695" h="78">
                  <a:moveTo>
                    <a:pt x="0" y="0"/>
                  </a:moveTo>
                  <a:lnTo>
                    <a:pt x="1695" y="78"/>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39" name="Freeform 1048"/>
            <p:cNvSpPr>
              <a:spLocks/>
            </p:cNvSpPr>
            <p:nvPr/>
          </p:nvSpPr>
          <p:spPr bwMode="auto">
            <a:xfrm>
              <a:off x="432" y="1212"/>
              <a:ext cx="546" cy="183"/>
            </a:xfrm>
            <a:custGeom>
              <a:avLst/>
              <a:gdLst>
                <a:gd name="T0" fmla="*/ 0 w 546"/>
                <a:gd name="T1" fmla="*/ 183 h 183"/>
                <a:gd name="T2" fmla="*/ 546 w 546"/>
                <a:gd name="T3" fmla="*/ 0 h 183"/>
                <a:gd name="T4" fmla="*/ 0 60000 65536"/>
                <a:gd name="T5" fmla="*/ 0 60000 65536"/>
              </a:gdLst>
              <a:ahLst/>
              <a:cxnLst>
                <a:cxn ang="T4">
                  <a:pos x="T0" y="T1"/>
                </a:cxn>
                <a:cxn ang="T5">
                  <a:pos x="T2" y="T3"/>
                </a:cxn>
              </a:cxnLst>
              <a:rect l="0" t="0" r="r" b="b"/>
              <a:pathLst>
                <a:path w="546" h="183">
                  <a:moveTo>
                    <a:pt x="0" y="183"/>
                  </a:moveTo>
                  <a:lnTo>
                    <a:pt x="546" y="0"/>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40" name="Freeform 1049"/>
            <p:cNvSpPr>
              <a:spLocks/>
            </p:cNvSpPr>
            <p:nvPr/>
          </p:nvSpPr>
          <p:spPr bwMode="auto">
            <a:xfrm>
              <a:off x="969" y="1218"/>
              <a:ext cx="1650" cy="201"/>
            </a:xfrm>
            <a:custGeom>
              <a:avLst/>
              <a:gdLst>
                <a:gd name="T0" fmla="*/ 0 w 1650"/>
                <a:gd name="T1" fmla="*/ 0 h 201"/>
                <a:gd name="T2" fmla="*/ 1650 w 1650"/>
                <a:gd name="T3" fmla="*/ 201 h 201"/>
                <a:gd name="T4" fmla="*/ 0 60000 65536"/>
                <a:gd name="T5" fmla="*/ 0 60000 65536"/>
              </a:gdLst>
              <a:ahLst/>
              <a:cxnLst>
                <a:cxn ang="T4">
                  <a:pos x="T0" y="T1"/>
                </a:cxn>
                <a:cxn ang="T5">
                  <a:pos x="T2" y="T3"/>
                </a:cxn>
              </a:cxnLst>
              <a:rect l="0" t="0" r="r" b="b"/>
              <a:pathLst>
                <a:path w="1650" h="201">
                  <a:moveTo>
                    <a:pt x="0" y="0"/>
                  </a:moveTo>
                  <a:lnTo>
                    <a:pt x="1650" y="201"/>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41" name="Freeform 1050"/>
            <p:cNvSpPr>
              <a:spLocks/>
            </p:cNvSpPr>
            <p:nvPr/>
          </p:nvSpPr>
          <p:spPr bwMode="auto">
            <a:xfrm>
              <a:off x="2208" y="1416"/>
              <a:ext cx="408" cy="228"/>
            </a:xfrm>
            <a:custGeom>
              <a:avLst/>
              <a:gdLst>
                <a:gd name="T0" fmla="*/ 408 w 408"/>
                <a:gd name="T1" fmla="*/ 0 h 228"/>
                <a:gd name="T2" fmla="*/ 0 w 408"/>
                <a:gd name="T3" fmla="*/ 228 h 228"/>
                <a:gd name="T4" fmla="*/ 0 60000 65536"/>
                <a:gd name="T5" fmla="*/ 0 60000 65536"/>
              </a:gdLst>
              <a:ahLst/>
              <a:cxnLst>
                <a:cxn ang="T4">
                  <a:pos x="T0" y="T1"/>
                </a:cxn>
                <a:cxn ang="T5">
                  <a:pos x="T2" y="T3"/>
                </a:cxn>
              </a:cxnLst>
              <a:rect l="0" t="0" r="r" b="b"/>
              <a:pathLst>
                <a:path w="408" h="228">
                  <a:moveTo>
                    <a:pt x="408" y="0"/>
                  </a:moveTo>
                  <a:lnTo>
                    <a:pt x="0" y="228"/>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42" name="Freeform 1051"/>
            <p:cNvSpPr>
              <a:spLocks/>
            </p:cNvSpPr>
            <p:nvPr/>
          </p:nvSpPr>
          <p:spPr bwMode="auto">
            <a:xfrm>
              <a:off x="1248" y="1311"/>
              <a:ext cx="498" cy="195"/>
            </a:xfrm>
            <a:custGeom>
              <a:avLst/>
              <a:gdLst>
                <a:gd name="T0" fmla="*/ 0 w 498"/>
                <a:gd name="T1" fmla="*/ 195 h 195"/>
                <a:gd name="T2" fmla="*/ 498 w 498"/>
                <a:gd name="T3" fmla="*/ 0 h 195"/>
                <a:gd name="T4" fmla="*/ 0 60000 65536"/>
                <a:gd name="T5" fmla="*/ 0 60000 65536"/>
              </a:gdLst>
              <a:ahLst/>
              <a:cxnLst>
                <a:cxn ang="T4">
                  <a:pos x="T0" y="T1"/>
                </a:cxn>
                <a:cxn ang="T5">
                  <a:pos x="T2" y="T3"/>
                </a:cxn>
              </a:cxnLst>
              <a:rect l="0" t="0" r="r" b="b"/>
              <a:pathLst>
                <a:path w="498" h="195">
                  <a:moveTo>
                    <a:pt x="0" y="195"/>
                  </a:moveTo>
                  <a:lnTo>
                    <a:pt x="498" y="0"/>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43" name="Freeform 1052"/>
            <p:cNvSpPr>
              <a:spLocks/>
            </p:cNvSpPr>
            <p:nvPr/>
          </p:nvSpPr>
          <p:spPr bwMode="auto">
            <a:xfrm>
              <a:off x="984" y="2046"/>
              <a:ext cx="1602" cy="303"/>
            </a:xfrm>
            <a:custGeom>
              <a:avLst/>
              <a:gdLst>
                <a:gd name="T0" fmla="*/ 0 w 1602"/>
                <a:gd name="T1" fmla="*/ 0 h 303"/>
                <a:gd name="T2" fmla="*/ 1602 w 1602"/>
                <a:gd name="T3" fmla="*/ 303 h 303"/>
                <a:gd name="T4" fmla="*/ 0 60000 65536"/>
                <a:gd name="T5" fmla="*/ 0 60000 65536"/>
              </a:gdLst>
              <a:ahLst/>
              <a:cxnLst>
                <a:cxn ang="T4">
                  <a:pos x="T0" y="T1"/>
                </a:cxn>
                <a:cxn ang="T5">
                  <a:pos x="T2" y="T3"/>
                </a:cxn>
              </a:cxnLst>
              <a:rect l="0" t="0" r="r" b="b"/>
              <a:pathLst>
                <a:path w="1602" h="303">
                  <a:moveTo>
                    <a:pt x="0" y="0"/>
                  </a:moveTo>
                  <a:lnTo>
                    <a:pt x="1602" y="303"/>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44" name="Freeform 1053"/>
            <p:cNvSpPr>
              <a:spLocks/>
            </p:cNvSpPr>
            <p:nvPr/>
          </p:nvSpPr>
          <p:spPr bwMode="auto">
            <a:xfrm>
              <a:off x="2184" y="2346"/>
              <a:ext cx="399" cy="348"/>
            </a:xfrm>
            <a:custGeom>
              <a:avLst/>
              <a:gdLst>
                <a:gd name="T0" fmla="*/ 399 w 399"/>
                <a:gd name="T1" fmla="*/ 0 h 348"/>
                <a:gd name="T2" fmla="*/ 0 w 399"/>
                <a:gd name="T3" fmla="*/ 348 h 348"/>
                <a:gd name="T4" fmla="*/ 0 60000 65536"/>
                <a:gd name="T5" fmla="*/ 0 60000 65536"/>
              </a:gdLst>
              <a:ahLst/>
              <a:cxnLst>
                <a:cxn ang="T4">
                  <a:pos x="T0" y="T1"/>
                </a:cxn>
                <a:cxn ang="T5">
                  <a:pos x="T2" y="T3"/>
                </a:cxn>
              </a:cxnLst>
              <a:rect l="0" t="0" r="r" b="b"/>
              <a:pathLst>
                <a:path w="399" h="348">
                  <a:moveTo>
                    <a:pt x="399" y="0"/>
                  </a:moveTo>
                  <a:lnTo>
                    <a:pt x="0" y="348"/>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45" name="Freeform 1054"/>
            <p:cNvSpPr>
              <a:spLocks/>
            </p:cNvSpPr>
            <p:nvPr/>
          </p:nvSpPr>
          <p:spPr bwMode="auto">
            <a:xfrm>
              <a:off x="1260" y="2187"/>
              <a:ext cx="477" cy="294"/>
            </a:xfrm>
            <a:custGeom>
              <a:avLst/>
              <a:gdLst>
                <a:gd name="T0" fmla="*/ 477 w 477"/>
                <a:gd name="T1" fmla="*/ 0 h 294"/>
                <a:gd name="T2" fmla="*/ 0 w 477"/>
                <a:gd name="T3" fmla="*/ 294 h 294"/>
                <a:gd name="T4" fmla="*/ 0 60000 65536"/>
                <a:gd name="T5" fmla="*/ 0 60000 65536"/>
              </a:gdLst>
              <a:ahLst/>
              <a:cxnLst>
                <a:cxn ang="T4">
                  <a:pos x="T0" y="T1"/>
                </a:cxn>
                <a:cxn ang="T5">
                  <a:pos x="T2" y="T3"/>
                </a:cxn>
              </a:cxnLst>
              <a:rect l="0" t="0" r="r" b="b"/>
              <a:pathLst>
                <a:path w="477" h="294">
                  <a:moveTo>
                    <a:pt x="477" y="0"/>
                  </a:moveTo>
                  <a:lnTo>
                    <a:pt x="0" y="294"/>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46" name="Freeform 1055"/>
            <p:cNvSpPr>
              <a:spLocks/>
            </p:cNvSpPr>
            <p:nvPr/>
          </p:nvSpPr>
          <p:spPr bwMode="auto">
            <a:xfrm>
              <a:off x="462" y="2043"/>
              <a:ext cx="525" cy="261"/>
            </a:xfrm>
            <a:custGeom>
              <a:avLst/>
              <a:gdLst>
                <a:gd name="T0" fmla="*/ 525 w 525"/>
                <a:gd name="T1" fmla="*/ 0 h 261"/>
                <a:gd name="T2" fmla="*/ 0 w 525"/>
                <a:gd name="T3" fmla="*/ 261 h 261"/>
                <a:gd name="T4" fmla="*/ 0 60000 65536"/>
                <a:gd name="T5" fmla="*/ 0 60000 65536"/>
              </a:gdLst>
              <a:ahLst/>
              <a:cxnLst>
                <a:cxn ang="T4">
                  <a:pos x="T0" y="T1"/>
                </a:cxn>
                <a:cxn ang="T5">
                  <a:pos x="T2" y="T3"/>
                </a:cxn>
              </a:cxnLst>
              <a:rect l="0" t="0" r="r" b="b"/>
              <a:pathLst>
                <a:path w="525" h="261">
                  <a:moveTo>
                    <a:pt x="525" y="0"/>
                  </a:moveTo>
                  <a:lnTo>
                    <a:pt x="0" y="261"/>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4587" name="Freeform 1056"/>
          <p:cNvSpPr>
            <a:spLocks/>
          </p:cNvSpPr>
          <p:nvPr/>
        </p:nvSpPr>
        <p:spPr bwMode="auto">
          <a:xfrm>
            <a:off x="6732588" y="3832225"/>
            <a:ext cx="1322387" cy="295275"/>
          </a:xfrm>
          <a:custGeom>
            <a:avLst/>
            <a:gdLst>
              <a:gd name="T0" fmla="*/ 0 w 1734"/>
              <a:gd name="T1" fmla="*/ 0 h 387"/>
              <a:gd name="T2" fmla="*/ 1322387 w 1734"/>
              <a:gd name="T3" fmla="*/ 295275 h 387"/>
              <a:gd name="T4" fmla="*/ 0 60000 65536"/>
              <a:gd name="T5" fmla="*/ 0 60000 65536"/>
            </a:gdLst>
            <a:ahLst/>
            <a:cxnLst>
              <a:cxn ang="T4">
                <a:pos x="T0" y="T1"/>
              </a:cxn>
              <a:cxn ang="T5">
                <a:pos x="T2" y="T3"/>
              </a:cxn>
            </a:cxnLst>
            <a:rect l="0" t="0" r="r" b="b"/>
            <a:pathLst>
              <a:path w="1734" h="387">
                <a:moveTo>
                  <a:pt x="0" y="0"/>
                </a:moveTo>
                <a:lnTo>
                  <a:pt x="1734" y="387"/>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8" name="Freeform 1057"/>
          <p:cNvSpPr>
            <a:spLocks/>
          </p:cNvSpPr>
          <p:nvPr/>
        </p:nvSpPr>
        <p:spPr bwMode="auto">
          <a:xfrm>
            <a:off x="7339013" y="2420938"/>
            <a:ext cx="7937" cy="1544637"/>
          </a:xfrm>
          <a:custGeom>
            <a:avLst/>
            <a:gdLst>
              <a:gd name="T0" fmla="*/ 7937 w 9"/>
              <a:gd name="T1" fmla="*/ 1544637 h 2026"/>
              <a:gd name="T2" fmla="*/ 0 w 9"/>
              <a:gd name="T3" fmla="*/ 0 h 2026"/>
              <a:gd name="T4" fmla="*/ 0 60000 65536"/>
              <a:gd name="T5" fmla="*/ 0 60000 65536"/>
            </a:gdLst>
            <a:ahLst/>
            <a:cxnLst>
              <a:cxn ang="T4">
                <a:pos x="T0" y="T1"/>
              </a:cxn>
              <a:cxn ang="T5">
                <a:pos x="T2" y="T3"/>
              </a:cxn>
            </a:cxnLst>
            <a:rect l="0" t="0" r="r" b="b"/>
            <a:pathLst>
              <a:path w="9" h="2026">
                <a:moveTo>
                  <a:pt x="9" y="2026"/>
                </a:moveTo>
                <a:lnTo>
                  <a:pt x="0" y="0"/>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9" name="Freeform 1058"/>
          <p:cNvSpPr>
            <a:spLocks/>
          </p:cNvSpPr>
          <p:nvPr/>
        </p:nvSpPr>
        <p:spPr bwMode="auto">
          <a:xfrm>
            <a:off x="6718300" y="3133725"/>
            <a:ext cx="1355725" cy="193675"/>
          </a:xfrm>
          <a:custGeom>
            <a:avLst/>
            <a:gdLst>
              <a:gd name="T0" fmla="*/ 0 w 1776"/>
              <a:gd name="T1" fmla="*/ 0 h 255"/>
              <a:gd name="T2" fmla="*/ 1355725 w 1776"/>
              <a:gd name="T3" fmla="*/ 193675 h 255"/>
              <a:gd name="T4" fmla="*/ 0 60000 65536"/>
              <a:gd name="T5" fmla="*/ 0 60000 65536"/>
            </a:gdLst>
            <a:ahLst/>
            <a:cxnLst>
              <a:cxn ang="T4">
                <a:pos x="T0" y="T1"/>
              </a:cxn>
              <a:cxn ang="T5">
                <a:pos x="T2" y="T3"/>
              </a:cxn>
            </a:cxnLst>
            <a:rect l="0" t="0" r="r" b="b"/>
            <a:pathLst>
              <a:path w="1776" h="255">
                <a:moveTo>
                  <a:pt x="0" y="0"/>
                </a:moveTo>
                <a:lnTo>
                  <a:pt x="1776" y="255"/>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0" name="Freeform 1059"/>
          <p:cNvSpPr>
            <a:spLocks/>
          </p:cNvSpPr>
          <p:nvPr/>
        </p:nvSpPr>
        <p:spPr bwMode="auto">
          <a:xfrm>
            <a:off x="6678613" y="2382838"/>
            <a:ext cx="674687" cy="31750"/>
          </a:xfrm>
          <a:custGeom>
            <a:avLst/>
            <a:gdLst>
              <a:gd name="T0" fmla="*/ 0 w 885"/>
              <a:gd name="T1" fmla="*/ 0 h 41"/>
              <a:gd name="T2" fmla="*/ 674687 w 885"/>
              <a:gd name="T3" fmla="*/ 31750 h 41"/>
              <a:gd name="T4" fmla="*/ 0 60000 65536"/>
              <a:gd name="T5" fmla="*/ 0 60000 65536"/>
            </a:gdLst>
            <a:ahLst/>
            <a:cxnLst>
              <a:cxn ang="T4">
                <a:pos x="T0" y="T1"/>
              </a:cxn>
              <a:cxn ang="T5">
                <a:pos x="T2" y="T3"/>
              </a:cxn>
            </a:cxnLst>
            <a:rect l="0" t="0" r="r" b="b"/>
            <a:pathLst>
              <a:path w="885" h="41">
                <a:moveTo>
                  <a:pt x="0" y="0"/>
                </a:moveTo>
                <a:lnTo>
                  <a:pt x="885" y="41"/>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1" name="Freeform 1060"/>
          <p:cNvSpPr>
            <a:spLocks/>
          </p:cNvSpPr>
          <p:nvPr/>
        </p:nvSpPr>
        <p:spPr bwMode="auto">
          <a:xfrm>
            <a:off x="8050213" y="3313113"/>
            <a:ext cx="25400" cy="811212"/>
          </a:xfrm>
          <a:custGeom>
            <a:avLst/>
            <a:gdLst>
              <a:gd name="T0" fmla="*/ 25400 w 33"/>
              <a:gd name="T1" fmla="*/ 0 h 1065"/>
              <a:gd name="T2" fmla="*/ 0 w 33"/>
              <a:gd name="T3" fmla="*/ 811212 h 1065"/>
              <a:gd name="T4" fmla="*/ 0 60000 65536"/>
              <a:gd name="T5" fmla="*/ 0 60000 65536"/>
            </a:gdLst>
            <a:ahLst/>
            <a:cxnLst>
              <a:cxn ang="T4">
                <a:pos x="T0" y="T1"/>
              </a:cxn>
              <a:cxn ang="T5">
                <a:pos x="T2" y="T3"/>
              </a:cxn>
            </a:cxnLst>
            <a:rect l="0" t="0" r="r" b="b"/>
            <a:pathLst>
              <a:path w="33" h="1065">
                <a:moveTo>
                  <a:pt x="33" y="0"/>
                </a:moveTo>
                <a:lnTo>
                  <a:pt x="0" y="1065"/>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2" name="Freeform 1061"/>
          <p:cNvSpPr>
            <a:spLocks/>
          </p:cNvSpPr>
          <p:nvPr/>
        </p:nvSpPr>
        <p:spPr bwMode="auto">
          <a:xfrm>
            <a:off x="6683375" y="2382838"/>
            <a:ext cx="53975" cy="1444625"/>
          </a:xfrm>
          <a:custGeom>
            <a:avLst/>
            <a:gdLst>
              <a:gd name="T0" fmla="*/ 0 w 72"/>
              <a:gd name="T1" fmla="*/ 0 h 1896"/>
              <a:gd name="T2" fmla="*/ 53975 w 72"/>
              <a:gd name="T3" fmla="*/ 1444625 h 1896"/>
              <a:gd name="T4" fmla="*/ 0 60000 65536"/>
              <a:gd name="T5" fmla="*/ 0 60000 65536"/>
            </a:gdLst>
            <a:ahLst/>
            <a:cxnLst>
              <a:cxn ang="T4">
                <a:pos x="T0" y="T1"/>
              </a:cxn>
              <a:cxn ang="T5">
                <a:pos x="T2" y="T3"/>
              </a:cxn>
            </a:cxnLst>
            <a:rect l="0" t="0" r="r" b="b"/>
            <a:pathLst>
              <a:path w="72" h="1896">
                <a:moveTo>
                  <a:pt x="0" y="0"/>
                </a:moveTo>
                <a:lnTo>
                  <a:pt x="72" y="1896"/>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3" name="Freeform 1062"/>
          <p:cNvSpPr>
            <a:spLocks/>
          </p:cNvSpPr>
          <p:nvPr/>
        </p:nvSpPr>
        <p:spPr bwMode="auto">
          <a:xfrm>
            <a:off x="7116763" y="2330450"/>
            <a:ext cx="20637" cy="1300163"/>
          </a:xfrm>
          <a:custGeom>
            <a:avLst/>
            <a:gdLst>
              <a:gd name="T0" fmla="*/ 0 w 27"/>
              <a:gd name="T1" fmla="*/ 0 h 1707"/>
              <a:gd name="T2" fmla="*/ 20637 w 27"/>
              <a:gd name="T3" fmla="*/ 1300163 h 1707"/>
              <a:gd name="T4" fmla="*/ 0 60000 65536"/>
              <a:gd name="T5" fmla="*/ 0 60000 65536"/>
            </a:gdLst>
            <a:ahLst/>
            <a:cxnLst>
              <a:cxn ang="T4">
                <a:pos x="T0" y="T1"/>
              </a:cxn>
              <a:cxn ang="T5">
                <a:pos x="T2" y="T3"/>
              </a:cxn>
            </a:cxnLst>
            <a:rect l="0" t="0" r="r" b="b"/>
            <a:pathLst>
              <a:path w="27" h="1707">
                <a:moveTo>
                  <a:pt x="0" y="0"/>
                </a:moveTo>
                <a:lnTo>
                  <a:pt x="27" y="1707"/>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4" name="Freeform 1063"/>
          <p:cNvSpPr>
            <a:spLocks/>
          </p:cNvSpPr>
          <p:nvPr/>
        </p:nvSpPr>
        <p:spPr bwMode="auto">
          <a:xfrm>
            <a:off x="7707313" y="2357438"/>
            <a:ext cx="1587" cy="1382712"/>
          </a:xfrm>
          <a:custGeom>
            <a:avLst/>
            <a:gdLst>
              <a:gd name="T0" fmla="*/ 0 w 1"/>
              <a:gd name="T1" fmla="*/ 0 h 1815"/>
              <a:gd name="T2" fmla="*/ 0 w 1"/>
              <a:gd name="T3" fmla="*/ 1382712 h 1815"/>
              <a:gd name="T4" fmla="*/ 0 60000 65536"/>
              <a:gd name="T5" fmla="*/ 0 60000 65536"/>
            </a:gdLst>
            <a:ahLst/>
            <a:cxnLst>
              <a:cxn ang="T4">
                <a:pos x="T0" y="T1"/>
              </a:cxn>
              <a:cxn ang="T5">
                <a:pos x="T2" y="T3"/>
              </a:cxn>
            </a:cxnLst>
            <a:rect l="0" t="0" r="r" b="b"/>
            <a:pathLst>
              <a:path w="1" h="1815">
                <a:moveTo>
                  <a:pt x="0" y="0"/>
                </a:moveTo>
                <a:lnTo>
                  <a:pt x="0" y="1815"/>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5" name="Freeform 1064"/>
          <p:cNvSpPr>
            <a:spLocks/>
          </p:cNvSpPr>
          <p:nvPr/>
        </p:nvSpPr>
        <p:spPr bwMode="auto">
          <a:xfrm>
            <a:off x="8355013" y="3157538"/>
            <a:ext cx="17462" cy="708025"/>
          </a:xfrm>
          <a:custGeom>
            <a:avLst/>
            <a:gdLst>
              <a:gd name="T0" fmla="*/ 17462 w 24"/>
              <a:gd name="T1" fmla="*/ 0 h 928"/>
              <a:gd name="T2" fmla="*/ 0 w 24"/>
              <a:gd name="T3" fmla="*/ 708025 h 928"/>
              <a:gd name="T4" fmla="*/ 0 60000 65536"/>
              <a:gd name="T5" fmla="*/ 0 60000 65536"/>
            </a:gdLst>
            <a:ahLst/>
            <a:cxnLst>
              <a:cxn ang="T4">
                <a:pos x="T0" y="T1"/>
              </a:cxn>
              <a:cxn ang="T5">
                <a:pos x="T2" y="T3"/>
              </a:cxn>
            </a:cxnLst>
            <a:rect l="0" t="0" r="r" b="b"/>
            <a:pathLst>
              <a:path w="24" h="928">
                <a:moveTo>
                  <a:pt x="24" y="0"/>
                </a:moveTo>
                <a:lnTo>
                  <a:pt x="0" y="928"/>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6" name="Freeform 1065"/>
          <p:cNvSpPr>
            <a:spLocks/>
          </p:cNvSpPr>
          <p:nvPr/>
        </p:nvSpPr>
        <p:spPr bwMode="auto">
          <a:xfrm>
            <a:off x="7334250" y="2360613"/>
            <a:ext cx="382588" cy="57150"/>
          </a:xfrm>
          <a:custGeom>
            <a:avLst/>
            <a:gdLst>
              <a:gd name="T0" fmla="*/ 382588 w 501"/>
              <a:gd name="T1" fmla="*/ 0 h 75"/>
              <a:gd name="T2" fmla="*/ 0 w 501"/>
              <a:gd name="T3" fmla="*/ 57150 h 75"/>
              <a:gd name="T4" fmla="*/ 0 60000 65536"/>
              <a:gd name="T5" fmla="*/ 0 60000 65536"/>
            </a:gdLst>
            <a:ahLst/>
            <a:cxnLst>
              <a:cxn ang="T4">
                <a:pos x="T0" y="T1"/>
              </a:cxn>
              <a:cxn ang="T5">
                <a:pos x="T2" y="T3"/>
              </a:cxn>
            </a:cxnLst>
            <a:rect l="0" t="0" r="r" b="b"/>
            <a:pathLst>
              <a:path w="501" h="75">
                <a:moveTo>
                  <a:pt x="501" y="0"/>
                </a:moveTo>
                <a:lnTo>
                  <a:pt x="0" y="75"/>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7" name="Freeform 1066"/>
          <p:cNvSpPr>
            <a:spLocks/>
          </p:cNvSpPr>
          <p:nvPr/>
        </p:nvSpPr>
        <p:spPr bwMode="auto">
          <a:xfrm>
            <a:off x="6678613" y="2335213"/>
            <a:ext cx="433387" cy="52387"/>
          </a:xfrm>
          <a:custGeom>
            <a:avLst/>
            <a:gdLst>
              <a:gd name="T0" fmla="*/ 433387 w 570"/>
              <a:gd name="T1" fmla="*/ 0 h 69"/>
              <a:gd name="T2" fmla="*/ 0 w 570"/>
              <a:gd name="T3" fmla="*/ 52387 h 69"/>
              <a:gd name="T4" fmla="*/ 0 60000 65536"/>
              <a:gd name="T5" fmla="*/ 0 60000 65536"/>
            </a:gdLst>
            <a:ahLst/>
            <a:cxnLst>
              <a:cxn ang="T4">
                <a:pos x="T0" y="T1"/>
              </a:cxn>
              <a:cxn ang="T5">
                <a:pos x="T2" y="T3"/>
              </a:cxn>
            </a:cxnLst>
            <a:rect l="0" t="0" r="r" b="b"/>
            <a:pathLst>
              <a:path w="570" h="69">
                <a:moveTo>
                  <a:pt x="570" y="0"/>
                </a:moveTo>
                <a:lnTo>
                  <a:pt x="0" y="69"/>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8" name="Freeform 1067"/>
          <p:cNvSpPr>
            <a:spLocks/>
          </p:cNvSpPr>
          <p:nvPr/>
        </p:nvSpPr>
        <p:spPr bwMode="auto">
          <a:xfrm>
            <a:off x="7112000" y="2333625"/>
            <a:ext cx="573088" cy="17463"/>
          </a:xfrm>
          <a:custGeom>
            <a:avLst/>
            <a:gdLst>
              <a:gd name="T0" fmla="*/ 0 w 752"/>
              <a:gd name="T1" fmla="*/ 0 h 23"/>
              <a:gd name="T2" fmla="*/ 573088 w 752"/>
              <a:gd name="T3" fmla="*/ 17463 h 23"/>
              <a:gd name="T4" fmla="*/ 0 60000 65536"/>
              <a:gd name="T5" fmla="*/ 0 60000 65536"/>
            </a:gdLst>
            <a:ahLst/>
            <a:cxnLst>
              <a:cxn ang="T4">
                <a:pos x="T0" y="T1"/>
              </a:cxn>
              <a:cxn ang="T5">
                <a:pos x="T2" y="T3"/>
              </a:cxn>
            </a:cxnLst>
            <a:rect l="0" t="0" r="r" b="b"/>
            <a:pathLst>
              <a:path w="752" h="23">
                <a:moveTo>
                  <a:pt x="0" y="0"/>
                </a:moveTo>
                <a:lnTo>
                  <a:pt x="752" y="23"/>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9" name="Freeform 1068"/>
          <p:cNvSpPr>
            <a:spLocks/>
          </p:cNvSpPr>
          <p:nvPr/>
        </p:nvSpPr>
        <p:spPr bwMode="auto">
          <a:xfrm>
            <a:off x="6715125" y="2998788"/>
            <a:ext cx="415925" cy="139700"/>
          </a:xfrm>
          <a:custGeom>
            <a:avLst/>
            <a:gdLst>
              <a:gd name="T0" fmla="*/ 0 w 546"/>
              <a:gd name="T1" fmla="*/ 139700 h 183"/>
              <a:gd name="T2" fmla="*/ 415925 w 546"/>
              <a:gd name="T3" fmla="*/ 0 h 183"/>
              <a:gd name="T4" fmla="*/ 0 60000 65536"/>
              <a:gd name="T5" fmla="*/ 0 60000 65536"/>
            </a:gdLst>
            <a:ahLst/>
            <a:cxnLst>
              <a:cxn ang="T4">
                <a:pos x="T0" y="T1"/>
              </a:cxn>
              <a:cxn ang="T5">
                <a:pos x="T2" y="T3"/>
              </a:cxn>
            </a:cxnLst>
            <a:rect l="0" t="0" r="r" b="b"/>
            <a:pathLst>
              <a:path w="546" h="183">
                <a:moveTo>
                  <a:pt x="0" y="183"/>
                </a:moveTo>
                <a:lnTo>
                  <a:pt x="546" y="0"/>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00" name="Freeform 1069"/>
          <p:cNvSpPr>
            <a:spLocks/>
          </p:cNvSpPr>
          <p:nvPr/>
        </p:nvSpPr>
        <p:spPr bwMode="auto">
          <a:xfrm>
            <a:off x="7124700" y="3001963"/>
            <a:ext cx="1257300" cy="153987"/>
          </a:xfrm>
          <a:custGeom>
            <a:avLst/>
            <a:gdLst>
              <a:gd name="T0" fmla="*/ 0 w 1650"/>
              <a:gd name="T1" fmla="*/ 0 h 201"/>
              <a:gd name="T2" fmla="*/ 1257300 w 1650"/>
              <a:gd name="T3" fmla="*/ 153987 h 201"/>
              <a:gd name="T4" fmla="*/ 0 60000 65536"/>
              <a:gd name="T5" fmla="*/ 0 60000 65536"/>
            </a:gdLst>
            <a:ahLst/>
            <a:cxnLst>
              <a:cxn ang="T4">
                <a:pos x="T0" y="T1"/>
              </a:cxn>
              <a:cxn ang="T5">
                <a:pos x="T2" y="T3"/>
              </a:cxn>
            </a:cxnLst>
            <a:rect l="0" t="0" r="r" b="b"/>
            <a:pathLst>
              <a:path w="1650" h="201">
                <a:moveTo>
                  <a:pt x="0" y="0"/>
                </a:moveTo>
                <a:lnTo>
                  <a:pt x="1650" y="201"/>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01" name="Freeform 1070"/>
          <p:cNvSpPr>
            <a:spLocks/>
          </p:cNvSpPr>
          <p:nvPr/>
        </p:nvSpPr>
        <p:spPr bwMode="auto">
          <a:xfrm>
            <a:off x="8067675" y="3152775"/>
            <a:ext cx="311150" cy="174625"/>
          </a:xfrm>
          <a:custGeom>
            <a:avLst/>
            <a:gdLst>
              <a:gd name="T0" fmla="*/ 311150 w 408"/>
              <a:gd name="T1" fmla="*/ 0 h 228"/>
              <a:gd name="T2" fmla="*/ 0 w 408"/>
              <a:gd name="T3" fmla="*/ 174625 h 228"/>
              <a:gd name="T4" fmla="*/ 0 60000 65536"/>
              <a:gd name="T5" fmla="*/ 0 60000 65536"/>
            </a:gdLst>
            <a:ahLst/>
            <a:cxnLst>
              <a:cxn ang="T4">
                <a:pos x="T0" y="T1"/>
              </a:cxn>
              <a:cxn ang="T5">
                <a:pos x="T2" y="T3"/>
              </a:cxn>
            </a:cxnLst>
            <a:rect l="0" t="0" r="r" b="b"/>
            <a:pathLst>
              <a:path w="408" h="228">
                <a:moveTo>
                  <a:pt x="408" y="0"/>
                </a:moveTo>
                <a:lnTo>
                  <a:pt x="0" y="228"/>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02" name="Freeform 1071"/>
          <p:cNvSpPr>
            <a:spLocks/>
          </p:cNvSpPr>
          <p:nvPr/>
        </p:nvSpPr>
        <p:spPr bwMode="auto">
          <a:xfrm>
            <a:off x="7337425" y="3073400"/>
            <a:ext cx="379413" cy="149225"/>
          </a:xfrm>
          <a:custGeom>
            <a:avLst/>
            <a:gdLst>
              <a:gd name="T0" fmla="*/ 0 w 498"/>
              <a:gd name="T1" fmla="*/ 149225 h 195"/>
              <a:gd name="T2" fmla="*/ 379413 w 498"/>
              <a:gd name="T3" fmla="*/ 0 h 195"/>
              <a:gd name="T4" fmla="*/ 0 60000 65536"/>
              <a:gd name="T5" fmla="*/ 0 60000 65536"/>
            </a:gdLst>
            <a:ahLst/>
            <a:cxnLst>
              <a:cxn ang="T4">
                <a:pos x="T0" y="T1"/>
              </a:cxn>
              <a:cxn ang="T5">
                <a:pos x="T2" y="T3"/>
              </a:cxn>
            </a:cxnLst>
            <a:rect l="0" t="0" r="r" b="b"/>
            <a:pathLst>
              <a:path w="498" h="195">
                <a:moveTo>
                  <a:pt x="0" y="195"/>
                </a:moveTo>
                <a:lnTo>
                  <a:pt x="498" y="0"/>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03" name="Freeform 1072"/>
          <p:cNvSpPr>
            <a:spLocks/>
          </p:cNvSpPr>
          <p:nvPr/>
        </p:nvSpPr>
        <p:spPr bwMode="auto">
          <a:xfrm>
            <a:off x="7135813" y="3633788"/>
            <a:ext cx="1220787" cy="231775"/>
          </a:xfrm>
          <a:custGeom>
            <a:avLst/>
            <a:gdLst>
              <a:gd name="T0" fmla="*/ 0 w 1602"/>
              <a:gd name="T1" fmla="*/ 0 h 303"/>
              <a:gd name="T2" fmla="*/ 1220787 w 1602"/>
              <a:gd name="T3" fmla="*/ 231775 h 303"/>
              <a:gd name="T4" fmla="*/ 0 60000 65536"/>
              <a:gd name="T5" fmla="*/ 0 60000 65536"/>
            </a:gdLst>
            <a:ahLst/>
            <a:cxnLst>
              <a:cxn ang="T4">
                <a:pos x="T0" y="T1"/>
              </a:cxn>
              <a:cxn ang="T5">
                <a:pos x="T2" y="T3"/>
              </a:cxn>
            </a:cxnLst>
            <a:rect l="0" t="0" r="r" b="b"/>
            <a:pathLst>
              <a:path w="1602" h="303">
                <a:moveTo>
                  <a:pt x="0" y="0"/>
                </a:moveTo>
                <a:lnTo>
                  <a:pt x="1602" y="303"/>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04" name="Freeform 1073"/>
          <p:cNvSpPr>
            <a:spLocks/>
          </p:cNvSpPr>
          <p:nvPr/>
        </p:nvSpPr>
        <p:spPr bwMode="auto">
          <a:xfrm>
            <a:off x="8050213" y="3862388"/>
            <a:ext cx="304800" cy="265112"/>
          </a:xfrm>
          <a:custGeom>
            <a:avLst/>
            <a:gdLst>
              <a:gd name="T0" fmla="*/ 304800 w 399"/>
              <a:gd name="T1" fmla="*/ 0 h 348"/>
              <a:gd name="T2" fmla="*/ 0 w 399"/>
              <a:gd name="T3" fmla="*/ 265112 h 348"/>
              <a:gd name="T4" fmla="*/ 0 60000 65536"/>
              <a:gd name="T5" fmla="*/ 0 60000 65536"/>
            </a:gdLst>
            <a:ahLst/>
            <a:cxnLst>
              <a:cxn ang="T4">
                <a:pos x="T0" y="T1"/>
              </a:cxn>
              <a:cxn ang="T5">
                <a:pos x="T2" y="T3"/>
              </a:cxn>
            </a:cxnLst>
            <a:rect l="0" t="0" r="r" b="b"/>
            <a:pathLst>
              <a:path w="399" h="348">
                <a:moveTo>
                  <a:pt x="399" y="0"/>
                </a:moveTo>
                <a:lnTo>
                  <a:pt x="0" y="348"/>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05" name="Freeform 1074"/>
          <p:cNvSpPr>
            <a:spLocks/>
          </p:cNvSpPr>
          <p:nvPr/>
        </p:nvSpPr>
        <p:spPr bwMode="auto">
          <a:xfrm>
            <a:off x="7346950" y="3740150"/>
            <a:ext cx="363538" cy="225425"/>
          </a:xfrm>
          <a:custGeom>
            <a:avLst/>
            <a:gdLst>
              <a:gd name="T0" fmla="*/ 363538 w 477"/>
              <a:gd name="T1" fmla="*/ 0 h 294"/>
              <a:gd name="T2" fmla="*/ 0 w 477"/>
              <a:gd name="T3" fmla="*/ 225425 h 294"/>
              <a:gd name="T4" fmla="*/ 0 60000 65536"/>
              <a:gd name="T5" fmla="*/ 0 60000 65536"/>
            </a:gdLst>
            <a:ahLst/>
            <a:cxnLst>
              <a:cxn ang="T4">
                <a:pos x="T0" y="T1"/>
              </a:cxn>
              <a:cxn ang="T5">
                <a:pos x="T2" y="T3"/>
              </a:cxn>
            </a:cxnLst>
            <a:rect l="0" t="0" r="r" b="b"/>
            <a:pathLst>
              <a:path w="477" h="294">
                <a:moveTo>
                  <a:pt x="477" y="0"/>
                </a:moveTo>
                <a:lnTo>
                  <a:pt x="0" y="294"/>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06" name="Freeform 1075"/>
          <p:cNvSpPr>
            <a:spLocks/>
          </p:cNvSpPr>
          <p:nvPr/>
        </p:nvSpPr>
        <p:spPr bwMode="auto">
          <a:xfrm>
            <a:off x="6737350" y="3630613"/>
            <a:ext cx="400050" cy="200025"/>
          </a:xfrm>
          <a:custGeom>
            <a:avLst/>
            <a:gdLst>
              <a:gd name="T0" fmla="*/ 400050 w 525"/>
              <a:gd name="T1" fmla="*/ 0 h 261"/>
              <a:gd name="T2" fmla="*/ 0 w 525"/>
              <a:gd name="T3" fmla="*/ 200025 h 261"/>
              <a:gd name="T4" fmla="*/ 0 60000 65536"/>
              <a:gd name="T5" fmla="*/ 0 60000 65536"/>
            </a:gdLst>
            <a:ahLst/>
            <a:cxnLst>
              <a:cxn ang="T4">
                <a:pos x="T0" y="T1"/>
              </a:cxn>
              <a:cxn ang="T5">
                <a:pos x="T2" y="T3"/>
              </a:cxn>
            </a:cxnLst>
            <a:rect l="0" t="0" r="r" b="b"/>
            <a:pathLst>
              <a:path w="525" h="261">
                <a:moveTo>
                  <a:pt x="525" y="0"/>
                </a:moveTo>
                <a:lnTo>
                  <a:pt x="0" y="261"/>
                </a:lnTo>
              </a:path>
            </a:pathLst>
          </a:custGeom>
          <a:noFill/>
          <a:ln w="285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07" name="Line 1076"/>
          <p:cNvSpPr>
            <a:spLocks noChangeShapeType="1"/>
          </p:cNvSpPr>
          <p:nvPr/>
        </p:nvSpPr>
        <p:spPr bwMode="auto">
          <a:xfrm flipH="1">
            <a:off x="2057400" y="2374900"/>
            <a:ext cx="4953000" cy="2362200"/>
          </a:xfrm>
          <a:prstGeom prst="line">
            <a:avLst/>
          </a:prstGeom>
          <a:noFill/>
          <a:ln w="762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08" name="Line 1077"/>
          <p:cNvSpPr>
            <a:spLocks noChangeShapeType="1"/>
          </p:cNvSpPr>
          <p:nvPr/>
        </p:nvSpPr>
        <p:spPr bwMode="auto">
          <a:xfrm>
            <a:off x="2590800" y="2832100"/>
            <a:ext cx="4343400" cy="19050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09" name="Line 1078"/>
          <p:cNvSpPr>
            <a:spLocks noChangeShapeType="1"/>
          </p:cNvSpPr>
          <p:nvPr/>
        </p:nvSpPr>
        <p:spPr bwMode="auto">
          <a:xfrm>
            <a:off x="1524000" y="3670300"/>
            <a:ext cx="0" cy="1066800"/>
          </a:xfrm>
          <a:prstGeom prst="line">
            <a:avLst/>
          </a:prstGeom>
          <a:noFill/>
          <a:ln w="762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10" name="Text Box 1079"/>
          <p:cNvSpPr txBox="1">
            <a:spLocks noChangeArrowheads="1"/>
          </p:cNvSpPr>
          <p:nvPr/>
        </p:nvSpPr>
        <p:spPr bwMode="auto">
          <a:xfrm>
            <a:off x="1066800" y="41275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a:solidFill>
                  <a:srgbClr val="3333CC"/>
                </a:solidFill>
                <a:latin typeface="Times New Roman" pitchFamily="18" charset="0"/>
              </a:rPr>
              <a:t>11</a:t>
            </a:r>
          </a:p>
        </p:txBody>
      </p:sp>
      <p:sp>
        <p:nvSpPr>
          <p:cNvPr id="24611" name="Text Box 1080"/>
          <p:cNvSpPr txBox="1">
            <a:spLocks noChangeArrowheads="1"/>
          </p:cNvSpPr>
          <p:nvPr/>
        </p:nvSpPr>
        <p:spPr bwMode="auto">
          <a:xfrm>
            <a:off x="3657600" y="41417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a:solidFill>
                  <a:srgbClr val="3333CC"/>
                </a:solidFill>
                <a:latin typeface="Times New Roman" pitchFamily="18" charset="0"/>
              </a:rPr>
              <a:t>12</a:t>
            </a:r>
          </a:p>
        </p:txBody>
      </p:sp>
      <p:sp>
        <p:nvSpPr>
          <p:cNvPr id="24612" name="Text Box 1081"/>
          <p:cNvSpPr txBox="1">
            <a:spLocks noChangeArrowheads="1"/>
          </p:cNvSpPr>
          <p:nvPr/>
        </p:nvSpPr>
        <p:spPr bwMode="auto">
          <a:xfrm>
            <a:off x="6400800" y="41417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a:solidFill>
                  <a:srgbClr val="3333CC"/>
                </a:solidFill>
                <a:latin typeface="Times New Roman" pitchFamily="18" charset="0"/>
              </a:rPr>
              <a:t>10</a:t>
            </a:r>
          </a:p>
        </p:txBody>
      </p:sp>
      <p:sp>
        <p:nvSpPr>
          <p:cNvPr id="24613" name="Line 1082"/>
          <p:cNvSpPr>
            <a:spLocks noChangeShapeType="1"/>
          </p:cNvSpPr>
          <p:nvPr/>
        </p:nvSpPr>
        <p:spPr bwMode="auto">
          <a:xfrm>
            <a:off x="7848600" y="3746500"/>
            <a:ext cx="0" cy="10668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14" name="Freeform 1083"/>
          <p:cNvSpPr>
            <a:spLocks/>
          </p:cNvSpPr>
          <p:nvPr/>
        </p:nvSpPr>
        <p:spPr bwMode="auto">
          <a:xfrm>
            <a:off x="1143000" y="5118100"/>
            <a:ext cx="1600200" cy="228600"/>
          </a:xfrm>
          <a:custGeom>
            <a:avLst/>
            <a:gdLst>
              <a:gd name="T0" fmla="*/ 0 w 1008"/>
              <a:gd name="T1" fmla="*/ 228600 h 144"/>
              <a:gd name="T2" fmla="*/ 1600200 w 1008"/>
              <a:gd name="T3" fmla="*/ 228600 h 144"/>
              <a:gd name="T4" fmla="*/ 1600200 w 1008"/>
              <a:gd name="T5" fmla="*/ 142875 h 144"/>
              <a:gd name="T6" fmla="*/ 1338263 w 1008"/>
              <a:gd name="T7" fmla="*/ 147638 h 144"/>
              <a:gd name="T8" fmla="*/ 1338263 w 1008"/>
              <a:gd name="T9" fmla="*/ 76200 h 144"/>
              <a:gd name="T10" fmla="*/ 1600200 w 1008"/>
              <a:gd name="T11" fmla="*/ 76200 h 144"/>
              <a:gd name="T12" fmla="*/ 1600200 w 1008"/>
              <a:gd name="T13" fmla="*/ 0 h 144"/>
              <a:gd name="T14" fmla="*/ 0 w 1008"/>
              <a:gd name="T15" fmla="*/ 0 h 144"/>
              <a:gd name="T16" fmla="*/ 0 w 1008"/>
              <a:gd name="T17" fmla="*/ 76200 h 144"/>
              <a:gd name="T18" fmla="*/ 228600 w 1008"/>
              <a:gd name="T19" fmla="*/ 71438 h 144"/>
              <a:gd name="T20" fmla="*/ 228600 w 1008"/>
              <a:gd name="T21" fmla="*/ 147638 h 144"/>
              <a:gd name="T22" fmla="*/ 0 w 1008"/>
              <a:gd name="T23" fmla="*/ 142875 h 144"/>
              <a:gd name="T24" fmla="*/ 0 w 1008"/>
              <a:gd name="T25" fmla="*/ 22860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8" h="144">
                <a:moveTo>
                  <a:pt x="0" y="144"/>
                </a:moveTo>
                <a:lnTo>
                  <a:pt x="1008" y="144"/>
                </a:lnTo>
                <a:lnTo>
                  <a:pt x="1008" y="90"/>
                </a:lnTo>
                <a:lnTo>
                  <a:pt x="843" y="93"/>
                </a:lnTo>
                <a:lnTo>
                  <a:pt x="843" y="48"/>
                </a:lnTo>
                <a:lnTo>
                  <a:pt x="1008" y="48"/>
                </a:lnTo>
                <a:lnTo>
                  <a:pt x="1008" y="0"/>
                </a:lnTo>
                <a:lnTo>
                  <a:pt x="0" y="0"/>
                </a:lnTo>
                <a:lnTo>
                  <a:pt x="0" y="48"/>
                </a:lnTo>
                <a:lnTo>
                  <a:pt x="144" y="45"/>
                </a:lnTo>
                <a:lnTo>
                  <a:pt x="144" y="93"/>
                </a:lnTo>
                <a:lnTo>
                  <a:pt x="0" y="90"/>
                </a:lnTo>
                <a:lnTo>
                  <a:pt x="0" y="144"/>
                </a:lnTo>
                <a:close/>
              </a:path>
            </a:pathLst>
          </a:custGeom>
          <a:solidFill>
            <a:srgbClr val="009900">
              <a:alpha val="50195"/>
            </a:srgbClr>
          </a:solidFill>
          <a:ln w="9525">
            <a:solidFill>
              <a:srgbClr val="990000"/>
            </a:solidFill>
            <a:round/>
            <a:headEnd/>
            <a:tailEnd/>
          </a:ln>
          <a:effectLst/>
          <a:extLst/>
        </p:spPr>
        <p:txBody>
          <a:bodyPr/>
          <a:lstStyle/>
          <a:p>
            <a:endParaRPr lang="fr-FR"/>
          </a:p>
        </p:txBody>
      </p:sp>
      <p:sp>
        <p:nvSpPr>
          <p:cNvPr id="24622" name="Rectangle 1085"/>
          <p:cNvSpPr>
            <a:spLocks noChangeArrowheads="1"/>
          </p:cNvSpPr>
          <p:nvPr/>
        </p:nvSpPr>
        <p:spPr bwMode="auto">
          <a:xfrm>
            <a:off x="7315200" y="5194300"/>
            <a:ext cx="228600" cy="76200"/>
          </a:xfrm>
          <a:prstGeom prst="rect">
            <a:avLst/>
          </a:prstGeom>
          <a:solidFill>
            <a:srgbClr val="3333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4624" name="Freeform 1087"/>
          <p:cNvSpPr>
            <a:spLocks/>
          </p:cNvSpPr>
          <p:nvPr/>
        </p:nvSpPr>
        <p:spPr bwMode="auto">
          <a:xfrm>
            <a:off x="5867400" y="5118100"/>
            <a:ext cx="3048000" cy="228600"/>
          </a:xfrm>
          <a:custGeom>
            <a:avLst/>
            <a:gdLst>
              <a:gd name="T0" fmla="*/ 0 w 2544"/>
              <a:gd name="T1" fmla="*/ 144 h 288"/>
              <a:gd name="T2" fmla="*/ 1920 w 2544"/>
              <a:gd name="T3" fmla="*/ 144 h 288"/>
              <a:gd name="T4" fmla="*/ 1920 w 2544"/>
              <a:gd name="T5" fmla="*/ 96 h 288"/>
              <a:gd name="T6" fmla="*/ 1739 w 2544"/>
              <a:gd name="T7" fmla="*/ 96 h 288"/>
              <a:gd name="T8" fmla="*/ 1739 w 2544"/>
              <a:gd name="T9" fmla="*/ 48 h 288"/>
              <a:gd name="T10" fmla="*/ 1920 w 2544"/>
              <a:gd name="T11" fmla="*/ 48 h 288"/>
              <a:gd name="T12" fmla="*/ 1920 w 2544"/>
              <a:gd name="T13" fmla="*/ 0 h 288"/>
              <a:gd name="T14" fmla="*/ 0 w 2544"/>
              <a:gd name="T15" fmla="*/ 0 h 288"/>
              <a:gd name="T16" fmla="*/ 0 w 2544"/>
              <a:gd name="T17" fmla="*/ 48 h 288"/>
              <a:gd name="T18" fmla="*/ 181 w 2544"/>
              <a:gd name="T19" fmla="*/ 48 h 288"/>
              <a:gd name="T20" fmla="*/ 181 w 2544"/>
              <a:gd name="T21" fmla="*/ 96 h 288"/>
              <a:gd name="T22" fmla="*/ 0 w 2544"/>
              <a:gd name="T23" fmla="*/ 96 h 288"/>
              <a:gd name="T24" fmla="*/ 0 w 2544"/>
              <a:gd name="T25" fmla="*/ 14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4" h="288">
                <a:moveTo>
                  <a:pt x="0" y="288"/>
                </a:moveTo>
                <a:lnTo>
                  <a:pt x="2544" y="288"/>
                </a:lnTo>
                <a:lnTo>
                  <a:pt x="2544" y="192"/>
                </a:lnTo>
                <a:lnTo>
                  <a:pt x="2304" y="192"/>
                </a:lnTo>
                <a:lnTo>
                  <a:pt x="2304" y="96"/>
                </a:lnTo>
                <a:lnTo>
                  <a:pt x="2544" y="96"/>
                </a:lnTo>
                <a:lnTo>
                  <a:pt x="2544" y="0"/>
                </a:lnTo>
                <a:lnTo>
                  <a:pt x="0" y="0"/>
                </a:lnTo>
                <a:lnTo>
                  <a:pt x="0" y="96"/>
                </a:lnTo>
                <a:lnTo>
                  <a:pt x="240" y="96"/>
                </a:lnTo>
                <a:lnTo>
                  <a:pt x="240" y="192"/>
                </a:lnTo>
                <a:lnTo>
                  <a:pt x="0" y="192"/>
                </a:lnTo>
                <a:lnTo>
                  <a:pt x="0" y="288"/>
                </a:lnTo>
                <a:close/>
              </a:path>
            </a:pathLst>
          </a:custGeom>
          <a:solidFill>
            <a:srgbClr val="3333CC"/>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25" name="Rectangle 1088"/>
          <p:cNvSpPr>
            <a:spLocks noChangeArrowheads="1"/>
          </p:cNvSpPr>
          <p:nvPr/>
        </p:nvSpPr>
        <p:spPr bwMode="auto">
          <a:xfrm>
            <a:off x="7315200" y="5194300"/>
            <a:ext cx="228600" cy="76200"/>
          </a:xfrm>
          <a:prstGeom prst="rect">
            <a:avLst/>
          </a:prstGeom>
          <a:solidFill>
            <a:schemeClr val="bg1"/>
          </a:solidFill>
          <a:ln w="9525">
            <a:solidFill>
              <a:schemeClr val="bg1"/>
            </a:solidFill>
            <a:miter lim="800000"/>
            <a:headEnd/>
            <a:tailEnd/>
          </a:ln>
          <a:effectLst/>
          <a:extLst/>
        </p:spPr>
        <p:txBody>
          <a:bodyPr wrap="none"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4616" name="Rectangle 1089"/>
          <p:cNvSpPr>
            <a:spLocks noChangeArrowheads="1"/>
          </p:cNvSpPr>
          <p:nvPr/>
        </p:nvSpPr>
        <p:spPr bwMode="auto">
          <a:xfrm>
            <a:off x="5867400" y="6369954"/>
            <a:ext cx="3048000" cy="228600"/>
          </a:xfrm>
          <a:prstGeom prst="rect">
            <a:avLst/>
          </a:prstGeom>
          <a:solidFill>
            <a:srgbClr val="3333CC">
              <a:alpha val="50195"/>
            </a:srgbClr>
          </a:solidFill>
          <a:ln w="9525">
            <a:solidFill>
              <a:schemeClr val="accent2"/>
            </a:solidFill>
            <a:miter lim="800000"/>
            <a:headEnd/>
            <a:tailEnd/>
          </a:ln>
          <a:effectLst/>
          <a:extLst/>
        </p:spPr>
        <p:txBody>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4617" name="Rectangle 1090"/>
          <p:cNvSpPr>
            <a:spLocks noChangeArrowheads="1"/>
          </p:cNvSpPr>
          <p:nvPr/>
        </p:nvSpPr>
        <p:spPr bwMode="auto">
          <a:xfrm>
            <a:off x="1143000" y="6337296"/>
            <a:ext cx="1600200" cy="228600"/>
          </a:xfrm>
          <a:prstGeom prst="rect">
            <a:avLst/>
          </a:prstGeom>
          <a:solidFill>
            <a:srgbClr val="009900">
              <a:alpha val="50195"/>
            </a:srgbClr>
          </a:solidFill>
          <a:ln w="9525">
            <a:solidFill>
              <a:srgbClr val="990000"/>
            </a:solidFill>
            <a:miter lim="800000"/>
            <a:headEnd/>
            <a:tailEnd/>
          </a:ln>
          <a:effectLst/>
          <a:extLst/>
        </p:spPr>
        <p:txBody>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4618" name="Text Box 1091"/>
          <p:cNvSpPr txBox="1">
            <a:spLocks noChangeArrowheads="1"/>
          </p:cNvSpPr>
          <p:nvPr/>
        </p:nvSpPr>
        <p:spPr bwMode="auto">
          <a:xfrm>
            <a:off x="1447800" y="56515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a:solidFill>
                  <a:srgbClr val="3333CC"/>
                </a:solidFill>
                <a:latin typeface="Times New Roman" pitchFamily="18" charset="0"/>
              </a:rPr>
              <a:t>1</a:t>
            </a:r>
          </a:p>
        </p:txBody>
      </p:sp>
      <p:sp>
        <p:nvSpPr>
          <p:cNvPr id="24619" name="Text Box 1092"/>
          <p:cNvSpPr txBox="1">
            <a:spLocks noChangeArrowheads="1"/>
          </p:cNvSpPr>
          <p:nvPr/>
        </p:nvSpPr>
        <p:spPr bwMode="auto">
          <a:xfrm>
            <a:off x="7620000" y="55753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a:solidFill>
                  <a:srgbClr val="3333CC"/>
                </a:solidFill>
                <a:latin typeface="Times New Roman" pitchFamily="18" charset="0"/>
              </a:rPr>
              <a:t>1</a:t>
            </a:r>
          </a:p>
        </p:txBody>
      </p:sp>
      <p:sp>
        <p:nvSpPr>
          <p:cNvPr id="24620" name="Text Box 1093"/>
          <p:cNvSpPr txBox="1">
            <a:spLocks noChangeArrowheads="1"/>
          </p:cNvSpPr>
          <p:nvPr/>
        </p:nvSpPr>
        <p:spPr bwMode="auto">
          <a:xfrm>
            <a:off x="8077200" y="42037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a:solidFill>
                  <a:srgbClr val="3333CC"/>
                </a:solidFill>
                <a:latin typeface="Times New Roman" pitchFamily="18" charset="0"/>
              </a:rPr>
              <a:t>8</a:t>
            </a:r>
          </a:p>
        </p:txBody>
      </p:sp>
      <p:sp>
        <p:nvSpPr>
          <p:cNvPr id="24621" name="Text Box 1094"/>
          <p:cNvSpPr txBox="1">
            <a:spLocks noChangeArrowheads="1"/>
          </p:cNvSpPr>
          <p:nvPr/>
        </p:nvSpPr>
        <p:spPr bwMode="auto">
          <a:xfrm>
            <a:off x="3025775" y="2364721"/>
            <a:ext cx="7104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smtClean="0">
                <a:solidFill>
                  <a:srgbClr val="3333CC"/>
                </a:solidFill>
                <a:latin typeface="Times New Roman" pitchFamily="18" charset="0"/>
              </a:rPr>
              <a:t>EML</a:t>
            </a:r>
            <a:endParaRPr lang="fr-FR" altLang="fr-FR" b="1" dirty="0">
              <a:solidFill>
                <a:srgbClr val="3333CC"/>
              </a:solidFill>
              <a:latin typeface="Times New Roman" pitchFamily="18" charset="0"/>
            </a:endParaRPr>
          </a:p>
        </p:txBody>
      </p:sp>
      <p:sp>
        <p:nvSpPr>
          <p:cNvPr id="70" name="Rectangle 8"/>
          <p:cNvSpPr txBox="1">
            <a:spLocks noChangeArrowheads="1"/>
          </p:cNvSpPr>
          <p:nvPr/>
        </p:nvSpPr>
        <p:spPr bwMode="auto">
          <a:xfrm>
            <a:off x="762000" y="-117147"/>
            <a:ext cx="8382000" cy="755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rtl="0" eaLnBrk="0" fontAlgn="base" hangingPunct="0">
              <a:spcBef>
                <a:spcPct val="0"/>
              </a:spcBef>
              <a:spcAft>
                <a:spcPct val="0"/>
              </a:spcAft>
              <a:defRPr sz="4400">
                <a:solidFill>
                  <a:schemeClr val="tx2"/>
                </a:solidFill>
                <a:latin typeface="+mj-lt"/>
                <a:ea typeface="+mj-ea"/>
                <a:cs typeface="+mj-cs"/>
              </a:defRPr>
            </a:lvl1pPr>
            <a:lvl2pPr algn="ctr" defTabSz="930275" rtl="0" eaLnBrk="0" fontAlgn="base" hangingPunct="0">
              <a:spcBef>
                <a:spcPct val="0"/>
              </a:spcBef>
              <a:spcAft>
                <a:spcPct val="0"/>
              </a:spcAft>
              <a:defRPr sz="4400">
                <a:solidFill>
                  <a:schemeClr val="tx2"/>
                </a:solidFill>
                <a:latin typeface="Times New Roman" pitchFamily="18" charset="0"/>
              </a:defRPr>
            </a:lvl2pPr>
            <a:lvl3pPr algn="ctr" defTabSz="930275" rtl="0" eaLnBrk="0" fontAlgn="base" hangingPunct="0">
              <a:spcBef>
                <a:spcPct val="0"/>
              </a:spcBef>
              <a:spcAft>
                <a:spcPct val="0"/>
              </a:spcAft>
              <a:defRPr sz="4400">
                <a:solidFill>
                  <a:schemeClr val="tx2"/>
                </a:solidFill>
                <a:latin typeface="Times New Roman" pitchFamily="18" charset="0"/>
              </a:defRPr>
            </a:lvl3pPr>
            <a:lvl4pPr algn="ctr" defTabSz="930275" rtl="0" eaLnBrk="0" fontAlgn="base" hangingPunct="0">
              <a:spcBef>
                <a:spcPct val="0"/>
              </a:spcBef>
              <a:spcAft>
                <a:spcPct val="0"/>
              </a:spcAft>
              <a:defRPr sz="4400">
                <a:solidFill>
                  <a:schemeClr val="tx2"/>
                </a:solidFill>
                <a:latin typeface="Times New Roman" pitchFamily="18" charset="0"/>
              </a:defRPr>
            </a:lvl4pPr>
            <a:lvl5pPr algn="ctr" defTabSz="930275" rtl="0" eaLnBrk="0" fontAlgn="base" hangingPunct="0">
              <a:spcBef>
                <a:spcPct val="0"/>
              </a:spcBef>
              <a:spcAft>
                <a:spcPct val="0"/>
              </a:spcAft>
              <a:defRPr sz="4400">
                <a:solidFill>
                  <a:schemeClr val="tx2"/>
                </a:solidFill>
                <a:latin typeface="Times New Roman" pitchFamily="18" charset="0"/>
              </a:defRPr>
            </a:lvl5pPr>
            <a:lvl6pPr marL="457200" algn="ctr" defTabSz="930275" rtl="0" eaLnBrk="0" fontAlgn="base" hangingPunct="0">
              <a:spcBef>
                <a:spcPct val="0"/>
              </a:spcBef>
              <a:spcAft>
                <a:spcPct val="0"/>
              </a:spcAft>
              <a:defRPr sz="4400">
                <a:solidFill>
                  <a:schemeClr val="tx2"/>
                </a:solidFill>
                <a:latin typeface="Times New Roman" pitchFamily="18" charset="0"/>
              </a:defRPr>
            </a:lvl6pPr>
            <a:lvl7pPr marL="914400" algn="ctr" defTabSz="930275" rtl="0" eaLnBrk="0" fontAlgn="base" hangingPunct="0">
              <a:spcBef>
                <a:spcPct val="0"/>
              </a:spcBef>
              <a:spcAft>
                <a:spcPct val="0"/>
              </a:spcAft>
              <a:defRPr sz="4400">
                <a:solidFill>
                  <a:schemeClr val="tx2"/>
                </a:solidFill>
                <a:latin typeface="Times New Roman" pitchFamily="18" charset="0"/>
              </a:defRPr>
            </a:lvl7pPr>
            <a:lvl8pPr marL="1371600" algn="ctr" defTabSz="930275" rtl="0" eaLnBrk="0" fontAlgn="base" hangingPunct="0">
              <a:spcBef>
                <a:spcPct val="0"/>
              </a:spcBef>
              <a:spcAft>
                <a:spcPct val="0"/>
              </a:spcAft>
              <a:defRPr sz="4400">
                <a:solidFill>
                  <a:schemeClr val="tx2"/>
                </a:solidFill>
                <a:latin typeface="Times New Roman" pitchFamily="18" charset="0"/>
              </a:defRPr>
            </a:lvl8pPr>
            <a:lvl9pPr marL="1828800" algn="ctr" defTabSz="930275" rtl="0" eaLnBrk="0" fontAlgn="base" hangingPunct="0">
              <a:spcBef>
                <a:spcPct val="0"/>
              </a:spcBef>
              <a:spcAft>
                <a:spcPct val="0"/>
              </a:spcAft>
              <a:defRPr sz="4400">
                <a:solidFill>
                  <a:schemeClr val="tx2"/>
                </a:solidFill>
                <a:latin typeface="Times New Roman" pitchFamily="18" charset="0"/>
              </a:defRPr>
            </a:lvl9pPr>
          </a:lstStyle>
          <a:p>
            <a:r>
              <a:rPr lang="fr-FR" altLang="fr-FR" sz="4000" b="1" i="1" kern="0" dirty="0" smtClean="0">
                <a:solidFill>
                  <a:srgbClr val="3333CC"/>
                </a:solidFill>
                <a:latin typeface="Arial" panose="020B0604020202020204" pitchFamily="34" charset="0"/>
              </a:rPr>
              <a:t>Les produits</a:t>
            </a:r>
            <a:endParaRPr lang="fr-FR" altLang="fr-FR" kern="0" dirty="0" smtClean="0">
              <a:solidFill>
                <a:srgbClr val="3333CC"/>
              </a:solidFill>
            </a:endParaRPr>
          </a:p>
        </p:txBody>
      </p:sp>
      <p:sp>
        <p:nvSpPr>
          <p:cNvPr id="2" name="Rectangle 1"/>
          <p:cNvSpPr/>
          <p:nvPr/>
        </p:nvSpPr>
        <p:spPr>
          <a:xfrm>
            <a:off x="5130541" y="6457042"/>
            <a:ext cx="1193596" cy="456535"/>
          </a:xfrm>
          <a:prstGeom prst="rect">
            <a:avLst/>
          </a:prstGeom>
        </p:spPr>
        <p:txBody>
          <a:bodyPr wrap="none">
            <a:spAutoFit/>
          </a:bodyPr>
          <a:lstStyle/>
          <a:p>
            <a:pPr algn="l">
              <a:lnSpc>
                <a:spcPct val="150000"/>
              </a:lnSpc>
            </a:pPr>
            <a:r>
              <a:rPr lang="fr-FR" altLang="fr-FR" dirty="0">
                <a:solidFill>
                  <a:srgbClr val="3333CC"/>
                </a:solidFill>
              </a:rPr>
              <a:t>Avivé 840</a:t>
            </a:r>
          </a:p>
        </p:txBody>
      </p:sp>
      <p:sp>
        <p:nvSpPr>
          <p:cNvPr id="3" name="Rectangle 2"/>
          <p:cNvSpPr/>
          <p:nvPr/>
        </p:nvSpPr>
        <p:spPr>
          <a:xfrm>
            <a:off x="370949" y="6426193"/>
            <a:ext cx="1193596" cy="456535"/>
          </a:xfrm>
          <a:prstGeom prst="rect">
            <a:avLst/>
          </a:prstGeom>
        </p:spPr>
        <p:txBody>
          <a:bodyPr wrap="none">
            <a:spAutoFit/>
          </a:bodyPr>
          <a:lstStyle/>
          <a:p>
            <a:pPr algn="l">
              <a:lnSpc>
                <a:spcPct val="150000"/>
              </a:lnSpc>
            </a:pPr>
            <a:r>
              <a:rPr lang="fr-FR" altLang="fr-FR" dirty="0">
                <a:solidFill>
                  <a:srgbClr val="3333CC"/>
                </a:solidFill>
              </a:rPr>
              <a:t>Avivé 455</a:t>
            </a:r>
          </a:p>
        </p:txBody>
      </p:sp>
      <p:sp>
        <p:nvSpPr>
          <p:cNvPr id="4" name="Rectangle 3"/>
          <p:cNvSpPr/>
          <p:nvPr/>
        </p:nvSpPr>
        <p:spPr>
          <a:xfrm>
            <a:off x="4876797" y="5204145"/>
            <a:ext cx="1454244" cy="456535"/>
          </a:xfrm>
          <a:prstGeom prst="rect">
            <a:avLst/>
          </a:prstGeom>
        </p:spPr>
        <p:txBody>
          <a:bodyPr wrap="none">
            <a:spAutoFit/>
          </a:bodyPr>
          <a:lstStyle/>
          <a:p>
            <a:pPr algn="l">
              <a:lnSpc>
                <a:spcPct val="150000"/>
              </a:lnSpc>
            </a:pPr>
            <a:r>
              <a:rPr lang="fr-FR" altLang="fr-FR" dirty="0">
                <a:solidFill>
                  <a:srgbClr val="3333CC"/>
                </a:solidFill>
              </a:rPr>
              <a:t>Carrelet 830</a:t>
            </a:r>
          </a:p>
        </p:txBody>
      </p:sp>
      <p:sp>
        <p:nvSpPr>
          <p:cNvPr id="5" name="Rectangle 4"/>
          <p:cNvSpPr/>
          <p:nvPr/>
        </p:nvSpPr>
        <p:spPr>
          <a:xfrm>
            <a:off x="98360" y="5225917"/>
            <a:ext cx="1454244" cy="456535"/>
          </a:xfrm>
          <a:prstGeom prst="rect">
            <a:avLst/>
          </a:prstGeom>
        </p:spPr>
        <p:txBody>
          <a:bodyPr wrap="none">
            <a:spAutoFit/>
          </a:bodyPr>
          <a:lstStyle/>
          <a:p>
            <a:pPr algn="l">
              <a:lnSpc>
                <a:spcPct val="150000"/>
              </a:lnSpc>
            </a:pPr>
            <a:r>
              <a:rPr lang="fr-FR" altLang="fr-FR" dirty="0">
                <a:solidFill>
                  <a:srgbClr val="3333CC"/>
                </a:solidFill>
              </a:rPr>
              <a:t>Carrelet </a:t>
            </a:r>
            <a:r>
              <a:rPr lang="fr-FR" altLang="fr-FR" dirty="0" smtClean="0">
                <a:solidFill>
                  <a:srgbClr val="3333CC"/>
                </a:solidFill>
              </a:rPr>
              <a:t>455</a:t>
            </a:r>
            <a:endParaRPr lang="fr-FR" altLang="fr-FR" dirty="0">
              <a:solidFill>
                <a:srgbClr val="3333CC"/>
              </a:solidFill>
            </a:endParaRPr>
          </a:p>
        </p:txBody>
      </p:sp>
      <p:sp>
        <p:nvSpPr>
          <p:cNvPr id="75" name="Text Box 1094"/>
          <p:cNvSpPr txBox="1">
            <a:spLocks noChangeArrowheads="1"/>
          </p:cNvSpPr>
          <p:nvPr/>
        </p:nvSpPr>
        <p:spPr bwMode="auto">
          <a:xfrm>
            <a:off x="7769225" y="2352580"/>
            <a:ext cx="723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smtClean="0">
                <a:solidFill>
                  <a:srgbClr val="3333CC"/>
                </a:solidFill>
                <a:latin typeface="Times New Roman" pitchFamily="18" charset="0"/>
              </a:rPr>
              <a:t>EMV</a:t>
            </a:r>
            <a:endParaRPr lang="fr-FR" altLang="fr-FR" b="1" dirty="0">
              <a:solidFill>
                <a:srgbClr val="3333CC"/>
              </a:solidFill>
              <a:latin typeface="Times New Roman" pitchFamily="18" charset="0"/>
            </a:endParaRPr>
          </a:p>
        </p:txBody>
      </p:sp>
      <p:sp>
        <p:nvSpPr>
          <p:cNvPr id="76" name="Rectangle 1033"/>
          <p:cNvSpPr>
            <a:spLocks noChangeArrowheads="1"/>
          </p:cNvSpPr>
          <p:nvPr/>
        </p:nvSpPr>
        <p:spPr bwMode="auto">
          <a:xfrm>
            <a:off x="107515" y="5057890"/>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smtClean="0">
                <a:solidFill>
                  <a:srgbClr val="3333CC"/>
                </a:solidFill>
                <a:latin typeface="Times New Roman" pitchFamily="18" charset="0"/>
              </a:rPr>
              <a:t>B2</a:t>
            </a:r>
            <a:endParaRPr lang="fr-FR" altLang="fr-FR" b="1" dirty="0">
              <a:solidFill>
                <a:srgbClr val="3333CC"/>
              </a:solidFill>
              <a:latin typeface="Times New Roman" pitchFamily="18" charset="0"/>
            </a:endParaRPr>
          </a:p>
        </p:txBody>
      </p:sp>
      <p:sp>
        <p:nvSpPr>
          <p:cNvPr id="77" name="Text Box 1032"/>
          <p:cNvSpPr txBox="1">
            <a:spLocks noChangeArrowheads="1"/>
          </p:cNvSpPr>
          <p:nvPr/>
        </p:nvSpPr>
        <p:spPr bwMode="auto">
          <a:xfrm>
            <a:off x="373454" y="6272766"/>
            <a:ext cx="5180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smtClean="0">
                <a:solidFill>
                  <a:srgbClr val="3333CC"/>
                </a:solidFill>
                <a:latin typeface="Times New Roman" pitchFamily="18" charset="0"/>
              </a:rPr>
              <a:t>M2</a:t>
            </a:r>
            <a:endParaRPr lang="fr-FR" altLang="fr-FR" b="1" dirty="0">
              <a:solidFill>
                <a:srgbClr val="3333CC"/>
              </a:solidFill>
              <a:latin typeface="Times New Roman" pitchFamily="18" charset="0"/>
            </a:endParaRPr>
          </a:p>
        </p:txBody>
      </p:sp>
      <p:sp>
        <p:nvSpPr>
          <p:cNvPr id="6" name="Rectangle 5"/>
          <p:cNvSpPr/>
          <p:nvPr/>
        </p:nvSpPr>
        <p:spPr>
          <a:xfrm>
            <a:off x="2920715" y="2520573"/>
            <a:ext cx="1847222" cy="456535"/>
          </a:xfrm>
          <a:prstGeom prst="rect">
            <a:avLst/>
          </a:prstGeom>
        </p:spPr>
        <p:txBody>
          <a:bodyPr wrap="square">
            <a:spAutoFit/>
          </a:bodyPr>
          <a:lstStyle/>
          <a:p>
            <a:pPr>
              <a:lnSpc>
                <a:spcPct val="150000"/>
              </a:lnSpc>
            </a:pPr>
            <a:r>
              <a:rPr lang="fr-FR" altLang="fr-FR" dirty="0" smtClean="0">
                <a:solidFill>
                  <a:srgbClr val="3333CC"/>
                </a:solidFill>
              </a:rPr>
              <a:t>Meuble </a:t>
            </a:r>
            <a:r>
              <a:rPr lang="fr-FR" altLang="fr-FR" dirty="0" err="1" smtClean="0">
                <a:solidFill>
                  <a:srgbClr val="3333CC"/>
                </a:solidFill>
              </a:rPr>
              <a:t>lasuré</a:t>
            </a:r>
            <a:endParaRPr lang="fr-FR" altLang="fr-FR" dirty="0">
              <a:solidFill>
                <a:srgbClr val="3333CC"/>
              </a:solidFill>
            </a:endParaRPr>
          </a:p>
        </p:txBody>
      </p:sp>
      <p:sp>
        <p:nvSpPr>
          <p:cNvPr id="79" name="Rectangle 78"/>
          <p:cNvSpPr/>
          <p:nvPr/>
        </p:nvSpPr>
        <p:spPr>
          <a:xfrm>
            <a:off x="7674424" y="2488226"/>
            <a:ext cx="1847222" cy="456535"/>
          </a:xfrm>
          <a:prstGeom prst="rect">
            <a:avLst/>
          </a:prstGeom>
        </p:spPr>
        <p:txBody>
          <a:bodyPr wrap="square">
            <a:spAutoFit/>
          </a:bodyPr>
          <a:lstStyle/>
          <a:p>
            <a:pPr>
              <a:lnSpc>
                <a:spcPct val="150000"/>
              </a:lnSpc>
            </a:pPr>
            <a:r>
              <a:rPr lang="fr-FR" altLang="fr-FR" dirty="0" smtClean="0">
                <a:solidFill>
                  <a:srgbClr val="3333CC"/>
                </a:solidFill>
              </a:rPr>
              <a:t>Meuble vernis</a:t>
            </a:r>
            <a:endParaRPr lang="fr-FR" altLang="fr-FR" dirty="0">
              <a:solidFill>
                <a:srgbClr val="3333CC"/>
              </a:solidFill>
            </a:endParaRPr>
          </a:p>
        </p:txBody>
      </p:sp>
    </p:spTree>
    <p:extLst>
      <p:ext uri="{BB962C8B-B14F-4D97-AF65-F5344CB8AC3E}">
        <p14:creationId xmlns:p14="http://schemas.microsoft.com/office/powerpoint/2010/main" val="179786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098"/>
          <p:cNvSpPr txBox="1">
            <a:spLocks noChangeArrowheads="1"/>
          </p:cNvSpPr>
          <p:nvPr/>
        </p:nvSpPr>
        <p:spPr bwMode="auto">
          <a:xfrm>
            <a:off x="228600" y="578330"/>
            <a:ext cx="9448800" cy="376237"/>
          </a:xfrm>
          <a:prstGeom prst="rect">
            <a:avLst/>
          </a:prstGeom>
          <a:solidFill>
            <a:srgbClr val="3333CC"/>
          </a:solidFill>
          <a:ln w="9525">
            <a:solidFill>
              <a:schemeClr val="accent2"/>
            </a:solidFill>
            <a:miter lim="800000"/>
            <a:headEnd/>
            <a:tailEnd/>
          </a:ln>
          <a:effectLs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eaLnBrk="1" hangingPunct="1"/>
            <a:r>
              <a:rPr lang="fr-FR" altLang="fr-FR" b="1">
                <a:solidFill>
                  <a:schemeClr val="bg1"/>
                </a:solidFill>
                <a:cs typeface="Arial" panose="020B0604020202020204" pitchFamily="34" charset="0"/>
              </a:rPr>
              <a:t>Délai client &gt; Délai d’assemblage</a:t>
            </a:r>
          </a:p>
        </p:txBody>
      </p:sp>
      <p:sp>
        <p:nvSpPr>
          <p:cNvPr id="25603" name="Line 4099"/>
          <p:cNvSpPr>
            <a:spLocks noChangeShapeType="1"/>
          </p:cNvSpPr>
          <p:nvPr/>
        </p:nvSpPr>
        <p:spPr bwMode="auto">
          <a:xfrm>
            <a:off x="565150" y="3294758"/>
            <a:ext cx="8763000" cy="0"/>
          </a:xfrm>
          <a:prstGeom prst="line">
            <a:avLst/>
          </a:prstGeom>
          <a:noFill/>
          <a:ln w="28575">
            <a:solidFill>
              <a:schemeClr val="accent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cs typeface="Arial" panose="020B0604020202020204" pitchFamily="34" charset="0"/>
            </a:endParaRPr>
          </a:p>
        </p:txBody>
      </p:sp>
      <p:sp>
        <p:nvSpPr>
          <p:cNvPr id="25604" name="Line 4100"/>
          <p:cNvSpPr>
            <a:spLocks noChangeShapeType="1"/>
          </p:cNvSpPr>
          <p:nvPr/>
        </p:nvSpPr>
        <p:spPr bwMode="auto">
          <a:xfrm flipV="1">
            <a:off x="3841750" y="1770758"/>
            <a:ext cx="0" cy="152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cs typeface="Arial" panose="020B0604020202020204" pitchFamily="34" charset="0"/>
            </a:endParaRPr>
          </a:p>
        </p:txBody>
      </p:sp>
      <p:sp>
        <p:nvSpPr>
          <p:cNvPr id="25605" name="Line 4101"/>
          <p:cNvSpPr>
            <a:spLocks noChangeShapeType="1"/>
          </p:cNvSpPr>
          <p:nvPr/>
        </p:nvSpPr>
        <p:spPr bwMode="auto">
          <a:xfrm flipV="1">
            <a:off x="7346950" y="1770758"/>
            <a:ext cx="0" cy="152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cs typeface="Arial" panose="020B0604020202020204" pitchFamily="34" charset="0"/>
            </a:endParaRPr>
          </a:p>
        </p:txBody>
      </p:sp>
      <p:sp>
        <p:nvSpPr>
          <p:cNvPr id="25606" name="Line 4102"/>
          <p:cNvSpPr>
            <a:spLocks noChangeShapeType="1"/>
          </p:cNvSpPr>
          <p:nvPr/>
        </p:nvSpPr>
        <p:spPr bwMode="auto">
          <a:xfrm>
            <a:off x="3841750" y="3328095"/>
            <a:ext cx="0" cy="1447800"/>
          </a:xfrm>
          <a:prstGeom prst="line">
            <a:avLst/>
          </a:prstGeom>
          <a:noFill/>
          <a:ln w="5715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cs typeface="Arial" panose="020B0604020202020204" pitchFamily="34" charset="0"/>
            </a:endParaRPr>
          </a:p>
        </p:txBody>
      </p:sp>
      <p:sp>
        <p:nvSpPr>
          <p:cNvPr id="25607" name="Line 4103"/>
          <p:cNvSpPr>
            <a:spLocks noChangeShapeType="1"/>
          </p:cNvSpPr>
          <p:nvPr/>
        </p:nvSpPr>
        <p:spPr bwMode="auto">
          <a:xfrm>
            <a:off x="7346950" y="3328095"/>
            <a:ext cx="0" cy="1447800"/>
          </a:xfrm>
          <a:prstGeom prst="line">
            <a:avLst/>
          </a:prstGeom>
          <a:noFill/>
          <a:ln w="5715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cs typeface="Arial" panose="020B0604020202020204" pitchFamily="34" charset="0"/>
            </a:endParaRPr>
          </a:p>
        </p:txBody>
      </p:sp>
      <p:sp>
        <p:nvSpPr>
          <p:cNvPr id="25608" name="Text Box 4104"/>
          <p:cNvSpPr txBox="1">
            <a:spLocks noChangeArrowheads="1"/>
          </p:cNvSpPr>
          <p:nvPr/>
        </p:nvSpPr>
        <p:spPr bwMode="auto">
          <a:xfrm>
            <a:off x="8763000" y="2794695"/>
            <a:ext cx="919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i="1">
                <a:solidFill>
                  <a:schemeClr val="accent2"/>
                </a:solidFill>
                <a:cs typeface="Arial" panose="020B0604020202020204" pitchFamily="34" charset="0"/>
              </a:rPr>
              <a:t>Temps</a:t>
            </a:r>
          </a:p>
        </p:txBody>
      </p:sp>
      <p:sp>
        <p:nvSpPr>
          <p:cNvPr id="25609" name="Text Box 4105"/>
          <p:cNvSpPr txBox="1">
            <a:spLocks noChangeArrowheads="1"/>
          </p:cNvSpPr>
          <p:nvPr/>
        </p:nvSpPr>
        <p:spPr bwMode="auto">
          <a:xfrm>
            <a:off x="3016250" y="1465958"/>
            <a:ext cx="17235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sz="1600" dirty="0">
                <a:solidFill>
                  <a:srgbClr val="3333CC"/>
                </a:solidFill>
                <a:cs typeface="Arial" panose="020B0604020202020204" pitchFamily="34" charset="0"/>
              </a:rPr>
              <a:t>Commande EML</a:t>
            </a:r>
          </a:p>
        </p:txBody>
      </p:sp>
      <p:sp>
        <p:nvSpPr>
          <p:cNvPr id="25610" name="Text Box 4106"/>
          <p:cNvSpPr txBox="1">
            <a:spLocks noChangeArrowheads="1"/>
          </p:cNvSpPr>
          <p:nvPr/>
        </p:nvSpPr>
        <p:spPr bwMode="auto">
          <a:xfrm>
            <a:off x="7086600" y="1423095"/>
            <a:ext cx="7124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sz="1600" dirty="0">
                <a:solidFill>
                  <a:srgbClr val="3333CC"/>
                </a:solidFill>
                <a:cs typeface="Arial" panose="020B0604020202020204" pitchFamily="34" charset="0"/>
              </a:rPr>
              <a:t>Vente</a:t>
            </a:r>
          </a:p>
        </p:txBody>
      </p:sp>
      <p:sp>
        <p:nvSpPr>
          <p:cNvPr id="25611" name="Line 4107"/>
          <p:cNvSpPr>
            <a:spLocks noChangeShapeType="1"/>
          </p:cNvSpPr>
          <p:nvPr/>
        </p:nvSpPr>
        <p:spPr bwMode="auto">
          <a:xfrm flipV="1">
            <a:off x="4984750" y="2380358"/>
            <a:ext cx="0" cy="914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cs typeface="Arial" panose="020B0604020202020204" pitchFamily="34" charset="0"/>
            </a:endParaRPr>
          </a:p>
        </p:txBody>
      </p:sp>
      <p:sp>
        <p:nvSpPr>
          <p:cNvPr id="25612" name="Text Box 4108"/>
          <p:cNvSpPr txBox="1">
            <a:spLocks noChangeArrowheads="1"/>
          </p:cNvSpPr>
          <p:nvPr/>
        </p:nvSpPr>
        <p:spPr bwMode="auto">
          <a:xfrm>
            <a:off x="4229100" y="2120008"/>
            <a:ext cx="18822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sz="1600" b="1" dirty="0">
                <a:solidFill>
                  <a:schemeClr val="accent2"/>
                </a:solidFill>
                <a:cs typeface="Arial" panose="020B0604020202020204" pitchFamily="34" charset="0"/>
              </a:rPr>
              <a:t>Assemblage EML</a:t>
            </a:r>
          </a:p>
        </p:txBody>
      </p:sp>
      <p:sp>
        <p:nvSpPr>
          <p:cNvPr id="25613" name="Line 4109"/>
          <p:cNvSpPr>
            <a:spLocks noChangeShapeType="1"/>
          </p:cNvSpPr>
          <p:nvPr/>
        </p:nvSpPr>
        <p:spPr bwMode="auto">
          <a:xfrm>
            <a:off x="4984750" y="3066158"/>
            <a:ext cx="2362200" cy="0"/>
          </a:xfrm>
          <a:prstGeom prst="line">
            <a:avLst/>
          </a:prstGeom>
          <a:noFill/>
          <a:ln w="952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cs typeface="Arial" panose="020B0604020202020204" pitchFamily="34" charset="0"/>
            </a:endParaRPr>
          </a:p>
        </p:txBody>
      </p:sp>
      <p:sp>
        <p:nvSpPr>
          <p:cNvPr id="25614" name="Text Box 4110"/>
          <p:cNvSpPr txBox="1">
            <a:spLocks noChangeArrowheads="1"/>
          </p:cNvSpPr>
          <p:nvPr/>
        </p:nvSpPr>
        <p:spPr bwMode="auto">
          <a:xfrm>
            <a:off x="5096507" y="2548633"/>
            <a:ext cx="1970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eaLnBrk="1" hangingPunct="1"/>
            <a:r>
              <a:rPr lang="fr-FR" altLang="fr-FR" sz="1600" dirty="0">
                <a:solidFill>
                  <a:srgbClr val="009900"/>
                </a:solidFill>
                <a:cs typeface="Arial" panose="020B0604020202020204" pitchFamily="34" charset="0"/>
              </a:rPr>
              <a:t>Délai d’assemblage</a:t>
            </a:r>
          </a:p>
          <a:p>
            <a:pPr eaLnBrk="1" hangingPunct="1"/>
            <a:r>
              <a:rPr lang="fr-FR" altLang="fr-FR" sz="1600" b="1" dirty="0">
                <a:solidFill>
                  <a:srgbClr val="009900"/>
                </a:solidFill>
                <a:cs typeface="Arial" panose="020B0604020202020204" pitchFamily="34" charset="0"/>
              </a:rPr>
              <a:t>2 j.</a:t>
            </a:r>
            <a:r>
              <a:rPr lang="fr-FR" altLang="fr-FR" sz="1600" dirty="0">
                <a:solidFill>
                  <a:srgbClr val="009900"/>
                </a:solidFill>
                <a:cs typeface="Arial" panose="020B0604020202020204" pitchFamily="34" charset="0"/>
              </a:rPr>
              <a:t> / 50 EML</a:t>
            </a:r>
          </a:p>
        </p:txBody>
      </p:sp>
      <p:sp>
        <p:nvSpPr>
          <p:cNvPr id="25615" name="Line 4111"/>
          <p:cNvSpPr>
            <a:spLocks noChangeShapeType="1"/>
          </p:cNvSpPr>
          <p:nvPr/>
        </p:nvSpPr>
        <p:spPr bwMode="auto">
          <a:xfrm>
            <a:off x="3841750" y="2075558"/>
            <a:ext cx="3505200" cy="0"/>
          </a:xfrm>
          <a:prstGeom prst="line">
            <a:avLst/>
          </a:prstGeom>
          <a:noFill/>
          <a:ln w="952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cs typeface="Arial" panose="020B0604020202020204" pitchFamily="34" charset="0"/>
            </a:endParaRPr>
          </a:p>
        </p:txBody>
      </p:sp>
      <p:sp>
        <p:nvSpPr>
          <p:cNvPr id="25616" name="Text Box 4112"/>
          <p:cNvSpPr txBox="1">
            <a:spLocks noChangeArrowheads="1"/>
          </p:cNvSpPr>
          <p:nvPr/>
        </p:nvSpPr>
        <p:spPr bwMode="auto">
          <a:xfrm>
            <a:off x="4875213" y="1770758"/>
            <a:ext cx="19078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sz="1600" b="1" dirty="0">
                <a:solidFill>
                  <a:srgbClr val="009900"/>
                </a:solidFill>
                <a:cs typeface="Arial" panose="020B0604020202020204" pitchFamily="34" charset="0"/>
              </a:rPr>
              <a:t>3 j</a:t>
            </a:r>
            <a:r>
              <a:rPr lang="fr-FR" altLang="fr-FR" sz="1600" dirty="0">
                <a:solidFill>
                  <a:srgbClr val="009900"/>
                </a:solidFill>
                <a:cs typeface="Arial" panose="020B0604020202020204" pitchFamily="34" charset="0"/>
              </a:rPr>
              <a:t> promis au client</a:t>
            </a:r>
          </a:p>
        </p:txBody>
      </p:sp>
      <p:sp>
        <p:nvSpPr>
          <p:cNvPr id="25617" name="Line 4113"/>
          <p:cNvSpPr>
            <a:spLocks noChangeShapeType="1"/>
          </p:cNvSpPr>
          <p:nvPr/>
        </p:nvSpPr>
        <p:spPr bwMode="auto">
          <a:xfrm>
            <a:off x="565150" y="6604695"/>
            <a:ext cx="8731250" cy="0"/>
          </a:xfrm>
          <a:prstGeom prst="line">
            <a:avLst/>
          </a:prstGeom>
          <a:noFill/>
          <a:ln w="28575">
            <a:solidFill>
              <a:schemeClr val="accent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5618" name="Line 4114"/>
          <p:cNvSpPr>
            <a:spLocks noChangeShapeType="1"/>
          </p:cNvSpPr>
          <p:nvPr/>
        </p:nvSpPr>
        <p:spPr bwMode="auto">
          <a:xfrm flipV="1">
            <a:off x="3841750" y="5918895"/>
            <a:ext cx="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5619" name="Line 4115"/>
          <p:cNvSpPr>
            <a:spLocks noChangeShapeType="1"/>
          </p:cNvSpPr>
          <p:nvPr/>
        </p:nvSpPr>
        <p:spPr bwMode="auto">
          <a:xfrm flipV="1">
            <a:off x="7346950" y="5080695"/>
            <a:ext cx="0" cy="152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5620" name="Text Box 4116"/>
          <p:cNvSpPr txBox="1">
            <a:spLocks noChangeArrowheads="1"/>
          </p:cNvSpPr>
          <p:nvPr/>
        </p:nvSpPr>
        <p:spPr bwMode="auto">
          <a:xfrm>
            <a:off x="8686800" y="6071295"/>
            <a:ext cx="919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i="1">
                <a:solidFill>
                  <a:schemeClr val="accent2"/>
                </a:solidFill>
                <a:cs typeface="Arial" panose="020B0604020202020204" pitchFamily="34" charset="0"/>
              </a:rPr>
              <a:t>Temps</a:t>
            </a:r>
          </a:p>
        </p:txBody>
      </p:sp>
      <p:sp>
        <p:nvSpPr>
          <p:cNvPr id="25621" name="Text Box 4117"/>
          <p:cNvSpPr txBox="1">
            <a:spLocks noChangeArrowheads="1"/>
          </p:cNvSpPr>
          <p:nvPr/>
        </p:nvSpPr>
        <p:spPr bwMode="auto">
          <a:xfrm>
            <a:off x="3038475" y="5582345"/>
            <a:ext cx="17459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sz="1600" dirty="0">
                <a:solidFill>
                  <a:srgbClr val="3333CC"/>
                </a:solidFill>
                <a:cs typeface="Arial" panose="020B0604020202020204" pitchFamily="34" charset="0"/>
              </a:rPr>
              <a:t>Commande EMV</a:t>
            </a:r>
          </a:p>
        </p:txBody>
      </p:sp>
      <p:sp>
        <p:nvSpPr>
          <p:cNvPr id="25622" name="Text Box 4118"/>
          <p:cNvSpPr txBox="1">
            <a:spLocks noChangeArrowheads="1"/>
          </p:cNvSpPr>
          <p:nvPr/>
        </p:nvSpPr>
        <p:spPr bwMode="auto">
          <a:xfrm>
            <a:off x="7004050" y="4775895"/>
            <a:ext cx="7124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sz="1600" dirty="0">
                <a:solidFill>
                  <a:srgbClr val="3333CC"/>
                </a:solidFill>
                <a:cs typeface="Arial" panose="020B0604020202020204" pitchFamily="34" charset="0"/>
              </a:rPr>
              <a:t>Vente</a:t>
            </a:r>
          </a:p>
        </p:txBody>
      </p:sp>
      <p:sp>
        <p:nvSpPr>
          <p:cNvPr id="25623" name="Line 4119"/>
          <p:cNvSpPr>
            <a:spLocks noChangeShapeType="1"/>
          </p:cNvSpPr>
          <p:nvPr/>
        </p:nvSpPr>
        <p:spPr bwMode="auto">
          <a:xfrm flipV="1">
            <a:off x="1098550" y="5080695"/>
            <a:ext cx="0" cy="1524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5624" name="Text Box 4120"/>
          <p:cNvSpPr txBox="1">
            <a:spLocks noChangeArrowheads="1"/>
          </p:cNvSpPr>
          <p:nvPr/>
        </p:nvSpPr>
        <p:spPr bwMode="auto">
          <a:xfrm>
            <a:off x="336550" y="4744145"/>
            <a:ext cx="18934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sz="1600" b="1" dirty="0">
                <a:solidFill>
                  <a:schemeClr val="accent2"/>
                </a:solidFill>
                <a:cs typeface="Arial" panose="020B0604020202020204" pitchFamily="34" charset="0"/>
              </a:rPr>
              <a:t>Assemblage EMV</a:t>
            </a:r>
          </a:p>
        </p:txBody>
      </p:sp>
      <p:sp>
        <p:nvSpPr>
          <p:cNvPr id="25625" name="Line 4121"/>
          <p:cNvSpPr>
            <a:spLocks noChangeShapeType="1"/>
          </p:cNvSpPr>
          <p:nvPr/>
        </p:nvSpPr>
        <p:spPr bwMode="auto">
          <a:xfrm>
            <a:off x="3841750" y="6376095"/>
            <a:ext cx="3505200" cy="0"/>
          </a:xfrm>
          <a:prstGeom prst="line">
            <a:avLst/>
          </a:prstGeom>
          <a:noFill/>
          <a:ln w="952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cs typeface="Arial" panose="020B0604020202020204" pitchFamily="34" charset="0"/>
            </a:endParaRPr>
          </a:p>
        </p:txBody>
      </p:sp>
      <p:sp>
        <p:nvSpPr>
          <p:cNvPr id="25626" name="Text Box 4122"/>
          <p:cNvSpPr txBox="1">
            <a:spLocks noChangeArrowheads="1"/>
          </p:cNvSpPr>
          <p:nvPr/>
        </p:nvSpPr>
        <p:spPr bwMode="auto">
          <a:xfrm>
            <a:off x="2590800" y="5069815"/>
            <a:ext cx="3886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eaLnBrk="1" hangingPunct="1"/>
            <a:r>
              <a:rPr lang="fr-FR" altLang="fr-FR" sz="1600" dirty="0">
                <a:solidFill>
                  <a:srgbClr val="009900"/>
                </a:solidFill>
                <a:cs typeface="Arial" panose="020B0604020202020204" pitchFamily="34" charset="0"/>
              </a:rPr>
              <a:t>Délai d’assemblage     </a:t>
            </a:r>
            <a:r>
              <a:rPr lang="fr-FR" altLang="fr-FR" sz="1600" b="1" dirty="0">
                <a:solidFill>
                  <a:srgbClr val="009900"/>
                </a:solidFill>
                <a:cs typeface="Arial" panose="020B0604020202020204" pitchFamily="34" charset="0"/>
              </a:rPr>
              <a:t>6 j</a:t>
            </a:r>
            <a:r>
              <a:rPr lang="fr-FR" altLang="fr-FR" sz="1600" dirty="0">
                <a:solidFill>
                  <a:srgbClr val="009900"/>
                </a:solidFill>
                <a:cs typeface="Arial" panose="020B0604020202020204" pitchFamily="34" charset="0"/>
              </a:rPr>
              <a:t> / 50 EMV</a:t>
            </a:r>
          </a:p>
        </p:txBody>
      </p:sp>
      <p:sp>
        <p:nvSpPr>
          <p:cNvPr id="25627" name="Line 4123"/>
          <p:cNvSpPr>
            <a:spLocks noChangeShapeType="1"/>
          </p:cNvSpPr>
          <p:nvPr/>
        </p:nvSpPr>
        <p:spPr bwMode="auto">
          <a:xfrm>
            <a:off x="1098550" y="5385495"/>
            <a:ext cx="6248400" cy="0"/>
          </a:xfrm>
          <a:prstGeom prst="line">
            <a:avLst/>
          </a:prstGeom>
          <a:noFill/>
          <a:ln w="952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cs typeface="Arial" panose="020B0604020202020204" pitchFamily="34" charset="0"/>
            </a:endParaRPr>
          </a:p>
        </p:txBody>
      </p:sp>
      <p:sp>
        <p:nvSpPr>
          <p:cNvPr id="25628" name="Text Box 4124"/>
          <p:cNvSpPr txBox="1">
            <a:spLocks noChangeArrowheads="1"/>
          </p:cNvSpPr>
          <p:nvPr/>
        </p:nvSpPr>
        <p:spPr bwMode="auto">
          <a:xfrm>
            <a:off x="4832350" y="5995095"/>
            <a:ext cx="19078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sz="1600" b="1" dirty="0">
                <a:solidFill>
                  <a:srgbClr val="009900"/>
                </a:solidFill>
                <a:cs typeface="Arial" panose="020B0604020202020204" pitchFamily="34" charset="0"/>
              </a:rPr>
              <a:t>3 j</a:t>
            </a:r>
            <a:r>
              <a:rPr lang="fr-FR" altLang="fr-FR" sz="1600" dirty="0">
                <a:solidFill>
                  <a:srgbClr val="009900"/>
                </a:solidFill>
                <a:cs typeface="Arial" panose="020B0604020202020204" pitchFamily="34" charset="0"/>
              </a:rPr>
              <a:t> promis au client</a:t>
            </a:r>
          </a:p>
        </p:txBody>
      </p:sp>
      <p:sp>
        <p:nvSpPr>
          <p:cNvPr id="25629" name="Text Box 4125"/>
          <p:cNvSpPr txBox="1">
            <a:spLocks noChangeArrowheads="1"/>
          </p:cNvSpPr>
          <p:nvPr/>
        </p:nvSpPr>
        <p:spPr bwMode="auto">
          <a:xfrm>
            <a:off x="228600" y="3937695"/>
            <a:ext cx="9448800" cy="376238"/>
          </a:xfrm>
          <a:prstGeom prst="rect">
            <a:avLst/>
          </a:prstGeom>
          <a:solidFill>
            <a:srgbClr val="3333CC"/>
          </a:solidFill>
          <a:ln w="9525">
            <a:solidFill>
              <a:schemeClr val="accent2"/>
            </a:solidFill>
            <a:miter lim="800000"/>
            <a:headEnd/>
            <a:tailEnd/>
          </a:ln>
          <a:effectLs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eaLnBrk="1" hangingPunct="1"/>
            <a:r>
              <a:rPr lang="fr-FR" altLang="fr-FR" b="1">
                <a:solidFill>
                  <a:schemeClr val="bg1"/>
                </a:solidFill>
                <a:cs typeface="Arial" panose="020B0604020202020204" pitchFamily="34" charset="0"/>
              </a:rPr>
              <a:t>Délai client &lt; Délai d’assemblage</a:t>
            </a:r>
          </a:p>
        </p:txBody>
      </p:sp>
      <p:sp>
        <p:nvSpPr>
          <p:cNvPr id="1819678" name="Text Box 4126"/>
          <p:cNvSpPr txBox="1">
            <a:spLocks noChangeArrowheads="1"/>
          </p:cNvSpPr>
          <p:nvPr/>
        </p:nvSpPr>
        <p:spPr bwMode="auto">
          <a:xfrm>
            <a:off x="-105039" y="1003995"/>
            <a:ext cx="5715000" cy="304800"/>
          </a:xfrm>
          <a:prstGeom prst="rect">
            <a:avLst/>
          </a:prstGeom>
          <a:noFill/>
          <a:ln>
            <a:noFill/>
          </a:ln>
          <a:effectLst/>
          <a:extLst/>
        </p:spPr>
        <p:txBody>
          <a:bodyPr wrap="none" lIns="54000" rIns="54000"/>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spcBef>
                <a:spcPct val="50000"/>
              </a:spcBef>
            </a:pPr>
            <a:r>
              <a:rPr lang="fr-FR" altLang="fr-FR" sz="1600" dirty="0">
                <a:solidFill>
                  <a:schemeClr val="tx1"/>
                </a:solidFill>
                <a:cs typeface="Arial" panose="020B0604020202020204" pitchFamily="34" charset="0"/>
              </a:rPr>
              <a:t>              </a:t>
            </a:r>
            <a:r>
              <a:rPr lang="fr-FR" altLang="fr-FR" b="1" dirty="0" smtClean="0">
                <a:solidFill>
                  <a:srgbClr val="3333CC"/>
                </a:solidFill>
                <a:cs typeface="Arial" panose="020B0604020202020204" pitchFamily="34" charset="0"/>
              </a:rPr>
              <a:t>Fabrication </a:t>
            </a:r>
            <a:r>
              <a:rPr lang="fr-FR" altLang="fr-FR" b="1" dirty="0">
                <a:solidFill>
                  <a:srgbClr val="3333CC"/>
                </a:solidFill>
                <a:cs typeface="Arial" panose="020B0604020202020204" pitchFamily="34" charset="0"/>
              </a:rPr>
              <a:t>EML </a:t>
            </a:r>
            <a:r>
              <a:rPr lang="fr-FR" altLang="fr-FR" b="1" dirty="0" smtClean="0">
                <a:solidFill>
                  <a:srgbClr val="3333CC"/>
                </a:solidFill>
                <a:cs typeface="Arial" panose="020B0604020202020204" pitchFamily="34" charset="0"/>
              </a:rPr>
              <a:t>sur commande</a:t>
            </a:r>
            <a:endParaRPr lang="fr-FR" altLang="fr-FR" sz="1600" dirty="0">
              <a:solidFill>
                <a:srgbClr val="3333CC"/>
              </a:solidFill>
              <a:cs typeface="Arial" panose="020B0604020202020204" pitchFamily="34" charset="0"/>
            </a:endParaRPr>
          </a:p>
        </p:txBody>
      </p:sp>
      <p:sp>
        <p:nvSpPr>
          <p:cNvPr id="1819679" name="Text Box 4127"/>
          <p:cNvSpPr txBox="1">
            <a:spLocks noChangeArrowheads="1"/>
          </p:cNvSpPr>
          <p:nvPr/>
        </p:nvSpPr>
        <p:spPr bwMode="auto">
          <a:xfrm>
            <a:off x="-103563" y="4329337"/>
            <a:ext cx="4195120" cy="520700"/>
          </a:xfrm>
          <a:prstGeom prst="rect">
            <a:avLst/>
          </a:prstGeom>
          <a:noFill/>
          <a:ln>
            <a:noFill/>
          </a:ln>
          <a:effectLst/>
          <a:extLst/>
        </p:spPr>
        <p:txBody>
          <a:bodyPr wrap="none" lIns="54000" rIns="54000"/>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eaLnBrk="1" hangingPunct="1">
              <a:spcBef>
                <a:spcPct val="50000"/>
              </a:spcBef>
            </a:pPr>
            <a:r>
              <a:rPr lang="fr-FR" altLang="fr-FR" b="1" dirty="0" smtClean="0">
                <a:solidFill>
                  <a:srgbClr val="3333CC"/>
                </a:solidFill>
                <a:cs typeface="Arial" panose="020B0604020202020204" pitchFamily="34" charset="0"/>
              </a:rPr>
              <a:t>Fabrication </a:t>
            </a:r>
            <a:r>
              <a:rPr lang="fr-FR" altLang="fr-FR" b="1" dirty="0">
                <a:solidFill>
                  <a:srgbClr val="3333CC"/>
                </a:solidFill>
                <a:cs typeface="Arial" panose="020B0604020202020204" pitchFamily="34" charset="0"/>
              </a:rPr>
              <a:t>EMV </a:t>
            </a:r>
            <a:r>
              <a:rPr lang="fr-FR" altLang="fr-FR" b="1" dirty="0" smtClean="0">
                <a:solidFill>
                  <a:srgbClr val="3333CC"/>
                </a:solidFill>
                <a:cs typeface="Arial" panose="020B0604020202020204" pitchFamily="34" charset="0"/>
              </a:rPr>
              <a:t>sur prévisions</a:t>
            </a:r>
            <a:endParaRPr lang="fr-FR" altLang="fr-FR" sz="1600" dirty="0">
              <a:solidFill>
                <a:srgbClr val="3333CC"/>
              </a:solidFill>
              <a:cs typeface="Arial" panose="020B0604020202020204" pitchFamily="34" charset="0"/>
            </a:endParaRPr>
          </a:p>
        </p:txBody>
      </p:sp>
      <p:sp>
        <p:nvSpPr>
          <p:cNvPr id="32" name="Rectangle 8"/>
          <p:cNvSpPr txBox="1">
            <a:spLocks noChangeArrowheads="1"/>
          </p:cNvSpPr>
          <p:nvPr/>
        </p:nvSpPr>
        <p:spPr bwMode="auto">
          <a:xfrm>
            <a:off x="762000" y="-117147"/>
            <a:ext cx="8382000" cy="755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rtl="0" eaLnBrk="0" fontAlgn="base" hangingPunct="0">
              <a:spcBef>
                <a:spcPct val="0"/>
              </a:spcBef>
              <a:spcAft>
                <a:spcPct val="0"/>
              </a:spcAft>
              <a:defRPr sz="4400">
                <a:solidFill>
                  <a:schemeClr val="tx2"/>
                </a:solidFill>
                <a:latin typeface="+mj-lt"/>
                <a:ea typeface="+mj-ea"/>
                <a:cs typeface="+mj-cs"/>
              </a:defRPr>
            </a:lvl1pPr>
            <a:lvl2pPr algn="ctr" defTabSz="930275" rtl="0" eaLnBrk="0" fontAlgn="base" hangingPunct="0">
              <a:spcBef>
                <a:spcPct val="0"/>
              </a:spcBef>
              <a:spcAft>
                <a:spcPct val="0"/>
              </a:spcAft>
              <a:defRPr sz="4400">
                <a:solidFill>
                  <a:schemeClr val="tx2"/>
                </a:solidFill>
                <a:latin typeface="Times New Roman" pitchFamily="18" charset="0"/>
              </a:defRPr>
            </a:lvl2pPr>
            <a:lvl3pPr algn="ctr" defTabSz="930275" rtl="0" eaLnBrk="0" fontAlgn="base" hangingPunct="0">
              <a:spcBef>
                <a:spcPct val="0"/>
              </a:spcBef>
              <a:spcAft>
                <a:spcPct val="0"/>
              </a:spcAft>
              <a:defRPr sz="4400">
                <a:solidFill>
                  <a:schemeClr val="tx2"/>
                </a:solidFill>
                <a:latin typeface="Times New Roman" pitchFamily="18" charset="0"/>
              </a:defRPr>
            </a:lvl3pPr>
            <a:lvl4pPr algn="ctr" defTabSz="930275" rtl="0" eaLnBrk="0" fontAlgn="base" hangingPunct="0">
              <a:spcBef>
                <a:spcPct val="0"/>
              </a:spcBef>
              <a:spcAft>
                <a:spcPct val="0"/>
              </a:spcAft>
              <a:defRPr sz="4400">
                <a:solidFill>
                  <a:schemeClr val="tx2"/>
                </a:solidFill>
                <a:latin typeface="Times New Roman" pitchFamily="18" charset="0"/>
              </a:defRPr>
            </a:lvl4pPr>
            <a:lvl5pPr algn="ctr" defTabSz="930275" rtl="0" eaLnBrk="0" fontAlgn="base" hangingPunct="0">
              <a:spcBef>
                <a:spcPct val="0"/>
              </a:spcBef>
              <a:spcAft>
                <a:spcPct val="0"/>
              </a:spcAft>
              <a:defRPr sz="4400">
                <a:solidFill>
                  <a:schemeClr val="tx2"/>
                </a:solidFill>
                <a:latin typeface="Times New Roman" pitchFamily="18" charset="0"/>
              </a:defRPr>
            </a:lvl5pPr>
            <a:lvl6pPr marL="457200" algn="ctr" defTabSz="930275" rtl="0" eaLnBrk="0" fontAlgn="base" hangingPunct="0">
              <a:spcBef>
                <a:spcPct val="0"/>
              </a:spcBef>
              <a:spcAft>
                <a:spcPct val="0"/>
              </a:spcAft>
              <a:defRPr sz="4400">
                <a:solidFill>
                  <a:schemeClr val="tx2"/>
                </a:solidFill>
                <a:latin typeface="Times New Roman" pitchFamily="18" charset="0"/>
              </a:defRPr>
            </a:lvl6pPr>
            <a:lvl7pPr marL="914400" algn="ctr" defTabSz="930275" rtl="0" eaLnBrk="0" fontAlgn="base" hangingPunct="0">
              <a:spcBef>
                <a:spcPct val="0"/>
              </a:spcBef>
              <a:spcAft>
                <a:spcPct val="0"/>
              </a:spcAft>
              <a:defRPr sz="4400">
                <a:solidFill>
                  <a:schemeClr val="tx2"/>
                </a:solidFill>
                <a:latin typeface="Times New Roman" pitchFamily="18" charset="0"/>
              </a:defRPr>
            </a:lvl7pPr>
            <a:lvl8pPr marL="1371600" algn="ctr" defTabSz="930275" rtl="0" eaLnBrk="0" fontAlgn="base" hangingPunct="0">
              <a:spcBef>
                <a:spcPct val="0"/>
              </a:spcBef>
              <a:spcAft>
                <a:spcPct val="0"/>
              </a:spcAft>
              <a:defRPr sz="4400">
                <a:solidFill>
                  <a:schemeClr val="tx2"/>
                </a:solidFill>
                <a:latin typeface="Times New Roman" pitchFamily="18" charset="0"/>
              </a:defRPr>
            </a:lvl8pPr>
            <a:lvl9pPr marL="1828800" algn="ctr" defTabSz="930275" rtl="0" eaLnBrk="0" fontAlgn="base" hangingPunct="0">
              <a:spcBef>
                <a:spcPct val="0"/>
              </a:spcBef>
              <a:spcAft>
                <a:spcPct val="0"/>
              </a:spcAft>
              <a:defRPr sz="4400">
                <a:solidFill>
                  <a:schemeClr val="tx2"/>
                </a:solidFill>
                <a:latin typeface="Times New Roman" pitchFamily="18" charset="0"/>
              </a:defRPr>
            </a:lvl9pPr>
          </a:lstStyle>
          <a:p>
            <a:r>
              <a:rPr lang="fr-FR" altLang="fr-FR" sz="4000" b="1" i="1" kern="0" dirty="0" smtClean="0">
                <a:solidFill>
                  <a:srgbClr val="3333CC"/>
                </a:solidFill>
                <a:latin typeface="Arial" panose="020B0604020202020204" pitchFamily="34" charset="0"/>
              </a:rPr>
              <a:t>Les produits</a:t>
            </a:r>
            <a:endParaRPr lang="fr-FR" altLang="fr-FR" kern="0" dirty="0" smtClean="0">
              <a:solidFill>
                <a:srgbClr val="3333CC"/>
              </a:solidFill>
            </a:endParaRPr>
          </a:p>
        </p:txBody>
      </p:sp>
    </p:spTree>
    <p:extLst>
      <p:ext uri="{BB962C8B-B14F-4D97-AF65-F5344CB8AC3E}">
        <p14:creationId xmlns:p14="http://schemas.microsoft.com/office/powerpoint/2010/main" val="3470258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9678"/>
                                        </p:tgtEl>
                                        <p:attrNameLst>
                                          <p:attrName>style.visibility</p:attrName>
                                        </p:attrNameLst>
                                      </p:cBhvr>
                                      <p:to>
                                        <p:strVal val="visible"/>
                                      </p:to>
                                    </p:set>
                                    <p:anim calcmode="lin" valueType="num">
                                      <p:cBhvr additive="base">
                                        <p:cTn id="7" dur="500" fill="hold"/>
                                        <p:tgtEl>
                                          <p:spTgt spid="1819678"/>
                                        </p:tgtEl>
                                        <p:attrNameLst>
                                          <p:attrName>ppt_x</p:attrName>
                                        </p:attrNameLst>
                                      </p:cBhvr>
                                      <p:tavLst>
                                        <p:tav tm="0">
                                          <p:val>
                                            <p:strVal val="0-#ppt_w/2"/>
                                          </p:val>
                                        </p:tav>
                                        <p:tav tm="100000">
                                          <p:val>
                                            <p:strVal val="#ppt_x"/>
                                          </p:val>
                                        </p:tav>
                                      </p:tavLst>
                                    </p:anim>
                                    <p:anim calcmode="lin" valueType="num">
                                      <p:cBhvr additive="base">
                                        <p:cTn id="8" dur="500" fill="hold"/>
                                        <p:tgtEl>
                                          <p:spTgt spid="18196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19679"/>
                                        </p:tgtEl>
                                        <p:attrNameLst>
                                          <p:attrName>style.visibility</p:attrName>
                                        </p:attrNameLst>
                                      </p:cBhvr>
                                      <p:to>
                                        <p:strVal val="visible"/>
                                      </p:to>
                                    </p:set>
                                    <p:anim calcmode="lin" valueType="num">
                                      <p:cBhvr additive="base">
                                        <p:cTn id="13" dur="500" fill="hold"/>
                                        <p:tgtEl>
                                          <p:spTgt spid="1819679"/>
                                        </p:tgtEl>
                                        <p:attrNameLst>
                                          <p:attrName>ppt_x</p:attrName>
                                        </p:attrNameLst>
                                      </p:cBhvr>
                                      <p:tavLst>
                                        <p:tav tm="0">
                                          <p:val>
                                            <p:strVal val="0-#ppt_w/2"/>
                                          </p:val>
                                        </p:tav>
                                        <p:tav tm="100000">
                                          <p:val>
                                            <p:strVal val="#ppt_x"/>
                                          </p:val>
                                        </p:tav>
                                      </p:tavLst>
                                    </p:anim>
                                    <p:anim calcmode="lin" valueType="num">
                                      <p:cBhvr additive="base">
                                        <p:cTn id="14" dur="500" fill="hold"/>
                                        <p:tgtEl>
                                          <p:spTgt spid="18196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9678" grpId="0"/>
      <p:bldP spid="181967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0818" name="Rectangle 2"/>
          <p:cNvSpPr>
            <a:spLocks noGrp="1" noChangeArrowheads="1"/>
          </p:cNvSpPr>
          <p:nvPr>
            <p:ph type="ctrTitle"/>
          </p:nvPr>
        </p:nvSpPr>
        <p:spPr bwMode="auto">
          <a:xfrm>
            <a:off x="192088" y="215900"/>
            <a:ext cx="9442450" cy="94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102" tIns="48814" rIns="96102" bIns="48814" numCol="1" anchor="ctr" anchorCtr="0" compatLnSpc="1">
            <a:prstTxWarp prst="textNoShape">
              <a:avLst/>
            </a:prstTxWarp>
          </a:bodyPr>
          <a:lstStyle/>
          <a:p>
            <a:pPr algn="r" defTabSz="957263"/>
            <a:r>
              <a:rPr lang="fr-FR" altLang="fr-FR" sz="4900" b="1" dirty="0" smtClean="0">
                <a:solidFill>
                  <a:schemeClr val="tx1"/>
                </a:solidFill>
                <a:latin typeface="Arial" panose="020B0604020202020204" pitchFamily="34" charset="0"/>
              </a:rPr>
              <a:t>Sommaire</a:t>
            </a:r>
          </a:p>
        </p:txBody>
      </p:sp>
      <p:sp>
        <p:nvSpPr>
          <p:cNvPr id="930820" name="Rectangle 4"/>
          <p:cNvSpPr>
            <a:spLocks noChangeArrowheads="1"/>
          </p:cNvSpPr>
          <p:nvPr/>
        </p:nvSpPr>
        <p:spPr bwMode="auto">
          <a:xfrm>
            <a:off x="347663" y="1531210"/>
            <a:ext cx="9286875" cy="452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102" tIns="47288" rIns="96102" bIns="47288" anchor="ctr">
            <a:spAutoFit/>
          </a:bodyPr>
          <a:lstStyle>
            <a:lvl1pPr defTabSz="957263">
              <a:tabLst>
                <a:tab pos="2111375" algn="l"/>
                <a:tab pos="7785100" algn="l"/>
              </a:tabLst>
              <a:defRPr>
                <a:solidFill>
                  <a:srgbClr val="063DE8"/>
                </a:solidFill>
                <a:latin typeface="Arial" panose="020B0604020202020204" pitchFamily="34" charset="0"/>
              </a:defRPr>
            </a:lvl1pPr>
            <a:lvl2pPr marL="742950" indent="-285750" defTabSz="957263">
              <a:tabLst>
                <a:tab pos="2111375" algn="l"/>
                <a:tab pos="7785100" algn="l"/>
              </a:tabLst>
              <a:defRPr>
                <a:solidFill>
                  <a:srgbClr val="063DE8"/>
                </a:solidFill>
                <a:latin typeface="Arial" panose="020B0604020202020204" pitchFamily="34" charset="0"/>
              </a:defRPr>
            </a:lvl2pPr>
            <a:lvl3pPr marL="1143000" indent="-228600" defTabSz="957263">
              <a:tabLst>
                <a:tab pos="2111375" algn="l"/>
                <a:tab pos="7785100" algn="l"/>
              </a:tabLst>
              <a:defRPr>
                <a:solidFill>
                  <a:srgbClr val="063DE8"/>
                </a:solidFill>
                <a:latin typeface="Arial" panose="020B0604020202020204" pitchFamily="34" charset="0"/>
              </a:defRPr>
            </a:lvl3pPr>
            <a:lvl4pPr marL="1600200" indent="-228600" defTabSz="957263">
              <a:tabLst>
                <a:tab pos="2111375" algn="l"/>
                <a:tab pos="7785100" algn="l"/>
              </a:tabLst>
              <a:defRPr>
                <a:solidFill>
                  <a:srgbClr val="063DE8"/>
                </a:solidFill>
                <a:latin typeface="Arial" panose="020B0604020202020204" pitchFamily="34" charset="0"/>
              </a:defRPr>
            </a:lvl4pPr>
            <a:lvl5pPr marL="2057400" indent="-228600" defTabSz="957263">
              <a:tabLst>
                <a:tab pos="2111375" algn="l"/>
                <a:tab pos="7785100" algn="l"/>
              </a:tabLst>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tabLst>
                <a:tab pos="2111375" algn="l"/>
                <a:tab pos="7785100" algn="l"/>
              </a:tabLs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tabLst>
                <a:tab pos="2111375" algn="l"/>
                <a:tab pos="7785100" algn="l"/>
              </a:tabLs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tabLst>
                <a:tab pos="2111375" algn="l"/>
                <a:tab pos="7785100" algn="l"/>
              </a:tabLs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tabLst>
                <a:tab pos="2111375" algn="l"/>
                <a:tab pos="7785100" algn="l"/>
              </a:tabLst>
              <a:defRPr>
                <a:solidFill>
                  <a:srgbClr val="063DE8"/>
                </a:solidFill>
                <a:latin typeface="Arial" panose="020B0604020202020204" pitchFamily="34" charset="0"/>
              </a:defRPr>
            </a:lvl9pPr>
          </a:lstStyle>
          <a:p>
            <a:pPr algn="just">
              <a:lnSpc>
                <a:spcPct val="140000"/>
              </a:lnSpc>
              <a:tabLst>
                <a:tab pos="2111375" algn="l"/>
                <a:tab pos="7358063" algn="l"/>
              </a:tabLst>
            </a:pPr>
            <a:r>
              <a:rPr lang="fr-FR" altLang="fr-FR" sz="2000" b="1" dirty="0" smtClean="0">
                <a:solidFill>
                  <a:srgbClr val="3333CC"/>
                </a:solidFill>
              </a:rPr>
              <a:t>INTRODUCTION</a:t>
            </a:r>
            <a:r>
              <a:rPr lang="fr-FR" altLang="fr-FR" sz="2000" b="1" dirty="0">
                <a:solidFill>
                  <a:srgbClr val="3333CC"/>
                </a:solidFill>
              </a:rPr>
              <a:t>	</a:t>
            </a:r>
            <a:r>
              <a:rPr lang="fr-FR" altLang="fr-FR" sz="2000" b="1" dirty="0" smtClean="0">
                <a:solidFill>
                  <a:srgbClr val="3333CC"/>
                </a:solidFill>
              </a:rPr>
              <a:t>	page 3 (3)</a:t>
            </a:r>
            <a:endParaRPr lang="fr-FR" altLang="fr-FR" sz="2000" b="1" dirty="0">
              <a:solidFill>
                <a:srgbClr val="3333CC"/>
              </a:solidFill>
            </a:endParaRPr>
          </a:p>
          <a:p>
            <a:pPr algn="just">
              <a:lnSpc>
                <a:spcPct val="140000"/>
              </a:lnSpc>
              <a:tabLst>
                <a:tab pos="2111375" algn="l"/>
                <a:tab pos="7358063" algn="l"/>
              </a:tabLst>
            </a:pPr>
            <a:r>
              <a:rPr lang="fr-FR" altLang="fr-FR" sz="2000" dirty="0">
                <a:solidFill>
                  <a:srgbClr val="3333CC"/>
                </a:solidFill>
              </a:rPr>
              <a:t>CHAPITRE  1 : 	</a:t>
            </a:r>
            <a:r>
              <a:rPr lang="fr-FR" altLang="fr-FR" sz="2000" b="1" dirty="0">
                <a:solidFill>
                  <a:srgbClr val="3333CC"/>
                </a:solidFill>
              </a:rPr>
              <a:t>HISTORIQUE </a:t>
            </a:r>
            <a:r>
              <a:rPr lang="fr-FR" altLang="fr-FR" sz="2000" b="1" dirty="0" smtClean="0">
                <a:solidFill>
                  <a:srgbClr val="3333CC"/>
                </a:solidFill>
              </a:rPr>
              <a:t>	page 10 (10)</a:t>
            </a:r>
            <a:endParaRPr lang="fr-FR" altLang="fr-FR" sz="2000" b="1" dirty="0">
              <a:solidFill>
                <a:srgbClr val="3333CC"/>
              </a:solidFill>
            </a:endParaRPr>
          </a:p>
          <a:p>
            <a:pPr algn="just">
              <a:lnSpc>
                <a:spcPct val="140000"/>
              </a:lnSpc>
              <a:tabLst>
                <a:tab pos="2111375" algn="l"/>
                <a:tab pos="7358063" algn="l"/>
              </a:tabLst>
            </a:pPr>
            <a:r>
              <a:rPr lang="fr-FR" altLang="fr-FR" sz="2400" b="1" dirty="0">
                <a:solidFill>
                  <a:srgbClr val="009900"/>
                </a:solidFill>
              </a:rPr>
              <a:t>COMPRENDRE LE PRINCIPE DU MRP</a:t>
            </a:r>
          </a:p>
          <a:p>
            <a:pPr algn="just">
              <a:lnSpc>
                <a:spcPct val="140000"/>
              </a:lnSpc>
              <a:tabLst>
                <a:tab pos="2111375" algn="l"/>
                <a:tab pos="7358063" algn="l"/>
              </a:tabLst>
            </a:pPr>
            <a:r>
              <a:rPr lang="fr-FR" altLang="fr-FR" sz="2000" dirty="0">
                <a:solidFill>
                  <a:srgbClr val="3333CC"/>
                </a:solidFill>
              </a:rPr>
              <a:t>CHAPITRE  2 : 	</a:t>
            </a:r>
            <a:r>
              <a:rPr lang="fr-FR" altLang="fr-FR" sz="2000" b="1" dirty="0">
                <a:solidFill>
                  <a:srgbClr val="3333CC"/>
                </a:solidFill>
              </a:rPr>
              <a:t>MRP2 PAR L’EXEMPLE	page </a:t>
            </a:r>
            <a:r>
              <a:rPr lang="fr-FR" altLang="fr-FR" sz="2000" b="1" dirty="0" smtClean="0">
                <a:solidFill>
                  <a:srgbClr val="3333CC"/>
                </a:solidFill>
              </a:rPr>
              <a:t>16 (16)</a:t>
            </a:r>
            <a:endParaRPr lang="fr-FR" altLang="fr-FR" sz="2000" b="1" dirty="0">
              <a:solidFill>
                <a:srgbClr val="3333CC"/>
              </a:solidFill>
            </a:endParaRPr>
          </a:p>
          <a:p>
            <a:pPr algn="just">
              <a:lnSpc>
                <a:spcPct val="140000"/>
              </a:lnSpc>
              <a:tabLst>
                <a:tab pos="2111375" algn="l"/>
                <a:tab pos="7358063" algn="l"/>
              </a:tabLst>
            </a:pPr>
            <a:r>
              <a:rPr lang="fr-FR" altLang="fr-FR" sz="2000" dirty="0">
                <a:solidFill>
                  <a:srgbClr val="3333CC"/>
                </a:solidFill>
              </a:rPr>
              <a:t>CHAPITRE  3 : 	</a:t>
            </a:r>
            <a:r>
              <a:rPr lang="fr-FR" altLang="fr-FR" sz="2000" b="1" dirty="0">
                <a:solidFill>
                  <a:srgbClr val="3333CC"/>
                </a:solidFill>
              </a:rPr>
              <a:t>LES DONNÉES TECHNIQUES	page </a:t>
            </a:r>
            <a:r>
              <a:rPr lang="fr-FR" altLang="fr-FR" sz="2000" b="1" dirty="0" smtClean="0">
                <a:solidFill>
                  <a:srgbClr val="3333CC"/>
                </a:solidFill>
              </a:rPr>
              <a:t>30 (28)</a:t>
            </a:r>
            <a:endParaRPr lang="fr-FR" altLang="fr-FR" sz="2000" b="1" dirty="0">
              <a:solidFill>
                <a:srgbClr val="3333CC"/>
              </a:solidFill>
            </a:endParaRPr>
          </a:p>
          <a:p>
            <a:pPr algn="just">
              <a:lnSpc>
                <a:spcPct val="140000"/>
              </a:lnSpc>
              <a:tabLst>
                <a:tab pos="2111375" algn="l"/>
                <a:tab pos="7358063" algn="l"/>
              </a:tabLst>
            </a:pPr>
            <a:r>
              <a:rPr lang="fr-FR" altLang="fr-FR" sz="2000" dirty="0">
                <a:solidFill>
                  <a:srgbClr val="3333CC"/>
                </a:solidFill>
              </a:rPr>
              <a:t>CHAPITRE  4 : 	</a:t>
            </a:r>
            <a:r>
              <a:rPr lang="fr-FR" altLang="fr-FR" sz="2000" b="1" dirty="0">
                <a:solidFill>
                  <a:srgbClr val="3333CC"/>
                </a:solidFill>
              </a:rPr>
              <a:t>LES DONNÉES DE FLUX	page </a:t>
            </a:r>
            <a:r>
              <a:rPr lang="fr-FR" altLang="fr-FR" sz="2000" b="1" dirty="0" smtClean="0">
                <a:solidFill>
                  <a:srgbClr val="3333CC"/>
                </a:solidFill>
              </a:rPr>
              <a:t>61 (53)</a:t>
            </a:r>
            <a:endParaRPr lang="fr-FR" altLang="fr-FR" sz="2000" b="1" dirty="0">
              <a:solidFill>
                <a:srgbClr val="3333CC"/>
              </a:solidFill>
            </a:endParaRPr>
          </a:p>
          <a:p>
            <a:pPr algn="just">
              <a:lnSpc>
                <a:spcPct val="140000"/>
              </a:lnSpc>
              <a:tabLst>
                <a:tab pos="2111375" algn="l"/>
                <a:tab pos="7358063" algn="l"/>
              </a:tabLst>
            </a:pPr>
            <a:r>
              <a:rPr lang="fr-FR" altLang="fr-FR" sz="2000" dirty="0">
                <a:solidFill>
                  <a:srgbClr val="3333CC"/>
                </a:solidFill>
              </a:rPr>
              <a:t>CHAPITRE  5 :	</a:t>
            </a:r>
            <a:r>
              <a:rPr lang="fr-FR" altLang="fr-FR" sz="2000" b="1" dirty="0">
                <a:solidFill>
                  <a:srgbClr val="3333CC"/>
                </a:solidFill>
              </a:rPr>
              <a:t>LE MRP	page </a:t>
            </a:r>
            <a:r>
              <a:rPr lang="fr-FR" altLang="fr-FR" sz="2000" b="1" dirty="0" smtClean="0">
                <a:solidFill>
                  <a:srgbClr val="3333CC"/>
                </a:solidFill>
              </a:rPr>
              <a:t>70 (56)</a:t>
            </a:r>
            <a:endParaRPr lang="fr-FR" altLang="fr-FR" sz="2000" b="1" dirty="0">
              <a:solidFill>
                <a:srgbClr val="3333CC"/>
              </a:solidFill>
            </a:endParaRPr>
          </a:p>
          <a:p>
            <a:pPr algn="just">
              <a:lnSpc>
                <a:spcPct val="140000"/>
              </a:lnSpc>
              <a:tabLst>
                <a:tab pos="2111375" algn="l"/>
                <a:tab pos="7358063" algn="l"/>
              </a:tabLst>
            </a:pPr>
            <a:r>
              <a:rPr lang="fr-FR" altLang="fr-FR" sz="2400" b="1" dirty="0">
                <a:solidFill>
                  <a:srgbClr val="009900"/>
                </a:solidFill>
              </a:rPr>
              <a:t>LES CLES DU SUCCES</a:t>
            </a:r>
          </a:p>
          <a:p>
            <a:pPr algn="just">
              <a:lnSpc>
                <a:spcPct val="140000"/>
              </a:lnSpc>
              <a:tabLst>
                <a:tab pos="2111375" algn="l"/>
                <a:tab pos="7358063" algn="l"/>
              </a:tabLst>
            </a:pPr>
            <a:r>
              <a:rPr lang="fr-FR" altLang="fr-FR" sz="2000" dirty="0">
                <a:solidFill>
                  <a:srgbClr val="3333CC"/>
                </a:solidFill>
              </a:rPr>
              <a:t>CHAPITRE  6 : 	</a:t>
            </a:r>
            <a:r>
              <a:rPr lang="fr-FR" altLang="fr-FR" sz="2000" b="1" dirty="0">
                <a:solidFill>
                  <a:srgbClr val="3333CC"/>
                </a:solidFill>
              </a:rPr>
              <a:t>LA QUALITE DES INFORMATIONS	page </a:t>
            </a:r>
            <a:r>
              <a:rPr lang="fr-FR" altLang="fr-FR" sz="2000" b="1" dirty="0" smtClean="0">
                <a:solidFill>
                  <a:srgbClr val="3333CC"/>
                </a:solidFill>
              </a:rPr>
              <a:t>87 (64)</a:t>
            </a:r>
            <a:endParaRPr lang="fr-FR" altLang="fr-FR" sz="2000" b="1" dirty="0">
              <a:solidFill>
                <a:srgbClr val="3333CC"/>
              </a:solidFill>
            </a:endParaRPr>
          </a:p>
          <a:p>
            <a:pPr algn="just">
              <a:lnSpc>
                <a:spcPct val="140000"/>
              </a:lnSpc>
              <a:tabLst>
                <a:tab pos="2111375" algn="l"/>
                <a:tab pos="7358063" algn="l"/>
              </a:tabLst>
            </a:pPr>
            <a:r>
              <a:rPr lang="fr-FR" altLang="fr-FR" sz="2000" b="1" dirty="0">
                <a:solidFill>
                  <a:srgbClr val="3333CC"/>
                </a:solidFill>
              </a:rPr>
              <a:t>CONCLUSION</a:t>
            </a:r>
            <a:r>
              <a:rPr lang="fr-FR" altLang="fr-FR" sz="2000" dirty="0">
                <a:solidFill>
                  <a:srgbClr val="3333CC"/>
                </a:solidFill>
              </a:rPr>
              <a:t>	</a:t>
            </a:r>
            <a:r>
              <a:rPr lang="fr-FR" altLang="fr-FR" sz="2000" b="1" dirty="0">
                <a:solidFill>
                  <a:srgbClr val="3333CC"/>
                </a:solidFill>
              </a:rPr>
              <a:t>	page </a:t>
            </a:r>
            <a:r>
              <a:rPr lang="fr-FR" altLang="fr-FR" sz="2000" b="1" dirty="0" smtClean="0">
                <a:solidFill>
                  <a:srgbClr val="3333CC"/>
                </a:solidFill>
              </a:rPr>
              <a:t>107 (84)</a:t>
            </a:r>
            <a:endParaRPr lang="fr-FR" altLang="fr-FR" sz="2000" b="1" dirty="0">
              <a:solidFill>
                <a:srgbClr val="3333CC"/>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3652838" y="2790825"/>
            <a:ext cx="9525" cy="650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6629" name="Freeform 5"/>
          <p:cNvSpPr>
            <a:spLocks/>
          </p:cNvSpPr>
          <p:nvPr/>
        </p:nvSpPr>
        <p:spPr bwMode="auto">
          <a:xfrm>
            <a:off x="3355975" y="3984625"/>
            <a:ext cx="7938" cy="15875"/>
          </a:xfrm>
          <a:custGeom>
            <a:avLst/>
            <a:gdLst>
              <a:gd name="T0" fmla="*/ 7938 w 10"/>
              <a:gd name="T1" fmla="*/ 15875 h 19"/>
              <a:gd name="T2" fmla="*/ 0 w 10"/>
              <a:gd name="T3" fmla="*/ 0 h 19"/>
              <a:gd name="T4" fmla="*/ 7938 w 10"/>
              <a:gd name="T5" fmla="*/ 0 h 19"/>
              <a:gd name="T6" fmla="*/ 7938 w 10"/>
              <a:gd name="T7" fmla="*/ 15875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9">
                <a:moveTo>
                  <a:pt x="10" y="19"/>
                </a:moveTo>
                <a:lnTo>
                  <a:pt x="0" y="0"/>
                </a:lnTo>
                <a:lnTo>
                  <a:pt x="10" y="0"/>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31" name="Freeform 89"/>
          <p:cNvSpPr>
            <a:spLocks/>
          </p:cNvSpPr>
          <p:nvPr/>
        </p:nvSpPr>
        <p:spPr bwMode="auto">
          <a:xfrm>
            <a:off x="3355975" y="4083050"/>
            <a:ext cx="7938" cy="12700"/>
          </a:xfrm>
          <a:custGeom>
            <a:avLst/>
            <a:gdLst>
              <a:gd name="T0" fmla="*/ 7938 w 10"/>
              <a:gd name="T1" fmla="*/ 12700 h 15"/>
              <a:gd name="T2" fmla="*/ 0 w 10"/>
              <a:gd name="T3" fmla="*/ 0 h 15"/>
              <a:gd name="T4" fmla="*/ 7938 w 10"/>
              <a:gd name="T5" fmla="*/ 0 h 15"/>
              <a:gd name="T6" fmla="*/ 7938 w 10"/>
              <a:gd name="T7" fmla="*/ 1270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5">
                <a:moveTo>
                  <a:pt x="10" y="15"/>
                </a:moveTo>
                <a:lnTo>
                  <a:pt x="0" y="0"/>
                </a:lnTo>
                <a:lnTo>
                  <a:pt x="10" y="0"/>
                </a:lnTo>
                <a:lnTo>
                  <a:pt x="1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33" name="Text Box 91"/>
          <p:cNvSpPr txBox="1">
            <a:spLocks noChangeArrowheads="1"/>
          </p:cNvSpPr>
          <p:nvPr/>
        </p:nvSpPr>
        <p:spPr bwMode="auto">
          <a:xfrm>
            <a:off x="5186363" y="3831794"/>
            <a:ext cx="25939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sz="2400" b="1" dirty="0">
                <a:solidFill>
                  <a:srgbClr val="009900"/>
                </a:solidFill>
                <a:cs typeface="Arial" panose="020B0604020202020204" pitchFamily="34" charset="0"/>
              </a:rPr>
              <a:t>10 jours de délai</a:t>
            </a: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1952" y="1306660"/>
            <a:ext cx="2345457" cy="187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8413" y="4909935"/>
            <a:ext cx="2345457" cy="187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1128" y="3469355"/>
            <a:ext cx="1719187" cy="118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8"/>
          <p:cNvSpPr txBox="1">
            <a:spLocks noChangeArrowheads="1"/>
          </p:cNvSpPr>
          <p:nvPr/>
        </p:nvSpPr>
        <p:spPr bwMode="auto">
          <a:xfrm>
            <a:off x="762000" y="78801"/>
            <a:ext cx="8382000" cy="755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rtl="0" eaLnBrk="0" fontAlgn="base" hangingPunct="0">
              <a:spcBef>
                <a:spcPct val="0"/>
              </a:spcBef>
              <a:spcAft>
                <a:spcPct val="0"/>
              </a:spcAft>
              <a:defRPr sz="4400">
                <a:solidFill>
                  <a:schemeClr val="tx2"/>
                </a:solidFill>
                <a:latin typeface="+mj-lt"/>
                <a:ea typeface="+mj-ea"/>
                <a:cs typeface="+mj-cs"/>
              </a:defRPr>
            </a:lvl1pPr>
            <a:lvl2pPr algn="ctr" defTabSz="930275" rtl="0" eaLnBrk="0" fontAlgn="base" hangingPunct="0">
              <a:spcBef>
                <a:spcPct val="0"/>
              </a:spcBef>
              <a:spcAft>
                <a:spcPct val="0"/>
              </a:spcAft>
              <a:defRPr sz="4400">
                <a:solidFill>
                  <a:schemeClr val="tx2"/>
                </a:solidFill>
                <a:latin typeface="Times New Roman" pitchFamily="18" charset="0"/>
              </a:defRPr>
            </a:lvl2pPr>
            <a:lvl3pPr algn="ctr" defTabSz="930275" rtl="0" eaLnBrk="0" fontAlgn="base" hangingPunct="0">
              <a:spcBef>
                <a:spcPct val="0"/>
              </a:spcBef>
              <a:spcAft>
                <a:spcPct val="0"/>
              </a:spcAft>
              <a:defRPr sz="4400">
                <a:solidFill>
                  <a:schemeClr val="tx2"/>
                </a:solidFill>
                <a:latin typeface="Times New Roman" pitchFamily="18" charset="0"/>
              </a:defRPr>
            </a:lvl3pPr>
            <a:lvl4pPr algn="ctr" defTabSz="930275" rtl="0" eaLnBrk="0" fontAlgn="base" hangingPunct="0">
              <a:spcBef>
                <a:spcPct val="0"/>
              </a:spcBef>
              <a:spcAft>
                <a:spcPct val="0"/>
              </a:spcAft>
              <a:defRPr sz="4400">
                <a:solidFill>
                  <a:schemeClr val="tx2"/>
                </a:solidFill>
                <a:latin typeface="Times New Roman" pitchFamily="18" charset="0"/>
              </a:defRPr>
            </a:lvl4pPr>
            <a:lvl5pPr algn="ctr" defTabSz="930275" rtl="0" eaLnBrk="0" fontAlgn="base" hangingPunct="0">
              <a:spcBef>
                <a:spcPct val="0"/>
              </a:spcBef>
              <a:spcAft>
                <a:spcPct val="0"/>
              </a:spcAft>
              <a:defRPr sz="4400">
                <a:solidFill>
                  <a:schemeClr val="tx2"/>
                </a:solidFill>
                <a:latin typeface="Times New Roman" pitchFamily="18" charset="0"/>
              </a:defRPr>
            </a:lvl5pPr>
            <a:lvl6pPr marL="457200" algn="ctr" defTabSz="930275" rtl="0" eaLnBrk="0" fontAlgn="base" hangingPunct="0">
              <a:spcBef>
                <a:spcPct val="0"/>
              </a:spcBef>
              <a:spcAft>
                <a:spcPct val="0"/>
              </a:spcAft>
              <a:defRPr sz="4400">
                <a:solidFill>
                  <a:schemeClr val="tx2"/>
                </a:solidFill>
                <a:latin typeface="Times New Roman" pitchFamily="18" charset="0"/>
              </a:defRPr>
            </a:lvl6pPr>
            <a:lvl7pPr marL="914400" algn="ctr" defTabSz="930275" rtl="0" eaLnBrk="0" fontAlgn="base" hangingPunct="0">
              <a:spcBef>
                <a:spcPct val="0"/>
              </a:spcBef>
              <a:spcAft>
                <a:spcPct val="0"/>
              </a:spcAft>
              <a:defRPr sz="4400">
                <a:solidFill>
                  <a:schemeClr val="tx2"/>
                </a:solidFill>
                <a:latin typeface="Times New Roman" pitchFamily="18" charset="0"/>
              </a:defRPr>
            </a:lvl7pPr>
            <a:lvl8pPr marL="1371600" algn="ctr" defTabSz="930275" rtl="0" eaLnBrk="0" fontAlgn="base" hangingPunct="0">
              <a:spcBef>
                <a:spcPct val="0"/>
              </a:spcBef>
              <a:spcAft>
                <a:spcPct val="0"/>
              </a:spcAft>
              <a:defRPr sz="4400">
                <a:solidFill>
                  <a:schemeClr val="tx2"/>
                </a:solidFill>
                <a:latin typeface="Times New Roman" pitchFamily="18" charset="0"/>
              </a:defRPr>
            </a:lvl8pPr>
            <a:lvl9pPr marL="1828800" algn="ctr" defTabSz="930275" rtl="0" eaLnBrk="0" fontAlgn="base" hangingPunct="0">
              <a:spcBef>
                <a:spcPct val="0"/>
              </a:spcBef>
              <a:spcAft>
                <a:spcPct val="0"/>
              </a:spcAft>
              <a:defRPr sz="4400">
                <a:solidFill>
                  <a:schemeClr val="tx2"/>
                </a:solidFill>
                <a:latin typeface="Times New Roman" pitchFamily="18" charset="0"/>
              </a:defRPr>
            </a:lvl9pPr>
          </a:lstStyle>
          <a:p>
            <a:r>
              <a:rPr lang="fr-FR" altLang="fr-FR" sz="4000" b="1" i="1" kern="0" dirty="0" smtClean="0">
                <a:solidFill>
                  <a:srgbClr val="3333CC"/>
                </a:solidFill>
                <a:latin typeface="Arial" panose="020B0604020202020204" pitchFamily="34" charset="0"/>
              </a:rPr>
              <a:t>Les produits</a:t>
            </a:r>
            <a:endParaRPr lang="fr-FR" altLang="fr-FR" kern="0" dirty="0" smtClean="0">
              <a:solidFill>
                <a:srgbClr val="3333CC"/>
              </a:solidFill>
            </a:endParaRPr>
          </a:p>
        </p:txBody>
      </p:sp>
      <p:sp>
        <p:nvSpPr>
          <p:cNvPr id="26632" name="Line 90"/>
          <p:cNvSpPr>
            <a:spLocks noChangeShapeType="1"/>
          </p:cNvSpPr>
          <p:nvPr/>
        </p:nvSpPr>
        <p:spPr bwMode="auto">
          <a:xfrm>
            <a:off x="4876800" y="3178658"/>
            <a:ext cx="0" cy="19272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6" name="Rectangle 95"/>
          <p:cNvSpPr/>
          <p:nvPr/>
        </p:nvSpPr>
        <p:spPr bwMode="auto">
          <a:xfrm>
            <a:off x="3608883" y="5149076"/>
            <a:ext cx="3147617" cy="442655"/>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err="1" smtClean="0">
                <a:ln>
                  <a:noFill/>
                </a:ln>
                <a:solidFill>
                  <a:srgbClr val="3333CC"/>
                </a:solidFill>
                <a:effectLst/>
                <a:latin typeface="Arial" pitchFamily="34" charset="0"/>
              </a:rPr>
              <a:t>Lazurex</a:t>
            </a:r>
            <a:endParaRPr kumimoji="0" lang="fr-FR" sz="2400" b="1" i="0" u="none" strike="noStrike" cap="none" normalizeH="0" baseline="0" dirty="0" smtClean="0">
              <a:ln>
                <a:noFill/>
              </a:ln>
              <a:solidFill>
                <a:srgbClr val="3333CC"/>
              </a:solidFill>
              <a:effectLst/>
              <a:latin typeface="Arial" pitchFamily="34" charset="0"/>
            </a:endParaRPr>
          </a:p>
        </p:txBody>
      </p:sp>
      <p:sp>
        <p:nvSpPr>
          <p:cNvPr id="2" name="Rectangle 1"/>
          <p:cNvSpPr/>
          <p:nvPr/>
        </p:nvSpPr>
        <p:spPr bwMode="auto">
          <a:xfrm>
            <a:off x="4505107" y="1448551"/>
            <a:ext cx="3057525" cy="442655"/>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err="1" smtClean="0">
                <a:ln>
                  <a:noFill/>
                </a:ln>
                <a:solidFill>
                  <a:srgbClr val="3333CC"/>
                </a:solidFill>
                <a:effectLst/>
                <a:latin typeface="Arial" pitchFamily="34" charset="0"/>
              </a:rPr>
              <a:t>Mastobois</a:t>
            </a:r>
            <a:r>
              <a:rPr kumimoji="0" lang="fr-FR" sz="2400" b="1" i="0" u="none" strike="noStrike" cap="none" normalizeH="0" baseline="0" dirty="0" smtClean="0">
                <a:ln>
                  <a:noFill/>
                </a:ln>
                <a:solidFill>
                  <a:srgbClr val="3333CC"/>
                </a:solidFill>
                <a:effectLst/>
                <a:latin typeface="Arial" pitchFamily="34" charset="0"/>
              </a:rPr>
              <a:t> </a:t>
            </a:r>
          </a:p>
        </p:txBody>
      </p:sp>
    </p:spTree>
    <p:extLst>
      <p:ext uri="{BB962C8B-B14F-4D97-AF65-F5344CB8AC3E}">
        <p14:creationId xmlns:p14="http://schemas.microsoft.com/office/powerpoint/2010/main" val="2057754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5029200" y="2878138"/>
            <a:ext cx="4495800" cy="3939540"/>
          </a:xfrm>
          <a:prstGeom prst="rect">
            <a:avLst/>
          </a:prstGeom>
          <a:solidFill>
            <a:schemeClr val="bg1">
              <a:alpha val="50195"/>
            </a:schemeClr>
          </a:solidFill>
          <a:ln w="9525">
            <a:solidFill>
              <a:srgbClr val="3333CC"/>
            </a:solidFill>
            <a:miter lim="800000"/>
            <a:headEnd/>
            <a:tailEnd/>
          </a:ln>
          <a:effectLs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r" eaLnBrk="1" hangingPunct="1"/>
            <a:r>
              <a:rPr lang="fr-FR" altLang="fr-FR" b="1" dirty="0">
                <a:solidFill>
                  <a:srgbClr val="3333CC"/>
                </a:solidFill>
                <a:latin typeface="Times New Roman" pitchFamily="18" charset="0"/>
              </a:rPr>
              <a:t>LASUREX </a:t>
            </a:r>
          </a:p>
          <a:p>
            <a:pPr algn="r" eaLnBrk="1" hangingPunct="1"/>
            <a:r>
              <a:rPr lang="fr-FR" altLang="fr-FR" b="1" dirty="0">
                <a:solidFill>
                  <a:srgbClr val="3333CC"/>
                </a:solidFill>
                <a:latin typeface="Times New Roman" pitchFamily="18" charset="0"/>
              </a:rPr>
              <a:t>ASSEMBLAGE</a:t>
            </a:r>
          </a:p>
          <a:p>
            <a:pPr algn="l" eaLnBrk="1" hangingPunct="1"/>
            <a:endParaRPr lang="fr-FR" altLang="fr-FR" sz="1600"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p:txBody>
      </p:sp>
      <p:sp>
        <p:nvSpPr>
          <p:cNvPr id="27650" name="Text Box 2"/>
          <p:cNvSpPr txBox="1">
            <a:spLocks noChangeArrowheads="1"/>
          </p:cNvSpPr>
          <p:nvPr/>
        </p:nvSpPr>
        <p:spPr bwMode="auto">
          <a:xfrm>
            <a:off x="5029200" y="533400"/>
            <a:ext cx="4495800" cy="2308324"/>
          </a:xfrm>
          <a:prstGeom prst="rect">
            <a:avLst/>
          </a:prstGeom>
          <a:solidFill>
            <a:schemeClr val="bg1">
              <a:alpha val="50195"/>
            </a:schemeClr>
          </a:solidFill>
          <a:ln w="9525">
            <a:solidFill>
              <a:srgbClr val="3333CC"/>
            </a:solidFill>
            <a:miter lim="800000"/>
            <a:headEnd/>
            <a:tailEnd/>
          </a:ln>
          <a:effectLs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a:solidFill>
                  <a:srgbClr val="3333CC"/>
                </a:solidFill>
                <a:latin typeface="Times New Roman" pitchFamily="18" charset="0"/>
              </a:rPr>
              <a:t>LASUREX </a:t>
            </a:r>
            <a:endParaRPr lang="fr-FR" altLang="fr-FR" b="1" dirty="0" smtClean="0">
              <a:solidFill>
                <a:srgbClr val="3333CC"/>
              </a:solidFill>
              <a:latin typeface="Times New Roman" pitchFamily="18" charset="0"/>
            </a:endParaRPr>
          </a:p>
          <a:p>
            <a:pPr algn="l" eaLnBrk="1" hangingPunct="1"/>
            <a:r>
              <a:rPr lang="fr-FR" altLang="fr-FR" b="1" dirty="0" smtClean="0">
                <a:solidFill>
                  <a:srgbClr val="3333CC"/>
                </a:solidFill>
                <a:latin typeface="Times New Roman" pitchFamily="18" charset="0"/>
              </a:rPr>
              <a:t>USINAGE</a:t>
            </a:r>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p:txBody>
      </p:sp>
      <p:sp>
        <p:nvSpPr>
          <p:cNvPr id="27652" name="Text Box 4"/>
          <p:cNvSpPr txBox="1">
            <a:spLocks noChangeArrowheads="1"/>
          </p:cNvSpPr>
          <p:nvPr/>
        </p:nvSpPr>
        <p:spPr bwMode="auto">
          <a:xfrm>
            <a:off x="304800" y="550863"/>
            <a:ext cx="4495800" cy="2308324"/>
          </a:xfrm>
          <a:prstGeom prst="rect">
            <a:avLst/>
          </a:prstGeom>
          <a:solidFill>
            <a:schemeClr val="bg1">
              <a:alpha val="50195"/>
            </a:schemeClr>
          </a:solidFill>
          <a:ln w="9525">
            <a:solidFill>
              <a:srgbClr val="3333CC"/>
            </a:solidFill>
            <a:miter lim="800000"/>
            <a:headEnd/>
            <a:tailEnd/>
          </a:ln>
          <a:effectLs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a:solidFill>
                  <a:srgbClr val="3333CC"/>
                </a:solidFill>
                <a:latin typeface="Times New Roman" pitchFamily="18" charset="0"/>
              </a:rPr>
              <a:t>LASUREX </a:t>
            </a:r>
            <a:endParaRPr lang="fr-FR" altLang="fr-FR" b="1" dirty="0" smtClean="0">
              <a:solidFill>
                <a:srgbClr val="3333CC"/>
              </a:solidFill>
              <a:latin typeface="Times New Roman" pitchFamily="18" charset="0"/>
            </a:endParaRPr>
          </a:p>
          <a:p>
            <a:pPr algn="l" eaLnBrk="1" hangingPunct="1"/>
            <a:r>
              <a:rPr lang="fr-FR" altLang="fr-FR" b="1" dirty="0" smtClean="0">
                <a:solidFill>
                  <a:srgbClr val="3333CC"/>
                </a:solidFill>
                <a:latin typeface="Times New Roman" pitchFamily="18" charset="0"/>
              </a:rPr>
              <a:t>USINAGE</a:t>
            </a:r>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p:txBody>
      </p:sp>
      <p:sp>
        <p:nvSpPr>
          <p:cNvPr id="27654" name="Text Box 6"/>
          <p:cNvSpPr txBox="1">
            <a:spLocks noChangeArrowheads="1"/>
          </p:cNvSpPr>
          <p:nvPr/>
        </p:nvSpPr>
        <p:spPr bwMode="auto">
          <a:xfrm>
            <a:off x="304800" y="2895600"/>
            <a:ext cx="4495800" cy="3908762"/>
          </a:xfrm>
          <a:prstGeom prst="rect">
            <a:avLst/>
          </a:prstGeom>
          <a:solidFill>
            <a:schemeClr val="bg1">
              <a:alpha val="50195"/>
            </a:schemeClr>
          </a:solidFill>
          <a:ln w="9525">
            <a:solidFill>
              <a:srgbClr val="3333CC"/>
            </a:solidFill>
            <a:miter lim="800000"/>
            <a:headEnd/>
            <a:tailEnd/>
          </a:ln>
          <a:effectLs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r" eaLnBrk="1" hangingPunct="1"/>
            <a:r>
              <a:rPr lang="fr-FR" altLang="fr-FR" b="1" dirty="0">
                <a:solidFill>
                  <a:srgbClr val="3333CC"/>
                </a:solidFill>
                <a:latin typeface="Times New Roman" pitchFamily="18" charset="0"/>
              </a:rPr>
              <a:t>LASUREX </a:t>
            </a:r>
          </a:p>
          <a:p>
            <a:pPr algn="r" eaLnBrk="1" hangingPunct="1"/>
            <a:r>
              <a:rPr lang="fr-FR" altLang="fr-FR" b="1" dirty="0">
                <a:solidFill>
                  <a:srgbClr val="3333CC"/>
                </a:solidFill>
                <a:latin typeface="Times New Roman" pitchFamily="18" charset="0"/>
              </a:rPr>
              <a:t>ASSEMBLAGE</a:t>
            </a:r>
          </a:p>
          <a:p>
            <a:pPr algn="r" eaLnBrk="1" hangingPunct="1"/>
            <a:endParaRPr lang="fr-FR" altLang="fr-FR" sz="1600" b="1" dirty="0">
              <a:solidFill>
                <a:srgbClr val="3333CC"/>
              </a:solidFill>
              <a:latin typeface="Times New Roman" pitchFamily="18" charset="0"/>
            </a:endParaRPr>
          </a:p>
          <a:p>
            <a:pPr algn="l" eaLnBrk="1" hangingPunct="1"/>
            <a:endParaRPr lang="fr-FR" altLang="fr-FR" sz="1600"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a:p>
            <a:pPr algn="l" eaLnBrk="1" hangingPunct="1"/>
            <a:endParaRPr lang="fr-FR" altLang="fr-FR" b="1" dirty="0">
              <a:solidFill>
                <a:srgbClr val="3333CC"/>
              </a:solidFill>
              <a:latin typeface="Times New Roman" pitchFamily="18" charset="0"/>
            </a:endParaRPr>
          </a:p>
        </p:txBody>
      </p:sp>
      <p:cxnSp>
        <p:nvCxnSpPr>
          <p:cNvPr id="62" name="Connecteur droit avec flèche 61"/>
          <p:cNvCxnSpPr>
            <a:endCxn id="27695" idx="0"/>
          </p:cNvCxnSpPr>
          <p:nvPr/>
        </p:nvCxnSpPr>
        <p:spPr bwMode="auto">
          <a:xfrm>
            <a:off x="6501476" y="4745268"/>
            <a:ext cx="0" cy="683523"/>
          </a:xfrm>
          <a:prstGeom prst="straightConnector1">
            <a:avLst/>
          </a:prstGeom>
          <a:solidFill>
            <a:schemeClr val="accent1"/>
          </a:solidFill>
          <a:ln w="38100" cap="flat" cmpd="sng" algn="ctr">
            <a:solidFill>
              <a:srgbClr val="3333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Connecteur droit avec flèche 59"/>
          <p:cNvCxnSpPr>
            <a:endCxn id="1823779" idx="0"/>
          </p:cNvCxnSpPr>
          <p:nvPr/>
        </p:nvCxnSpPr>
        <p:spPr bwMode="auto">
          <a:xfrm>
            <a:off x="6501476" y="3985526"/>
            <a:ext cx="0" cy="437243"/>
          </a:xfrm>
          <a:prstGeom prst="straightConnector1">
            <a:avLst/>
          </a:prstGeom>
          <a:solidFill>
            <a:schemeClr val="accent1"/>
          </a:solidFill>
          <a:ln w="38100" cap="flat" cmpd="sng" algn="ctr">
            <a:solidFill>
              <a:srgbClr val="3333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Connecteur droit avec flèche 57"/>
          <p:cNvCxnSpPr/>
          <p:nvPr/>
        </p:nvCxnSpPr>
        <p:spPr bwMode="auto">
          <a:xfrm>
            <a:off x="6501476" y="2443157"/>
            <a:ext cx="0" cy="1185862"/>
          </a:xfrm>
          <a:prstGeom prst="straightConnector1">
            <a:avLst/>
          </a:prstGeom>
          <a:solidFill>
            <a:schemeClr val="accent1"/>
          </a:solidFill>
          <a:ln w="38100" cap="flat" cmpd="sng" algn="ctr">
            <a:solidFill>
              <a:srgbClr val="3333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Connecteur droit avec flèche 55"/>
          <p:cNvCxnSpPr>
            <a:endCxn id="27692" idx="0"/>
          </p:cNvCxnSpPr>
          <p:nvPr/>
        </p:nvCxnSpPr>
        <p:spPr bwMode="auto">
          <a:xfrm flipH="1">
            <a:off x="1865970" y="5081818"/>
            <a:ext cx="9526" cy="345634"/>
          </a:xfrm>
          <a:prstGeom prst="straightConnector1">
            <a:avLst/>
          </a:prstGeom>
          <a:solidFill>
            <a:schemeClr val="accent1"/>
          </a:solidFill>
          <a:ln w="38100" cap="flat" cmpd="sng" algn="ctr">
            <a:solidFill>
              <a:srgbClr val="3333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eur droit avec flèche 54"/>
          <p:cNvCxnSpPr/>
          <p:nvPr/>
        </p:nvCxnSpPr>
        <p:spPr bwMode="auto">
          <a:xfrm>
            <a:off x="1865970" y="3795943"/>
            <a:ext cx="0" cy="949325"/>
          </a:xfrm>
          <a:prstGeom prst="straightConnector1">
            <a:avLst/>
          </a:prstGeom>
          <a:solidFill>
            <a:schemeClr val="accent1"/>
          </a:solidFill>
          <a:ln w="38100" cap="flat" cmpd="sng" algn="ctr">
            <a:solidFill>
              <a:srgbClr val="3333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Connecteur droit avec flèche 2"/>
          <p:cNvCxnSpPr/>
          <p:nvPr/>
        </p:nvCxnSpPr>
        <p:spPr bwMode="auto">
          <a:xfrm>
            <a:off x="1865970" y="2554963"/>
            <a:ext cx="0" cy="949325"/>
          </a:xfrm>
          <a:prstGeom prst="straightConnector1">
            <a:avLst/>
          </a:prstGeom>
          <a:solidFill>
            <a:schemeClr val="accent1"/>
          </a:solidFill>
          <a:ln w="38100" cap="flat" cmpd="sng" algn="ctr">
            <a:solidFill>
              <a:srgbClr val="3333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Connecteur droit avec flèche 50"/>
          <p:cNvCxnSpPr/>
          <p:nvPr/>
        </p:nvCxnSpPr>
        <p:spPr bwMode="auto">
          <a:xfrm>
            <a:off x="1865970" y="3343728"/>
            <a:ext cx="0" cy="781050"/>
          </a:xfrm>
          <a:prstGeom prst="straightConnector1">
            <a:avLst/>
          </a:prstGeom>
          <a:solidFill>
            <a:schemeClr val="accent1"/>
          </a:solidFill>
          <a:ln w="38100" cap="flat" cmpd="sng" algn="ctr">
            <a:solidFill>
              <a:srgbClr val="3333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53" name="Text Box 5"/>
          <p:cNvSpPr txBox="1">
            <a:spLocks noChangeArrowheads="1"/>
          </p:cNvSpPr>
          <p:nvPr/>
        </p:nvSpPr>
        <p:spPr bwMode="auto">
          <a:xfrm>
            <a:off x="304800" y="76200"/>
            <a:ext cx="4495800" cy="400110"/>
          </a:xfrm>
          <a:prstGeom prst="rect">
            <a:avLst/>
          </a:prstGeom>
          <a:solidFill>
            <a:schemeClr val="bg1"/>
          </a:solidFill>
          <a:ln w="9525">
            <a:solidFill>
              <a:srgbClr val="3333CC"/>
            </a:solidFill>
            <a:miter lim="800000"/>
            <a:headEnd/>
            <a:tailEnd/>
          </a:ln>
          <a:effectLs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eaLnBrk="1" hangingPunct="1"/>
            <a:r>
              <a:rPr lang="fr-FR" altLang="fr-FR" sz="2000" b="1" dirty="0">
                <a:solidFill>
                  <a:srgbClr val="3333CC"/>
                </a:solidFill>
                <a:latin typeface="Times New Roman" pitchFamily="18" charset="0"/>
              </a:rPr>
              <a:t>FLUX DE EMV</a:t>
            </a:r>
          </a:p>
        </p:txBody>
      </p:sp>
      <p:sp>
        <p:nvSpPr>
          <p:cNvPr id="27655" name="Text Box 7"/>
          <p:cNvSpPr txBox="1">
            <a:spLocks noChangeArrowheads="1"/>
          </p:cNvSpPr>
          <p:nvPr/>
        </p:nvSpPr>
        <p:spPr bwMode="auto">
          <a:xfrm>
            <a:off x="5029200" y="76200"/>
            <a:ext cx="4495800" cy="400110"/>
          </a:xfrm>
          <a:prstGeom prst="rect">
            <a:avLst/>
          </a:prstGeom>
          <a:solidFill>
            <a:schemeClr val="bg1"/>
          </a:solidFill>
          <a:ln w="9525">
            <a:solidFill>
              <a:srgbClr val="3333CC"/>
            </a:solidFill>
            <a:miter lim="800000"/>
            <a:headEnd/>
            <a:tailEnd/>
          </a:ln>
          <a:effectLs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eaLnBrk="1" hangingPunct="1"/>
            <a:r>
              <a:rPr lang="fr-FR" altLang="fr-FR" sz="2000" b="1" dirty="0">
                <a:solidFill>
                  <a:srgbClr val="3333CC"/>
                </a:solidFill>
                <a:latin typeface="Times New Roman" pitchFamily="18" charset="0"/>
              </a:rPr>
              <a:t>FLUX DE EML</a:t>
            </a:r>
          </a:p>
        </p:txBody>
      </p:sp>
      <p:sp>
        <p:nvSpPr>
          <p:cNvPr id="27656" name="AutoShape 8"/>
          <p:cNvSpPr>
            <a:spLocks noChangeArrowheads="1"/>
          </p:cNvSpPr>
          <p:nvPr/>
        </p:nvSpPr>
        <p:spPr bwMode="auto">
          <a:xfrm>
            <a:off x="3200400" y="685800"/>
            <a:ext cx="1371600" cy="914400"/>
          </a:xfrm>
          <a:prstGeom prst="triangle">
            <a:avLst>
              <a:gd name="adj" fmla="val 50000"/>
            </a:avLst>
          </a:prstGeom>
          <a:solidFill>
            <a:srgbClr val="3333CC"/>
          </a:solidFill>
          <a:ln w="9525">
            <a:solidFill>
              <a:schemeClr val="tx1"/>
            </a:solidFill>
            <a:miter lim="800000"/>
            <a:headEnd/>
            <a:tailEnd/>
          </a:ln>
          <a:effectLst>
            <a:prstShdw prst="shdw17" dist="17961" dir="2700000">
              <a:srgbClr val="3D995C"/>
            </a:prstShdw>
          </a:effectLst>
          <a:extLst/>
        </p:spPr>
        <p:txBody>
          <a:bodyPr anchor="ct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7657" name="Text Box 9"/>
          <p:cNvSpPr txBox="1">
            <a:spLocks noChangeArrowheads="1"/>
          </p:cNvSpPr>
          <p:nvPr/>
        </p:nvSpPr>
        <p:spPr bwMode="auto">
          <a:xfrm>
            <a:off x="3314700" y="1087438"/>
            <a:ext cx="1130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eaLnBrk="1" hangingPunct="1"/>
            <a:r>
              <a:rPr lang="fr-FR" altLang="fr-FR" sz="1600" b="1" dirty="0">
                <a:solidFill>
                  <a:schemeClr val="bg1"/>
                </a:solidFill>
              </a:rPr>
              <a:t>STOCK </a:t>
            </a:r>
          </a:p>
          <a:p>
            <a:pPr eaLnBrk="1" hangingPunct="1"/>
            <a:r>
              <a:rPr lang="fr-FR" altLang="fr-FR" sz="1600" b="1" dirty="0" smtClean="0">
                <a:solidFill>
                  <a:schemeClr val="bg1"/>
                </a:solidFill>
              </a:rPr>
              <a:t>M2 </a:t>
            </a:r>
            <a:r>
              <a:rPr lang="fr-FR" altLang="fr-FR" sz="1600" b="1" dirty="0">
                <a:solidFill>
                  <a:schemeClr val="bg1"/>
                </a:solidFill>
              </a:rPr>
              <a:t>et M3</a:t>
            </a:r>
          </a:p>
        </p:txBody>
      </p:sp>
      <p:sp>
        <p:nvSpPr>
          <p:cNvPr id="1823754" name="Rectangle 10"/>
          <p:cNvSpPr>
            <a:spLocks noChangeArrowheads="1"/>
          </p:cNvSpPr>
          <p:nvPr/>
        </p:nvSpPr>
        <p:spPr bwMode="auto">
          <a:xfrm>
            <a:off x="2946400" y="2079407"/>
            <a:ext cx="1790700" cy="581025"/>
          </a:xfrm>
          <a:prstGeom prst="rect">
            <a:avLst/>
          </a:prstGeom>
          <a:solidFill>
            <a:srgbClr val="009900"/>
          </a:solidFill>
          <a:ln>
            <a:solidFill>
              <a:srgbClr val="009900"/>
            </a:solidFill>
          </a:ln>
          <a:effectLst>
            <a:prstShdw prst="shdw17" dist="17961" dir="2700000">
              <a:schemeClr val="hlink">
                <a:gamma/>
                <a:shade val="60000"/>
                <a:invGamma/>
              </a:schemeClr>
            </a:prstShdw>
          </a:effectLst>
          <a:extLst/>
        </p:spPr>
        <p:txBody>
          <a:bodyPr anchor="ctr">
            <a:spAutoFit/>
          </a:bodyPr>
          <a:lstStyle/>
          <a:p>
            <a:pPr eaLnBrk="1" hangingPunct="1">
              <a:defRPr/>
            </a:pPr>
            <a:r>
              <a:rPr lang="fr-FR" sz="1600" b="1" dirty="0">
                <a:solidFill>
                  <a:schemeClr val="bg1"/>
                </a:solidFill>
              </a:rPr>
              <a:t>USINAGE </a:t>
            </a:r>
            <a:endParaRPr lang="fr-FR" sz="1600" b="1" dirty="0" smtClean="0">
              <a:solidFill>
                <a:schemeClr val="bg1"/>
              </a:solidFill>
            </a:endParaRPr>
          </a:p>
          <a:p>
            <a:pPr eaLnBrk="1" hangingPunct="1">
              <a:defRPr/>
            </a:pPr>
            <a:r>
              <a:rPr lang="fr-FR" sz="1600" b="1" dirty="0" smtClean="0">
                <a:solidFill>
                  <a:schemeClr val="bg1"/>
                </a:solidFill>
              </a:rPr>
              <a:t>B2 </a:t>
            </a:r>
            <a:r>
              <a:rPr lang="fr-FR" sz="1600" b="1" dirty="0">
                <a:solidFill>
                  <a:schemeClr val="bg1"/>
                </a:solidFill>
              </a:rPr>
              <a:t>et B3</a:t>
            </a:r>
          </a:p>
        </p:txBody>
      </p:sp>
      <p:sp>
        <p:nvSpPr>
          <p:cNvPr id="27659" name="Text Box 11"/>
          <p:cNvSpPr txBox="1">
            <a:spLocks noChangeArrowheads="1"/>
          </p:cNvSpPr>
          <p:nvPr/>
        </p:nvSpPr>
        <p:spPr bwMode="auto">
          <a:xfrm>
            <a:off x="1347311" y="6406469"/>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a:solidFill>
                  <a:srgbClr val="3333CC"/>
                </a:solidFill>
              </a:rPr>
              <a:t>VENTES</a:t>
            </a:r>
          </a:p>
        </p:txBody>
      </p:sp>
      <p:sp>
        <p:nvSpPr>
          <p:cNvPr id="27661" name="Line 13"/>
          <p:cNvSpPr>
            <a:spLocks noChangeShapeType="1"/>
          </p:cNvSpPr>
          <p:nvPr/>
        </p:nvSpPr>
        <p:spPr bwMode="auto">
          <a:xfrm>
            <a:off x="1865970" y="6063338"/>
            <a:ext cx="0" cy="22860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1823764" name="Rectangle 20"/>
          <p:cNvSpPr>
            <a:spLocks noChangeArrowheads="1"/>
          </p:cNvSpPr>
          <p:nvPr/>
        </p:nvSpPr>
        <p:spPr bwMode="auto">
          <a:xfrm>
            <a:off x="1199220" y="3504288"/>
            <a:ext cx="1333500" cy="336550"/>
          </a:xfrm>
          <a:prstGeom prst="rect">
            <a:avLst/>
          </a:prstGeom>
          <a:solidFill>
            <a:srgbClr val="009900"/>
          </a:solidFill>
          <a:ln>
            <a:solidFill>
              <a:srgbClr val="009900"/>
            </a:solidFill>
          </a:ln>
          <a:effectLst>
            <a:prstShdw prst="shdw17" dist="17961" dir="2700000">
              <a:schemeClr val="hlink">
                <a:gamma/>
                <a:shade val="60000"/>
                <a:invGamma/>
              </a:schemeClr>
            </a:prstShdw>
          </a:effectLst>
          <a:extLst/>
        </p:spPr>
        <p:txBody>
          <a:bodyPr anchor="ctr">
            <a:spAutoFit/>
          </a:bodyPr>
          <a:lstStyle/>
          <a:p>
            <a:pPr eaLnBrk="1" hangingPunct="1">
              <a:defRPr/>
            </a:pPr>
            <a:r>
              <a:rPr lang="fr-FR" sz="1600" b="1">
                <a:solidFill>
                  <a:schemeClr val="bg1"/>
                </a:solidFill>
              </a:rPr>
              <a:t>MONTAGE </a:t>
            </a:r>
          </a:p>
        </p:txBody>
      </p:sp>
      <p:sp>
        <p:nvSpPr>
          <p:cNvPr id="1823765" name="Rectangle 21"/>
          <p:cNvSpPr>
            <a:spLocks noChangeArrowheads="1"/>
          </p:cNvSpPr>
          <p:nvPr/>
        </p:nvSpPr>
        <p:spPr bwMode="auto">
          <a:xfrm>
            <a:off x="1199220" y="4124778"/>
            <a:ext cx="1333500" cy="336550"/>
          </a:xfrm>
          <a:prstGeom prst="rect">
            <a:avLst/>
          </a:prstGeom>
          <a:solidFill>
            <a:srgbClr val="009900"/>
          </a:solidFill>
          <a:ln>
            <a:solidFill>
              <a:srgbClr val="009900"/>
            </a:solidFill>
          </a:ln>
          <a:effectLst>
            <a:prstShdw prst="shdw17" dist="17961" dir="2700000">
              <a:schemeClr val="hlink">
                <a:gamma/>
                <a:shade val="60000"/>
                <a:invGamma/>
              </a:schemeClr>
            </a:prstShdw>
          </a:effectLst>
          <a:extLst/>
        </p:spPr>
        <p:txBody>
          <a:bodyPr anchor="ctr">
            <a:spAutoFit/>
          </a:bodyPr>
          <a:lstStyle/>
          <a:p>
            <a:pPr eaLnBrk="1" hangingPunct="1">
              <a:defRPr/>
            </a:pPr>
            <a:r>
              <a:rPr lang="fr-FR" sz="1600" b="1" dirty="0">
                <a:solidFill>
                  <a:schemeClr val="bg1"/>
                </a:solidFill>
              </a:rPr>
              <a:t>LASURE</a:t>
            </a:r>
          </a:p>
        </p:txBody>
      </p:sp>
      <p:sp>
        <p:nvSpPr>
          <p:cNvPr id="1823766" name="Rectangle 22"/>
          <p:cNvSpPr>
            <a:spLocks noChangeArrowheads="1"/>
          </p:cNvSpPr>
          <p:nvPr/>
        </p:nvSpPr>
        <p:spPr bwMode="auto">
          <a:xfrm>
            <a:off x="1199220" y="4745268"/>
            <a:ext cx="1333500" cy="336550"/>
          </a:xfrm>
          <a:prstGeom prst="rect">
            <a:avLst/>
          </a:prstGeom>
          <a:solidFill>
            <a:srgbClr val="009900"/>
          </a:solidFill>
          <a:ln>
            <a:solidFill>
              <a:srgbClr val="009900"/>
            </a:solidFill>
          </a:ln>
          <a:effectLst>
            <a:prstShdw prst="shdw17" dist="17961" dir="2700000">
              <a:schemeClr val="hlink">
                <a:gamma/>
                <a:shade val="60000"/>
                <a:invGamma/>
              </a:schemeClr>
            </a:prstShdw>
          </a:effectLst>
          <a:extLst/>
        </p:spPr>
        <p:txBody>
          <a:bodyPr anchor="ctr">
            <a:spAutoFit/>
          </a:bodyPr>
          <a:lstStyle/>
          <a:p>
            <a:pPr eaLnBrk="1" hangingPunct="1">
              <a:defRPr/>
            </a:pPr>
            <a:r>
              <a:rPr lang="fr-FR" sz="1600" b="1">
                <a:solidFill>
                  <a:schemeClr val="bg1"/>
                </a:solidFill>
              </a:rPr>
              <a:t>VERNIS</a:t>
            </a:r>
          </a:p>
        </p:txBody>
      </p:sp>
      <p:sp>
        <p:nvSpPr>
          <p:cNvPr id="27673" name="AutoShape 25"/>
          <p:cNvSpPr>
            <a:spLocks noChangeArrowheads="1"/>
          </p:cNvSpPr>
          <p:nvPr/>
        </p:nvSpPr>
        <p:spPr bwMode="auto">
          <a:xfrm>
            <a:off x="7924800" y="685800"/>
            <a:ext cx="1371600" cy="914400"/>
          </a:xfrm>
          <a:prstGeom prst="triangle">
            <a:avLst>
              <a:gd name="adj" fmla="val 50000"/>
            </a:avLst>
          </a:prstGeom>
          <a:solidFill>
            <a:srgbClr val="3333CC"/>
          </a:solidFill>
          <a:ln w="9525">
            <a:solidFill>
              <a:schemeClr val="tx1"/>
            </a:solidFill>
            <a:miter lim="800000"/>
            <a:headEnd/>
            <a:tailEnd/>
          </a:ln>
          <a:effectLst>
            <a:prstShdw prst="shdw17" dist="17961" dir="2700000">
              <a:srgbClr val="3D995C"/>
            </a:prstShdw>
          </a:effectLst>
          <a:extLst/>
        </p:spPr>
        <p:txBody>
          <a:bodyPr anchor="ct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1823778" name="Rectangle 34"/>
          <p:cNvSpPr>
            <a:spLocks noChangeArrowheads="1"/>
          </p:cNvSpPr>
          <p:nvPr/>
        </p:nvSpPr>
        <p:spPr bwMode="auto">
          <a:xfrm>
            <a:off x="5834726" y="3648976"/>
            <a:ext cx="1333500" cy="336550"/>
          </a:xfrm>
          <a:prstGeom prst="rect">
            <a:avLst/>
          </a:prstGeom>
          <a:solidFill>
            <a:srgbClr val="009900"/>
          </a:solidFill>
          <a:ln>
            <a:solidFill>
              <a:srgbClr val="009900"/>
            </a:solidFill>
          </a:ln>
          <a:effectLst>
            <a:prstShdw prst="shdw17" dist="17961" dir="2700000">
              <a:schemeClr val="hlink">
                <a:gamma/>
                <a:shade val="60000"/>
                <a:invGamma/>
              </a:schemeClr>
            </a:prstShdw>
          </a:effectLst>
          <a:extLst/>
        </p:spPr>
        <p:txBody>
          <a:bodyPr anchor="ctr">
            <a:spAutoFit/>
          </a:bodyPr>
          <a:lstStyle/>
          <a:p>
            <a:pPr eaLnBrk="1" hangingPunct="1">
              <a:defRPr/>
            </a:pPr>
            <a:r>
              <a:rPr lang="fr-FR" sz="1600" b="1">
                <a:solidFill>
                  <a:schemeClr val="bg1"/>
                </a:solidFill>
              </a:rPr>
              <a:t>MONTAGE </a:t>
            </a:r>
          </a:p>
        </p:txBody>
      </p:sp>
      <p:sp>
        <p:nvSpPr>
          <p:cNvPr id="1823779" name="Rectangle 35"/>
          <p:cNvSpPr>
            <a:spLocks noChangeArrowheads="1"/>
          </p:cNvSpPr>
          <p:nvPr/>
        </p:nvSpPr>
        <p:spPr bwMode="auto">
          <a:xfrm>
            <a:off x="5834726" y="4422769"/>
            <a:ext cx="1333500" cy="336550"/>
          </a:xfrm>
          <a:prstGeom prst="rect">
            <a:avLst/>
          </a:prstGeom>
          <a:solidFill>
            <a:srgbClr val="009900"/>
          </a:solidFill>
          <a:ln>
            <a:solidFill>
              <a:srgbClr val="009900"/>
            </a:solidFill>
          </a:ln>
          <a:effectLst>
            <a:prstShdw prst="shdw17" dist="17961" dir="2700000">
              <a:schemeClr val="hlink">
                <a:gamma/>
                <a:shade val="60000"/>
                <a:invGamma/>
              </a:schemeClr>
            </a:prstShdw>
          </a:effectLst>
          <a:extLst/>
        </p:spPr>
        <p:txBody>
          <a:bodyPr anchor="ctr">
            <a:spAutoFit/>
          </a:bodyPr>
          <a:lstStyle/>
          <a:p>
            <a:pPr eaLnBrk="1" hangingPunct="1">
              <a:defRPr/>
            </a:pPr>
            <a:r>
              <a:rPr lang="fr-FR" sz="1600" b="1">
                <a:solidFill>
                  <a:schemeClr val="bg1"/>
                </a:solidFill>
              </a:rPr>
              <a:t>LASURE</a:t>
            </a:r>
          </a:p>
        </p:txBody>
      </p:sp>
      <p:sp>
        <p:nvSpPr>
          <p:cNvPr id="1823782" name="Rectangle 38"/>
          <p:cNvSpPr>
            <a:spLocks noChangeArrowheads="1"/>
          </p:cNvSpPr>
          <p:nvPr/>
        </p:nvSpPr>
        <p:spPr bwMode="auto">
          <a:xfrm>
            <a:off x="7632700" y="2095282"/>
            <a:ext cx="1790700" cy="581025"/>
          </a:xfrm>
          <a:prstGeom prst="rect">
            <a:avLst/>
          </a:prstGeom>
          <a:solidFill>
            <a:srgbClr val="009900"/>
          </a:solidFill>
          <a:ln>
            <a:solidFill>
              <a:srgbClr val="009900"/>
            </a:solidFill>
          </a:ln>
          <a:effectLst>
            <a:prstShdw prst="shdw17" dist="17961" dir="2700000">
              <a:schemeClr val="hlink">
                <a:gamma/>
                <a:shade val="60000"/>
                <a:invGamma/>
              </a:schemeClr>
            </a:prstShdw>
          </a:effectLst>
          <a:extLst/>
        </p:spPr>
        <p:txBody>
          <a:bodyPr anchor="ctr">
            <a:spAutoFit/>
          </a:bodyPr>
          <a:lstStyle/>
          <a:p>
            <a:pPr eaLnBrk="1" hangingPunct="1">
              <a:defRPr/>
            </a:pPr>
            <a:r>
              <a:rPr lang="fr-FR" sz="1600" b="1" dirty="0">
                <a:solidFill>
                  <a:schemeClr val="bg1"/>
                </a:solidFill>
              </a:rPr>
              <a:t>USINAGE </a:t>
            </a:r>
            <a:endParaRPr lang="fr-FR" sz="1600" b="1" dirty="0" smtClean="0">
              <a:solidFill>
                <a:schemeClr val="bg1"/>
              </a:solidFill>
            </a:endParaRPr>
          </a:p>
          <a:p>
            <a:pPr eaLnBrk="1" hangingPunct="1">
              <a:defRPr/>
            </a:pPr>
            <a:r>
              <a:rPr lang="fr-FR" sz="1600" b="1" dirty="0" smtClean="0">
                <a:solidFill>
                  <a:schemeClr val="bg1"/>
                </a:solidFill>
              </a:rPr>
              <a:t>B2 </a:t>
            </a:r>
            <a:r>
              <a:rPr lang="fr-FR" sz="1600" b="1" dirty="0">
                <a:solidFill>
                  <a:schemeClr val="bg1"/>
                </a:solidFill>
              </a:rPr>
              <a:t>et B3</a:t>
            </a:r>
          </a:p>
        </p:txBody>
      </p:sp>
      <p:sp>
        <p:nvSpPr>
          <p:cNvPr id="27687" name="Text Box 39"/>
          <p:cNvSpPr txBox="1">
            <a:spLocks noChangeArrowheads="1"/>
          </p:cNvSpPr>
          <p:nvPr/>
        </p:nvSpPr>
        <p:spPr bwMode="auto">
          <a:xfrm>
            <a:off x="8039100" y="1087438"/>
            <a:ext cx="1130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eaLnBrk="1" hangingPunct="1"/>
            <a:r>
              <a:rPr lang="fr-FR" altLang="fr-FR" sz="1600" b="1" dirty="0">
                <a:solidFill>
                  <a:schemeClr val="bg1"/>
                </a:solidFill>
              </a:rPr>
              <a:t>STOCK </a:t>
            </a:r>
          </a:p>
          <a:p>
            <a:pPr eaLnBrk="1" hangingPunct="1"/>
            <a:r>
              <a:rPr lang="fr-FR" altLang="fr-FR" sz="1600" b="1" dirty="0" smtClean="0">
                <a:solidFill>
                  <a:schemeClr val="bg1"/>
                </a:solidFill>
              </a:rPr>
              <a:t>M2 </a:t>
            </a:r>
            <a:r>
              <a:rPr lang="fr-FR" altLang="fr-FR" sz="1600" b="1" dirty="0">
                <a:solidFill>
                  <a:schemeClr val="bg1"/>
                </a:solidFill>
              </a:rPr>
              <a:t>et M3</a:t>
            </a:r>
          </a:p>
        </p:txBody>
      </p:sp>
      <p:sp>
        <p:nvSpPr>
          <p:cNvPr id="27688" name="AutoShape 40"/>
          <p:cNvSpPr>
            <a:spLocks noChangeArrowheads="1"/>
          </p:cNvSpPr>
          <p:nvPr/>
        </p:nvSpPr>
        <p:spPr bwMode="auto">
          <a:xfrm>
            <a:off x="5815676" y="1523994"/>
            <a:ext cx="1371600" cy="914400"/>
          </a:xfrm>
          <a:prstGeom prst="triangle">
            <a:avLst>
              <a:gd name="adj" fmla="val 50000"/>
            </a:avLst>
          </a:prstGeom>
          <a:solidFill>
            <a:srgbClr val="3333CC"/>
          </a:solidFill>
          <a:ln>
            <a:solidFill>
              <a:srgbClr val="3333CC"/>
            </a:solidFill>
          </a:ln>
          <a:effectLst>
            <a:prstShdw prst="shdw17" dist="17961" dir="2700000">
              <a:srgbClr val="3D995C"/>
            </a:prstShdw>
          </a:effectLst>
          <a:extLst/>
        </p:spPr>
        <p:txBody>
          <a:bodyPr anchor="ct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7689" name="Text Box 41"/>
          <p:cNvSpPr txBox="1">
            <a:spLocks noChangeArrowheads="1"/>
          </p:cNvSpPr>
          <p:nvPr/>
        </p:nvSpPr>
        <p:spPr bwMode="auto">
          <a:xfrm>
            <a:off x="5936326" y="1925632"/>
            <a:ext cx="1130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eaLnBrk="1" hangingPunct="1"/>
            <a:r>
              <a:rPr lang="fr-FR" altLang="fr-FR" sz="1600" b="1" dirty="0">
                <a:solidFill>
                  <a:schemeClr val="bg1"/>
                </a:solidFill>
              </a:rPr>
              <a:t>STOCK </a:t>
            </a:r>
          </a:p>
          <a:p>
            <a:pPr eaLnBrk="1" hangingPunct="1"/>
            <a:r>
              <a:rPr lang="fr-FR" altLang="fr-FR" sz="1600" b="1" dirty="0" smtClean="0">
                <a:solidFill>
                  <a:schemeClr val="bg1"/>
                </a:solidFill>
              </a:rPr>
              <a:t>B2 </a:t>
            </a:r>
            <a:r>
              <a:rPr lang="fr-FR" altLang="fr-FR" sz="1600" b="1" dirty="0">
                <a:solidFill>
                  <a:schemeClr val="bg1"/>
                </a:solidFill>
              </a:rPr>
              <a:t>et </a:t>
            </a:r>
            <a:r>
              <a:rPr lang="fr-FR" altLang="fr-FR" sz="1600" b="1" dirty="0" smtClean="0">
                <a:solidFill>
                  <a:schemeClr val="bg1"/>
                </a:solidFill>
              </a:rPr>
              <a:t>B3</a:t>
            </a:r>
            <a:endParaRPr lang="fr-FR" altLang="fr-FR" sz="1600" b="1" dirty="0">
              <a:solidFill>
                <a:schemeClr val="bg1"/>
              </a:solidFill>
            </a:endParaRPr>
          </a:p>
        </p:txBody>
      </p:sp>
      <p:sp>
        <p:nvSpPr>
          <p:cNvPr id="27690" name="AutoShape 42"/>
          <p:cNvSpPr>
            <a:spLocks noChangeArrowheads="1"/>
          </p:cNvSpPr>
          <p:nvPr/>
        </p:nvSpPr>
        <p:spPr bwMode="auto">
          <a:xfrm>
            <a:off x="1180170" y="1572301"/>
            <a:ext cx="1371600" cy="914400"/>
          </a:xfrm>
          <a:prstGeom prst="triangle">
            <a:avLst>
              <a:gd name="adj" fmla="val 50000"/>
            </a:avLst>
          </a:prstGeom>
          <a:solidFill>
            <a:srgbClr val="3333CC"/>
          </a:solidFill>
          <a:ln w="9525">
            <a:solidFill>
              <a:schemeClr val="tx1"/>
            </a:solidFill>
            <a:miter lim="800000"/>
            <a:headEnd/>
            <a:tailEnd/>
          </a:ln>
          <a:effectLst>
            <a:prstShdw prst="shdw17" dist="17961" dir="2700000">
              <a:srgbClr val="3D995C"/>
            </a:prstShdw>
          </a:effectLst>
          <a:extLst/>
        </p:spPr>
        <p:txBody>
          <a:bodyPr anchor="ct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7691" name="Text Box 43"/>
          <p:cNvSpPr txBox="1">
            <a:spLocks noChangeArrowheads="1"/>
          </p:cNvSpPr>
          <p:nvPr/>
        </p:nvSpPr>
        <p:spPr bwMode="auto">
          <a:xfrm>
            <a:off x="1300820" y="1973938"/>
            <a:ext cx="1130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eaLnBrk="1" hangingPunct="1"/>
            <a:r>
              <a:rPr lang="fr-FR" altLang="fr-FR" sz="1600" b="1" dirty="0">
                <a:solidFill>
                  <a:schemeClr val="bg1"/>
                </a:solidFill>
              </a:rPr>
              <a:t>STOCK </a:t>
            </a:r>
          </a:p>
          <a:p>
            <a:pPr eaLnBrk="1" hangingPunct="1"/>
            <a:r>
              <a:rPr lang="fr-FR" altLang="fr-FR" sz="1600" b="1" dirty="0" smtClean="0">
                <a:solidFill>
                  <a:schemeClr val="bg1"/>
                </a:solidFill>
              </a:rPr>
              <a:t>B2 </a:t>
            </a:r>
            <a:r>
              <a:rPr lang="fr-FR" altLang="fr-FR" sz="1600" b="1" dirty="0">
                <a:solidFill>
                  <a:schemeClr val="bg1"/>
                </a:solidFill>
              </a:rPr>
              <a:t>et </a:t>
            </a:r>
            <a:r>
              <a:rPr lang="fr-FR" altLang="fr-FR" sz="1600" b="1" dirty="0" smtClean="0">
                <a:solidFill>
                  <a:schemeClr val="bg1"/>
                </a:solidFill>
              </a:rPr>
              <a:t>B3</a:t>
            </a:r>
            <a:endParaRPr lang="fr-FR" altLang="fr-FR" sz="1600" b="1" dirty="0">
              <a:solidFill>
                <a:schemeClr val="bg1"/>
              </a:solidFill>
            </a:endParaRPr>
          </a:p>
        </p:txBody>
      </p:sp>
      <p:sp>
        <p:nvSpPr>
          <p:cNvPr id="27692" name="AutoShape 44"/>
          <p:cNvSpPr>
            <a:spLocks noChangeArrowheads="1"/>
          </p:cNvSpPr>
          <p:nvPr/>
        </p:nvSpPr>
        <p:spPr bwMode="auto">
          <a:xfrm>
            <a:off x="1180170" y="5427452"/>
            <a:ext cx="1371600" cy="917079"/>
          </a:xfrm>
          <a:prstGeom prst="triangle">
            <a:avLst>
              <a:gd name="adj" fmla="val 50000"/>
            </a:avLst>
          </a:prstGeom>
          <a:solidFill>
            <a:srgbClr val="3333CC"/>
          </a:solidFill>
          <a:ln>
            <a:solidFill>
              <a:srgbClr val="3333CC"/>
            </a:solidFill>
          </a:ln>
          <a:effectLst>
            <a:prstShdw prst="shdw17" dist="17961" dir="2700000">
              <a:srgbClr val="3D995C"/>
            </a:prstShdw>
          </a:effectLst>
          <a:extLst/>
        </p:spPr>
        <p:txBody>
          <a:bodyPr anchor="ct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sz="2400"/>
          </a:p>
        </p:txBody>
      </p:sp>
      <p:sp>
        <p:nvSpPr>
          <p:cNvPr id="27693" name="Text Box 45"/>
          <p:cNvSpPr txBox="1">
            <a:spLocks noChangeArrowheads="1"/>
          </p:cNvSpPr>
          <p:nvPr/>
        </p:nvSpPr>
        <p:spPr bwMode="auto">
          <a:xfrm>
            <a:off x="1161120" y="5838368"/>
            <a:ext cx="1409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eaLnBrk="1" hangingPunct="1"/>
            <a:r>
              <a:rPr lang="fr-FR" altLang="fr-FR" sz="1600" b="1" dirty="0">
                <a:solidFill>
                  <a:schemeClr val="bg1"/>
                </a:solidFill>
              </a:rPr>
              <a:t>STOCK </a:t>
            </a:r>
          </a:p>
          <a:p>
            <a:pPr eaLnBrk="1" hangingPunct="1"/>
            <a:r>
              <a:rPr lang="fr-FR" altLang="fr-FR" sz="1600" b="1" dirty="0">
                <a:solidFill>
                  <a:schemeClr val="bg1"/>
                </a:solidFill>
              </a:rPr>
              <a:t>EML </a:t>
            </a:r>
            <a:r>
              <a:rPr lang="fr-FR" altLang="fr-FR" sz="1600" b="1" dirty="0" smtClean="0">
                <a:solidFill>
                  <a:schemeClr val="bg1"/>
                </a:solidFill>
              </a:rPr>
              <a:t>et </a:t>
            </a:r>
            <a:r>
              <a:rPr lang="fr-FR" altLang="fr-FR" sz="1600" b="1" dirty="0">
                <a:solidFill>
                  <a:schemeClr val="bg1"/>
                </a:solidFill>
              </a:rPr>
              <a:t>EMV</a:t>
            </a:r>
          </a:p>
        </p:txBody>
      </p:sp>
      <p:sp>
        <p:nvSpPr>
          <p:cNvPr id="27694" name="Text Box 46"/>
          <p:cNvSpPr txBox="1">
            <a:spLocks noChangeArrowheads="1"/>
          </p:cNvSpPr>
          <p:nvPr/>
        </p:nvSpPr>
        <p:spPr bwMode="auto">
          <a:xfrm>
            <a:off x="6004589" y="6428241"/>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algn="l" eaLnBrk="1" hangingPunct="1"/>
            <a:r>
              <a:rPr lang="fr-FR" altLang="fr-FR" b="1" dirty="0">
                <a:solidFill>
                  <a:srgbClr val="3333CC"/>
                </a:solidFill>
              </a:rPr>
              <a:t>VENTES</a:t>
            </a:r>
          </a:p>
        </p:txBody>
      </p:sp>
      <p:sp>
        <p:nvSpPr>
          <p:cNvPr id="27695" name="AutoShape 47"/>
          <p:cNvSpPr>
            <a:spLocks noChangeArrowheads="1"/>
          </p:cNvSpPr>
          <p:nvPr/>
        </p:nvSpPr>
        <p:spPr bwMode="auto">
          <a:xfrm>
            <a:off x="5815676" y="5428791"/>
            <a:ext cx="1371600" cy="914400"/>
          </a:xfrm>
          <a:prstGeom prst="triangle">
            <a:avLst>
              <a:gd name="adj" fmla="val 50000"/>
            </a:avLst>
          </a:prstGeom>
          <a:solidFill>
            <a:srgbClr val="3333CC"/>
          </a:solidFill>
          <a:ln>
            <a:solidFill>
              <a:srgbClr val="3333CC"/>
            </a:solidFill>
          </a:ln>
          <a:effectLst>
            <a:prstShdw prst="shdw17" dist="17961" dir="2700000">
              <a:srgbClr val="3D995C"/>
            </a:prstShdw>
          </a:effectLst>
          <a:extLst/>
        </p:spPr>
        <p:txBody>
          <a:bodyPr anchor="ct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27696" name="Text Box 48"/>
          <p:cNvSpPr txBox="1">
            <a:spLocks noChangeArrowheads="1"/>
          </p:cNvSpPr>
          <p:nvPr/>
        </p:nvSpPr>
        <p:spPr bwMode="auto">
          <a:xfrm>
            <a:off x="5796626" y="5827482"/>
            <a:ext cx="1409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pPr eaLnBrk="1" hangingPunct="1"/>
            <a:r>
              <a:rPr lang="fr-FR" altLang="fr-FR" sz="1600" b="1" dirty="0">
                <a:solidFill>
                  <a:schemeClr val="bg1"/>
                </a:solidFill>
              </a:rPr>
              <a:t>STOCK </a:t>
            </a:r>
          </a:p>
          <a:p>
            <a:pPr eaLnBrk="1" hangingPunct="1"/>
            <a:r>
              <a:rPr lang="fr-FR" altLang="fr-FR" sz="1600" b="1" dirty="0">
                <a:solidFill>
                  <a:schemeClr val="bg1"/>
                </a:solidFill>
              </a:rPr>
              <a:t>EML </a:t>
            </a:r>
            <a:r>
              <a:rPr lang="fr-FR" altLang="fr-FR" sz="1600" b="1" dirty="0" smtClean="0">
                <a:solidFill>
                  <a:schemeClr val="bg1"/>
                </a:solidFill>
              </a:rPr>
              <a:t>et EMV</a:t>
            </a:r>
            <a:endParaRPr lang="fr-FR" altLang="fr-FR" sz="1600" b="1" dirty="0">
              <a:solidFill>
                <a:schemeClr val="bg1"/>
              </a:solidFill>
            </a:endParaRPr>
          </a:p>
        </p:txBody>
      </p:sp>
      <p:cxnSp>
        <p:nvCxnSpPr>
          <p:cNvPr id="12" name="Connecteur droit avec flèche 11"/>
          <p:cNvCxnSpPr>
            <a:stCxn id="27687" idx="2"/>
          </p:cNvCxnSpPr>
          <p:nvPr/>
        </p:nvCxnSpPr>
        <p:spPr bwMode="auto">
          <a:xfrm>
            <a:off x="8604250" y="1668463"/>
            <a:ext cx="6350" cy="410944"/>
          </a:xfrm>
          <a:prstGeom prst="straightConnector1">
            <a:avLst/>
          </a:prstGeom>
          <a:solidFill>
            <a:schemeClr val="accent1"/>
          </a:solidFill>
          <a:ln w="38100" cap="flat" cmpd="sng" algn="ctr">
            <a:solidFill>
              <a:srgbClr val="3333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cteur droit avec flèche 13"/>
          <p:cNvCxnSpPr>
            <a:stCxn id="27657" idx="2"/>
          </p:cNvCxnSpPr>
          <p:nvPr/>
        </p:nvCxnSpPr>
        <p:spPr bwMode="auto">
          <a:xfrm>
            <a:off x="3879850" y="1668463"/>
            <a:ext cx="6350" cy="410944"/>
          </a:xfrm>
          <a:prstGeom prst="straightConnector1">
            <a:avLst/>
          </a:prstGeom>
          <a:solidFill>
            <a:schemeClr val="accent1"/>
          </a:solidFill>
          <a:ln w="38100" cap="flat" cmpd="sng" algn="ctr">
            <a:solidFill>
              <a:srgbClr val="3333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avec flèche 19"/>
          <p:cNvCxnSpPr>
            <a:stCxn id="1823754" idx="1"/>
          </p:cNvCxnSpPr>
          <p:nvPr/>
        </p:nvCxnSpPr>
        <p:spPr bwMode="auto">
          <a:xfrm flipH="1">
            <a:off x="2532720" y="2369920"/>
            <a:ext cx="413680" cy="0"/>
          </a:xfrm>
          <a:prstGeom prst="straightConnector1">
            <a:avLst/>
          </a:prstGeom>
          <a:solidFill>
            <a:schemeClr val="accent1"/>
          </a:solidFill>
          <a:ln w="38100" cap="flat" cmpd="sng" algn="ctr">
            <a:solidFill>
              <a:srgbClr val="3333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Connecteur droit avec flèche 75"/>
          <p:cNvCxnSpPr/>
          <p:nvPr/>
        </p:nvCxnSpPr>
        <p:spPr bwMode="auto">
          <a:xfrm flipH="1">
            <a:off x="7219020" y="2369919"/>
            <a:ext cx="413680" cy="0"/>
          </a:xfrm>
          <a:prstGeom prst="straightConnector1">
            <a:avLst/>
          </a:prstGeom>
          <a:solidFill>
            <a:schemeClr val="accent1"/>
          </a:solidFill>
          <a:ln w="38100" cap="flat" cmpd="sng" algn="ctr">
            <a:solidFill>
              <a:srgbClr val="3333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9169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5" name="Rectangle 1030"/>
          <p:cNvSpPr>
            <a:spLocks noGrp="1" noChangeArrowheads="1"/>
          </p:cNvSpPr>
          <p:nvPr>
            <p:ph type="title" idx="4294967295"/>
          </p:nvPr>
        </p:nvSpPr>
        <p:spPr bwMode="auto">
          <a:xfrm>
            <a:off x="714375" y="26342"/>
            <a:ext cx="8382000"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2000" b="1" i="1" dirty="0" smtClean="0">
                <a:solidFill>
                  <a:srgbClr val="3333CC"/>
                </a:solidFill>
                <a:latin typeface="Arial" panose="020B0604020202020204" pitchFamily="34" charset="0"/>
              </a:rPr>
              <a:t>L’usine </a:t>
            </a:r>
            <a:r>
              <a:rPr lang="fr-FR" altLang="fr-FR" sz="2000" b="1" i="1" dirty="0" err="1" smtClean="0">
                <a:solidFill>
                  <a:srgbClr val="3333CC"/>
                </a:solidFill>
                <a:latin typeface="Arial" panose="020B0604020202020204" pitchFamily="34" charset="0"/>
              </a:rPr>
              <a:t>Lazurex</a:t>
            </a:r>
            <a:r>
              <a:rPr lang="fr-FR" altLang="fr-FR" sz="2000" b="1" i="1" dirty="0" smtClean="0">
                <a:solidFill>
                  <a:srgbClr val="3333CC"/>
                </a:solidFill>
                <a:latin typeface="Arial" panose="020B0604020202020204" pitchFamily="34" charset="0"/>
              </a:rPr>
              <a:t> : comprendre les flux</a:t>
            </a:r>
            <a:endParaRPr lang="fr-FR" altLang="fr-FR" sz="3600" b="1" dirty="0" smtClean="0">
              <a:solidFill>
                <a:srgbClr val="3333CC"/>
              </a:solidFill>
            </a:endParaRPr>
          </a:p>
        </p:txBody>
      </p:sp>
      <p:sp>
        <p:nvSpPr>
          <p:cNvPr id="2" name="AutoShape 2" descr="Résultat de recherche d'images pour &quot;entrepot logistique dessi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Rectangle 12"/>
          <p:cNvSpPr>
            <a:spLocks noChangeArrowheads="1"/>
          </p:cNvSpPr>
          <p:nvPr/>
        </p:nvSpPr>
        <p:spPr bwMode="auto">
          <a:xfrm>
            <a:off x="8000803" y="3574504"/>
            <a:ext cx="1765518" cy="1061976"/>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9" name="Freeform 14"/>
          <p:cNvSpPr>
            <a:spLocks/>
          </p:cNvSpPr>
          <p:nvPr/>
        </p:nvSpPr>
        <p:spPr bwMode="auto">
          <a:xfrm>
            <a:off x="3375062" y="2652238"/>
            <a:ext cx="6420691" cy="4134703"/>
          </a:xfrm>
          <a:custGeom>
            <a:avLst/>
            <a:gdLst>
              <a:gd name="T0" fmla="*/ 0 w 4180"/>
              <a:gd name="T1" fmla="*/ 0 h 3254"/>
              <a:gd name="T2" fmla="*/ 2147483647 w 4180"/>
              <a:gd name="T3" fmla="*/ 0 h 3254"/>
              <a:gd name="T4" fmla="*/ 2147483647 w 4180"/>
              <a:gd name="T5" fmla="*/ 2147483647 h 3254"/>
              <a:gd name="T6" fmla="*/ 0 w 4180"/>
              <a:gd name="T7" fmla="*/ 2147483647 h 3254"/>
              <a:gd name="T8" fmla="*/ 0 w 4180"/>
              <a:gd name="T9" fmla="*/ 0 h 3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0" h="3254">
                <a:moveTo>
                  <a:pt x="0" y="0"/>
                </a:moveTo>
                <a:lnTo>
                  <a:pt x="4179" y="0"/>
                </a:lnTo>
                <a:lnTo>
                  <a:pt x="4179" y="3253"/>
                </a:lnTo>
                <a:lnTo>
                  <a:pt x="0" y="3253"/>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0" name="Rectangle 34"/>
          <p:cNvSpPr>
            <a:spLocks noChangeArrowheads="1"/>
          </p:cNvSpPr>
          <p:nvPr/>
        </p:nvSpPr>
        <p:spPr bwMode="auto">
          <a:xfrm>
            <a:off x="1970117" y="3695388"/>
            <a:ext cx="1264770"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100" dirty="0">
                <a:solidFill>
                  <a:srgbClr val="3333CC"/>
                </a:solidFill>
                <a:latin typeface="Eras Bold ITC" pitchFamily="34" charset="0"/>
              </a:rPr>
              <a:t>délai = 10 jours</a:t>
            </a:r>
          </a:p>
        </p:txBody>
      </p:sp>
      <p:sp>
        <p:nvSpPr>
          <p:cNvPr id="71" name="Freeform 55"/>
          <p:cNvSpPr>
            <a:spLocks/>
          </p:cNvSpPr>
          <p:nvPr/>
        </p:nvSpPr>
        <p:spPr bwMode="auto">
          <a:xfrm>
            <a:off x="3375062" y="496894"/>
            <a:ext cx="6420691" cy="2157241"/>
          </a:xfrm>
          <a:custGeom>
            <a:avLst/>
            <a:gdLst>
              <a:gd name="T0" fmla="*/ 0 w 4175"/>
              <a:gd name="T1" fmla="*/ 0 h 942"/>
              <a:gd name="T2" fmla="*/ 2147483647 w 4175"/>
              <a:gd name="T3" fmla="*/ 0 h 942"/>
              <a:gd name="T4" fmla="*/ 2147483647 w 4175"/>
              <a:gd name="T5" fmla="*/ 2147483647 h 942"/>
              <a:gd name="T6" fmla="*/ 0 w 4175"/>
              <a:gd name="T7" fmla="*/ 2147483647 h 942"/>
              <a:gd name="T8" fmla="*/ 0 w 4175"/>
              <a:gd name="T9" fmla="*/ 0 h 9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5" h="942">
                <a:moveTo>
                  <a:pt x="0" y="0"/>
                </a:moveTo>
                <a:lnTo>
                  <a:pt x="4174" y="0"/>
                </a:lnTo>
                <a:lnTo>
                  <a:pt x="4174" y="941"/>
                </a:lnTo>
                <a:lnTo>
                  <a:pt x="0" y="941"/>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2" name="Freeform 56"/>
          <p:cNvSpPr>
            <a:spLocks/>
          </p:cNvSpPr>
          <p:nvPr/>
        </p:nvSpPr>
        <p:spPr bwMode="auto">
          <a:xfrm flipV="1">
            <a:off x="3387319" y="4590761"/>
            <a:ext cx="6388978" cy="45719"/>
          </a:xfrm>
          <a:custGeom>
            <a:avLst/>
            <a:gdLst>
              <a:gd name="T0" fmla="*/ 0 w 4148"/>
              <a:gd name="T1" fmla="*/ 0 h 1"/>
              <a:gd name="T2" fmla="*/ 2147483647 w 4148"/>
              <a:gd name="T3" fmla="*/ 0 h 1"/>
              <a:gd name="T4" fmla="*/ 0 w 4148"/>
              <a:gd name="T5" fmla="*/ 0 h 1"/>
              <a:gd name="T6" fmla="*/ 0 60000 65536"/>
              <a:gd name="T7" fmla="*/ 0 60000 65536"/>
              <a:gd name="T8" fmla="*/ 0 60000 65536"/>
            </a:gdLst>
            <a:ahLst/>
            <a:cxnLst>
              <a:cxn ang="T6">
                <a:pos x="T0" y="T1"/>
              </a:cxn>
              <a:cxn ang="T7">
                <a:pos x="T2" y="T3"/>
              </a:cxn>
              <a:cxn ang="T8">
                <a:pos x="T4" y="T5"/>
              </a:cxn>
            </a:cxnLst>
            <a:rect l="0" t="0" r="r" b="b"/>
            <a:pathLst>
              <a:path w="4148" h="1">
                <a:moveTo>
                  <a:pt x="0" y="0"/>
                </a:moveTo>
                <a:lnTo>
                  <a:pt x="4147" y="0"/>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3" name="Freeform 57"/>
          <p:cNvSpPr>
            <a:spLocks/>
          </p:cNvSpPr>
          <p:nvPr/>
        </p:nvSpPr>
        <p:spPr bwMode="auto">
          <a:xfrm>
            <a:off x="8577263" y="4058105"/>
            <a:ext cx="538162" cy="1588"/>
          </a:xfrm>
          <a:custGeom>
            <a:avLst/>
            <a:gdLst>
              <a:gd name="T0" fmla="*/ 2147483647 w 365"/>
              <a:gd name="T1" fmla="*/ 0 h 1"/>
              <a:gd name="T2" fmla="*/ 0 w 365"/>
              <a:gd name="T3" fmla="*/ 0 h 1"/>
              <a:gd name="T4" fmla="*/ 2147483647 w 365"/>
              <a:gd name="T5" fmla="*/ 0 h 1"/>
              <a:gd name="T6" fmla="*/ 0 60000 65536"/>
              <a:gd name="T7" fmla="*/ 0 60000 65536"/>
              <a:gd name="T8" fmla="*/ 0 60000 65536"/>
            </a:gdLst>
            <a:ahLst/>
            <a:cxnLst>
              <a:cxn ang="T6">
                <a:pos x="T0" y="T1"/>
              </a:cxn>
              <a:cxn ang="T7">
                <a:pos x="T2" y="T3"/>
              </a:cxn>
              <a:cxn ang="T8">
                <a:pos x="T4" y="T5"/>
              </a:cxn>
            </a:cxnLst>
            <a:rect l="0" t="0" r="r" b="b"/>
            <a:pathLst>
              <a:path w="365" h="1">
                <a:moveTo>
                  <a:pt x="364" y="0"/>
                </a:moveTo>
                <a:lnTo>
                  <a:pt x="0" y="0"/>
                </a:lnTo>
                <a:lnTo>
                  <a:pt x="364" y="0"/>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4" name="Freeform 243"/>
          <p:cNvSpPr>
            <a:spLocks/>
          </p:cNvSpPr>
          <p:nvPr/>
        </p:nvSpPr>
        <p:spPr bwMode="auto">
          <a:xfrm>
            <a:off x="6259513" y="1565564"/>
            <a:ext cx="1587" cy="506412"/>
          </a:xfrm>
          <a:custGeom>
            <a:avLst/>
            <a:gdLst>
              <a:gd name="T0" fmla="*/ 0 w 1"/>
              <a:gd name="T1" fmla="*/ 0 h 355"/>
              <a:gd name="T2" fmla="*/ 0 w 1"/>
              <a:gd name="T3" fmla="*/ 2147483647 h 355"/>
              <a:gd name="T4" fmla="*/ 0 w 1"/>
              <a:gd name="T5" fmla="*/ 0 h 355"/>
              <a:gd name="T6" fmla="*/ 0 60000 65536"/>
              <a:gd name="T7" fmla="*/ 0 60000 65536"/>
              <a:gd name="T8" fmla="*/ 0 60000 65536"/>
            </a:gdLst>
            <a:ahLst/>
            <a:cxnLst>
              <a:cxn ang="T6">
                <a:pos x="T0" y="T1"/>
              </a:cxn>
              <a:cxn ang="T7">
                <a:pos x="T2" y="T3"/>
              </a:cxn>
              <a:cxn ang="T8">
                <a:pos x="T4" y="T5"/>
              </a:cxn>
            </a:cxnLst>
            <a:rect l="0" t="0" r="r" b="b"/>
            <a:pathLst>
              <a:path w="1" h="355">
                <a:moveTo>
                  <a:pt x="0" y="0"/>
                </a:moveTo>
                <a:lnTo>
                  <a:pt x="0" y="354"/>
                </a:lnTo>
                <a:lnTo>
                  <a:pt x="0" y="0"/>
                </a:lnTo>
              </a:path>
            </a:pathLst>
          </a:custGeom>
          <a:noFill/>
          <a:ln w="508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5" name="Rectangle 244"/>
          <p:cNvSpPr>
            <a:spLocks noChangeArrowheads="1"/>
          </p:cNvSpPr>
          <p:nvPr/>
        </p:nvSpPr>
        <p:spPr bwMode="auto">
          <a:xfrm>
            <a:off x="3297607" y="6167893"/>
            <a:ext cx="141288" cy="439737"/>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6" name="Rectangle 282"/>
          <p:cNvSpPr>
            <a:spLocks noChangeArrowheads="1"/>
          </p:cNvSpPr>
          <p:nvPr/>
        </p:nvSpPr>
        <p:spPr bwMode="auto">
          <a:xfrm>
            <a:off x="1606550" y="4073980"/>
            <a:ext cx="10207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dirty="0">
                <a:solidFill>
                  <a:schemeClr val="bg1"/>
                </a:solidFill>
                <a:latin typeface="Arial Black" panose="020B0A04020102020204" pitchFamily="34" charset="0"/>
              </a:rPr>
              <a:t>2. TRANSPORT</a:t>
            </a:r>
          </a:p>
        </p:txBody>
      </p:sp>
      <p:sp>
        <p:nvSpPr>
          <p:cNvPr id="77" name="Freeform 328"/>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8" name="Freeform 329"/>
          <p:cNvSpPr>
            <a:spLocks/>
          </p:cNvSpPr>
          <p:nvPr/>
        </p:nvSpPr>
        <p:spPr bwMode="auto">
          <a:xfrm>
            <a:off x="357188" y="5040768"/>
            <a:ext cx="1300162" cy="1200150"/>
          </a:xfrm>
          <a:custGeom>
            <a:avLst/>
            <a:gdLst>
              <a:gd name="T0" fmla="*/ 2147483647 w 882"/>
              <a:gd name="T1" fmla="*/ 2147483647 h 840"/>
              <a:gd name="T2" fmla="*/ 2147483647 w 882"/>
              <a:gd name="T3" fmla="*/ 2147483647 h 840"/>
              <a:gd name="T4" fmla="*/ 2147483647 w 882"/>
              <a:gd name="T5" fmla="*/ 2147483647 h 840"/>
              <a:gd name="T6" fmla="*/ 2147483647 w 882"/>
              <a:gd name="T7" fmla="*/ 2147483647 h 840"/>
              <a:gd name="T8" fmla="*/ 2147483647 w 882"/>
              <a:gd name="T9" fmla="*/ 2147483647 h 840"/>
              <a:gd name="T10" fmla="*/ 2147483647 w 882"/>
              <a:gd name="T11" fmla="*/ 2147483647 h 840"/>
              <a:gd name="T12" fmla="*/ 2147483647 w 882"/>
              <a:gd name="T13" fmla="*/ 2147483647 h 840"/>
              <a:gd name="T14" fmla="*/ 2147483647 w 882"/>
              <a:gd name="T15" fmla="*/ 2147483647 h 840"/>
              <a:gd name="T16" fmla="*/ 2147483647 w 882"/>
              <a:gd name="T17" fmla="*/ 2147483647 h 840"/>
              <a:gd name="T18" fmla="*/ 2147483647 w 882"/>
              <a:gd name="T19" fmla="*/ 2147483647 h 840"/>
              <a:gd name="T20" fmla="*/ 2147483647 w 882"/>
              <a:gd name="T21" fmla="*/ 2147483647 h 840"/>
              <a:gd name="T22" fmla="*/ 2147483647 w 882"/>
              <a:gd name="T23" fmla="*/ 2147483647 h 840"/>
              <a:gd name="T24" fmla="*/ 2147483647 w 882"/>
              <a:gd name="T25" fmla="*/ 2147483647 h 840"/>
              <a:gd name="T26" fmla="*/ 2147483647 w 882"/>
              <a:gd name="T27" fmla="*/ 2147483647 h 840"/>
              <a:gd name="T28" fmla="*/ 2147483647 w 882"/>
              <a:gd name="T29" fmla="*/ 2147483647 h 840"/>
              <a:gd name="T30" fmla="*/ 2147483647 w 882"/>
              <a:gd name="T31" fmla="*/ 2147483647 h 840"/>
              <a:gd name="T32" fmla="*/ 2147483647 w 882"/>
              <a:gd name="T33" fmla="*/ 2147483647 h 840"/>
              <a:gd name="T34" fmla="*/ 2147483647 w 882"/>
              <a:gd name="T35" fmla="*/ 2147483647 h 840"/>
              <a:gd name="T36" fmla="*/ 2147483647 w 882"/>
              <a:gd name="T37" fmla="*/ 2147483647 h 840"/>
              <a:gd name="T38" fmla="*/ 2147483647 w 882"/>
              <a:gd name="T39" fmla="*/ 2147483647 h 840"/>
              <a:gd name="T40" fmla="*/ 2147483647 w 882"/>
              <a:gd name="T41" fmla="*/ 2147483647 h 840"/>
              <a:gd name="T42" fmla="*/ 2147483647 w 882"/>
              <a:gd name="T43" fmla="*/ 2147483647 h 840"/>
              <a:gd name="T44" fmla="*/ 2147483647 w 882"/>
              <a:gd name="T45" fmla="*/ 2147483647 h 840"/>
              <a:gd name="T46" fmla="*/ 2147483647 w 882"/>
              <a:gd name="T47" fmla="*/ 2147483647 h 840"/>
              <a:gd name="T48" fmla="*/ 2147483647 w 882"/>
              <a:gd name="T49" fmla="*/ 2147483647 h 840"/>
              <a:gd name="T50" fmla="*/ 2147483647 w 882"/>
              <a:gd name="T51" fmla="*/ 2147483647 h 840"/>
              <a:gd name="T52" fmla="*/ 2147483647 w 882"/>
              <a:gd name="T53" fmla="*/ 2147483647 h 840"/>
              <a:gd name="T54" fmla="*/ 2147483647 w 882"/>
              <a:gd name="T55" fmla="*/ 2147483647 h 840"/>
              <a:gd name="T56" fmla="*/ 2147483647 w 882"/>
              <a:gd name="T57" fmla="*/ 2147483647 h 840"/>
              <a:gd name="T58" fmla="*/ 2147483647 w 882"/>
              <a:gd name="T59" fmla="*/ 2147483647 h 840"/>
              <a:gd name="T60" fmla="*/ 2147483647 w 882"/>
              <a:gd name="T61" fmla="*/ 2147483647 h 840"/>
              <a:gd name="T62" fmla="*/ 2147483647 w 882"/>
              <a:gd name="T63" fmla="*/ 2147483647 h 840"/>
              <a:gd name="T64" fmla="*/ 2147483647 w 882"/>
              <a:gd name="T65" fmla="*/ 2147483647 h 840"/>
              <a:gd name="T66" fmla="*/ 2147483647 w 882"/>
              <a:gd name="T67" fmla="*/ 2147483647 h 840"/>
              <a:gd name="T68" fmla="*/ 2147483647 w 882"/>
              <a:gd name="T69" fmla="*/ 2147483647 h 840"/>
              <a:gd name="T70" fmla="*/ 2147483647 w 882"/>
              <a:gd name="T71" fmla="*/ 2147483647 h 840"/>
              <a:gd name="T72" fmla="*/ 2147483647 w 882"/>
              <a:gd name="T73" fmla="*/ 2147483647 h 840"/>
              <a:gd name="T74" fmla="*/ 2147483647 w 882"/>
              <a:gd name="T75" fmla="*/ 2147483647 h 840"/>
              <a:gd name="T76" fmla="*/ 0 w 882"/>
              <a:gd name="T77" fmla="*/ 2147483647 h 840"/>
              <a:gd name="T78" fmla="*/ 2147483647 w 882"/>
              <a:gd name="T79" fmla="*/ 2147483647 h 840"/>
              <a:gd name="T80" fmla="*/ 2147483647 w 882"/>
              <a:gd name="T81" fmla="*/ 2147483647 h 840"/>
              <a:gd name="T82" fmla="*/ 2147483647 w 882"/>
              <a:gd name="T83" fmla="*/ 2147483647 h 840"/>
              <a:gd name="T84" fmla="*/ 2147483647 w 882"/>
              <a:gd name="T85" fmla="*/ 2147483647 h 840"/>
              <a:gd name="T86" fmla="*/ 2147483647 w 882"/>
              <a:gd name="T87" fmla="*/ 2147483647 h 840"/>
              <a:gd name="T88" fmla="*/ 2147483647 w 882"/>
              <a:gd name="T89" fmla="*/ 2147483647 h 840"/>
              <a:gd name="T90" fmla="*/ 2147483647 w 882"/>
              <a:gd name="T91" fmla="*/ 2147483647 h 840"/>
              <a:gd name="T92" fmla="*/ 2147483647 w 882"/>
              <a:gd name="T93" fmla="*/ 2147483647 h 840"/>
              <a:gd name="T94" fmla="*/ 2147483647 w 882"/>
              <a:gd name="T95" fmla="*/ 2147483647 h 840"/>
              <a:gd name="T96" fmla="*/ 2147483647 w 882"/>
              <a:gd name="T97" fmla="*/ 2147483647 h 840"/>
              <a:gd name="T98" fmla="*/ 2147483647 w 882"/>
              <a:gd name="T99" fmla="*/ 2147483647 h 840"/>
              <a:gd name="T100" fmla="*/ 2147483647 w 882"/>
              <a:gd name="T101" fmla="*/ 2147483647 h 840"/>
              <a:gd name="T102" fmla="*/ 2147483647 w 882"/>
              <a:gd name="T103" fmla="*/ 2147483647 h 8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2" h="840">
                <a:moveTo>
                  <a:pt x="867" y="419"/>
                </a:moveTo>
                <a:lnTo>
                  <a:pt x="867" y="444"/>
                </a:lnTo>
                <a:lnTo>
                  <a:pt x="865" y="470"/>
                </a:lnTo>
                <a:lnTo>
                  <a:pt x="860" y="494"/>
                </a:lnTo>
                <a:lnTo>
                  <a:pt x="854" y="518"/>
                </a:lnTo>
                <a:lnTo>
                  <a:pt x="848" y="542"/>
                </a:lnTo>
                <a:lnTo>
                  <a:pt x="838" y="566"/>
                </a:lnTo>
                <a:lnTo>
                  <a:pt x="829" y="589"/>
                </a:lnTo>
                <a:lnTo>
                  <a:pt x="816" y="611"/>
                </a:lnTo>
                <a:lnTo>
                  <a:pt x="804" y="633"/>
                </a:lnTo>
                <a:lnTo>
                  <a:pt x="790" y="654"/>
                </a:lnTo>
                <a:lnTo>
                  <a:pt x="772" y="674"/>
                </a:lnTo>
                <a:lnTo>
                  <a:pt x="756" y="694"/>
                </a:lnTo>
                <a:lnTo>
                  <a:pt x="738" y="711"/>
                </a:lnTo>
                <a:lnTo>
                  <a:pt x="718" y="728"/>
                </a:lnTo>
                <a:lnTo>
                  <a:pt x="697" y="743"/>
                </a:lnTo>
                <a:lnTo>
                  <a:pt x="677" y="758"/>
                </a:lnTo>
                <a:lnTo>
                  <a:pt x="654" y="771"/>
                </a:lnTo>
                <a:lnTo>
                  <a:pt x="630" y="783"/>
                </a:lnTo>
                <a:lnTo>
                  <a:pt x="607" y="793"/>
                </a:lnTo>
                <a:lnTo>
                  <a:pt x="582" y="803"/>
                </a:lnTo>
                <a:lnTo>
                  <a:pt x="557" y="810"/>
                </a:lnTo>
                <a:lnTo>
                  <a:pt x="532" y="816"/>
                </a:lnTo>
                <a:lnTo>
                  <a:pt x="506" y="821"/>
                </a:lnTo>
                <a:lnTo>
                  <a:pt x="480" y="824"/>
                </a:lnTo>
                <a:lnTo>
                  <a:pt x="454" y="826"/>
                </a:lnTo>
                <a:lnTo>
                  <a:pt x="428" y="826"/>
                </a:lnTo>
                <a:lnTo>
                  <a:pt x="402" y="824"/>
                </a:lnTo>
                <a:lnTo>
                  <a:pt x="375" y="821"/>
                </a:lnTo>
                <a:lnTo>
                  <a:pt x="350" y="816"/>
                </a:lnTo>
                <a:lnTo>
                  <a:pt x="324" y="810"/>
                </a:lnTo>
                <a:lnTo>
                  <a:pt x="299" y="803"/>
                </a:lnTo>
                <a:lnTo>
                  <a:pt x="274" y="793"/>
                </a:lnTo>
                <a:lnTo>
                  <a:pt x="251" y="783"/>
                </a:lnTo>
                <a:lnTo>
                  <a:pt x="227" y="771"/>
                </a:lnTo>
                <a:lnTo>
                  <a:pt x="204" y="758"/>
                </a:lnTo>
                <a:lnTo>
                  <a:pt x="184" y="743"/>
                </a:lnTo>
                <a:lnTo>
                  <a:pt x="164" y="728"/>
                </a:lnTo>
                <a:lnTo>
                  <a:pt x="144" y="711"/>
                </a:lnTo>
                <a:lnTo>
                  <a:pt x="126" y="694"/>
                </a:lnTo>
                <a:lnTo>
                  <a:pt x="109" y="674"/>
                </a:lnTo>
                <a:lnTo>
                  <a:pt x="92" y="654"/>
                </a:lnTo>
                <a:lnTo>
                  <a:pt x="77" y="633"/>
                </a:lnTo>
                <a:lnTo>
                  <a:pt x="65" y="611"/>
                </a:lnTo>
                <a:lnTo>
                  <a:pt x="53" y="589"/>
                </a:lnTo>
                <a:lnTo>
                  <a:pt x="43" y="566"/>
                </a:lnTo>
                <a:lnTo>
                  <a:pt x="33" y="542"/>
                </a:lnTo>
                <a:lnTo>
                  <a:pt x="27" y="518"/>
                </a:lnTo>
                <a:lnTo>
                  <a:pt x="21" y="494"/>
                </a:lnTo>
                <a:lnTo>
                  <a:pt x="17" y="470"/>
                </a:lnTo>
                <a:lnTo>
                  <a:pt x="15" y="444"/>
                </a:lnTo>
                <a:lnTo>
                  <a:pt x="14" y="419"/>
                </a:lnTo>
                <a:lnTo>
                  <a:pt x="15" y="394"/>
                </a:lnTo>
                <a:lnTo>
                  <a:pt x="17" y="369"/>
                </a:lnTo>
                <a:lnTo>
                  <a:pt x="21" y="344"/>
                </a:lnTo>
                <a:lnTo>
                  <a:pt x="27" y="320"/>
                </a:lnTo>
                <a:lnTo>
                  <a:pt x="33" y="296"/>
                </a:lnTo>
                <a:lnTo>
                  <a:pt x="43" y="272"/>
                </a:lnTo>
                <a:lnTo>
                  <a:pt x="53" y="250"/>
                </a:lnTo>
                <a:lnTo>
                  <a:pt x="65" y="227"/>
                </a:lnTo>
                <a:lnTo>
                  <a:pt x="77" y="206"/>
                </a:lnTo>
                <a:lnTo>
                  <a:pt x="92" y="185"/>
                </a:lnTo>
                <a:lnTo>
                  <a:pt x="109" y="165"/>
                </a:lnTo>
                <a:lnTo>
                  <a:pt x="126" y="145"/>
                </a:lnTo>
                <a:lnTo>
                  <a:pt x="144" y="128"/>
                </a:lnTo>
                <a:lnTo>
                  <a:pt x="164" y="111"/>
                </a:lnTo>
                <a:lnTo>
                  <a:pt x="184" y="95"/>
                </a:lnTo>
                <a:lnTo>
                  <a:pt x="204" y="80"/>
                </a:lnTo>
                <a:lnTo>
                  <a:pt x="227" y="67"/>
                </a:lnTo>
                <a:lnTo>
                  <a:pt x="251" y="55"/>
                </a:lnTo>
                <a:lnTo>
                  <a:pt x="274" y="45"/>
                </a:lnTo>
                <a:lnTo>
                  <a:pt x="299" y="36"/>
                </a:lnTo>
                <a:lnTo>
                  <a:pt x="324" y="29"/>
                </a:lnTo>
                <a:lnTo>
                  <a:pt x="350" y="22"/>
                </a:lnTo>
                <a:lnTo>
                  <a:pt x="375" y="18"/>
                </a:lnTo>
                <a:lnTo>
                  <a:pt x="402" y="14"/>
                </a:lnTo>
                <a:lnTo>
                  <a:pt x="428" y="13"/>
                </a:lnTo>
                <a:lnTo>
                  <a:pt x="454" y="13"/>
                </a:lnTo>
                <a:lnTo>
                  <a:pt x="480" y="14"/>
                </a:lnTo>
                <a:lnTo>
                  <a:pt x="506" y="18"/>
                </a:lnTo>
                <a:lnTo>
                  <a:pt x="532" y="22"/>
                </a:lnTo>
                <a:lnTo>
                  <a:pt x="557" y="29"/>
                </a:lnTo>
                <a:lnTo>
                  <a:pt x="582" y="36"/>
                </a:lnTo>
                <a:lnTo>
                  <a:pt x="607" y="45"/>
                </a:lnTo>
                <a:lnTo>
                  <a:pt x="630" y="55"/>
                </a:lnTo>
                <a:lnTo>
                  <a:pt x="654" y="67"/>
                </a:lnTo>
                <a:lnTo>
                  <a:pt x="677" y="80"/>
                </a:lnTo>
                <a:lnTo>
                  <a:pt x="697" y="95"/>
                </a:lnTo>
                <a:lnTo>
                  <a:pt x="718" y="111"/>
                </a:lnTo>
                <a:lnTo>
                  <a:pt x="738" y="128"/>
                </a:lnTo>
                <a:lnTo>
                  <a:pt x="756" y="145"/>
                </a:lnTo>
                <a:lnTo>
                  <a:pt x="772" y="165"/>
                </a:lnTo>
                <a:lnTo>
                  <a:pt x="790" y="185"/>
                </a:lnTo>
                <a:lnTo>
                  <a:pt x="804" y="206"/>
                </a:lnTo>
                <a:lnTo>
                  <a:pt x="816" y="227"/>
                </a:lnTo>
                <a:lnTo>
                  <a:pt x="829" y="250"/>
                </a:lnTo>
                <a:lnTo>
                  <a:pt x="838" y="272"/>
                </a:lnTo>
                <a:lnTo>
                  <a:pt x="848" y="296"/>
                </a:lnTo>
                <a:lnTo>
                  <a:pt x="854" y="320"/>
                </a:lnTo>
                <a:lnTo>
                  <a:pt x="860" y="344"/>
                </a:lnTo>
                <a:lnTo>
                  <a:pt x="865" y="369"/>
                </a:lnTo>
                <a:lnTo>
                  <a:pt x="867" y="394"/>
                </a:lnTo>
                <a:lnTo>
                  <a:pt x="867" y="419"/>
                </a:lnTo>
                <a:lnTo>
                  <a:pt x="881" y="419"/>
                </a:lnTo>
                <a:lnTo>
                  <a:pt x="880" y="444"/>
                </a:lnTo>
                <a:lnTo>
                  <a:pt x="879" y="470"/>
                </a:lnTo>
                <a:lnTo>
                  <a:pt x="874" y="495"/>
                </a:lnTo>
                <a:lnTo>
                  <a:pt x="868" y="519"/>
                </a:lnTo>
                <a:lnTo>
                  <a:pt x="861" y="544"/>
                </a:lnTo>
                <a:lnTo>
                  <a:pt x="853" y="567"/>
                </a:lnTo>
                <a:lnTo>
                  <a:pt x="843" y="592"/>
                </a:lnTo>
                <a:lnTo>
                  <a:pt x="830" y="614"/>
                </a:lnTo>
                <a:lnTo>
                  <a:pt x="817" y="637"/>
                </a:lnTo>
                <a:lnTo>
                  <a:pt x="802" y="658"/>
                </a:lnTo>
                <a:lnTo>
                  <a:pt x="787" y="677"/>
                </a:lnTo>
                <a:lnTo>
                  <a:pt x="770" y="697"/>
                </a:lnTo>
                <a:lnTo>
                  <a:pt x="752" y="716"/>
                </a:lnTo>
                <a:lnTo>
                  <a:pt x="732" y="733"/>
                </a:lnTo>
                <a:lnTo>
                  <a:pt x="712" y="749"/>
                </a:lnTo>
                <a:lnTo>
                  <a:pt x="692" y="764"/>
                </a:lnTo>
                <a:lnTo>
                  <a:pt x="669" y="779"/>
                </a:lnTo>
                <a:lnTo>
                  <a:pt x="645" y="791"/>
                </a:lnTo>
                <a:lnTo>
                  <a:pt x="621" y="802"/>
                </a:lnTo>
                <a:lnTo>
                  <a:pt x="597" y="812"/>
                </a:lnTo>
                <a:lnTo>
                  <a:pt x="572" y="819"/>
                </a:lnTo>
                <a:lnTo>
                  <a:pt x="546" y="827"/>
                </a:lnTo>
                <a:lnTo>
                  <a:pt x="520" y="832"/>
                </a:lnTo>
                <a:lnTo>
                  <a:pt x="494" y="836"/>
                </a:lnTo>
                <a:lnTo>
                  <a:pt x="468" y="838"/>
                </a:lnTo>
                <a:lnTo>
                  <a:pt x="441" y="839"/>
                </a:lnTo>
                <a:lnTo>
                  <a:pt x="415" y="838"/>
                </a:lnTo>
                <a:lnTo>
                  <a:pt x="388" y="836"/>
                </a:lnTo>
                <a:lnTo>
                  <a:pt x="361" y="832"/>
                </a:lnTo>
                <a:lnTo>
                  <a:pt x="336" y="827"/>
                </a:lnTo>
                <a:lnTo>
                  <a:pt x="309" y="819"/>
                </a:lnTo>
                <a:lnTo>
                  <a:pt x="285" y="812"/>
                </a:lnTo>
                <a:lnTo>
                  <a:pt x="260" y="802"/>
                </a:lnTo>
                <a:lnTo>
                  <a:pt x="237" y="791"/>
                </a:lnTo>
                <a:lnTo>
                  <a:pt x="212" y="779"/>
                </a:lnTo>
                <a:lnTo>
                  <a:pt x="191" y="764"/>
                </a:lnTo>
                <a:lnTo>
                  <a:pt x="170" y="749"/>
                </a:lnTo>
                <a:lnTo>
                  <a:pt x="149" y="733"/>
                </a:lnTo>
                <a:lnTo>
                  <a:pt x="129" y="716"/>
                </a:lnTo>
                <a:lnTo>
                  <a:pt x="111" y="697"/>
                </a:lnTo>
                <a:lnTo>
                  <a:pt x="94" y="677"/>
                </a:lnTo>
                <a:lnTo>
                  <a:pt x="79" y="658"/>
                </a:lnTo>
                <a:lnTo>
                  <a:pt x="65" y="637"/>
                </a:lnTo>
                <a:lnTo>
                  <a:pt x="51" y="614"/>
                </a:lnTo>
                <a:lnTo>
                  <a:pt x="39" y="592"/>
                </a:lnTo>
                <a:lnTo>
                  <a:pt x="29" y="567"/>
                </a:lnTo>
                <a:lnTo>
                  <a:pt x="21" y="544"/>
                </a:lnTo>
                <a:lnTo>
                  <a:pt x="13" y="519"/>
                </a:lnTo>
                <a:lnTo>
                  <a:pt x="8" y="495"/>
                </a:lnTo>
                <a:lnTo>
                  <a:pt x="3" y="470"/>
                </a:lnTo>
                <a:lnTo>
                  <a:pt x="1" y="444"/>
                </a:lnTo>
                <a:lnTo>
                  <a:pt x="0" y="419"/>
                </a:lnTo>
                <a:lnTo>
                  <a:pt x="1" y="394"/>
                </a:lnTo>
                <a:lnTo>
                  <a:pt x="3" y="368"/>
                </a:lnTo>
                <a:lnTo>
                  <a:pt x="8" y="344"/>
                </a:lnTo>
                <a:lnTo>
                  <a:pt x="13" y="319"/>
                </a:lnTo>
                <a:lnTo>
                  <a:pt x="21" y="295"/>
                </a:lnTo>
                <a:lnTo>
                  <a:pt x="29" y="271"/>
                </a:lnTo>
                <a:lnTo>
                  <a:pt x="39" y="246"/>
                </a:lnTo>
                <a:lnTo>
                  <a:pt x="51" y="224"/>
                </a:lnTo>
                <a:lnTo>
                  <a:pt x="65" y="202"/>
                </a:lnTo>
                <a:lnTo>
                  <a:pt x="79" y="180"/>
                </a:lnTo>
                <a:lnTo>
                  <a:pt x="94" y="161"/>
                </a:lnTo>
                <a:lnTo>
                  <a:pt x="111" y="142"/>
                </a:lnTo>
                <a:lnTo>
                  <a:pt x="129" y="123"/>
                </a:lnTo>
                <a:lnTo>
                  <a:pt x="149" y="106"/>
                </a:lnTo>
                <a:lnTo>
                  <a:pt x="170" y="89"/>
                </a:lnTo>
                <a:lnTo>
                  <a:pt x="191" y="74"/>
                </a:lnTo>
                <a:lnTo>
                  <a:pt x="212" y="60"/>
                </a:lnTo>
                <a:lnTo>
                  <a:pt x="237" y="47"/>
                </a:lnTo>
                <a:lnTo>
                  <a:pt x="260" y="36"/>
                </a:lnTo>
                <a:lnTo>
                  <a:pt x="285" y="26"/>
                </a:lnTo>
                <a:lnTo>
                  <a:pt x="309" y="19"/>
                </a:lnTo>
                <a:lnTo>
                  <a:pt x="336" y="12"/>
                </a:lnTo>
                <a:lnTo>
                  <a:pt x="361" y="7"/>
                </a:lnTo>
                <a:lnTo>
                  <a:pt x="388" y="3"/>
                </a:lnTo>
                <a:lnTo>
                  <a:pt x="415" y="0"/>
                </a:lnTo>
                <a:lnTo>
                  <a:pt x="441" y="0"/>
                </a:lnTo>
                <a:lnTo>
                  <a:pt x="468" y="0"/>
                </a:lnTo>
                <a:lnTo>
                  <a:pt x="494" y="3"/>
                </a:lnTo>
                <a:lnTo>
                  <a:pt x="520" y="7"/>
                </a:lnTo>
                <a:lnTo>
                  <a:pt x="546" y="12"/>
                </a:lnTo>
                <a:lnTo>
                  <a:pt x="572" y="19"/>
                </a:lnTo>
                <a:lnTo>
                  <a:pt x="597" y="26"/>
                </a:lnTo>
                <a:lnTo>
                  <a:pt x="621" y="36"/>
                </a:lnTo>
                <a:lnTo>
                  <a:pt x="645" y="47"/>
                </a:lnTo>
                <a:lnTo>
                  <a:pt x="669" y="60"/>
                </a:lnTo>
                <a:lnTo>
                  <a:pt x="692" y="74"/>
                </a:lnTo>
                <a:lnTo>
                  <a:pt x="712" y="89"/>
                </a:lnTo>
                <a:lnTo>
                  <a:pt x="732" y="106"/>
                </a:lnTo>
                <a:lnTo>
                  <a:pt x="752" y="123"/>
                </a:lnTo>
                <a:lnTo>
                  <a:pt x="770" y="142"/>
                </a:lnTo>
                <a:lnTo>
                  <a:pt x="787" y="161"/>
                </a:lnTo>
                <a:lnTo>
                  <a:pt x="802" y="180"/>
                </a:lnTo>
                <a:lnTo>
                  <a:pt x="817" y="202"/>
                </a:lnTo>
                <a:lnTo>
                  <a:pt x="830" y="224"/>
                </a:lnTo>
                <a:lnTo>
                  <a:pt x="843" y="246"/>
                </a:lnTo>
                <a:lnTo>
                  <a:pt x="853" y="271"/>
                </a:lnTo>
                <a:lnTo>
                  <a:pt x="861" y="295"/>
                </a:lnTo>
                <a:lnTo>
                  <a:pt x="868" y="319"/>
                </a:lnTo>
                <a:lnTo>
                  <a:pt x="874" y="344"/>
                </a:lnTo>
                <a:lnTo>
                  <a:pt x="879" y="368"/>
                </a:lnTo>
                <a:lnTo>
                  <a:pt x="880" y="394"/>
                </a:lnTo>
                <a:lnTo>
                  <a:pt x="881" y="419"/>
                </a:lnTo>
                <a:lnTo>
                  <a:pt x="867" y="4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9" name="Freeform 330"/>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80" name="Rectangle 354"/>
          <p:cNvSpPr>
            <a:spLocks noChangeArrowheads="1"/>
          </p:cNvSpPr>
          <p:nvPr/>
        </p:nvSpPr>
        <p:spPr bwMode="auto">
          <a:xfrm>
            <a:off x="8196263" y="3063068"/>
            <a:ext cx="1211262" cy="112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 name="Rectangle 355"/>
          <p:cNvSpPr>
            <a:spLocks noChangeArrowheads="1"/>
          </p:cNvSpPr>
          <p:nvPr/>
        </p:nvSpPr>
        <p:spPr bwMode="auto">
          <a:xfrm>
            <a:off x="8064500" y="2878918"/>
            <a:ext cx="1341438" cy="146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2" name="Rectangle 358"/>
          <p:cNvSpPr>
            <a:spLocks noChangeArrowheads="1"/>
          </p:cNvSpPr>
          <p:nvPr/>
        </p:nvSpPr>
        <p:spPr bwMode="auto">
          <a:xfrm>
            <a:off x="1490390" y="2525686"/>
            <a:ext cx="1759029" cy="3891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566" tIns="40283" rIns="80566" bIns="40283">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defTabSz="739775"/>
            <a:r>
              <a:rPr lang="fr-FR" altLang="fr-FR" sz="1000" dirty="0" smtClean="0">
                <a:solidFill>
                  <a:srgbClr val="3333CC"/>
                </a:solidFill>
                <a:latin typeface="Arial Black" panose="020B0A04020102020204" pitchFamily="34" charset="0"/>
              </a:rPr>
              <a:t>13.4 Logistique d’approvisionnement</a:t>
            </a:r>
            <a:endParaRPr lang="fr-FR" altLang="fr-FR" sz="1000" dirty="0">
              <a:solidFill>
                <a:srgbClr val="3333CC"/>
              </a:solidFill>
              <a:latin typeface="Arial Black" panose="020B0A04020102020204" pitchFamily="34" charset="0"/>
            </a:endParaRPr>
          </a:p>
        </p:txBody>
      </p:sp>
      <p:sp>
        <p:nvSpPr>
          <p:cNvPr id="83" name="Rectangle 360"/>
          <p:cNvSpPr>
            <a:spLocks noChangeArrowheads="1"/>
          </p:cNvSpPr>
          <p:nvPr/>
        </p:nvSpPr>
        <p:spPr bwMode="auto">
          <a:xfrm>
            <a:off x="3435351" y="2725757"/>
            <a:ext cx="1307689"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13.1.  Logistique </a:t>
            </a:r>
            <a:r>
              <a:rPr lang="fr-FR" altLang="fr-FR" sz="1000" dirty="0" smtClean="0">
                <a:solidFill>
                  <a:srgbClr val="3333CC"/>
                </a:solidFill>
                <a:latin typeface="Arial Black" panose="020B0A04020102020204" pitchFamily="34" charset="0"/>
              </a:rPr>
              <a:t>usinage</a:t>
            </a:r>
            <a:endParaRPr lang="fr-FR" altLang="fr-FR" sz="1000" dirty="0">
              <a:solidFill>
                <a:srgbClr val="3333CC"/>
              </a:solidFill>
              <a:latin typeface="Arial Black" panose="020B0A04020102020204" pitchFamily="34" charset="0"/>
            </a:endParaRPr>
          </a:p>
        </p:txBody>
      </p:sp>
      <p:sp>
        <p:nvSpPr>
          <p:cNvPr id="84" name="Rectangle 362"/>
          <p:cNvSpPr>
            <a:spLocks noChangeArrowheads="1"/>
          </p:cNvSpPr>
          <p:nvPr/>
        </p:nvSpPr>
        <p:spPr bwMode="auto">
          <a:xfrm>
            <a:off x="5375682" y="4734790"/>
            <a:ext cx="2546850"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 2 Logistique assemblage</a:t>
            </a:r>
            <a:endParaRPr lang="fr-FR" altLang="fr-FR" sz="1000" dirty="0">
              <a:solidFill>
                <a:srgbClr val="3333CC"/>
              </a:solidFill>
              <a:latin typeface="Arial Black" panose="020B0A04020102020204" pitchFamily="34" charset="0"/>
            </a:endParaRPr>
          </a:p>
        </p:txBody>
      </p:sp>
      <p:sp>
        <p:nvSpPr>
          <p:cNvPr id="85" name="Rectangle 370"/>
          <p:cNvSpPr>
            <a:spLocks noChangeArrowheads="1"/>
          </p:cNvSpPr>
          <p:nvPr/>
        </p:nvSpPr>
        <p:spPr bwMode="auto">
          <a:xfrm>
            <a:off x="3565525" y="4697868"/>
            <a:ext cx="1090613"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6" name="Rectangle 371"/>
          <p:cNvSpPr>
            <a:spLocks noChangeArrowheads="1"/>
          </p:cNvSpPr>
          <p:nvPr/>
        </p:nvSpPr>
        <p:spPr bwMode="auto">
          <a:xfrm>
            <a:off x="3614738" y="4856618"/>
            <a:ext cx="1090612"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7" name="Rectangle 318"/>
          <p:cNvSpPr>
            <a:spLocks noChangeArrowheads="1"/>
          </p:cNvSpPr>
          <p:nvPr/>
        </p:nvSpPr>
        <p:spPr bwMode="auto">
          <a:xfrm>
            <a:off x="1606550" y="4195779"/>
            <a:ext cx="1020764" cy="243656"/>
          </a:xfrm>
          <a:prstGeom prst="rect">
            <a:avLst/>
          </a:prstGeom>
          <a:solidFill>
            <a:schemeClr val="bg1"/>
          </a:solidFill>
          <a:ln>
            <a:solidFill>
              <a:srgbClr val="3333CC"/>
            </a:solidFill>
          </a:ln>
          <a:effectLs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2 </a:t>
            </a:r>
            <a:r>
              <a:rPr lang="fr-FR" altLang="fr-FR" sz="1000" dirty="0" smtClean="0">
                <a:solidFill>
                  <a:srgbClr val="3333CC"/>
                </a:solidFill>
                <a:latin typeface="Arial Black" panose="020B0A04020102020204" pitchFamily="34" charset="0"/>
              </a:rPr>
              <a:t>Transport</a:t>
            </a:r>
            <a:endParaRPr lang="fr-FR" altLang="fr-FR" sz="1000" dirty="0">
              <a:solidFill>
                <a:srgbClr val="3333CC"/>
              </a:solidFill>
              <a:latin typeface="Arial Black" panose="020B0A04020102020204" pitchFamily="34" charset="0"/>
            </a:endParaRPr>
          </a:p>
        </p:txBody>
      </p:sp>
      <p:sp>
        <p:nvSpPr>
          <p:cNvPr id="88" name="Rectangle 318"/>
          <p:cNvSpPr>
            <a:spLocks noChangeArrowheads="1"/>
          </p:cNvSpPr>
          <p:nvPr/>
        </p:nvSpPr>
        <p:spPr bwMode="auto">
          <a:xfrm>
            <a:off x="1970118" y="5896494"/>
            <a:ext cx="114455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smtClean="0">
                <a:solidFill>
                  <a:srgbClr val="3333CC"/>
                </a:solidFill>
                <a:latin typeface="Arial Black" panose="020B0A04020102020204" pitchFamily="34" charset="0"/>
              </a:rPr>
              <a:t>10 Transport</a:t>
            </a:r>
            <a:endParaRPr lang="fr-FR" altLang="fr-FR" sz="1000" dirty="0">
              <a:solidFill>
                <a:srgbClr val="3333CC"/>
              </a:solidFill>
              <a:latin typeface="Arial Black" panose="020B0A04020102020204" pitchFamily="34" charset="0"/>
            </a:endParaRPr>
          </a:p>
        </p:txBody>
      </p:sp>
      <p:sp>
        <p:nvSpPr>
          <p:cNvPr id="89" name="Rectangle 319"/>
          <p:cNvSpPr>
            <a:spLocks noChangeArrowheads="1"/>
          </p:cNvSpPr>
          <p:nvPr/>
        </p:nvSpPr>
        <p:spPr bwMode="auto">
          <a:xfrm>
            <a:off x="8486775" y="4733455"/>
            <a:ext cx="1159445" cy="875188"/>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0" name="Rectangle 319"/>
          <p:cNvSpPr>
            <a:spLocks noChangeArrowheads="1"/>
          </p:cNvSpPr>
          <p:nvPr/>
        </p:nvSpPr>
        <p:spPr bwMode="auto">
          <a:xfrm>
            <a:off x="5980652" y="5608642"/>
            <a:ext cx="1266453" cy="85731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1" name="Rectangle 319"/>
          <p:cNvSpPr>
            <a:spLocks noChangeArrowheads="1"/>
          </p:cNvSpPr>
          <p:nvPr/>
        </p:nvSpPr>
        <p:spPr bwMode="auto">
          <a:xfrm>
            <a:off x="5286069" y="3365499"/>
            <a:ext cx="965200" cy="92120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2" name="Rectangle 360"/>
          <p:cNvSpPr>
            <a:spLocks noChangeArrowheads="1"/>
          </p:cNvSpPr>
          <p:nvPr/>
        </p:nvSpPr>
        <p:spPr bwMode="auto">
          <a:xfrm>
            <a:off x="99216" y="4685030"/>
            <a:ext cx="1095354"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13.3 </a:t>
            </a:r>
          </a:p>
          <a:p>
            <a:r>
              <a:rPr lang="fr-FR" altLang="fr-FR" sz="1000" dirty="0" smtClean="0">
                <a:solidFill>
                  <a:srgbClr val="3333CC"/>
                </a:solidFill>
                <a:latin typeface="Arial Black" panose="020B0A04020102020204" pitchFamily="34" charset="0"/>
              </a:rPr>
              <a:t>Logistique d’expédition</a:t>
            </a:r>
            <a:endParaRPr lang="fr-FR" altLang="fr-FR" sz="1000" dirty="0">
              <a:solidFill>
                <a:srgbClr val="3333CC"/>
              </a:solidFill>
              <a:latin typeface="Arial Black" panose="020B0A04020102020204" pitchFamily="34" charset="0"/>
            </a:endParaRPr>
          </a:p>
        </p:txBody>
      </p:sp>
      <p:sp>
        <p:nvSpPr>
          <p:cNvPr id="93" name="Rectangle 360"/>
          <p:cNvSpPr>
            <a:spLocks noChangeArrowheads="1"/>
          </p:cNvSpPr>
          <p:nvPr/>
        </p:nvSpPr>
        <p:spPr bwMode="auto">
          <a:xfrm>
            <a:off x="6083415" y="556378"/>
            <a:ext cx="1311582"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12 Commercial</a:t>
            </a:r>
            <a:endParaRPr lang="fr-FR" altLang="fr-FR" sz="1000" dirty="0">
              <a:solidFill>
                <a:srgbClr val="3333CC"/>
              </a:solidFill>
              <a:latin typeface="Arial Black" panose="020B0A04020102020204" pitchFamily="34" charset="0"/>
            </a:endParaRPr>
          </a:p>
        </p:txBody>
      </p:sp>
      <p:sp>
        <p:nvSpPr>
          <p:cNvPr id="94" name="Rectangle 360"/>
          <p:cNvSpPr>
            <a:spLocks noChangeArrowheads="1"/>
          </p:cNvSpPr>
          <p:nvPr/>
        </p:nvSpPr>
        <p:spPr bwMode="auto">
          <a:xfrm>
            <a:off x="165391" y="2508819"/>
            <a:ext cx="1204283" cy="4129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 Fournisseur</a:t>
            </a:r>
          </a:p>
          <a:p>
            <a:r>
              <a:rPr lang="fr-FR" altLang="fr-FR" sz="1000" dirty="0" err="1" smtClean="0">
                <a:solidFill>
                  <a:srgbClr val="3333CC"/>
                </a:solidFill>
                <a:latin typeface="Arial Black" panose="020B0A04020102020204" pitchFamily="34" charset="0"/>
              </a:rPr>
              <a:t>Mastobois</a:t>
            </a:r>
            <a:endParaRPr lang="fr-FR" altLang="fr-FR" sz="1000" dirty="0">
              <a:solidFill>
                <a:srgbClr val="3333CC"/>
              </a:solidFill>
              <a:latin typeface="Arial Black" panose="020B0A04020102020204" pitchFamily="34" charset="0"/>
            </a:endParaRPr>
          </a:p>
        </p:txBody>
      </p:sp>
      <p:sp>
        <p:nvSpPr>
          <p:cNvPr id="95" name="Rectangle 12"/>
          <p:cNvSpPr>
            <a:spLocks noChangeArrowheads="1"/>
          </p:cNvSpPr>
          <p:nvPr/>
        </p:nvSpPr>
        <p:spPr bwMode="auto">
          <a:xfrm>
            <a:off x="3361401" y="3503838"/>
            <a:ext cx="1528837" cy="103536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6" name="Rectangle 15"/>
          <p:cNvSpPr>
            <a:spLocks noChangeArrowheads="1"/>
          </p:cNvSpPr>
          <p:nvPr/>
        </p:nvSpPr>
        <p:spPr bwMode="auto">
          <a:xfrm>
            <a:off x="3313150" y="3635830"/>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7" name="Rectangle 12"/>
          <p:cNvSpPr>
            <a:spLocks noChangeArrowheads="1"/>
          </p:cNvSpPr>
          <p:nvPr/>
        </p:nvSpPr>
        <p:spPr bwMode="auto">
          <a:xfrm>
            <a:off x="3376242" y="4753678"/>
            <a:ext cx="1516040" cy="108539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8" name="Rectangle 15"/>
          <p:cNvSpPr>
            <a:spLocks noChangeArrowheads="1"/>
          </p:cNvSpPr>
          <p:nvPr/>
        </p:nvSpPr>
        <p:spPr bwMode="auto">
          <a:xfrm>
            <a:off x="3314329" y="497000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9" name="Rectangle 360"/>
          <p:cNvSpPr>
            <a:spLocks noChangeArrowheads="1"/>
          </p:cNvSpPr>
          <p:nvPr/>
        </p:nvSpPr>
        <p:spPr bwMode="auto">
          <a:xfrm>
            <a:off x="274321" y="5839074"/>
            <a:ext cx="97743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11 Clients</a:t>
            </a:r>
            <a:endParaRPr lang="fr-FR" altLang="fr-FR" sz="1000" dirty="0">
              <a:solidFill>
                <a:srgbClr val="3333CC"/>
              </a:solidFill>
              <a:latin typeface="Arial Black" panose="020B0A04020102020204" pitchFamily="34" charset="0"/>
            </a:endParaRPr>
          </a:p>
        </p:txBody>
      </p:sp>
      <p:graphicFrame>
        <p:nvGraphicFramePr>
          <p:cNvPr id="100" name="Tableau 99"/>
          <p:cNvGraphicFramePr>
            <a:graphicFrameLocks noGrp="1"/>
          </p:cNvGraphicFramePr>
          <p:nvPr>
            <p:extLst>
              <p:ext uri="{D42A27DB-BD31-4B8C-83A1-F6EECF244321}">
                <p14:modId xmlns:p14="http://schemas.microsoft.com/office/powerpoint/2010/main" val="3992127153"/>
              </p:ext>
            </p:extLst>
          </p:nvPr>
        </p:nvGraphicFramePr>
        <p:xfrm>
          <a:off x="274321" y="3080700"/>
          <a:ext cx="2979520" cy="549840"/>
        </p:xfrm>
        <a:graphic>
          <a:graphicData uri="http://schemas.openxmlformats.org/drawingml/2006/table">
            <a:tbl>
              <a:tblPr firstRow="1" firstCol="1" bandRow="1">
                <a:tableStyleId>{F5AB1C69-6EDB-4FF4-983F-18BD219EF322}</a:tableStyleId>
              </a:tblPr>
              <a:tblGrid>
                <a:gridCol w="595904"/>
                <a:gridCol w="595904"/>
                <a:gridCol w="595904"/>
                <a:gridCol w="595904"/>
                <a:gridCol w="595904"/>
              </a:tblGrid>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OA 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Article</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Quantité</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Début</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Fin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16-févr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01-mars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M3</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03-mars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1" name="Tableau 100"/>
          <p:cNvGraphicFramePr>
            <a:graphicFrameLocks noGrp="1"/>
          </p:cNvGraphicFramePr>
          <p:nvPr>
            <p:extLst>
              <p:ext uri="{D42A27DB-BD31-4B8C-83A1-F6EECF244321}">
                <p14:modId xmlns:p14="http://schemas.microsoft.com/office/powerpoint/2010/main" val="2004105366"/>
              </p:ext>
            </p:extLst>
          </p:nvPr>
        </p:nvGraphicFramePr>
        <p:xfrm>
          <a:off x="6497571" y="2762806"/>
          <a:ext cx="3176920" cy="397040"/>
        </p:xfrm>
        <a:graphic>
          <a:graphicData uri="http://schemas.openxmlformats.org/drawingml/2006/table">
            <a:tbl>
              <a:tblPr firstRow="1" firstCol="1" bandRow="1">
                <a:tableStyleId>{F5AB1C69-6EDB-4FF4-983F-18BD219EF322}</a:tableStyleId>
              </a:tblPr>
              <a:tblGrid>
                <a:gridCol w="635384"/>
                <a:gridCol w="635384"/>
                <a:gridCol w="635384"/>
                <a:gridCol w="635384"/>
                <a:gridCol w="635384"/>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B2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25</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29</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2" name="Tableau 101"/>
          <p:cNvGraphicFramePr>
            <a:graphicFrameLocks noGrp="1"/>
          </p:cNvGraphicFramePr>
          <p:nvPr>
            <p:extLst>
              <p:ext uri="{D42A27DB-BD31-4B8C-83A1-F6EECF244321}">
                <p14:modId xmlns:p14="http://schemas.microsoft.com/office/powerpoint/2010/main" val="1976151556"/>
              </p:ext>
            </p:extLst>
          </p:nvPr>
        </p:nvGraphicFramePr>
        <p:xfrm>
          <a:off x="4987412" y="5087743"/>
          <a:ext cx="3399835" cy="397040"/>
        </p:xfrm>
        <a:graphic>
          <a:graphicData uri="http://schemas.openxmlformats.org/drawingml/2006/table">
            <a:tbl>
              <a:tblPr firstRow="1" firstCol="1" bandRow="1">
                <a:tableStyleId>{F5AB1C69-6EDB-4FF4-983F-18BD219EF322}</a:tableStyleId>
              </a:tblPr>
              <a:tblGrid>
                <a:gridCol w="679967"/>
                <a:gridCol w="679967"/>
                <a:gridCol w="679967"/>
                <a:gridCol w="679967"/>
                <a:gridCol w="67996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EMV</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120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3" name="Tableau 102"/>
          <p:cNvGraphicFramePr>
            <a:graphicFrameLocks noGrp="1"/>
          </p:cNvGraphicFramePr>
          <p:nvPr>
            <p:extLst>
              <p:ext uri="{D42A27DB-BD31-4B8C-83A1-F6EECF244321}">
                <p14:modId xmlns:p14="http://schemas.microsoft.com/office/powerpoint/2010/main" val="4010269263"/>
              </p:ext>
            </p:extLst>
          </p:nvPr>
        </p:nvGraphicFramePr>
        <p:xfrm>
          <a:off x="3456112" y="929234"/>
          <a:ext cx="6152988" cy="366560"/>
        </p:xfrm>
        <a:graphic>
          <a:graphicData uri="http://schemas.openxmlformats.org/drawingml/2006/table">
            <a:tbl>
              <a:tblPr firstRow="1" firstCol="1" bandRow="1">
                <a:tableStyleId>{F5AB1C69-6EDB-4FF4-983F-18BD219EF322}</a:tableStyleId>
              </a:tblPr>
              <a:tblGrid>
                <a:gridCol w="1546000"/>
                <a:gridCol w="1151747"/>
                <a:gridCol w="1151747"/>
                <a:gridCol w="1151747"/>
                <a:gridCol w="115174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EMV</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28 février -</a:t>
                      </a:r>
                      <a:r>
                        <a:rPr lang="fr-FR" sz="1000" b="0" kern="1200" baseline="0" dirty="0" smtClean="0">
                          <a:solidFill>
                            <a:schemeClr val="tx1"/>
                          </a:solidFill>
                          <a:latin typeface="Arial" panose="020B0604020202020204" pitchFamily="34" charset="0"/>
                          <a:ea typeface="+mn-ea"/>
                          <a:cs typeface="Arial" panose="020B0604020202020204" pitchFamily="34" charset="0"/>
                        </a:rPr>
                        <a:t> 3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9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11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15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23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Prévisions par jour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30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4" name="Tableau 103"/>
          <p:cNvGraphicFramePr>
            <a:graphicFrameLocks noGrp="1"/>
          </p:cNvGraphicFramePr>
          <p:nvPr>
            <p:extLst>
              <p:ext uri="{D42A27DB-BD31-4B8C-83A1-F6EECF244321}">
                <p14:modId xmlns:p14="http://schemas.microsoft.com/office/powerpoint/2010/main" val="3275220577"/>
              </p:ext>
            </p:extLst>
          </p:nvPr>
        </p:nvGraphicFramePr>
        <p:xfrm>
          <a:off x="3465334" y="1497198"/>
          <a:ext cx="6167792" cy="1036752"/>
        </p:xfrm>
        <a:graphic>
          <a:graphicData uri="http://schemas.openxmlformats.org/drawingml/2006/table">
            <a:tbl>
              <a:tblPr firstRow="1" bandRow="1">
                <a:tableStyleId>{5C22544A-7EE6-4342-B048-85BDC9FD1C3A}</a:tableStyleId>
              </a:tblPr>
              <a:tblGrid>
                <a:gridCol w="770974"/>
                <a:gridCol w="770974"/>
                <a:gridCol w="770974"/>
                <a:gridCol w="757890"/>
                <a:gridCol w="784058"/>
                <a:gridCol w="770974"/>
                <a:gridCol w="770974"/>
                <a:gridCol w="770974"/>
              </a:tblGrid>
              <a:tr h="259188">
                <a:tc>
                  <a:txBody>
                    <a:bodyPr/>
                    <a:lstStyle/>
                    <a:p>
                      <a:pPr algn="ctr"/>
                      <a:r>
                        <a:rPr lang="fr-FR" sz="1100" b="0" dirty="0" smtClean="0">
                          <a:solidFill>
                            <a:schemeClr val="tx1"/>
                          </a:solidFill>
                          <a:latin typeface="Arial" panose="020B0604020202020204" pitchFamily="34" charset="0"/>
                          <a:cs typeface="Arial" panose="020B0604020202020204" pitchFamily="34" charset="0"/>
                        </a:rPr>
                        <a:t>Article</a:t>
                      </a:r>
                      <a:endParaRPr lang="fr-FR" sz="1100" b="0" dirty="0">
                        <a:solidFill>
                          <a:schemeClr val="tx1"/>
                        </a:solidFill>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solidFill>
                          <a:schemeClr val="tx1"/>
                        </a:solidFill>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Ligne</a:t>
                      </a:r>
                      <a:endParaRPr lang="fr-FR" sz="1200" b="0" kern="1200" dirty="0" smtClean="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003</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004</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005</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006</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007</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algn="ctr" rtl="0" eaLnBrk="1" fontAlgn="t" latinLnBrk="0" hangingPunct="1">
                        <a:spcBef>
                          <a:spcPts val="0"/>
                        </a:spcBef>
                        <a:spcAft>
                          <a:spcPts val="0"/>
                        </a:spcAft>
                      </a:pPr>
                      <a:r>
                        <a:rPr lang="fr-FR" sz="1050" b="0" i="0" u="none" strike="noStrike" kern="1200" dirty="0" smtClean="0">
                          <a:solidFill>
                            <a:srgbClr val="000000"/>
                          </a:solidFill>
                          <a:effectLst/>
                          <a:latin typeface="Arial"/>
                          <a:cs typeface="Arial"/>
                        </a:rPr>
                        <a:t>Quantité</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rtl="0" eaLnBrk="1" fontAlgn="auto" latinLnBrk="0" hangingPunct="1">
                        <a:spcBef>
                          <a:spcPts val="0"/>
                        </a:spcBef>
                        <a:spcAft>
                          <a:spcPts val="0"/>
                        </a:spcAft>
                      </a:pPr>
                      <a:r>
                        <a:rPr lang="fr-FR" sz="1100" b="0" i="0" u="none" strike="noStrike" kern="1200" dirty="0" smtClean="0">
                          <a:solidFill>
                            <a:srgbClr val="000000"/>
                          </a:solidFill>
                          <a:effectLst/>
                          <a:latin typeface="Arial"/>
                          <a:cs typeface="Arial"/>
                        </a:rPr>
                        <a:t>Pour le</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b="0" dirty="0" smtClean="0">
                          <a:latin typeface="Arial" panose="020B0604020202020204" pitchFamily="34" charset="0"/>
                          <a:cs typeface="Arial" panose="020B0604020202020204" pitchFamily="34" charset="0"/>
                        </a:rPr>
                        <a:t>28 février</a:t>
                      </a:r>
                      <a:endParaRPr lang="fr-FR" sz="1100" b="0" dirty="0">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8 mars</a:t>
                      </a: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smtClean="0">
                          <a:latin typeface="Arial" panose="020B0604020202020204" pitchFamily="34" charset="0"/>
                          <a:cs typeface="Arial" panose="020B0604020202020204" pitchFamily="34" charset="0"/>
                        </a:rPr>
                        <a:t>10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14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5" name="Rectangle 15"/>
          <p:cNvSpPr>
            <a:spLocks noChangeArrowheads="1"/>
          </p:cNvSpPr>
          <p:nvPr/>
        </p:nvSpPr>
        <p:spPr bwMode="auto">
          <a:xfrm>
            <a:off x="4848631" y="381763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6" name="Rectangle 15"/>
          <p:cNvSpPr>
            <a:spLocks noChangeArrowheads="1"/>
          </p:cNvSpPr>
          <p:nvPr/>
        </p:nvSpPr>
        <p:spPr bwMode="auto">
          <a:xfrm>
            <a:off x="7913251" y="3788450"/>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7" name="Rectangle 15"/>
          <p:cNvSpPr>
            <a:spLocks noChangeArrowheads="1"/>
          </p:cNvSpPr>
          <p:nvPr/>
        </p:nvSpPr>
        <p:spPr bwMode="auto">
          <a:xfrm>
            <a:off x="9405938" y="455221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8" name="Rectangle 15"/>
          <p:cNvSpPr>
            <a:spLocks noChangeArrowheads="1"/>
          </p:cNvSpPr>
          <p:nvPr/>
        </p:nvSpPr>
        <p:spPr bwMode="auto">
          <a:xfrm>
            <a:off x="4817572" y="5061596"/>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9" name="Rectangle 108"/>
          <p:cNvSpPr/>
          <p:nvPr/>
        </p:nvSpPr>
        <p:spPr>
          <a:xfrm>
            <a:off x="5351261" y="3468199"/>
            <a:ext cx="827471"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4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Usinage</a:t>
            </a: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B2 et B3</a:t>
            </a:r>
            <a:endParaRPr lang="fr-FR" altLang="fr-FR" sz="1050" dirty="0">
              <a:solidFill>
                <a:schemeClr val="bg1"/>
              </a:solidFill>
              <a:latin typeface="Arial Black" panose="020B0A04020102020204" pitchFamily="34" charset="0"/>
            </a:endParaRPr>
          </a:p>
        </p:txBody>
      </p:sp>
      <p:sp>
        <p:nvSpPr>
          <p:cNvPr id="110" name="Rectangle 319"/>
          <p:cNvSpPr>
            <a:spLocks noChangeArrowheads="1"/>
          </p:cNvSpPr>
          <p:nvPr/>
        </p:nvSpPr>
        <p:spPr bwMode="auto">
          <a:xfrm>
            <a:off x="8387247" y="5679337"/>
            <a:ext cx="1231818" cy="949048"/>
          </a:xfrm>
          <a:prstGeom prst="rect">
            <a:avLst/>
          </a:prstGeom>
          <a:noFill/>
          <a:ln w="50800">
            <a:solidFill>
              <a:schemeClr val="bg2"/>
            </a:solidFill>
            <a:miter lim="800000"/>
            <a:headEnd/>
            <a:tailEnd/>
          </a:ln>
          <a:effectLs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1" name="Rectangle 15"/>
          <p:cNvSpPr>
            <a:spLocks noChangeArrowheads="1"/>
          </p:cNvSpPr>
          <p:nvPr/>
        </p:nvSpPr>
        <p:spPr bwMode="auto">
          <a:xfrm>
            <a:off x="8529411" y="4697868"/>
            <a:ext cx="412520" cy="173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2" name="Rectangle 15"/>
          <p:cNvSpPr>
            <a:spLocks noChangeArrowheads="1"/>
          </p:cNvSpPr>
          <p:nvPr/>
        </p:nvSpPr>
        <p:spPr bwMode="auto">
          <a:xfrm>
            <a:off x="6189356" y="3667099"/>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3" name="Rectangle 15"/>
          <p:cNvSpPr>
            <a:spLocks noChangeArrowheads="1"/>
          </p:cNvSpPr>
          <p:nvPr/>
        </p:nvSpPr>
        <p:spPr bwMode="auto">
          <a:xfrm>
            <a:off x="5188524" y="3574875"/>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4" name="Rectangle 15"/>
          <p:cNvSpPr>
            <a:spLocks noChangeArrowheads="1"/>
          </p:cNvSpPr>
          <p:nvPr/>
        </p:nvSpPr>
        <p:spPr bwMode="auto">
          <a:xfrm>
            <a:off x="9337332" y="557156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5" name="Rectangle 15"/>
          <p:cNvSpPr>
            <a:spLocks noChangeArrowheads="1"/>
          </p:cNvSpPr>
          <p:nvPr/>
        </p:nvSpPr>
        <p:spPr bwMode="auto">
          <a:xfrm>
            <a:off x="8281249" y="621773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6" name="Rectangle 15"/>
          <p:cNvSpPr>
            <a:spLocks noChangeArrowheads="1"/>
          </p:cNvSpPr>
          <p:nvPr/>
        </p:nvSpPr>
        <p:spPr bwMode="auto">
          <a:xfrm>
            <a:off x="6838662" y="622827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7" name="Rectangle 15"/>
          <p:cNvSpPr>
            <a:spLocks noChangeArrowheads="1"/>
          </p:cNvSpPr>
          <p:nvPr/>
        </p:nvSpPr>
        <p:spPr bwMode="auto">
          <a:xfrm>
            <a:off x="5877889" y="613336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1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800034"/>
            <a:ext cx="2778189" cy="127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9" name="Rectangle 318"/>
          <p:cNvSpPr>
            <a:spLocks noChangeArrowheads="1"/>
          </p:cNvSpPr>
          <p:nvPr/>
        </p:nvSpPr>
        <p:spPr bwMode="auto">
          <a:xfrm>
            <a:off x="3438895" y="3548185"/>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smtClean="0">
                <a:solidFill>
                  <a:schemeClr val="bg1"/>
                </a:solidFill>
                <a:latin typeface="Arial Black" panose="020B0A04020102020204" pitchFamily="34" charset="0"/>
              </a:rPr>
              <a:t>3 Magasin matière première</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M2  - 1500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M3 - 1500</a:t>
            </a:r>
            <a:endParaRPr lang="fr-FR" altLang="fr-FR" sz="1200" b="1" dirty="0">
              <a:solidFill>
                <a:schemeClr val="bg1"/>
              </a:solidFill>
              <a:latin typeface="Arial Black" panose="020B0A04020102020204" pitchFamily="34" charset="0"/>
            </a:endParaRPr>
          </a:p>
        </p:txBody>
      </p:sp>
      <p:sp>
        <p:nvSpPr>
          <p:cNvPr id="120" name="Rectangle 318"/>
          <p:cNvSpPr>
            <a:spLocks noChangeArrowheads="1"/>
          </p:cNvSpPr>
          <p:nvPr/>
        </p:nvSpPr>
        <p:spPr bwMode="auto">
          <a:xfrm>
            <a:off x="8066259" y="3630916"/>
            <a:ext cx="1651669"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5 Magasin  composants usines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B2 - 2500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B3 - 3500</a:t>
            </a:r>
            <a:endParaRPr lang="fr-FR" altLang="fr-FR" sz="1200" b="1" dirty="0">
              <a:solidFill>
                <a:schemeClr val="bg1"/>
              </a:solidFill>
              <a:cs typeface="Arial" panose="020B0604020202020204" pitchFamily="34" charset="0"/>
            </a:endParaRPr>
          </a:p>
        </p:txBody>
      </p:sp>
      <p:sp>
        <p:nvSpPr>
          <p:cNvPr id="121" name="Rectangle 318"/>
          <p:cNvSpPr>
            <a:spLocks noChangeArrowheads="1"/>
          </p:cNvSpPr>
          <p:nvPr/>
        </p:nvSpPr>
        <p:spPr bwMode="auto">
          <a:xfrm>
            <a:off x="3435647" y="4829033"/>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9 Magasin produits-finis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EML - 20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EMV - 200</a:t>
            </a:r>
            <a:endParaRPr lang="fr-FR" altLang="fr-FR" sz="1200" b="1" dirty="0">
              <a:solidFill>
                <a:schemeClr val="bg1"/>
              </a:solidFill>
              <a:cs typeface="Arial" panose="020B0604020202020204" pitchFamily="34" charset="0"/>
            </a:endParaRPr>
          </a:p>
        </p:txBody>
      </p:sp>
      <p:sp>
        <p:nvSpPr>
          <p:cNvPr id="122" name="Rectangle 121"/>
          <p:cNvSpPr/>
          <p:nvPr/>
        </p:nvSpPr>
        <p:spPr bwMode="auto">
          <a:xfrm>
            <a:off x="3446384" y="3555993"/>
            <a:ext cx="1392519" cy="40722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3" name="Rectangle 122"/>
          <p:cNvSpPr/>
          <p:nvPr/>
        </p:nvSpPr>
        <p:spPr bwMode="auto">
          <a:xfrm>
            <a:off x="3443136" y="4826167"/>
            <a:ext cx="1392519" cy="38111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4" name="Rectangle 123"/>
          <p:cNvSpPr/>
          <p:nvPr/>
        </p:nvSpPr>
        <p:spPr bwMode="auto">
          <a:xfrm>
            <a:off x="8066260" y="3636719"/>
            <a:ext cx="1651668" cy="384800"/>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5" name="Rectangle 124"/>
          <p:cNvSpPr/>
          <p:nvPr/>
        </p:nvSpPr>
        <p:spPr>
          <a:xfrm>
            <a:off x="8532113" y="479844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6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montage</a:t>
            </a:r>
            <a:endParaRPr lang="fr-FR" altLang="fr-FR" sz="1050" dirty="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126" name="Rectangle 125"/>
          <p:cNvSpPr/>
          <p:nvPr/>
        </p:nvSpPr>
        <p:spPr>
          <a:xfrm>
            <a:off x="8480225" y="577772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7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lasure</a:t>
            </a: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127" name="Rectangle 126"/>
          <p:cNvSpPr/>
          <p:nvPr/>
        </p:nvSpPr>
        <p:spPr>
          <a:xfrm>
            <a:off x="6140856" y="5679337"/>
            <a:ext cx="903332" cy="738664"/>
          </a:xfrm>
          <a:prstGeom prst="rect">
            <a:avLst/>
          </a:prstGeom>
          <a:solidFill>
            <a:srgbClr val="3333CC"/>
          </a:solidFill>
          <a:ln>
            <a:solidFill>
              <a:srgbClr val="3333CC"/>
            </a:solidFill>
          </a:ln>
        </p:spPr>
        <p:txBody>
          <a:bodyPr wrap="square">
            <a:spAutoFit/>
          </a:bodyPr>
          <a:lstStyle/>
          <a:p>
            <a:r>
              <a:rPr lang="fr-FR" altLang="fr-FR" sz="1050" dirty="0">
                <a:solidFill>
                  <a:schemeClr val="bg1"/>
                </a:solidFill>
                <a:latin typeface="Arial Black" panose="020B0A04020102020204" pitchFamily="34" charset="0"/>
              </a:rPr>
              <a:t>8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vernis </a:t>
            </a:r>
            <a:endParaRPr lang="fr-FR" altLang="fr-FR" sz="1050" dirty="0" smtClean="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EMV</a:t>
            </a:r>
            <a:endParaRPr lang="fr-FR" altLang="fr-FR" sz="1050" dirty="0">
              <a:solidFill>
                <a:schemeClr val="bg1"/>
              </a:solidFill>
              <a:latin typeface="Arial Black" panose="020B0A04020102020204" pitchFamily="34" charset="0"/>
            </a:endParaRPr>
          </a:p>
        </p:txBody>
      </p:sp>
      <p:sp>
        <p:nvSpPr>
          <p:cNvPr id="128" name="Rectangle 127"/>
          <p:cNvSpPr/>
          <p:nvPr/>
        </p:nvSpPr>
        <p:spPr bwMode="auto">
          <a:xfrm>
            <a:off x="5339341" y="3486395"/>
            <a:ext cx="839392"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9" name="Rectangle 128"/>
          <p:cNvSpPr/>
          <p:nvPr/>
        </p:nvSpPr>
        <p:spPr bwMode="auto">
          <a:xfrm>
            <a:off x="8529411" y="4802180"/>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30" name="Rectangle 129"/>
          <p:cNvSpPr/>
          <p:nvPr/>
        </p:nvSpPr>
        <p:spPr bwMode="auto">
          <a:xfrm>
            <a:off x="8486775" y="5777361"/>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31" name="Rectangle 130"/>
          <p:cNvSpPr/>
          <p:nvPr/>
        </p:nvSpPr>
        <p:spPr bwMode="auto">
          <a:xfrm>
            <a:off x="6150584" y="5690876"/>
            <a:ext cx="891224"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32" name="Rectangle 15"/>
          <p:cNvSpPr>
            <a:spLocks noChangeArrowheads="1"/>
          </p:cNvSpPr>
          <p:nvPr/>
        </p:nvSpPr>
        <p:spPr bwMode="auto">
          <a:xfrm>
            <a:off x="7144342" y="5858895"/>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3" name="Rectangle 15"/>
          <p:cNvSpPr>
            <a:spLocks noChangeArrowheads="1"/>
          </p:cNvSpPr>
          <p:nvPr/>
        </p:nvSpPr>
        <p:spPr bwMode="auto">
          <a:xfrm>
            <a:off x="9582369" y="5839074"/>
            <a:ext cx="135559" cy="198224"/>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14313" y="1474788"/>
            <a:ext cx="9091612" cy="4762500"/>
          </a:xfrm>
          <a:prstGeom prst="rect">
            <a:avLst/>
          </a:prstGeom>
          <a:noFill/>
          <a:ln w="12700">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88" tIns="42194" rIns="84388" bIns="42194"/>
          <a:lstStyle>
            <a:lvl1pPr defTabSz="969963">
              <a:defRPr>
                <a:solidFill>
                  <a:srgbClr val="063DE8"/>
                </a:solidFill>
                <a:latin typeface="Arial" panose="020B0604020202020204" pitchFamily="34" charset="0"/>
              </a:defRPr>
            </a:lvl1pPr>
            <a:lvl2pPr marL="742950" indent="-285750" defTabSz="969963">
              <a:defRPr>
                <a:solidFill>
                  <a:srgbClr val="063DE8"/>
                </a:solidFill>
                <a:latin typeface="Arial" panose="020B0604020202020204" pitchFamily="34" charset="0"/>
              </a:defRPr>
            </a:lvl2pPr>
            <a:lvl3pPr marL="1143000" indent="-228600" defTabSz="969963">
              <a:defRPr>
                <a:solidFill>
                  <a:srgbClr val="063DE8"/>
                </a:solidFill>
                <a:latin typeface="Arial" panose="020B0604020202020204" pitchFamily="34" charset="0"/>
              </a:defRPr>
            </a:lvl3pPr>
            <a:lvl4pPr marL="1600200" indent="-228600" defTabSz="969963">
              <a:defRPr>
                <a:solidFill>
                  <a:srgbClr val="063DE8"/>
                </a:solidFill>
                <a:latin typeface="Arial" panose="020B0604020202020204" pitchFamily="34" charset="0"/>
              </a:defRPr>
            </a:lvl4pPr>
            <a:lvl5pPr marL="2057400" indent="-228600" defTabSz="969963">
              <a:defRPr>
                <a:solidFill>
                  <a:srgbClr val="063DE8"/>
                </a:solidFill>
                <a:latin typeface="Arial" panose="020B0604020202020204" pitchFamily="34" charset="0"/>
              </a:defRPr>
            </a:lvl5pPr>
            <a:lvl6pPr marL="2514600" indent="-228600" algn="ctr" defTabSz="9699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699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699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69963" eaLnBrk="0" fontAlgn="base" hangingPunct="0">
              <a:spcBef>
                <a:spcPct val="0"/>
              </a:spcBef>
              <a:spcAft>
                <a:spcPct val="0"/>
              </a:spcAft>
              <a:defRPr>
                <a:solidFill>
                  <a:srgbClr val="063DE8"/>
                </a:solidFill>
                <a:latin typeface="Arial" panose="020B0604020202020204" pitchFamily="34" charset="0"/>
              </a:defRPr>
            </a:lvl9pPr>
          </a:lstStyle>
          <a:p>
            <a:pPr>
              <a:spcBef>
                <a:spcPct val="20000"/>
              </a:spcBef>
              <a:buSzPct val="100000"/>
            </a:pPr>
            <a:r>
              <a:rPr lang="fr-FR" altLang="fr-FR" sz="2100" b="1">
                <a:solidFill>
                  <a:schemeClr val="tx1"/>
                </a:solidFill>
              </a:rPr>
              <a:t>FLUX PHYSIQUES</a:t>
            </a:r>
            <a:endParaRPr lang="fr-FR" altLang="fr-FR" sz="1900" b="1">
              <a:solidFill>
                <a:schemeClr val="tx1"/>
              </a:solidFill>
            </a:endParaRPr>
          </a:p>
          <a:p>
            <a:pPr algn="just">
              <a:spcBef>
                <a:spcPct val="20000"/>
              </a:spcBef>
              <a:buSzPct val="100000"/>
            </a:pPr>
            <a:r>
              <a:rPr lang="fr-FR" altLang="fr-FR" sz="1200" i="1">
                <a:solidFill>
                  <a:schemeClr val="tx1"/>
                </a:solidFill>
              </a:rPr>
              <a:t>Les articles des différents magasins sont gérés indépendamment les uns des autres</a:t>
            </a:r>
            <a:endParaRPr lang="fr-FR" altLang="fr-FR" sz="1500">
              <a:solidFill>
                <a:schemeClr val="tx1"/>
              </a:solidFill>
            </a:endParaRPr>
          </a:p>
          <a:p>
            <a:pPr algn="l">
              <a:spcBef>
                <a:spcPct val="20000"/>
              </a:spcBef>
              <a:buSzPct val="100000"/>
            </a:pPr>
            <a:r>
              <a:rPr lang="fr-FR" altLang="fr-FR" sz="1900" b="1">
                <a:solidFill>
                  <a:schemeClr val="hlink"/>
                </a:solidFill>
              </a:rPr>
              <a:t>Approvisionnement</a:t>
            </a:r>
            <a:r>
              <a:rPr lang="fr-FR" altLang="fr-FR" b="1">
                <a:solidFill>
                  <a:schemeClr val="hlink"/>
                </a:solidFill>
              </a:rPr>
              <a:t> : (rouge)</a:t>
            </a:r>
            <a:endParaRPr lang="fr-FR" altLang="fr-FR" sz="1500">
              <a:solidFill>
                <a:schemeClr val="hlink"/>
              </a:solidFill>
            </a:endParaRPr>
          </a:p>
          <a:p>
            <a:pPr algn="just">
              <a:spcBef>
                <a:spcPct val="20000"/>
              </a:spcBef>
              <a:buSzPct val="100000"/>
            </a:pPr>
            <a:r>
              <a:rPr lang="fr-FR" altLang="fr-FR" sz="1300">
                <a:solidFill>
                  <a:schemeClr val="tx1"/>
                </a:solidFill>
              </a:rPr>
              <a:t>Le fournisseur MASTOBOIS (1) livre (2) les matières  premières M2 et M3 à l'usine. Les marchandises sont stockées dans le magasin de matières premières (3).</a:t>
            </a:r>
          </a:p>
          <a:p>
            <a:pPr algn="l">
              <a:spcBef>
                <a:spcPct val="20000"/>
              </a:spcBef>
              <a:buSzPct val="100000"/>
            </a:pPr>
            <a:endParaRPr lang="fr-FR" altLang="fr-FR" sz="1500">
              <a:solidFill>
                <a:schemeClr val="tx1"/>
              </a:solidFill>
            </a:endParaRPr>
          </a:p>
          <a:p>
            <a:pPr algn="l">
              <a:spcBef>
                <a:spcPct val="20000"/>
              </a:spcBef>
              <a:buSzPct val="100000"/>
            </a:pPr>
            <a:r>
              <a:rPr lang="fr-FR" altLang="fr-FR" sz="1900" b="1">
                <a:solidFill>
                  <a:schemeClr val="tx1"/>
                </a:solidFill>
              </a:rPr>
              <a:t>Usinage</a:t>
            </a:r>
            <a:r>
              <a:rPr lang="fr-FR" altLang="fr-FR" b="1">
                <a:solidFill>
                  <a:schemeClr val="tx1"/>
                </a:solidFill>
              </a:rPr>
              <a:t> :  (noir)</a:t>
            </a:r>
            <a:endParaRPr lang="fr-FR" altLang="fr-FR" sz="1500" i="1">
              <a:solidFill>
                <a:schemeClr val="tx1"/>
              </a:solidFill>
            </a:endParaRPr>
          </a:p>
          <a:p>
            <a:pPr algn="l">
              <a:spcBef>
                <a:spcPct val="20000"/>
              </a:spcBef>
              <a:buSzPct val="100000"/>
            </a:pPr>
            <a:r>
              <a:rPr lang="fr-FR" altLang="fr-FR" sz="1300">
                <a:solidFill>
                  <a:schemeClr val="tx1"/>
                </a:solidFill>
              </a:rPr>
              <a:t>Les matières premières M2 et M3 sont sorties du magasin (3) et sont usinées (4). Elles sont ensuite stockées dans le magasin de composants usinés B2 et B3 (5).</a:t>
            </a:r>
          </a:p>
          <a:p>
            <a:pPr algn="l">
              <a:spcBef>
                <a:spcPct val="20000"/>
              </a:spcBef>
              <a:buSzPct val="100000"/>
            </a:pPr>
            <a:endParaRPr lang="fr-FR" altLang="fr-FR" sz="1300">
              <a:solidFill>
                <a:schemeClr val="tx1"/>
              </a:solidFill>
            </a:endParaRPr>
          </a:p>
          <a:p>
            <a:pPr algn="l">
              <a:spcBef>
                <a:spcPct val="20000"/>
              </a:spcBef>
              <a:buSzPct val="100000"/>
            </a:pPr>
            <a:r>
              <a:rPr lang="fr-FR" altLang="fr-FR" sz="1900" b="1">
                <a:solidFill>
                  <a:srgbClr val="3333CC"/>
                </a:solidFill>
              </a:rPr>
              <a:t>Finition</a:t>
            </a:r>
            <a:r>
              <a:rPr lang="fr-FR" altLang="fr-FR" b="1">
                <a:solidFill>
                  <a:srgbClr val="3333CC"/>
                </a:solidFill>
              </a:rPr>
              <a:t> : (bleu)</a:t>
            </a:r>
            <a:endParaRPr lang="fr-FR" altLang="fr-FR" sz="1500">
              <a:solidFill>
                <a:schemeClr val="tx1"/>
              </a:solidFill>
            </a:endParaRPr>
          </a:p>
          <a:p>
            <a:pPr algn="just">
              <a:spcBef>
                <a:spcPct val="20000"/>
              </a:spcBef>
              <a:buSzPct val="100000"/>
            </a:pPr>
            <a:r>
              <a:rPr lang="fr-FR" altLang="fr-FR" sz="1300">
                <a:solidFill>
                  <a:schemeClr val="tx1"/>
                </a:solidFill>
              </a:rPr>
              <a:t>Les composants usinés B2 et B3 sont sorties du magasin (5). On procède alors au montage des meubles EML et EMV (6). Les meubles EML sont lasurés (7), Les meubles EMV sont lasurés (7) puis vernis(8) selon les besoins, avant de rejoindre le magasin de produits finis EMV et EML (9).</a:t>
            </a:r>
          </a:p>
          <a:p>
            <a:pPr algn="l">
              <a:spcBef>
                <a:spcPct val="20000"/>
              </a:spcBef>
              <a:buSzPct val="100000"/>
              <a:buFontTx/>
              <a:buChar char="•"/>
            </a:pPr>
            <a:endParaRPr lang="fr-FR" altLang="fr-FR" sz="1300">
              <a:solidFill>
                <a:schemeClr val="tx1"/>
              </a:solidFill>
            </a:endParaRPr>
          </a:p>
          <a:p>
            <a:pPr algn="l">
              <a:spcBef>
                <a:spcPct val="20000"/>
              </a:spcBef>
              <a:buSzPct val="100000"/>
            </a:pPr>
            <a:r>
              <a:rPr lang="fr-FR" altLang="fr-FR" sz="1900" b="1">
                <a:solidFill>
                  <a:srgbClr val="009900"/>
                </a:solidFill>
              </a:rPr>
              <a:t>Livraison</a:t>
            </a:r>
            <a:r>
              <a:rPr lang="fr-FR" altLang="fr-FR" b="1">
                <a:solidFill>
                  <a:srgbClr val="009900"/>
                </a:solidFill>
              </a:rPr>
              <a:t> :  (vert)</a:t>
            </a:r>
            <a:endParaRPr lang="fr-FR" altLang="fr-FR" sz="1500">
              <a:solidFill>
                <a:srgbClr val="009900"/>
              </a:solidFill>
            </a:endParaRPr>
          </a:p>
          <a:p>
            <a:pPr algn="l">
              <a:spcBef>
                <a:spcPct val="20000"/>
              </a:spcBef>
              <a:buSzPct val="100000"/>
            </a:pPr>
            <a:r>
              <a:rPr lang="fr-FR" altLang="fr-FR" sz="1300">
                <a:solidFill>
                  <a:schemeClr val="tx1"/>
                </a:solidFill>
              </a:rPr>
              <a:t>Les meubles sont sortis du stock (9) et expédiés par camion (10) chez les clients (11).</a:t>
            </a:r>
          </a:p>
        </p:txBody>
      </p:sp>
      <p:sp>
        <p:nvSpPr>
          <p:cNvPr id="23555" name="Rectangle 3"/>
          <p:cNvSpPr>
            <a:spLocks noChangeArrowheads="1"/>
          </p:cNvSpPr>
          <p:nvPr/>
        </p:nvSpPr>
        <p:spPr bwMode="auto">
          <a:xfrm>
            <a:off x="325438" y="323850"/>
            <a:ext cx="90709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88" tIns="42194" rIns="84388" bIns="42194">
            <a:spAutoFit/>
          </a:bodyPr>
          <a:lstStyle>
            <a:lvl1pPr defTabSz="838200">
              <a:defRPr>
                <a:solidFill>
                  <a:srgbClr val="063DE8"/>
                </a:solidFill>
                <a:latin typeface="Arial" panose="020B0604020202020204" pitchFamily="34" charset="0"/>
              </a:defRPr>
            </a:lvl1pPr>
            <a:lvl2pPr marL="523875"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lnSpc>
                <a:spcPct val="80000"/>
              </a:lnSpc>
              <a:spcBef>
                <a:spcPct val="20000"/>
              </a:spcBef>
            </a:pPr>
            <a:r>
              <a:rPr lang="fr-FR" altLang="fr-FR" sz="1300" i="1">
                <a:solidFill>
                  <a:schemeClr val="tx1"/>
                </a:solidFill>
              </a:rPr>
              <a:t>Après avoir lu les informations ci-dessous, vous tracerez les flux physiques. Conseils pratiques :</a:t>
            </a:r>
          </a:p>
          <a:p>
            <a:pPr lvl="1" algn="l">
              <a:lnSpc>
                <a:spcPct val="80000"/>
              </a:lnSpc>
              <a:spcBef>
                <a:spcPct val="20000"/>
              </a:spcBef>
              <a:buFontTx/>
              <a:buChar char="•"/>
            </a:pPr>
            <a:r>
              <a:rPr lang="fr-FR" altLang="fr-FR" sz="1300" i="1">
                <a:solidFill>
                  <a:schemeClr val="tx1"/>
                </a:solidFill>
              </a:rPr>
              <a:t>Respectez les conventions de couleurs</a:t>
            </a:r>
          </a:p>
          <a:p>
            <a:pPr lvl="1" algn="l">
              <a:lnSpc>
                <a:spcPct val="80000"/>
              </a:lnSpc>
              <a:spcBef>
                <a:spcPct val="20000"/>
              </a:spcBef>
              <a:buFontTx/>
              <a:buChar char="•"/>
            </a:pPr>
            <a:r>
              <a:rPr lang="fr-FR" altLang="fr-FR" sz="1300" i="1">
                <a:solidFill>
                  <a:schemeClr val="tx1"/>
                </a:solidFill>
              </a:rPr>
              <a:t>les flux physiques sont en trait pleins </a:t>
            </a:r>
          </a:p>
          <a:p>
            <a:pPr lvl="1" algn="l">
              <a:lnSpc>
                <a:spcPct val="80000"/>
              </a:lnSpc>
              <a:spcBef>
                <a:spcPct val="20000"/>
              </a:spcBef>
              <a:buFontTx/>
              <a:buChar char="•"/>
            </a:pPr>
            <a:r>
              <a:rPr lang="fr-FR" altLang="fr-FR" sz="1300" i="1">
                <a:solidFill>
                  <a:schemeClr val="tx1"/>
                </a:solidFill>
              </a:rPr>
              <a:t>Tracez des lignes horizontales ou verticales qui joignent les bords des différents carrés.</a:t>
            </a:r>
          </a:p>
          <a:p>
            <a:pPr lvl="1" algn="l">
              <a:lnSpc>
                <a:spcPct val="80000"/>
              </a:lnSpc>
              <a:spcBef>
                <a:spcPct val="20000"/>
              </a:spcBef>
            </a:pPr>
            <a:r>
              <a:rPr lang="fr-FR" altLang="fr-FR" sz="1300" i="1">
                <a:solidFill>
                  <a:schemeClr val="tx1"/>
                </a:solidFill>
              </a:rPr>
              <a:t>  Quand deux tracés empruntent le même chemin, tracez-les côte à côte avec leurs couleurs respectives.</a:t>
            </a:r>
          </a:p>
        </p:txBody>
      </p:sp>
      <p:sp>
        <p:nvSpPr>
          <p:cNvPr id="23556" name="Line 4"/>
          <p:cNvSpPr>
            <a:spLocks noChangeShapeType="1"/>
          </p:cNvSpPr>
          <p:nvPr/>
        </p:nvSpPr>
        <p:spPr bwMode="auto">
          <a:xfrm>
            <a:off x="6092825" y="1695450"/>
            <a:ext cx="1982788"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sz="half" idx="2"/>
          </p:nvPr>
        </p:nvSpPr>
        <p:spPr bwMode="auto">
          <a:xfrm>
            <a:off x="230188" y="1354138"/>
            <a:ext cx="9344025" cy="5101091"/>
          </a:xfrm>
          <a:noFill/>
          <a:ln w="12700">
            <a:solidFill>
              <a:srgbClr val="063DE8"/>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388" tIns="42194" rIns="84388" bIns="42194" numCol="1" anchor="t" anchorCtr="0" compatLnSpc="1">
            <a:prstTxWarp prst="textNoShape">
              <a:avLst/>
            </a:prstTxWarp>
          </a:bodyPr>
          <a:lstStyle/>
          <a:p>
            <a:pPr marL="0" indent="0" algn="ctr" defTabSz="931863">
              <a:lnSpc>
                <a:spcPct val="90000"/>
              </a:lnSpc>
              <a:buFontTx/>
              <a:buNone/>
            </a:pPr>
            <a:r>
              <a:rPr lang="fr-FR" altLang="fr-FR" sz="2400" b="1" dirty="0" smtClean="0">
                <a:latin typeface="Arial" panose="020B0604020202020204" pitchFamily="34" charset="0"/>
              </a:rPr>
              <a:t>Flux d'informations.</a:t>
            </a:r>
            <a:endParaRPr lang="fr-FR" altLang="fr-FR" sz="1000" dirty="0" smtClean="0">
              <a:latin typeface="Arial" panose="020B0604020202020204" pitchFamily="34" charset="0"/>
            </a:endParaRPr>
          </a:p>
          <a:p>
            <a:pPr marL="0" indent="0" algn="just" defTabSz="931863">
              <a:lnSpc>
                <a:spcPct val="90000"/>
              </a:lnSpc>
              <a:buFontTx/>
              <a:buNone/>
            </a:pPr>
            <a:r>
              <a:rPr lang="fr-FR" altLang="fr-FR" sz="1400" i="1" dirty="0" smtClean="0">
                <a:latin typeface="Arial" panose="020B0604020202020204" pitchFamily="34" charset="0"/>
              </a:rPr>
              <a:t>Les articles des différents magasins sont gérés indépendamment les uns des autres.</a:t>
            </a:r>
            <a:endParaRPr lang="fr-FR" altLang="fr-FR" sz="800" i="1" dirty="0" smtClean="0">
              <a:latin typeface="Arial" panose="020B0604020202020204" pitchFamily="34" charset="0"/>
            </a:endParaRPr>
          </a:p>
          <a:p>
            <a:pPr marL="0" indent="0" defTabSz="931863">
              <a:lnSpc>
                <a:spcPct val="90000"/>
              </a:lnSpc>
              <a:buFontTx/>
              <a:buNone/>
            </a:pPr>
            <a:r>
              <a:rPr lang="fr-FR" altLang="fr-FR" sz="1900" b="1" dirty="0" smtClean="0">
                <a:solidFill>
                  <a:schemeClr val="hlink"/>
                </a:solidFill>
                <a:latin typeface="Arial" panose="020B0604020202020204" pitchFamily="34" charset="0"/>
              </a:rPr>
              <a:t>Approvisionnement : (rouge).</a:t>
            </a:r>
            <a:endParaRPr lang="fr-FR" altLang="fr-FR" sz="1000" i="1" dirty="0" smtClean="0">
              <a:latin typeface="Arial" panose="020B0604020202020204" pitchFamily="34" charset="0"/>
            </a:endParaRPr>
          </a:p>
          <a:p>
            <a:pPr marL="0" indent="0" algn="just" defTabSz="931863">
              <a:lnSpc>
                <a:spcPct val="90000"/>
              </a:lnSpc>
              <a:buFontTx/>
              <a:buNone/>
            </a:pPr>
            <a:r>
              <a:rPr lang="fr-FR" altLang="fr-FR" sz="1500" dirty="0" smtClean="0">
                <a:latin typeface="Arial" panose="020B0604020202020204" pitchFamily="34" charset="0"/>
              </a:rPr>
              <a:t>Quand le stock de matières premières M2 et M3 diminue et passe en dessous d'un certain niveau, le magasin (3) émet un ordre d’achat auprès du service logistique-approvisionnement (13.4). Celui-ci passe alors une commande au fournisseur MASTOBOIS  (1).</a:t>
            </a:r>
            <a:endParaRPr lang="fr-FR" altLang="fr-FR" sz="1000" dirty="0" smtClean="0">
              <a:latin typeface="Arial" panose="020B0604020202020204" pitchFamily="34" charset="0"/>
            </a:endParaRPr>
          </a:p>
          <a:p>
            <a:pPr marL="0" indent="0" defTabSz="931863">
              <a:lnSpc>
                <a:spcPct val="90000"/>
              </a:lnSpc>
              <a:buFontTx/>
              <a:buNone/>
            </a:pPr>
            <a:r>
              <a:rPr lang="fr-FR" altLang="fr-FR" sz="1900" b="1" dirty="0" smtClean="0">
                <a:latin typeface="Arial" panose="020B0604020202020204" pitchFamily="34" charset="0"/>
              </a:rPr>
              <a:t>Usinage :  (noir).</a:t>
            </a:r>
            <a:endParaRPr lang="fr-FR" altLang="fr-FR" sz="1000" dirty="0" smtClean="0">
              <a:latin typeface="Arial" panose="020B0604020202020204" pitchFamily="34" charset="0"/>
            </a:endParaRPr>
          </a:p>
          <a:p>
            <a:pPr marL="0" indent="0" algn="just" defTabSz="931863">
              <a:lnSpc>
                <a:spcPct val="90000"/>
              </a:lnSpc>
              <a:buFontTx/>
              <a:buNone/>
            </a:pPr>
            <a:r>
              <a:rPr lang="fr-FR" altLang="fr-FR" sz="1500" dirty="0" smtClean="0">
                <a:latin typeface="Arial" panose="020B0604020202020204" pitchFamily="34" charset="0"/>
              </a:rPr>
              <a:t>Lorsque le stock de composants usinés B2 et B3 diminue et passe en dessous d’un certain niveau, le magasin (5) émet un ordre de fabrication auprès  du service logistique-usinage (13.1); Celui-ci crée un dossier de fabrication qui contiendra entre-autre la liste des matières à sortir du magasin matière première (3).</a:t>
            </a:r>
          </a:p>
          <a:p>
            <a:pPr marL="0" indent="0" algn="just" defTabSz="931863">
              <a:lnSpc>
                <a:spcPct val="90000"/>
              </a:lnSpc>
              <a:buFontTx/>
              <a:buNone/>
            </a:pPr>
            <a:r>
              <a:rPr lang="fr-FR" altLang="fr-FR" sz="1900" b="1" dirty="0" smtClean="0">
                <a:solidFill>
                  <a:srgbClr val="3333CC"/>
                </a:solidFill>
                <a:latin typeface="Arial" panose="020B0604020202020204" pitchFamily="34" charset="0"/>
              </a:rPr>
              <a:t>Finition :  (bleu).</a:t>
            </a:r>
            <a:endParaRPr lang="fr-FR" altLang="fr-FR" sz="1000" dirty="0" smtClean="0">
              <a:latin typeface="Arial" panose="020B0604020202020204" pitchFamily="34" charset="0"/>
            </a:endParaRPr>
          </a:p>
          <a:p>
            <a:pPr marL="0" indent="0" algn="just" defTabSz="931863">
              <a:lnSpc>
                <a:spcPct val="90000"/>
              </a:lnSpc>
              <a:buFontTx/>
              <a:buNone/>
            </a:pPr>
            <a:r>
              <a:rPr lang="fr-FR" altLang="fr-FR" sz="1500" dirty="0" smtClean="0">
                <a:latin typeface="Arial" panose="020B0604020202020204" pitchFamily="34" charset="0"/>
              </a:rPr>
              <a:t>Lorsque le stock de produits finis EML et EMV (9) diminue et passe en dessous d’un certain niveau, le magasin MPF (9) émet un ordre de fabrication auprès du service logistique assemblage (13.2) ; celui-ci crée un dossier de fabrication qui contiendra entre- autre, la liste des composants usinées à sortir du magasin de composants usinés (5).</a:t>
            </a:r>
          </a:p>
          <a:p>
            <a:pPr marL="0" indent="0" algn="just" defTabSz="931863">
              <a:lnSpc>
                <a:spcPct val="90000"/>
              </a:lnSpc>
              <a:buFontTx/>
              <a:buNone/>
            </a:pPr>
            <a:r>
              <a:rPr lang="fr-FR" altLang="fr-FR" sz="1900" b="1" dirty="0" smtClean="0">
                <a:solidFill>
                  <a:srgbClr val="009900"/>
                </a:solidFill>
                <a:latin typeface="Arial" panose="020B0604020202020204" pitchFamily="34" charset="0"/>
              </a:rPr>
              <a:t>Livraison :  (vert).</a:t>
            </a:r>
            <a:endParaRPr lang="fr-FR" altLang="fr-FR" sz="1000" dirty="0" smtClean="0">
              <a:solidFill>
                <a:srgbClr val="009900"/>
              </a:solidFill>
              <a:latin typeface="Arial" panose="020B0604020202020204" pitchFamily="34" charset="0"/>
            </a:endParaRPr>
          </a:p>
          <a:p>
            <a:pPr marL="0" indent="0" algn="just" defTabSz="931863">
              <a:lnSpc>
                <a:spcPct val="90000"/>
              </a:lnSpc>
              <a:buFontTx/>
              <a:buNone/>
            </a:pPr>
            <a:r>
              <a:rPr lang="fr-FR" altLang="fr-FR" sz="1500" dirty="0" smtClean="0">
                <a:latin typeface="Arial" panose="020B0604020202020204" pitchFamily="34" charset="0"/>
              </a:rPr>
              <a:t>Les commandes en provenance des clients arrivent au service commercial (12) qui établit également des prévisions de vente. Celui-ci prévient la logistique qui émet un ordre de livraison auprès de l’expédition (13.3); Cet ordre contiendra de fait les produits à sortir du magasin produit finis (9).</a:t>
            </a:r>
            <a:endParaRPr lang="fr-FR" altLang="fr-FR" sz="1000" dirty="0" smtClean="0">
              <a:latin typeface="Arial" panose="020B0604020202020204" pitchFamily="34" charset="0"/>
            </a:endParaRPr>
          </a:p>
          <a:p>
            <a:pPr marL="0" indent="0" defTabSz="931863">
              <a:lnSpc>
                <a:spcPct val="90000"/>
              </a:lnSpc>
              <a:buFontTx/>
              <a:buNone/>
            </a:pPr>
            <a:endParaRPr lang="fr-FR" altLang="fr-FR" sz="1000" dirty="0" smtClean="0">
              <a:latin typeface="Arial" panose="020B0604020202020204" pitchFamily="34" charset="0"/>
            </a:endParaRPr>
          </a:p>
        </p:txBody>
      </p:sp>
      <p:sp>
        <p:nvSpPr>
          <p:cNvPr id="24579" name="Rectangle 3"/>
          <p:cNvSpPr>
            <a:spLocks noChangeArrowheads="1"/>
          </p:cNvSpPr>
          <p:nvPr/>
        </p:nvSpPr>
        <p:spPr bwMode="auto">
          <a:xfrm>
            <a:off x="325438" y="311150"/>
            <a:ext cx="90709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88" tIns="42194" rIns="84388" bIns="42194">
            <a:spAutoFit/>
          </a:bodyPr>
          <a:lstStyle>
            <a:lvl1pPr defTabSz="838200">
              <a:defRPr>
                <a:solidFill>
                  <a:srgbClr val="063DE8"/>
                </a:solidFill>
                <a:latin typeface="Arial" panose="020B0604020202020204" pitchFamily="34" charset="0"/>
              </a:defRPr>
            </a:lvl1pPr>
            <a:lvl2pPr marL="523875"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lnSpc>
                <a:spcPct val="80000"/>
              </a:lnSpc>
              <a:spcBef>
                <a:spcPct val="20000"/>
              </a:spcBef>
            </a:pPr>
            <a:r>
              <a:rPr lang="fr-FR" altLang="fr-FR" sz="1300" i="1">
                <a:solidFill>
                  <a:schemeClr val="tx1"/>
                </a:solidFill>
              </a:rPr>
              <a:t>Après avoir lu les informations ci-dessous, vous tracerez les flux d’informations. Conseils pratiques :</a:t>
            </a:r>
          </a:p>
          <a:p>
            <a:pPr lvl="1" algn="l">
              <a:lnSpc>
                <a:spcPct val="80000"/>
              </a:lnSpc>
              <a:spcBef>
                <a:spcPct val="20000"/>
              </a:spcBef>
              <a:buFontTx/>
              <a:buChar char="•"/>
            </a:pPr>
            <a:r>
              <a:rPr lang="fr-FR" altLang="fr-FR" sz="1300" i="1">
                <a:solidFill>
                  <a:schemeClr val="tx1"/>
                </a:solidFill>
              </a:rPr>
              <a:t>Respectez les conventions de couleurs</a:t>
            </a:r>
          </a:p>
          <a:p>
            <a:pPr lvl="1" algn="l">
              <a:lnSpc>
                <a:spcPct val="80000"/>
              </a:lnSpc>
              <a:spcBef>
                <a:spcPct val="20000"/>
              </a:spcBef>
              <a:buFontTx/>
              <a:buChar char="•"/>
            </a:pPr>
            <a:r>
              <a:rPr lang="fr-FR" altLang="fr-FR" sz="1300" i="1">
                <a:solidFill>
                  <a:schemeClr val="tx1"/>
                </a:solidFill>
              </a:rPr>
              <a:t>les flux d’informations sont en pointillés</a:t>
            </a:r>
          </a:p>
          <a:p>
            <a:pPr lvl="1" algn="l">
              <a:lnSpc>
                <a:spcPct val="80000"/>
              </a:lnSpc>
              <a:spcBef>
                <a:spcPct val="20000"/>
              </a:spcBef>
              <a:buFontTx/>
              <a:buChar char="•"/>
            </a:pPr>
            <a:r>
              <a:rPr lang="fr-FR" altLang="fr-FR" sz="1300" i="1">
                <a:solidFill>
                  <a:schemeClr val="tx1"/>
                </a:solidFill>
              </a:rPr>
              <a:t>Tracez des lignes horizontales ou verticales qui joignent les bords des différents carrés.</a:t>
            </a:r>
          </a:p>
          <a:p>
            <a:pPr lvl="1" algn="l">
              <a:lnSpc>
                <a:spcPct val="80000"/>
              </a:lnSpc>
              <a:spcBef>
                <a:spcPct val="20000"/>
              </a:spcBef>
            </a:pPr>
            <a:r>
              <a:rPr lang="fr-FR" altLang="fr-FR" sz="1300" i="1">
                <a:solidFill>
                  <a:schemeClr val="tx1"/>
                </a:solidFill>
              </a:rPr>
              <a:t>  Quand deux tracés empruntent le même chemin, tracez-les côte à côte avec leurs couleurs respectives.</a:t>
            </a:r>
          </a:p>
        </p:txBody>
      </p:sp>
      <p:sp>
        <p:nvSpPr>
          <p:cNvPr id="24580" name="Line 4"/>
          <p:cNvSpPr>
            <a:spLocks noChangeShapeType="1"/>
          </p:cNvSpPr>
          <p:nvPr/>
        </p:nvSpPr>
        <p:spPr bwMode="auto">
          <a:xfrm>
            <a:off x="6642100" y="1552575"/>
            <a:ext cx="1982788" cy="0"/>
          </a:xfrm>
          <a:prstGeom prst="line">
            <a:avLst/>
          </a:prstGeom>
          <a:noFill/>
          <a:ln w="381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12"/>
          <p:cNvSpPr>
            <a:spLocks noChangeArrowheads="1"/>
          </p:cNvSpPr>
          <p:nvPr/>
        </p:nvSpPr>
        <p:spPr bwMode="auto">
          <a:xfrm>
            <a:off x="8000803" y="3574504"/>
            <a:ext cx="1765518" cy="1061976"/>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0" name="Freeform 14"/>
          <p:cNvSpPr>
            <a:spLocks/>
          </p:cNvSpPr>
          <p:nvPr/>
        </p:nvSpPr>
        <p:spPr bwMode="auto">
          <a:xfrm>
            <a:off x="3375062" y="2652238"/>
            <a:ext cx="6420691" cy="4134703"/>
          </a:xfrm>
          <a:custGeom>
            <a:avLst/>
            <a:gdLst>
              <a:gd name="T0" fmla="*/ 0 w 4180"/>
              <a:gd name="T1" fmla="*/ 0 h 3254"/>
              <a:gd name="T2" fmla="*/ 2147483647 w 4180"/>
              <a:gd name="T3" fmla="*/ 0 h 3254"/>
              <a:gd name="T4" fmla="*/ 2147483647 w 4180"/>
              <a:gd name="T5" fmla="*/ 2147483647 h 3254"/>
              <a:gd name="T6" fmla="*/ 0 w 4180"/>
              <a:gd name="T7" fmla="*/ 2147483647 h 3254"/>
              <a:gd name="T8" fmla="*/ 0 w 4180"/>
              <a:gd name="T9" fmla="*/ 0 h 3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0" h="3254">
                <a:moveTo>
                  <a:pt x="0" y="0"/>
                </a:moveTo>
                <a:lnTo>
                  <a:pt x="4179" y="0"/>
                </a:lnTo>
                <a:lnTo>
                  <a:pt x="4179" y="3253"/>
                </a:lnTo>
                <a:lnTo>
                  <a:pt x="0" y="3253"/>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71" name="Rectangle 34"/>
          <p:cNvSpPr>
            <a:spLocks noChangeArrowheads="1"/>
          </p:cNvSpPr>
          <p:nvPr/>
        </p:nvSpPr>
        <p:spPr bwMode="auto">
          <a:xfrm>
            <a:off x="1970117" y="3695388"/>
            <a:ext cx="1264770"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100" dirty="0">
                <a:solidFill>
                  <a:srgbClr val="3333CC"/>
                </a:solidFill>
                <a:latin typeface="Eras Bold ITC" pitchFamily="34" charset="0"/>
              </a:rPr>
              <a:t>délai = 10 jours</a:t>
            </a:r>
          </a:p>
        </p:txBody>
      </p:sp>
      <p:sp>
        <p:nvSpPr>
          <p:cNvPr id="172" name="Freeform 55"/>
          <p:cNvSpPr>
            <a:spLocks/>
          </p:cNvSpPr>
          <p:nvPr/>
        </p:nvSpPr>
        <p:spPr bwMode="auto">
          <a:xfrm>
            <a:off x="3375062" y="496894"/>
            <a:ext cx="6420691" cy="2157241"/>
          </a:xfrm>
          <a:custGeom>
            <a:avLst/>
            <a:gdLst>
              <a:gd name="T0" fmla="*/ 0 w 4175"/>
              <a:gd name="T1" fmla="*/ 0 h 942"/>
              <a:gd name="T2" fmla="*/ 2147483647 w 4175"/>
              <a:gd name="T3" fmla="*/ 0 h 942"/>
              <a:gd name="T4" fmla="*/ 2147483647 w 4175"/>
              <a:gd name="T5" fmla="*/ 2147483647 h 942"/>
              <a:gd name="T6" fmla="*/ 0 w 4175"/>
              <a:gd name="T7" fmla="*/ 2147483647 h 942"/>
              <a:gd name="T8" fmla="*/ 0 w 4175"/>
              <a:gd name="T9" fmla="*/ 0 h 9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5" h="942">
                <a:moveTo>
                  <a:pt x="0" y="0"/>
                </a:moveTo>
                <a:lnTo>
                  <a:pt x="4174" y="0"/>
                </a:lnTo>
                <a:lnTo>
                  <a:pt x="4174" y="941"/>
                </a:lnTo>
                <a:lnTo>
                  <a:pt x="0" y="941"/>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73" name="Freeform 56"/>
          <p:cNvSpPr>
            <a:spLocks/>
          </p:cNvSpPr>
          <p:nvPr/>
        </p:nvSpPr>
        <p:spPr bwMode="auto">
          <a:xfrm flipV="1">
            <a:off x="3387319" y="4590761"/>
            <a:ext cx="6388978" cy="45719"/>
          </a:xfrm>
          <a:custGeom>
            <a:avLst/>
            <a:gdLst>
              <a:gd name="T0" fmla="*/ 0 w 4148"/>
              <a:gd name="T1" fmla="*/ 0 h 1"/>
              <a:gd name="T2" fmla="*/ 2147483647 w 4148"/>
              <a:gd name="T3" fmla="*/ 0 h 1"/>
              <a:gd name="T4" fmla="*/ 0 w 4148"/>
              <a:gd name="T5" fmla="*/ 0 h 1"/>
              <a:gd name="T6" fmla="*/ 0 60000 65536"/>
              <a:gd name="T7" fmla="*/ 0 60000 65536"/>
              <a:gd name="T8" fmla="*/ 0 60000 65536"/>
            </a:gdLst>
            <a:ahLst/>
            <a:cxnLst>
              <a:cxn ang="T6">
                <a:pos x="T0" y="T1"/>
              </a:cxn>
              <a:cxn ang="T7">
                <a:pos x="T2" y="T3"/>
              </a:cxn>
              <a:cxn ang="T8">
                <a:pos x="T4" y="T5"/>
              </a:cxn>
            </a:cxnLst>
            <a:rect l="0" t="0" r="r" b="b"/>
            <a:pathLst>
              <a:path w="4148" h="1">
                <a:moveTo>
                  <a:pt x="0" y="0"/>
                </a:moveTo>
                <a:lnTo>
                  <a:pt x="4147" y="0"/>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74" name="Freeform 57"/>
          <p:cNvSpPr>
            <a:spLocks/>
          </p:cNvSpPr>
          <p:nvPr/>
        </p:nvSpPr>
        <p:spPr bwMode="auto">
          <a:xfrm>
            <a:off x="8577263" y="4058105"/>
            <a:ext cx="538162" cy="1588"/>
          </a:xfrm>
          <a:custGeom>
            <a:avLst/>
            <a:gdLst>
              <a:gd name="T0" fmla="*/ 2147483647 w 365"/>
              <a:gd name="T1" fmla="*/ 0 h 1"/>
              <a:gd name="T2" fmla="*/ 0 w 365"/>
              <a:gd name="T3" fmla="*/ 0 h 1"/>
              <a:gd name="T4" fmla="*/ 2147483647 w 365"/>
              <a:gd name="T5" fmla="*/ 0 h 1"/>
              <a:gd name="T6" fmla="*/ 0 60000 65536"/>
              <a:gd name="T7" fmla="*/ 0 60000 65536"/>
              <a:gd name="T8" fmla="*/ 0 60000 65536"/>
            </a:gdLst>
            <a:ahLst/>
            <a:cxnLst>
              <a:cxn ang="T6">
                <a:pos x="T0" y="T1"/>
              </a:cxn>
              <a:cxn ang="T7">
                <a:pos x="T2" y="T3"/>
              </a:cxn>
              <a:cxn ang="T8">
                <a:pos x="T4" y="T5"/>
              </a:cxn>
            </a:cxnLst>
            <a:rect l="0" t="0" r="r" b="b"/>
            <a:pathLst>
              <a:path w="365" h="1">
                <a:moveTo>
                  <a:pt x="364" y="0"/>
                </a:moveTo>
                <a:lnTo>
                  <a:pt x="0" y="0"/>
                </a:lnTo>
                <a:lnTo>
                  <a:pt x="364" y="0"/>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75" name="Freeform 243"/>
          <p:cNvSpPr>
            <a:spLocks/>
          </p:cNvSpPr>
          <p:nvPr/>
        </p:nvSpPr>
        <p:spPr bwMode="auto">
          <a:xfrm>
            <a:off x="6259513" y="1565564"/>
            <a:ext cx="1587" cy="506412"/>
          </a:xfrm>
          <a:custGeom>
            <a:avLst/>
            <a:gdLst>
              <a:gd name="T0" fmla="*/ 0 w 1"/>
              <a:gd name="T1" fmla="*/ 0 h 355"/>
              <a:gd name="T2" fmla="*/ 0 w 1"/>
              <a:gd name="T3" fmla="*/ 2147483647 h 355"/>
              <a:gd name="T4" fmla="*/ 0 w 1"/>
              <a:gd name="T5" fmla="*/ 0 h 355"/>
              <a:gd name="T6" fmla="*/ 0 60000 65536"/>
              <a:gd name="T7" fmla="*/ 0 60000 65536"/>
              <a:gd name="T8" fmla="*/ 0 60000 65536"/>
            </a:gdLst>
            <a:ahLst/>
            <a:cxnLst>
              <a:cxn ang="T6">
                <a:pos x="T0" y="T1"/>
              </a:cxn>
              <a:cxn ang="T7">
                <a:pos x="T2" y="T3"/>
              </a:cxn>
              <a:cxn ang="T8">
                <a:pos x="T4" y="T5"/>
              </a:cxn>
            </a:cxnLst>
            <a:rect l="0" t="0" r="r" b="b"/>
            <a:pathLst>
              <a:path w="1" h="355">
                <a:moveTo>
                  <a:pt x="0" y="0"/>
                </a:moveTo>
                <a:lnTo>
                  <a:pt x="0" y="354"/>
                </a:lnTo>
                <a:lnTo>
                  <a:pt x="0" y="0"/>
                </a:lnTo>
              </a:path>
            </a:pathLst>
          </a:custGeom>
          <a:noFill/>
          <a:ln w="508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76" name="Rectangle 244"/>
          <p:cNvSpPr>
            <a:spLocks noChangeArrowheads="1"/>
          </p:cNvSpPr>
          <p:nvPr/>
        </p:nvSpPr>
        <p:spPr bwMode="auto">
          <a:xfrm>
            <a:off x="3297607" y="6167893"/>
            <a:ext cx="141288" cy="439737"/>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7" name="Rectangle 282"/>
          <p:cNvSpPr>
            <a:spLocks noChangeArrowheads="1"/>
          </p:cNvSpPr>
          <p:nvPr/>
        </p:nvSpPr>
        <p:spPr bwMode="auto">
          <a:xfrm>
            <a:off x="1606550" y="4073980"/>
            <a:ext cx="10207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dirty="0">
                <a:solidFill>
                  <a:schemeClr val="bg1"/>
                </a:solidFill>
                <a:latin typeface="Arial Black" panose="020B0A04020102020204" pitchFamily="34" charset="0"/>
              </a:rPr>
              <a:t>2. TRANSPORT</a:t>
            </a:r>
          </a:p>
        </p:txBody>
      </p:sp>
      <p:sp>
        <p:nvSpPr>
          <p:cNvPr id="178" name="Freeform 328"/>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79" name="Freeform 329"/>
          <p:cNvSpPr>
            <a:spLocks/>
          </p:cNvSpPr>
          <p:nvPr/>
        </p:nvSpPr>
        <p:spPr bwMode="auto">
          <a:xfrm>
            <a:off x="357188" y="5040768"/>
            <a:ext cx="1300162" cy="1200150"/>
          </a:xfrm>
          <a:custGeom>
            <a:avLst/>
            <a:gdLst>
              <a:gd name="T0" fmla="*/ 2147483647 w 882"/>
              <a:gd name="T1" fmla="*/ 2147483647 h 840"/>
              <a:gd name="T2" fmla="*/ 2147483647 w 882"/>
              <a:gd name="T3" fmla="*/ 2147483647 h 840"/>
              <a:gd name="T4" fmla="*/ 2147483647 w 882"/>
              <a:gd name="T5" fmla="*/ 2147483647 h 840"/>
              <a:gd name="T6" fmla="*/ 2147483647 w 882"/>
              <a:gd name="T7" fmla="*/ 2147483647 h 840"/>
              <a:gd name="T8" fmla="*/ 2147483647 w 882"/>
              <a:gd name="T9" fmla="*/ 2147483647 h 840"/>
              <a:gd name="T10" fmla="*/ 2147483647 w 882"/>
              <a:gd name="T11" fmla="*/ 2147483647 h 840"/>
              <a:gd name="T12" fmla="*/ 2147483647 w 882"/>
              <a:gd name="T13" fmla="*/ 2147483647 h 840"/>
              <a:gd name="T14" fmla="*/ 2147483647 w 882"/>
              <a:gd name="T15" fmla="*/ 2147483647 h 840"/>
              <a:gd name="T16" fmla="*/ 2147483647 w 882"/>
              <a:gd name="T17" fmla="*/ 2147483647 h 840"/>
              <a:gd name="T18" fmla="*/ 2147483647 w 882"/>
              <a:gd name="T19" fmla="*/ 2147483647 h 840"/>
              <a:gd name="T20" fmla="*/ 2147483647 w 882"/>
              <a:gd name="T21" fmla="*/ 2147483647 h 840"/>
              <a:gd name="T22" fmla="*/ 2147483647 w 882"/>
              <a:gd name="T23" fmla="*/ 2147483647 h 840"/>
              <a:gd name="T24" fmla="*/ 2147483647 w 882"/>
              <a:gd name="T25" fmla="*/ 2147483647 h 840"/>
              <a:gd name="T26" fmla="*/ 2147483647 w 882"/>
              <a:gd name="T27" fmla="*/ 2147483647 h 840"/>
              <a:gd name="T28" fmla="*/ 2147483647 w 882"/>
              <a:gd name="T29" fmla="*/ 2147483647 h 840"/>
              <a:gd name="T30" fmla="*/ 2147483647 w 882"/>
              <a:gd name="T31" fmla="*/ 2147483647 h 840"/>
              <a:gd name="T32" fmla="*/ 2147483647 w 882"/>
              <a:gd name="T33" fmla="*/ 2147483647 h 840"/>
              <a:gd name="T34" fmla="*/ 2147483647 w 882"/>
              <a:gd name="T35" fmla="*/ 2147483647 h 840"/>
              <a:gd name="T36" fmla="*/ 2147483647 w 882"/>
              <a:gd name="T37" fmla="*/ 2147483647 h 840"/>
              <a:gd name="T38" fmla="*/ 2147483647 w 882"/>
              <a:gd name="T39" fmla="*/ 2147483647 h 840"/>
              <a:gd name="T40" fmla="*/ 2147483647 w 882"/>
              <a:gd name="T41" fmla="*/ 2147483647 h 840"/>
              <a:gd name="T42" fmla="*/ 2147483647 w 882"/>
              <a:gd name="T43" fmla="*/ 2147483647 h 840"/>
              <a:gd name="T44" fmla="*/ 2147483647 w 882"/>
              <a:gd name="T45" fmla="*/ 2147483647 h 840"/>
              <a:gd name="T46" fmla="*/ 2147483647 w 882"/>
              <a:gd name="T47" fmla="*/ 2147483647 h 840"/>
              <a:gd name="T48" fmla="*/ 2147483647 w 882"/>
              <a:gd name="T49" fmla="*/ 2147483647 h 840"/>
              <a:gd name="T50" fmla="*/ 2147483647 w 882"/>
              <a:gd name="T51" fmla="*/ 2147483647 h 840"/>
              <a:gd name="T52" fmla="*/ 2147483647 w 882"/>
              <a:gd name="T53" fmla="*/ 2147483647 h 840"/>
              <a:gd name="T54" fmla="*/ 2147483647 w 882"/>
              <a:gd name="T55" fmla="*/ 2147483647 h 840"/>
              <a:gd name="T56" fmla="*/ 2147483647 w 882"/>
              <a:gd name="T57" fmla="*/ 2147483647 h 840"/>
              <a:gd name="T58" fmla="*/ 2147483647 w 882"/>
              <a:gd name="T59" fmla="*/ 2147483647 h 840"/>
              <a:gd name="T60" fmla="*/ 2147483647 w 882"/>
              <a:gd name="T61" fmla="*/ 2147483647 h 840"/>
              <a:gd name="T62" fmla="*/ 2147483647 w 882"/>
              <a:gd name="T63" fmla="*/ 2147483647 h 840"/>
              <a:gd name="T64" fmla="*/ 2147483647 w 882"/>
              <a:gd name="T65" fmla="*/ 2147483647 h 840"/>
              <a:gd name="T66" fmla="*/ 2147483647 w 882"/>
              <a:gd name="T67" fmla="*/ 2147483647 h 840"/>
              <a:gd name="T68" fmla="*/ 2147483647 w 882"/>
              <a:gd name="T69" fmla="*/ 2147483647 h 840"/>
              <a:gd name="T70" fmla="*/ 2147483647 w 882"/>
              <a:gd name="T71" fmla="*/ 2147483647 h 840"/>
              <a:gd name="T72" fmla="*/ 2147483647 w 882"/>
              <a:gd name="T73" fmla="*/ 2147483647 h 840"/>
              <a:gd name="T74" fmla="*/ 2147483647 w 882"/>
              <a:gd name="T75" fmla="*/ 2147483647 h 840"/>
              <a:gd name="T76" fmla="*/ 0 w 882"/>
              <a:gd name="T77" fmla="*/ 2147483647 h 840"/>
              <a:gd name="T78" fmla="*/ 2147483647 w 882"/>
              <a:gd name="T79" fmla="*/ 2147483647 h 840"/>
              <a:gd name="T80" fmla="*/ 2147483647 w 882"/>
              <a:gd name="T81" fmla="*/ 2147483647 h 840"/>
              <a:gd name="T82" fmla="*/ 2147483647 w 882"/>
              <a:gd name="T83" fmla="*/ 2147483647 h 840"/>
              <a:gd name="T84" fmla="*/ 2147483647 w 882"/>
              <a:gd name="T85" fmla="*/ 2147483647 h 840"/>
              <a:gd name="T86" fmla="*/ 2147483647 w 882"/>
              <a:gd name="T87" fmla="*/ 2147483647 h 840"/>
              <a:gd name="T88" fmla="*/ 2147483647 w 882"/>
              <a:gd name="T89" fmla="*/ 2147483647 h 840"/>
              <a:gd name="T90" fmla="*/ 2147483647 w 882"/>
              <a:gd name="T91" fmla="*/ 2147483647 h 840"/>
              <a:gd name="T92" fmla="*/ 2147483647 w 882"/>
              <a:gd name="T93" fmla="*/ 2147483647 h 840"/>
              <a:gd name="T94" fmla="*/ 2147483647 w 882"/>
              <a:gd name="T95" fmla="*/ 2147483647 h 840"/>
              <a:gd name="T96" fmla="*/ 2147483647 w 882"/>
              <a:gd name="T97" fmla="*/ 2147483647 h 840"/>
              <a:gd name="T98" fmla="*/ 2147483647 w 882"/>
              <a:gd name="T99" fmla="*/ 2147483647 h 840"/>
              <a:gd name="T100" fmla="*/ 2147483647 w 882"/>
              <a:gd name="T101" fmla="*/ 2147483647 h 840"/>
              <a:gd name="T102" fmla="*/ 2147483647 w 882"/>
              <a:gd name="T103" fmla="*/ 2147483647 h 8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2" h="840">
                <a:moveTo>
                  <a:pt x="867" y="419"/>
                </a:moveTo>
                <a:lnTo>
                  <a:pt x="867" y="444"/>
                </a:lnTo>
                <a:lnTo>
                  <a:pt x="865" y="470"/>
                </a:lnTo>
                <a:lnTo>
                  <a:pt x="860" y="494"/>
                </a:lnTo>
                <a:lnTo>
                  <a:pt x="854" y="518"/>
                </a:lnTo>
                <a:lnTo>
                  <a:pt x="848" y="542"/>
                </a:lnTo>
                <a:lnTo>
                  <a:pt x="838" y="566"/>
                </a:lnTo>
                <a:lnTo>
                  <a:pt x="829" y="589"/>
                </a:lnTo>
                <a:lnTo>
                  <a:pt x="816" y="611"/>
                </a:lnTo>
                <a:lnTo>
                  <a:pt x="804" y="633"/>
                </a:lnTo>
                <a:lnTo>
                  <a:pt x="790" y="654"/>
                </a:lnTo>
                <a:lnTo>
                  <a:pt x="772" y="674"/>
                </a:lnTo>
                <a:lnTo>
                  <a:pt x="756" y="694"/>
                </a:lnTo>
                <a:lnTo>
                  <a:pt x="738" y="711"/>
                </a:lnTo>
                <a:lnTo>
                  <a:pt x="718" y="728"/>
                </a:lnTo>
                <a:lnTo>
                  <a:pt x="697" y="743"/>
                </a:lnTo>
                <a:lnTo>
                  <a:pt x="677" y="758"/>
                </a:lnTo>
                <a:lnTo>
                  <a:pt x="654" y="771"/>
                </a:lnTo>
                <a:lnTo>
                  <a:pt x="630" y="783"/>
                </a:lnTo>
                <a:lnTo>
                  <a:pt x="607" y="793"/>
                </a:lnTo>
                <a:lnTo>
                  <a:pt x="582" y="803"/>
                </a:lnTo>
                <a:lnTo>
                  <a:pt x="557" y="810"/>
                </a:lnTo>
                <a:lnTo>
                  <a:pt x="532" y="816"/>
                </a:lnTo>
                <a:lnTo>
                  <a:pt x="506" y="821"/>
                </a:lnTo>
                <a:lnTo>
                  <a:pt x="480" y="824"/>
                </a:lnTo>
                <a:lnTo>
                  <a:pt x="454" y="826"/>
                </a:lnTo>
                <a:lnTo>
                  <a:pt x="428" y="826"/>
                </a:lnTo>
                <a:lnTo>
                  <a:pt x="402" y="824"/>
                </a:lnTo>
                <a:lnTo>
                  <a:pt x="375" y="821"/>
                </a:lnTo>
                <a:lnTo>
                  <a:pt x="350" y="816"/>
                </a:lnTo>
                <a:lnTo>
                  <a:pt x="324" y="810"/>
                </a:lnTo>
                <a:lnTo>
                  <a:pt x="299" y="803"/>
                </a:lnTo>
                <a:lnTo>
                  <a:pt x="274" y="793"/>
                </a:lnTo>
                <a:lnTo>
                  <a:pt x="251" y="783"/>
                </a:lnTo>
                <a:lnTo>
                  <a:pt x="227" y="771"/>
                </a:lnTo>
                <a:lnTo>
                  <a:pt x="204" y="758"/>
                </a:lnTo>
                <a:lnTo>
                  <a:pt x="184" y="743"/>
                </a:lnTo>
                <a:lnTo>
                  <a:pt x="164" y="728"/>
                </a:lnTo>
                <a:lnTo>
                  <a:pt x="144" y="711"/>
                </a:lnTo>
                <a:lnTo>
                  <a:pt x="126" y="694"/>
                </a:lnTo>
                <a:lnTo>
                  <a:pt x="109" y="674"/>
                </a:lnTo>
                <a:lnTo>
                  <a:pt x="92" y="654"/>
                </a:lnTo>
                <a:lnTo>
                  <a:pt x="77" y="633"/>
                </a:lnTo>
                <a:lnTo>
                  <a:pt x="65" y="611"/>
                </a:lnTo>
                <a:lnTo>
                  <a:pt x="53" y="589"/>
                </a:lnTo>
                <a:lnTo>
                  <a:pt x="43" y="566"/>
                </a:lnTo>
                <a:lnTo>
                  <a:pt x="33" y="542"/>
                </a:lnTo>
                <a:lnTo>
                  <a:pt x="27" y="518"/>
                </a:lnTo>
                <a:lnTo>
                  <a:pt x="21" y="494"/>
                </a:lnTo>
                <a:lnTo>
                  <a:pt x="17" y="470"/>
                </a:lnTo>
                <a:lnTo>
                  <a:pt x="15" y="444"/>
                </a:lnTo>
                <a:lnTo>
                  <a:pt x="14" y="419"/>
                </a:lnTo>
                <a:lnTo>
                  <a:pt x="15" y="394"/>
                </a:lnTo>
                <a:lnTo>
                  <a:pt x="17" y="369"/>
                </a:lnTo>
                <a:lnTo>
                  <a:pt x="21" y="344"/>
                </a:lnTo>
                <a:lnTo>
                  <a:pt x="27" y="320"/>
                </a:lnTo>
                <a:lnTo>
                  <a:pt x="33" y="296"/>
                </a:lnTo>
                <a:lnTo>
                  <a:pt x="43" y="272"/>
                </a:lnTo>
                <a:lnTo>
                  <a:pt x="53" y="250"/>
                </a:lnTo>
                <a:lnTo>
                  <a:pt x="65" y="227"/>
                </a:lnTo>
                <a:lnTo>
                  <a:pt x="77" y="206"/>
                </a:lnTo>
                <a:lnTo>
                  <a:pt x="92" y="185"/>
                </a:lnTo>
                <a:lnTo>
                  <a:pt x="109" y="165"/>
                </a:lnTo>
                <a:lnTo>
                  <a:pt x="126" y="145"/>
                </a:lnTo>
                <a:lnTo>
                  <a:pt x="144" y="128"/>
                </a:lnTo>
                <a:lnTo>
                  <a:pt x="164" y="111"/>
                </a:lnTo>
                <a:lnTo>
                  <a:pt x="184" y="95"/>
                </a:lnTo>
                <a:lnTo>
                  <a:pt x="204" y="80"/>
                </a:lnTo>
                <a:lnTo>
                  <a:pt x="227" y="67"/>
                </a:lnTo>
                <a:lnTo>
                  <a:pt x="251" y="55"/>
                </a:lnTo>
                <a:lnTo>
                  <a:pt x="274" y="45"/>
                </a:lnTo>
                <a:lnTo>
                  <a:pt x="299" y="36"/>
                </a:lnTo>
                <a:lnTo>
                  <a:pt x="324" y="29"/>
                </a:lnTo>
                <a:lnTo>
                  <a:pt x="350" y="22"/>
                </a:lnTo>
                <a:lnTo>
                  <a:pt x="375" y="18"/>
                </a:lnTo>
                <a:lnTo>
                  <a:pt x="402" y="14"/>
                </a:lnTo>
                <a:lnTo>
                  <a:pt x="428" y="13"/>
                </a:lnTo>
                <a:lnTo>
                  <a:pt x="454" y="13"/>
                </a:lnTo>
                <a:lnTo>
                  <a:pt x="480" y="14"/>
                </a:lnTo>
                <a:lnTo>
                  <a:pt x="506" y="18"/>
                </a:lnTo>
                <a:lnTo>
                  <a:pt x="532" y="22"/>
                </a:lnTo>
                <a:lnTo>
                  <a:pt x="557" y="29"/>
                </a:lnTo>
                <a:lnTo>
                  <a:pt x="582" y="36"/>
                </a:lnTo>
                <a:lnTo>
                  <a:pt x="607" y="45"/>
                </a:lnTo>
                <a:lnTo>
                  <a:pt x="630" y="55"/>
                </a:lnTo>
                <a:lnTo>
                  <a:pt x="654" y="67"/>
                </a:lnTo>
                <a:lnTo>
                  <a:pt x="677" y="80"/>
                </a:lnTo>
                <a:lnTo>
                  <a:pt x="697" y="95"/>
                </a:lnTo>
                <a:lnTo>
                  <a:pt x="718" y="111"/>
                </a:lnTo>
                <a:lnTo>
                  <a:pt x="738" y="128"/>
                </a:lnTo>
                <a:lnTo>
                  <a:pt x="756" y="145"/>
                </a:lnTo>
                <a:lnTo>
                  <a:pt x="772" y="165"/>
                </a:lnTo>
                <a:lnTo>
                  <a:pt x="790" y="185"/>
                </a:lnTo>
                <a:lnTo>
                  <a:pt x="804" y="206"/>
                </a:lnTo>
                <a:lnTo>
                  <a:pt x="816" y="227"/>
                </a:lnTo>
                <a:lnTo>
                  <a:pt x="829" y="250"/>
                </a:lnTo>
                <a:lnTo>
                  <a:pt x="838" y="272"/>
                </a:lnTo>
                <a:lnTo>
                  <a:pt x="848" y="296"/>
                </a:lnTo>
                <a:lnTo>
                  <a:pt x="854" y="320"/>
                </a:lnTo>
                <a:lnTo>
                  <a:pt x="860" y="344"/>
                </a:lnTo>
                <a:lnTo>
                  <a:pt x="865" y="369"/>
                </a:lnTo>
                <a:lnTo>
                  <a:pt x="867" y="394"/>
                </a:lnTo>
                <a:lnTo>
                  <a:pt x="867" y="419"/>
                </a:lnTo>
                <a:lnTo>
                  <a:pt x="881" y="419"/>
                </a:lnTo>
                <a:lnTo>
                  <a:pt x="880" y="444"/>
                </a:lnTo>
                <a:lnTo>
                  <a:pt x="879" y="470"/>
                </a:lnTo>
                <a:lnTo>
                  <a:pt x="874" y="495"/>
                </a:lnTo>
                <a:lnTo>
                  <a:pt x="868" y="519"/>
                </a:lnTo>
                <a:lnTo>
                  <a:pt x="861" y="544"/>
                </a:lnTo>
                <a:lnTo>
                  <a:pt x="853" y="567"/>
                </a:lnTo>
                <a:lnTo>
                  <a:pt x="843" y="592"/>
                </a:lnTo>
                <a:lnTo>
                  <a:pt x="830" y="614"/>
                </a:lnTo>
                <a:lnTo>
                  <a:pt x="817" y="637"/>
                </a:lnTo>
                <a:lnTo>
                  <a:pt x="802" y="658"/>
                </a:lnTo>
                <a:lnTo>
                  <a:pt x="787" y="677"/>
                </a:lnTo>
                <a:lnTo>
                  <a:pt x="770" y="697"/>
                </a:lnTo>
                <a:lnTo>
                  <a:pt x="752" y="716"/>
                </a:lnTo>
                <a:lnTo>
                  <a:pt x="732" y="733"/>
                </a:lnTo>
                <a:lnTo>
                  <a:pt x="712" y="749"/>
                </a:lnTo>
                <a:lnTo>
                  <a:pt x="692" y="764"/>
                </a:lnTo>
                <a:lnTo>
                  <a:pt x="669" y="779"/>
                </a:lnTo>
                <a:lnTo>
                  <a:pt x="645" y="791"/>
                </a:lnTo>
                <a:lnTo>
                  <a:pt x="621" y="802"/>
                </a:lnTo>
                <a:lnTo>
                  <a:pt x="597" y="812"/>
                </a:lnTo>
                <a:lnTo>
                  <a:pt x="572" y="819"/>
                </a:lnTo>
                <a:lnTo>
                  <a:pt x="546" y="827"/>
                </a:lnTo>
                <a:lnTo>
                  <a:pt x="520" y="832"/>
                </a:lnTo>
                <a:lnTo>
                  <a:pt x="494" y="836"/>
                </a:lnTo>
                <a:lnTo>
                  <a:pt x="468" y="838"/>
                </a:lnTo>
                <a:lnTo>
                  <a:pt x="441" y="839"/>
                </a:lnTo>
                <a:lnTo>
                  <a:pt x="415" y="838"/>
                </a:lnTo>
                <a:lnTo>
                  <a:pt x="388" y="836"/>
                </a:lnTo>
                <a:lnTo>
                  <a:pt x="361" y="832"/>
                </a:lnTo>
                <a:lnTo>
                  <a:pt x="336" y="827"/>
                </a:lnTo>
                <a:lnTo>
                  <a:pt x="309" y="819"/>
                </a:lnTo>
                <a:lnTo>
                  <a:pt x="285" y="812"/>
                </a:lnTo>
                <a:lnTo>
                  <a:pt x="260" y="802"/>
                </a:lnTo>
                <a:lnTo>
                  <a:pt x="237" y="791"/>
                </a:lnTo>
                <a:lnTo>
                  <a:pt x="212" y="779"/>
                </a:lnTo>
                <a:lnTo>
                  <a:pt x="191" y="764"/>
                </a:lnTo>
                <a:lnTo>
                  <a:pt x="170" y="749"/>
                </a:lnTo>
                <a:lnTo>
                  <a:pt x="149" y="733"/>
                </a:lnTo>
                <a:lnTo>
                  <a:pt x="129" y="716"/>
                </a:lnTo>
                <a:lnTo>
                  <a:pt x="111" y="697"/>
                </a:lnTo>
                <a:lnTo>
                  <a:pt x="94" y="677"/>
                </a:lnTo>
                <a:lnTo>
                  <a:pt x="79" y="658"/>
                </a:lnTo>
                <a:lnTo>
                  <a:pt x="65" y="637"/>
                </a:lnTo>
                <a:lnTo>
                  <a:pt x="51" y="614"/>
                </a:lnTo>
                <a:lnTo>
                  <a:pt x="39" y="592"/>
                </a:lnTo>
                <a:lnTo>
                  <a:pt x="29" y="567"/>
                </a:lnTo>
                <a:lnTo>
                  <a:pt x="21" y="544"/>
                </a:lnTo>
                <a:lnTo>
                  <a:pt x="13" y="519"/>
                </a:lnTo>
                <a:lnTo>
                  <a:pt x="8" y="495"/>
                </a:lnTo>
                <a:lnTo>
                  <a:pt x="3" y="470"/>
                </a:lnTo>
                <a:lnTo>
                  <a:pt x="1" y="444"/>
                </a:lnTo>
                <a:lnTo>
                  <a:pt x="0" y="419"/>
                </a:lnTo>
                <a:lnTo>
                  <a:pt x="1" y="394"/>
                </a:lnTo>
                <a:lnTo>
                  <a:pt x="3" y="368"/>
                </a:lnTo>
                <a:lnTo>
                  <a:pt x="8" y="344"/>
                </a:lnTo>
                <a:lnTo>
                  <a:pt x="13" y="319"/>
                </a:lnTo>
                <a:lnTo>
                  <a:pt x="21" y="295"/>
                </a:lnTo>
                <a:lnTo>
                  <a:pt x="29" y="271"/>
                </a:lnTo>
                <a:lnTo>
                  <a:pt x="39" y="246"/>
                </a:lnTo>
                <a:lnTo>
                  <a:pt x="51" y="224"/>
                </a:lnTo>
                <a:lnTo>
                  <a:pt x="65" y="202"/>
                </a:lnTo>
                <a:lnTo>
                  <a:pt x="79" y="180"/>
                </a:lnTo>
                <a:lnTo>
                  <a:pt x="94" y="161"/>
                </a:lnTo>
                <a:lnTo>
                  <a:pt x="111" y="142"/>
                </a:lnTo>
                <a:lnTo>
                  <a:pt x="129" y="123"/>
                </a:lnTo>
                <a:lnTo>
                  <a:pt x="149" y="106"/>
                </a:lnTo>
                <a:lnTo>
                  <a:pt x="170" y="89"/>
                </a:lnTo>
                <a:lnTo>
                  <a:pt x="191" y="74"/>
                </a:lnTo>
                <a:lnTo>
                  <a:pt x="212" y="60"/>
                </a:lnTo>
                <a:lnTo>
                  <a:pt x="237" y="47"/>
                </a:lnTo>
                <a:lnTo>
                  <a:pt x="260" y="36"/>
                </a:lnTo>
                <a:lnTo>
                  <a:pt x="285" y="26"/>
                </a:lnTo>
                <a:lnTo>
                  <a:pt x="309" y="19"/>
                </a:lnTo>
                <a:lnTo>
                  <a:pt x="336" y="12"/>
                </a:lnTo>
                <a:lnTo>
                  <a:pt x="361" y="7"/>
                </a:lnTo>
                <a:lnTo>
                  <a:pt x="388" y="3"/>
                </a:lnTo>
                <a:lnTo>
                  <a:pt x="415" y="0"/>
                </a:lnTo>
                <a:lnTo>
                  <a:pt x="441" y="0"/>
                </a:lnTo>
                <a:lnTo>
                  <a:pt x="468" y="0"/>
                </a:lnTo>
                <a:lnTo>
                  <a:pt x="494" y="3"/>
                </a:lnTo>
                <a:lnTo>
                  <a:pt x="520" y="7"/>
                </a:lnTo>
                <a:lnTo>
                  <a:pt x="546" y="12"/>
                </a:lnTo>
                <a:lnTo>
                  <a:pt x="572" y="19"/>
                </a:lnTo>
                <a:lnTo>
                  <a:pt x="597" y="26"/>
                </a:lnTo>
                <a:lnTo>
                  <a:pt x="621" y="36"/>
                </a:lnTo>
                <a:lnTo>
                  <a:pt x="645" y="47"/>
                </a:lnTo>
                <a:lnTo>
                  <a:pt x="669" y="60"/>
                </a:lnTo>
                <a:lnTo>
                  <a:pt x="692" y="74"/>
                </a:lnTo>
                <a:lnTo>
                  <a:pt x="712" y="89"/>
                </a:lnTo>
                <a:lnTo>
                  <a:pt x="732" y="106"/>
                </a:lnTo>
                <a:lnTo>
                  <a:pt x="752" y="123"/>
                </a:lnTo>
                <a:lnTo>
                  <a:pt x="770" y="142"/>
                </a:lnTo>
                <a:lnTo>
                  <a:pt x="787" y="161"/>
                </a:lnTo>
                <a:lnTo>
                  <a:pt x="802" y="180"/>
                </a:lnTo>
                <a:lnTo>
                  <a:pt x="817" y="202"/>
                </a:lnTo>
                <a:lnTo>
                  <a:pt x="830" y="224"/>
                </a:lnTo>
                <a:lnTo>
                  <a:pt x="843" y="246"/>
                </a:lnTo>
                <a:lnTo>
                  <a:pt x="853" y="271"/>
                </a:lnTo>
                <a:lnTo>
                  <a:pt x="861" y="295"/>
                </a:lnTo>
                <a:lnTo>
                  <a:pt x="868" y="319"/>
                </a:lnTo>
                <a:lnTo>
                  <a:pt x="874" y="344"/>
                </a:lnTo>
                <a:lnTo>
                  <a:pt x="879" y="368"/>
                </a:lnTo>
                <a:lnTo>
                  <a:pt x="880" y="394"/>
                </a:lnTo>
                <a:lnTo>
                  <a:pt x="881" y="419"/>
                </a:lnTo>
                <a:lnTo>
                  <a:pt x="867" y="4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80" name="Freeform 330"/>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81" name="Rectangle 354"/>
          <p:cNvSpPr>
            <a:spLocks noChangeArrowheads="1"/>
          </p:cNvSpPr>
          <p:nvPr/>
        </p:nvSpPr>
        <p:spPr bwMode="auto">
          <a:xfrm>
            <a:off x="8196263" y="3063068"/>
            <a:ext cx="1211262" cy="112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82" name="Rectangle 355"/>
          <p:cNvSpPr>
            <a:spLocks noChangeArrowheads="1"/>
          </p:cNvSpPr>
          <p:nvPr/>
        </p:nvSpPr>
        <p:spPr bwMode="auto">
          <a:xfrm>
            <a:off x="8064500" y="2878918"/>
            <a:ext cx="1341438" cy="146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83" name="Rectangle 358"/>
          <p:cNvSpPr>
            <a:spLocks noChangeArrowheads="1"/>
          </p:cNvSpPr>
          <p:nvPr/>
        </p:nvSpPr>
        <p:spPr bwMode="auto">
          <a:xfrm>
            <a:off x="1490390" y="2525686"/>
            <a:ext cx="1759029" cy="3891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566" tIns="40283" rIns="80566" bIns="40283">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defTabSz="739775"/>
            <a:r>
              <a:rPr lang="fr-FR" altLang="fr-FR" sz="1000" dirty="0" smtClean="0">
                <a:solidFill>
                  <a:srgbClr val="3333CC"/>
                </a:solidFill>
                <a:latin typeface="Arial Black" panose="020B0A04020102020204" pitchFamily="34" charset="0"/>
              </a:rPr>
              <a:t>13.4 Logistique d’approvisionnement</a:t>
            </a:r>
            <a:endParaRPr lang="fr-FR" altLang="fr-FR" sz="1000" dirty="0">
              <a:solidFill>
                <a:srgbClr val="3333CC"/>
              </a:solidFill>
              <a:latin typeface="Arial Black" panose="020B0A04020102020204" pitchFamily="34" charset="0"/>
            </a:endParaRPr>
          </a:p>
        </p:txBody>
      </p:sp>
      <p:sp>
        <p:nvSpPr>
          <p:cNvPr id="184" name="Rectangle 360"/>
          <p:cNvSpPr>
            <a:spLocks noChangeArrowheads="1"/>
          </p:cNvSpPr>
          <p:nvPr/>
        </p:nvSpPr>
        <p:spPr bwMode="auto">
          <a:xfrm>
            <a:off x="3435351" y="2725757"/>
            <a:ext cx="1307689"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13.1.  Logistique </a:t>
            </a:r>
            <a:r>
              <a:rPr lang="fr-FR" altLang="fr-FR" sz="1000" dirty="0" smtClean="0">
                <a:solidFill>
                  <a:srgbClr val="3333CC"/>
                </a:solidFill>
                <a:latin typeface="Arial Black" panose="020B0A04020102020204" pitchFamily="34" charset="0"/>
              </a:rPr>
              <a:t>usinage</a:t>
            </a:r>
            <a:endParaRPr lang="fr-FR" altLang="fr-FR" sz="1000" dirty="0">
              <a:solidFill>
                <a:srgbClr val="3333CC"/>
              </a:solidFill>
              <a:latin typeface="Arial Black" panose="020B0A04020102020204" pitchFamily="34" charset="0"/>
            </a:endParaRPr>
          </a:p>
        </p:txBody>
      </p:sp>
      <p:sp>
        <p:nvSpPr>
          <p:cNvPr id="185" name="Rectangle 362"/>
          <p:cNvSpPr>
            <a:spLocks noChangeArrowheads="1"/>
          </p:cNvSpPr>
          <p:nvPr/>
        </p:nvSpPr>
        <p:spPr bwMode="auto">
          <a:xfrm>
            <a:off x="5375682" y="4734790"/>
            <a:ext cx="2546850"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 2 Logistique assemblage</a:t>
            </a:r>
            <a:endParaRPr lang="fr-FR" altLang="fr-FR" sz="1000" dirty="0">
              <a:solidFill>
                <a:srgbClr val="3333CC"/>
              </a:solidFill>
              <a:latin typeface="Arial Black" panose="020B0A04020102020204" pitchFamily="34" charset="0"/>
            </a:endParaRPr>
          </a:p>
        </p:txBody>
      </p:sp>
      <p:sp>
        <p:nvSpPr>
          <p:cNvPr id="186" name="Rectangle 370"/>
          <p:cNvSpPr>
            <a:spLocks noChangeArrowheads="1"/>
          </p:cNvSpPr>
          <p:nvPr/>
        </p:nvSpPr>
        <p:spPr bwMode="auto">
          <a:xfrm>
            <a:off x="3565525" y="4697868"/>
            <a:ext cx="1090613"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87" name="Rectangle 371"/>
          <p:cNvSpPr>
            <a:spLocks noChangeArrowheads="1"/>
          </p:cNvSpPr>
          <p:nvPr/>
        </p:nvSpPr>
        <p:spPr bwMode="auto">
          <a:xfrm>
            <a:off x="3614738" y="4856618"/>
            <a:ext cx="1090612"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88" name="Rectangle 318"/>
          <p:cNvSpPr>
            <a:spLocks noChangeArrowheads="1"/>
          </p:cNvSpPr>
          <p:nvPr/>
        </p:nvSpPr>
        <p:spPr bwMode="auto">
          <a:xfrm>
            <a:off x="1606550" y="4195779"/>
            <a:ext cx="1020764" cy="243656"/>
          </a:xfrm>
          <a:prstGeom prst="rect">
            <a:avLst/>
          </a:prstGeom>
          <a:solidFill>
            <a:schemeClr val="bg1"/>
          </a:solidFill>
          <a:ln>
            <a:solidFill>
              <a:srgbClr val="3333CC"/>
            </a:solidFill>
          </a:ln>
          <a:effectLs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2 </a:t>
            </a:r>
            <a:r>
              <a:rPr lang="fr-FR" altLang="fr-FR" sz="1000" dirty="0" smtClean="0">
                <a:solidFill>
                  <a:srgbClr val="3333CC"/>
                </a:solidFill>
                <a:latin typeface="Arial Black" panose="020B0A04020102020204" pitchFamily="34" charset="0"/>
              </a:rPr>
              <a:t>Transport</a:t>
            </a:r>
            <a:endParaRPr lang="fr-FR" altLang="fr-FR" sz="1000" dirty="0">
              <a:solidFill>
                <a:srgbClr val="3333CC"/>
              </a:solidFill>
              <a:latin typeface="Arial Black" panose="020B0A04020102020204" pitchFamily="34" charset="0"/>
            </a:endParaRPr>
          </a:p>
        </p:txBody>
      </p:sp>
      <p:sp>
        <p:nvSpPr>
          <p:cNvPr id="189" name="Rectangle 318"/>
          <p:cNvSpPr>
            <a:spLocks noChangeArrowheads="1"/>
          </p:cNvSpPr>
          <p:nvPr/>
        </p:nvSpPr>
        <p:spPr bwMode="auto">
          <a:xfrm>
            <a:off x="1970118" y="5896494"/>
            <a:ext cx="114455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smtClean="0">
                <a:solidFill>
                  <a:srgbClr val="3333CC"/>
                </a:solidFill>
                <a:latin typeface="Arial Black" panose="020B0A04020102020204" pitchFamily="34" charset="0"/>
              </a:rPr>
              <a:t>10 Transport</a:t>
            </a:r>
            <a:endParaRPr lang="fr-FR" altLang="fr-FR" sz="1000" dirty="0">
              <a:solidFill>
                <a:srgbClr val="3333CC"/>
              </a:solidFill>
              <a:latin typeface="Arial Black" panose="020B0A04020102020204" pitchFamily="34" charset="0"/>
            </a:endParaRPr>
          </a:p>
        </p:txBody>
      </p:sp>
      <p:sp>
        <p:nvSpPr>
          <p:cNvPr id="190" name="Rectangle 319"/>
          <p:cNvSpPr>
            <a:spLocks noChangeArrowheads="1"/>
          </p:cNvSpPr>
          <p:nvPr/>
        </p:nvSpPr>
        <p:spPr bwMode="auto">
          <a:xfrm>
            <a:off x="8486775" y="4733455"/>
            <a:ext cx="1159445" cy="875188"/>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1" name="Rectangle 319"/>
          <p:cNvSpPr>
            <a:spLocks noChangeArrowheads="1"/>
          </p:cNvSpPr>
          <p:nvPr/>
        </p:nvSpPr>
        <p:spPr bwMode="auto">
          <a:xfrm>
            <a:off x="5980652" y="5608642"/>
            <a:ext cx="1266453" cy="85731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2" name="Rectangle 319"/>
          <p:cNvSpPr>
            <a:spLocks noChangeArrowheads="1"/>
          </p:cNvSpPr>
          <p:nvPr/>
        </p:nvSpPr>
        <p:spPr bwMode="auto">
          <a:xfrm>
            <a:off x="5286069" y="3365499"/>
            <a:ext cx="965200" cy="92120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3" name="Rectangle 360"/>
          <p:cNvSpPr>
            <a:spLocks noChangeArrowheads="1"/>
          </p:cNvSpPr>
          <p:nvPr/>
        </p:nvSpPr>
        <p:spPr bwMode="auto">
          <a:xfrm>
            <a:off x="99216" y="4685030"/>
            <a:ext cx="1095354"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13.3 </a:t>
            </a:r>
          </a:p>
          <a:p>
            <a:r>
              <a:rPr lang="fr-FR" altLang="fr-FR" sz="1000" dirty="0" smtClean="0">
                <a:solidFill>
                  <a:srgbClr val="3333CC"/>
                </a:solidFill>
                <a:latin typeface="Arial Black" panose="020B0A04020102020204" pitchFamily="34" charset="0"/>
              </a:rPr>
              <a:t>Logistique d’expédition</a:t>
            </a:r>
            <a:endParaRPr lang="fr-FR" altLang="fr-FR" sz="1000" dirty="0">
              <a:solidFill>
                <a:srgbClr val="3333CC"/>
              </a:solidFill>
              <a:latin typeface="Arial Black" panose="020B0A04020102020204" pitchFamily="34" charset="0"/>
            </a:endParaRPr>
          </a:p>
        </p:txBody>
      </p:sp>
      <p:sp>
        <p:nvSpPr>
          <p:cNvPr id="194" name="Rectangle 360"/>
          <p:cNvSpPr>
            <a:spLocks noChangeArrowheads="1"/>
          </p:cNvSpPr>
          <p:nvPr/>
        </p:nvSpPr>
        <p:spPr bwMode="auto">
          <a:xfrm>
            <a:off x="6083415" y="556378"/>
            <a:ext cx="1311582"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12 Commercial</a:t>
            </a:r>
            <a:endParaRPr lang="fr-FR" altLang="fr-FR" sz="1000" dirty="0">
              <a:solidFill>
                <a:srgbClr val="3333CC"/>
              </a:solidFill>
              <a:latin typeface="Arial Black" panose="020B0A04020102020204" pitchFamily="34" charset="0"/>
            </a:endParaRPr>
          </a:p>
        </p:txBody>
      </p:sp>
      <p:sp>
        <p:nvSpPr>
          <p:cNvPr id="195" name="Rectangle 360"/>
          <p:cNvSpPr>
            <a:spLocks noChangeArrowheads="1"/>
          </p:cNvSpPr>
          <p:nvPr/>
        </p:nvSpPr>
        <p:spPr bwMode="auto">
          <a:xfrm>
            <a:off x="165391" y="2508819"/>
            <a:ext cx="1204283" cy="4129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 Fournisseur</a:t>
            </a:r>
          </a:p>
          <a:p>
            <a:r>
              <a:rPr lang="fr-FR" altLang="fr-FR" sz="1000" dirty="0" err="1" smtClean="0">
                <a:solidFill>
                  <a:srgbClr val="3333CC"/>
                </a:solidFill>
                <a:latin typeface="Arial Black" panose="020B0A04020102020204" pitchFamily="34" charset="0"/>
              </a:rPr>
              <a:t>Mastobois</a:t>
            </a:r>
            <a:endParaRPr lang="fr-FR" altLang="fr-FR" sz="1000" dirty="0">
              <a:solidFill>
                <a:srgbClr val="3333CC"/>
              </a:solidFill>
              <a:latin typeface="Arial Black" panose="020B0A04020102020204" pitchFamily="34" charset="0"/>
            </a:endParaRPr>
          </a:p>
        </p:txBody>
      </p:sp>
      <p:sp>
        <p:nvSpPr>
          <p:cNvPr id="196" name="Rectangle 12"/>
          <p:cNvSpPr>
            <a:spLocks noChangeArrowheads="1"/>
          </p:cNvSpPr>
          <p:nvPr/>
        </p:nvSpPr>
        <p:spPr bwMode="auto">
          <a:xfrm>
            <a:off x="3361401" y="3503838"/>
            <a:ext cx="1528837" cy="103536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7" name="Rectangle 15"/>
          <p:cNvSpPr>
            <a:spLocks noChangeArrowheads="1"/>
          </p:cNvSpPr>
          <p:nvPr/>
        </p:nvSpPr>
        <p:spPr bwMode="auto">
          <a:xfrm>
            <a:off x="3313150" y="3635830"/>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8" name="Rectangle 12"/>
          <p:cNvSpPr>
            <a:spLocks noChangeArrowheads="1"/>
          </p:cNvSpPr>
          <p:nvPr/>
        </p:nvSpPr>
        <p:spPr bwMode="auto">
          <a:xfrm>
            <a:off x="3376242" y="4753678"/>
            <a:ext cx="1516040" cy="108539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9" name="Rectangle 15"/>
          <p:cNvSpPr>
            <a:spLocks noChangeArrowheads="1"/>
          </p:cNvSpPr>
          <p:nvPr/>
        </p:nvSpPr>
        <p:spPr bwMode="auto">
          <a:xfrm>
            <a:off x="3314329" y="497000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00" name="Rectangle 360"/>
          <p:cNvSpPr>
            <a:spLocks noChangeArrowheads="1"/>
          </p:cNvSpPr>
          <p:nvPr/>
        </p:nvSpPr>
        <p:spPr bwMode="auto">
          <a:xfrm>
            <a:off x="274321" y="5839074"/>
            <a:ext cx="97743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11 Clients</a:t>
            </a:r>
            <a:endParaRPr lang="fr-FR" altLang="fr-FR" sz="1000" dirty="0">
              <a:solidFill>
                <a:srgbClr val="3333CC"/>
              </a:solidFill>
              <a:latin typeface="Arial Black" panose="020B0A04020102020204" pitchFamily="34" charset="0"/>
            </a:endParaRPr>
          </a:p>
        </p:txBody>
      </p:sp>
      <p:graphicFrame>
        <p:nvGraphicFramePr>
          <p:cNvPr id="201" name="Tableau 200"/>
          <p:cNvGraphicFramePr>
            <a:graphicFrameLocks noGrp="1"/>
          </p:cNvGraphicFramePr>
          <p:nvPr>
            <p:extLst>
              <p:ext uri="{D42A27DB-BD31-4B8C-83A1-F6EECF244321}">
                <p14:modId xmlns:p14="http://schemas.microsoft.com/office/powerpoint/2010/main" val="2517721203"/>
              </p:ext>
            </p:extLst>
          </p:nvPr>
        </p:nvGraphicFramePr>
        <p:xfrm>
          <a:off x="274321" y="3080700"/>
          <a:ext cx="2979520" cy="549840"/>
        </p:xfrm>
        <a:graphic>
          <a:graphicData uri="http://schemas.openxmlformats.org/drawingml/2006/table">
            <a:tbl>
              <a:tblPr firstRow="1" firstCol="1" bandRow="1">
                <a:tableStyleId>{F5AB1C69-6EDB-4FF4-983F-18BD219EF322}</a:tableStyleId>
              </a:tblPr>
              <a:tblGrid>
                <a:gridCol w="595904"/>
                <a:gridCol w="595904"/>
                <a:gridCol w="595904"/>
                <a:gridCol w="595904"/>
                <a:gridCol w="595904"/>
              </a:tblGrid>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OA 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Article</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Quantité</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Début</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Fin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16-févr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01-mars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M3</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03-mars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2" name="Tableau 201"/>
          <p:cNvGraphicFramePr>
            <a:graphicFrameLocks noGrp="1"/>
          </p:cNvGraphicFramePr>
          <p:nvPr>
            <p:extLst>
              <p:ext uri="{D42A27DB-BD31-4B8C-83A1-F6EECF244321}">
                <p14:modId xmlns:p14="http://schemas.microsoft.com/office/powerpoint/2010/main" val="395192419"/>
              </p:ext>
            </p:extLst>
          </p:nvPr>
        </p:nvGraphicFramePr>
        <p:xfrm>
          <a:off x="6497571" y="2762806"/>
          <a:ext cx="3176920" cy="397040"/>
        </p:xfrm>
        <a:graphic>
          <a:graphicData uri="http://schemas.openxmlformats.org/drawingml/2006/table">
            <a:tbl>
              <a:tblPr firstRow="1" firstCol="1" bandRow="1">
                <a:tableStyleId>{F5AB1C69-6EDB-4FF4-983F-18BD219EF322}</a:tableStyleId>
              </a:tblPr>
              <a:tblGrid>
                <a:gridCol w="635384"/>
                <a:gridCol w="635384"/>
                <a:gridCol w="635384"/>
                <a:gridCol w="635384"/>
                <a:gridCol w="635384"/>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B2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25</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29</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3" name="Tableau 202"/>
          <p:cNvGraphicFramePr>
            <a:graphicFrameLocks noGrp="1"/>
          </p:cNvGraphicFramePr>
          <p:nvPr>
            <p:extLst>
              <p:ext uri="{D42A27DB-BD31-4B8C-83A1-F6EECF244321}">
                <p14:modId xmlns:p14="http://schemas.microsoft.com/office/powerpoint/2010/main" val="2490504223"/>
              </p:ext>
            </p:extLst>
          </p:nvPr>
        </p:nvGraphicFramePr>
        <p:xfrm>
          <a:off x="4987412" y="5087743"/>
          <a:ext cx="3399835" cy="397040"/>
        </p:xfrm>
        <a:graphic>
          <a:graphicData uri="http://schemas.openxmlformats.org/drawingml/2006/table">
            <a:tbl>
              <a:tblPr firstRow="1" firstCol="1" bandRow="1">
                <a:tableStyleId>{F5AB1C69-6EDB-4FF4-983F-18BD219EF322}</a:tableStyleId>
              </a:tblPr>
              <a:tblGrid>
                <a:gridCol w="679967"/>
                <a:gridCol w="679967"/>
                <a:gridCol w="679967"/>
                <a:gridCol w="679967"/>
                <a:gridCol w="67996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EMV</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120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4" name="Tableau 203"/>
          <p:cNvGraphicFramePr>
            <a:graphicFrameLocks noGrp="1"/>
          </p:cNvGraphicFramePr>
          <p:nvPr>
            <p:extLst>
              <p:ext uri="{D42A27DB-BD31-4B8C-83A1-F6EECF244321}">
                <p14:modId xmlns:p14="http://schemas.microsoft.com/office/powerpoint/2010/main" val="3292100959"/>
              </p:ext>
            </p:extLst>
          </p:nvPr>
        </p:nvGraphicFramePr>
        <p:xfrm>
          <a:off x="3456112" y="929234"/>
          <a:ext cx="6152988" cy="366560"/>
        </p:xfrm>
        <a:graphic>
          <a:graphicData uri="http://schemas.openxmlformats.org/drawingml/2006/table">
            <a:tbl>
              <a:tblPr firstRow="1" firstCol="1" bandRow="1">
                <a:tableStyleId>{F5AB1C69-6EDB-4FF4-983F-18BD219EF322}</a:tableStyleId>
              </a:tblPr>
              <a:tblGrid>
                <a:gridCol w="1546000"/>
                <a:gridCol w="1151747"/>
                <a:gridCol w="1151747"/>
                <a:gridCol w="1151747"/>
                <a:gridCol w="115174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EMV</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28 février -</a:t>
                      </a:r>
                      <a:r>
                        <a:rPr lang="fr-FR" sz="1000" b="0" kern="1200" baseline="0" dirty="0" smtClean="0">
                          <a:solidFill>
                            <a:schemeClr val="tx1"/>
                          </a:solidFill>
                          <a:latin typeface="Arial" panose="020B0604020202020204" pitchFamily="34" charset="0"/>
                          <a:ea typeface="+mn-ea"/>
                          <a:cs typeface="Arial" panose="020B0604020202020204" pitchFamily="34" charset="0"/>
                        </a:rPr>
                        <a:t> 3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9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11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15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23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Prévisions par jour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30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5" name="Tableau 204"/>
          <p:cNvGraphicFramePr>
            <a:graphicFrameLocks noGrp="1"/>
          </p:cNvGraphicFramePr>
          <p:nvPr>
            <p:extLst>
              <p:ext uri="{D42A27DB-BD31-4B8C-83A1-F6EECF244321}">
                <p14:modId xmlns:p14="http://schemas.microsoft.com/office/powerpoint/2010/main" val="2642028720"/>
              </p:ext>
            </p:extLst>
          </p:nvPr>
        </p:nvGraphicFramePr>
        <p:xfrm>
          <a:off x="3465334" y="1497198"/>
          <a:ext cx="6167792" cy="1036752"/>
        </p:xfrm>
        <a:graphic>
          <a:graphicData uri="http://schemas.openxmlformats.org/drawingml/2006/table">
            <a:tbl>
              <a:tblPr firstRow="1" bandRow="1">
                <a:tableStyleId>{5C22544A-7EE6-4342-B048-85BDC9FD1C3A}</a:tableStyleId>
              </a:tblPr>
              <a:tblGrid>
                <a:gridCol w="770974"/>
                <a:gridCol w="770974"/>
                <a:gridCol w="770974"/>
                <a:gridCol w="757890"/>
                <a:gridCol w="784058"/>
                <a:gridCol w="770974"/>
                <a:gridCol w="770974"/>
                <a:gridCol w="770974"/>
              </a:tblGrid>
              <a:tr h="259188">
                <a:tc>
                  <a:txBody>
                    <a:bodyPr/>
                    <a:lstStyle/>
                    <a:p>
                      <a:pPr algn="ctr"/>
                      <a:r>
                        <a:rPr lang="fr-FR" sz="1100" b="0" dirty="0" smtClean="0">
                          <a:solidFill>
                            <a:schemeClr val="tx1"/>
                          </a:solidFill>
                          <a:latin typeface="Arial" panose="020B0604020202020204" pitchFamily="34" charset="0"/>
                          <a:cs typeface="Arial" panose="020B0604020202020204" pitchFamily="34" charset="0"/>
                        </a:rPr>
                        <a:t>Article</a:t>
                      </a:r>
                      <a:endParaRPr lang="fr-FR" sz="1100" b="0" dirty="0">
                        <a:solidFill>
                          <a:schemeClr val="tx1"/>
                        </a:solidFill>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solidFill>
                          <a:schemeClr val="tx1"/>
                        </a:solidFill>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Ligne</a:t>
                      </a:r>
                      <a:endParaRPr lang="fr-FR" sz="1200" b="0" kern="1200" dirty="0" smtClean="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003</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004</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005</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006</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007</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algn="ctr" rtl="0" eaLnBrk="1" fontAlgn="t" latinLnBrk="0" hangingPunct="1">
                        <a:spcBef>
                          <a:spcPts val="0"/>
                        </a:spcBef>
                        <a:spcAft>
                          <a:spcPts val="0"/>
                        </a:spcAft>
                      </a:pPr>
                      <a:r>
                        <a:rPr lang="fr-FR" sz="1050" b="0" i="0" u="none" strike="noStrike" kern="1200" dirty="0" smtClean="0">
                          <a:solidFill>
                            <a:srgbClr val="000000"/>
                          </a:solidFill>
                          <a:effectLst/>
                          <a:latin typeface="Arial"/>
                          <a:cs typeface="Arial"/>
                        </a:rPr>
                        <a:t>Quantité</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rtl="0" eaLnBrk="1" fontAlgn="auto" latinLnBrk="0" hangingPunct="1">
                        <a:spcBef>
                          <a:spcPts val="0"/>
                        </a:spcBef>
                        <a:spcAft>
                          <a:spcPts val="0"/>
                        </a:spcAft>
                      </a:pPr>
                      <a:r>
                        <a:rPr lang="fr-FR" sz="1100" b="0" i="0" u="none" strike="noStrike" kern="1200" dirty="0" smtClean="0">
                          <a:solidFill>
                            <a:srgbClr val="000000"/>
                          </a:solidFill>
                          <a:effectLst/>
                          <a:latin typeface="Arial"/>
                          <a:cs typeface="Arial"/>
                        </a:rPr>
                        <a:t>Pour le</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b="0" dirty="0" smtClean="0">
                          <a:latin typeface="Arial" panose="020B0604020202020204" pitchFamily="34" charset="0"/>
                          <a:cs typeface="Arial" panose="020B0604020202020204" pitchFamily="34" charset="0"/>
                        </a:rPr>
                        <a:t>28 février</a:t>
                      </a:r>
                      <a:endParaRPr lang="fr-FR" sz="1100" b="0" dirty="0">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8 mars</a:t>
                      </a: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smtClean="0">
                          <a:latin typeface="Arial" panose="020B0604020202020204" pitchFamily="34" charset="0"/>
                          <a:cs typeface="Arial" panose="020B0604020202020204" pitchFamily="34" charset="0"/>
                        </a:rPr>
                        <a:t>10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14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06" name="Rectangle 15"/>
          <p:cNvSpPr>
            <a:spLocks noChangeArrowheads="1"/>
          </p:cNvSpPr>
          <p:nvPr/>
        </p:nvSpPr>
        <p:spPr bwMode="auto">
          <a:xfrm>
            <a:off x="4848631" y="381763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07" name="Rectangle 15"/>
          <p:cNvSpPr>
            <a:spLocks noChangeArrowheads="1"/>
          </p:cNvSpPr>
          <p:nvPr/>
        </p:nvSpPr>
        <p:spPr bwMode="auto">
          <a:xfrm>
            <a:off x="7913251" y="3788450"/>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08" name="Rectangle 15"/>
          <p:cNvSpPr>
            <a:spLocks noChangeArrowheads="1"/>
          </p:cNvSpPr>
          <p:nvPr/>
        </p:nvSpPr>
        <p:spPr bwMode="auto">
          <a:xfrm>
            <a:off x="9405938" y="455221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09" name="Rectangle 15"/>
          <p:cNvSpPr>
            <a:spLocks noChangeArrowheads="1"/>
          </p:cNvSpPr>
          <p:nvPr/>
        </p:nvSpPr>
        <p:spPr bwMode="auto">
          <a:xfrm>
            <a:off x="4817572" y="5061596"/>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10" name="Rectangle 209"/>
          <p:cNvSpPr/>
          <p:nvPr/>
        </p:nvSpPr>
        <p:spPr>
          <a:xfrm>
            <a:off x="5351261" y="3468199"/>
            <a:ext cx="827471"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4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Usinage</a:t>
            </a: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B2 et B3</a:t>
            </a:r>
            <a:endParaRPr lang="fr-FR" altLang="fr-FR" sz="1050" dirty="0">
              <a:solidFill>
                <a:schemeClr val="bg1"/>
              </a:solidFill>
              <a:latin typeface="Arial Black" panose="020B0A04020102020204" pitchFamily="34" charset="0"/>
            </a:endParaRPr>
          </a:p>
        </p:txBody>
      </p:sp>
      <p:sp>
        <p:nvSpPr>
          <p:cNvPr id="211" name="Rectangle 319"/>
          <p:cNvSpPr>
            <a:spLocks noChangeArrowheads="1"/>
          </p:cNvSpPr>
          <p:nvPr/>
        </p:nvSpPr>
        <p:spPr bwMode="auto">
          <a:xfrm>
            <a:off x="8387247" y="5679337"/>
            <a:ext cx="1231818" cy="949048"/>
          </a:xfrm>
          <a:prstGeom prst="rect">
            <a:avLst/>
          </a:prstGeom>
          <a:noFill/>
          <a:ln w="50800">
            <a:solidFill>
              <a:schemeClr val="bg2"/>
            </a:solidFill>
            <a:miter lim="800000"/>
            <a:headEnd/>
            <a:tailEnd/>
          </a:ln>
          <a:effectLs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12" name="Rectangle 15"/>
          <p:cNvSpPr>
            <a:spLocks noChangeArrowheads="1"/>
          </p:cNvSpPr>
          <p:nvPr/>
        </p:nvSpPr>
        <p:spPr bwMode="auto">
          <a:xfrm>
            <a:off x="8529411" y="4697868"/>
            <a:ext cx="412520" cy="173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13" name="Rectangle 15"/>
          <p:cNvSpPr>
            <a:spLocks noChangeArrowheads="1"/>
          </p:cNvSpPr>
          <p:nvPr/>
        </p:nvSpPr>
        <p:spPr bwMode="auto">
          <a:xfrm>
            <a:off x="6189356" y="3667099"/>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14" name="Rectangle 15"/>
          <p:cNvSpPr>
            <a:spLocks noChangeArrowheads="1"/>
          </p:cNvSpPr>
          <p:nvPr/>
        </p:nvSpPr>
        <p:spPr bwMode="auto">
          <a:xfrm>
            <a:off x="5188524" y="3574875"/>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15" name="Rectangle 15"/>
          <p:cNvSpPr>
            <a:spLocks noChangeArrowheads="1"/>
          </p:cNvSpPr>
          <p:nvPr/>
        </p:nvSpPr>
        <p:spPr bwMode="auto">
          <a:xfrm>
            <a:off x="9337332" y="557156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16" name="Rectangle 15"/>
          <p:cNvSpPr>
            <a:spLocks noChangeArrowheads="1"/>
          </p:cNvSpPr>
          <p:nvPr/>
        </p:nvSpPr>
        <p:spPr bwMode="auto">
          <a:xfrm>
            <a:off x="8281249" y="621773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17" name="Rectangle 15"/>
          <p:cNvSpPr>
            <a:spLocks noChangeArrowheads="1"/>
          </p:cNvSpPr>
          <p:nvPr/>
        </p:nvSpPr>
        <p:spPr bwMode="auto">
          <a:xfrm>
            <a:off x="6838662" y="622827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18" name="Rectangle 15"/>
          <p:cNvSpPr>
            <a:spLocks noChangeArrowheads="1"/>
          </p:cNvSpPr>
          <p:nvPr/>
        </p:nvSpPr>
        <p:spPr bwMode="auto">
          <a:xfrm>
            <a:off x="5877889" y="613336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800034"/>
            <a:ext cx="2778189" cy="127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0" name="Rectangle 318"/>
          <p:cNvSpPr>
            <a:spLocks noChangeArrowheads="1"/>
          </p:cNvSpPr>
          <p:nvPr/>
        </p:nvSpPr>
        <p:spPr bwMode="auto">
          <a:xfrm>
            <a:off x="3438895" y="3548185"/>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smtClean="0">
                <a:solidFill>
                  <a:schemeClr val="bg1"/>
                </a:solidFill>
                <a:latin typeface="Arial Black" panose="020B0A04020102020204" pitchFamily="34" charset="0"/>
              </a:rPr>
              <a:t>3 Magasin matière première</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M2  - 1500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M3 - 1500</a:t>
            </a:r>
            <a:endParaRPr lang="fr-FR" altLang="fr-FR" sz="1200" b="1" dirty="0">
              <a:solidFill>
                <a:schemeClr val="bg1"/>
              </a:solidFill>
              <a:latin typeface="Arial Black" panose="020B0A04020102020204" pitchFamily="34" charset="0"/>
            </a:endParaRPr>
          </a:p>
        </p:txBody>
      </p:sp>
      <p:sp>
        <p:nvSpPr>
          <p:cNvPr id="221" name="Rectangle 318"/>
          <p:cNvSpPr>
            <a:spLocks noChangeArrowheads="1"/>
          </p:cNvSpPr>
          <p:nvPr/>
        </p:nvSpPr>
        <p:spPr bwMode="auto">
          <a:xfrm>
            <a:off x="8066259" y="3630916"/>
            <a:ext cx="1651669"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5 Magasin  composants usines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B2 - 2500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B3 - 3500</a:t>
            </a:r>
            <a:endParaRPr lang="fr-FR" altLang="fr-FR" sz="1200" b="1" dirty="0">
              <a:solidFill>
                <a:schemeClr val="bg1"/>
              </a:solidFill>
              <a:cs typeface="Arial" panose="020B0604020202020204" pitchFamily="34" charset="0"/>
            </a:endParaRPr>
          </a:p>
        </p:txBody>
      </p:sp>
      <p:sp>
        <p:nvSpPr>
          <p:cNvPr id="222" name="Rectangle 318"/>
          <p:cNvSpPr>
            <a:spLocks noChangeArrowheads="1"/>
          </p:cNvSpPr>
          <p:nvPr/>
        </p:nvSpPr>
        <p:spPr bwMode="auto">
          <a:xfrm>
            <a:off x="3435647" y="4829033"/>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9 Magasin produits-finis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EML - 20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EMV - 200</a:t>
            </a:r>
            <a:endParaRPr lang="fr-FR" altLang="fr-FR" sz="1200" b="1" dirty="0">
              <a:solidFill>
                <a:schemeClr val="bg1"/>
              </a:solidFill>
              <a:cs typeface="Arial" panose="020B0604020202020204" pitchFamily="34" charset="0"/>
            </a:endParaRPr>
          </a:p>
        </p:txBody>
      </p:sp>
      <p:sp>
        <p:nvSpPr>
          <p:cNvPr id="223" name="Rectangle 222"/>
          <p:cNvSpPr/>
          <p:nvPr/>
        </p:nvSpPr>
        <p:spPr bwMode="auto">
          <a:xfrm>
            <a:off x="3446384" y="3555993"/>
            <a:ext cx="1392519" cy="40722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24" name="Rectangle 223"/>
          <p:cNvSpPr/>
          <p:nvPr/>
        </p:nvSpPr>
        <p:spPr bwMode="auto">
          <a:xfrm>
            <a:off x="3443136" y="4826167"/>
            <a:ext cx="1392519" cy="38111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25" name="Rectangle 224"/>
          <p:cNvSpPr/>
          <p:nvPr/>
        </p:nvSpPr>
        <p:spPr bwMode="auto">
          <a:xfrm>
            <a:off x="8066260" y="3636719"/>
            <a:ext cx="1651668" cy="384800"/>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26" name="Rectangle 225"/>
          <p:cNvSpPr/>
          <p:nvPr/>
        </p:nvSpPr>
        <p:spPr>
          <a:xfrm>
            <a:off x="8532113" y="479844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6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montage</a:t>
            </a:r>
            <a:endParaRPr lang="fr-FR" altLang="fr-FR" sz="1050" dirty="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227" name="Rectangle 226"/>
          <p:cNvSpPr/>
          <p:nvPr/>
        </p:nvSpPr>
        <p:spPr>
          <a:xfrm>
            <a:off x="8480225" y="577772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7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lasure</a:t>
            </a: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228" name="Rectangle 227"/>
          <p:cNvSpPr/>
          <p:nvPr/>
        </p:nvSpPr>
        <p:spPr>
          <a:xfrm>
            <a:off x="6140856" y="5679337"/>
            <a:ext cx="903332" cy="738664"/>
          </a:xfrm>
          <a:prstGeom prst="rect">
            <a:avLst/>
          </a:prstGeom>
          <a:solidFill>
            <a:srgbClr val="3333CC"/>
          </a:solidFill>
          <a:ln>
            <a:solidFill>
              <a:srgbClr val="3333CC"/>
            </a:solidFill>
          </a:ln>
        </p:spPr>
        <p:txBody>
          <a:bodyPr wrap="square">
            <a:spAutoFit/>
          </a:bodyPr>
          <a:lstStyle/>
          <a:p>
            <a:r>
              <a:rPr lang="fr-FR" altLang="fr-FR" sz="1050" dirty="0">
                <a:solidFill>
                  <a:schemeClr val="bg1"/>
                </a:solidFill>
                <a:latin typeface="Arial Black" panose="020B0A04020102020204" pitchFamily="34" charset="0"/>
              </a:rPr>
              <a:t>8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vernis </a:t>
            </a:r>
            <a:endParaRPr lang="fr-FR" altLang="fr-FR" sz="1050" dirty="0" smtClean="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EMV</a:t>
            </a:r>
            <a:endParaRPr lang="fr-FR" altLang="fr-FR" sz="1050" dirty="0">
              <a:solidFill>
                <a:schemeClr val="bg1"/>
              </a:solidFill>
              <a:latin typeface="Arial Black" panose="020B0A04020102020204" pitchFamily="34" charset="0"/>
            </a:endParaRPr>
          </a:p>
        </p:txBody>
      </p:sp>
      <p:sp>
        <p:nvSpPr>
          <p:cNvPr id="229" name="Rectangle 228"/>
          <p:cNvSpPr/>
          <p:nvPr/>
        </p:nvSpPr>
        <p:spPr bwMode="auto">
          <a:xfrm>
            <a:off x="5339341" y="3486395"/>
            <a:ext cx="839392"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30" name="Rectangle 229"/>
          <p:cNvSpPr/>
          <p:nvPr/>
        </p:nvSpPr>
        <p:spPr bwMode="auto">
          <a:xfrm>
            <a:off x="8529411" y="4802180"/>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31" name="Rectangle 230"/>
          <p:cNvSpPr/>
          <p:nvPr/>
        </p:nvSpPr>
        <p:spPr bwMode="auto">
          <a:xfrm>
            <a:off x="8486775" y="5777361"/>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32" name="Rectangle 231"/>
          <p:cNvSpPr/>
          <p:nvPr/>
        </p:nvSpPr>
        <p:spPr bwMode="auto">
          <a:xfrm>
            <a:off x="6150584" y="5690876"/>
            <a:ext cx="891224"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33" name="Rectangle 15"/>
          <p:cNvSpPr>
            <a:spLocks noChangeArrowheads="1"/>
          </p:cNvSpPr>
          <p:nvPr/>
        </p:nvSpPr>
        <p:spPr bwMode="auto">
          <a:xfrm>
            <a:off x="7144342" y="5858895"/>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34" name="Rectangle 15"/>
          <p:cNvSpPr>
            <a:spLocks noChangeArrowheads="1"/>
          </p:cNvSpPr>
          <p:nvPr/>
        </p:nvSpPr>
        <p:spPr bwMode="auto">
          <a:xfrm>
            <a:off x="9582369" y="5839074"/>
            <a:ext cx="135559" cy="198224"/>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5697" name="Rectangle 33"/>
          <p:cNvSpPr>
            <a:spLocks noChangeArrowheads="1"/>
          </p:cNvSpPr>
          <p:nvPr/>
        </p:nvSpPr>
        <p:spPr bwMode="auto">
          <a:xfrm>
            <a:off x="1517650" y="10634"/>
            <a:ext cx="66500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566" tIns="40283" rIns="80566" bIns="40283">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latin typeface="Eras Ultra"/>
              </a:rPr>
              <a:t>Nous sommes le 28 février 2028 à 8 heures du matin</a:t>
            </a:r>
          </a:p>
        </p:txBody>
      </p:sp>
      <p:sp>
        <p:nvSpPr>
          <p:cNvPr id="8" name="Freeform 57"/>
          <p:cNvSpPr>
            <a:spLocks/>
          </p:cNvSpPr>
          <p:nvPr/>
        </p:nvSpPr>
        <p:spPr bwMode="auto">
          <a:xfrm>
            <a:off x="8577263" y="4058105"/>
            <a:ext cx="538162" cy="1588"/>
          </a:xfrm>
          <a:custGeom>
            <a:avLst/>
            <a:gdLst>
              <a:gd name="T0" fmla="*/ 2147483647 w 365"/>
              <a:gd name="T1" fmla="*/ 0 h 1"/>
              <a:gd name="T2" fmla="*/ 0 w 365"/>
              <a:gd name="T3" fmla="*/ 0 h 1"/>
              <a:gd name="T4" fmla="*/ 2147483647 w 365"/>
              <a:gd name="T5" fmla="*/ 0 h 1"/>
              <a:gd name="T6" fmla="*/ 0 60000 65536"/>
              <a:gd name="T7" fmla="*/ 0 60000 65536"/>
              <a:gd name="T8" fmla="*/ 0 60000 65536"/>
            </a:gdLst>
            <a:ahLst/>
            <a:cxnLst>
              <a:cxn ang="T6">
                <a:pos x="T0" y="T1"/>
              </a:cxn>
              <a:cxn ang="T7">
                <a:pos x="T2" y="T3"/>
              </a:cxn>
              <a:cxn ang="T8">
                <a:pos x="T4" y="T5"/>
              </a:cxn>
            </a:cxnLst>
            <a:rect l="0" t="0" r="r" b="b"/>
            <a:pathLst>
              <a:path w="365" h="1">
                <a:moveTo>
                  <a:pt x="364" y="0"/>
                </a:moveTo>
                <a:lnTo>
                  <a:pt x="0" y="0"/>
                </a:lnTo>
                <a:lnTo>
                  <a:pt x="364" y="0"/>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9" name="Freeform 243"/>
          <p:cNvSpPr>
            <a:spLocks/>
          </p:cNvSpPr>
          <p:nvPr/>
        </p:nvSpPr>
        <p:spPr bwMode="auto">
          <a:xfrm>
            <a:off x="6259513" y="1565564"/>
            <a:ext cx="1587" cy="506412"/>
          </a:xfrm>
          <a:custGeom>
            <a:avLst/>
            <a:gdLst>
              <a:gd name="T0" fmla="*/ 0 w 1"/>
              <a:gd name="T1" fmla="*/ 0 h 355"/>
              <a:gd name="T2" fmla="*/ 0 w 1"/>
              <a:gd name="T3" fmla="*/ 2147483647 h 355"/>
              <a:gd name="T4" fmla="*/ 0 w 1"/>
              <a:gd name="T5" fmla="*/ 0 h 355"/>
              <a:gd name="T6" fmla="*/ 0 60000 65536"/>
              <a:gd name="T7" fmla="*/ 0 60000 65536"/>
              <a:gd name="T8" fmla="*/ 0 60000 65536"/>
            </a:gdLst>
            <a:ahLst/>
            <a:cxnLst>
              <a:cxn ang="T6">
                <a:pos x="T0" y="T1"/>
              </a:cxn>
              <a:cxn ang="T7">
                <a:pos x="T2" y="T3"/>
              </a:cxn>
              <a:cxn ang="T8">
                <a:pos x="T4" y="T5"/>
              </a:cxn>
            </a:cxnLst>
            <a:rect l="0" t="0" r="r" b="b"/>
            <a:pathLst>
              <a:path w="1" h="355">
                <a:moveTo>
                  <a:pt x="0" y="0"/>
                </a:moveTo>
                <a:lnTo>
                  <a:pt x="0" y="354"/>
                </a:lnTo>
                <a:lnTo>
                  <a:pt x="0" y="0"/>
                </a:lnTo>
              </a:path>
            </a:pathLst>
          </a:custGeom>
          <a:noFill/>
          <a:ln w="508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0" name="Rectangle 244"/>
          <p:cNvSpPr>
            <a:spLocks noChangeArrowheads="1"/>
          </p:cNvSpPr>
          <p:nvPr/>
        </p:nvSpPr>
        <p:spPr bwMode="auto">
          <a:xfrm>
            <a:off x="3297607" y="6167893"/>
            <a:ext cx="141288" cy="439737"/>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 name="Rectangle 282"/>
          <p:cNvSpPr>
            <a:spLocks noChangeArrowheads="1"/>
          </p:cNvSpPr>
          <p:nvPr/>
        </p:nvSpPr>
        <p:spPr bwMode="auto">
          <a:xfrm>
            <a:off x="1606550" y="4073980"/>
            <a:ext cx="10207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dirty="0">
                <a:solidFill>
                  <a:schemeClr val="bg1"/>
                </a:solidFill>
                <a:latin typeface="Arial Black" panose="020B0A04020102020204" pitchFamily="34" charset="0"/>
              </a:rPr>
              <a:t>2. TRANSPORT</a:t>
            </a:r>
          </a:p>
        </p:txBody>
      </p:sp>
      <p:sp>
        <p:nvSpPr>
          <p:cNvPr id="12" name="Freeform 328"/>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3" name="Freeform 329"/>
          <p:cNvSpPr>
            <a:spLocks/>
          </p:cNvSpPr>
          <p:nvPr/>
        </p:nvSpPr>
        <p:spPr bwMode="auto">
          <a:xfrm>
            <a:off x="357188" y="5040768"/>
            <a:ext cx="1300162" cy="1200150"/>
          </a:xfrm>
          <a:custGeom>
            <a:avLst/>
            <a:gdLst>
              <a:gd name="T0" fmla="*/ 2147483647 w 882"/>
              <a:gd name="T1" fmla="*/ 2147483647 h 840"/>
              <a:gd name="T2" fmla="*/ 2147483647 w 882"/>
              <a:gd name="T3" fmla="*/ 2147483647 h 840"/>
              <a:gd name="T4" fmla="*/ 2147483647 w 882"/>
              <a:gd name="T5" fmla="*/ 2147483647 h 840"/>
              <a:gd name="T6" fmla="*/ 2147483647 w 882"/>
              <a:gd name="T7" fmla="*/ 2147483647 h 840"/>
              <a:gd name="T8" fmla="*/ 2147483647 w 882"/>
              <a:gd name="T9" fmla="*/ 2147483647 h 840"/>
              <a:gd name="T10" fmla="*/ 2147483647 w 882"/>
              <a:gd name="T11" fmla="*/ 2147483647 h 840"/>
              <a:gd name="T12" fmla="*/ 2147483647 w 882"/>
              <a:gd name="T13" fmla="*/ 2147483647 h 840"/>
              <a:gd name="T14" fmla="*/ 2147483647 w 882"/>
              <a:gd name="T15" fmla="*/ 2147483647 h 840"/>
              <a:gd name="T16" fmla="*/ 2147483647 w 882"/>
              <a:gd name="T17" fmla="*/ 2147483647 h 840"/>
              <a:gd name="T18" fmla="*/ 2147483647 w 882"/>
              <a:gd name="T19" fmla="*/ 2147483647 h 840"/>
              <a:gd name="T20" fmla="*/ 2147483647 w 882"/>
              <a:gd name="T21" fmla="*/ 2147483647 h 840"/>
              <a:gd name="T22" fmla="*/ 2147483647 w 882"/>
              <a:gd name="T23" fmla="*/ 2147483647 h 840"/>
              <a:gd name="T24" fmla="*/ 2147483647 w 882"/>
              <a:gd name="T25" fmla="*/ 2147483647 h 840"/>
              <a:gd name="T26" fmla="*/ 2147483647 w 882"/>
              <a:gd name="T27" fmla="*/ 2147483647 h 840"/>
              <a:gd name="T28" fmla="*/ 2147483647 w 882"/>
              <a:gd name="T29" fmla="*/ 2147483647 h 840"/>
              <a:gd name="T30" fmla="*/ 2147483647 w 882"/>
              <a:gd name="T31" fmla="*/ 2147483647 h 840"/>
              <a:gd name="T32" fmla="*/ 2147483647 w 882"/>
              <a:gd name="T33" fmla="*/ 2147483647 h 840"/>
              <a:gd name="T34" fmla="*/ 2147483647 w 882"/>
              <a:gd name="T35" fmla="*/ 2147483647 h 840"/>
              <a:gd name="T36" fmla="*/ 2147483647 w 882"/>
              <a:gd name="T37" fmla="*/ 2147483647 h 840"/>
              <a:gd name="T38" fmla="*/ 2147483647 w 882"/>
              <a:gd name="T39" fmla="*/ 2147483647 h 840"/>
              <a:gd name="T40" fmla="*/ 2147483647 w 882"/>
              <a:gd name="T41" fmla="*/ 2147483647 h 840"/>
              <a:gd name="T42" fmla="*/ 2147483647 w 882"/>
              <a:gd name="T43" fmla="*/ 2147483647 h 840"/>
              <a:gd name="T44" fmla="*/ 2147483647 w 882"/>
              <a:gd name="T45" fmla="*/ 2147483647 h 840"/>
              <a:gd name="T46" fmla="*/ 2147483647 w 882"/>
              <a:gd name="T47" fmla="*/ 2147483647 h 840"/>
              <a:gd name="T48" fmla="*/ 2147483647 w 882"/>
              <a:gd name="T49" fmla="*/ 2147483647 h 840"/>
              <a:gd name="T50" fmla="*/ 2147483647 w 882"/>
              <a:gd name="T51" fmla="*/ 2147483647 h 840"/>
              <a:gd name="T52" fmla="*/ 2147483647 w 882"/>
              <a:gd name="T53" fmla="*/ 2147483647 h 840"/>
              <a:gd name="T54" fmla="*/ 2147483647 w 882"/>
              <a:gd name="T55" fmla="*/ 2147483647 h 840"/>
              <a:gd name="T56" fmla="*/ 2147483647 w 882"/>
              <a:gd name="T57" fmla="*/ 2147483647 h 840"/>
              <a:gd name="T58" fmla="*/ 2147483647 w 882"/>
              <a:gd name="T59" fmla="*/ 2147483647 h 840"/>
              <a:gd name="T60" fmla="*/ 2147483647 w 882"/>
              <a:gd name="T61" fmla="*/ 2147483647 h 840"/>
              <a:gd name="T62" fmla="*/ 2147483647 w 882"/>
              <a:gd name="T63" fmla="*/ 2147483647 h 840"/>
              <a:gd name="T64" fmla="*/ 2147483647 w 882"/>
              <a:gd name="T65" fmla="*/ 2147483647 h 840"/>
              <a:gd name="T66" fmla="*/ 2147483647 w 882"/>
              <a:gd name="T67" fmla="*/ 2147483647 h 840"/>
              <a:gd name="T68" fmla="*/ 2147483647 w 882"/>
              <a:gd name="T69" fmla="*/ 2147483647 h 840"/>
              <a:gd name="T70" fmla="*/ 2147483647 w 882"/>
              <a:gd name="T71" fmla="*/ 2147483647 h 840"/>
              <a:gd name="T72" fmla="*/ 2147483647 w 882"/>
              <a:gd name="T73" fmla="*/ 2147483647 h 840"/>
              <a:gd name="T74" fmla="*/ 2147483647 w 882"/>
              <a:gd name="T75" fmla="*/ 2147483647 h 840"/>
              <a:gd name="T76" fmla="*/ 0 w 882"/>
              <a:gd name="T77" fmla="*/ 2147483647 h 840"/>
              <a:gd name="T78" fmla="*/ 2147483647 w 882"/>
              <a:gd name="T79" fmla="*/ 2147483647 h 840"/>
              <a:gd name="T80" fmla="*/ 2147483647 w 882"/>
              <a:gd name="T81" fmla="*/ 2147483647 h 840"/>
              <a:gd name="T82" fmla="*/ 2147483647 w 882"/>
              <a:gd name="T83" fmla="*/ 2147483647 h 840"/>
              <a:gd name="T84" fmla="*/ 2147483647 w 882"/>
              <a:gd name="T85" fmla="*/ 2147483647 h 840"/>
              <a:gd name="T86" fmla="*/ 2147483647 w 882"/>
              <a:gd name="T87" fmla="*/ 2147483647 h 840"/>
              <a:gd name="T88" fmla="*/ 2147483647 w 882"/>
              <a:gd name="T89" fmla="*/ 2147483647 h 840"/>
              <a:gd name="T90" fmla="*/ 2147483647 w 882"/>
              <a:gd name="T91" fmla="*/ 2147483647 h 840"/>
              <a:gd name="T92" fmla="*/ 2147483647 w 882"/>
              <a:gd name="T93" fmla="*/ 2147483647 h 840"/>
              <a:gd name="T94" fmla="*/ 2147483647 w 882"/>
              <a:gd name="T95" fmla="*/ 2147483647 h 840"/>
              <a:gd name="T96" fmla="*/ 2147483647 w 882"/>
              <a:gd name="T97" fmla="*/ 2147483647 h 840"/>
              <a:gd name="T98" fmla="*/ 2147483647 w 882"/>
              <a:gd name="T99" fmla="*/ 2147483647 h 840"/>
              <a:gd name="T100" fmla="*/ 2147483647 w 882"/>
              <a:gd name="T101" fmla="*/ 2147483647 h 840"/>
              <a:gd name="T102" fmla="*/ 2147483647 w 882"/>
              <a:gd name="T103" fmla="*/ 2147483647 h 8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2" h="840">
                <a:moveTo>
                  <a:pt x="867" y="419"/>
                </a:moveTo>
                <a:lnTo>
                  <a:pt x="867" y="444"/>
                </a:lnTo>
                <a:lnTo>
                  <a:pt x="865" y="470"/>
                </a:lnTo>
                <a:lnTo>
                  <a:pt x="860" y="494"/>
                </a:lnTo>
                <a:lnTo>
                  <a:pt x="854" y="518"/>
                </a:lnTo>
                <a:lnTo>
                  <a:pt x="848" y="542"/>
                </a:lnTo>
                <a:lnTo>
                  <a:pt x="838" y="566"/>
                </a:lnTo>
                <a:lnTo>
                  <a:pt x="829" y="589"/>
                </a:lnTo>
                <a:lnTo>
                  <a:pt x="816" y="611"/>
                </a:lnTo>
                <a:lnTo>
                  <a:pt x="804" y="633"/>
                </a:lnTo>
                <a:lnTo>
                  <a:pt x="790" y="654"/>
                </a:lnTo>
                <a:lnTo>
                  <a:pt x="772" y="674"/>
                </a:lnTo>
                <a:lnTo>
                  <a:pt x="756" y="694"/>
                </a:lnTo>
                <a:lnTo>
                  <a:pt x="738" y="711"/>
                </a:lnTo>
                <a:lnTo>
                  <a:pt x="718" y="728"/>
                </a:lnTo>
                <a:lnTo>
                  <a:pt x="697" y="743"/>
                </a:lnTo>
                <a:lnTo>
                  <a:pt x="677" y="758"/>
                </a:lnTo>
                <a:lnTo>
                  <a:pt x="654" y="771"/>
                </a:lnTo>
                <a:lnTo>
                  <a:pt x="630" y="783"/>
                </a:lnTo>
                <a:lnTo>
                  <a:pt x="607" y="793"/>
                </a:lnTo>
                <a:lnTo>
                  <a:pt x="582" y="803"/>
                </a:lnTo>
                <a:lnTo>
                  <a:pt x="557" y="810"/>
                </a:lnTo>
                <a:lnTo>
                  <a:pt x="532" y="816"/>
                </a:lnTo>
                <a:lnTo>
                  <a:pt x="506" y="821"/>
                </a:lnTo>
                <a:lnTo>
                  <a:pt x="480" y="824"/>
                </a:lnTo>
                <a:lnTo>
                  <a:pt x="454" y="826"/>
                </a:lnTo>
                <a:lnTo>
                  <a:pt x="428" y="826"/>
                </a:lnTo>
                <a:lnTo>
                  <a:pt x="402" y="824"/>
                </a:lnTo>
                <a:lnTo>
                  <a:pt x="375" y="821"/>
                </a:lnTo>
                <a:lnTo>
                  <a:pt x="350" y="816"/>
                </a:lnTo>
                <a:lnTo>
                  <a:pt x="324" y="810"/>
                </a:lnTo>
                <a:lnTo>
                  <a:pt x="299" y="803"/>
                </a:lnTo>
                <a:lnTo>
                  <a:pt x="274" y="793"/>
                </a:lnTo>
                <a:lnTo>
                  <a:pt x="251" y="783"/>
                </a:lnTo>
                <a:lnTo>
                  <a:pt x="227" y="771"/>
                </a:lnTo>
                <a:lnTo>
                  <a:pt x="204" y="758"/>
                </a:lnTo>
                <a:lnTo>
                  <a:pt x="184" y="743"/>
                </a:lnTo>
                <a:lnTo>
                  <a:pt x="164" y="728"/>
                </a:lnTo>
                <a:lnTo>
                  <a:pt x="144" y="711"/>
                </a:lnTo>
                <a:lnTo>
                  <a:pt x="126" y="694"/>
                </a:lnTo>
                <a:lnTo>
                  <a:pt x="109" y="674"/>
                </a:lnTo>
                <a:lnTo>
                  <a:pt x="92" y="654"/>
                </a:lnTo>
                <a:lnTo>
                  <a:pt x="77" y="633"/>
                </a:lnTo>
                <a:lnTo>
                  <a:pt x="65" y="611"/>
                </a:lnTo>
                <a:lnTo>
                  <a:pt x="53" y="589"/>
                </a:lnTo>
                <a:lnTo>
                  <a:pt x="43" y="566"/>
                </a:lnTo>
                <a:lnTo>
                  <a:pt x="33" y="542"/>
                </a:lnTo>
                <a:lnTo>
                  <a:pt x="27" y="518"/>
                </a:lnTo>
                <a:lnTo>
                  <a:pt x="21" y="494"/>
                </a:lnTo>
                <a:lnTo>
                  <a:pt x="17" y="470"/>
                </a:lnTo>
                <a:lnTo>
                  <a:pt x="15" y="444"/>
                </a:lnTo>
                <a:lnTo>
                  <a:pt x="14" y="419"/>
                </a:lnTo>
                <a:lnTo>
                  <a:pt x="15" y="394"/>
                </a:lnTo>
                <a:lnTo>
                  <a:pt x="17" y="369"/>
                </a:lnTo>
                <a:lnTo>
                  <a:pt x="21" y="344"/>
                </a:lnTo>
                <a:lnTo>
                  <a:pt x="27" y="320"/>
                </a:lnTo>
                <a:lnTo>
                  <a:pt x="33" y="296"/>
                </a:lnTo>
                <a:lnTo>
                  <a:pt x="43" y="272"/>
                </a:lnTo>
                <a:lnTo>
                  <a:pt x="53" y="250"/>
                </a:lnTo>
                <a:lnTo>
                  <a:pt x="65" y="227"/>
                </a:lnTo>
                <a:lnTo>
                  <a:pt x="77" y="206"/>
                </a:lnTo>
                <a:lnTo>
                  <a:pt x="92" y="185"/>
                </a:lnTo>
                <a:lnTo>
                  <a:pt x="109" y="165"/>
                </a:lnTo>
                <a:lnTo>
                  <a:pt x="126" y="145"/>
                </a:lnTo>
                <a:lnTo>
                  <a:pt x="144" y="128"/>
                </a:lnTo>
                <a:lnTo>
                  <a:pt x="164" y="111"/>
                </a:lnTo>
                <a:lnTo>
                  <a:pt x="184" y="95"/>
                </a:lnTo>
                <a:lnTo>
                  <a:pt x="204" y="80"/>
                </a:lnTo>
                <a:lnTo>
                  <a:pt x="227" y="67"/>
                </a:lnTo>
                <a:lnTo>
                  <a:pt x="251" y="55"/>
                </a:lnTo>
                <a:lnTo>
                  <a:pt x="274" y="45"/>
                </a:lnTo>
                <a:lnTo>
                  <a:pt x="299" y="36"/>
                </a:lnTo>
                <a:lnTo>
                  <a:pt x="324" y="29"/>
                </a:lnTo>
                <a:lnTo>
                  <a:pt x="350" y="22"/>
                </a:lnTo>
                <a:lnTo>
                  <a:pt x="375" y="18"/>
                </a:lnTo>
                <a:lnTo>
                  <a:pt x="402" y="14"/>
                </a:lnTo>
                <a:lnTo>
                  <a:pt x="428" y="13"/>
                </a:lnTo>
                <a:lnTo>
                  <a:pt x="454" y="13"/>
                </a:lnTo>
                <a:lnTo>
                  <a:pt x="480" y="14"/>
                </a:lnTo>
                <a:lnTo>
                  <a:pt x="506" y="18"/>
                </a:lnTo>
                <a:lnTo>
                  <a:pt x="532" y="22"/>
                </a:lnTo>
                <a:lnTo>
                  <a:pt x="557" y="29"/>
                </a:lnTo>
                <a:lnTo>
                  <a:pt x="582" y="36"/>
                </a:lnTo>
                <a:lnTo>
                  <a:pt x="607" y="45"/>
                </a:lnTo>
                <a:lnTo>
                  <a:pt x="630" y="55"/>
                </a:lnTo>
                <a:lnTo>
                  <a:pt x="654" y="67"/>
                </a:lnTo>
                <a:lnTo>
                  <a:pt x="677" y="80"/>
                </a:lnTo>
                <a:lnTo>
                  <a:pt x="697" y="95"/>
                </a:lnTo>
                <a:lnTo>
                  <a:pt x="718" y="111"/>
                </a:lnTo>
                <a:lnTo>
                  <a:pt x="738" y="128"/>
                </a:lnTo>
                <a:lnTo>
                  <a:pt x="756" y="145"/>
                </a:lnTo>
                <a:lnTo>
                  <a:pt x="772" y="165"/>
                </a:lnTo>
                <a:lnTo>
                  <a:pt x="790" y="185"/>
                </a:lnTo>
                <a:lnTo>
                  <a:pt x="804" y="206"/>
                </a:lnTo>
                <a:lnTo>
                  <a:pt x="816" y="227"/>
                </a:lnTo>
                <a:lnTo>
                  <a:pt x="829" y="250"/>
                </a:lnTo>
                <a:lnTo>
                  <a:pt x="838" y="272"/>
                </a:lnTo>
                <a:lnTo>
                  <a:pt x="848" y="296"/>
                </a:lnTo>
                <a:lnTo>
                  <a:pt x="854" y="320"/>
                </a:lnTo>
                <a:lnTo>
                  <a:pt x="860" y="344"/>
                </a:lnTo>
                <a:lnTo>
                  <a:pt x="865" y="369"/>
                </a:lnTo>
                <a:lnTo>
                  <a:pt x="867" y="394"/>
                </a:lnTo>
                <a:lnTo>
                  <a:pt x="867" y="419"/>
                </a:lnTo>
                <a:lnTo>
                  <a:pt x="881" y="419"/>
                </a:lnTo>
                <a:lnTo>
                  <a:pt x="880" y="444"/>
                </a:lnTo>
                <a:lnTo>
                  <a:pt x="879" y="470"/>
                </a:lnTo>
                <a:lnTo>
                  <a:pt x="874" y="495"/>
                </a:lnTo>
                <a:lnTo>
                  <a:pt x="868" y="519"/>
                </a:lnTo>
                <a:lnTo>
                  <a:pt x="861" y="544"/>
                </a:lnTo>
                <a:lnTo>
                  <a:pt x="853" y="567"/>
                </a:lnTo>
                <a:lnTo>
                  <a:pt x="843" y="592"/>
                </a:lnTo>
                <a:lnTo>
                  <a:pt x="830" y="614"/>
                </a:lnTo>
                <a:lnTo>
                  <a:pt x="817" y="637"/>
                </a:lnTo>
                <a:lnTo>
                  <a:pt x="802" y="658"/>
                </a:lnTo>
                <a:lnTo>
                  <a:pt x="787" y="677"/>
                </a:lnTo>
                <a:lnTo>
                  <a:pt x="770" y="697"/>
                </a:lnTo>
                <a:lnTo>
                  <a:pt x="752" y="716"/>
                </a:lnTo>
                <a:lnTo>
                  <a:pt x="732" y="733"/>
                </a:lnTo>
                <a:lnTo>
                  <a:pt x="712" y="749"/>
                </a:lnTo>
                <a:lnTo>
                  <a:pt x="692" y="764"/>
                </a:lnTo>
                <a:lnTo>
                  <a:pt x="669" y="779"/>
                </a:lnTo>
                <a:lnTo>
                  <a:pt x="645" y="791"/>
                </a:lnTo>
                <a:lnTo>
                  <a:pt x="621" y="802"/>
                </a:lnTo>
                <a:lnTo>
                  <a:pt x="597" y="812"/>
                </a:lnTo>
                <a:lnTo>
                  <a:pt x="572" y="819"/>
                </a:lnTo>
                <a:lnTo>
                  <a:pt x="546" y="827"/>
                </a:lnTo>
                <a:lnTo>
                  <a:pt x="520" y="832"/>
                </a:lnTo>
                <a:lnTo>
                  <a:pt x="494" y="836"/>
                </a:lnTo>
                <a:lnTo>
                  <a:pt x="468" y="838"/>
                </a:lnTo>
                <a:lnTo>
                  <a:pt x="441" y="839"/>
                </a:lnTo>
                <a:lnTo>
                  <a:pt x="415" y="838"/>
                </a:lnTo>
                <a:lnTo>
                  <a:pt x="388" y="836"/>
                </a:lnTo>
                <a:lnTo>
                  <a:pt x="361" y="832"/>
                </a:lnTo>
                <a:lnTo>
                  <a:pt x="336" y="827"/>
                </a:lnTo>
                <a:lnTo>
                  <a:pt x="309" y="819"/>
                </a:lnTo>
                <a:lnTo>
                  <a:pt x="285" y="812"/>
                </a:lnTo>
                <a:lnTo>
                  <a:pt x="260" y="802"/>
                </a:lnTo>
                <a:lnTo>
                  <a:pt x="237" y="791"/>
                </a:lnTo>
                <a:lnTo>
                  <a:pt x="212" y="779"/>
                </a:lnTo>
                <a:lnTo>
                  <a:pt x="191" y="764"/>
                </a:lnTo>
                <a:lnTo>
                  <a:pt x="170" y="749"/>
                </a:lnTo>
                <a:lnTo>
                  <a:pt x="149" y="733"/>
                </a:lnTo>
                <a:lnTo>
                  <a:pt x="129" y="716"/>
                </a:lnTo>
                <a:lnTo>
                  <a:pt x="111" y="697"/>
                </a:lnTo>
                <a:lnTo>
                  <a:pt x="94" y="677"/>
                </a:lnTo>
                <a:lnTo>
                  <a:pt x="79" y="658"/>
                </a:lnTo>
                <a:lnTo>
                  <a:pt x="65" y="637"/>
                </a:lnTo>
                <a:lnTo>
                  <a:pt x="51" y="614"/>
                </a:lnTo>
                <a:lnTo>
                  <a:pt x="39" y="592"/>
                </a:lnTo>
                <a:lnTo>
                  <a:pt x="29" y="567"/>
                </a:lnTo>
                <a:lnTo>
                  <a:pt x="21" y="544"/>
                </a:lnTo>
                <a:lnTo>
                  <a:pt x="13" y="519"/>
                </a:lnTo>
                <a:lnTo>
                  <a:pt x="8" y="495"/>
                </a:lnTo>
                <a:lnTo>
                  <a:pt x="3" y="470"/>
                </a:lnTo>
                <a:lnTo>
                  <a:pt x="1" y="444"/>
                </a:lnTo>
                <a:lnTo>
                  <a:pt x="0" y="419"/>
                </a:lnTo>
                <a:lnTo>
                  <a:pt x="1" y="394"/>
                </a:lnTo>
                <a:lnTo>
                  <a:pt x="3" y="368"/>
                </a:lnTo>
                <a:lnTo>
                  <a:pt x="8" y="344"/>
                </a:lnTo>
                <a:lnTo>
                  <a:pt x="13" y="319"/>
                </a:lnTo>
                <a:lnTo>
                  <a:pt x="21" y="295"/>
                </a:lnTo>
                <a:lnTo>
                  <a:pt x="29" y="271"/>
                </a:lnTo>
                <a:lnTo>
                  <a:pt x="39" y="246"/>
                </a:lnTo>
                <a:lnTo>
                  <a:pt x="51" y="224"/>
                </a:lnTo>
                <a:lnTo>
                  <a:pt x="65" y="202"/>
                </a:lnTo>
                <a:lnTo>
                  <a:pt x="79" y="180"/>
                </a:lnTo>
                <a:lnTo>
                  <a:pt x="94" y="161"/>
                </a:lnTo>
                <a:lnTo>
                  <a:pt x="111" y="142"/>
                </a:lnTo>
                <a:lnTo>
                  <a:pt x="129" y="123"/>
                </a:lnTo>
                <a:lnTo>
                  <a:pt x="149" y="106"/>
                </a:lnTo>
                <a:lnTo>
                  <a:pt x="170" y="89"/>
                </a:lnTo>
                <a:lnTo>
                  <a:pt x="191" y="74"/>
                </a:lnTo>
                <a:lnTo>
                  <a:pt x="212" y="60"/>
                </a:lnTo>
                <a:lnTo>
                  <a:pt x="237" y="47"/>
                </a:lnTo>
                <a:lnTo>
                  <a:pt x="260" y="36"/>
                </a:lnTo>
                <a:lnTo>
                  <a:pt x="285" y="26"/>
                </a:lnTo>
                <a:lnTo>
                  <a:pt x="309" y="19"/>
                </a:lnTo>
                <a:lnTo>
                  <a:pt x="336" y="12"/>
                </a:lnTo>
                <a:lnTo>
                  <a:pt x="361" y="7"/>
                </a:lnTo>
                <a:lnTo>
                  <a:pt x="388" y="3"/>
                </a:lnTo>
                <a:lnTo>
                  <a:pt x="415" y="0"/>
                </a:lnTo>
                <a:lnTo>
                  <a:pt x="441" y="0"/>
                </a:lnTo>
                <a:lnTo>
                  <a:pt x="468" y="0"/>
                </a:lnTo>
                <a:lnTo>
                  <a:pt x="494" y="3"/>
                </a:lnTo>
                <a:lnTo>
                  <a:pt x="520" y="7"/>
                </a:lnTo>
                <a:lnTo>
                  <a:pt x="546" y="12"/>
                </a:lnTo>
                <a:lnTo>
                  <a:pt x="572" y="19"/>
                </a:lnTo>
                <a:lnTo>
                  <a:pt x="597" y="26"/>
                </a:lnTo>
                <a:lnTo>
                  <a:pt x="621" y="36"/>
                </a:lnTo>
                <a:lnTo>
                  <a:pt x="645" y="47"/>
                </a:lnTo>
                <a:lnTo>
                  <a:pt x="669" y="60"/>
                </a:lnTo>
                <a:lnTo>
                  <a:pt x="692" y="74"/>
                </a:lnTo>
                <a:lnTo>
                  <a:pt x="712" y="89"/>
                </a:lnTo>
                <a:lnTo>
                  <a:pt x="732" y="106"/>
                </a:lnTo>
                <a:lnTo>
                  <a:pt x="752" y="123"/>
                </a:lnTo>
                <a:lnTo>
                  <a:pt x="770" y="142"/>
                </a:lnTo>
                <a:lnTo>
                  <a:pt x="787" y="161"/>
                </a:lnTo>
                <a:lnTo>
                  <a:pt x="802" y="180"/>
                </a:lnTo>
                <a:lnTo>
                  <a:pt x="817" y="202"/>
                </a:lnTo>
                <a:lnTo>
                  <a:pt x="830" y="224"/>
                </a:lnTo>
                <a:lnTo>
                  <a:pt x="843" y="246"/>
                </a:lnTo>
                <a:lnTo>
                  <a:pt x="853" y="271"/>
                </a:lnTo>
                <a:lnTo>
                  <a:pt x="861" y="295"/>
                </a:lnTo>
                <a:lnTo>
                  <a:pt x="868" y="319"/>
                </a:lnTo>
                <a:lnTo>
                  <a:pt x="874" y="344"/>
                </a:lnTo>
                <a:lnTo>
                  <a:pt x="879" y="368"/>
                </a:lnTo>
                <a:lnTo>
                  <a:pt x="880" y="394"/>
                </a:lnTo>
                <a:lnTo>
                  <a:pt x="881" y="419"/>
                </a:lnTo>
                <a:lnTo>
                  <a:pt x="867" y="4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4" name="Freeform 330"/>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6" name="Rectangle 354"/>
          <p:cNvSpPr>
            <a:spLocks noChangeArrowheads="1"/>
          </p:cNvSpPr>
          <p:nvPr/>
        </p:nvSpPr>
        <p:spPr bwMode="auto">
          <a:xfrm>
            <a:off x="8196263" y="3063068"/>
            <a:ext cx="1211262" cy="112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 name="Rectangle 355"/>
          <p:cNvSpPr>
            <a:spLocks noChangeArrowheads="1"/>
          </p:cNvSpPr>
          <p:nvPr/>
        </p:nvSpPr>
        <p:spPr bwMode="auto">
          <a:xfrm>
            <a:off x="8064500" y="2878918"/>
            <a:ext cx="1341438" cy="146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9" name="Rectangle 318"/>
          <p:cNvSpPr>
            <a:spLocks noChangeArrowheads="1"/>
          </p:cNvSpPr>
          <p:nvPr/>
        </p:nvSpPr>
        <p:spPr bwMode="auto">
          <a:xfrm>
            <a:off x="1970118" y="5896494"/>
            <a:ext cx="114455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smtClean="0">
                <a:solidFill>
                  <a:srgbClr val="3333CC"/>
                </a:solidFill>
                <a:latin typeface="Arial Black" panose="020B0A04020102020204" pitchFamily="34" charset="0"/>
              </a:rPr>
              <a:t>10 Transport</a:t>
            </a:r>
            <a:endParaRPr lang="fr-FR" altLang="fr-FR" sz="1000" dirty="0">
              <a:solidFill>
                <a:srgbClr val="3333CC"/>
              </a:solidFill>
              <a:latin typeface="Arial Black" panose="020B0A04020102020204" pitchFamily="34" charset="0"/>
            </a:endParaRPr>
          </a:p>
        </p:txBody>
      </p:sp>
      <p:sp>
        <p:nvSpPr>
          <p:cNvPr id="38" name="Rectangle 15"/>
          <p:cNvSpPr>
            <a:spLocks noChangeArrowheads="1"/>
          </p:cNvSpPr>
          <p:nvPr/>
        </p:nvSpPr>
        <p:spPr bwMode="auto">
          <a:xfrm>
            <a:off x="3313150" y="3635830"/>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0" name="Rectangle 15"/>
          <p:cNvSpPr>
            <a:spLocks noChangeArrowheads="1"/>
          </p:cNvSpPr>
          <p:nvPr/>
        </p:nvSpPr>
        <p:spPr bwMode="auto">
          <a:xfrm>
            <a:off x="3314329" y="497000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7" name="Rectangle 15"/>
          <p:cNvSpPr>
            <a:spLocks noChangeArrowheads="1"/>
          </p:cNvSpPr>
          <p:nvPr/>
        </p:nvSpPr>
        <p:spPr bwMode="auto">
          <a:xfrm>
            <a:off x="4848631" y="381763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8" name="Rectangle 15"/>
          <p:cNvSpPr>
            <a:spLocks noChangeArrowheads="1"/>
          </p:cNvSpPr>
          <p:nvPr/>
        </p:nvSpPr>
        <p:spPr bwMode="auto">
          <a:xfrm>
            <a:off x="8000803" y="3759266"/>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9" name="Rectangle 15"/>
          <p:cNvSpPr>
            <a:spLocks noChangeArrowheads="1"/>
          </p:cNvSpPr>
          <p:nvPr/>
        </p:nvSpPr>
        <p:spPr bwMode="auto">
          <a:xfrm>
            <a:off x="9405938" y="455221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0" name="Rectangle 15"/>
          <p:cNvSpPr>
            <a:spLocks noChangeArrowheads="1"/>
          </p:cNvSpPr>
          <p:nvPr/>
        </p:nvSpPr>
        <p:spPr bwMode="auto">
          <a:xfrm>
            <a:off x="4817572" y="5061596"/>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9" name="Rectangle 15"/>
          <p:cNvSpPr>
            <a:spLocks noChangeArrowheads="1"/>
          </p:cNvSpPr>
          <p:nvPr/>
        </p:nvSpPr>
        <p:spPr bwMode="auto">
          <a:xfrm>
            <a:off x="8529411" y="4697868"/>
            <a:ext cx="412520" cy="173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0" name="Rectangle 15"/>
          <p:cNvSpPr>
            <a:spLocks noChangeArrowheads="1"/>
          </p:cNvSpPr>
          <p:nvPr/>
        </p:nvSpPr>
        <p:spPr bwMode="auto">
          <a:xfrm>
            <a:off x="6189356" y="3667099"/>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1" name="Rectangle 15"/>
          <p:cNvSpPr>
            <a:spLocks noChangeArrowheads="1"/>
          </p:cNvSpPr>
          <p:nvPr/>
        </p:nvSpPr>
        <p:spPr bwMode="auto">
          <a:xfrm>
            <a:off x="5256620" y="3837531"/>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2" name="Rectangle 15"/>
          <p:cNvSpPr>
            <a:spLocks noChangeArrowheads="1"/>
          </p:cNvSpPr>
          <p:nvPr/>
        </p:nvSpPr>
        <p:spPr bwMode="auto">
          <a:xfrm>
            <a:off x="9337332" y="562020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3" name="Rectangle 15"/>
          <p:cNvSpPr>
            <a:spLocks noChangeArrowheads="1"/>
          </p:cNvSpPr>
          <p:nvPr/>
        </p:nvSpPr>
        <p:spPr bwMode="auto">
          <a:xfrm>
            <a:off x="8281249" y="626637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4" name="Rectangle 15"/>
          <p:cNvSpPr>
            <a:spLocks noChangeArrowheads="1"/>
          </p:cNvSpPr>
          <p:nvPr/>
        </p:nvSpPr>
        <p:spPr bwMode="auto">
          <a:xfrm>
            <a:off x="6838662" y="622827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5" name="Rectangle 15"/>
          <p:cNvSpPr>
            <a:spLocks noChangeArrowheads="1"/>
          </p:cNvSpPr>
          <p:nvPr/>
        </p:nvSpPr>
        <p:spPr bwMode="auto">
          <a:xfrm>
            <a:off x="5877889" y="613336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nvGrpSpPr>
          <p:cNvPr id="2" name="Groupe 1"/>
          <p:cNvGrpSpPr/>
          <p:nvPr/>
        </p:nvGrpSpPr>
        <p:grpSpPr>
          <a:xfrm>
            <a:off x="190798" y="2877330"/>
            <a:ext cx="3153597" cy="1177574"/>
            <a:chOff x="190798" y="2877330"/>
            <a:chExt cx="3153597" cy="1177574"/>
          </a:xfrm>
        </p:grpSpPr>
        <p:cxnSp>
          <p:nvCxnSpPr>
            <p:cNvPr id="66" name="Connecteur droit 65"/>
            <p:cNvCxnSpPr/>
            <p:nvPr/>
          </p:nvCxnSpPr>
          <p:spPr bwMode="auto">
            <a:xfrm>
              <a:off x="228136" y="2877330"/>
              <a:ext cx="0" cy="1148636"/>
            </a:xfrm>
            <a:prstGeom prst="line">
              <a:avLst/>
            </a:prstGeom>
            <a:ln w="76200">
              <a:solidFill>
                <a:srgbClr val="FF0000"/>
              </a:solidFill>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cxnSp>
          <p:nvCxnSpPr>
            <p:cNvPr id="67" name="Connecteur droit 66"/>
            <p:cNvCxnSpPr/>
            <p:nvPr/>
          </p:nvCxnSpPr>
          <p:spPr bwMode="auto">
            <a:xfrm>
              <a:off x="190798" y="4054904"/>
              <a:ext cx="3153597" cy="0"/>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8" name="Line 32" descr=" 171"/>
          <p:cNvSpPr>
            <a:spLocks noChangeShapeType="1"/>
          </p:cNvSpPr>
          <p:nvPr/>
        </p:nvSpPr>
        <p:spPr bwMode="auto">
          <a:xfrm rot="10800000">
            <a:off x="274320" y="2877330"/>
            <a:ext cx="3501547" cy="1587"/>
          </a:xfrm>
          <a:prstGeom prst="line">
            <a:avLst/>
          </a:prstGeom>
          <a:noFill/>
          <a:ln w="76200">
            <a:solidFill>
              <a:schemeClr va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sp>
        <p:nvSpPr>
          <p:cNvPr id="69" name="Line 5155"/>
          <p:cNvSpPr>
            <a:spLocks noChangeShapeType="1"/>
          </p:cNvSpPr>
          <p:nvPr/>
        </p:nvSpPr>
        <p:spPr bwMode="auto">
          <a:xfrm>
            <a:off x="4836661" y="4318337"/>
            <a:ext cx="3550586" cy="0"/>
          </a:xfrm>
          <a:prstGeom prst="line">
            <a:avLst/>
          </a:prstGeom>
          <a:noFill/>
          <a:ln w="762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grpSp>
        <p:nvGrpSpPr>
          <p:cNvPr id="70" name="Group 62" descr=" 172"/>
          <p:cNvGrpSpPr>
            <a:grpSpLocks/>
          </p:cNvGrpSpPr>
          <p:nvPr/>
        </p:nvGrpSpPr>
        <p:grpSpPr bwMode="auto">
          <a:xfrm>
            <a:off x="4858276" y="3695388"/>
            <a:ext cx="3249543" cy="422248"/>
            <a:chOff x="3179" y="1424"/>
            <a:chExt cx="1809" cy="318"/>
          </a:xfrm>
        </p:grpSpPr>
        <p:sp>
          <p:nvSpPr>
            <p:cNvPr id="71" name="Line 34"/>
            <p:cNvSpPr>
              <a:spLocks noChangeShapeType="1"/>
            </p:cNvSpPr>
            <p:nvPr/>
          </p:nvSpPr>
          <p:spPr bwMode="auto">
            <a:xfrm rot="10800000">
              <a:off x="4807" y="1424"/>
              <a:ext cx="0" cy="318"/>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sp>
          <p:nvSpPr>
            <p:cNvPr id="72" name="Line 36"/>
            <p:cNvSpPr>
              <a:spLocks noChangeShapeType="1"/>
            </p:cNvSpPr>
            <p:nvPr/>
          </p:nvSpPr>
          <p:spPr bwMode="auto">
            <a:xfrm rot="5400000">
              <a:off x="4887" y="1620"/>
              <a:ext cx="0" cy="202"/>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sp>
          <p:nvSpPr>
            <p:cNvPr id="73" name="Line 37"/>
            <p:cNvSpPr>
              <a:spLocks noChangeShapeType="1"/>
            </p:cNvSpPr>
            <p:nvPr/>
          </p:nvSpPr>
          <p:spPr bwMode="auto">
            <a:xfrm flipH="1">
              <a:off x="3179" y="1448"/>
              <a:ext cx="1652" cy="0"/>
            </a:xfrm>
            <a:prstGeom prst="line">
              <a:avLst/>
            </a:prstGeom>
            <a:noFill/>
            <a:ln w="76200">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grpSp>
      <p:grpSp>
        <p:nvGrpSpPr>
          <p:cNvPr id="100" name="Groupe 99"/>
          <p:cNvGrpSpPr/>
          <p:nvPr/>
        </p:nvGrpSpPr>
        <p:grpSpPr>
          <a:xfrm>
            <a:off x="4318352" y="5533423"/>
            <a:ext cx="5346960" cy="1105775"/>
            <a:chOff x="4191888" y="5484783"/>
            <a:chExt cx="5346960" cy="1105775"/>
          </a:xfrm>
        </p:grpSpPr>
        <p:sp>
          <p:nvSpPr>
            <p:cNvPr id="74" name="Line 5161"/>
            <p:cNvSpPr>
              <a:spLocks noChangeShapeType="1"/>
            </p:cNvSpPr>
            <p:nvPr/>
          </p:nvSpPr>
          <p:spPr bwMode="auto">
            <a:xfrm flipH="1">
              <a:off x="9523538" y="5484783"/>
              <a:ext cx="0" cy="1105775"/>
            </a:xfrm>
            <a:prstGeom prst="line">
              <a:avLst/>
            </a:prstGeom>
            <a:noFill/>
            <a:ln w="762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sp>
          <p:nvSpPr>
            <p:cNvPr id="76" name="Line 5162"/>
            <p:cNvSpPr>
              <a:spLocks noChangeShapeType="1"/>
            </p:cNvSpPr>
            <p:nvPr/>
          </p:nvSpPr>
          <p:spPr bwMode="auto">
            <a:xfrm rot="16200000" flipV="1">
              <a:off x="6865367" y="3880309"/>
              <a:ext cx="1" cy="5346960"/>
            </a:xfrm>
            <a:prstGeom prst="line">
              <a:avLst/>
            </a:prstGeom>
            <a:noFill/>
            <a:ln w="76200">
              <a:solidFill>
                <a:srgbClr val="3333CC"/>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sp>
          <p:nvSpPr>
            <p:cNvPr id="78" name="Line 5161"/>
            <p:cNvSpPr>
              <a:spLocks noChangeShapeType="1"/>
            </p:cNvSpPr>
            <p:nvPr/>
          </p:nvSpPr>
          <p:spPr bwMode="auto">
            <a:xfrm flipH="1">
              <a:off x="4227827" y="5632479"/>
              <a:ext cx="0" cy="907219"/>
            </a:xfrm>
            <a:prstGeom prst="line">
              <a:avLst/>
            </a:prstGeom>
            <a:noFill/>
            <a:ln w="762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grpSp>
      <p:grpSp>
        <p:nvGrpSpPr>
          <p:cNvPr id="101" name="Groupe 100"/>
          <p:cNvGrpSpPr/>
          <p:nvPr/>
        </p:nvGrpSpPr>
        <p:grpSpPr>
          <a:xfrm>
            <a:off x="4553355" y="5237724"/>
            <a:ext cx="4098535" cy="927676"/>
            <a:chOff x="4533899" y="5237724"/>
            <a:chExt cx="4098535" cy="927676"/>
          </a:xfrm>
        </p:grpSpPr>
        <p:sp>
          <p:nvSpPr>
            <p:cNvPr id="75" name="Line 5162"/>
            <p:cNvSpPr>
              <a:spLocks noChangeShapeType="1"/>
            </p:cNvSpPr>
            <p:nvPr/>
          </p:nvSpPr>
          <p:spPr bwMode="auto">
            <a:xfrm rot="16200000" flipH="1" flipV="1">
              <a:off x="6576137" y="4075043"/>
              <a:ext cx="14059" cy="4098535"/>
            </a:xfrm>
            <a:prstGeom prst="line">
              <a:avLst/>
            </a:prstGeom>
            <a:noFill/>
            <a:ln w="76200">
              <a:solidFill>
                <a:srgbClr val="3333CC"/>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sp>
          <p:nvSpPr>
            <p:cNvPr id="77" name="Line 5161"/>
            <p:cNvSpPr>
              <a:spLocks noChangeShapeType="1"/>
            </p:cNvSpPr>
            <p:nvPr/>
          </p:nvSpPr>
          <p:spPr bwMode="auto">
            <a:xfrm>
              <a:off x="4533900" y="5302054"/>
              <a:ext cx="7711" cy="863346"/>
            </a:xfrm>
            <a:prstGeom prst="line">
              <a:avLst/>
            </a:prstGeom>
            <a:noFill/>
            <a:ln w="762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sp>
          <p:nvSpPr>
            <p:cNvPr id="79" name="Line 5161"/>
            <p:cNvSpPr>
              <a:spLocks noChangeShapeType="1"/>
            </p:cNvSpPr>
            <p:nvPr/>
          </p:nvSpPr>
          <p:spPr bwMode="auto">
            <a:xfrm>
              <a:off x="8588620" y="5237724"/>
              <a:ext cx="7711" cy="863346"/>
            </a:xfrm>
            <a:prstGeom prst="line">
              <a:avLst/>
            </a:prstGeom>
            <a:noFill/>
            <a:ln w="762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grpSp>
      <p:grpSp>
        <p:nvGrpSpPr>
          <p:cNvPr id="80" name="Group 65" descr=" 180"/>
          <p:cNvGrpSpPr>
            <a:grpSpLocks/>
          </p:cNvGrpSpPr>
          <p:nvPr/>
        </p:nvGrpSpPr>
        <p:grpSpPr bwMode="auto">
          <a:xfrm>
            <a:off x="4794250" y="4449424"/>
            <a:ext cx="3781425" cy="596900"/>
            <a:chOff x="3028" y="2292"/>
            <a:chExt cx="1940" cy="376"/>
          </a:xfrm>
        </p:grpSpPr>
        <p:sp>
          <p:nvSpPr>
            <p:cNvPr id="81" name="Line 43"/>
            <p:cNvSpPr>
              <a:spLocks noChangeShapeType="1"/>
            </p:cNvSpPr>
            <p:nvPr/>
          </p:nvSpPr>
          <p:spPr bwMode="auto">
            <a:xfrm rot="16200000" flipV="1">
              <a:off x="3998" y="1675"/>
              <a:ext cx="0" cy="1940"/>
            </a:xfrm>
            <a:prstGeom prst="line">
              <a:avLst/>
            </a:prstGeom>
            <a:noFill/>
            <a:ln w="76200">
              <a:solidFill>
                <a:srgbClr val="33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sp>
          <p:nvSpPr>
            <p:cNvPr id="82" name="Line 44"/>
            <p:cNvSpPr>
              <a:spLocks noChangeShapeType="1"/>
            </p:cNvSpPr>
            <p:nvPr/>
          </p:nvSpPr>
          <p:spPr bwMode="auto">
            <a:xfrm flipV="1">
              <a:off x="4960" y="2292"/>
              <a:ext cx="0" cy="376"/>
            </a:xfrm>
            <a:prstGeom prst="line">
              <a:avLst/>
            </a:prstGeom>
            <a:noFill/>
            <a:ln w="76200">
              <a:solidFill>
                <a:srgbClr val="3333CC"/>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grpSp>
      <p:sp>
        <p:nvSpPr>
          <p:cNvPr id="83" name="Line 46"/>
          <p:cNvSpPr>
            <a:spLocks noChangeShapeType="1"/>
          </p:cNvSpPr>
          <p:nvPr/>
        </p:nvSpPr>
        <p:spPr bwMode="auto">
          <a:xfrm rot="16200000" flipV="1">
            <a:off x="2342509" y="4651959"/>
            <a:ext cx="0" cy="2108200"/>
          </a:xfrm>
          <a:prstGeom prst="line">
            <a:avLst/>
          </a:prstGeom>
          <a:noFill/>
          <a:ln w="76200">
            <a:solidFill>
              <a:srgbClr val="33CC33"/>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grpSp>
        <p:nvGrpSpPr>
          <p:cNvPr id="84" name="Group 66"/>
          <p:cNvGrpSpPr>
            <a:grpSpLocks/>
          </p:cNvGrpSpPr>
          <p:nvPr/>
        </p:nvGrpSpPr>
        <p:grpSpPr bwMode="auto">
          <a:xfrm>
            <a:off x="1312222" y="4878972"/>
            <a:ext cx="2109787" cy="696912"/>
            <a:chOff x="997" y="2663"/>
            <a:chExt cx="1329" cy="439"/>
          </a:xfrm>
        </p:grpSpPr>
        <p:sp>
          <p:nvSpPr>
            <p:cNvPr id="85" name="Line 47"/>
            <p:cNvSpPr>
              <a:spLocks noChangeShapeType="1"/>
            </p:cNvSpPr>
            <p:nvPr/>
          </p:nvSpPr>
          <p:spPr bwMode="auto">
            <a:xfrm>
              <a:off x="1022" y="2663"/>
              <a:ext cx="0" cy="439"/>
            </a:xfrm>
            <a:prstGeom prst="line">
              <a:avLst/>
            </a:prstGeom>
            <a:noFill/>
            <a:ln w="76200">
              <a:solidFill>
                <a:srgbClr val="33CC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sp>
          <p:nvSpPr>
            <p:cNvPr id="86" name="Line 48"/>
            <p:cNvSpPr>
              <a:spLocks noChangeShapeType="1"/>
            </p:cNvSpPr>
            <p:nvPr/>
          </p:nvSpPr>
          <p:spPr bwMode="auto">
            <a:xfrm rot="5400000" flipH="1" flipV="1">
              <a:off x="1662" y="2007"/>
              <a:ext cx="0" cy="1329"/>
            </a:xfrm>
            <a:prstGeom prst="line">
              <a:avLst/>
            </a:prstGeom>
            <a:noFill/>
            <a:ln w="76200">
              <a:solidFill>
                <a:srgbClr val="33CC33"/>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grpSp>
      <p:grpSp>
        <p:nvGrpSpPr>
          <p:cNvPr id="87" name="Group 55"/>
          <p:cNvGrpSpPr>
            <a:grpSpLocks/>
          </p:cNvGrpSpPr>
          <p:nvPr/>
        </p:nvGrpSpPr>
        <p:grpSpPr bwMode="auto">
          <a:xfrm>
            <a:off x="48368" y="4195779"/>
            <a:ext cx="3708400" cy="2313622"/>
            <a:chOff x="167" y="2549"/>
            <a:chExt cx="2335" cy="1312"/>
          </a:xfrm>
        </p:grpSpPr>
        <p:sp>
          <p:nvSpPr>
            <p:cNvPr id="88" name="Oval 56"/>
            <p:cNvSpPr>
              <a:spLocks noChangeArrowheads="1"/>
            </p:cNvSpPr>
            <p:nvPr/>
          </p:nvSpPr>
          <p:spPr bwMode="auto">
            <a:xfrm>
              <a:off x="167" y="2549"/>
              <a:ext cx="2335" cy="1085"/>
            </a:xfrm>
            <a:prstGeom prst="ellipse">
              <a:avLst/>
            </a:prstGeom>
            <a:solidFill>
              <a:srgbClr val="009900">
                <a:alpha val="50195"/>
              </a:srgbClr>
            </a:solidFill>
            <a:ln w="38100">
              <a:solidFill>
                <a:srgbClr val="00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89" name="AutoShape 57"/>
            <p:cNvSpPr>
              <a:spLocks noChangeArrowheads="1"/>
            </p:cNvSpPr>
            <p:nvPr/>
          </p:nvSpPr>
          <p:spPr bwMode="auto">
            <a:xfrm>
              <a:off x="1215" y="3515"/>
              <a:ext cx="813" cy="346"/>
            </a:xfrm>
            <a:prstGeom prst="roundRect">
              <a:avLst>
                <a:gd name="adj" fmla="val 16667"/>
              </a:avLst>
            </a:prstGeom>
            <a:solidFill>
              <a:srgbClr val="009900"/>
            </a:solidFill>
            <a:ln w="12700">
              <a:solidFill>
                <a:srgbClr val="00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defTabSz="838200">
                <a:defRPr>
                  <a:solidFill>
                    <a:srgbClr val="063DE8"/>
                  </a:solidFill>
                  <a:latin typeface="Arial" pitchFamily="34" charset="0"/>
                </a:defRPr>
              </a:lvl1pPr>
              <a:lvl2pPr marL="742950" indent="-285750" defTabSz="838200">
                <a:defRPr>
                  <a:solidFill>
                    <a:srgbClr val="063DE8"/>
                  </a:solidFill>
                  <a:latin typeface="Arial" pitchFamily="34" charset="0"/>
                </a:defRPr>
              </a:lvl2pPr>
              <a:lvl3pPr marL="1143000" indent="-228600" defTabSz="838200">
                <a:defRPr>
                  <a:solidFill>
                    <a:srgbClr val="063DE8"/>
                  </a:solidFill>
                  <a:latin typeface="Arial" pitchFamily="34" charset="0"/>
                </a:defRPr>
              </a:lvl3pPr>
              <a:lvl4pPr marL="1600200" indent="-228600" defTabSz="838200">
                <a:defRPr>
                  <a:solidFill>
                    <a:srgbClr val="063DE8"/>
                  </a:solidFill>
                  <a:latin typeface="Arial" pitchFamily="34" charset="0"/>
                </a:defRPr>
              </a:lvl4pPr>
              <a:lvl5pPr marL="2057400" indent="-228600" defTabSz="838200">
                <a:defRPr>
                  <a:solidFill>
                    <a:srgbClr val="063DE8"/>
                  </a:solidFill>
                  <a:latin typeface="Arial" pitchFamily="34" charset="0"/>
                </a:defRPr>
              </a:lvl5pPr>
              <a:lvl6pPr marL="2514600" indent="-228600" algn="ctr" defTabSz="838200" eaLnBrk="0" fontAlgn="base" hangingPunct="0">
                <a:spcBef>
                  <a:spcPct val="0"/>
                </a:spcBef>
                <a:spcAft>
                  <a:spcPct val="0"/>
                </a:spcAft>
                <a:defRPr>
                  <a:solidFill>
                    <a:srgbClr val="063DE8"/>
                  </a:solidFill>
                  <a:latin typeface="Arial" pitchFamily="34" charset="0"/>
                </a:defRPr>
              </a:lvl6pPr>
              <a:lvl7pPr marL="2971800" indent="-228600" algn="ctr" defTabSz="838200" eaLnBrk="0" fontAlgn="base" hangingPunct="0">
                <a:spcBef>
                  <a:spcPct val="0"/>
                </a:spcBef>
                <a:spcAft>
                  <a:spcPct val="0"/>
                </a:spcAft>
                <a:defRPr>
                  <a:solidFill>
                    <a:srgbClr val="063DE8"/>
                  </a:solidFill>
                  <a:latin typeface="Arial" pitchFamily="34" charset="0"/>
                </a:defRPr>
              </a:lvl7pPr>
              <a:lvl8pPr marL="3429000" indent="-228600" algn="ctr" defTabSz="838200" eaLnBrk="0" fontAlgn="base" hangingPunct="0">
                <a:spcBef>
                  <a:spcPct val="0"/>
                </a:spcBef>
                <a:spcAft>
                  <a:spcPct val="0"/>
                </a:spcAft>
                <a:defRPr>
                  <a:solidFill>
                    <a:srgbClr val="063DE8"/>
                  </a:solidFill>
                  <a:latin typeface="Arial" pitchFamily="34" charset="0"/>
                </a:defRPr>
              </a:lvl8pPr>
              <a:lvl9pPr marL="3886200" indent="-228600" algn="ctr" defTabSz="838200" eaLnBrk="0" fontAlgn="base" hangingPunct="0">
                <a:spcBef>
                  <a:spcPct val="0"/>
                </a:spcBef>
                <a:spcAft>
                  <a:spcPct val="0"/>
                </a:spcAft>
                <a:defRPr>
                  <a:solidFill>
                    <a:srgbClr val="063DE8"/>
                  </a:solidFill>
                  <a:latin typeface="Arial" pitchFamily="34" charset="0"/>
                </a:defRPr>
              </a:lvl9pPr>
            </a:lstStyle>
            <a:p>
              <a:r>
                <a:rPr lang="fr-FR" altLang="fr-FR" sz="1300" b="1">
                  <a:solidFill>
                    <a:schemeClr val="bg1"/>
                  </a:solidFill>
                </a:rPr>
                <a:t>Boucle de livraison</a:t>
              </a:r>
            </a:p>
          </p:txBody>
        </p:sp>
      </p:grpSp>
      <p:grpSp>
        <p:nvGrpSpPr>
          <p:cNvPr id="90" name="Group 49"/>
          <p:cNvGrpSpPr>
            <a:grpSpLocks/>
          </p:cNvGrpSpPr>
          <p:nvPr/>
        </p:nvGrpSpPr>
        <p:grpSpPr bwMode="auto">
          <a:xfrm>
            <a:off x="49955" y="1648131"/>
            <a:ext cx="3706813" cy="2478088"/>
            <a:chOff x="-11" y="-360"/>
            <a:chExt cx="2334" cy="1561"/>
          </a:xfrm>
        </p:grpSpPr>
        <p:sp>
          <p:nvSpPr>
            <p:cNvPr id="91" name="Oval 50"/>
            <p:cNvSpPr>
              <a:spLocks noChangeArrowheads="1"/>
            </p:cNvSpPr>
            <p:nvPr/>
          </p:nvSpPr>
          <p:spPr bwMode="auto">
            <a:xfrm>
              <a:off x="-11" y="-187"/>
              <a:ext cx="2334" cy="1388"/>
            </a:xfrm>
            <a:prstGeom prst="ellipse">
              <a:avLst/>
            </a:prstGeom>
            <a:solidFill>
              <a:schemeClr val="hlink">
                <a:alpha val="50195"/>
              </a:schemeClr>
            </a:solidFill>
            <a:ln w="38100">
              <a:solidFill>
                <a:schemeClr val="hlink"/>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92" name="AutoShape 51"/>
            <p:cNvSpPr>
              <a:spLocks noChangeArrowheads="1"/>
            </p:cNvSpPr>
            <p:nvPr/>
          </p:nvSpPr>
          <p:spPr bwMode="auto">
            <a:xfrm>
              <a:off x="767" y="-360"/>
              <a:ext cx="707" cy="345"/>
            </a:xfrm>
            <a:prstGeom prst="roundRect">
              <a:avLst>
                <a:gd name="adj" fmla="val 16667"/>
              </a:avLst>
            </a:prstGeom>
            <a:solidFill>
              <a:schemeClr val="hlink"/>
            </a:solidFill>
            <a:ln w="12700">
              <a:solidFill>
                <a:schemeClr val="hlink"/>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defTabSz="838200">
                <a:defRPr>
                  <a:solidFill>
                    <a:srgbClr val="063DE8"/>
                  </a:solidFill>
                  <a:latin typeface="Arial" pitchFamily="34" charset="0"/>
                </a:defRPr>
              </a:lvl1pPr>
              <a:lvl2pPr marL="742950" indent="-285750" defTabSz="838200">
                <a:defRPr>
                  <a:solidFill>
                    <a:srgbClr val="063DE8"/>
                  </a:solidFill>
                  <a:latin typeface="Arial" pitchFamily="34" charset="0"/>
                </a:defRPr>
              </a:lvl2pPr>
              <a:lvl3pPr marL="1143000" indent="-228600" defTabSz="838200">
                <a:defRPr>
                  <a:solidFill>
                    <a:srgbClr val="063DE8"/>
                  </a:solidFill>
                  <a:latin typeface="Arial" pitchFamily="34" charset="0"/>
                </a:defRPr>
              </a:lvl3pPr>
              <a:lvl4pPr marL="1600200" indent="-228600" defTabSz="838200">
                <a:defRPr>
                  <a:solidFill>
                    <a:srgbClr val="063DE8"/>
                  </a:solidFill>
                  <a:latin typeface="Arial" pitchFamily="34" charset="0"/>
                </a:defRPr>
              </a:lvl4pPr>
              <a:lvl5pPr marL="2057400" indent="-228600" defTabSz="838200">
                <a:defRPr>
                  <a:solidFill>
                    <a:srgbClr val="063DE8"/>
                  </a:solidFill>
                  <a:latin typeface="Arial" pitchFamily="34" charset="0"/>
                </a:defRPr>
              </a:lvl5pPr>
              <a:lvl6pPr marL="2514600" indent="-228600" algn="ctr" defTabSz="838200" eaLnBrk="0" fontAlgn="base" hangingPunct="0">
                <a:spcBef>
                  <a:spcPct val="0"/>
                </a:spcBef>
                <a:spcAft>
                  <a:spcPct val="0"/>
                </a:spcAft>
                <a:defRPr>
                  <a:solidFill>
                    <a:srgbClr val="063DE8"/>
                  </a:solidFill>
                  <a:latin typeface="Arial" pitchFamily="34" charset="0"/>
                </a:defRPr>
              </a:lvl6pPr>
              <a:lvl7pPr marL="2971800" indent="-228600" algn="ctr" defTabSz="838200" eaLnBrk="0" fontAlgn="base" hangingPunct="0">
                <a:spcBef>
                  <a:spcPct val="0"/>
                </a:spcBef>
                <a:spcAft>
                  <a:spcPct val="0"/>
                </a:spcAft>
                <a:defRPr>
                  <a:solidFill>
                    <a:srgbClr val="063DE8"/>
                  </a:solidFill>
                  <a:latin typeface="Arial" pitchFamily="34" charset="0"/>
                </a:defRPr>
              </a:lvl7pPr>
              <a:lvl8pPr marL="3429000" indent="-228600" algn="ctr" defTabSz="838200" eaLnBrk="0" fontAlgn="base" hangingPunct="0">
                <a:spcBef>
                  <a:spcPct val="0"/>
                </a:spcBef>
                <a:spcAft>
                  <a:spcPct val="0"/>
                </a:spcAft>
                <a:defRPr>
                  <a:solidFill>
                    <a:srgbClr val="063DE8"/>
                  </a:solidFill>
                  <a:latin typeface="Arial" pitchFamily="34" charset="0"/>
                </a:defRPr>
              </a:lvl8pPr>
              <a:lvl9pPr marL="3886200" indent="-228600" algn="ctr" defTabSz="838200" eaLnBrk="0" fontAlgn="base" hangingPunct="0">
                <a:spcBef>
                  <a:spcPct val="0"/>
                </a:spcBef>
                <a:spcAft>
                  <a:spcPct val="0"/>
                </a:spcAft>
                <a:defRPr>
                  <a:solidFill>
                    <a:srgbClr val="063DE8"/>
                  </a:solidFill>
                  <a:latin typeface="Arial" pitchFamily="34" charset="0"/>
                </a:defRPr>
              </a:lvl9pPr>
            </a:lstStyle>
            <a:p>
              <a:r>
                <a:rPr lang="fr-FR" altLang="fr-FR" sz="1300" b="1" dirty="0">
                  <a:solidFill>
                    <a:schemeClr val="bg1"/>
                  </a:solidFill>
                </a:rPr>
                <a:t>Boucle d’</a:t>
              </a:r>
              <a:r>
                <a:rPr lang="fr-FR" altLang="fr-FR" sz="1300" b="1" dirty="0" err="1">
                  <a:solidFill>
                    <a:schemeClr val="bg1"/>
                  </a:solidFill>
                </a:rPr>
                <a:t>appro</a:t>
              </a:r>
              <a:r>
                <a:rPr lang="fr-FR" altLang="fr-FR" sz="1300" b="1" dirty="0">
                  <a:solidFill>
                    <a:schemeClr val="bg1"/>
                  </a:solidFill>
                </a:rPr>
                <a:t>.</a:t>
              </a:r>
            </a:p>
          </p:txBody>
        </p:sp>
      </p:grpSp>
      <p:grpSp>
        <p:nvGrpSpPr>
          <p:cNvPr id="93" name="Group 58"/>
          <p:cNvGrpSpPr>
            <a:grpSpLocks/>
          </p:cNvGrpSpPr>
          <p:nvPr/>
        </p:nvGrpSpPr>
        <p:grpSpPr bwMode="auto">
          <a:xfrm>
            <a:off x="4172989" y="1677317"/>
            <a:ext cx="5032375" cy="2325688"/>
            <a:chOff x="2263" y="1213"/>
            <a:chExt cx="3169" cy="1466"/>
          </a:xfrm>
        </p:grpSpPr>
        <p:sp>
          <p:nvSpPr>
            <p:cNvPr id="94" name="Oval 59"/>
            <p:cNvSpPr>
              <a:spLocks noChangeArrowheads="1"/>
            </p:cNvSpPr>
            <p:nvPr/>
          </p:nvSpPr>
          <p:spPr bwMode="auto">
            <a:xfrm>
              <a:off x="2263" y="1213"/>
              <a:ext cx="3169" cy="1350"/>
            </a:xfrm>
            <a:prstGeom prst="ellipse">
              <a:avLst/>
            </a:prstGeom>
            <a:solidFill>
              <a:schemeClr val="tx1">
                <a:alpha val="50195"/>
              </a:schemeClr>
            </a:solidFill>
            <a:ln w="381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95" name="AutoShape 60"/>
            <p:cNvSpPr>
              <a:spLocks noChangeArrowheads="1"/>
            </p:cNvSpPr>
            <p:nvPr/>
          </p:nvSpPr>
          <p:spPr bwMode="auto">
            <a:xfrm>
              <a:off x="4000" y="2334"/>
              <a:ext cx="813" cy="345"/>
            </a:xfrm>
            <a:prstGeom prst="roundRect">
              <a:avLst>
                <a:gd name="adj" fmla="val 16667"/>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defTabSz="838200">
                <a:defRPr>
                  <a:solidFill>
                    <a:srgbClr val="063DE8"/>
                  </a:solidFill>
                  <a:latin typeface="Arial" pitchFamily="34" charset="0"/>
                </a:defRPr>
              </a:lvl1pPr>
              <a:lvl2pPr marL="742950" indent="-285750" defTabSz="838200">
                <a:defRPr>
                  <a:solidFill>
                    <a:srgbClr val="063DE8"/>
                  </a:solidFill>
                  <a:latin typeface="Arial" pitchFamily="34" charset="0"/>
                </a:defRPr>
              </a:lvl2pPr>
              <a:lvl3pPr marL="1143000" indent="-228600" defTabSz="838200">
                <a:defRPr>
                  <a:solidFill>
                    <a:srgbClr val="063DE8"/>
                  </a:solidFill>
                  <a:latin typeface="Arial" pitchFamily="34" charset="0"/>
                </a:defRPr>
              </a:lvl3pPr>
              <a:lvl4pPr marL="1600200" indent="-228600" defTabSz="838200">
                <a:defRPr>
                  <a:solidFill>
                    <a:srgbClr val="063DE8"/>
                  </a:solidFill>
                  <a:latin typeface="Arial" pitchFamily="34" charset="0"/>
                </a:defRPr>
              </a:lvl4pPr>
              <a:lvl5pPr marL="2057400" indent="-228600" defTabSz="838200">
                <a:defRPr>
                  <a:solidFill>
                    <a:srgbClr val="063DE8"/>
                  </a:solidFill>
                  <a:latin typeface="Arial" pitchFamily="34" charset="0"/>
                </a:defRPr>
              </a:lvl5pPr>
              <a:lvl6pPr marL="2514600" indent="-228600" algn="ctr" defTabSz="838200" eaLnBrk="0" fontAlgn="base" hangingPunct="0">
                <a:spcBef>
                  <a:spcPct val="0"/>
                </a:spcBef>
                <a:spcAft>
                  <a:spcPct val="0"/>
                </a:spcAft>
                <a:defRPr>
                  <a:solidFill>
                    <a:srgbClr val="063DE8"/>
                  </a:solidFill>
                  <a:latin typeface="Arial" pitchFamily="34" charset="0"/>
                </a:defRPr>
              </a:lvl6pPr>
              <a:lvl7pPr marL="2971800" indent="-228600" algn="ctr" defTabSz="838200" eaLnBrk="0" fontAlgn="base" hangingPunct="0">
                <a:spcBef>
                  <a:spcPct val="0"/>
                </a:spcBef>
                <a:spcAft>
                  <a:spcPct val="0"/>
                </a:spcAft>
                <a:defRPr>
                  <a:solidFill>
                    <a:srgbClr val="063DE8"/>
                  </a:solidFill>
                  <a:latin typeface="Arial" pitchFamily="34" charset="0"/>
                </a:defRPr>
              </a:lvl7pPr>
              <a:lvl8pPr marL="3429000" indent="-228600" algn="ctr" defTabSz="838200" eaLnBrk="0" fontAlgn="base" hangingPunct="0">
                <a:spcBef>
                  <a:spcPct val="0"/>
                </a:spcBef>
                <a:spcAft>
                  <a:spcPct val="0"/>
                </a:spcAft>
                <a:defRPr>
                  <a:solidFill>
                    <a:srgbClr val="063DE8"/>
                  </a:solidFill>
                  <a:latin typeface="Arial" pitchFamily="34" charset="0"/>
                </a:defRPr>
              </a:lvl8pPr>
              <a:lvl9pPr marL="3886200" indent="-228600" algn="ctr" defTabSz="838200" eaLnBrk="0" fontAlgn="base" hangingPunct="0">
                <a:spcBef>
                  <a:spcPct val="0"/>
                </a:spcBef>
                <a:spcAft>
                  <a:spcPct val="0"/>
                </a:spcAft>
                <a:defRPr>
                  <a:solidFill>
                    <a:srgbClr val="063DE8"/>
                  </a:solidFill>
                  <a:latin typeface="Arial" pitchFamily="34" charset="0"/>
                </a:defRPr>
              </a:lvl9pPr>
            </a:lstStyle>
            <a:p>
              <a:r>
                <a:rPr lang="fr-FR" altLang="fr-FR" sz="1300" b="1">
                  <a:solidFill>
                    <a:schemeClr val="bg1"/>
                  </a:solidFill>
                </a:rPr>
                <a:t>Boucle d’usinage</a:t>
              </a:r>
            </a:p>
          </p:txBody>
        </p:sp>
      </p:grpSp>
      <p:grpSp>
        <p:nvGrpSpPr>
          <p:cNvPr id="96" name="Groupe 95"/>
          <p:cNvGrpSpPr/>
          <p:nvPr/>
        </p:nvGrpSpPr>
        <p:grpSpPr>
          <a:xfrm>
            <a:off x="4437285" y="4133502"/>
            <a:ext cx="4856163" cy="2375899"/>
            <a:chOff x="4138226" y="4302383"/>
            <a:chExt cx="4856163" cy="2375899"/>
          </a:xfrm>
        </p:grpSpPr>
        <p:sp>
          <p:nvSpPr>
            <p:cNvPr id="97" name="Oval 53"/>
            <p:cNvSpPr>
              <a:spLocks noChangeArrowheads="1"/>
            </p:cNvSpPr>
            <p:nvPr/>
          </p:nvSpPr>
          <p:spPr bwMode="auto">
            <a:xfrm>
              <a:off x="4138226" y="4302383"/>
              <a:ext cx="4856163" cy="2051065"/>
            </a:xfrm>
            <a:prstGeom prst="ellipse">
              <a:avLst/>
            </a:prstGeom>
            <a:solidFill>
              <a:schemeClr val="accent1">
                <a:alpha val="50195"/>
              </a:schemeClr>
            </a:solidFill>
            <a:ln w="381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98" name="AutoShape 54"/>
            <p:cNvSpPr>
              <a:spLocks noChangeArrowheads="1"/>
            </p:cNvSpPr>
            <p:nvPr/>
          </p:nvSpPr>
          <p:spPr bwMode="auto">
            <a:xfrm>
              <a:off x="5934941" y="6129428"/>
              <a:ext cx="1419225" cy="548854"/>
            </a:xfrm>
            <a:prstGeom prst="roundRect">
              <a:avLst>
                <a:gd name="adj" fmla="val 16667"/>
              </a:avLst>
            </a:prstGeom>
            <a:solidFill>
              <a:schemeClr val="accent1"/>
            </a:solidFill>
            <a:ln w="127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defTabSz="838200">
                <a:defRPr>
                  <a:solidFill>
                    <a:srgbClr val="063DE8"/>
                  </a:solidFill>
                  <a:latin typeface="Arial" pitchFamily="34" charset="0"/>
                </a:defRPr>
              </a:lvl1pPr>
              <a:lvl2pPr marL="742950" indent="-285750" defTabSz="838200">
                <a:defRPr>
                  <a:solidFill>
                    <a:srgbClr val="063DE8"/>
                  </a:solidFill>
                  <a:latin typeface="Arial" pitchFamily="34" charset="0"/>
                </a:defRPr>
              </a:lvl2pPr>
              <a:lvl3pPr marL="1143000" indent="-228600" defTabSz="838200">
                <a:defRPr>
                  <a:solidFill>
                    <a:srgbClr val="063DE8"/>
                  </a:solidFill>
                  <a:latin typeface="Arial" pitchFamily="34" charset="0"/>
                </a:defRPr>
              </a:lvl3pPr>
              <a:lvl4pPr marL="1600200" indent="-228600" defTabSz="838200">
                <a:defRPr>
                  <a:solidFill>
                    <a:srgbClr val="063DE8"/>
                  </a:solidFill>
                  <a:latin typeface="Arial" pitchFamily="34" charset="0"/>
                </a:defRPr>
              </a:lvl4pPr>
              <a:lvl5pPr marL="2057400" indent="-228600" defTabSz="838200">
                <a:defRPr>
                  <a:solidFill>
                    <a:srgbClr val="063DE8"/>
                  </a:solidFill>
                  <a:latin typeface="Arial" pitchFamily="34" charset="0"/>
                </a:defRPr>
              </a:lvl5pPr>
              <a:lvl6pPr marL="2514600" indent="-228600" algn="ctr" defTabSz="838200" eaLnBrk="0" fontAlgn="base" hangingPunct="0">
                <a:spcBef>
                  <a:spcPct val="0"/>
                </a:spcBef>
                <a:spcAft>
                  <a:spcPct val="0"/>
                </a:spcAft>
                <a:defRPr>
                  <a:solidFill>
                    <a:srgbClr val="063DE8"/>
                  </a:solidFill>
                  <a:latin typeface="Arial" pitchFamily="34" charset="0"/>
                </a:defRPr>
              </a:lvl6pPr>
              <a:lvl7pPr marL="2971800" indent="-228600" algn="ctr" defTabSz="838200" eaLnBrk="0" fontAlgn="base" hangingPunct="0">
                <a:spcBef>
                  <a:spcPct val="0"/>
                </a:spcBef>
                <a:spcAft>
                  <a:spcPct val="0"/>
                </a:spcAft>
                <a:defRPr>
                  <a:solidFill>
                    <a:srgbClr val="063DE8"/>
                  </a:solidFill>
                  <a:latin typeface="Arial" pitchFamily="34" charset="0"/>
                </a:defRPr>
              </a:lvl7pPr>
              <a:lvl8pPr marL="3429000" indent="-228600" algn="ctr" defTabSz="838200" eaLnBrk="0" fontAlgn="base" hangingPunct="0">
                <a:spcBef>
                  <a:spcPct val="0"/>
                </a:spcBef>
                <a:spcAft>
                  <a:spcPct val="0"/>
                </a:spcAft>
                <a:defRPr>
                  <a:solidFill>
                    <a:srgbClr val="063DE8"/>
                  </a:solidFill>
                  <a:latin typeface="Arial" pitchFamily="34" charset="0"/>
                </a:defRPr>
              </a:lvl8pPr>
              <a:lvl9pPr marL="3886200" indent="-228600" algn="ctr" defTabSz="838200" eaLnBrk="0" fontAlgn="base" hangingPunct="0">
                <a:spcBef>
                  <a:spcPct val="0"/>
                </a:spcBef>
                <a:spcAft>
                  <a:spcPct val="0"/>
                </a:spcAft>
                <a:defRPr>
                  <a:solidFill>
                    <a:srgbClr val="063DE8"/>
                  </a:solidFill>
                  <a:latin typeface="Arial" pitchFamily="34" charset="0"/>
                </a:defRPr>
              </a:lvl9pPr>
            </a:lstStyle>
            <a:p>
              <a:r>
                <a:rPr lang="fr-FR" altLang="fr-FR" sz="1300" b="1" dirty="0">
                  <a:solidFill>
                    <a:schemeClr val="bg1"/>
                  </a:solidFill>
                </a:rPr>
                <a:t>Boucle de d’assemblage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050"/>
          <p:cNvGrpSpPr>
            <a:grpSpLocks/>
          </p:cNvGrpSpPr>
          <p:nvPr/>
        </p:nvGrpSpPr>
        <p:grpSpPr bwMode="auto">
          <a:xfrm>
            <a:off x="1042988" y="1787525"/>
            <a:ext cx="3538537" cy="3236913"/>
            <a:chOff x="2582" y="2621"/>
            <a:chExt cx="1350" cy="1411"/>
          </a:xfrm>
        </p:grpSpPr>
        <p:grpSp>
          <p:nvGrpSpPr>
            <p:cNvPr id="26651" name="Group 2051"/>
            <p:cNvGrpSpPr>
              <a:grpSpLocks/>
            </p:cNvGrpSpPr>
            <p:nvPr/>
          </p:nvGrpSpPr>
          <p:grpSpPr bwMode="auto">
            <a:xfrm>
              <a:off x="2582" y="2621"/>
              <a:ext cx="1350" cy="1411"/>
              <a:chOff x="1446" y="584"/>
              <a:chExt cx="678" cy="672"/>
            </a:xfrm>
          </p:grpSpPr>
          <p:sp>
            <p:nvSpPr>
              <p:cNvPr id="26653" name="Freeform 2052"/>
              <p:cNvSpPr>
                <a:spLocks/>
              </p:cNvSpPr>
              <p:nvPr/>
            </p:nvSpPr>
            <p:spPr bwMode="auto">
              <a:xfrm>
                <a:off x="1446" y="584"/>
                <a:ext cx="678" cy="672"/>
              </a:xfrm>
              <a:custGeom>
                <a:avLst/>
                <a:gdLst>
                  <a:gd name="T0" fmla="*/ 612 w 678"/>
                  <a:gd name="T1" fmla="*/ 402 h 672"/>
                  <a:gd name="T2" fmla="*/ 576 w 678"/>
                  <a:gd name="T3" fmla="*/ 372 h 672"/>
                  <a:gd name="T4" fmla="*/ 570 w 678"/>
                  <a:gd name="T5" fmla="*/ 336 h 672"/>
                  <a:gd name="T6" fmla="*/ 582 w 678"/>
                  <a:gd name="T7" fmla="*/ 288 h 672"/>
                  <a:gd name="T8" fmla="*/ 618 w 678"/>
                  <a:gd name="T9" fmla="*/ 264 h 672"/>
                  <a:gd name="T10" fmla="*/ 678 w 678"/>
                  <a:gd name="T11" fmla="*/ 246 h 672"/>
                  <a:gd name="T12" fmla="*/ 648 w 678"/>
                  <a:gd name="T13" fmla="*/ 174 h 672"/>
                  <a:gd name="T14" fmla="*/ 594 w 678"/>
                  <a:gd name="T15" fmla="*/ 186 h 672"/>
                  <a:gd name="T16" fmla="*/ 540 w 678"/>
                  <a:gd name="T17" fmla="*/ 192 h 672"/>
                  <a:gd name="T18" fmla="*/ 504 w 678"/>
                  <a:gd name="T19" fmla="*/ 174 h 672"/>
                  <a:gd name="T20" fmla="*/ 480 w 678"/>
                  <a:gd name="T21" fmla="*/ 126 h 672"/>
                  <a:gd name="T22" fmla="*/ 492 w 678"/>
                  <a:gd name="T23" fmla="*/ 72 h 672"/>
                  <a:gd name="T24" fmla="*/ 498 w 678"/>
                  <a:gd name="T25" fmla="*/ 24 h 672"/>
                  <a:gd name="T26" fmla="*/ 450 w 678"/>
                  <a:gd name="T27" fmla="*/ 6 h 672"/>
                  <a:gd name="T28" fmla="*/ 420 w 678"/>
                  <a:gd name="T29" fmla="*/ 36 h 672"/>
                  <a:gd name="T30" fmla="*/ 396 w 678"/>
                  <a:gd name="T31" fmla="*/ 78 h 672"/>
                  <a:gd name="T32" fmla="*/ 360 w 678"/>
                  <a:gd name="T33" fmla="*/ 102 h 672"/>
                  <a:gd name="T34" fmla="*/ 324 w 678"/>
                  <a:gd name="T35" fmla="*/ 102 h 672"/>
                  <a:gd name="T36" fmla="*/ 282 w 678"/>
                  <a:gd name="T37" fmla="*/ 78 h 672"/>
                  <a:gd name="T38" fmla="*/ 264 w 678"/>
                  <a:gd name="T39" fmla="*/ 36 h 672"/>
                  <a:gd name="T40" fmla="*/ 222 w 678"/>
                  <a:gd name="T41" fmla="*/ 6 h 672"/>
                  <a:gd name="T42" fmla="*/ 168 w 678"/>
                  <a:gd name="T43" fmla="*/ 30 h 672"/>
                  <a:gd name="T44" fmla="*/ 198 w 678"/>
                  <a:gd name="T45" fmla="*/ 102 h 672"/>
                  <a:gd name="T46" fmla="*/ 192 w 678"/>
                  <a:gd name="T47" fmla="*/ 156 h 672"/>
                  <a:gd name="T48" fmla="*/ 162 w 678"/>
                  <a:gd name="T49" fmla="*/ 186 h 672"/>
                  <a:gd name="T50" fmla="*/ 108 w 678"/>
                  <a:gd name="T51" fmla="*/ 192 h 672"/>
                  <a:gd name="T52" fmla="*/ 72 w 678"/>
                  <a:gd name="T53" fmla="*/ 174 h 672"/>
                  <a:gd name="T54" fmla="*/ 18 w 678"/>
                  <a:gd name="T55" fmla="*/ 198 h 672"/>
                  <a:gd name="T56" fmla="*/ 0 w 678"/>
                  <a:gd name="T57" fmla="*/ 246 h 672"/>
                  <a:gd name="T58" fmla="*/ 66 w 678"/>
                  <a:gd name="T59" fmla="*/ 264 h 672"/>
                  <a:gd name="T60" fmla="*/ 96 w 678"/>
                  <a:gd name="T61" fmla="*/ 288 h 672"/>
                  <a:gd name="T62" fmla="*/ 114 w 678"/>
                  <a:gd name="T63" fmla="*/ 336 h 672"/>
                  <a:gd name="T64" fmla="*/ 102 w 678"/>
                  <a:gd name="T65" fmla="*/ 372 h 672"/>
                  <a:gd name="T66" fmla="*/ 72 w 678"/>
                  <a:gd name="T67" fmla="*/ 402 h 672"/>
                  <a:gd name="T68" fmla="*/ 36 w 678"/>
                  <a:gd name="T69" fmla="*/ 408 h 672"/>
                  <a:gd name="T70" fmla="*/ 24 w 678"/>
                  <a:gd name="T71" fmla="*/ 480 h 672"/>
                  <a:gd name="T72" fmla="*/ 78 w 678"/>
                  <a:gd name="T73" fmla="*/ 486 h 672"/>
                  <a:gd name="T74" fmla="*/ 132 w 678"/>
                  <a:gd name="T75" fmla="*/ 474 h 672"/>
                  <a:gd name="T76" fmla="*/ 180 w 678"/>
                  <a:gd name="T77" fmla="*/ 492 h 672"/>
                  <a:gd name="T78" fmla="*/ 198 w 678"/>
                  <a:gd name="T79" fmla="*/ 534 h 672"/>
                  <a:gd name="T80" fmla="*/ 192 w 678"/>
                  <a:gd name="T81" fmla="*/ 588 h 672"/>
                  <a:gd name="T82" fmla="*/ 180 w 678"/>
                  <a:gd name="T83" fmla="*/ 642 h 672"/>
                  <a:gd name="T84" fmla="*/ 228 w 678"/>
                  <a:gd name="T85" fmla="*/ 666 h 672"/>
                  <a:gd name="T86" fmla="*/ 264 w 678"/>
                  <a:gd name="T87" fmla="*/ 636 h 672"/>
                  <a:gd name="T88" fmla="*/ 276 w 678"/>
                  <a:gd name="T89" fmla="*/ 594 h 672"/>
                  <a:gd name="T90" fmla="*/ 312 w 678"/>
                  <a:gd name="T91" fmla="*/ 570 h 672"/>
                  <a:gd name="T92" fmla="*/ 348 w 678"/>
                  <a:gd name="T93" fmla="*/ 564 h 672"/>
                  <a:gd name="T94" fmla="*/ 390 w 678"/>
                  <a:gd name="T95" fmla="*/ 582 h 672"/>
                  <a:gd name="T96" fmla="*/ 414 w 678"/>
                  <a:gd name="T97" fmla="*/ 618 h 672"/>
                  <a:gd name="T98" fmla="*/ 450 w 678"/>
                  <a:gd name="T99" fmla="*/ 666 h 672"/>
                  <a:gd name="T100" fmla="*/ 516 w 678"/>
                  <a:gd name="T101" fmla="*/ 636 h 672"/>
                  <a:gd name="T102" fmla="*/ 486 w 678"/>
                  <a:gd name="T103" fmla="*/ 576 h 672"/>
                  <a:gd name="T104" fmla="*/ 486 w 678"/>
                  <a:gd name="T105" fmla="*/ 522 h 672"/>
                  <a:gd name="T106" fmla="*/ 510 w 678"/>
                  <a:gd name="T107" fmla="*/ 486 h 672"/>
                  <a:gd name="T108" fmla="*/ 564 w 678"/>
                  <a:gd name="T109" fmla="*/ 474 h 672"/>
                  <a:gd name="T110" fmla="*/ 612 w 678"/>
                  <a:gd name="T111" fmla="*/ 492 h 672"/>
                  <a:gd name="T112" fmla="*/ 654 w 678"/>
                  <a:gd name="T113" fmla="*/ 480 h 672"/>
                  <a:gd name="T114" fmla="*/ 678 w 678"/>
                  <a:gd name="T115" fmla="*/ 432 h 6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8" h="672">
                    <a:moveTo>
                      <a:pt x="648" y="408"/>
                    </a:moveTo>
                    <a:lnTo>
                      <a:pt x="636" y="408"/>
                    </a:lnTo>
                    <a:lnTo>
                      <a:pt x="624" y="408"/>
                    </a:lnTo>
                    <a:lnTo>
                      <a:pt x="618" y="408"/>
                    </a:lnTo>
                    <a:lnTo>
                      <a:pt x="612" y="402"/>
                    </a:lnTo>
                    <a:lnTo>
                      <a:pt x="600" y="396"/>
                    </a:lnTo>
                    <a:lnTo>
                      <a:pt x="594" y="390"/>
                    </a:lnTo>
                    <a:lnTo>
                      <a:pt x="588" y="384"/>
                    </a:lnTo>
                    <a:lnTo>
                      <a:pt x="582" y="378"/>
                    </a:lnTo>
                    <a:lnTo>
                      <a:pt x="576" y="372"/>
                    </a:lnTo>
                    <a:lnTo>
                      <a:pt x="576" y="360"/>
                    </a:lnTo>
                    <a:lnTo>
                      <a:pt x="570" y="354"/>
                    </a:lnTo>
                    <a:lnTo>
                      <a:pt x="570" y="342"/>
                    </a:lnTo>
                    <a:lnTo>
                      <a:pt x="570" y="336"/>
                    </a:lnTo>
                    <a:lnTo>
                      <a:pt x="570" y="324"/>
                    </a:lnTo>
                    <a:lnTo>
                      <a:pt x="570" y="318"/>
                    </a:lnTo>
                    <a:lnTo>
                      <a:pt x="576" y="306"/>
                    </a:lnTo>
                    <a:lnTo>
                      <a:pt x="576" y="300"/>
                    </a:lnTo>
                    <a:lnTo>
                      <a:pt x="582" y="288"/>
                    </a:lnTo>
                    <a:lnTo>
                      <a:pt x="588" y="282"/>
                    </a:lnTo>
                    <a:lnTo>
                      <a:pt x="594" y="276"/>
                    </a:lnTo>
                    <a:lnTo>
                      <a:pt x="600" y="270"/>
                    </a:lnTo>
                    <a:lnTo>
                      <a:pt x="612" y="264"/>
                    </a:lnTo>
                    <a:lnTo>
                      <a:pt x="618" y="264"/>
                    </a:lnTo>
                    <a:lnTo>
                      <a:pt x="624" y="258"/>
                    </a:lnTo>
                    <a:lnTo>
                      <a:pt x="636" y="258"/>
                    </a:lnTo>
                    <a:lnTo>
                      <a:pt x="648" y="258"/>
                    </a:lnTo>
                    <a:lnTo>
                      <a:pt x="678" y="246"/>
                    </a:lnTo>
                    <a:lnTo>
                      <a:pt x="672" y="228"/>
                    </a:lnTo>
                    <a:lnTo>
                      <a:pt x="666" y="216"/>
                    </a:lnTo>
                    <a:lnTo>
                      <a:pt x="666" y="198"/>
                    </a:lnTo>
                    <a:lnTo>
                      <a:pt x="654" y="186"/>
                    </a:lnTo>
                    <a:lnTo>
                      <a:pt x="648" y="174"/>
                    </a:lnTo>
                    <a:lnTo>
                      <a:pt x="642" y="162"/>
                    </a:lnTo>
                    <a:lnTo>
                      <a:pt x="612" y="174"/>
                    </a:lnTo>
                    <a:lnTo>
                      <a:pt x="606" y="180"/>
                    </a:lnTo>
                    <a:lnTo>
                      <a:pt x="594" y="186"/>
                    </a:lnTo>
                    <a:lnTo>
                      <a:pt x="582" y="192"/>
                    </a:lnTo>
                    <a:lnTo>
                      <a:pt x="570" y="192"/>
                    </a:lnTo>
                    <a:lnTo>
                      <a:pt x="564" y="198"/>
                    </a:lnTo>
                    <a:lnTo>
                      <a:pt x="552" y="198"/>
                    </a:lnTo>
                    <a:lnTo>
                      <a:pt x="540" y="192"/>
                    </a:lnTo>
                    <a:lnTo>
                      <a:pt x="528" y="192"/>
                    </a:lnTo>
                    <a:lnTo>
                      <a:pt x="522" y="186"/>
                    </a:lnTo>
                    <a:lnTo>
                      <a:pt x="510" y="180"/>
                    </a:lnTo>
                    <a:lnTo>
                      <a:pt x="504" y="174"/>
                    </a:lnTo>
                    <a:lnTo>
                      <a:pt x="492" y="162"/>
                    </a:lnTo>
                    <a:lnTo>
                      <a:pt x="486" y="156"/>
                    </a:lnTo>
                    <a:lnTo>
                      <a:pt x="486" y="144"/>
                    </a:lnTo>
                    <a:lnTo>
                      <a:pt x="480" y="132"/>
                    </a:lnTo>
                    <a:lnTo>
                      <a:pt x="480" y="126"/>
                    </a:lnTo>
                    <a:lnTo>
                      <a:pt x="480" y="114"/>
                    </a:lnTo>
                    <a:lnTo>
                      <a:pt x="480" y="102"/>
                    </a:lnTo>
                    <a:lnTo>
                      <a:pt x="486" y="90"/>
                    </a:lnTo>
                    <a:lnTo>
                      <a:pt x="486" y="84"/>
                    </a:lnTo>
                    <a:lnTo>
                      <a:pt x="492" y="72"/>
                    </a:lnTo>
                    <a:lnTo>
                      <a:pt x="504" y="66"/>
                    </a:lnTo>
                    <a:lnTo>
                      <a:pt x="516" y="30"/>
                    </a:lnTo>
                    <a:lnTo>
                      <a:pt x="504" y="30"/>
                    </a:lnTo>
                    <a:lnTo>
                      <a:pt x="498" y="24"/>
                    </a:lnTo>
                    <a:lnTo>
                      <a:pt x="486" y="18"/>
                    </a:lnTo>
                    <a:lnTo>
                      <a:pt x="480" y="12"/>
                    </a:lnTo>
                    <a:lnTo>
                      <a:pt x="468" y="12"/>
                    </a:lnTo>
                    <a:lnTo>
                      <a:pt x="462" y="6"/>
                    </a:lnTo>
                    <a:lnTo>
                      <a:pt x="450" y="6"/>
                    </a:lnTo>
                    <a:lnTo>
                      <a:pt x="444" y="0"/>
                    </a:lnTo>
                    <a:lnTo>
                      <a:pt x="432" y="0"/>
                    </a:lnTo>
                    <a:lnTo>
                      <a:pt x="420" y="30"/>
                    </a:lnTo>
                    <a:lnTo>
                      <a:pt x="420" y="36"/>
                    </a:lnTo>
                    <a:lnTo>
                      <a:pt x="414" y="48"/>
                    </a:lnTo>
                    <a:lnTo>
                      <a:pt x="414" y="54"/>
                    </a:lnTo>
                    <a:lnTo>
                      <a:pt x="408" y="66"/>
                    </a:lnTo>
                    <a:lnTo>
                      <a:pt x="402" y="72"/>
                    </a:lnTo>
                    <a:lnTo>
                      <a:pt x="396" y="78"/>
                    </a:lnTo>
                    <a:lnTo>
                      <a:pt x="390" y="84"/>
                    </a:lnTo>
                    <a:lnTo>
                      <a:pt x="384" y="90"/>
                    </a:lnTo>
                    <a:lnTo>
                      <a:pt x="378" y="96"/>
                    </a:lnTo>
                    <a:lnTo>
                      <a:pt x="366" y="102"/>
                    </a:lnTo>
                    <a:lnTo>
                      <a:pt x="360" y="102"/>
                    </a:lnTo>
                    <a:lnTo>
                      <a:pt x="348" y="108"/>
                    </a:lnTo>
                    <a:lnTo>
                      <a:pt x="342" y="108"/>
                    </a:lnTo>
                    <a:lnTo>
                      <a:pt x="330" y="108"/>
                    </a:lnTo>
                    <a:lnTo>
                      <a:pt x="324" y="102"/>
                    </a:lnTo>
                    <a:lnTo>
                      <a:pt x="312" y="102"/>
                    </a:lnTo>
                    <a:lnTo>
                      <a:pt x="306" y="96"/>
                    </a:lnTo>
                    <a:lnTo>
                      <a:pt x="294" y="90"/>
                    </a:lnTo>
                    <a:lnTo>
                      <a:pt x="288" y="84"/>
                    </a:lnTo>
                    <a:lnTo>
                      <a:pt x="282" y="78"/>
                    </a:lnTo>
                    <a:lnTo>
                      <a:pt x="276" y="72"/>
                    </a:lnTo>
                    <a:lnTo>
                      <a:pt x="270" y="66"/>
                    </a:lnTo>
                    <a:lnTo>
                      <a:pt x="270" y="54"/>
                    </a:lnTo>
                    <a:lnTo>
                      <a:pt x="264" y="48"/>
                    </a:lnTo>
                    <a:lnTo>
                      <a:pt x="264" y="36"/>
                    </a:lnTo>
                    <a:lnTo>
                      <a:pt x="264" y="30"/>
                    </a:lnTo>
                    <a:lnTo>
                      <a:pt x="252" y="0"/>
                    </a:lnTo>
                    <a:lnTo>
                      <a:pt x="234" y="0"/>
                    </a:lnTo>
                    <a:lnTo>
                      <a:pt x="222" y="6"/>
                    </a:lnTo>
                    <a:lnTo>
                      <a:pt x="210" y="12"/>
                    </a:lnTo>
                    <a:lnTo>
                      <a:pt x="198" y="18"/>
                    </a:lnTo>
                    <a:lnTo>
                      <a:pt x="180" y="24"/>
                    </a:lnTo>
                    <a:lnTo>
                      <a:pt x="168" y="30"/>
                    </a:lnTo>
                    <a:lnTo>
                      <a:pt x="180" y="66"/>
                    </a:lnTo>
                    <a:lnTo>
                      <a:pt x="186" y="72"/>
                    </a:lnTo>
                    <a:lnTo>
                      <a:pt x="192" y="84"/>
                    </a:lnTo>
                    <a:lnTo>
                      <a:pt x="198" y="90"/>
                    </a:lnTo>
                    <a:lnTo>
                      <a:pt x="198" y="102"/>
                    </a:lnTo>
                    <a:lnTo>
                      <a:pt x="204" y="114"/>
                    </a:lnTo>
                    <a:lnTo>
                      <a:pt x="204" y="126"/>
                    </a:lnTo>
                    <a:lnTo>
                      <a:pt x="198" y="132"/>
                    </a:lnTo>
                    <a:lnTo>
                      <a:pt x="198" y="144"/>
                    </a:lnTo>
                    <a:lnTo>
                      <a:pt x="192" y="156"/>
                    </a:lnTo>
                    <a:lnTo>
                      <a:pt x="186" y="162"/>
                    </a:lnTo>
                    <a:lnTo>
                      <a:pt x="180" y="174"/>
                    </a:lnTo>
                    <a:lnTo>
                      <a:pt x="174" y="180"/>
                    </a:lnTo>
                    <a:lnTo>
                      <a:pt x="162" y="186"/>
                    </a:lnTo>
                    <a:lnTo>
                      <a:pt x="150" y="192"/>
                    </a:lnTo>
                    <a:lnTo>
                      <a:pt x="138" y="192"/>
                    </a:lnTo>
                    <a:lnTo>
                      <a:pt x="132" y="198"/>
                    </a:lnTo>
                    <a:lnTo>
                      <a:pt x="120" y="198"/>
                    </a:lnTo>
                    <a:lnTo>
                      <a:pt x="108" y="192"/>
                    </a:lnTo>
                    <a:lnTo>
                      <a:pt x="96" y="192"/>
                    </a:lnTo>
                    <a:lnTo>
                      <a:pt x="90" y="186"/>
                    </a:lnTo>
                    <a:lnTo>
                      <a:pt x="78" y="180"/>
                    </a:lnTo>
                    <a:lnTo>
                      <a:pt x="72" y="174"/>
                    </a:lnTo>
                    <a:lnTo>
                      <a:pt x="36" y="162"/>
                    </a:lnTo>
                    <a:lnTo>
                      <a:pt x="30" y="168"/>
                    </a:lnTo>
                    <a:lnTo>
                      <a:pt x="30" y="180"/>
                    </a:lnTo>
                    <a:lnTo>
                      <a:pt x="24" y="192"/>
                    </a:lnTo>
                    <a:lnTo>
                      <a:pt x="18" y="198"/>
                    </a:lnTo>
                    <a:lnTo>
                      <a:pt x="18" y="210"/>
                    </a:lnTo>
                    <a:lnTo>
                      <a:pt x="12" y="216"/>
                    </a:lnTo>
                    <a:lnTo>
                      <a:pt x="6" y="228"/>
                    </a:lnTo>
                    <a:lnTo>
                      <a:pt x="6" y="234"/>
                    </a:lnTo>
                    <a:lnTo>
                      <a:pt x="0" y="246"/>
                    </a:lnTo>
                    <a:lnTo>
                      <a:pt x="36" y="258"/>
                    </a:lnTo>
                    <a:lnTo>
                      <a:pt x="48" y="258"/>
                    </a:lnTo>
                    <a:lnTo>
                      <a:pt x="54" y="258"/>
                    </a:lnTo>
                    <a:lnTo>
                      <a:pt x="66" y="264"/>
                    </a:lnTo>
                    <a:lnTo>
                      <a:pt x="72" y="264"/>
                    </a:lnTo>
                    <a:lnTo>
                      <a:pt x="78" y="270"/>
                    </a:lnTo>
                    <a:lnTo>
                      <a:pt x="84" y="276"/>
                    </a:lnTo>
                    <a:lnTo>
                      <a:pt x="90" y="282"/>
                    </a:lnTo>
                    <a:lnTo>
                      <a:pt x="96" y="288"/>
                    </a:lnTo>
                    <a:lnTo>
                      <a:pt x="102" y="300"/>
                    </a:lnTo>
                    <a:lnTo>
                      <a:pt x="108" y="306"/>
                    </a:lnTo>
                    <a:lnTo>
                      <a:pt x="108" y="318"/>
                    </a:lnTo>
                    <a:lnTo>
                      <a:pt x="114" y="324"/>
                    </a:lnTo>
                    <a:lnTo>
                      <a:pt x="114" y="336"/>
                    </a:lnTo>
                    <a:lnTo>
                      <a:pt x="114" y="342"/>
                    </a:lnTo>
                    <a:lnTo>
                      <a:pt x="108" y="354"/>
                    </a:lnTo>
                    <a:lnTo>
                      <a:pt x="108" y="360"/>
                    </a:lnTo>
                    <a:lnTo>
                      <a:pt x="102" y="372"/>
                    </a:lnTo>
                    <a:lnTo>
                      <a:pt x="96" y="378"/>
                    </a:lnTo>
                    <a:lnTo>
                      <a:pt x="90" y="384"/>
                    </a:lnTo>
                    <a:lnTo>
                      <a:pt x="84" y="390"/>
                    </a:lnTo>
                    <a:lnTo>
                      <a:pt x="78" y="396"/>
                    </a:lnTo>
                    <a:lnTo>
                      <a:pt x="72" y="402"/>
                    </a:lnTo>
                    <a:lnTo>
                      <a:pt x="66" y="408"/>
                    </a:lnTo>
                    <a:lnTo>
                      <a:pt x="54" y="408"/>
                    </a:lnTo>
                    <a:lnTo>
                      <a:pt x="48" y="408"/>
                    </a:lnTo>
                    <a:lnTo>
                      <a:pt x="36" y="408"/>
                    </a:lnTo>
                    <a:lnTo>
                      <a:pt x="6" y="426"/>
                    </a:lnTo>
                    <a:lnTo>
                      <a:pt x="6" y="438"/>
                    </a:lnTo>
                    <a:lnTo>
                      <a:pt x="12" y="450"/>
                    </a:lnTo>
                    <a:lnTo>
                      <a:pt x="18" y="468"/>
                    </a:lnTo>
                    <a:lnTo>
                      <a:pt x="24" y="480"/>
                    </a:lnTo>
                    <a:lnTo>
                      <a:pt x="30" y="492"/>
                    </a:lnTo>
                    <a:lnTo>
                      <a:pt x="42" y="510"/>
                    </a:lnTo>
                    <a:lnTo>
                      <a:pt x="72" y="492"/>
                    </a:lnTo>
                    <a:lnTo>
                      <a:pt x="78" y="486"/>
                    </a:lnTo>
                    <a:lnTo>
                      <a:pt x="90" y="480"/>
                    </a:lnTo>
                    <a:lnTo>
                      <a:pt x="96" y="474"/>
                    </a:lnTo>
                    <a:lnTo>
                      <a:pt x="108" y="474"/>
                    </a:lnTo>
                    <a:lnTo>
                      <a:pt x="120" y="474"/>
                    </a:lnTo>
                    <a:lnTo>
                      <a:pt x="132" y="474"/>
                    </a:lnTo>
                    <a:lnTo>
                      <a:pt x="138" y="474"/>
                    </a:lnTo>
                    <a:lnTo>
                      <a:pt x="150" y="474"/>
                    </a:lnTo>
                    <a:lnTo>
                      <a:pt x="162" y="480"/>
                    </a:lnTo>
                    <a:lnTo>
                      <a:pt x="174" y="486"/>
                    </a:lnTo>
                    <a:lnTo>
                      <a:pt x="180" y="492"/>
                    </a:lnTo>
                    <a:lnTo>
                      <a:pt x="186" y="504"/>
                    </a:lnTo>
                    <a:lnTo>
                      <a:pt x="192" y="510"/>
                    </a:lnTo>
                    <a:lnTo>
                      <a:pt x="198" y="522"/>
                    </a:lnTo>
                    <a:lnTo>
                      <a:pt x="198" y="534"/>
                    </a:lnTo>
                    <a:lnTo>
                      <a:pt x="204" y="546"/>
                    </a:lnTo>
                    <a:lnTo>
                      <a:pt x="204" y="558"/>
                    </a:lnTo>
                    <a:lnTo>
                      <a:pt x="198" y="564"/>
                    </a:lnTo>
                    <a:lnTo>
                      <a:pt x="198" y="576"/>
                    </a:lnTo>
                    <a:lnTo>
                      <a:pt x="192" y="588"/>
                    </a:lnTo>
                    <a:lnTo>
                      <a:pt x="186" y="594"/>
                    </a:lnTo>
                    <a:lnTo>
                      <a:pt x="180" y="606"/>
                    </a:lnTo>
                    <a:lnTo>
                      <a:pt x="168" y="636"/>
                    </a:lnTo>
                    <a:lnTo>
                      <a:pt x="180" y="642"/>
                    </a:lnTo>
                    <a:lnTo>
                      <a:pt x="186" y="648"/>
                    </a:lnTo>
                    <a:lnTo>
                      <a:pt x="198" y="654"/>
                    </a:lnTo>
                    <a:lnTo>
                      <a:pt x="210" y="654"/>
                    </a:lnTo>
                    <a:lnTo>
                      <a:pt x="216" y="660"/>
                    </a:lnTo>
                    <a:lnTo>
                      <a:pt x="228" y="666"/>
                    </a:lnTo>
                    <a:lnTo>
                      <a:pt x="234" y="666"/>
                    </a:lnTo>
                    <a:lnTo>
                      <a:pt x="246" y="672"/>
                    </a:lnTo>
                    <a:lnTo>
                      <a:pt x="258" y="672"/>
                    </a:lnTo>
                    <a:lnTo>
                      <a:pt x="264" y="636"/>
                    </a:lnTo>
                    <a:lnTo>
                      <a:pt x="264" y="630"/>
                    </a:lnTo>
                    <a:lnTo>
                      <a:pt x="264" y="618"/>
                    </a:lnTo>
                    <a:lnTo>
                      <a:pt x="270" y="612"/>
                    </a:lnTo>
                    <a:lnTo>
                      <a:pt x="270" y="600"/>
                    </a:lnTo>
                    <a:lnTo>
                      <a:pt x="276" y="594"/>
                    </a:lnTo>
                    <a:lnTo>
                      <a:pt x="282" y="588"/>
                    </a:lnTo>
                    <a:lnTo>
                      <a:pt x="288" y="582"/>
                    </a:lnTo>
                    <a:lnTo>
                      <a:pt x="294" y="576"/>
                    </a:lnTo>
                    <a:lnTo>
                      <a:pt x="306" y="570"/>
                    </a:lnTo>
                    <a:lnTo>
                      <a:pt x="312" y="570"/>
                    </a:lnTo>
                    <a:lnTo>
                      <a:pt x="324" y="564"/>
                    </a:lnTo>
                    <a:lnTo>
                      <a:pt x="330" y="564"/>
                    </a:lnTo>
                    <a:lnTo>
                      <a:pt x="342" y="564"/>
                    </a:lnTo>
                    <a:lnTo>
                      <a:pt x="348" y="564"/>
                    </a:lnTo>
                    <a:lnTo>
                      <a:pt x="360" y="564"/>
                    </a:lnTo>
                    <a:lnTo>
                      <a:pt x="366" y="570"/>
                    </a:lnTo>
                    <a:lnTo>
                      <a:pt x="378" y="570"/>
                    </a:lnTo>
                    <a:lnTo>
                      <a:pt x="384" y="576"/>
                    </a:lnTo>
                    <a:lnTo>
                      <a:pt x="390" y="582"/>
                    </a:lnTo>
                    <a:lnTo>
                      <a:pt x="396" y="588"/>
                    </a:lnTo>
                    <a:lnTo>
                      <a:pt x="402" y="594"/>
                    </a:lnTo>
                    <a:lnTo>
                      <a:pt x="408" y="600"/>
                    </a:lnTo>
                    <a:lnTo>
                      <a:pt x="414" y="612"/>
                    </a:lnTo>
                    <a:lnTo>
                      <a:pt x="414" y="618"/>
                    </a:lnTo>
                    <a:lnTo>
                      <a:pt x="420" y="630"/>
                    </a:lnTo>
                    <a:lnTo>
                      <a:pt x="420" y="636"/>
                    </a:lnTo>
                    <a:lnTo>
                      <a:pt x="438" y="672"/>
                    </a:lnTo>
                    <a:lnTo>
                      <a:pt x="450" y="666"/>
                    </a:lnTo>
                    <a:lnTo>
                      <a:pt x="462" y="660"/>
                    </a:lnTo>
                    <a:lnTo>
                      <a:pt x="474" y="654"/>
                    </a:lnTo>
                    <a:lnTo>
                      <a:pt x="486" y="648"/>
                    </a:lnTo>
                    <a:lnTo>
                      <a:pt x="504" y="642"/>
                    </a:lnTo>
                    <a:lnTo>
                      <a:pt x="516" y="636"/>
                    </a:lnTo>
                    <a:lnTo>
                      <a:pt x="504" y="606"/>
                    </a:lnTo>
                    <a:lnTo>
                      <a:pt x="492" y="594"/>
                    </a:lnTo>
                    <a:lnTo>
                      <a:pt x="486" y="588"/>
                    </a:lnTo>
                    <a:lnTo>
                      <a:pt x="486" y="576"/>
                    </a:lnTo>
                    <a:lnTo>
                      <a:pt x="480" y="564"/>
                    </a:lnTo>
                    <a:lnTo>
                      <a:pt x="480" y="558"/>
                    </a:lnTo>
                    <a:lnTo>
                      <a:pt x="480" y="546"/>
                    </a:lnTo>
                    <a:lnTo>
                      <a:pt x="480" y="534"/>
                    </a:lnTo>
                    <a:lnTo>
                      <a:pt x="486" y="522"/>
                    </a:lnTo>
                    <a:lnTo>
                      <a:pt x="486" y="510"/>
                    </a:lnTo>
                    <a:lnTo>
                      <a:pt x="492" y="504"/>
                    </a:lnTo>
                    <a:lnTo>
                      <a:pt x="504" y="492"/>
                    </a:lnTo>
                    <a:lnTo>
                      <a:pt x="510" y="486"/>
                    </a:lnTo>
                    <a:lnTo>
                      <a:pt x="522" y="480"/>
                    </a:lnTo>
                    <a:lnTo>
                      <a:pt x="528" y="474"/>
                    </a:lnTo>
                    <a:lnTo>
                      <a:pt x="540" y="474"/>
                    </a:lnTo>
                    <a:lnTo>
                      <a:pt x="552" y="474"/>
                    </a:lnTo>
                    <a:lnTo>
                      <a:pt x="564" y="474"/>
                    </a:lnTo>
                    <a:lnTo>
                      <a:pt x="570" y="474"/>
                    </a:lnTo>
                    <a:lnTo>
                      <a:pt x="582" y="474"/>
                    </a:lnTo>
                    <a:lnTo>
                      <a:pt x="594" y="480"/>
                    </a:lnTo>
                    <a:lnTo>
                      <a:pt x="606" y="486"/>
                    </a:lnTo>
                    <a:lnTo>
                      <a:pt x="612" y="492"/>
                    </a:lnTo>
                    <a:lnTo>
                      <a:pt x="642" y="510"/>
                    </a:lnTo>
                    <a:lnTo>
                      <a:pt x="648" y="498"/>
                    </a:lnTo>
                    <a:lnTo>
                      <a:pt x="654" y="492"/>
                    </a:lnTo>
                    <a:lnTo>
                      <a:pt x="654" y="480"/>
                    </a:lnTo>
                    <a:lnTo>
                      <a:pt x="660" y="474"/>
                    </a:lnTo>
                    <a:lnTo>
                      <a:pt x="666" y="462"/>
                    </a:lnTo>
                    <a:lnTo>
                      <a:pt x="666" y="456"/>
                    </a:lnTo>
                    <a:lnTo>
                      <a:pt x="672" y="444"/>
                    </a:lnTo>
                    <a:lnTo>
                      <a:pt x="678" y="432"/>
                    </a:lnTo>
                    <a:lnTo>
                      <a:pt x="678" y="426"/>
                    </a:lnTo>
                    <a:lnTo>
                      <a:pt x="648" y="408"/>
                    </a:lnTo>
                    <a:close/>
                  </a:path>
                </a:pathLst>
              </a:custGeom>
              <a:solidFill>
                <a:srgbClr val="0066FF"/>
              </a:solidFill>
              <a:ln w="9525">
                <a:solidFill>
                  <a:srgbClr val="000000"/>
                </a:solidFill>
                <a:prstDash val="solid"/>
                <a:round/>
                <a:headEnd/>
                <a:tailEnd/>
              </a:ln>
            </p:spPr>
            <p:txBody>
              <a:bodyPr/>
              <a:lstStyle/>
              <a:p>
                <a:endParaRPr lang="fr-FR"/>
              </a:p>
            </p:txBody>
          </p:sp>
          <p:sp>
            <p:nvSpPr>
              <p:cNvPr id="26654" name="Freeform 2053"/>
              <p:cNvSpPr>
                <a:spLocks/>
              </p:cNvSpPr>
              <p:nvPr/>
            </p:nvSpPr>
            <p:spPr bwMode="auto">
              <a:xfrm>
                <a:off x="1596" y="728"/>
                <a:ext cx="378" cy="378"/>
              </a:xfrm>
              <a:custGeom>
                <a:avLst/>
                <a:gdLst>
                  <a:gd name="T0" fmla="*/ 48 w 378"/>
                  <a:gd name="T1" fmla="*/ 66 h 378"/>
                  <a:gd name="T2" fmla="*/ 36 w 378"/>
                  <a:gd name="T3" fmla="*/ 78 h 378"/>
                  <a:gd name="T4" fmla="*/ 24 w 378"/>
                  <a:gd name="T5" fmla="*/ 96 h 378"/>
                  <a:gd name="T6" fmla="*/ 18 w 378"/>
                  <a:gd name="T7" fmla="*/ 114 h 378"/>
                  <a:gd name="T8" fmla="*/ 12 w 378"/>
                  <a:gd name="T9" fmla="*/ 132 h 378"/>
                  <a:gd name="T10" fmla="*/ 6 w 378"/>
                  <a:gd name="T11" fmla="*/ 150 h 378"/>
                  <a:gd name="T12" fmla="*/ 0 w 378"/>
                  <a:gd name="T13" fmla="*/ 168 h 378"/>
                  <a:gd name="T14" fmla="*/ 0 w 378"/>
                  <a:gd name="T15" fmla="*/ 192 h 378"/>
                  <a:gd name="T16" fmla="*/ 0 w 378"/>
                  <a:gd name="T17" fmla="*/ 210 h 378"/>
                  <a:gd name="T18" fmla="*/ 6 w 378"/>
                  <a:gd name="T19" fmla="*/ 228 h 378"/>
                  <a:gd name="T20" fmla="*/ 12 w 378"/>
                  <a:gd name="T21" fmla="*/ 246 h 378"/>
                  <a:gd name="T22" fmla="*/ 18 w 378"/>
                  <a:gd name="T23" fmla="*/ 264 h 378"/>
                  <a:gd name="T24" fmla="*/ 24 w 378"/>
                  <a:gd name="T25" fmla="*/ 282 h 378"/>
                  <a:gd name="T26" fmla="*/ 36 w 378"/>
                  <a:gd name="T27" fmla="*/ 300 h 378"/>
                  <a:gd name="T28" fmla="*/ 48 w 378"/>
                  <a:gd name="T29" fmla="*/ 318 h 378"/>
                  <a:gd name="T30" fmla="*/ 60 w 378"/>
                  <a:gd name="T31" fmla="*/ 324 h 378"/>
                  <a:gd name="T32" fmla="*/ 72 w 378"/>
                  <a:gd name="T33" fmla="*/ 336 h 378"/>
                  <a:gd name="T34" fmla="*/ 90 w 378"/>
                  <a:gd name="T35" fmla="*/ 348 h 378"/>
                  <a:gd name="T36" fmla="*/ 108 w 378"/>
                  <a:gd name="T37" fmla="*/ 360 h 378"/>
                  <a:gd name="T38" fmla="*/ 126 w 378"/>
                  <a:gd name="T39" fmla="*/ 366 h 378"/>
                  <a:gd name="T40" fmla="*/ 144 w 378"/>
                  <a:gd name="T41" fmla="*/ 372 h 378"/>
                  <a:gd name="T42" fmla="*/ 162 w 378"/>
                  <a:gd name="T43" fmla="*/ 378 h 378"/>
                  <a:gd name="T44" fmla="*/ 180 w 378"/>
                  <a:gd name="T45" fmla="*/ 378 h 378"/>
                  <a:gd name="T46" fmla="*/ 198 w 378"/>
                  <a:gd name="T47" fmla="*/ 378 h 378"/>
                  <a:gd name="T48" fmla="*/ 222 w 378"/>
                  <a:gd name="T49" fmla="*/ 378 h 378"/>
                  <a:gd name="T50" fmla="*/ 240 w 378"/>
                  <a:gd name="T51" fmla="*/ 372 h 378"/>
                  <a:gd name="T52" fmla="*/ 258 w 378"/>
                  <a:gd name="T53" fmla="*/ 366 h 378"/>
                  <a:gd name="T54" fmla="*/ 276 w 378"/>
                  <a:gd name="T55" fmla="*/ 360 h 378"/>
                  <a:gd name="T56" fmla="*/ 294 w 378"/>
                  <a:gd name="T57" fmla="*/ 348 h 378"/>
                  <a:gd name="T58" fmla="*/ 312 w 378"/>
                  <a:gd name="T59" fmla="*/ 336 h 378"/>
                  <a:gd name="T60" fmla="*/ 324 w 378"/>
                  <a:gd name="T61" fmla="*/ 324 h 378"/>
                  <a:gd name="T62" fmla="*/ 330 w 378"/>
                  <a:gd name="T63" fmla="*/ 318 h 378"/>
                  <a:gd name="T64" fmla="*/ 342 w 378"/>
                  <a:gd name="T65" fmla="*/ 300 h 378"/>
                  <a:gd name="T66" fmla="*/ 354 w 378"/>
                  <a:gd name="T67" fmla="*/ 282 h 378"/>
                  <a:gd name="T68" fmla="*/ 366 w 378"/>
                  <a:gd name="T69" fmla="*/ 264 h 378"/>
                  <a:gd name="T70" fmla="*/ 372 w 378"/>
                  <a:gd name="T71" fmla="*/ 246 h 378"/>
                  <a:gd name="T72" fmla="*/ 378 w 378"/>
                  <a:gd name="T73" fmla="*/ 228 h 378"/>
                  <a:gd name="T74" fmla="*/ 378 w 378"/>
                  <a:gd name="T75" fmla="*/ 210 h 378"/>
                  <a:gd name="T76" fmla="*/ 378 w 378"/>
                  <a:gd name="T77" fmla="*/ 192 h 378"/>
                  <a:gd name="T78" fmla="*/ 378 w 378"/>
                  <a:gd name="T79" fmla="*/ 168 h 378"/>
                  <a:gd name="T80" fmla="*/ 378 w 378"/>
                  <a:gd name="T81" fmla="*/ 150 h 378"/>
                  <a:gd name="T82" fmla="*/ 372 w 378"/>
                  <a:gd name="T83" fmla="*/ 132 h 378"/>
                  <a:gd name="T84" fmla="*/ 366 w 378"/>
                  <a:gd name="T85" fmla="*/ 114 h 378"/>
                  <a:gd name="T86" fmla="*/ 354 w 378"/>
                  <a:gd name="T87" fmla="*/ 96 h 378"/>
                  <a:gd name="T88" fmla="*/ 342 w 378"/>
                  <a:gd name="T89" fmla="*/ 78 h 378"/>
                  <a:gd name="T90" fmla="*/ 330 w 378"/>
                  <a:gd name="T91" fmla="*/ 66 h 378"/>
                  <a:gd name="T92" fmla="*/ 324 w 378"/>
                  <a:gd name="T93" fmla="*/ 54 h 378"/>
                  <a:gd name="T94" fmla="*/ 312 w 378"/>
                  <a:gd name="T95" fmla="*/ 42 h 378"/>
                  <a:gd name="T96" fmla="*/ 294 w 378"/>
                  <a:gd name="T97" fmla="*/ 30 h 378"/>
                  <a:gd name="T98" fmla="*/ 276 w 378"/>
                  <a:gd name="T99" fmla="*/ 18 h 378"/>
                  <a:gd name="T100" fmla="*/ 258 w 378"/>
                  <a:gd name="T101" fmla="*/ 12 h 378"/>
                  <a:gd name="T102" fmla="*/ 240 w 378"/>
                  <a:gd name="T103" fmla="*/ 6 h 378"/>
                  <a:gd name="T104" fmla="*/ 222 w 378"/>
                  <a:gd name="T105" fmla="*/ 0 h 378"/>
                  <a:gd name="T106" fmla="*/ 198 w 378"/>
                  <a:gd name="T107" fmla="*/ 0 h 378"/>
                  <a:gd name="T108" fmla="*/ 180 w 378"/>
                  <a:gd name="T109" fmla="*/ 0 h 378"/>
                  <a:gd name="T110" fmla="*/ 162 w 378"/>
                  <a:gd name="T111" fmla="*/ 0 h 378"/>
                  <a:gd name="T112" fmla="*/ 144 w 378"/>
                  <a:gd name="T113" fmla="*/ 6 h 378"/>
                  <a:gd name="T114" fmla="*/ 126 w 378"/>
                  <a:gd name="T115" fmla="*/ 12 h 378"/>
                  <a:gd name="T116" fmla="*/ 108 w 378"/>
                  <a:gd name="T117" fmla="*/ 18 h 378"/>
                  <a:gd name="T118" fmla="*/ 90 w 378"/>
                  <a:gd name="T119" fmla="*/ 30 h 378"/>
                  <a:gd name="T120" fmla="*/ 72 w 378"/>
                  <a:gd name="T121" fmla="*/ 42 h 378"/>
                  <a:gd name="T122" fmla="*/ 60 w 378"/>
                  <a:gd name="T123" fmla="*/ 54 h 3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8" h="378">
                    <a:moveTo>
                      <a:pt x="60" y="54"/>
                    </a:moveTo>
                    <a:lnTo>
                      <a:pt x="48" y="66"/>
                    </a:lnTo>
                    <a:lnTo>
                      <a:pt x="42" y="72"/>
                    </a:lnTo>
                    <a:lnTo>
                      <a:pt x="36" y="78"/>
                    </a:lnTo>
                    <a:lnTo>
                      <a:pt x="30" y="90"/>
                    </a:lnTo>
                    <a:lnTo>
                      <a:pt x="24" y="96"/>
                    </a:lnTo>
                    <a:lnTo>
                      <a:pt x="24" y="108"/>
                    </a:lnTo>
                    <a:lnTo>
                      <a:pt x="18" y="114"/>
                    </a:lnTo>
                    <a:lnTo>
                      <a:pt x="12" y="120"/>
                    </a:lnTo>
                    <a:lnTo>
                      <a:pt x="12" y="132"/>
                    </a:lnTo>
                    <a:lnTo>
                      <a:pt x="6" y="144"/>
                    </a:lnTo>
                    <a:lnTo>
                      <a:pt x="6" y="150"/>
                    </a:lnTo>
                    <a:lnTo>
                      <a:pt x="6" y="162"/>
                    </a:lnTo>
                    <a:lnTo>
                      <a:pt x="0" y="168"/>
                    </a:lnTo>
                    <a:lnTo>
                      <a:pt x="0" y="180"/>
                    </a:lnTo>
                    <a:lnTo>
                      <a:pt x="0" y="192"/>
                    </a:lnTo>
                    <a:lnTo>
                      <a:pt x="0" y="198"/>
                    </a:lnTo>
                    <a:lnTo>
                      <a:pt x="0" y="210"/>
                    </a:lnTo>
                    <a:lnTo>
                      <a:pt x="6" y="216"/>
                    </a:lnTo>
                    <a:lnTo>
                      <a:pt x="6" y="228"/>
                    </a:lnTo>
                    <a:lnTo>
                      <a:pt x="6" y="240"/>
                    </a:lnTo>
                    <a:lnTo>
                      <a:pt x="12" y="246"/>
                    </a:lnTo>
                    <a:lnTo>
                      <a:pt x="12" y="258"/>
                    </a:lnTo>
                    <a:lnTo>
                      <a:pt x="18" y="264"/>
                    </a:lnTo>
                    <a:lnTo>
                      <a:pt x="24" y="276"/>
                    </a:lnTo>
                    <a:lnTo>
                      <a:pt x="24" y="282"/>
                    </a:lnTo>
                    <a:lnTo>
                      <a:pt x="30" y="294"/>
                    </a:lnTo>
                    <a:lnTo>
                      <a:pt x="36" y="300"/>
                    </a:lnTo>
                    <a:lnTo>
                      <a:pt x="42" y="306"/>
                    </a:lnTo>
                    <a:lnTo>
                      <a:pt x="48" y="318"/>
                    </a:lnTo>
                    <a:lnTo>
                      <a:pt x="60" y="324"/>
                    </a:lnTo>
                    <a:lnTo>
                      <a:pt x="66" y="330"/>
                    </a:lnTo>
                    <a:lnTo>
                      <a:pt x="72" y="336"/>
                    </a:lnTo>
                    <a:lnTo>
                      <a:pt x="78" y="342"/>
                    </a:lnTo>
                    <a:lnTo>
                      <a:pt x="90" y="348"/>
                    </a:lnTo>
                    <a:lnTo>
                      <a:pt x="96" y="354"/>
                    </a:lnTo>
                    <a:lnTo>
                      <a:pt x="108" y="360"/>
                    </a:lnTo>
                    <a:lnTo>
                      <a:pt x="114" y="360"/>
                    </a:lnTo>
                    <a:lnTo>
                      <a:pt x="126" y="366"/>
                    </a:lnTo>
                    <a:lnTo>
                      <a:pt x="132" y="372"/>
                    </a:lnTo>
                    <a:lnTo>
                      <a:pt x="144" y="372"/>
                    </a:lnTo>
                    <a:lnTo>
                      <a:pt x="150" y="372"/>
                    </a:lnTo>
                    <a:lnTo>
                      <a:pt x="162" y="378"/>
                    </a:lnTo>
                    <a:lnTo>
                      <a:pt x="174" y="378"/>
                    </a:lnTo>
                    <a:lnTo>
                      <a:pt x="180" y="378"/>
                    </a:lnTo>
                    <a:lnTo>
                      <a:pt x="192" y="378"/>
                    </a:lnTo>
                    <a:lnTo>
                      <a:pt x="198" y="378"/>
                    </a:lnTo>
                    <a:lnTo>
                      <a:pt x="210" y="378"/>
                    </a:lnTo>
                    <a:lnTo>
                      <a:pt x="222" y="378"/>
                    </a:lnTo>
                    <a:lnTo>
                      <a:pt x="228" y="372"/>
                    </a:lnTo>
                    <a:lnTo>
                      <a:pt x="240" y="372"/>
                    </a:lnTo>
                    <a:lnTo>
                      <a:pt x="246" y="372"/>
                    </a:lnTo>
                    <a:lnTo>
                      <a:pt x="258" y="366"/>
                    </a:lnTo>
                    <a:lnTo>
                      <a:pt x="264" y="360"/>
                    </a:lnTo>
                    <a:lnTo>
                      <a:pt x="276" y="360"/>
                    </a:lnTo>
                    <a:lnTo>
                      <a:pt x="282" y="354"/>
                    </a:lnTo>
                    <a:lnTo>
                      <a:pt x="294" y="348"/>
                    </a:lnTo>
                    <a:lnTo>
                      <a:pt x="300" y="342"/>
                    </a:lnTo>
                    <a:lnTo>
                      <a:pt x="312" y="336"/>
                    </a:lnTo>
                    <a:lnTo>
                      <a:pt x="318" y="330"/>
                    </a:lnTo>
                    <a:lnTo>
                      <a:pt x="324" y="324"/>
                    </a:lnTo>
                    <a:lnTo>
                      <a:pt x="330" y="318"/>
                    </a:lnTo>
                    <a:lnTo>
                      <a:pt x="336" y="306"/>
                    </a:lnTo>
                    <a:lnTo>
                      <a:pt x="342" y="300"/>
                    </a:lnTo>
                    <a:lnTo>
                      <a:pt x="348" y="294"/>
                    </a:lnTo>
                    <a:lnTo>
                      <a:pt x="354" y="282"/>
                    </a:lnTo>
                    <a:lnTo>
                      <a:pt x="360" y="276"/>
                    </a:lnTo>
                    <a:lnTo>
                      <a:pt x="366" y="264"/>
                    </a:lnTo>
                    <a:lnTo>
                      <a:pt x="366" y="258"/>
                    </a:lnTo>
                    <a:lnTo>
                      <a:pt x="372" y="246"/>
                    </a:lnTo>
                    <a:lnTo>
                      <a:pt x="372" y="240"/>
                    </a:lnTo>
                    <a:lnTo>
                      <a:pt x="378" y="228"/>
                    </a:lnTo>
                    <a:lnTo>
                      <a:pt x="378" y="216"/>
                    </a:lnTo>
                    <a:lnTo>
                      <a:pt x="378" y="210"/>
                    </a:lnTo>
                    <a:lnTo>
                      <a:pt x="378" y="198"/>
                    </a:lnTo>
                    <a:lnTo>
                      <a:pt x="378" y="192"/>
                    </a:lnTo>
                    <a:lnTo>
                      <a:pt x="378" y="180"/>
                    </a:lnTo>
                    <a:lnTo>
                      <a:pt x="378" y="168"/>
                    </a:lnTo>
                    <a:lnTo>
                      <a:pt x="378" y="162"/>
                    </a:lnTo>
                    <a:lnTo>
                      <a:pt x="378" y="150"/>
                    </a:lnTo>
                    <a:lnTo>
                      <a:pt x="372" y="144"/>
                    </a:lnTo>
                    <a:lnTo>
                      <a:pt x="372" y="132"/>
                    </a:lnTo>
                    <a:lnTo>
                      <a:pt x="366" y="120"/>
                    </a:lnTo>
                    <a:lnTo>
                      <a:pt x="366" y="114"/>
                    </a:lnTo>
                    <a:lnTo>
                      <a:pt x="360" y="108"/>
                    </a:lnTo>
                    <a:lnTo>
                      <a:pt x="354" y="96"/>
                    </a:lnTo>
                    <a:lnTo>
                      <a:pt x="348" y="90"/>
                    </a:lnTo>
                    <a:lnTo>
                      <a:pt x="342" y="78"/>
                    </a:lnTo>
                    <a:lnTo>
                      <a:pt x="336" y="72"/>
                    </a:lnTo>
                    <a:lnTo>
                      <a:pt x="330" y="66"/>
                    </a:lnTo>
                    <a:lnTo>
                      <a:pt x="324" y="54"/>
                    </a:lnTo>
                    <a:lnTo>
                      <a:pt x="318" y="48"/>
                    </a:lnTo>
                    <a:lnTo>
                      <a:pt x="312" y="42"/>
                    </a:lnTo>
                    <a:lnTo>
                      <a:pt x="300" y="36"/>
                    </a:lnTo>
                    <a:lnTo>
                      <a:pt x="294" y="30"/>
                    </a:lnTo>
                    <a:lnTo>
                      <a:pt x="282" y="24"/>
                    </a:lnTo>
                    <a:lnTo>
                      <a:pt x="276" y="18"/>
                    </a:lnTo>
                    <a:lnTo>
                      <a:pt x="264" y="18"/>
                    </a:lnTo>
                    <a:lnTo>
                      <a:pt x="258" y="12"/>
                    </a:lnTo>
                    <a:lnTo>
                      <a:pt x="246" y="12"/>
                    </a:lnTo>
                    <a:lnTo>
                      <a:pt x="240" y="6"/>
                    </a:lnTo>
                    <a:lnTo>
                      <a:pt x="228" y="6"/>
                    </a:lnTo>
                    <a:lnTo>
                      <a:pt x="222" y="0"/>
                    </a:lnTo>
                    <a:lnTo>
                      <a:pt x="210" y="0"/>
                    </a:lnTo>
                    <a:lnTo>
                      <a:pt x="198" y="0"/>
                    </a:lnTo>
                    <a:lnTo>
                      <a:pt x="192" y="0"/>
                    </a:lnTo>
                    <a:lnTo>
                      <a:pt x="180" y="0"/>
                    </a:lnTo>
                    <a:lnTo>
                      <a:pt x="174" y="0"/>
                    </a:lnTo>
                    <a:lnTo>
                      <a:pt x="162" y="0"/>
                    </a:lnTo>
                    <a:lnTo>
                      <a:pt x="150" y="6"/>
                    </a:lnTo>
                    <a:lnTo>
                      <a:pt x="144" y="6"/>
                    </a:lnTo>
                    <a:lnTo>
                      <a:pt x="132" y="12"/>
                    </a:lnTo>
                    <a:lnTo>
                      <a:pt x="126" y="12"/>
                    </a:lnTo>
                    <a:lnTo>
                      <a:pt x="114" y="18"/>
                    </a:lnTo>
                    <a:lnTo>
                      <a:pt x="108" y="18"/>
                    </a:lnTo>
                    <a:lnTo>
                      <a:pt x="96" y="24"/>
                    </a:lnTo>
                    <a:lnTo>
                      <a:pt x="90" y="30"/>
                    </a:lnTo>
                    <a:lnTo>
                      <a:pt x="78" y="36"/>
                    </a:lnTo>
                    <a:lnTo>
                      <a:pt x="72" y="42"/>
                    </a:lnTo>
                    <a:lnTo>
                      <a:pt x="66" y="48"/>
                    </a:lnTo>
                    <a:lnTo>
                      <a:pt x="60" y="54"/>
                    </a:lnTo>
                    <a:close/>
                  </a:path>
                </a:pathLst>
              </a:custGeom>
              <a:solidFill>
                <a:srgbClr val="0066FF"/>
              </a:solidFill>
              <a:ln w="9525">
                <a:solidFill>
                  <a:srgbClr val="000000"/>
                </a:solidFill>
                <a:prstDash val="solid"/>
                <a:round/>
                <a:headEnd/>
                <a:tailEnd/>
              </a:ln>
            </p:spPr>
            <p:txBody>
              <a:bodyPr/>
              <a:lstStyle/>
              <a:p>
                <a:endParaRPr lang="fr-FR"/>
              </a:p>
            </p:txBody>
          </p:sp>
          <p:sp>
            <p:nvSpPr>
              <p:cNvPr id="26655" name="Freeform 2054"/>
              <p:cNvSpPr>
                <a:spLocks/>
              </p:cNvSpPr>
              <p:nvPr/>
            </p:nvSpPr>
            <p:spPr bwMode="auto">
              <a:xfrm>
                <a:off x="1614" y="746"/>
                <a:ext cx="348" cy="348"/>
              </a:xfrm>
              <a:custGeom>
                <a:avLst/>
                <a:gdLst>
                  <a:gd name="T0" fmla="*/ 42 w 348"/>
                  <a:gd name="T1" fmla="*/ 54 h 348"/>
                  <a:gd name="T2" fmla="*/ 30 w 348"/>
                  <a:gd name="T3" fmla="*/ 72 h 348"/>
                  <a:gd name="T4" fmla="*/ 18 w 348"/>
                  <a:gd name="T5" fmla="*/ 90 h 348"/>
                  <a:gd name="T6" fmla="*/ 12 w 348"/>
                  <a:gd name="T7" fmla="*/ 108 h 348"/>
                  <a:gd name="T8" fmla="*/ 6 w 348"/>
                  <a:gd name="T9" fmla="*/ 126 h 348"/>
                  <a:gd name="T10" fmla="*/ 0 w 348"/>
                  <a:gd name="T11" fmla="*/ 150 h 348"/>
                  <a:gd name="T12" fmla="*/ 0 w 348"/>
                  <a:gd name="T13" fmla="*/ 168 h 348"/>
                  <a:gd name="T14" fmla="*/ 0 w 348"/>
                  <a:gd name="T15" fmla="*/ 186 h 348"/>
                  <a:gd name="T16" fmla="*/ 0 w 348"/>
                  <a:gd name="T17" fmla="*/ 204 h 348"/>
                  <a:gd name="T18" fmla="*/ 6 w 348"/>
                  <a:gd name="T19" fmla="*/ 228 h 348"/>
                  <a:gd name="T20" fmla="*/ 12 w 348"/>
                  <a:gd name="T21" fmla="*/ 246 h 348"/>
                  <a:gd name="T22" fmla="*/ 24 w 348"/>
                  <a:gd name="T23" fmla="*/ 264 h 348"/>
                  <a:gd name="T24" fmla="*/ 36 w 348"/>
                  <a:gd name="T25" fmla="*/ 282 h 348"/>
                  <a:gd name="T26" fmla="*/ 48 w 348"/>
                  <a:gd name="T27" fmla="*/ 294 h 348"/>
                  <a:gd name="T28" fmla="*/ 54 w 348"/>
                  <a:gd name="T29" fmla="*/ 300 h 348"/>
                  <a:gd name="T30" fmla="*/ 72 w 348"/>
                  <a:gd name="T31" fmla="*/ 312 h 348"/>
                  <a:gd name="T32" fmla="*/ 90 w 348"/>
                  <a:gd name="T33" fmla="*/ 324 h 348"/>
                  <a:gd name="T34" fmla="*/ 108 w 348"/>
                  <a:gd name="T35" fmla="*/ 336 h 348"/>
                  <a:gd name="T36" fmla="*/ 126 w 348"/>
                  <a:gd name="T37" fmla="*/ 342 h 348"/>
                  <a:gd name="T38" fmla="*/ 150 w 348"/>
                  <a:gd name="T39" fmla="*/ 342 h 348"/>
                  <a:gd name="T40" fmla="*/ 168 w 348"/>
                  <a:gd name="T41" fmla="*/ 348 h 348"/>
                  <a:gd name="T42" fmla="*/ 186 w 348"/>
                  <a:gd name="T43" fmla="*/ 342 h 348"/>
                  <a:gd name="T44" fmla="*/ 204 w 348"/>
                  <a:gd name="T45" fmla="*/ 342 h 348"/>
                  <a:gd name="T46" fmla="*/ 228 w 348"/>
                  <a:gd name="T47" fmla="*/ 336 h 348"/>
                  <a:gd name="T48" fmla="*/ 246 w 348"/>
                  <a:gd name="T49" fmla="*/ 330 h 348"/>
                  <a:gd name="T50" fmla="*/ 264 w 348"/>
                  <a:gd name="T51" fmla="*/ 318 h 348"/>
                  <a:gd name="T52" fmla="*/ 282 w 348"/>
                  <a:gd name="T53" fmla="*/ 312 h 348"/>
                  <a:gd name="T54" fmla="*/ 294 w 348"/>
                  <a:gd name="T55" fmla="*/ 294 h 348"/>
                  <a:gd name="T56" fmla="*/ 306 w 348"/>
                  <a:gd name="T57" fmla="*/ 288 h 348"/>
                  <a:gd name="T58" fmla="*/ 318 w 348"/>
                  <a:gd name="T59" fmla="*/ 270 h 348"/>
                  <a:gd name="T60" fmla="*/ 324 w 348"/>
                  <a:gd name="T61" fmla="*/ 252 h 348"/>
                  <a:gd name="T62" fmla="*/ 336 w 348"/>
                  <a:gd name="T63" fmla="*/ 234 h 348"/>
                  <a:gd name="T64" fmla="*/ 342 w 348"/>
                  <a:gd name="T65" fmla="*/ 216 h 348"/>
                  <a:gd name="T66" fmla="*/ 342 w 348"/>
                  <a:gd name="T67" fmla="*/ 198 h 348"/>
                  <a:gd name="T68" fmla="*/ 348 w 348"/>
                  <a:gd name="T69" fmla="*/ 180 h 348"/>
                  <a:gd name="T70" fmla="*/ 348 w 348"/>
                  <a:gd name="T71" fmla="*/ 156 h 348"/>
                  <a:gd name="T72" fmla="*/ 342 w 348"/>
                  <a:gd name="T73" fmla="*/ 138 h 348"/>
                  <a:gd name="T74" fmla="*/ 336 w 348"/>
                  <a:gd name="T75" fmla="*/ 120 h 348"/>
                  <a:gd name="T76" fmla="*/ 330 w 348"/>
                  <a:gd name="T77" fmla="*/ 102 h 348"/>
                  <a:gd name="T78" fmla="*/ 324 w 348"/>
                  <a:gd name="T79" fmla="*/ 84 h 348"/>
                  <a:gd name="T80" fmla="*/ 312 w 348"/>
                  <a:gd name="T81" fmla="*/ 66 h 348"/>
                  <a:gd name="T82" fmla="*/ 294 w 348"/>
                  <a:gd name="T83" fmla="*/ 48 h 348"/>
                  <a:gd name="T84" fmla="*/ 288 w 348"/>
                  <a:gd name="T85" fmla="*/ 42 h 348"/>
                  <a:gd name="T86" fmla="*/ 270 w 348"/>
                  <a:gd name="T87" fmla="*/ 30 h 348"/>
                  <a:gd name="T88" fmla="*/ 252 w 348"/>
                  <a:gd name="T89" fmla="*/ 18 h 348"/>
                  <a:gd name="T90" fmla="*/ 234 w 348"/>
                  <a:gd name="T91" fmla="*/ 12 h 348"/>
                  <a:gd name="T92" fmla="*/ 216 w 348"/>
                  <a:gd name="T93" fmla="*/ 6 h 348"/>
                  <a:gd name="T94" fmla="*/ 198 w 348"/>
                  <a:gd name="T95" fmla="*/ 0 h 348"/>
                  <a:gd name="T96" fmla="*/ 180 w 348"/>
                  <a:gd name="T97" fmla="*/ 0 h 348"/>
                  <a:gd name="T98" fmla="*/ 156 w 348"/>
                  <a:gd name="T99" fmla="*/ 0 h 348"/>
                  <a:gd name="T100" fmla="*/ 138 w 348"/>
                  <a:gd name="T101" fmla="*/ 0 h 348"/>
                  <a:gd name="T102" fmla="*/ 120 w 348"/>
                  <a:gd name="T103" fmla="*/ 6 h 348"/>
                  <a:gd name="T104" fmla="*/ 102 w 348"/>
                  <a:gd name="T105" fmla="*/ 12 h 348"/>
                  <a:gd name="T106" fmla="*/ 84 w 348"/>
                  <a:gd name="T107" fmla="*/ 24 h 348"/>
                  <a:gd name="T108" fmla="*/ 66 w 348"/>
                  <a:gd name="T109" fmla="*/ 36 h 348"/>
                  <a:gd name="T110" fmla="*/ 48 w 348"/>
                  <a:gd name="T111" fmla="*/ 48 h 3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8" h="348">
                    <a:moveTo>
                      <a:pt x="48" y="48"/>
                    </a:moveTo>
                    <a:lnTo>
                      <a:pt x="42" y="54"/>
                    </a:lnTo>
                    <a:lnTo>
                      <a:pt x="36" y="66"/>
                    </a:lnTo>
                    <a:lnTo>
                      <a:pt x="30" y="72"/>
                    </a:lnTo>
                    <a:lnTo>
                      <a:pt x="24" y="84"/>
                    </a:lnTo>
                    <a:lnTo>
                      <a:pt x="18" y="90"/>
                    </a:lnTo>
                    <a:lnTo>
                      <a:pt x="12" y="102"/>
                    </a:lnTo>
                    <a:lnTo>
                      <a:pt x="12" y="108"/>
                    </a:lnTo>
                    <a:lnTo>
                      <a:pt x="6" y="120"/>
                    </a:lnTo>
                    <a:lnTo>
                      <a:pt x="6" y="126"/>
                    </a:lnTo>
                    <a:lnTo>
                      <a:pt x="0" y="138"/>
                    </a:lnTo>
                    <a:lnTo>
                      <a:pt x="0" y="150"/>
                    </a:lnTo>
                    <a:lnTo>
                      <a:pt x="0" y="156"/>
                    </a:lnTo>
                    <a:lnTo>
                      <a:pt x="0" y="168"/>
                    </a:lnTo>
                    <a:lnTo>
                      <a:pt x="0" y="180"/>
                    </a:lnTo>
                    <a:lnTo>
                      <a:pt x="0" y="186"/>
                    </a:lnTo>
                    <a:lnTo>
                      <a:pt x="0" y="198"/>
                    </a:lnTo>
                    <a:lnTo>
                      <a:pt x="0" y="204"/>
                    </a:lnTo>
                    <a:lnTo>
                      <a:pt x="6" y="216"/>
                    </a:lnTo>
                    <a:lnTo>
                      <a:pt x="6" y="228"/>
                    </a:lnTo>
                    <a:lnTo>
                      <a:pt x="12" y="234"/>
                    </a:lnTo>
                    <a:lnTo>
                      <a:pt x="12" y="246"/>
                    </a:lnTo>
                    <a:lnTo>
                      <a:pt x="18" y="252"/>
                    </a:lnTo>
                    <a:lnTo>
                      <a:pt x="24" y="264"/>
                    </a:lnTo>
                    <a:lnTo>
                      <a:pt x="30" y="270"/>
                    </a:lnTo>
                    <a:lnTo>
                      <a:pt x="36" y="282"/>
                    </a:lnTo>
                    <a:lnTo>
                      <a:pt x="42" y="288"/>
                    </a:lnTo>
                    <a:lnTo>
                      <a:pt x="48" y="294"/>
                    </a:lnTo>
                    <a:lnTo>
                      <a:pt x="54" y="300"/>
                    </a:lnTo>
                    <a:lnTo>
                      <a:pt x="66" y="312"/>
                    </a:lnTo>
                    <a:lnTo>
                      <a:pt x="72" y="312"/>
                    </a:lnTo>
                    <a:lnTo>
                      <a:pt x="84" y="318"/>
                    </a:lnTo>
                    <a:lnTo>
                      <a:pt x="90" y="324"/>
                    </a:lnTo>
                    <a:lnTo>
                      <a:pt x="102" y="330"/>
                    </a:lnTo>
                    <a:lnTo>
                      <a:pt x="108" y="336"/>
                    </a:lnTo>
                    <a:lnTo>
                      <a:pt x="120" y="336"/>
                    </a:lnTo>
                    <a:lnTo>
                      <a:pt x="126" y="342"/>
                    </a:lnTo>
                    <a:lnTo>
                      <a:pt x="138" y="342"/>
                    </a:lnTo>
                    <a:lnTo>
                      <a:pt x="150" y="342"/>
                    </a:lnTo>
                    <a:lnTo>
                      <a:pt x="156" y="342"/>
                    </a:lnTo>
                    <a:lnTo>
                      <a:pt x="168" y="348"/>
                    </a:lnTo>
                    <a:lnTo>
                      <a:pt x="180" y="348"/>
                    </a:lnTo>
                    <a:lnTo>
                      <a:pt x="186" y="342"/>
                    </a:lnTo>
                    <a:lnTo>
                      <a:pt x="198" y="342"/>
                    </a:lnTo>
                    <a:lnTo>
                      <a:pt x="204" y="342"/>
                    </a:lnTo>
                    <a:lnTo>
                      <a:pt x="216" y="342"/>
                    </a:lnTo>
                    <a:lnTo>
                      <a:pt x="228" y="336"/>
                    </a:lnTo>
                    <a:lnTo>
                      <a:pt x="234" y="336"/>
                    </a:lnTo>
                    <a:lnTo>
                      <a:pt x="246" y="330"/>
                    </a:lnTo>
                    <a:lnTo>
                      <a:pt x="252" y="324"/>
                    </a:lnTo>
                    <a:lnTo>
                      <a:pt x="264" y="318"/>
                    </a:lnTo>
                    <a:lnTo>
                      <a:pt x="270" y="312"/>
                    </a:lnTo>
                    <a:lnTo>
                      <a:pt x="282" y="312"/>
                    </a:lnTo>
                    <a:lnTo>
                      <a:pt x="288" y="300"/>
                    </a:lnTo>
                    <a:lnTo>
                      <a:pt x="294" y="294"/>
                    </a:lnTo>
                    <a:lnTo>
                      <a:pt x="306" y="288"/>
                    </a:lnTo>
                    <a:lnTo>
                      <a:pt x="312" y="282"/>
                    </a:lnTo>
                    <a:lnTo>
                      <a:pt x="318" y="270"/>
                    </a:lnTo>
                    <a:lnTo>
                      <a:pt x="324" y="264"/>
                    </a:lnTo>
                    <a:lnTo>
                      <a:pt x="324" y="252"/>
                    </a:lnTo>
                    <a:lnTo>
                      <a:pt x="330" y="246"/>
                    </a:lnTo>
                    <a:lnTo>
                      <a:pt x="336" y="234"/>
                    </a:lnTo>
                    <a:lnTo>
                      <a:pt x="336" y="228"/>
                    </a:lnTo>
                    <a:lnTo>
                      <a:pt x="342" y="216"/>
                    </a:lnTo>
                    <a:lnTo>
                      <a:pt x="342" y="204"/>
                    </a:lnTo>
                    <a:lnTo>
                      <a:pt x="342" y="198"/>
                    </a:lnTo>
                    <a:lnTo>
                      <a:pt x="348" y="186"/>
                    </a:lnTo>
                    <a:lnTo>
                      <a:pt x="348" y="180"/>
                    </a:lnTo>
                    <a:lnTo>
                      <a:pt x="348" y="168"/>
                    </a:lnTo>
                    <a:lnTo>
                      <a:pt x="348" y="156"/>
                    </a:lnTo>
                    <a:lnTo>
                      <a:pt x="342" y="150"/>
                    </a:lnTo>
                    <a:lnTo>
                      <a:pt x="342" y="138"/>
                    </a:lnTo>
                    <a:lnTo>
                      <a:pt x="342" y="126"/>
                    </a:lnTo>
                    <a:lnTo>
                      <a:pt x="336" y="120"/>
                    </a:lnTo>
                    <a:lnTo>
                      <a:pt x="336" y="108"/>
                    </a:lnTo>
                    <a:lnTo>
                      <a:pt x="330" y="102"/>
                    </a:lnTo>
                    <a:lnTo>
                      <a:pt x="324" y="90"/>
                    </a:lnTo>
                    <a:lnTo>
                      <a:pt x="324" y="84"/>
                    </a:lnTo>
                    <a:lnTo>
                      <a:pt x="318" y="72"/>
                    </a:lnTo>
                    <a:lnTo>
                      <a:pt x="312" y="66"/>
                    </a:lnTo>
                    <a:lnTo>
                      <a:pt x="306" y="54"/>
                    </a:lnTo>
                    <a:lnTo>
                      <a:pt x="294" y="48"/>
                    </a:lnTo>
                    <a:lnTo>
                      <a:pt x="288" y="42"/>
                    </a:lnTo>
                    <a:lnTo>
                      <a:pt x="282" y="36"/>
                    </a:lnTo>
                    <a:lnTo>
                      <a:pt x="270" y="30"/>
                    </a:lnTo>
                    <a:lnTo>
                      <a:pt x="264" y="24"/>
                    </a:lnTo>
                    <a:lnTo>
                      <a:pt x="252" y="18"/>
                    </a:lnTo>
                    <a:lnTo>
                      <a:pt x="246" y="12"/>
                    </a:lnTo>
                    <a:lnTo>
                      <a:pt x="234" y="12"/>
                    </a:lnTo>
                    <a:lnTo>
                      <a:pt x="228" y="6"/>
                    </a:lnTo>
                    <a:lnTo>
                      <a:pt x="216" y="6"/>
                    </a:lnTo>
                    <a:lnTo>
                      <a:pt x="204" y="0"/>
                    </a:lnTo>
                    <a:lnTo>
                      <a:pt x="198" y="0"/>
                    </a:lnTo>
                    <a:lnTo>
                      <a:pt x="186" y="0"/>
                    </a:lnTo>
                    <a:lnTo>
                      <a:pt x="180" y="0"/>
                    </a:lnTo>
                    <a:lnTo>
                      <a:pt x="168" y="0"/>
                    </a:lnTo>
                    <a:lnTo>
                      <a:pt x="156" y="0"/>
                    </a:lnTo>
                    <a:lnTo>
                      <a:pt x="150" y="0"/>
                    </a:lnTo>
                    <a:lnTo>
                      <a:pt x="138" y="0"/>
                    </a:lnTo>
                    <a:lnTo>
                      <a:pt x="126" y="6"/>
                    </a:lnTo>
                    <a:lnTo>
                      <a:pt x="120" y="6"/>
                    </a:lnTo>
                    <a:lnTo>
                      <a:pt x="108" y="12"/>
                    </a:lnTo>
                    <a:lnTo>
                      <a:pt x="102" y="12"/>
                    </a:lnTo>
                    <a:lnTo>
                      <a:pt x="90" y="18"/>
                    </a:lnTo>
                    <a:lnTo>
                      <a:pt x="84" y="24"/>
                    </a:lnTo>
                    <a:lnTo>
                      <a:pt x="72" y="30"/>
                    </a:lnTo>
                    <a:lnTo>
                      <a:pt x="66" y="36"/>
                    </a:lnTo>
                    <a:lnTo>
                      <a:pt x="54" y="42"/>
                    </a:lnTo>
                    <a:lnTo>
                      <a:pt x="48" y="48"/>
                    </a:lnTo>
                    <a:close/>
                  </a:path>
                </a:pathLst>
              </a:custGeom>
              <a:solidFill>
                <a:srgbClr val="0066FF"/>
              </a:solidFill>
              <a:ln w="9525">
                <a:solidFill>
                  <a:srgbClr val="000000"/>
                </a:solidFill>
                <a:prstDash val="solid"/>
                <a:round/>
                <a:headEnd/>
                <a:tailEnd/>
              </a:ln>
            </p:spPr>
            <p:txBody>
              <a:bodyPr/>
              <a:lstStyle/>
              <a:p>
                <a:endParaRPr lang="fr-FR"/>
              </a:p>
            </p:txBody>
          </p:sp>
          <p:sp>
            <p:nvSpPr>
              <p:cNvPr id="26656" name="Freeform 2055"/>
              <p:cNvSpPr>
                <a:spLocks/>
              </p:cNvSpPr>
              <p:nvPr/>
            </p:nvSpPr>
            <p:spPr bwMode="auto">
              <a:xfrm>
                <a:off x="1710" y="842"/>
                <a:ext cx="150" cy="150"/>
              </a:xfrm>
              <a:custGeom>
                <a:avLst/>
                <a:gdLst>
                  <a:gd name="T0" fmla="*/ 24 w 150"/>
                  <a:gd name="T1" fmla="*/ 24 h 150"/>
                  <a:gd name="T2" fmla="*/ 18 w 150"/>
                  <a:gd name="T3" fmla="*/ 30 h 150"/>
                  <a:gd name="T4" fmla="*/ 12 w 150"/>
                  <a:gd name="T5" fmla="*/ 42 h 150"/>
                  <a:gd name="T6" fmla="*/ 6 w 150"/>
                  <a:gd name="T7" fmla="*/ 48 h 150"/>
                  <a:gd name="T8" fmla="*/ 0 w 150"/>
                  <a:gd name="T9" fmla="*/ 60 h 150"/>
                  <a:gd name="T10" fmla="*/ 0 w 150"/>
                  <a:gd name="T11" fmla="*/ 72 h 150"/>
                  <a:gd name="T12" fmla="*/ 0 w 150"/>
                  <a:gd name="T13" fmla="*/ 84 h 150"/>
                  <a:gd name="T14" fmla="*/ 0 w 150"/>
                  <a:gd name="T15" fmla="*/ 90 h 150"/>
                  <a:gd name="T16" fmla="*/ 6 w 150"/>
                  <a:gd name="T17" fmla="*/ 102 h 150"/>
                  <a:gd name="T18" fmla="*/ 12 w 150"/>
                  <a:gd name="T19" fmla="*/ 114 h 150"/>
                  <a:gd name="T20" fmla="*/ 18 w 150"/>
                  <a:gd name="T21" fmla="*/ 120 h 150"/>
                  <a:gd name="T22" fmla="*/ 24 w 150"/>
                  <a:gd name="T23" fmla="*/ 132 h 150"/>
                  <a:gd name="T24" fmla="*/ 24 w 150"/>
                  <a:gd name="T25" fmla="*/ 132 h 150"/>
                  <a:gd name="T26" fmla="*/ 30 w 150"/>
                  <a:gd name="T27" fmla="*/ 138 h 150"/>
                  <a:gd name="T28" fmla="*/ 42 w 150"/>
                  <a:gd name="T29" fmla="*/ 144 h 150"/>
                  <a:gd name="T30" fmla="*/ 54 w 150"/>
                  <a:gd name="T31" fmla="*/ 144 h 150"/>
                  <a:gd name="T32" fmla="*/ 60 w 150"/>
                  <a:gd name="T33" fmla="*/ 150 h 150"/>
                  <a:gd name="T34" fmla="*/ 72 w 150"/>
                  <a:gd name="T35" fmla="*/ 150 h 150"/>
                  <a:gd name="T36" fmla="*/ 84 w 150"/>
                  <a:gd name="T37" fmla="*/ 150 h 150"/>
                  <a:gd name="T38" fmla="*/ 90 w 150"/>
                  <a:gd name="T39" fmla="*/ 150 h 150"/>
                  <a:gd name="T40" fmla="*/ 102 w 150"/>
                  <a:gd name="T41" fmla="*/ 144 h 150"/>
                  <a:gd name="T42" fmla="*/ 114 w 150"/>
                  <a:gd name="T43" fmla="*/ 144 h 150"/>
                  <a:gd name="T44" fmla="*/ 120 w 150"/>
                  <a:gd name="T45" fmla="*/ 138 h 150"/>
                  <a:gd name="T46" fmla="*/ 132 w 150"/>
                  <a:gd name="T47" fmla="*/ 132 h 150"/>
                  <a:gd name="T48" fmla="*/ 132 w 150"/>
                  <a:gd name="T49" fmla="*/ 132 h 150"/>
                  <a:gd name="T50" fmla="*/ 138 w 150"/>
                  <a:gd name="T51" fmla="*/ 120 h 150"/>
                  <a:gd name="T52" fmla="*/ 144 w 150"/>
                  <a:gd name="T53" fmla="*/ 114 h 150"/>
                  <a:gd name="T54" fmla="*/ 150 w 150"/>
                  <a:gd name="T55" fmla="*/ 102 h 150"/>
                  <a:gd name="T56" fmla="*/ 150 w 150"/>
                  <a:gd name="T57" fmla="*/ 90 h 150"/>
                  <a:gd name="T58" fmla="*/ 150 w 150"/>
                  <a:gd name="T59" fmla="*/ 84 h 150"/>
                  <a:gd name="T60" fmla="*/ 150 w 150"/>
                  <a:gd name="T61" fmla="*/ 72 h 150"/>
                  <a:gd name="T62" fmla="*/ 150 w 150"/>
                  <a:gd name="T63" fmla="*/ 60 h 150"/>
                  <a:gd name="T64" fmla="*/ 150 w 150"/>
                  <a:gd name="T65" fmla="*/ 48 h 150"/>
                  <a:gd name="T66" fmla="*/ 144 w 150"/>
                  <a:gd name="T67" fmla="*/ 42 h 150"/>
                  <a:gd name="T68" fmla="*/ 138 w 150"/>
                  <a:gd name="T69" fmla="*/ 30 h 150"/>
                  <a:gd name="T70" fmla="*/ 132 w 150"/>
                  <a:gd name="T71" fmla="*/ 24 h 150"/>
                  <a:gd name="T72" fmla="*/ 132 w 150"/>
                  <a:gd name="T73" fmla="*/ 24 h 150"/>
                  <a:gd name="T74" fmla="*/ 120 w 150"/>
                  <a:gd name="T75" fmla="*/ 12 h 150"/>
                  <a:gd name="T76" fmla="*/ 114 w 150"/>
                  <a:gd name="T77" fmla="*/ 6 h 150"/>
                  <a:gd name="T78" fmla="*/ 102 w 150"/>
                  <a:gd name="T79" fmla="*/ 6 h 150"/>
                  <a:gd name="T80" fmla="*/ 90 w 150"/>
                  <a:gd name="T81" fmla="*/ 0 h 150"/>
                  <a:gd name="T82" fmla="*/ 84 w 150"/>
                  <a:gd name="T83" fmla="*/ 0 h 150"/>
                  <a:gd name="T84" fmla="*/ 72 w 150"/>
                  <a:gd name="T85" fmla="*/ 0 h 150"/>
                  <a:gd name="T86" fmla="*/ 60 w 150"/>
                  <a:gd name="T87" fmla="*/ 0 h 150"/>
                  <a:gd name="T88" fmla="*/ 54 w 150"/>
                  <a:gd name="T89" fmla="*/ 6 h 150"/>
                  <a:gd name="T90" fmla="*/ 42 w 150"/>
                  <a:gd name="T91" fmla="*/ 6 h 150"/>
                  <a:gd name="T92" fmla="*/ 30 w 150"/>
                  <a:gd name="T93" fmla="*/ 12 h 150"/>
                  <a:gd name="T94" fmla="*/ 24 w 150"/>
                  <a:gd name="T95" fmla="*/ 24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0" h="150">
                    <a:moveTo>
                      <a:pt x="24" y="24"/>
                    </a:moveTo>
                    <a:lnTo>
                      <a:pt x="18" y="30"/>
                    </a:lnTo>
                    <a:lnTo>
                      <a:pt x="12" y="42"/>
                    </a:lnTo>
                    <a:lnTo>
                      <a:pt x="6" y="48"/>
                    </a:lnTo>
                    <a:lnTo>
                      <a:pt x="0" y="60"/>
                    </a:lnTo>
                    <a:lnTo>
                      <a:pt x="0" y="72"/>
                    </a:lnTo>
                    <a:lnTo>
                      <a:pt x="0" y="84"/>
                    </a:lnTo>
                    <a:lnTo>
                      <a:pt x="0" y="90"/>
                    </a:lnTo>
                    <a:lnTo>
                      <a:pt x="6" y="102"/>
                    </a:lnTo>
                    <a:lnTo>
                      <a:pt x="12" y="114"/>
                    </a:lnTo>
                    <a:lnTo>
                      <a:pt x="18" y="120"/>
                    </a:lnTo>
                    <a:lnTo>
                      <a:pt x="24" y="132"/>
                    </a:lnTo>
                    <a:lnTo>
                      <a:pt x="30" y="138"/>
                    </a:lnTo>
                    <a:lnTo>
                      <a:pt x="42" y="144"/>
                    </a:lnTo>
                    <a:lnTo>
                      <a:pt x="54" y="144"/>
                    </a:lnTo>
                    <a:lnTo>
                      <a:pt x="60" y="150"/>
                    </a:lnTo>
                    <a:lnTo>
                      <a:pt x="72" y="150"/>
                    </a:lnTo>
                    <a:lnTo>
                      <a:pt x="84" y="150"/>
                    </a:lnTo>
                    <a:lnTo>
                      <a:pt x="90" y="150"/>
                    </a:lnTo>
                    <a:lnTo>
                      <a:pt x="102" y="144"/>
                    </a:lnTo>
                    <a:lnTo>
                      <a:pt x="114" y="144"/>
                    </a:lnTo>
                    <a:lnTo>
                      <a:pt x="120" y="138"/>
                    </a:lnTo>
                    <a:lnTo>
                      <a:pt x="132" y="132"/>
                    </a:lnTo>
                    <a:lnTo>
                      <a:pt x="138" y="120"/>
                    </a:lnTo>
                    <a:lnTo>
                      <a:pt x="144" y="114"/>
                    </a:lnTo>
                    <a:lnTo>
                      <a:pt x="150" y="102"/>
                    </a:lnTo>
                    <a:lnTo>
                      <a:pt x="150" y="90"/>
                    </a:lnTo>
                    <a:lnTo>
                      <a:pt x="150" y="84"/>
                    </a:lnTo>
                    <a:lnTo>
                      <a:pt x="150" y="72"/>
                    </a:lnTo>
                    <a:lnTo>
                      <a:pt x="150" y="60"/>
                    </a:lnTo>
                    <a:lnTo>
                      <a:pt x="150" y="48"/>
                    </a:lnTo>
                    <a:lnTo>
                      <a:pt x="144" y="42"/>
                    </a:lnTo>
                    <a:lnTo>
                      <a:pt x="138" y="30"/>
                    </a:lnTo>
                    <a:lnTo>
                      <a:pt x="132" y="24"/>
                    </a:lnTo>
                    <a:lnTo>
                      <a:pt x="120" y="12"/>
                    </a:lnTo>
                    <a:lnTo>
                      <a:pt x="114" y="6"/>
                    </a:lnTo>
                    <a:lnTo>
                      <a:pt x="102" y="6"/>
                    </a:lnTo>
                    <a:lnTo>
                      <a:pt x="90" y="0"/>
                    </a:lnTo>
                    <a:lnTo>
                      <a:pt x="84" y="0"/>
                    </a:lnTo>
                    <a:lnTo>
                      <a:pt x="72" y="0"/>
                    </a:lnTo>
                    <a:lnTo>
                      <a:pt x="60" y="0"/>
                    </a:lnTo>
                    <a:lnTo>
                      <a:pt x="54" y="6"/>
                    </a:lnTo>
                    <a:lnTo>
                      <a:pt x="42" y="6"/>
                    </a:lnTo>
                    <a:lnTo>
                      <a:pt x="30" y="12"/>
                    </a:lnTo>
                    <a:lnTo>
                      <a:pt x="24" y="24"/>
                    </a:lnTo>
                    <a:close/>
                  </a:path>
                </a:pathLst>
              </a:custGeom>
              <a:solidFill>
                <a:srgbClr val="0066FF"/>
              </a:solidFill>
              <a:ln w="9525">
                <a:solidFill>
                  <a:srgbClr val="000000"/>
                </a:solidFill>
                <a:prstDash val="solid"/>
                <a:round/>
                <a:headEnd/>
                <a:tailEnd/>
              </a:ln>
            </p:spPr>
            <p:txBody>
              <a:bodyPr/>
              <a:lstStyle/>
              <a:p>
                <a:endParaRPr lang="fr-FR"/>
              </a:p>
            </p:txBody>
          </p:sp>
          <p:sp>
            <p:nvSpPr>
              <p:cNvPr id="26657" name="Freeform 2056"/>
              <p:cNvSpPr>
                <a:spLocks/>
              </p:cNvSpPr>
              <p:nvPr/>
            </p:nvSpPr>
            <p:spPr bwMode="auto">
              <a:xfrm>
                <a:off x="1728" y="860"/>
                <a:ext cx="120" cy="120"/>
              </a:xfrm>
              <a:custGeom>
                <a:avLst/>
                <a:gdLst>
                  <a:gd name="T0" fmla="*/ 18 w 120"/>
                  <a:gd name="T1" fmla="*/ 12 h 120"/>
                  <a:gd name="T2" fmla="*/ 6 w 120"/>
                  <a:gd name="T3" fmla="*/ 24 h 120"/>
                  <a:gd name="T4" fmla="*/ 0 w 120"/>
                  <a:gd name="T5" fmla="*/ 36 h 120"/>
                  <a:gd name="T6" fmla="*/ 0 w 120"/>
                  <a:gd name="T7" fmla="*/ 48 h 120"/>
                  <a:gd name="T8" fmla="*/ 0 w 120"/>
                  <a:gd name="T9" fmla="*/ 60 h 120"/>
                  <a:gd name="T10" fmla="*/ 0 w 120"/>
                  <a:gd name="T11" fmla="*/ 72 h 120"/>
                  <a:gd name="T12" fmla="*/ 0 w 120"/>
                  <a:gd name="T13" fmla="*/ 84 h 120"/>
                  <a:gd name="T14" fmla="*/ 6 w 120"/>
                  <a:gd name="T15" fmla="*/ 90 h 120"/>
                  <a:gd name="T16" fmla="*/ 18 w 120"/>
                  <a:gd name="T17" fmla="*/ 102 h 120"/>
                  <a:gd name="T18" fmla="*/ 18 w 120"/>
                  <a:gd name="T19" fmla="*/ 102 h 120"/>
                  <a:gd name="T20" fmla="*/ 24 w 120"/>
                  <a:gd name="T21" fmla="*/ 108 h 120"/>
                  <a:gd name="T22" fmla="*/ 36 w 120"/>
                  <a:gd name="T23" fmla="*/ 114 h 120"/>
                  <a:gd name="T24" fmla="*/ 48 w 120"/>
                  <a:gd name="T25" fmla="*/ 114 h 120"/>
                  <a:gd name="T26" fmla="*/ 60 w 120"/>
                  <a:gd name="T27" fmla="*/ 120 h 120"/>
                  <a:gd name="T28" fmla="*/ 72 w 120"/>
                  <a:gd name="T29" fmla="*/ 114 h 120"/>
                  <a:gd name="T30" fmla="*/ 84 w 120"/>
                  <a:gd name="T31" fmla="*/ 114 h 120"/>
                  <a:gd name="T32" fmla="*/ 90 w 120"/>
                  <a:gd name="T33" fmla="*/ 108 h 120"/>
                  <a:gd name="T34" fmla="*/ 102 w 120"/>
                  <a:gd name="T35" fmla="*/ 102 h 120"/>
                  <a:gd name="T36" fmla="*/ 102 w 120"/>
                  <a:gd name="T37" fmla="*/ 102 h 120"/>
                  <a:gd name="T38" fmla="*/ 108 w 120"/>
                  <a:gd name="T39" fmla="*/ 90 h 120"/>
                  <a:gd name="T40" fmla="*/ 114 w 120"/>
                  <a:gd name="T41" fmla="*/ 84 h 120"/>
                  <a:gd name="T42" fmla="*/ 120 w 120"/>
                  <a:gd name="T43" fmla="*/ 72 h 120"/>
                  <a:gd name="T44" fmla="*/ 120 w 120"/>
                  <a:gd name="T45" fmla="*/ 60 h 120"/>
                  <a:gd name="T46" fmla="*/ 120 w 120"/>
                  <a:gd name="T47" fmla="*/ 48 h 120"/>
                  <a:gd name="T48" fmla="*/ 114 w 120"/>
                  <a:gd name="T49" fmla="*/ 36 h 120"/>
                  <a:gd name="T50" fmla="*/ 108 w 120"/>
                  <a:gd name="T51" fmla="*/ 24 h 120"/>
                  <a:gd name="T52" fmla="*/ 102 w 120"/>
                  <a:gd name="T53" fmla="*/ 12 h 120"/>
                  <a:gd name="T54" fmla="*/ 102 w 120"/>
                  <a:gd name="T55" fmla="*/ 12 h 120"/>
                  <a:gd name="T56" fmla="*/ 90 w 120"/>
                  <a:gd name="T57" fmla="*/ 6 h 120"/>
                  <a:gd name="T58" fmla="*/ 84 w 120"/>
                  <a:gd name="T59" fmla="*/ 0 h 120"/>
                  <a:gd name="T60" fmla="*/ 72 w 120"/>
                  <a:gd name="T61" fmla="*/ 0 h 120"/>
                  <a:gd name="T62" fmla="*/ 60 w 120"/>
                  <a:gd name="T63" fmla="*/ 0 h 120"/>
                  <a:gd name="T64" fmla="*/ 48 w 120"/>
                  <a:gd name="T65" fmla="*/ 0 h 120"/>
                  <a:gd name="T66" fmla="*/ 36 w 120"/>
                  <a:gd name="T67" fmla="*/ 0 h 120"/>
                  <a:gd name="T68" fmla="*/ 24 w 120"/>
                  <a:gd name="T69" fmla="*/ 6 h 120"/>
                  <a:gd name="T70" fmla="*/ 18 w 120"/>
                  <a:gd name="T71" fmla="*/ 12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0" h="120">
                    <a:moveTo>
                      <a:pt x="18" y="12"/>
                    </a:moveTo>
                    <a:lnTo>
                      <a:pt x="6" y="24"/>
                    </a:lnTo>
                    <a:lnTo>
                      <a:pt x="0" y="36"/>
                    </a:lnTo>
                    <a:lnTo>
                      <a:pt x="0" y="48"/>
                    </a:lnTo>
                    <a:lnTo>
                      <a:pt x="0" y="60"/>
                    </a:lnTo>
                    <a:lnTo>
                      <a:pt x="0" y="72"/>
                    </a:lnTo>
                    <a:lnTo>
                      <a:pt x="0" y="84"/>
                    </a:lnTo>
                    <a:lnTo>
                      <a:pt x="6" y="90"/>
                    </a:lnTo>
                    <a:lnTo>
                      <a:pt x="18" y="102"/>
                    </a:lnTo>
                    <a:lnTo>
                      <a:pt x="24" y="108"/>
                    </a:lnTo>
                    <a:lnTo>
                      <a:pt x="36" y="114"/>
                    </a:lnTo>
                    <a:lnTo>
                      <a:pt x="48" y="114"/>
                    </a:lnTo>
                    <a:lnTo>
                      <a:pt x="60" y="120"/>
                    </a:lnTo>
                    <a:lnTo>
                      <a:pt x="72" y="114"/>
                    </a:lnTo>
                    <a:lnTo>
                      <a:pt x="84" y="114"/>
                    </a:lnTo>
                    <a:lnTo>
                      <a:pt x="90" y="108"/>
                    </a:lnTo>
                    <a:lnTo>
                      <a:pt x="102" y="102"/>
                    </a:lnTo>
                    <a:lnTo>
                      <a:pt x="108" y="90"/>
                    </a:lnTo>
                    <a:lnTo>
                      <a:pt x="114" y="84"/>
                    </a:lnTo>
                    <a:lnTo>
                      <a:pt x="120" y="72"/>
                    </a:lnTo>
                    <a:lnTo>
                      <a:pt x="120" y="60"/>
                    </a:lnTo>
                    <a:lnTo>
                      <a:pt x="120" y="48"/>
                    </a:lnTo>
                    <a:lnTo>
                      <a:pt x="114" y="36"/>
                    </a:lnTo>
                    <a:lnTo>
                      <a:pt x="108" y="24"/>
                    </a:lnTo>
                    <a:lnTo>
                      <a:pt x="102" y="12"/>
                    </a:lnTo>
                    <a:lnTo>
                      <a:pt x="90" y="6"/>
                    </a:lnTo>
                    <a:lnTo>
                      <a:pt x="84" y="0"/>
                    </a:lnTo>
                    <a:lnTo>
                      <a:pt x="72" y="0"/>
                    </a:lnTo>
                    <a:lnTo>
                      <a:pt x="60" y="0"/>
                    </a:lnTo>
                    <a:lnTo>
                      <a:pt x="48" y="0"/>
                    </a:lnTo>
                    <a:lnTo>
                      <a:pt x="36" y="0"/>
                    </a:lnTo>
                    <a:lnTo>
                      <a:pt x="24" y="6"/>
                    </a:lnTo>
                    <a:lnTo>
                      <a:pt x="18" y="12"/>
                    </a:lnTo>
                    <a:close/>
                  </a:path>
                </a:pathLst>
              </a:custGeom>
              <a:solidFill>
                <a:srgbClr val="0066FF"/>
              </a:solidFill>
              <a:ln w="9525">
                <a:solidFill>
                  <a:srgbClr val="000000"/>
                </a:solidFill>
                <a:prstDash val="solid"/>
                <a:round/>
                <a:headEnd/>
                <a:tailEnd/>
              </a:ln>
            </p:spPr>
            <p:txBody>
              <a:bodyPr/>
              <a:lstStyle/>
              <a:p>
                <a:endParaRPr lang="fr-FR"/>
              </a:p>
            </p:txBody>
          </p:sp>
          <p:sp>
            <p:nvSpPr>
              <p:cNvPr id="26658" name="Freeform 2057"/>
              <p:cNvSpPr>
                <a:spLocks/>
              </p:cNvSpPr>
              <p:nvPr/>
            </p:nvSpPr>
            <p:spPr bwMode="auto">
              <a:xfrm>
                <a:off x="1752" y="884"/>
                <a:ext cx="66" cy="66"/>
              </a:xfrm>
              <a:custGeom>
                <a:avLst/>
                <a:gdLst>
                  <a:gd name="T0" fmla="*/ 12 w 66"/>
                  <a:gd name="T1" fmla="*/ 12 h 66"/>
                  <a:gd name="T2" fmla="*/ 6 w 66"/>
                  <a:gd name="T3" fmla="*/ 24 h 66"/>
                  <a:gd name="T4" fmla="*/ 0 w 66"/>
                  <a:gd name="T5" fmla="*/ 36 h 66"/>
                  <a:gd name="T6" fmla="*/ 6 w 66"/>
                  <a:gd name="T7" fmla="*/ 48 h 66"/>
                  <a:gd name="T8" fmla="*/ 12 w 66"/>
                  <a:gd name="T9" fmla="*/ 60 h 66"/>
                  <a:gd name="T10" fmla="*/ 12 w 66"/>
                  <a:gd name="T11" fmla="*/ 60 h 66"/>
                  <a:gd name="T12" fmla="*/ 24 w 66"/>
                  <a:gd name="T13" fmla="*/ 66 h 66"/>
                  <a:gd name="T14" fmla="*/ 36 w 66"/>
                  <a:gd name="T15" fmla="*/ 66 h 66"/>
                  <a:gd name="T16" fmla="*/ 48 w 66"/>
                  <a:gd name="T17" fmla="*/ 66 h 66"/>
                  <a:gd name="T18" fmla="*/ 60 w 66"/>
                  <a:gd name="T19" fmla="*/ 60 h 66"/>
                  <a:gd name="T20" fmla="*/ 60 w 66"/>
                  <a:gd name="T21" fmla="*/ 60 h 66"/>
                  <a:gd name="T22" fmla="*/ 66 w 66"/>
                  <a:gd name="T23" fmla="*/ 48 h 66"/>
                  <a:gd name="T24" fmla="*/ 66 w 66"/>
                  <a:gd name="T25" fmla="*/ 36 h 66"/>
                  <a:gd name="T26" fmla="*/ 66 w 66"/>
                  <a:gd name="T27" fmla="*/ 24 h 66"/>
                  <a:gd name="T28" fmla="*/ 60 w 66"/>
                  <a:gd name="T29" fmla="*/ 12 h 66"/>
                  <a:gd name="T30" fmla="*/ 60 w 66"/>
                  <a:gd name="T31" fmla="*/ 12 h 66"/>
                  <a:gd name="T32" fmla="*/ 48 w 66"/>
                  <a:gd name="T33" fmla="*/ 6 h 66"/>
                  <a:gd name="T34" fmla="*/ 36 w 66"/>
                  <a:gd name="T35" fmla="*/ 0 h 66"/>
                  <a:gd name="T36" fmla="*/ 24 w 66"/>
                  <a:gd name="T37" fmla="*/ 6 h 66"/>
                  <a:gd name="T38" fmla="*/ 12 w 66"/>
                  <a:gd name="T39" fmla="*/ 12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6" h="66">
                    <a:moveTo>
                      <a:pt x="12" y="12"/>
                    </a:moveTo>
                    <a:lnTo>
                      <a:pt x="6" y="24"/>
                    </a:lnTo>
                    <a:lnTo>
                      <a:pt x="0" y="36"/>
                    </a:lnTo>
                    <a:lnTo>
                      <a:pt x="6" y="48"/>
                    </a:lnTo>
                    <a:lnTo>
                      <a:pt x="12" y="60"/>
                    </a:lnTo>
                    <a:lnTo>
                      <a:pt x="24" y="66"/>
                    </a:lnTo>
                    <a:lnTo>
                      <a:pt x="36" y="66"/>
                    </a:lnTo>
                    <a:lnTo>
                      <a:pt x="48" y="66"/>
                    </a:lnTo>
                    <a:lnTo>
                      <a:pt x="60" y="60"/>
                    </a:lnTo>
                    <a:lnTo>
                      <a:pt x="66" y="48"/>
                    </a:lnTo>
                    <a:lnTo>
                      <a:pt x="66" y="36"/>
                    </a:lnTo>
                    <a:lnTo>
                      <a:pt x="66" y="24"/>
                    </a:lnTo>
                    <a:lnTo>
                      <a:pt x="60" y="12"/>
                    </a:lnTo>
                    <a:lnTo>
                      <a:pt x="48" y="6"/>
                    </a:lnTo>
                    <a:lnTo>
                      <a:pt x="36" y="0"/>
                    </a:lnTo>
                    <a:lnTo>
                      <a:pt x="24" y="6"/>
                    </a:lnTo>
                    <a:lnTo>
                      <a:pt x="12" y="12"/>
                    </a:lnTo>
                    <a:close/>
                  </a:path>
                </a:pathLst>
              </a:custGeom>
              <a:solidFill>
                <a:srgbClr val="0066FF"/>
              </a:solidFill>
              <a:ln w="9525">
                <a:solidFill>
                  <a:srgbClr val="000000"/>
                </a:solidFill>
                <a:prstDash val="solid"/>
                <a:round/>
                <a:headEnd/>
                <a:tailEnd/>
              </a:ln>
            </p:spPr>
            <p:txBody>
              <a:bodyPr/>
              <a:lstStyle/>
              <a:p>
                <a:endParaRPr lang="fr-FR"/>
              </a:p>
            </p:txBody>
          </p:sp>
          <p:sp>
            <p:nvSpPr>
              <p:cNvPr id="26659" name="Freeform 2058"/>
              <p:cNvSpPr>
                <a:spLocks/>
              </p:cNvSpPr>
              <p:nvPr/>
            </p:nvSpPr>
            <p:spPr bwMode="auto">
              <a:xfrm>
                <a:off x="1830" y="962"/>
                <a:ext cx="30" cy="30"/>
              </a:xfrm>
              <a:custGeom>
                <a:avLst/>
                <a:gdLst>
                  <a:gd name="T0" fmla="*/ 0 w 30"/>
                  <a:gd name="T1" fmla="*/ 18 h 30"/>
                  <a:gd name="T2" fmla="*/ 12 w 30"/>
                  <a:gd name="T3" fmla="*/ 30 h 30"/>
                  <a:gd name="T4" fmla="*/ 30 w 30"/>
                  <a:gd name="T5" fmla="*/ 12 h 30"/>
                  <a:gd name="T6" fmla="*/ 12 w 30"/>
                  <a:gd name="T7" fmla="*/ 0 h 30"/>
                  <a:gd name="T8" fmla="*/ 0 w 30"/>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0" y="18"/>
                    </a:moveTo>
                    <a:lnTo>
                      <a:pt x="12" y="30"/>
                    </a:lnTo>
                    <a:lnTo>
                      <a:pt x="30" y="12"/>
                    </a:lnTo>
                    <a:lnTo>
                      <a:pt x="12" y="0"/>
                    </a:lnTo>
                    <a:lnTo>
                      <a:pt x="0" y="18"/>
                    </a:lnTo>
                    <a:close/>
                  </a:path>
                </a:pathLst>
              </a:custGeom>
              <a:solidFill>
                <a:srgbClr val="0066FF"/>
              </a:solidFill>
              <a:ln w="9525">
                <a:solidFill>
                  <a:srgbClr val="000000"/>
                </a:solidFill>
                <a:prstDash val="solid"/>
                <a:round/>
                <a:headEnd/>
                <a:tailEnd/>
              </a:ln>
            </p:spPr>
            <p:txBody>
              <a:bodyPr/>
              <a:lstStyle/>
              <a:p>
                <a:endParaRPr lang="fr-FR"/>
              </a:p>
            </p:txBody>
          </p:sp>
          <p:sp>
            <p:nvSpPr>
              <p:cNvPr id="26660" name="Freeform 2059"/>
              <p:cNvSpPr>
                <a:spLocks/>
              </p:cNvSpPr>
              <p:nvPr/>
            </p:nvSpPr>
            <p:spPr bwMode="auto">
              <a:xfrm>
                <a:off x="1842" y="974"/>
                <a:ext cx="36" cy="36"/>
              </a:xfrm>
              <a:custGeom>
                <a:avLst/>
                <a:gdLst>
                  <a:gd name="T0" fmla="*/ 0 w 36"/>
                  <a:gd name="T1" fmla="*/ 24 h 36"/>
                  <a:gd name="T2" fmla="*/ 12 w 36"/>
                  <a:gd name="T3" fmla="*/ 36 h 36"/>
                  <a:gd name="T4" fmla="*/ 36 w 36"/>
                  <a:gd name="T5" fmla="*/ 12 h 36"/>
                  <a:gd name="T6" fmla="*/ 18 w 36"/>
                  <a:gd name="T7" fmla="*/ 0 h 36"/>
                  <a:gd name="T8" fmla="*/ 0 w 36"/>
                  <a:gd name="T9" fmla="*/ 2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0" y="24"/>
                    </a:moveTo>
                    <a:lnTo>
                      <a:pt x="12" y="36"/>
                    </a:lnTo>
                    <a:lnTo>
                      <a:pt x="36" y="12"/>
                    </a:lnTo>
                    <a:lnTo>
                      <a:pt x="18" y="0"/>
                    </a:lnTo>
                    <a:lnTo>
                      <a:pt x="0" y="24"/>
                    </a:lnTo>
                    <a:close/>
                  </a:path>
                </a:pathLst>
              </a:custGeom>
              <a:solidFill>
                <a:srgbClr val="0066FF"/>
              </a:solidFill>
              <a:ln w="9525">
                <a:solidFill>
                  <a:srgbClr val="000000"/>
                </a:solidFill>
                <a:prstDash val="solid"/>
                <a:round/>
                <a:headEnd/>
                <a:tailEnd/>
              </a:ln>
            </p:spPr>
            <p:txBody>
              <a:bodyPr/>
              <a:lstStyle/>
              <a:p>
                <a:endParaRPr lang="fr-FR"/>
              </a:p>
            </p:txBody>
          </p:sp>
        </p:grpSp>
        <p:sp>
          <p:nvSpPr>
            <p:cNvPr id="26652" name="Freeform 2060"/>
            <p:cNvSpPr>
              <a:spLocks/>
            </p:cNvSpPr>
            <p:nvPr/>
          </p:nvSpPr>
          <p:spPr bwMode="auto">
            <a:xfrm>
              <a:off x="2992" y="3058"/>
              <a:ext cx="460" cy="172"/>
            </a:xfrm>
            <a:custGeom>
              <a:avLst/>
              <a:gdLst>
                <a:gd name="T0" fmla="*/ 0 w 460"/>
                <a:gd name="T1" fmla="*/ 172 h 172"/>
                <a:gd name="T2" fmla="*/ 123 w 460"/>
                <a:gd name="T3" fmla="*/ 32 h 172"/>
                <a:gd name="T4" fmla="*/ 288 w 460"/>
                <a:gd name="T5" fmla="*/ 7 h 172"/>
                <a:gd name="T6" fmla="*/ 460 w 460"/>
                <a:gd name="T7" fmla="*/ 73 h 1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 h="172">
                  <a:moveTo>
                    <a:pt x="0" y="172"/>
                  </a:moveTo>
                  <a:cubicBezTo>
                    <a:pt x="37" y="115"/>
                    <a:pt x="75" y="59"/>
                    <a:pt x="123" y="32"/>
                  </a:cubicBezTo>
                  <a:cubicBezTo>
                    <a:pt x="171" y="5"/>
                    <a:pt x="232" y="0"/>
                    <a:pt x="288" y="7"/>
                  </a:cubicBezTo>
                  <a:cubicBezTo>
                    <a:pt x="344" y="14"/>
                    <a:pt x="414" y="35"/>
                    <a:pt x="460" y="73"/>
                  </a:cubicBezTo>
                </a:path>
              </a:pathLst>
            </a:custGeom>
            <a:noFill/>
            <a:ln w="38100" cap="flat" cmpd="sng">
              <a:solidFill>
                <a:srgbClr val="000000"/>
              </a:solidFill>
              <a:prstDash val="solid"/>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grpSp>
        <p:nvGrpSpPr>
          <p:cNvPr id="26627" name="Group 2061"/>
          <p:cNvGrpSpPr>
            <a:grpSpLocks/>
          </p:cNvGrpSpPr>
          <p:nvPr/>
        </p:nvGrpSpPr>
        <p:grpSpPr bwMode="auto">
          <a:xfrm>
            <a:off x="6384925" y="2481263"/>
            <a:ext cx="2109788" cy="1860550"/>
            <a:chOff x="1340" y="2382"/>
            <a:chExt cx="1350" cy="1411"/>
          </a:xfrm>
        </p:grpSpPr>
        <p:grpSp>
          <p:nvGrpSpPr>
            <p:cNvPr id="26641" name="Group 2062"/>
            <p:cNvGrpSpPr>
              <a:grpSpLocks/>
            </p:cNvGrpSpPr>
            <p:nvPr/>
          </p:nvGrpSpPr>
          <p:grpSpPr bwMode="auto">
            <a:xfrm>
              <a:off x="1340" y="2382"/>
              <a:ext cx="1350" cy="1411"/>
              <a:chOff x="1446" y="584"/>
              <a:chExt cx="678" cy="672"/>
            </a:xfrm>
          </p:grpSpPr>
          <p:sp>
            <p:nvSpPr>
              <p:cNvPr id="26643" name="Freeform 2063"/>
              <p:cNvSpPr>
                <a:spLocks/>
              </p:cNvSpPr>
              <p:nvPr/>
            </p:nvSpPr>
            <p:spPr bwMode="auto">
              <a:xfrm>
                <a:off x="1446" y="584"/>
                <a:ext cx="678" cy="672"/>
              </a:xfrm>
              <a:custGeom>
                <a:avLst/>
                <a:gdLst>
                  <a:gd name="T0" fmla="*/ 612 w 678"/>
                  <a:gd name="T1" fmla="*/ 402 h 672"/>
                  <a:gd name="T2" fmla="*/ 576 w 678"/>
                  <a:gd name="T3" fmla="*/ 372 h 672"/>
                  <a:gd name="T4" fmla="*/ 570 w 678"/>
                  <a:gd name="T5" fmla="*/ 336 h 672"/>
                  <a:gd name="T6" fmla="*/ 582 w 678"/>
                  <a:gd name="T7" fmla="*/ 288 h 672"/>
                  <a:gd name="T8" fmla="*/ 618 w 678"/>
                  <a:gd name="T9" fmla="*/ 264 h 672"/>
                  <a:gd name="T10" fmla="*/ 678 w 678"/>
                  <a:gd name="T11" fmla="*/ 246 h 672"/>
                  <a:gd name="T12" fmla="*/ 648 w 678"/>
                  <a:gd name="T13" fmla="*/ 174 h 672"/>
                  <a:gd name="T14" fmla="*/ 594 w 678"/>
                  <a:gd name="T15" fmla="*/ 186 h 672"/>
                  <a:gd name="T16" fmla="*/ 540 w 678"/>
                  <a:gd name="T17" fmla="*/ 192 h 672"/>
                  <a:gd name="T18" fmla="*/ 504 w 678"/>
                  <a:gd name="T19" fmla="*/ 174 h 672"/>
                  <a:gd name="T20" fmla="*/ 480 w 678"/>
                  <a:gd name="T21" fmla="*/ 126 h 672"/>
                  <a:gd name="T22" fmla="*/ 492 w 678"/>
                  <a:gd name="T23" fmla="*/ 72 h 672"/>
                  <a:gd name="T24" fmla="*/ 498 w 678"/>
                  <a:gd name="T25" fmla="*/ 24 h 672"/>
                  <a:gd name="T26" fmla="*/ 450 w 678"/>
                  <a:gd name="T27" fmla="*/ 6 h 672"/>
                  <a:gd name="T28" fmla="*/ 420 w 678"/>
                  <a:gd name="T29" fmla="*/ 36 h 672"/>
                  <a:gd name="T30" fmla="*/ 396 w 678"/>
                  <a:gd name="T31" fmla="*/ 78 h 672"/>
                  <a:gd name="T32" fmla="*/ 360 w 678"/>
                  <a:gd name="T33" fmla="*/ 102 h 672"/>
                  <a:gd name="T34" fmla="*/ 324 w 678"/>
                  <a:gd name="T35" fmla="*/ 102 h 672"/>
                  <a:gd name="T36" fmla="*/ 282 w 678"/>
                  <a:gd name="T37" fmla="*/ 78 h 672"/>
                  <a:gd name="T38" fmla="*/ 264 w 678"/>
                  <a:gd name="T39" fmla="*/ 36 h 672"/>
                  <a:gd name="T40" fmla="*/ 222 w 678"/>
                  <a:gd name="T41" fmla="*/ 6 h 672"/>
                  <a:gd name="T42" fmla="*/ 168 w 678"/>
                  <a:gd name="T43" fmla="*/ 30 h 672"/>
                  <a:gd name="T44" fmla="*/ 198 w 678"/>
                  <a:gd name="T45" fmla="*/ 102 h 672"/>
                  <a:gd name="T46" fmla="*/ 192 w 678"/>
                  <a:gd name="T47" fmla="*/ 156 h 672"/>
                  <a:gd name="T48" fmla="*/ 162 w 678"/>
                  <a:gd name="T49" fmla="*/ 186 h 672"/>
                  <a:gd name="T50" fmla="*/ 108 w 678"/>
                  <a:gd name="T51" fmla="*/ 192 h 672"/>
                  <a:gd name="T52" fmla="*/ 72 w 678"/>
                  <a:gd name="T53" fmla="*/ 174 h 672"/>
                  <a:gd name="T54" fmla="*/ 18 w 678"/>
                  <a:gd name="T55" fmla="*/ 198 h 672"/>
                  <a:gd name="T56" fmla="*/ 0 w 678"/>
                  <a:gd name="T57" fmla="*/ 246 h 672"/>
                  <a:gd name="T58" fmla="*/ 66 w 678"/>
                  <a:gd name="T59" fmla="*/ 264 h 672"/>
                  <a:gd name="T60" fmla="*/ 96 w 678"/>
                  <a:gd name="T61" fmla="*/ 288 h 672"/>
                  <a:gd name="T62" fmla="*/ 114 w 678"/>
                  <a:gd name="T63" fmla="*/ 336 h 672"/>
                  <a:gd name="T64" fmla="*/ 102 w 678"/>
                  <a:gd name="T65" fmla="*/ 372 h 672"/>
                  <a:gd name="T66" fmla="*/ 72 w 678"/>
                  <a:gd name="T67" fmla="*/ 402 h 672"/>
                  <a:gd name="T68" fmla="*/ 36 w 678"/>
                  <a:gd name="T69" fmla="*/ 408 h 672"/>
                  <a:gd name="T70" fmla="*/ 24 w 678"/>
                  <a:gd name="T71" fmla="*/ 480 h 672"/>
                  <a:gd name="T72" fmla="*/ 78 w 678"/>
                  <a:gd name="T73" fmla="*/ 486 h 672"/>
                  <a:gd name="T74" fmla="*/ 132 w 678"/>
                  <a:gd name="T75" fmla="*/ 474 h 672"/>
                  <a:gd name="T76" fmla="*/ 180 w 678"/>
                  <a:gd name="T77" fmla="*/ 492 h 672"/>
                  <a:gd name="T78" fmla="*/ 198 w 678"/>
                  <a:gd name="T79" fmla="*/ 534 h 672"/>
                  <a:gd name="T80" fmla="*/ 192 w 678"/>
                  <a:gd name="T81" fmla="*/ 588 h 672"/>
                  <a:gd name="T82" fmla="*/ 180 w 678"/>
                  <a:gd name="T83" fmla="*/ 642 h 672"/>
                  <a:gd name="T84" fmla="*/ 228 w 678"/>
                  <a:gd name="T85" fmla="*/ 666 h 672"/>
                  <a:gd name="T86" fmla="*/ 264 w 678"/>
                  <a:gd name="T87" fmla="*/ 636 h 672"/>
                  <a:gd name="T88" fmla="*/ 276 w 678"/>
                  <a:gd name="T89" fmla="*/ 594 h 672"/>
                  <a:gd name="T90" fmla="*/ 312 w 678"/>
                  <a:gd name="T91" fmla="*/ 570 h 672"/>
                  <a:gd name="T92" fmla="*/ 348 w 678"/>
                  <a:gd name="T93" fmla="*/ 564 h 672"/>
                  <a:gd name="T94" fmla="*/ 390 w 678"/>
                  <a:gd name="T95" fmla="*/ 582 h 672"/>
                  <a:gd name="T96" fmla="*/ 414 w 678"/>
                  <a:gd name="T97" fmla="*/ 618 h 672"/>
                  <a:gd name="T98" fmla="*/ 450 w 678"/>
                  <a:gd name="T99" fmla="*/ 666 h 672"/>
                  <a:gd name="T100" fmla="*/ 516 w 678"/>
                  <a:gd name="T101" fmla="*/ 636 h 672"/>
                  <a:gd name="T102" fmla="*/ 486 w 678"/>
                  <a:gd name="T103" fmla="*/ 576 h 672"/>
                  <a:gd name="T104" fmla="*/ 486 w 678"/>
                  <a:gd name="T105" fmla="*/ 522 h 672"/>
                  <a:gd name="T106" fmla="*/ 510 w 678"/>
                  <a:gd name="T107" fmla="*/ 486 h 672"/>
                  <a:gd name="T108" fmla="*/ 564 w 678"/>
                  <a:gd name="T109" fmla="*/ 474 h 672"/>
                  <a:gd name="T110" fmla="*/ 612 w 678"/>
                  <a:gd name="T111" fmla="*/ 492 h 672"/>
                  <a:gd name="T112" fmla="*/ 654 w 678"/>
                  <a:gd name="T113" fmla="*/ 480 h 672"/>
                  <a:gd name="T114" fmla="*/ 678 w 678"/>
                  <a:gd name="T115" fmla="*/ 432 h 6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8" h="672">
                    <a:moveTo>
                      <a:pt x="648" y="408"/>
                    </a:moveTo>
                    <a:lnTo>
                      <a:pt x="636" y="408"/>
                    </a:lnTo>
                    <a:lnTo>
                      <a:pt x="624" y="408"/>
                    </a:lnTo>
                    <a:lnTo>
                      <a:pt x="618" y="408"/>
                    </a:lnTo>
                    <a:lnTo>
                      <a:pt x="612" y="402"/>
                    </a:lnTo>
                    <a:lnTo>
                      <a:pt x="600" y="396"/>
                    </a:lnTo>
                    <a:lnTo>
                      <a:pt x="594" y="390"/>
                    </a:lnTo>
                    <a:lnTo>
                      <a:pt x="588" y="384"/>
                    </a:lnTo>
                    <a:lnTo>
                      <a:pt x="582" y="378"/>
                    </a:lnTo>
                    <a:lnTo>
                      <a:pt x="576" y="372"/>
                    </a:lnTo>
                    <a:lnTo>
                      <a:pt x="576" y="360"/>
                    </a:lnTo>
                    <a:lnTo>
                      <a:pt x="570" y="354"/>
                    </a:lnTo>
                    <a:lnTo>
                      <a:pt x="570" y="342"/>
                    </a:lnTo>
                    <a:lnTo>
                      <a:pt x="570" y="336"/>
                    </a:lnTo>
                    <a:lnTo>
                      <a:pt x="570" y="324"/>
                    </a:lnTo>
                    <a:lnTo>
                      <a:pt x="570" y="318"/>
                    </a:lnTo>
                    <a:lnTo>
                      <a:pt x="576" y="306"/>
                    </a:lnTo>
                    <a:lnTo>
                      <a:pt x="576" y="300"/>
                    </a:lnTo>
                    <a:lnTo>
                      <a:pt x="582" y="288"/>
                    </a:lnTo>
                    <a:lnTo>
                      <a:pt x="588" y="282"/>
                    </a:lnTo>
                    <a:lnTo>
                      <a:pt x="594" y="276"/>
                    </a:lnTo>
                    <a:lnTo>
                      <a:pt x="600" y="270"/>
                    </a:lnTo>
                    <a:lnTo>
                      <a:pt x="612" y="264"/>
                    </a:lnTo>
                    <a:lnTo>
                      <a:pt x="618" y="264"/>
                    </a:lnTo>
                    <a:lnTo>
                      <a:pt x="624" y="258"/>
                    </a:lnTo>
                    <a:lnTo>
                      <a:pt x="636" y="258"/>
                    </a:lnTo>
                    <a:lnTo>
                      <a:pt x="648" y="258"/>
                    </a:lnTo>
                    <a:lnTo>
                      <a:pt x="678" y="246"/>
                    </a:lnTo>
                    <a:lnTo>
                      <a:pt x="672" y="228"/>
                    </a:lnTo>
                    <a:lnTo>
                      <a:pt x="666" y="216"/>
                    </a:lnTo>
                    <a:lnTo>
                      <a:pt x="666" y="198"/>
                    </a:lnTo>
                    <a:lnTo>
                      <a:pt x="654" y="186"/>
                    </a:lnTo>
                    <a:lnTo>
                      <a:pt x="648" y="174"/>
                    </a:lnTo>
                    <a:lnTo>
                      <a:pt x="642" y="162"/>
                    </a:lnTo>
                    <a:lnTo>
                      <a:pt x="612" y="174"/>
                    </a:lnTo>
                    <a:lnTo>
                      <a:pt x="606" y="180"/>
                    </a:lnTo>
                    <a:lnTo>
                      <a:pt x="594" y="186"/>
                    </a:lnTo>
                    <a:lnTo>
                      <a:pt x="582" y="192"/>
                    </a:lnTo>
                    <a:lnTo>
                      <a:pt x="570" y="192"/>
                    </a:lnTo>
                    <a:lnTo>
                      <a:pt x="564" y="198"/>
                    </a:lnTo>
                    <a:lnTo>
                      <a:pt x="552" y="198"/>
                    </a:lnTo>
                    <a:lnTo>
                      <a:pt x="540" y="192"/>
                    </a:lnTo>
                    <a:lnTo>
                      <a:pt x="528" y="192"/>
                    </a:lnTo>
                    <a:lnTo>
                      <a:pt x="522" y="186"/>
                    </a:lnTo>
                    <a:lnTo>
                      <a:pt x="510" y="180"/>
                    </a:lnTo>
                    <a:lnTo>
                      <a:pt x="504" y="174"/>
                    </a:lnTo>
                    <a:lnTo>
                      <a:pt x="492" y="162"/>
                    </a:lnTo>
                    <a:lnTo>
                      <a:pt x="486" y="156"/>
                    </a:lnTo>
                    <a:lnTo>
                      <a:pt x="486" y="144"/>
                    </a:lnTo>
                    <a:lnTo>
                      <a:pt x="480" y="132"/>
                    </a:lnTo>
                    <a:lnTo>
                      <a:pt x="480" y="126"/>
                    </a:lnTo>
                    <a:lnTo>
                      <a:pt x="480" y="114"/>
                    </a:lnTo>
                    <a:lnTo>
                      <a:pt x="480" y="102"/>
                    </a:lnTo>
                    <a:lnTo>
                      <a:pt x="486" y="90"/>
                    </a:lnTo>
                    <a:lnTo>
                      <a:pt x="486" y="84"/>
                    </a:lnTo>
                    <a:lnTo>
                      <a:pt x="492" y="72"/>
                    </a:lnTo>
                    <a:lnTo>
                      <a:pt x="504" y="66"/>
                    </a:lnTo>
                    <a:lnTo>
                      <a:pt x="516" y="30"/>
                    </a:lnTo>
                    <a:lnTo>
                      <a:pt x="504" y="30"/>
                    </a:lnTo>
                    <a:lnTo>
                      <a:pt x="498" y="24"/>
                    </a:lnTo>
                    <a:lnTo>
                      <a:pt x="486" y="18"/>
                    </a:lnTo>
                    <a:lnTo>
                      <a:pt x="480" y="12"/>
                    </a:lnTo>
                    <a:lnTo>
                      <a:pt x="468" y="12"/>
                    </a:lnTo>
                    <a:lnTo>
                      <a:pt x="462" y="6"/>
                    </a:lnTo>
                    <a:lnTo>
                      <a:pt x="450" y="6"/>
                    </a:lnTo>
                    <a:lnTo>
                      <a:pt x="444" y="0"/>
                    </a:lnTo>
                    <a:lnTo>
                      <a:pt x="432" y="0"/>
                    </a:lnTo>
                    <a:lnTo>
                      <a:pt x="420" y="30"/>
                    </a:lnTo>
                    <a:lnTo>
                      <a:pt x="420" y="36"/>
                    </a:lnTo>
                    <a:lnTo>
                      <a:pt x="414" y="48"/>
                    </a:lnTo>
                    <a:lnTo>
                      <a:pt x="414" y="54"/>
                    </a:lnTo>
                    <a:lnTo>
                      <a:pt x="408" y="66"/>
                    </a:lnTo>
                    <a:lnTo>
                      <a:pt x="402" y="72"/>
                    </a:lnTo>
                    <a:lnTo>
                      <a:pt x="396" y="78"/>
                    </a:lnTo>
                    <a:lnTo>
                      <a:pt x="390" y="84"/>
                    </a:lnTo>
                    <a:lnTo>
                      <a:pt x="384" y="90"/>
                    </a:lnTo>
                    <a:lnTo>
                      <a:pt x="378" y="96"/>
                    </a:lnTo>
                    <a:lnTo>
                      <a:pt x="366" y="102"/>
                    </a:lnTo>
                    <a:lnTo>
                      <a:pt x="360" y="102"/>
                    </a:lnTo>
                    <a:lnTo>
                      <a:pt x="348" y="108"/>
                    </a:lnTo>
                    <a:lnTo>
                      <a:pt x="342" y="108"/>
                    </a:lnTo>
                    <a:lnTo>
                      <a:pt x="330" y="108"/>
                    </a:lnTo>
                    <a:lnTo>
                      <a:pt x="324" y="102"/>
                    </a:lnTo>
                    <a:lnTo>
                      <a:pt x="312" y="102"/>
                    </a:lnTo>
                    <a:lnTo>
                      <a:pt x="306" y="96"/>
                    </a:lnTo>
                    <a:lnTo>
                      <a:pt x="294" y="90"/>
                    </a:lnTo>
                    <a:lnTo>
                      <a:pt x="288" y="84"/>
                    </a:lnTo>
                    <a:lnTo>
                      <a:pt x="282" y="78"/>
                    </a:lnTo>
                    <a:lnTo>
                      <a:pt x="276" y="72"/>
                    </a:lnTo>
                    <a:lnTo>
                      <a:pt x="270" y="66"/>
                    </a:lnTo>
                    <a:lnTo>
                      <a:pt x="270" y="54"/>
                    </a:lnTo>
                    <a:lnTo>
                      <a:pt x="264" y="48"/>
                    </a:lnTo>
                    <a:lnTo>
                      <a:pt x="264" y="36"/>
                    </a:lnTo>
                    <a:lnTo>
                      <a:pt x="264" y="30"/>
                    </a:lnTo>
                    <a:lnTo>
                      <a:pt x="252" y="0"/>
                    </a:lnTo>
                    <a:lnTo>
                      <a:pt x="234" y="0"/>
                    </a:lnTo>
                    <a:lnTo>
                      <a:pt x="222" y="6"/>
                    </a:lnTo>
                    <a:lnTo>
                      <a:pt x="210" y="12"/>
                    </a:lnTo>
                    <a:lnTo>
                      <a:pt x="198" y="18"/>
                    </a:lnTo>
                    <a:lnTo>
                      <a:pt x="180" y="24"/>
                    </a:lnTo>
                    <a:lnTo>
                      <a:pt x="168" y="30"/>
                    </a:lnTo>
                    <a:lnTo>
                      <a:pt x="180" y="66"/>
                    </a:lnTo>
                    <a:lnTo>
                      <a:pt x="186" y="72"/>
                    </a:lnTo>
                    <a:lnTo>
                      <a:pt x="192" y="84"/>
                    </a:lnTo>
                    <a:lnTo>
                      <a:pt x="198" y="90"/>
                    </a:lnTo>
                    <a:lnTo>
                      <a:pt x="198" y="102"/>
                    </a:lnTo>
                    <a:lnTo>
                      <a:pt x="204" y="114"/>
                    </a:lnTo>
                    <a:lnTo>
                      <a:pt x="204" y="126"/>
                    </a:lnTo>
                    <a:lnTo>
                      <a:pt x="198" y="132"/>
                    </a:lnTo>
                    <a:lnTo>
                      <a:pt x="198" y="144"/>
                    </a:lnTo>
                    <a:lnTo>
                      <a:pt x="192" y="156"/>
                    </a:lnTo>
                    <a:lnTo>
                      <a:pt x="186" y="162"/>
                    </a:lnTo>
                    <a:lnTo>
                      <a:pt x="180" y="174"/>
                    </a:lnTo>
                    <a:lnTo>
                      <a:pt x="174" y="180"/>
                    </a:lnTo>
                    <a:lnTo>
                      <a:pt x="162" y="186"/>
                    </a:lnTo>
                    <a:lnTo>
                      <a:pt x="150" y="192"/>
                    </a:lnTo>
                    <a:lnTo>
                      <a:pt x="138" y="192"/>
                    </a:lnTo>
                    <a:lnTo>
                      <a:pt x="132" y="198"/>
                    </a:lnTo>
                    <a:lnTo>
                      <a:pt x="120" y="198"/>
                    </a:lnTo>
                    <a:lnTo>
                      <a:pt x="108" y="192"/>
                    </a:lnTo>
                    <a:lnTo>
                      <a:pt x="96" y="192"/>
                    </a:lnTo>
                    <a:lnTo>
                      <a:pt x="90" y="186"/>
                    </a:lnTo>
                    <a:lnTo>
                      <a:pt x="78" y="180"/>
                    </a:lnTo>
                    <a:lnTo>
                      <a:pt x="72" y="174"/>
                    </a:lnTo>
                    <a:lnTo>
                      <a:pt x="36" y="162"/>
                    </a:lnTo>
                    <a:lnTo>
                      <a:pt x="30" y="168"/>
                    </a:lnTo>
                    <a:lnTo>
                      <a:pt x="30" y="180"/>
                    </a:lnTo>
                    <a:lnTo>
                      <a:pt x="24" y="192"/>
                    </a:lnTo>
                    <a:lnTo>
                      <a:pt x="18" y="198"/>
                    </a:lnTo>
                    <a:lnTo>
                      <a:pt x="18" y="210"/>
                    </a:lnTo>
                    <a:lnTo>
                      <a:pt x="12" y="216"/>
                    </a:lnTo>
                    <a:lnTo>
                      <a:pt x="6" y="228"/>
                    </a:lnTo>
                    <a:lnTo>
                      <a:pt x="6" y="234"/>
                    </a:lnTo>
                    <a:lnTo>
                      <a:pt x="0" y="246"/>
                    </a:lnTo>
                    <a:lnTo>
                      <a:pt x="36" y="258"/>
                    </a:lnTo>
                    <a:lnTo>
                      <a:pt x="48" y="258"/>
                    </a:lnTo>
                    <a:lnTo>
                      <a:pt x="54" y="258"/>
                    </a:lnTo>
                    <a:lnTo>
                      <a:pt x="66" y="264"/>
                    </a:lnTo>
                    <a:lnTo>
                      <a:pt x="72" y="264"/>
                    </a:lnTo>
                    <a:lnTo>
                      <a:pt x="78" y="270"/>
                    </a:lnTo>
                    <a:lnTo>
                      <a:pt x="84" y="276"/>
                    </a:lnTo>
                    <a:lnTo>
                      <a:pt x="90" y="282"/>
                    </a:lnTo>
                    <a:lnTo>
                      <a:pt x="96" y="288"/>
                    </a:lnTo>
                    <a:lnTo>
                      <a:pt x="102" y="300"/>
                    </a:lnTo>
                    <a:lnTo>
                      <a:pt x="108" y="306"/>
                    </a:lnTo>
                    <a:lnTo>
                      <a:pt x="108" y="318"/>
                    </a:lnTo>
                    <a:lnTo>
                      <a:pt x="114" y="324"/>
                    </a:lnTo>
                    <a:lnTo>
                      <a:pt x="114" y="336"/>
                    </a:lnTo>
                    <a:lnTo>
                      <a:pt x="114" y="342"/>
                    </a:lnTo>
                    <a:lnTo>
                      <a:pt x="108" y="354"/>
                    </a:lnTo>
                    <a:lnTo>
                      <a:pt x="108" y="360"/>
                    </a:lnTo>
                    <a:lnTo>
                      <a:pt x="102" y="372"/>
                    </a:lnTo>
                    <a:lnTo>
                      <a:pt x="96" y="378"/>
                    </a:lnTo>
                    <a:lnTo>
                      <a:pt x="90" y="384"/>
                    </a:lnTo>
                    <a:lnTo>
                      <a:pt x="84" y="390"/>
                    </a:lnTo>
                    <a:lnTo>
                      <a:pt x="78" y="396"/>
                    </a:lnTo>
                    <a:lnTo>
                      <a:pt x="72" y="402"/>
                    </a:lnTo>
                    <a:lnTo>
                      <a:pt x="66" y="408"/>
                    </a:lnTo>
                    <a:lnTo>
                      <a:pt x="54" y="408"/>
                    </a:lnTo>
                    <a:lnTo>
                      <a:pt x="48" y="408"/>
                    </a:lnTo>
                    <a:lnTo>
                      <a:pt x="36" y="408"/>
                    </a:lnTo>
                    <a:lnTo>
                      <a:pt x="6" y="426"/>
                    </a:lnTo>
                    <a:lnTo>
                      <a:pt x="6" y="438"/>
                    </a:lnTo>
                    <a:lnTo>
                      <a:pt x="12" y="450"/>
                    </a:lnTo>
                    <a:lnTo>
                      <a:pt x="18" y="468"/>
                    </a:lnTo>
                    <a:lnTo>
                      <a:pt x="24" y="480"/>
                    </a:lnTo>
                    <a:lnTo>
                      <a:pt x="30" y="492"/>
                    </a:lnTo>
                    <a:lnTo>
                      <a:pt x="42" y="510"/>
                    </a:lnTo>
                    <a:lnTo>
                      <a:pt x="72" y="492"/>
                    </a:lnTo>
                    <a:lnTo>
                      <a:pt x="78" y="486"/>
                    </a:lnTo>
                    <a:lnTo>
                      <a:pt x="90" y="480"/>
                    </a:lnTo>
                    <a:lnTo>
                      <a:pt x="96" y="474"/>
                    </a:lnTo>
                    <a:lnTo>
                      <a:pt x="108" y="474"/>
                    </a:lnTo>
                    <a:lnTo>
                      <a:pt x="120" y="474"/>
                    </a:lnTo>
                    <a:lnTo>
                      <a:pt x="132" y="474"/>
                    </a:lnTo>
                    <a:lnTo>
                      <a:pt x="138" y="474"/>
                    </a:lnTo>
                    <a:lnTo>
                      <a:pt x="150" y="474"/>
                    </a:lnTo>
                    <a:lnTo>
                      <a:pt x="162" y="480"/>
                    </a:lnTo>
                    <a:lnTo>
                      <a:pt x="174" y="486"/>
                    </a:lnTo>
                    <a:lnTo>
                      <a:pt x="180" y="492"/>
                    </a:lnTo>
                    <a:lnTo>
                      <a:pt x="186" y="504"/>
                    </a:lnTo>
                    <a:lnTo>
                      <a:pt x="192" y="510"/>
                    </a:lnTo>
                    <a:lnTo>
                      <a:pt x="198" y="522"/>
                    </a:lnTo>
                    <a:lnTo>
                      <a:pt x="198" y="534"/>
                    </a:lnTo>
                    <a:lnTo>
                      <a:pt x="204" y="546"/>
                    </a:lnTo>
                    <a:lnTo>
                      <a:pt x="204" y="558"/>
                    </a:lnTo>
                    <a:lnTo>
                      <a:pt x="198" y="564"/>
                    </a:lnTo>
                    <a:lnTo>
                      <a:pt x="198" y="576"/>
                    </a:lnTo>
                    <a:lnTo>
                      <a:pt x="192" y="588"/>
                    </a:lnTo>
                    <a:lnTo>
                      <a:pt x="186" y="594"/>
                    </a:lnTo>
                    <a:lnTo>
                      <a:pt x="180" y="606"/>
                    </a:lnTo>
                    <a:lnTo>
                      <a:pt x="168" y="636"/>
                    </a:lnTo>
                    <a:lnTo>
                      <a:pt x="180" y="642"/>
                    </a:lnTo>
                    <a:lnTo>
                      <a:pt x="186" y="648"/>
                    </a:lnTo>
                    <a:lnTo>
                      <a:pt x="198" y="654"/>
                    </a:lnTo>
                    <a:lnTo>
                      <a:pt x="210" y="654"/>
                    </a:lnTo>
                    <a:lnTo>
                      <a:pt x="216" y="660"/>
                    </a:lnTo>
                    <a:lnTo>
                      <a:pt x="228" y="666"/>
                    </a:lnTo>
                    <a:lnTo>
                      <a:pt x="234" y="666"/>
                    </a:lnTo>
                    <a:lnTo>
                      <a:pt x="246" y="672"/>
                    </a:lnTo>
                    <a:lnTo>
                      <a:pt x="258" y="672"/>
                    </a:lnTo>
                    <a:lnTo>
                      <a:pt x="264" y="636"/>
                    </a:lnTo>
                    <a:lnTo>
                      <a:pt x="264" y="630"/>
                    </a:lnTo>
                    <a:lnTo>
                      <a:pt x="264" y="618"/>
                    </a:lnTo>
                    <a:lnTo>
                      <a:pt x="270" y="612"/>
                    </a:lnTo>
                    <a:lnTo>
                      <a:pt x="270" y="600"/>
                    </a:lnTo>
                    <a:lnTo>
                      <a:pt x="276" y="594"/>
                    </a:lnTo>
                    <a:lnTo>
                      <a:pt x="282" y="588"/>
                    </a:lnTo>
                    <a:lnTo>
                      <a:pt x="288" y="582"/>
                    </a:lnTo>
                    <a:lnTo>
                      <a:pt x="294" y="576"/>
                    </a:lnTo>
                    <a:lnTo>
                      <a:pt x="306" y="570"/>
                    </a:lnTo>
                    <a:lnTo>
                      <a:pt x="312" y="570"/>
                    </a:lnTo>
                    <a:lnTo>
                      <a:pt x="324" y="564"/>
                    </a:lnTo>
                    <a:lnTo>
                      <a:pt x="330" y="564"/>
                    </a:lnTo>
                    <a:lnTo>
                      <a:pt x="342" y="564"/>
                    </a:lnTo>
                    <a:lnTo>
                      <a:pt x="348" y="564"/>
                    </a:lnTo>
                    <a:lnTo>
                      <a:pt x="360" y="564"/>
                    </a:lnTo>
                    <a:lnTo>
                      <a:pt x="366" y="570"/>
                    </a:lnTo>
                    <a:lnTo>
                      <a:pt x="378" y="570"/>
                    </a:lnTo>
                    <a:lnTo>
                      <a:pt x="384" y="576"/>
                    </a:lnTo>
                    <a:lnTo>
                      <a:pt x="390" y="582"/>
                    </a:lnTo>
                    <a:lnTo>
                      <a:pt x="396" y="588"/>
                    </a:lnTo>
                    <a:lnTo>
                      <a:pt x="402" y="594"/>
                    </a:lnTo>
                    <a:lnTo>
                      <a:pt x="408" y="600"/>
                    </a:lnTo>
                    <a:lnTo>
                      <a:pt x="414" y="612"/>
                    </a:lnTo>
                    <a:lnTo>
                      <a:pt x="414" y="618"/>
                    </a:lnTo>
                    <a:lnTo>
                      <a:pt x="420" y="630"/>
                    </a:lnTo>
                    <a:lnTo>
                      <a:pt x="420" y="636"/>
                    </a:lnTo>
                    <a:lnTo>
                      <a:pt x="438" y="672"/>
                    </a:lnTo>
                    <a:lnTo>
                      <a:pt x="450" y="666"/>
                    </a:lnTo>
                    <a:lnTo>
                      <a:pt x="462" y="660"/>
                    </a:lnTo>
                    <a:lnTo>
                      <a:pt x="474" y="654"/>
                    </a:lnTo>
                    <a:lnTo>
                      <a:pt x="486" y="648"/>
                    </a:lnTo>
                    <a:lnTo>
                      <a:pt x="504" y="642"/>
                    </a:lnTo>
                    <a:lnTo>
                      <a:pt x="516" y="636"/>
                    </a:lnTo>
                    <a:lnTo>
                      <a:pt x="504" y="606"/>
                    </a:lnTo>
                    <a:lnTo>
                      <a:pt x="492" y="594"/>
                    </a:lnTo>
                    <a:lnTo>
                      <a:pt x="486" y="588"/>
                    </a:lnTo>
                    <a:lnTo>
                      <a:pt x="486" y="576"/>
                    </a:lnTo>
                    <a:lnTo>
                      <a:pt x="480" y="564"/>
                    </a:lnTo>
                    <a:lnTo>
                      <a:pt x="480" y="558"/>
                    </a:lnTo>
                    <a:lnTo>
                      <a:pt x="480" y="546"/>
                    </a:lnTo>
                    <a:lnTo>
                      <a:pt x="480" y="534"/>
                    </a:lnTo>
                    <a:lnTo>
                      <a:pt x="486" y="522"/>
                    </a:lnTo>
                    <a:lnTo>
                      <a:pt x="486" y="510"/>
                    </a:lnTo>
                    <a:lnTo>
                      <a:pt x="492" y="504"/>
                    </a:lnTo>
                    <a:lnTo>
                      <a:pt x="504" y="492"/>
                    </a:lnTo>
                    <a:lnTo>
                      <a:pt x="510" y="486"/>
                    </a:lnTo>
                    <a:lnTo>
                      <a:pt x="522" y="480"/>
                    </a:lnTo>
                    <a:lnTo>
                      <a:pt x="528" y="474"/>
                    </a:lnTo>
                    <a:lnTo>
                      <a:pt x="540" y="474"/>
                    </a:lnTo>
                    <a:lnTo>
                      <a:pt x="552" y="474"/>
                    </a:lnTo>
                    <a:lnTo>
                      <a:pt x="564" y="474"/>
                    </a:lnTo>
                    <a:lnTo>
                      <a:pt x="570" y="474"/>
                    </a:lnTo>
                    <a:lnTo>
                      <a:pt x="582" y="474"/>
                    </a:lnTo>
                    <a:lnTo>
                      <a:pt x="594" y="480"/>
                    </a:lnTo>
                    <a:lnTo>
                      <a:pt x="606" y="486"/>
                    </a:lnTo>
                    <a:lnTo>
                      <a:pt x="612" y="492"/>
                    </a:lnTo>
                    <a:lnTo>
                      <a:pt x="642" y="510"/>
                    </a:lnTo>
                    <a:lnTo>
                      <a:pt x="648" y="498"/>
                    </a:lnTo>
                    <a:lnTo>
                      <a:pt x="654" y="492"/>
                    </a:lnTo>
                    <a:lnTo>
                      <a:pt x="654" y="480"/>
                    </a:lnTo>
                    <a:lnTo>
                      <a:pt x="660" y="474"/>
                    </a:lnTo>
                    <a:lnTo>
                      <a:pt x="666" y="462"/>
                    </a:lnTo>
                    <a:lnTo>
                      <a:pt x="666" y="456"/>
                    </a:lnTo>
                    <a:lnTo>
                      <a:pt x="672" y="444"/>
                    </a:lnTo>
                    <a:lnTo>
                      <a:pt x="678" y="432"/>
                    </a:lnTo>
                    <a:lnTo>
                      <a:pt x="678" y="426"/>
                    </a:lnTo>
                    <a:lnTo>
                      <a:pt x="648" y="408"/>
                    </a:lnTo>
                    <a:close/>
                  </a:path>
                </a:pathLst>
              </a:custGeom>
              <a:solidFill>
                <a:schemeClr val="accent2"/>
              </a:solidFill>
              <a:ln w="9525">
                <a:solidFill>
                  <a:srgbClr val="000000"/>
                </a:solidFill>
                <a:prstDash val="solid"/>
                <a:round/>
                <a:headEnd/>
                <a:tailEnd/>
              </a:ln>
            </p:spPr>
            <p:txBody>
              <a:bodyPr/>
              <a:lstStyle/>
              <a:p>
                <a:endParaRPr lang="fr-FR"/>
              </a:p>
            </p:txBody>
          </p:sp>
          <p:sp>
            <p:nvSpPr>
              <p:cNvPr id="26644" name="Freeform 2064"/>
              <p:cNvSpPr>
                <a:spLocks/>
              </p:cNvSpPr>
              <p:nvPr/>
            </p:nvSpPr>
            <p:spPr bwMode="auto">
              <a:xfrm>
                <a:off x="1596" y="728"/>
                <a:ext cx="378" cy="378"/>
              </a:xfrm>
              <a:custGeom>
                <a:avLst/>
                <a:gdLst>
                  <a:gd name="T0" fmla="*/ 48 w 378"/>
                  <a:gd name="T1" fmla="*/ 66 h 378"/>
                  <a:gd name="T2" fmla="*/ 36 w 378"/>
                  <a:gd name="T3" fmla="*/ 78 h 378"/>
                  <a:gd name="T4" fmla="*/ 24 w 378"/>
                  <a:gd name="T5" fmla="*/ 96 h 378"/>
                  <a:gd name="T6" fmla="*/ 18 w 378"/>
                  <a:gd name="T7" fmla="*/ 114 h 378"/>
                  <a:gd name="T8" fmla="*/ 12 w 378"/>
                  <a:gd name="T9" fmla="*/ 132 h 378"/>
                  <a:gd name="T10" fmla="*/ 6 w 378"/>
                  <a:gd name="T11" fmla="*/ 150 h 378"/>
                  <a:gd name="T12" fmla="*/ 0 w 378"/>
                  <a:gd name="T13" fmla="*/ 168 h 378"/>
                  <a:gd name="T14" fmla="*/ 0 w 378"/>
                  <a:gd name="T15" fmla="*/ 192 h 378"/>
                  <a:gd name="T16" fmla="*/ 0 w 378"/>
                  <a:gd name="T17" fmla="*/ 210 h 378"/>
                  <a:gd name="T18" fmla="*/ 6 w 378"/>
                  <a:gd name="T19" fmla="*/ 228 h 378"/>
                  <a:gd name="T20" fmla="*/ 12 w 378"/>
                  <a:gd name="T21" fmla="*/ 246 h 378"/>
                  <a:gd name="T22" fmla="*/ 18 w 378"/>
                  <a:gd name="T23" fmla="*/ 264 h 378"/>
                  <a:gd name="T24" fmla="*/ 24 w 378"/>
                  <a:gd name="T25" fmla="*/ 282 h 378"/>
                  <a:gd name="T26" fmla="*/ 36 w 378"/>
                  <a:gd name="T27" fmla="*/ 300 h 378"/>
                  <a:gd name="T28" fmla="*/ 48 w 378"/>
                  <a:gd name="T29" fmla="*/ 318 h 378"/>
                  <a:gd name="T30" fmla="*/ 60 w 378"/>
                  <a:gd name="T31" fmla="*/ 324 h 378"/>
                  <a:gd name="T32" fmla="*/ 72 w 378"/>
                  <a:gd name="T33" fmla="*/ 336 h 378"/>
                  <a:gd name="T34" fmla="*/ 90 w 378"/>
                  <a:gd name="T35" fmla="*/ 348 h 378"/>
                  <a:gd name="T36" fmla="*/ 108 w 378"/>
                  <a:gd name="T37" fmla="*/ 360 h 378"/>
                  <a:gd name="T38" fmla="*/ 126 w 378"/>
                  <a:gd name="T39" fmla="*/ 366 h 378"/>
                  <a:gd name="T40" fmla="*/ 144 w 378"/>
                  <a:gd name="T41" fmla="*/ 372 h 378"/>
                  <a:gd name="T42" fmla="*/ 162 w 378"/>
                  <a:gd name="T43" fmla="*/ 378 h 378"/>
                  <a:gd name="T44" fmla="*/ 180 w 378"/>
                  <a:gd name="T45" fmla="*/ 378 h 378"/>
                  <a:gd name="T46" fmla="*/ 198 w 378"/>
                  <a:gd name="T47" fmla="*/ 378 h 378"/>
                  <a:gd name="T48" fmla="*/ 222 w 378"/>
                  <a:gd name="T49" fmla="*/ 378 h 378"/>
                  <a:gd name="T50" fmla="*/ 240 w 378"/>
                  <a:gd name="T51" fmla="*/ 372 h 378"/>
                  <a:gd name="T52" fmla="*/ 258 w 378"/>
                  <a:gd name="T53" fmla="*/ 366 h 378"/>
                  <a:gd name="T54" fmla="*/ 276 w 378"/>
                  <a:gd name="T55" fmla="*/ 360 h 378"/>
                  <a:gd name="T56" fmla="*/ 294 w 378"/>
                  <a:gd name="T57" fmla="*/ 348 h 378"/>
                  <a:gd name="T58" fmla="*/ 312 w 378"/>
                  <a:gd name="T59" fmla="*/ 336 h 378"/>
                  <a:gd name="T60" fmla="*/ 324 w 378"/>
                  <a:gd name="T61" fmla="*/ 324 h 378"/>
                  <a:gd name="T62" fmla="*/ 330 w 378"/>
                  <a:gd name="T63" fmla="*/ 318 h 378"/>
                  <a:gd name="T64" fmla="*/ 342 w 378"/>
                  <a:gd name="T65" fmla="*/ 300 h 378"/>
                  <a:gd name="T66" fmla="*/ 354 w 378"/>
                  <a:gd name="T67" fmla="*/ 282 h 378"/>
                  <a:gd name="T68" fmla="*/ 366 w 378"/>
                  <a:gd name="T69" fmla="*/ 264 h 378"/>
                  <a:gd name="T70" fmla="*/ 372 w 378"/>
                  <a:gd name="T71" fmla="*/ 246 h 378"/>
                  <a:gd name="T72" fmla="*/ 378 w 378"/>
                  <a:gd name="T73" fmla="*/ 228 h 378"/>
                  <a:gd name="T74" fmla="*/ 378 w 378"/>
                  <a:gd name="T75" fmla="*/ 210 h 378"/>
                  <a:gd name="T76" fmla="*/ 378 w 378"/>
                  <a:gd name="T77" fmla="*/ 192 h 378"/>
                  <a:gd name="T78" fmla="*/ 378 w 378"/>
                  <a:gd name="T79" fmla="*/ 168 h 378"/>
                  <a:gd name="T80" fmla="*/ 378 w 378"/>
                  <a:gd name="T81" fmla="*/ 150 h 378"/>
                  <a:gd name="T82" fmla="*/ 372 w 378"/>
                  <a:gd name="T83" fmla="*/ 132 h 378"/>
                  <a:gd name="T84" fmla="*/ 366 w 378"/>
                  <a:gd name="T85" fmla="*/ 114 h 378"/>
                  <a:gd name="T86" fmla="*/ 354 w 378"/>
                  <a:gd name="T87" fmla="*/ 96 h 378"/>
                  <a:gd name="T88" fmla="*/ 342 w 378"/>
                  <a:gd name="T89" fmla="*/ 78 h 378"/>
                  <a:gd name="T90" fmla="*/ 330 w 378"/>
                  <a:gd name="T91" fmla="*/ 66 h 378"/>
                  <a:gd name="T92" fmla="*/ 324 w 378"/>
                  <a:gd name="T93" fmla="*/ 54 h 378"/>
                  <a:gd name="T94" fmla="*/ 312 w 378"/>
                  <a:gd name="T95" fmla="*/ 42 h 378"/>
                  <a:gd name="T96" fmla="*/ 294 w 378"/>
                  <a:gd name="T97" fmla="*/ 30 h 378"/>
                  <a:gd name="T98" fmla="*/ 276 w 378"/>
                  <a:gd name="T99" fmla="*/ 18 h 378"/>
                  <a:gd name="T100" fmla="*/ 258 w 378"/>
                  <a:gd name="T101" fmla="*/ 12 h 378"/>
                  <a:gd name="T102" fmla="*/ 240 w 378"/>
                  <a:gd name="T103" fmla="*/ 6 h 378"/>
                  <a:gd name="T104" fmla="*/ 222 w 378"/>
                  <a:gd name="T105" fmla="*/ 0 h 378"/>
                  <a:gd name="T106" fmla="*/ 198 w 378"/>
                  <a:gd name="T107" fmla="*/ 0 h 378"/>
                  <a:gd name="T108" fmla="*/ 180 w 378"/>
                  <a:gd name="T109" fmla="*/ 0 h 378"/>
                  <a:gd name="T110" fmla="*/ 162 w 378"/>
                  <a:gd name="T111" fmla="*/ 0 h 378"/>
                  <a:gd name="T112" fmla="*/ 144 w 378"/>
                  <a:gd name="T113" fmla="*/ 6 h 378"/>
                  <a:gd name="T114" fmla="*/ 126 w 378"/>
                  <a:gd name="T115" fmla="*/ 12 h 378"/>
                  <a:gd name="T116" fmla="*/ 108 w 378"/>
                  <a:gd name="T117" fmla="*/ 18 h 378"/>
                  <a:gd name="T118" fmla="*/ 90 w 378"/>
                  <a:gd name="T119" fmla="*/ 30 h 378"/>
                  <a:gd name="T120" fmla="*/ 72 w 378"/>
                  <a:gd name="T121" fmla="*/ 42 h 378"/>
                  <a:gd name="T122" fmla="*/ 60 w 378"/>
                  <a:gd name="T123" fmla="*/ 54 h 3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8" h="378">
                    <a:moveTo>
                      <a:pt x="60" y="54"/>
                    </a:moveTo>
                    <a:lnTo>
                      <a:pt x="48" y="66"/>
                    </a:lnTo>
                    <a:lnTo>
                      <a:pt x="42" y="72"/>
                    </a:lnTo>
                    <a:lnTo>
                      <a:pt x="36" y="78"/>
                    </a:lnTo>
                    <a:lnTo>
                      <a:pt x="30" y="90"/>
                    </a:lnTo>
                    <a:lnTo>
                      <a:pt x="24" y="96"/>
                    </a:lnTo>
                    <a:lnTo>
                      <a:pt x="24" y="108"/>
                    </a:lnTo>
                    <a:lnTo>
                      <a:pt x="18" y="114"/>
                    </a:lnTo>
                    <a:lnTo>
                      <a:pt x="12" y="120"/>
                    </a:lnTo>
                    <a:lnTo>
                      <a:pt x="12" y="132"/>
                    </a:lnTo>
                    <a:lnTo>
                      <a:pt x="6" y="144"/>
                    </a:lnTo>
                    <a:lnTo>
                      <a:pt x="6" y="150"/>
                    </a:lnTo>
                    <a:lnTo>
                      <a:pt x="6" y="162"/>
                    </a:lnTo>
                    <a:lnTo>
                      <a:pt x="0" y="168"/>
                    </a:lnTo>
                    <a:lnTo>
                      <a:pt x="0" y="180"/>
                    </a:lnTo>
                    <a:lnTo>
                      <a:pt x="0" y="192"/>
                    </a:lnTo>
                    <a:lnTo>
                      <a:pt x="0" y="198"/>
                    </a:lnTo>
                    <a:lnTo>
                      <a:pt x="0" y="210"/>
                    </a:lnTo>
                    <a:lnTo>
                      <a:pt x="6" y="216"/>
                    </a:lnTo>
                    <a:lnTo>
                      <a:pt x="6" y="228"/>
                    </a:lnTo>
                    <a:lnTo>
                      <a:pt x="6" y="240"/>
                    </a:lnTo>
                    <a:lnTo>
                      <a:pt x="12" y="246"/>
                    </a:lnTo>
                    <a:lnTo>
                      <a:pt x="12" y="258"/>
                    </a:lnTo>
                    <a:lnTo>
                      <a:pt x="18" y="264"/>
                    </a:lnTo>
                    <a:lnTo>
                      <a:pt x="24" y="276"/>
                    </a:lnTo>
                    <a:lnTo>
                      <a:pt x="24" y="282"/>
                    </a:lnTo>
                    <a:lnTo>
                      <a:pt x="30" y="294"/>
                    </a:lnTo>
                    <a:lnTo>
                      <a:pt x="36" y="300"/>
                    </a:lnTo>
                    <a:lnTo>
                      <a:pt x="42" y="306"/>
                    </a:lnTo>
                    <a:lnTo>
                      <a:pt x="48" y="318"/>
                    </a:lnTo>
                    <a:lnTo>
                      <a:pt x="60" y="324"/>
                    </a:lnTo>
                    <a:lnTo>
                      <a:pt x="66" y="330"/>
                    </a:lnTo>
                    <a:lnTo>
                      <a:pt x="72" y="336"/>
                    </a:lnTo>
                    <a:lnTo>
                      <a:pt x="78" y="342"/>
                    </a:lnTo>
                    <a:lnTo>
                      <a:pt x="90" y="348"/>
                    </a:lnTo>
                    <a:lnTo>
                      <a:pt x="96" y="354"/>
                    </a:lnTo>
                    <a:lnTo>
                      <a:pt x="108" y="360"/>
                    </a:lnTo>
                    <a:lnTo>
                      <a:pt x="114" y="360"/>
                    </a:lnTo>
                    <a:lnTo>
                      <a:pt x="126" y="366"/>
                    </a:lnTo>
                    <a:lnTo>
                      <a:pt x="132" y="372"/>
                    </a:lnTo>
                    <a:lnTo>
                      <a:pt x="144" y="372"/>
                    </a:lnTo>
                    <a:lnTo>
                      <a:pt x="150" y="372"/>
                    </a:lnTo>
                    <a:lnTo>
                      <a:pt x="162" y="378"/>
                    </a:lnTo>
                    <a:lnTo>
                      <a:pt x="174" y="378"/>
                    </a:lnTo>
                    <a:lnTo>
                      <a:pt x="180" y="378"/>
                    </a:lnTo>
                    <a:lnTo>
                      <a:pt x="192" y="378"/>
                    </a:lnTo>
                    <a:lnTo>
                      <a:pt x="198" y="378"/>
                    </a:lnTo>
                    <a:lnTo>
                      <a:pt x="210" y="378"/>
                    </a:lnTo>
                    <a:lnTo>
                      <a:pt x="222" y="378"/>
                    </a:lnTo>
                    <a:lnTo>
                      <a:pt x="228" y="372"/>
                    </a:lnTo>
                    <a:lnTo>
                      <a:pt x="240" y="372"/>
                    </a:lnTo>
                    <a:lnTo>
                      <a:pt x="246" y="372"/>
                    </a:lnTo>
                    <a:lnTo>
                      <a:pt x="258" y="366"/>
                    </a:lnTo>
                    <a:lnTo>
                      <a:pt x="264" y="360"/>
                    </a:lnTo>
                    <a:lnTo>
                      <a:pt x="276" y="360"/>
                    </a:lnTo>
                    <a:lnTo>
                      <a:pt x="282" y="354"/>
                    </a:lnTo>
                    <a:lnTo>
                      <a:pt x="294" y="348"/>
                    </a:lnTo>
                    <a:lnTo>
                      <a:pt x="300" y="342"/>
                    </a:lnTo>
                    <a:lnTo>
                      <a:pt x="312" y="336"/>
                    </a:lnTo>
                    <a:lnTo>
                      <a:pt x="318" y="330"/>
                    </a:lnTo>
                    <a:lnTo>
                      <a:pt x="324" y="324"/>
                    </a:lnTo>
                    <a:lnTo>
                      <a:pt x="330" y="318"/>
                    </a:lnTo>
                    <a:lnTo>
                      <a:pt x="336" y="306"/>
                    </a:lnTo>
                    <a:lnTo>
                      <a:pt x="342" y="300"/>
                    </a:lnTo>
                    <a:lnTo>
                      <a:pt x="348" y="294"/>
                    </a:lnTo>
                    <a:lnTo>
                      <a:pt x="354" y="282"/>
                    </a:lnTo>
                    <a:lnTo>
                      <a:pt x="360" y="276"/>
                    </a:lnTo>
                    <a:lnTo>
                      <a:pt x="366" y="264"/>
                    </a:lnTo>
                    <a:lnTo>
                      <a:pt x="366" y="258"/>
                    </a:lnTo>
                    <a:lnTo>
                      <a:pt x="372" y="246"/>
                    </a:lnTo>
                    <a:lnTo>
                      <a:pt x="372" y="240"/>
                    </a:lnTo>
                    <a:lnTo>
                      <a:pt x="378" y="228"/>
                    </a:lnTo>
                    <a:lnTo>
                      <a:pt x="378" y="216"/>
                    </a:lnTo>
                    <a:lnTo>
                      <a:pt x="378" y="210"/>
                    </a:lnTo>
                    <a:lnTo>
                      <a:pt x="378" y="198"/>
                    </a:lnTo>
                    <a:lnTo>
                      <a:pt x="378" y="192"/>
                    </a:lnTo>
                    <a:lnTo>
                      <a:pt x="378" y="180"/>
                    </a:lnTo>
                    <a:lnTo>
                      <a:pt x="378" y="168"/>
                    </a:lnTo>
                    <a:lnTo>
                      <a:pt x="378" y="162"/>
                    </a:lnTo>
                    <a:lnTo>
                      <a:pt x="378" y="150"/>
                    </a:lnTo>
                    <a:lnTo>
                      <a:pt x="372" y="144"/>
                    </a:lnTo>
                    <a:lnTo>
                      <a:pt x="372" y="132"/>
                    </a:lnTo>
                    <a:lnTo>
                      <a:pt x="366" y="120"/>
                    </a:lnTo>
                    <a:lnTo>
                      <a:pt x="366" y="114"/>
                    </a:lnTo>
                    <a:lnTo>
                      <a:pt x="360" y="108"/>
                    </a:lnTo>
                    <a:lnTo>
                      <a:pt x="354" y="96"/>
                    </a:lnTo>
                    <a:lnTo>
                      <a:pt x="348" y="90"/>
                    </a:lnTo>
                    <a:lnTo>
                      <a:pt x="342" y="78"/>
                    </a:lnTo>
                    <a:lnTo>
                      <a:pt x="336" y="72"/>
                    </a:lnTo>
                    <a:lnTo>
                      <a:pt x="330" y="66"/>
                    </a:lnTo>
                    <a:lnTo>
                      <a:pt x="324" y="54"/>
                    </a:lnTo>
                    <a:lnTo>
                      <a:pt x="318" y="48"/>
                    </a:lnTo>
                    <a:lnTo>
                      <a:pt x="312" y="42"/>
                    </a:lnTo>
                    <a:lnTo>
                      <a:pt x="300" y="36"/>
                    </a:lnTo>
                    <a:lnTo>
                      <a:pt x="294" y="30"/>
                    </a:lnTo>
                    <a:lnTo>
                      <a:pt x="282" y="24"/>
                    </a:lnTo>
                    <a:lnTo>
                      <a:pt x="276" y="18"/>
                    </a:lnTo>
                    <a:lnTo>
                      <a:pt x="264" y="18"/>
                    </a:lnTo>
                    <a:lnTo>
                      <a:pt x="258" y="12"/>
                    </a:lnTo>
                    <a:lnTo>
                      <a:pt x="246" y="12"/>
                    </a:lnTo>
                    <a:lnTo>
                      <a:pt x="240" y="6"/>
                    </a:lnTo>
                    <a:lnTo>
                      <a:pt x="228" y="6"/>
                    </a:lnTo>
                    <a:lnTo>
                      <a:pt x="222" y="0"/>
                    </a:lnTo>
                    <a:lnTo>
                      <a:pt x="210" y="0"/>
                    </a:lnTo>
                    <a:lnTo>
                      <a:pt x="198" y="0"/>
                    </a:lnTo>
                    <a:lnTo>
                      <a:pt x="192" y="0"/>
                    </a:lnTo>
                    <a:lnTo>
                      <a:pt x="180" y="0"/>
                    </a:lnTo>
                    <a:lnTo>
                      <a:pt x="174" y="0"/>
                    </a:lnTo>
                    <a:lnTo>
                      <a:pt x="162" y="0"/>
                    </a:lnTo>
                    <a:lnTo>
                      <a:pt x="150" y="6"/>
                    </a:lnTo>
                    <a:lnTo>
                      <a:pt x="144" y="6"/>
                    </a:lnTo>
                    <a:lnTo>
                      <a:pt x="132" y="12"/>
                    </a:lnTo>
                    <a:lnTo>
                      <a:pt x="126" y="12"/>
                    </a:lnTo>
                    <a:lnTo>
                      <a:pt x="114" y="18"/>
                    </a:lnTo>
                    <a:lnTo>
                      <a:pt x="108" y="18"/>
                    </a:lnTo>
                    <a:lnTo>
                      <a:pt x="96" y="24"/>
                    </a:lnTo>
                    <a:lnTo>
                      <a:pt x="90" y="30"/>
                    </a:lnTo>
                    <a:lnTo>
                      <a:pt x="78" y="36"/>
                    </a:lnTo>
                    <a:lnTo>
                      <a:pt x="72" y="42"/>
                    </a:lnTo>
                    <a:lnTo>
                      <a:pt x="66" y="48"/>
                    </a:lnTo>
                    <a:lnTo>
                      <a:pt x="60" y="54"/>
                    </a:lnTo>
                    <a:close/>
                  </a:path>
                </a:pathLst>
              </a:custGeom>
              <a:solidFill>
                <a:schemeClr val="accent2"/>
              </a:solidFill>
              <a:ln w="9525">
                <a:solidFill>
                  <a:srgbClr val="000000"/>
                </a:solidFill>
                <a:prstDash val="solid"/>
                <a:round/>
                <a:headEnd/>
                <a:tailEnd/>
              </a:ln>
            </p:spPr>
            <p:txBody>
              <a:bodyPr/>
              <a:lstStyle/>
              <a:p>
                <a:endParaRPr lang="fr-FR"/>
              </a:p>
            </p:txBody>
          </p:sp>
          <p:sp>
            <p:nvSpPr>
              <p:cNvPr id="26645" name="Freeform 2065"/>
              <p:cNvSpPr>
                <a:spLocks/>
              </p:cNvSpPr>
              <p:nvPr/>
            </p:nvSpPr>
            <p:spPr bwMode="auto">
              <a:xfrm>
                <a:off x="1614" y="746"/>
                <a:ext cx="348" cy="348"/>
              </a:xfrm>
              <a:custGeom>
                <a:avLst/>
                <a:gdLst>
                  <a:gd name="T0" fmla="*/ 42 w 348"/>
                  <a:gd name="T1" fmla="*/ 54 h 348"/>
                  <a:gd name="T2" fmla="*/ 30 w 348"/>
                  <a:gd name="T3" fmla="*/ 72 h 348"/>
                  <a:gd name="T4" fmla="*/ 18 w 348"/>
                  <a:gd name="T5" fmla="*/ 90 h 348"/>
                  <a:gd name="T6" fmla="*/ 12 w 348"/>
                  <a:gd name="T7" fmla="*/ 108 h 348"/>
                  <a:gd name="T8" fmla="*/ 6 w 348"/>
                  <a:gd name="T9" fmla="*/ 126 h 348"/>
                  <a:gd name="T10" fmla="*/ 0 w 348"/>
                  <a:gd name="T11" fmla="*/ 150 h 348"/>
                  <a:gd name="T12" fmla="*/ 0 w 348"/>
                  <a:gd name="T13" fmla="*/ 168 h 348"/>
                  <a:gd name="T14" fmla="*/ 0 w 348"/>
                  <a:gd name="T15" fmla="*/ 186 h 348"/>
                  <a:gd name="T16" fmla="*/ 0 w 348"/>
                  <a:gd name="T17" fmla="*/ 204 h 348"/>
                  <a:gd name="T18" fmla="*/ 6 w 348"/>
                  <a:gd name="T19" fmla="*/ 228 h 348"/>
                  <a:gd name="T20" fmla="*/ 12 w 348"/>
                  <a:gd name="T21" fmla="*/ 246 h 348"/>
                  <a:gd name="T22" fmla="*/ 24 w 348"/>
                  <a:gd name="T23" fmla="*/ 264 h 348"/>
                  <a:gd name="T24" fmla="*/ 36 w 348"/>
                  <a:gd name="T25" fmla="*/ 282 h 348"/>
                  <a:gd name="T26" fmla="*/ 48 w 348"/>
                  <a:gd name="T27" fmla="*/ 294 h 348"/>
                  <a:gd name="T28" fmla="*/ 54 w 348"/>
                  <a:gd name="T29" fmla="*/ 300 h 348"/>
                  <a:gd name="T30" fmla="*/ 72 w 348"/>
                  <a:gd name="T31" fmla="*/ 312 h 348"/>
                  <a:gd name="T32" fmla="*/ 90 w 348"/>
                  <a:gd name="T33" fmla="*/ 324 h 348"/>
                  <a:gd name="T34" fmla="*/ 108 w 348"/>
                  <a:gd name="T35" fmla="*/ 336 h 348"/>
                  <a:gd name="T36" fmla="*/ 126 w 348"/>
                  <a:gd name="T37" fmla="*/ 342 h 348"/>
                  <a:gd name="T38" fmla="*/ 150 w 348"/>
                  <a:gd name="T39" fmla="*/ 342 h 348"/>
                  <a:gd name="T40" fmla="*/ 168 w 348"/>
                  <a:gd name="T41" fmla="*/ 348 h 348"/>
                  <a:gd name="T42" fmla="*/ 186 w 348"/>
                  <a:gd name="T43" fmla="*/ 342 h 348"/>
                  <a:gd name="T44" fmla="*/ 204 w 348"/>
                  <a:gd name="T45" fmla="*/ 342 h 348"/>
                  <a:gd name="T46" fmla="*/ 228 w 348"/>
                  <a:gd name="T47" fmla="*/ 336 h 348"/>
                  <a:gd name="T48" fmla="*/ 246 w 348"/>
                  <a:gd name="T49" fmla="*/ 330 h 348"/>
                  <a:gd name="T50" fmla="*/ 264 w 348"/>
                  <a:gd name="T51" fmla="*/ 318 h 348"/>
                  <a:gd name="T52" fmla="*/ 282 w 348"/>
                  <a:gd name="T53" fmla="*/ 312 h 348"/>
                  <a:gd name="T54" fmla="*/ 294 w 348"/>
                  <a:gd name="T55" fmla="*/ 294 h 348"/>
                  <a:gd name="T56" fmla="*/ 306 w 348"/>
                  <a:gd name="T57" fmla="*/ 288 h 348"/>
                  <a:gd name="T58" fmla="*/ 318 w 348"/>
                  <a:gd name="T59" fmla="*/ 270 h 348"/>
                  <a:gd name="T60" fmla="*/ 324 w 348"/>
                  <a:gd name="T61" fmla="*/ 252 h 348"/>
                  <a:gd name="T62" fmla="*/ 336 w 348"/>
                  <a:gd name="T63" fmla="*/ 234 h 348"/>
                  <a:gd name="T64" fmla="*/ 342 w 348"/>
                  <a:gd name="T65" fmla="*/ 216 h 348"/>
                  <a:gd name="T66" fmla="*/ 342 w 348"/>
                  <a:gd name="T67" fmla="*/ 198 h 348"/>
                  <a:gd name="T68" fmla="*/ 348 w 348"/>
                  <a:gd name="T69" fmla="*/ 180 h 348"/>
                  <a:gd name="T70" fmla="*/ 348 w 348"/>
                  <a:gd name="T71" fmla="*/ 156 h 348"/>
                  <a:gd name="T72" fmla="*/ 342 w 348"/>
                  <a:gd name="T73" fmla="*/ 138 h 348"/>
                  <a:gd name="T74" fmla="*/ 336 w 348"/>
                  <a:gd name="T75" fmla="*/ 120 h 348"/>
                  <a:gd name="T76" fmla="*/ 330 w 348"/>
                  <a:gd name="T77" fmla="*/ 102 h 348"/>
                  <a:gd name="T78" fmla="*/ 324 w 348"/>
                  <a:gd name="T79" fmla="*/ 84 h 348"/>
                  <a:gd name="T80" fmla="*/ 312 w 348"/>
                  <a:gd name="T81" fmla="*/ 66 h 348"/>
                  <a:gd name="T82" fmla="*/ 294 w 348"/>
                  <a:gd name="T83" fmla="*/ 48 h 348"/>
                  <a:gd name="T84" fmla="*/ 288 w 348"/>
                  <a:gd name="T85" fmla="*/ 42 h 348"/>
                  <a:gd name="T86" fmla="*/ 270 w 348"/>
                  <a:gd name="T87" fmla="*/ 30 h 348"/>
                  <a:gd name="T88" fmla="*/ 252 w 348"/>
                  <a:gd name="T89" fmla="*/ 18 h 348"/>
                  <a:gd name="T90" fmla="*/ 234 w 348"/>
                  <a:gd name="T91" fmla="*/ 12 h 348"/>
                  <a:gd name="T92" fmla="*/ 216 w 348"/>
                  <a:gd name="T93" fmla="*/ 6 h 348"/>
                  <a:gd name="T94" fmla="*/ 198 w 348"/>
                  <a:gd name="T95" fmla="*/ 0 h 348"/>
                  <a:gd name="T96" fmla="*/ 180 w 348"/>
                  <a:gd name="T97" fmla="*/ 0 h 348"/>
                  <a:gd name="T98" fmla="*/ 156 w 348"/>
                  <a:gd name="T99" fmla="*/ 0 h 348"/>
                  <a:gd name="T100" fmla="*/ 138 w 348"/>
                  <a:gd name="T101" fmla="*/ 0 h 348"/>
                  <a:gd name="T102" fmla="*/ 120 w 348"/>
                  <a:gd name="T103" fmla="*/ 6 h 348"/>
                  <a:gd name="T104" fmla="*/ 102 w 348"/>
                  <a:gd name="T105" fmla="*/ 12 h 348"/>
                  <a:gd name="T106" fmla="*/ 84 w 348"/>
                  <a:gd name="T107" fmla="*/ 24 h 348"/>
                  <a:gd name="T108" fmla="*/ 66 w 348"/>
                  <a:gd name="T109" fmla="*/ 36 h 348"/>
                  <a:gd name="T110" fmla="*/ 48 w 348"/>
                  <a:gd name="T111" fmla="*/ 48 h 3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8" h="348">
                    <a:moveTo>
                      <a:pt x="48" y="48"/>
                    </a:moveTo>
                    <a:lnTo>
                      <a:pt x="42" y="54"/>
                    </a:lnTo>
                    <a:lnTo>
                      <a:pt x="36" y="66"/>
                    </a:lnTo>
                    <a:lnTo>
                      <a:pt x="30" y="72"/>
                    </a:lnTo>
                    <a:lnTo>
                      <a:pt x="24" y="84"/>
                    </a:lnTo>
                    <a:lnTo>
                      <a:pt x="18" y="90"/>
                    </a:lnTo>
                    <a:lnTo>
                      <a:pt x="12" y="102"/>
                    </a:lnTo>
                    <a:lnTo>
                      <a:pt x="12" y="108"/>
                    </a:lnTo>
                    <a:lnTo>
                      <a:pt x="6" y="120"/>
                    </a:lnTo>
                    <a:lnTo>
                      <a:pt x="6" y="126"/>
                    </a:lnTo>
                    <a:lnTo>
                      <a:pt x="0" y="138"/>
                    </a:lnTo>
                    <a:lnTo>
                      <a:pt x="0" y="150"/>
                    </a:lnTo>
                    <a:lnTo>
                      <a:pt x="0" y="156"/>
                    </a:lnTo>
                    <a:lnTo>
                      <a:pt x="0" y="168"/>
                    </a:lnTo>
                    <a:lnTo>
                      <a:pt x="0" y="180"/>
                    </a:lnTo>
                    <a:lnTo>
                      <a:pt x="0" y="186"/>
                    </a:lnTo>
                    <a:lnTo>
                      <a:pt x="0" y="198"/>
                    </a:lnTo>
                    <a:lnTo>
                      <a:pt x="0" y="204"/>
                    </a:lnTo>
                    <a:lnTo>
                      <a:pt x="6" y="216"/>
                    </a:lnTo>
                    <a:lnTo>
                      <a:pt x="6" y="228"/>
                    </a:lnTo>
                    <a:lnTo>
                      <a:pt x="12" y="234"/>
                    </a:lnTo>
                    <a:lnTo>
                      <a:pt x="12" y="246"/>
                    </a:lnTo>
                    <a:lnTo>
                      <a:pt x="18" y="252"/>
                    </a:lnTo>
                    <a:lnTo>
                      <a:pt x="24" y="264"/>
                    </a:lnTo>
                    <a:lnTo>
                      <a:pt x="30" y="270"/>
                    </a:lnTo>
                    <a:lnTo>
                      <a:pt x="36" y="282"/>
                    </a:lnTo>
                    <a:lnTo>
                      <a:pt x="42" y="288"/>
                    </a:lnTo>
                    <a:lnTo>
                      <a:pt x="48" y="294"/>
                    </a:lnTo>
                    <a:lnTo>
                      <a:pt x="54" y="300"/>
                    </a:lnTo>
                    <a:lnTo>
                      <a:pt x="66" y="312"/>
                    </a:lnTo>
                    <a:lnTo>
                      <a:pt x="72" y="312"/>
                    </a:lnTo>
                    <a:lnTo>
                      <a:pt x="84" y="318"/>
                    </a:lnTo>
                    <a:lnTo>
                      <a:pt x="90" y="324"/>
                    </a:lnTo>
                    <a:lnTo>
                      <a:pt x="102" y="330"/>
                    </a:lnTo>
                    <a:lnTo>
                      <a:pt x="108" y="336"/>
                    </a:lnTo>
                    <a:lnTo>
                      <a:pt x="120" y="336"/>
                    </a:lnTo>
                    <a:lnTo>
                      <a:pt x="126" y="342"/>
                    </a:lnTo>
                    <a:lnTo>
                      <a:pt x="138" y="342"/>
                    </a:lnTo>
                    <a:lnTo>
                      <a:pt x="150" y="342"/>
                    </a:lnTo>
                    <a:lnTo>
                      <a:pt x="156" y="342"/>
                    </a:lnTo>
                    <a:lnTo>
                      <a:pt x="168" y="348"/>
                    </a:lnTo>
                    <a:lnTo>
                      <a:pt x="180" y="348"/>
                    </a:lnTo>
                    <a:lnTo>
                      <a:pt x="186" y="342"/>
                    </a:lnTo>
                    <a:lnTo>
                      <a:pt x="198" y="342"/>
                    </a:lnTo>
                    <a:lnTo>
                      <a:pt x="204" y="342"/>
                    </a:lnTo>
                    <a:lnTo>
                      <a:pt x="216" y="342"/>
                    </a:lnTo>
                    <a:lnTo>
                      <a:pt x="228" y="336"/>
                    </a:lnTo>
                    <a:lnTo>
                      <a:pt x="234" y="336"/>
                    </a:lnTo>
                    <a:lnTo>
                      <a:pt x="246" y="330"/>
                    </a:lnTo>
                    <a:lnTo>
                      <a:pt x="252" y="324"/>
                    </a:lnTo>
                    <a:lnTo>
                      <a:pt x="264" y="318"/>
                    </a:lnTo>
                    <a:lnTo>
                      <a:pt x="270" y="312"/>
                    </a:lnTo>
                    <a:lnTo>
                      <a:pt x="282" y="312"/>
                    </a:lnTo>
                    <a:lnTo>
                      <a:pt x="288" y="300"/>
                    </a:lnTo>
                    <a:lnTo>
                      <a:pt x="294" y="294"/>
                    </a:lnTo>
                    <a:lnTo>
                      <a:pt x="306" y="288"/>
                    </a:lnTo>
                    <a:lnTo>
                      <a:pt x="312" y="282"/>
                    </a:lnTo>
                    <a:lnTo>
                      <a:pt x="318" y="270"/>
                    </a:lnTo>
                    <a:lnTo>
                      <a:pt x="324" y="264"/>
                    </a:lnTo>
                    <a:lnTo>
                      <a:pt x="324" y="252"/>
                    </a:lnTo>
                    <a:lnTo>
                      <a:pt x="330" y="246"/>
                    </a:lnTo>
                    <a:lnTo>
                      <a:pt x="336" y="234"/>
                    </a:lnTo>
                    <a:lnTo>
                      <a:pt x="336" y="228"/>
                    </a:lnTo>
                    <a:lnTo>
                      <a:pt x="342" y="216"/>
                    </a:lnTo>
                    <a:lnTo>
                      <a:pt x="342" y="204"/>
                    </a:lnTo>
                    <a:lnTo>
                      <a:pt x="342" y="198"/>
                    </a:lnTo>
                    <a:lnTo>
                      <a:pt x="348" y="186"/>
                    </a:lnTo>
                    <a:lnTo>
                      <a:pt x="348" y="180"/>
                    </a:lnTo>
                    <a:lnTo>
                      <a:pt x="348" y="168"/>
                    </a:lnTo>
                    <a:lnTo>
                      <a:pt x="348" y="156"/>
                    </a:lnTo>
                    <a:lnTo>
                      <a:pt x="342" y="150"/>
                    </a:lnTo>
                    <a:lnTo>
                      <a:pt x="342" y="138"/>
                    </a:lnTo>
                    <a:lnTo>
                      <a:pt x="342" y="126"/>
                    </a:lnTo>
                    <a:lnTo>
                      <a:pt x="336" y="120"/>
                    </a:lnTo>
                    <a:lnTo>
                      <a:pt x="336" y="108"/>
                    </a:lnTo>
                    <a:lnTo>
                      <a:pt x="330" y="102"/>
                    </a:lnTo>
                    <a:lnTo>
                      <a:pt x="324" y="90"/>
                    </a:lnTo>
                    <a:lnTo>
                      <a:pt x="324" y="84"/>
                    </a:lnTo>
                    <a:lnTo>
                      <a:pt x="318" y="72"/>
                    </a:lnTo>
                    <a:lnTo>
                      <a:pt x="312" y="66"/>
                    </a:lnTo>
                    <a:lnTo>
                      <a:pt x="306" y="54"/>
                    </a:lnTo>
                    <a:lnTo>
                      <a:pt x="294" y="48"/>
                    </a:lnTo>
                    <a:lnTo>
                      <a:pt x="288" y="42"/>
                    </a:lnTo>
                    <a:lnTo>
                      <a:pt x="282" y="36"/>
                    </a:lnTo>
                    <a:lnTo>
                      <a:pt x="270" y="30"/>
                    </a:lnTo>
                    <a:lnTo>
                      <a:pt x="264" y="24"/>
                    </a:lnTo>
                    <a:lnTo>
                      <a:pt x="252" y="18"/>
                    </a:lnTo>
                    <a:lnTo>
                      <a:pt x="246" y="12"/>
                    </a:lnTo>
                    <a:lnTo>
                      <a:pt x="234" y="12"/>
                    </a:lnTo>
                    <a:lnTo>
                      <a:pt x="228" y="6"/>
                    </a:lnTo>
                    <a:lnTo>
                      <a:pt x="216" y="6"/>
                    </a:lnTo>
                    <a:lnTo>
                      <a:pt x="204" y="0"/>
                    </a:lnTo>
                    <a:lnTo>
                      <a:pt x="198" y="0"/>
                    </a:lnTo>
                    <a:lnTo>
                      <a:pt x="186" y="0"/>
                    </a:lnTo>
                    <a:lnTo>
                      <a:pt x="180" y="0"/>
                    </a:lnTo>
                    <a:lnTo>
                      <a:pt x="168" y="0"/>
                    </a:lnTo>
                    <a:lnTo>
                      <a:pt x="156" y="0"/>
                    </a:lnTo>
                    <a:lnTo>
                      <a:pt x="150" y="0"/>
                    </a:lnTo>
                    <a:lnTo>
                      <a:pt x="138" y="0"/>
                    </a:lnTo>
                    <a:lnTo>
                      <a:pt x="126" y="6"/>
                    </a:lnTo>
                    <a:lnTo>
                      <a:pt x="120" y="6"/>
                    </a:lnTo>
                    <a:lnTo>
                      <a:pt x="108" y="12"/>
                    </a:lnTo>
                    <a:lnTo>
                      <a:pt x="102" y="12"/>
                    </a:lnTo>
                    <a:lnTo>
                      <a:pt x="90" y="18"/>
                    </a:lnTo>
                    <a:lnTo>
                      <a:pt x="84" y="24"/>
                    </a:lnTo>
                    <a:lnTo>
                      <a:pt x="72" y="30"/>
                    </a:lnTo>
                    <a:lnTo>
                      <a:pt x="66" y="36"/>
                    </a:lnTo>
                    <a:lnTo>
                      <a:pt x="54" y="42"/>
                    </a:lnTo>
                    <a:lnTo>
                      <a:pt x="48" y="48"/>
                    </a:lnTo>
                    <a:close/>
                  </a:path>
                </a:pathLst>
              </a:custGeom>
              <a:solidFill>
                <a:schemeClr val="accent2"/>
              </a:solidFill>
              <a:ln w="9525">
                <a:solidFill>
                  <a:srgbClr val="000000"/>
                </a:solidFill>
                <a:prstDash val="solid"/>
                <a:round/>
                <a:headEnd/>
                <a:tailEnd/>
              </a:ln>
            </p:spPr>
            <p:txBody>
              <a:bodyPr/>
              <a:lstStyle/>
              <a:p>
                <a:endParaRPr lang="fr-FR"/>
              </a:p>
            </p:txBody>
          </p:sp>
          <p:sp>
            <p:nvSpPr>
              <p:cNvPr id="26646" name="Freeform 2066"/>
              <p:cNvSpPr>
                <a:spLocks/>
              </p:cNvSpPr>
              <p:nvPr/>
            </p:nvSpPr>
            <p:spPr bwMode="auto">
              <a:xfrm>
                <a:off x="1710" y="842"/>
                <a:ext cx="150" cy="150"/>
              </a:xfrm>
              <a:custGeom>
                <a:avLst/>
                <a:gdLst>
                  <a:gd name="T0" fmla="*/ 24 w 150"/>
                  <a:gd name="T1" fmla="*/ 24 h 150"/>
                  <a:gd name="T2" fmla="*/ 18 w 150"/>
                  <a:gd name="T3" fmla="*/ 30 h 150"/>
                  <a:gd name="T4" fmla="*/ 12 w 150"/>
                  <a:gd name="T5" fmla="*/ 42 h 150"/>
                  <a:gd name="T6" fmla="*/ 6 w 150"/>
                  <a:gd name="T7" fmla="*/ 48 h 150"/>
                  <a:gd name="T8" fmla="*/ 0 w 150"/>
                  <a:gd name="T9" fmla="*/ 60 h 150"/>
                  <a:gd name="T10" fmla="*/ 0 w 150"/>
                  <a:gd name="T11" fmla="*/ 72 h 150"/>
                  <a:gd name="T12" fmla="*/ 0 w 150"/>
                  <a:gd name="T13" fmla="*/ 84 h 150"/>
                  <a:gd name="T14" fmla="*/ 0 w 150"/>
                  <a:gd name="T15" fmla="*/ 90 h 150"/>
                  <a:gd name="T16" fmla="*/ 6 w 150"/>
                  <a:gd name="T17" fmla="*/ 102 h 150"/>
                  <a:gd name="T18" fmla="*/ 12 w 150"/>
                  <a:gd name="T19" fmla="*/ 114 h 150"/>
                  <a:gd name="T20" fmla="*/ 18 w 150"/>
                  <a:gd name="T21" fmla="*/ 120 h 150"/>
                  <a:gd name="T22" fmla="*/ 24 w 150"/>
                  <a:gd name="T23" fmla="*/ 132 h 150"/>
                  <a:gd name="T24" fmla="*/ 24 w 150"/>
                  <a:gd name="T25" fmla="*/ 132 h 150"/>
                  <a:gd name="T26" fmla="*/ 30 w 150"/>
                  <a:gd name="T27" fmla="*/ 138 h 150"/>
                  <a:gd name="T28" fmla="*/ 42 w 150"/>
                  <a:gd name="T29" fmla="*/ 144 h 150"/>
                  <a:gd name="T30" fmla="*/ 54 w 150"/>
                  <a:gd name="T31" fmla="*/ 144 h 150"/>
                  <a:gd name="T32" fmla="*/ 60 w 150"/>
                  <a:gd name="T33" fmla="*/ 150 h 150"/>
                  <a:gd name="T34" fmla="*/ 72 w 150"/>
                  <a:gd name="T35" fmla="*/ 150 h 150"/>
                  <a:gd name="T36" fmla="*/ 84 w 150"/>
                  <a:gd name="T37" fmla="*/ 150 h 150"/>
                  <a:gd name="T38" fmla="*/ 90 w 150"/>
                  <a:gd name="T39" fmla="*/ 150 h 150"/>
                  <a:gd name="T40" fmla="*/ 102 w 150"/>
                  <a:gd name="T41" fmla="*/ 144 h 150"/>
                  <a:gd name="T42" fmla="*/ 114 w 150"/>
                  <a:gd name="T43" fmla="*/ 144 h 150"/>
                  <a:gd name="T44" fmla="*/ 120 w 150"/>
                  <a:gd name="T45" fmla="*/ 138 h 150"/>
                  <a:gd name="T46" fmla="*/ 132 w 150"/>
                  <a:gd name="T47" fmla="*/ 132 h 150"/>
                  <a:gd name="T48" fmla="*/ 132 w 150"/>
                  <a:gd name="T49" fmla="*/ 132 h 150"/>
                  <a:gd name="T50" fmla="*/ 138 w 150"/>
                  <a:gd name="T51" fmla="*/ 120 h 150"/>
                  <a:gd name="T52" fmla="*/ 144 w 150"/>
                  <a:gd name="T53" fmla="*/ 114 h 150"/>
                  <a:gd name="T54" fmla="*/ 150 w 150"/>
                  <a:gd name="T55" fmla="*/ 102 h 150"/>
                  <a:gd name="T56" fmla="*/ 150 w 150"/>
                  <a:gd name="T57" fmla="*/ 90 h 150"/>
                  <a:gd name="T58" fmla="*/ 150 w 150"/>
                  <a:gd name="T59" fmla="*/ 84 h 150"/>
                  <a:gd name="T60" fmla="*/ 150 w 150"/>
                  <a:gd name="T61" fmla="*/ 72 h 150"/>
                  <a:gd name="T62" fmla="*/ 150 w 150"/>
                  <a:gd name="T63" fmla="*/ 60 h 150"/>
                  <a:gd name="T64" fmla="*/ 150 w 150"/>
                  <a:gd name="T65" fmla="*/ 48 h 150"/>
                  <a:gd name="T66" fmla="*/ 144 w 150"/>
                  <a:gd name="T67" fmla="*/ 42 h 150"/>
                  <a:gd name="T68" fmla="*/ 138 w 150"/>
                  <a:gd name="T69" fmla="*/ 30 h 150"/>
                  <a:gd name="T70" fmla="*/ 132 w 150"/>
                  <a:gd name="T71" fmla="*/ 24 h 150"/>
                  <a:gd name="T72" fmla="*/ 132 w 150"/>
                  <a:gd name="T73" fmla="*/ 24 h 150"/>
                  <a:gd name="T74" fmla="*/ 120 w 150"/>
                  <a:gd name="T75" fmla="*/ 12 h 150"/>
                  <a:gd name="T76" fmla="*/ 114 w 150"/>
                  <a:gd name="T77" fmla="*/ 6 h 150"/>
                  <a:gd name="T78" fmla="*/ 102 w 150"/>
                  <a:gd name="T79" fmla="*/ 6 h 150"/>
                  <a:gd name="T80" fmla="*/ 90 w 150"/>
                  <a:gd name="T81" fmla="*/ 0 h 150"/>
                  <a:gd name="T82" fmla="*/ 84 w 150"/>
                  <a:gd name="T83" fmla="*/ 0 h 150"/>
                  <a:gd name="T84" fmla="*/ 72 w 150"/>
                  <a:gd name="T85" fmla="*/ 0 h 150"/>
                  <a:gd name="T86" fmla="*/ 60 w 150"/>
                  <a:gd name="T87" fmla="*/ 0 h 150"/>
                  <a:gd name="T88" fmla="*/ 54 w 150"/>
                  <a:gd name="T89" fmla="*/ 6 h 150"/>
                  <a:gd name="T90" fmla="*/ 42 w 150"/>
                  <a:gd name="T91" fmla="*/ 6 h 150"/>
                  <a:gd name="T92" fmla="*/ 30 w 150"/>
                  <a:gd name="T93" fmla="*/ 12 h 150"/>
                  <a:gd name="T94" fmla="*/ 24 w 150"/>
                  <a:gd name="T95" fmla="*/ 24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0" h="150">
                    <a:moveTo>
                      <a:pt x="24" y="24"/>
                    </a:moveTo>
                    <a:lnTo>
                      <a:pt x="18" y="30"/>
                    </a:lnTo>
                    <a:lnTo>
                      <a:pt x="12" y="42"/>
                    </a:lnTo>
                    <a:lnTo>
                      <a:pt x="6" y="48"/>
                    </a:lnTo>
                    <a:lnTo>
                      <a:pt x="0" y="60"/>
                    </a:lnTo>
                    <a:lnTo>
                      <a:pt x="0" y="72"/>
                    </a:lnTo>
                    <a:lnTo>
                      <a:pt x="0" y="84"/>
                    </a:lnTo>
                    <a:lnTo>
                      <a:pt x="0" y="90"/>
                    </a:lnTo>
                    <a:lnTo>
                      <a:pt x="6" y="102"/>
                    </a:lnTo>
                    <a:lnTo>
                      <a:pt x="12" y="114"/>
                    </a:lnTo>
                    <a:lnTo>
                      <a:pt x="18" y="120"/>
                    </a:lnTo>
                    <a:lnTo>
                      <a:pt x="24" y="132"/>
                    </a:lnTo>
                    <a:lnTo>
                      <a:pt x="30" y="138"/>
                    </a:lnTo>
                    <a:lnTo>
                      <a:pt x="42" y="144"/>
                    </a:lnTo>
                    <a:lnTo>
                      <a:pt x="54" y="144"/>
                    </a:lnTo>
                    <a:lnTo>
                      <a:pt x="60" y="150"/>
                    </a:lnTo>
                    <a:lnTo>
                      <a:pt x="72" y="150"/>
                    </a:lnTo>
                    <a:lnTo>
                      <a:pt x="84" y="150"/>
                    </a:lnTo>
                    <a:lnTo>
                      <a:pt x="90" y="150"/>
                    </a:lnTo>
                    <a:lnTo>
                      <a:pt x="102" y="144"/>
                    </a:lnTo>
                    <a:lnTo>
                      <a:pt x="114" y="144"/>
                    </a:lnTo>
                    <a:lnTo>
                      <a:pt x="120" y="138"/>
                    </a:lnTo>
                    <a:lnTo>
                      <a:pt x="132" y="132"/>
                    </a:lnTo>
                    <a:lnTo>
                      <a:pt x="138" y="120"/>
                    </a:lnTo>
                    <a:lnTo>
                      <a:pt x="144" y="114"/>
                    </a:lnTo>
                    <a:lnTo>
                      <a:pt x="150" y="102"/>
                    </a:lnTo>
                    <a:lnTo>
                      <a:pt x="150" y="90"/>
                    </a:lnTo>
                    <a:lnTo>
                      <a:pt x="150" y="84"/>
                    </a:lnTo>
                    <a:lnTo>
                      <a:pt x="150" y="72"/>
                    </a:lnTo>
                    <a:lnTo>
                      <a:pt x="150" y="60"/>
                    </a:lnTo>
                    <a:lnTo>
                      <a:pt x="150" y="48"/>
                    </a:lnTo>
                    <a:lnTo>
                      <a:pt x="144" y="42"/>
                    </a:lnTo>
                    <a:lnTo>
                      <a:pt x="138" y="30"/>
                    </a:lnTo>
                    <a:lnTo>
                      <a:pt x="132" y="24"/>
                    </a:lnTo>
                    <a:lnTo>
                      <a:pt x="120" y="12"/>
                    </a:lnTo>
                    <a:lnTo>
                      <a:pt x="114" y="6"/>
                    </a:lnTo>
                    <a:lnTo>
                      <a:pt x="102" y="6"/>
                    </a:lnTo>
                    <a:lnTo>
                      <a:pt x="90" y="0"/>
                    </a:lnTo>
                    <a:lnTo>
                      <a:pt x="84" y="0"/>
                    </a:lnTo>
                    <a:lnTo>
                      <a:pt x="72" y="0"/>
                    </a:lnTo>
                    <a:lnTo>
                      <a:pt x="60" y="0"/>
                    </a:lnTo>
                    <a:lnTo>
                      <a:pt x="54" y="6"/>
                    </a:lnTo>
                    <a:lnTo>
                      <a:pt x="42" y="6"/>
                    </a:lnTo>
                    <a:lnTo>
                      <a:pt x="30" y="12"/>
                    </a:lnTo>
                    <a:lnTo>
                      <a:pt x="24" y="24"/>
                    </a:lnTo>
                    <a:close/>
                  </a:path>
                </a:pathLst>
              </a:custGeom>
              <a:solidFill>
                <a:schemeClr val="accent2"/>
              </a:solidFill>
              <a:ln w="9525">
                <a:solidFill>
                  <a:srgbClr val="000000"/>
                </a:solidFill>
                <a:prstDash val="solid"/>
                <a:round/>
                <a:headEnd/>
                <a:tailEnd/>
              </a:ln>
            </p:spPr>
            <p:txBody>
              <a:bodyPr/>
              <a:lstStyle/>
              <a:p>
                <a:endParaRPr lang="fr-FR"/>
              </a:p>
            </p:txBody>
          </p:sp>
          <p:sp>
            <p:nvSpPr>
              <p:cNvPr id="26647" name="Freeform 2067"/>
              <p:cNvSpPr>
                <a:spLocks/>
              </p:cNvSpPr>
              <p:nvPr/>
            </p:nvSpPr>
            <p:spPr bwMode="auto">
              <a:xfrm>
                <a:off x="1728" y="860"/>
                <a:ext cx="120" cy="120"/>
              </a:xfrm>
              <a:custGeom>
                <a:avLst/>
                <a:gdLst>
                  <a:gd name="T0" fmla="*/ 18 w 120"/>
                  <a:gd name="T1" fmla="*/ 12 h 120"/>
                  <a:gd name="T2" fmla="*/ 6 w 120"/>
                  <a:gd name="T3" fmla="*/ 24 h 120"/>
                  <a:gd name="T4" fmla="*/ 0 w 120"/>
                  <a:gd name="T5" fmla="*/ 36 h 120"/>
                  <a:gd name="T6" fmla="*/ 0 w 120"/>
                  <a:gd name="T7" fmla="*/ 48 h 120"/>
                  <a:gd name="T8" fmla="*/ 0 w 120"/>
                  <a:gd name="T9" fmla="*/ 60 h 120"/>
                  <a:gd name="T10" fmla="*/ 0 w 120"/>
                  <a:gd name="T11" fmla="*/ 72 h 120"/>
                  <a:gd name="T12" fmla="*/ 0 w 120"/>
                  <a:gd name="T13" fmla="*/ 84 h 120"/>
                  <a:gd name="T14" fmla="*/ 6 w 120"/>
                  <a:gd name="T15" fmla="*/ 90 h 120"/>
                  <a:gd name="T16" fmla="*/ 18 w 120"/>
                  <a:gd name="T17" fmla="*/ 102 h 120"/>
                  <a:gd name="T18" fmla="*/ 18 w 120"/>
                  <a:gd name="T19" fmla="*/ 102 h 120"/>
                  <a:gd name="T20" fmla="*/ 24 w 120"/>
                  <a:gd name="T21" fmla="*/ 108 h 120"/>
                  <a:gd name="T22" fmla="*/ 36 w 120"/>
                  <a:gd name="T23" fmla="*/ 114 h 120"/>
                  <a:gd name="T24" fmla="*/ 48 w 120"/>
                  <a:gd name="T25" fmla="*/ 114 h 120"/>
                  <a:gd name="T26" fmla="*/ 60 w 120"/>
                  <a:gd name="T27" fmla="*/ 120 h 120"/>
                  <a:gd name="T28" fmla="*/ 72 w 120"/>
                  <a:gd name="T29" fmla="*/ 114 h 120"/>
                  <a:gd name="T30" fmla="*/ 84 w 120"/>
                  <a:gd name="T31" fmla="*/ 114 h 120"/>
                  <a:gd name="T32" fmla="*/ 90 w 120"/>
                  <a:gd name="T33" fmla="*/ 108 h 120"/>
                  <a:gd name="T34" fmla="*/ 102 w 120"/>
                  <a:gd name="T35" fmla="*/ 102 h 120"/>
                  <a:gd name="T36" fmla="*/ 102 w 120"/>
                  <a:gd name="T37" fmla="*/ 102 h 120"/>
                  <a:gd name="T38" fmla="*/ 108 w 120"/>
                  <a:gd name="T39" fmla="*/ 90 h 120"/>
                  <a:gd name="T40" fmla="*/ 114 w 120"/>
                  <a:gd name="T41" fmla="*/ 84 h 120"/>
                  <a:gd name="T42" fmla="*/ 120 w 120"/>
                  <a:gd name="T43" fmla="*/ 72 h 120"/>
                  <a:gd name="T44" fmla="*/ 120 w 120"/>
                  <a:gd name="T45" fmla="*/ 60 h 120"/>
                  <a:gd name="T46" fmla="*/ 120 w 120"/>
                  <a:gd name="T47" fmla="*/ 48 h 120"/>
                  <a:gd name="T48" fmla="*/ 114 w 120"/>
                  <a:gd name="T49" fmla="*/ 36 h 120"/>
                  <a:gd name="T50" fmla="*/ 108 w 120"/>
                  <a:gd name="T51" fmla="*/ 24 h 120"/>
                  <a:gd name="T52" fmla="*/ 102 w 120"/>
                  <a:gd name="T53" fmla="*/ 12 h 120"/>
                  <a:gd name="T54" fmla="*/ 102 w 120"/>
                  <a:gd name="T55" fmla="*/ 12 h 120"/>
                  <a:gd name="T56" fmla="*/ 90 w 120"/>
                  <a:gd name="T57" fmla="*/ 6 h 120"/>
                  <a:gd name="T58" fmla="*/ 84 w 120"/>
                  <a:gd name="T59" fmla="*/ 0 h 120"/>
                  <a:gd name="T60" fmla="*/ 72 w 120"/>
                  <a:gd name="T61" fmla="*/ 0 h 120"/>
                  <a:gd name="T62" fmla="*/ 60 w 120"/>
                  <a:gd name="T63" fmla="*/ 0 h 120"/>
                  <a:gd name="T64" fmla="*/ 48 w 120"/>
                  <a:gd name="T65" fmla="*/ 0 h 120"/>
                  <a:gd name="T66" fmla="*/ 36 w 120"/>
                  <a:gd name="T67" fmla="*/ 0 h 120"/>
                  <a:gd name="T68" fmla="*/ 24 w 120"/>
                  <a:gd name="T69" fmla="*/ 6 h 120"/>
                  <a:gd name="T70" fmla="*/ 18 w 120"/>
                  <a:gd name="T71" fmla="*/ 12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0" h="120">
                    <a:moveTo>
                      <a:pt x="18" y="12"/>
                    </a:moveTo>
                    <a:lnTo>
                      <a:pt x="6" y="24"/>
                    </a:lnTo>
                    <a:lnTo>
                      <a:pt x="0" y="36"/>
                    </a:lnTo>
                    <a:lnTo>
                      <a:pt x="0" y="48"/>
                    </a:lnTo>
                    <a:lnTo>
                      <a:pt x="0" y="60"/>
                    </a:lnTo>
                    <a:lnTo>
                      <a:pt x="0" y="72"/>
                    </a:lnTo>
                    <a:lnTo>
                      <a:pt x="0" y="84"/>
                    </a:lnTo>
                    <a:lnTo>
                      <a:pt x="6" y="90"/>
                    </a:lnTo>
                    <a:lnTo>
                      <a:pt x="18" y="102"/>
                    </a:lnTo>
                    <a:lnTo>
                      <a:pt x="24" y="108"/>
                    </a:lnTo>
                    <a:lnTo>
                      <a:pt x="36" y="114"/>
                    </a:lnTo>
                    <a:lnTo>
                      <a:pt x="48" y="114"/>
                    </a:lnTo>
                    <a:lnTo>
                      <a:pt x="60" y="120"/>
                    </a:lnTo>
                    <a:lnTo>
                      <a:pt x="72" y="114"/>
                    </a:lnTo>
                    <a:lnTo>
                      <a:pt x="84" y="114"/>
                    </a:lnTo>
                    <a:lnTo>
                      <a:pt x="90" y="108"/>
                    </a:lnTo>
                    <a:lnTo>
                      <a:pt x="102" y="102"/>
                    </a:lnTo>
                    <a:lnTo>
                      <a:pt x="108" y="90"/>
                    </a:lnTo>
                    <a:lnTo>
                      <a:pt x="114" y="84"/>
                    </a:lnTo>
                    <a:lnTo>
                      <a:pt x="120" y="72"/>
                    </a:lnTo>
                    <a:lnTo>
                      <a:pt x="120" y="60"/>
                    </a:lnTo>
                    <a:lnTo>
                      <a:pt x="120" y="48"/>
                    </a:lnTo>
                    <a:lnTo>
                      <a:pt x="114" y="36"/>
                    </a:lnTo>
                    <a:lnTo>
                      <a:pt x="108" y="24"/>
                    </a:lnTo>
                    <a:lnTo>
                      <a:pt x="102" y="12"/>
                    </a:lnTo>
                    <a:lnTo>
                      <a:pt x="90" y="6"/>
                    </a:lnTo>
                    <a:lnTo>
                      <a:pt x="84" y="0"/>
                    </a:lnTo>
                    <a:lnTo>
                      <a:pt x="72" y="0"/>
                    </a:lnTo>
                    <a:lnTo>
                      <a:pt x="60" y="0"/>
                    </a:lnTo>
                    <a:lnTo>
                      <a:pt x="48" y="0"/>
                    </a:lnTo>
                    <a:lnTo>
                      <a:pt x="36" y="0"/>
                    </a:lnTo>
                    <a:lnTo>
                      <a:pt x="24" y="6"/>
                    </a:lnTo>
                    <a:lnTo>
                      <a:pt x="18" y="12"/>
                    </a:lnTo>
                    <a:close/>
                  </a:path>
                </a:pathLst>
              </a:custGeom>
              <a:solidFill>
                <a:schemeClr val="accent2"/>
              </a:solidFill>
              <a:ln w="9525">
                <a:solidFill>
                  <a:srgbClr val="000000"/>
                </a:solidFill>
                <a:prstDash val="solid"/>
                <a:round/>
                <a:headEnd/>
                <a:tailEnd/>
              </a:ln>
            </p:spPr>
            <p:txBody>
              <a:bodyPr/>
              <a:lstStyle/>
              <a:p>
                <a:endParaRPr lang="fr-FR"/>
              </a:p>
            </p:txBody>
          </p:sp>
          <p:sp>
            <p:nvSpPr>
              <p:cNvPr id="26648" name="Freeform 2068"/>
              <p:cNvSpPr>
                <a:spLocks/>
              </p:cNvSpPr>
              <p:nvPr/>
            </p:nvSpPr>
            <p:spPr bwMode="auto">
              <a:xfrm>
                <a:off x="1752" y="884"/>
                <a:ext cx="66" cy="66"/>
              </a:xfrm>
              <a:custGeom>
                <a:avLst/>
                <a:gdLst>
                  <a:gd name="T0" fmla="*/ 12 w 66"/>
                  <a:gd name="T1" fmla="*/ 12 h 66"/>
                  <a:gd name="T2" fmla="*/ 6 w 66"/>
                  <a:gd name="T3" fmla="*/ 24 h 66"/>
                  <a:gd name="T4" fmla="*/ 0 w 66"/>
                  <a:gd name="T5" fmla="*/ 36 h 66"/>
                  <a:gd name="T6" fmla="*/ 6 w 66"/>
                  <a:gd name="T7" fmla="*/ 48 h 66"/>
                  <a:gd name="T8" fmla="*/ 12 w 66"/>
                  <a:gd name="T9" fmla="*/ 60 h 66"/>
                  <a:gd name="T10" fmla="*/ 12 w 66"/>
                  <a:gd name="T11" fmla="*/ 60 h 66"/>
                  <a:gd name="T12" fmla="*/ 24 w 66"/>
                  <a:gd name="T13" fmla="*/ 66 h 66"/>
                  <a:gd name="T14" fmla="*/ 36 w 66"/>
                  <a:gd name="T15" fmla="*/ 66 h 66"/>
                  <a:gd name="T16" fmla="*/ 48 w 66"/>
                  <a:gd name="T17" fmla="*/ 66 h 66"/>
                  <a:gd name="T18" fmla="*/ 60 w 66"/>
                  <a:gd name="T19" fmla="*/ 60 h 66"/>
                  <a:gd name="T20" fmla="*/ 60 w 66"/>
                  <a:gd name="T21" fmla="*/ 60 h 66"/>
                  <a:gd name="T22" fmla="*/ 66 w 66"/>
                  <a:gd name="T23" fmla="*/ 48 h 66"/>
                  <a:gd name="T24" fmla="*/ 66 w 66"/>
                  <a:gd name="T25" fmla="*/ 36 h 66"/>
                  <a:gd name="T26" fmla="*/ 66 w 66"/>
                  <a:gd name="T27" fmla="*/ 24 h 66"/>
                  <a:gd name="T28" fmla="*/ 60 w 66"/>
                  <a:gd name="T29" fmla="*/ 12 h 66"/>
                  <a:gd name="T30" fmla="*/ 60 w 66"/>
                  <a:gd name="T31" fmla="*/ 12 h 66"/>
                  <a:gd name="T32" fmla="*/ 48 w 66"/>
                  <a:gd name="T33" fmla="*/ 6 h 66"/>
                  <a:gd name="T34" fmla="*/ 36 w 66"/>
                  <a:gd name="T35" fmla="*/ 0 h 66"/>
                  <a:gd name="T36" fmla="*/ 24 w 66"/>
                  <a:gd name="T37" fmla="*/ 6 h 66"/>
                  <a:gd name="T38" fmla="*/ 12 w 66"/>
                  <a:gd name="T39" fmla="*/ 12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6" h="66">
                    <a:moveTo>
                      <a:pt x="12" y="12"/>
                    </a:moveTo>
                    <a:lnTo>
                      <a:pt x="6" y="24"/>
                    </a:lnTo>
                    <a:lnTo>
                      <a:pt x="0" y="36"/>
                    </a:lnTo>
                    <a:lnTo>
                      <a:pt x="6" y="48"/>
                    </a:lnTo>
                    <a:lnTo>
                      <a:pt x="12" y="60"/>
                    </a:lnTo>
                    <a:lnTo>
                      <a:pt x="24" y="66"/>
                    </a:lnTo>
                    <a:lnTo>
                      <a:pt x="36" y="66"/>
                    </a:lnTo>
                    <a:lnTo>
                      <a:pt x="48" y="66"/>
                    </a:lnTo>
                    <a:lnTo>
                      <a:pt x="60" y="60"/>
                    </a:lnTo>
                    <a:lnTo>
                      <a:pt x="66" y="48"/>
                    </a:lnTo>
                    <a:lnTo>
                      <a:pt x="66" y="36"/>
                    </a:lnTo>
                    <a:lnTo>
                      <a:pt x="66" y="24"/>
                    </a:lnTo>
                    <a:lnTo>
                      <a:pt x="60" y="12"/>
                    </a:lnTo>
                    <a:lnTo>
                      <a:pt x="48" y="6"/>
                    </a:lnTo>
                    <a:lnTo>
                      <a:pt x="36" y="0"/>
                    </a:lnTo>
                    <a:lnTo>
                      <a:pt x="24" y="6"/>
                    </a:lnTo>
                    <a:lnTo>
                      <a:pt x="12" y="12"/>
                    </a:lnTo>
                    <a:close/>
                  </a:path>
                </a:pathLst>
              </a:custGeom>
              <a:solidFill>
                <a:schemeClr val="accent2"/>
              </a:solidFill>
              <a:ln w="9525">
                <a:solidFill>
                  <a:srgbClr val="000000"/>
                </a:solidFill>
                <a:prstDash val="solid"/>
                <a:round/>
                <a:headEnd/>
                <a:tailEnd/>
              </a:ln>
            </p:spPr>
            <p:txBody>
              <a:bodyPr/>
              <a:lstStyle/>
              <a:p>
                <a:endParaRPr lang="fr-FR"/>
              </a:p>
            </p:txBody>
          </p:sp>
          <p:sp>
            <p:nvSpPr>
              <p:cNvPr id="26649" name="Freeform 2069"/>
              <p:cNvSpPr>
                <a:spLocks/>
              </p:cNvSpPr>
              <p:nvPr/>
            </p:nvSpPr>
            <p:spPr bwMode="auto">
              <a:xfrm>
                <a:off x="1830" y="962"/>
                <a:ext cx="30" cy="30"/>
              </a:xfrm>
              <a:custGeom>
                <a:avLst/>
                <a:gdLst>
                  <a:gd name="T0" fmla="*/ 0 w 30"/>
                  <a:gd name="T1" fmla="*/ 18 h 30"/>
                  <a:gd name="T2" fmla="*/ 12 w 30"/>
                  <a:gd name="T3" fmla="*/ 30 h 30"/>
                  <a:gd name="T4" fmla="*/ 30 w 30"/>
                  <a:gd name="T5" fmla="*/ 12 h 30"/>
                  <a:gd name="T6" fmla="*/ 12 w 30"/>
                  <a:gd name="T7" fmla="*/ 0 h 30"/>
                  <a:gd name="T8" fmla="*/ 0 w 30"/>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0" y="18"/>
                    </a:moveTo>
                    <a:lnTo>
                      <a:pt x="12" y="30"/>
                    </a:lnTo>
                    <a:lnTo>
                      <a:pt x="30" y="12"/>
                    </a:lnTo>
                    <a:lnTo>
                      <a:pt x="12" y="0"/>
                    </a:lnTo>
                    <a:lnTo>
                      <a:pt x="0" y="18"/>
                    </a:lnTo>
                    <a:close/>
                  </a:path>
                </a:pathLst>
              </a:custGeom>
              <a:solidFill>
                <a:schemeClr val="accent2"/>
              </a:solidFill>
              <a:ln w="9525">
                <a:solidFill>
                  <a:srgbClr val="000000"/>
                </a:solidFill>
                <a:prstDash val="solid"/>
                <a:round/>
                <a:headEnd/>
                <a:tailEnd/>
              </a:ln>
            </p:spPr>
            <p:txBody>
              <a:bodyPr/>
              <a:lstStyle/>
              <a:p>
                <a:endParaRPr lang="fr-FR"/>
              </a:p>
            </p:txBody>
          </p:sp>
          <p:sp>
            <p:nvSpPr>
              <p:cNvPr id="26650" name="Freeform 2070"/>
              <p:cNvSpPr>
                <a:spLocks/>
              </p:cNvSpPr>
              <p:nvPr/>
            </p:nvSpPr>
            <p:spPr bwMode="auto">
              <a:xfrm>
                <a:off x="1842" y="974"/>
                <a:ext cx="36" cy="36"/>
              </a:xfrm>
              <a:custGeom>
                <a:avLst/>
                <a:gdLst>
                  <a:gd name="T0" fmla="*/ 0 w 36"/>
                  <a:gd name="T1" fmla="*/ 24 h 36"/>
                  <a:gd name="T2" fmla="*/ 12 w 36"/>
                  <a:gd name="T3" fmla="*/ 36 h 36"/>
                  <a:gd name="T4" fmla="*/ 36 w 36"/>
                  <a:gd name="T5" fmla="*/ 12 h 36"/>
                  <a:gd name="T6" fmla="*/ 18 w 36"/>
                  <a:gd name="T7" fmla="*/ 0 h 36"/>
                  <a:gd name="T8" fmla="*/ 0 w 36"/>
                  <a:gd name="T9" fmla="*/ 2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0" y="24"/>
                    </a:moveTo>
                    <a:lnTo>
                      <a:pt x="12" y="36"/>
                    </a:lnTo>
                    <a:lnTo>
                      <a:pt x="36" y="12"/>
                    </a:lnTo>
                    <a:lnTo>
                      <a:pt x="18" y="0"/>
                    </a:lnTo>
                    <a:lnTo>
                      <a:pt x="0" y="24"/>
                    </a:lnTo>
                    <a:close/>
                  </a:path>
                </a:pathLst>
              </a:custGeom>
              <a:solidFill>
                <a:schemeClr val="accent2"/>
              </a:solidFill>
              <a:ln w="9525">
                <a:solidFill>
                  <a:srgbClr val="000000"/>
                </a:solidFill>
                <a:prstDash val="solid"/>
                <a:round/>
                <a:headEnd/>
                <a:tailEnd/>
              </a:ln>
            </p:spPr>
            <p:txBody>
              <a:bodyPr/>
              <a:lstStyle/>
              <a:p>
                <a:endParaRPr lang="fr-FR"/>
              </a:p>
            </p:txBody>
          </p:sp>
        </p:grpSp>
        <p:sp>
          <p:nvSpPr>
            <p:cNvPr id="26642" name="Freeform 2071"/>
            <p:cNvSpPr>
              <a:spLocks/>
            </p:cNvSpPr>
            <p:nvPr/>
          </p:nvSpPr>
          <p:spPr bwMode="auto">
            <a:xfrm rot="16200000" flipH="1">
              <a:off x="1619" y="2960"/>
              <a:ext cx="460" cy="172"/>
            </a:xfrm>
            <a:custGeom>
              <a:avLst/>
              <a:gdLst>
                <a:gd name="T0" fmla="*/ 0 w 460"/>
                <a:gd name="T1" fmla="*/ 172 h 172"/>
                <a:gd name="T2" fmla="*/ 123 w 460"/>
                <a:gd name="T3" fmla="*/ 32 h 172"/>
                <a:gd name="T4" fmla="*/ 288 w 460"/>
                <a:gd name="T5" fmla="*/ 7 h 172"/>
                <a:gd name="T6" fmla="*/ 460 w 460"/>
                <a:gd name="T7" fmla="*/ 73 h 1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 h="172">
                  <a:moveTo>
                    <a:pt x="0" y="172"/>
                  </a:moveTo>
                  <a:cubicBezTo>
                    <a:pt x="37" y="115"/>
                    <a:pt x="75" y="59"/>
                    <a:pt x="123" y="32"/>
                  </a:cubicBezTo>
                  <a:cubicBezTo>
                    <a:pt x="171" y="5"/>
                    <a:pt x="232" y="0"/>
                    <a:pt x="288" y="7"/>
                  </a:cubicBezTo>
                  <a:cubicBezTo>
                    <a:pt x="344" y="14"/>
                    <a:pt x="414" y="35"/>
                    <a:pt x="460" y="73"/>
                  </a:cubicBezTo>
                </a:path>
              </a:pathLst>
            </a:custGeom>
            <a:noFill/>
            <a:ln w="38100" cap="flat" cmpd="sng">
              <a:solidFill>
                <a:srgbClr val="000000"/>
              </a:solidFill>
              <a:prstDash val="solid"/>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26628" name="Text Box 2072"/>
          <p:cNvSpPr txBox="1">
            <a:spLocks noChangeArrowheads="1"/>
          </p:cNvSpPr>
          <p:nvPr/>
        </p:nvSpPr>
        <p:spPr bwMode="auto">
          <a:xfrm>
            <a:off x="1027113" y="5172075"/>
            <a:ext cx="39131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a:t>Vitesse boucle Bleue (Délai) = 10 jours</a:t>
            </a:r>
          </a:p>
        </p:txBody>
      </p:sp>
      <p:sp>
        <p:nvSpPr>
          <p:cNvPr id="26629" name="Text Box 2073"/>
          <p:cNvSpPr txBox="1">
            <a:spLocks noChangeArrowheads="1"/>
          </p:cNvSpPr>
          <p:nvPr/>
        </p:nvSpPr>
        <p:spPr bwMode="auto">
          <a:xfrm>
            <a:off x="5586413" y="5024438"/>
            <a:ext cx="37068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a:solidFill>
                  <a:srgbClr val="009900"/>
                </a:solidFill>
              </a:rPr>
              <a:t>Vitesse boucle verte (Délai) = 2 jours</a:t>
            </a:r>
          </a:p>
        </p:txBody>
      </p:sp>
      <p:sp>
        <p:nvSpPr>
          <p:cNvPr id="26630" name="Text Box 2074"/>
          <p:cNvSpPr txBox="1">
            <a:spLocks noChangeArrowheads="1"/>
          </p:cNvSpPr>
          <p:nvPr/>
        </p:nvSpPr>
        <p:spPr bwMode="auto">
          <a:xfrm>
            <a:off x="1665288" y="963613"/>
            <a:ext cx="2635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a:t>FABRICATION</a:t>
            </a:r>
          </a:p>
        </p:txBody>
      </p:sp>
      <p:sp>
        <p:nvSpPr>
          <p:cNvPr id="26631" name="Text Box 2075"/>
          <p:cNvSpPr txBox="1">
            <a:spLocks noChangeArrowheads="1"/>
          </p:cNvSpPr>
          <p:nvPr/>
        </p:nvSpPr>
        <p:spPr bwMode="auto">
          <a:xfrm>
            <a:off x="6270625" y="1482725"/>
            <a:ext cx="269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a:solidFill>
                  <a:srgbClr val="009900"/>
                </a:solidFill>
              </a:rPr>
              <a:t>ASSEMBLAGE</a:t>
            </a:r>
          </a:p>
        </p:txBody>
      </p:sp>
      <p:grpSp>
        <p:nvGrpSpPr>
          <p:cNvPr id="1618972" name="Group 2076"/>
          <p:cNvGrpSpPr>
            <a:grpSpLocks/>
          </p:cNvGrpSpPr>
          <p:nvPr/>
        </p:nvGrpSpPr>
        <p:grpSpPr bwMode="auto">
          <a:xfrm>
            <a:off x="4479925" y="958850"/>
            <a:ext cx="1890713" cy="1587500"/>
            <a:chOff x="3826" y="3186"/>
            <a:chExt cx="1174" cy="770"/>
          </a:xfrm>
        </p:grpSpPr>
        <p:grpSp>
          <p:nvGrpSpPr>
            <p:cNvPr id="26637" name="Group 2077"/>
            <p:cNvGrpSpPr>
              <a:grpSpLocks/>
            </p:cNvGrpSpPr>
            <p:nvPr/>
          </p:nvGrpSpPr>
          <p:grpSpPr bwMode="auto">
            <a:xfrm>
              <a:off x="3826" y="3186"/>
              <a:ext cx="1174" cy="770"/>
              <a:chOff x="1572" y="969"/>
              <a:chExt cx="777" cy="500"/>
            </a:xfrm>
          </p:grpSpPr>
          <p:sp>
            <p:nvSpPr>
              <p:cNvPr id="26639" name="Freeform 2078"/>
              <p:cNvSpPr>
                <a:spLocks/>
              </p:cNvSpPr>
              <p:nvPr/>
            </p:nvSpPr>
            <p:spPr bwMode="auto">
              <a:xfrm>
                <a:off x="1572" y="969"/>
                <a:ext cx="383" cy="500"/>
              </a:xfrm>
              <a:custGeom>
                <a:avLst/>
                <a:gdLst>
                  <a:gd name="T0" fmla="*/ 382 w 383"/>
                  <a:gd name="T1" fmla="*/ 0 h 500"/>
                  <a:gd name="T2" fmla="*/ 0 w 383"/>
                  <a:gd name="T3" fmla="*/ 434 h 500"/>
                  <a:gd name="T4" fmla="*/ 370 w 383"/>
                  <a:gd name="T5" fmla="*/ 499 h 500"/>
                  <a:gd name="T6" fmla="*/ 382 w 383"/>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3" h="500">
                    <a:moveTo>
                      <a:pt x="382" y="0"/>
                    </a:moveTo>
                    <a:lnTo>
                      <a:pt x="0" y="434"/>
                    </a:lnTo>
                    <a:lnTo>
                      <a:pt x="370" y="499"/>
                    </a:lnTo>
                    <a:lnTo>
                      <a:pt x="382" y="0"/>
                    </a:lnTo>
                  </a:path>
                </a:pathLst>
              </a:custGeom>
              <a:solidFill>
                <a:srgbClr val="FFC080"/>
              </a:solidFill>
              <a:ln w="12700" cap="rnd" cmpd="sng">
                <a:solidFill>
                  <a:srgbClr val="FFC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p>
                <a:endParaRPr lang="fr-FR"/>
              </a:p>
            </p:txBody>
          </p:sp>
          <p:sp>
            <p:nvSpPr>
              <p:cNvPr id="26640" name="Freeform 2079"/>
              <p:cNvSpPr>
                <a:spLocks/>
              </p:cNvSpPr>
              <p:nvPr/>
            </p:nvSpPr>
            <p:spPr bwMode="auto">
              <a:xfrm>
                <a:off x="1943" y="969"/>
                <a:ext cx="406" cy="500"/>
              </a:xfrm>
              <a:custGeom>
                <a:avLst/>
                <a:gdLst>
                  <a:gd name="T0" fmla="*/ 11 w 406"/>
                  <a:gd name="T1" fmla="*/ 0 h 500"/>
                  <a:gd name="T2" fmla="*/ 0 w 406"/>
                  <a:gd name="T3" fmla="*/ 499 h 500"/>
                  <a:gd name="T4" fmla="*/ 405 w 406"/>
                  <a:gd name="T5" fmla="*/ 434 h 500"/>
                  <a:gd name="T6" fmla="*/ 11 w 406"/>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 h="500">
                    <a:moveTo>
                      <a:pt x="11" y="0"/>
                    </a:moveTo>
                    <a:lnTo>
                      <a:pt x="0" y="499"/>
                    </a:lnTo>
                    <a:lnTo>
                      <a:pt x="405" y="434"/>
                    </a:lnTo>
                    <a:lnTo>
                      <a:pt x="11" y="0"/>
                    </a:lnTo>
                  </a:path>
                </a:pathLst>
              </a:custGeom>
              <a:solidFill>
                <a:srgbClr val="FFA040"/>
              </a:solidFill>
              <a:ln w="12700" cap="rnd" cmpd="sng">
                <a:solidFill>
                  <a:srgbClr val="C06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p>
                <a:endParaRPr lang="fr-FR"/>
              </a:p>
            </p:txBody>
          </p:sp>
        </p:grpSp>
        <p:sp>
          <p:nvSpPr>
            <p:cNvPr id="26638" name="Rectangle 2080"/>
            <p:cNvSpPr>
              <a:spLocks noChangeArrowheads="1"/>
            </p:cNvSpPr>
            <p:nvPr/>
          </p:nvSpPr>
          <p:spPr bwMode="auto">
            <a:xfrm>
              <a:off x="4184" y="3433"/>
              <a:ext cx="562"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4300">
                  <a:solidFill>
                    <a:schemeClr val="tx2"/>
                  </a:solidFill>
                </a:rPr>
                <a:t>SE</a:t>
              </a:r>
            </a:p>
          </p:txBody>
        </p:sp>
      </p:grpSp>
      <p:grpSp>
        <p:nvGrpSpPr>
          <p:cNvPr id="1618977" name="Group 2081"/>
          <p:cNvGrpSpPr>
            <a:grpSpLocks/>
          </p:cNvGrpSpPr>
          <p:nvPr/>
        </p:nvGrpSpPr>
        <p:grpSpPr bwMode="auto">
          <a:xfrm>
            <a:off x="4581525" y="2930525"/>
            <a:ext cx="1979613" cy="1771650"/>
            <a:chOff x="2886" y="1846"/>
            <a:chExt cx="1247" cy="1116"/>
          </a:xfrm>
        </p:grpSpPr>
        <p:sp>
          <p:nvSpPr>
            <p:cNvPr id="26635" name="AutoShape 2082"/>
            <p:cNvSpPr>
              <a:spLocks noChangeArrowheads="1"/>
            </p:cNvSpPr>
            <p:nvPr/>
          </p:nvSpPr>
          <p:spPr bwMode="auto">
            <a:xfrm>
              <a:off x="3094" y="1846"/>
              <a:ext cx="850" cy="750"/>
            </a:xfrm>
            <a:prstGeom prst="leftRightArrow">
              <a:avLst>
                <a:gd name="adj1" fmla="val 50000"/>
                <a:gd name="adj2" fmla="val 22667"/>
              </a:avLst>
            </a:prstGeom>
            <a:solidFill>
              <a:srgbClr val="FF66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6636" name="Text Box 2083"/>
            <p:cNvSpPr txBox="1">
              <a:spLocks noChangeArrowheads="1"/>
            </p:cNvSpPr>
            <p:nvPr/>
          </p:nvSpPr>
          <p:spPr bwMode="auto">
            <a:xfrm>
              <a:off x="2886" y="2712"/>
              <a:ext cx="12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a:solidFill>
                    <a:srgbClr val="FF6600"/>
                  </a:solidFill>
                </a:rPr>
                <a:t>DECOUPLAGE</a:t>
              </a:r>
            </a:p>
          </p:txBody>
        </p:sp>
      </p:grpSp>
      <p:sp>
        <p:nvSpPr>
          <p:cNvPr id="26634" name="Rectangle 2085"/>
          <p:cNvSpPr>
            <a:spLocks noGrp="1" noChangeArrowheads="1"/>
          </p:cNvSpPr>
          <p:nvPr>
            <p:ph type="title" idx="4294967295"/>
          </p:nvPr>
        </p:nvSpPr>
        <p:spPr bwMode="auto">
          <a:xfrm>
            <a:off x="762000" y="196850"/>
            <a:ext cx="8382000" cy="741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3600" b="1" i="1" dirty="0" smtClean="0">
                <a:solidFill>
                  <a:srgbClr val="3333CC"/>
                </a:solidFill>
                <a:latin typeface="Arial" panose="020B0604020202020204" pitchFamily="34" charset="0"/>
              </a:rPr>
              <a:t>LE RÔLE DES STOCKS</a:t>
            </a:r>
            <a:endParaRPr lang="fr-FR" altLang="fr-FR" dirty="0" smtClean="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189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18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0450" name="Group 2"/>
          <p:cNvGrpSpPr>
            <a:grpSpLocks/>
          </p:cNvGrpSpPr>
          <p:nvPr/>
        </p:nvGrpSpPr>
        <p:grpSpPr bwMode="auto">
          <a:xfrm>
            <a:off x="396875" y="958850"/>
            <a:ext cx="7189788" cy="4910138"/>
            <a:chOff x="250" y="604"/>
            <a:chExt cx="4529" cy="3093"/>
          </a:xfrm>
        </p:grpSpPr>
        <p:grpSp>
          <p:nvGrpSpPr>
            <p:cNvPr id="27694" name="Group 3"/>
            <p:cNvGrpSpPr>
              <a:grpSpLocks/>
            </p:cNvGrpSpPr>
            <p:nvPr/>
          </p:nvGrpSpPr>
          <p:grpSpPr bwMode="auto">
            <a:xfrm>
              <a:off x="250" y="604"/>
              <a:ext cx="1885" cy="1679"/>
              <a:chOff x="1572" y="969"/>
              <a:chExt cx="777" cy="500"/>
            </a:xfrm>
          </p:grpSpPr>
          <p:sp>
            <p:nvSpPr>
              <p:cNvPr id="27698" name="Freeform 4"/>
              <p:cNvSpPr>
                <a:spLocks/>
              </p:cNvSpPr>
              <p:nvPr/>
            </p:nvSpPr>
            <p:spPr bwMode="auto">
              <a:xfrm>
                <a:off x="1572" y="969"/>
                <a:ext cx="383" cy="500"/>
              </a:xfrm>
              <a:custGeom>
                <a:avLst/>
                <a:gdLst>
                  <a:gd name="T0" fmla="*/ 382 w 383"/>
                  <a:gd name="T1" fmla="*/ 0 h 500"/>
                  <a:gd name="T2" fmla="*/ 0 w 383"/>
                  <a:gd name="T3" fmla="*/ 434 h 500"/>
                  <a:gd name="T4" fmla="*/ 370 w 383"/>
                  <a:gd name="T5" fmla="*/ 499 h 500"/>
                  <a:gd name="T6" fmla="*/ 382 w 383"/>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3" h="500">
                    <a:moveTo>
                      <a:pt x="382" y="0"/>
                    </a:moveTo>
                    <a:lnTo>
                      <a:pt x="0" y="434"/>
                    </a:lnTo>
                    <a:lnTo>
                      <a:pt x="370" y="499"/>
                    </a:lnTo>
                    <a:lnTo>
                      <a:pt x="382" y="0"/>
                    </a:lnTo>
                  </a:path>
                </a:pathLst>
              </a:custGeom>
              <a:solidFill>
                <a:srgbClr val="FFC080"/>
              </a:solidFill>
              <a:ln w="12700" cap="rnd" cmpd="sng">
                <a:solidFill>
                  <a:srgbClr val="FFC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99" name="Freeform 5"/>
              <p:cNvSpPr>
                <a:spLocks/>
              </p:cNvSpPr>
              <p:nvPr/>
            </p:nvSpPr>
            <p:spPr bwMode="auto">
              <a:xfrm>
                <a:off x="1943" y="969"/>
                <a:ext cx="406" cy="500"/>
              </a:xfrm>
              <a:custGeom>
                <a:avLst/>
                <a:gdLst>
                  <a:gd name="T0" fmla="*/ 11 w 406"/>
                  <a:gd name="T1" fmla="*/ 0 h 500"/>
                  <a:gd name="T2" fmla="*/ 0 w 406"/>
                  <a:gd name="T3" fmla="*/ 499 h 500"/>
                  <a:gd name="T4" fmla="*/ 405 w 406"/>
                  <a:gd name="T5" fmla="*/ 434 h 500"/>
                  <a:gd name="T6" fmla="*/ 11 w 406"/>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 h="500">
                    <a:moveTo>
                      <a:pt x="11" y="0"/>
                    </a:moveTo>
                    <a:lnTo>
                      <a:pt x="0" y="499"/>
                    </a:lnTo>
                    <a:lnTo>
                      <a:pt x="405" y="434"/>
                    </a:lnTo>
                    <a:lnTo>
                      <a:pt x="11" y="0"/>
                    </a:lnTo>
                  </a:path>
                </a:pathLst>
              </a:custGeom>
              <a:solidFill>
                <a:srgbClr val="FFA040"/>
              </a:solidFill>
              <a:ln w="12700" cap="rnd" cmpd="sng">
                <a:solidFill>
                  <a:srgbClr val="C06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7695" name="Line 6"/>
            <p:cNvSpPr>
              <a:spLocks noChangeShapeType="1"/>
            </p:cNvSpPr>
            <p:nvPr/>
          </p:nvSpPr>
          <p:spPr bwMode="auto">
            <a:xfrm flipH="1" flipV="1">
              <a:off x="250" y="2043"/>
              <a:ext cx="3420" cy="165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696" name="Line 7"/>
            <p:cNvSpPr>
              <a:spLocks noChangeShapeType="1"/>
            </p:cNvSpPr>
            <p:nvPr/>
          </p:nvSpPr>
          <p:spPr bwMode="auto">
            <a:xfrm flipH="1" flipV="1">
              <a:off x="2135" y="2043"/>
              <a:ext cx="2644" cy="165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697" name="Line 8"/>
            <p:cNvSpPr>
              <a:spLocks noChangeShapeType="1"/>
            </p:cNvSpPr>
            <p:nvPr/>
          </p:nvSpPr>
          <p:spPr bwMode="auto">
            <a:xfrm flipH="1" flipV="1">
              <a:off x="1179" y="604"/>
              <a:ext cx="3046" cy="246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7651" name="Rectangle 9"/>
          <p:cNvSpPr>
            <a:spLocks noChangeArrowheads="1"/>
          </p:cNvSpPr>
          <p:nvPr/>
        </p:nvSpPr>
        <p:spPr bwMode="auto">
          <a:xfrm>
            <a:off x="361950" y="233363"/>
            <a:ext cx="9115425" cy="6445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a:solidFill>
                  <a:srgbClr val="3333CC"/>
                </a:solidFill>
              </a:rPr>
              <a:t>La constitution des stocks ?</a:t>
            </a:r>
          </a:p>
        </p:txBody>
      </p:sp>
      <p:sp>
        <p:nvSpPr>
          <p:cNvPr id="27652" name="Rectangle 10"/>
          <p:cNvSpPr>
            <a:spLocks noChangeArrowheads="1"/>
          </p:cNvSpPr>
          <p:nvPr/>
        </p:nvSpPr>
        <p:spPr bwMode="auto">
          <a:xfrm>
            <a:off x="465138" y="5453063"/>
            <a:ext cx="6770687" cy="6794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7653" name="Oval 11"/>
          <p:cNvSpPr>
            <a:spLocks noChangeArrowheads="1"/>
          </p:cNvSpPr>
          <p:nvPr/>
        </p:nvSpPr>
        <p:spPr bwMode="auto">
          <a:xfrm>
            <a:off x="290513" y="5451475"/>
            <a:ext cx="280987" cy="682625"/>
          </a:xfrm>
          <a:prstGeom prst="ellipse">
            <a:avLst/>
          </a:prstGeom>
          <a:solidFill>
            <a:schemeClr val="fo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nvGrpSpPr>
          <p:cNvPr id="27654" name="Group 12"/>
          <p:cNvGrpSpPr>
            <a:grpSpLocks/>
          </p:cNvGrpSpPr>
          <p:nvPr/>
        </p:nvGrpSpPr>
        <p:grpSpPr bwMode="auto">
          <a:xfrm>
            <a:off x="7042150" y="5041900"/>
            <a:ext cx="1154113" cy="1504950"/>
            <a:chOff x="4490" y="3249"/>
            <a:chExt cx="727" cy="948"/>
          </a:xfrm>
        </p:grpSpPr>
        <p:sp>
          <p:nvSpPr>
            <p:cNvPr id="27687" name="AutoShape 13"/>
            <p:cNvSpPr>
              <a:spLocks noChangeArrowheads="1"/>
            </p:cNvSpPr>
            <p:nvPr/>
          </p:nvSpPr>
          <p:spPr bwMode="auto">
            <a:xfrm>
              <a:off x="4520" y="3292"/>
              <a:ext cx="697" cy="860"/>
            </a:xfrm>
            <a:prstGeom prst="rightArrow">
              <a:avLst>
                <a:gd name="adj1" fmla="val 50000"/>
                <a:gd name="adj2" fmla="val 25000"/>
              </a:avLst>
            </a:prstGeom>
            <a:solidFill>
              <a:schemeClr val="bg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7688" name="Rectangle 14"/>
            <p:cNvSpPr>
              <a:spLocks noChangeArrowheads="1"/>
            </p:cNvSpPr>
            <p:nvPr/>
          </p:nvSpPr>
          <p:spPr bwMode="auto">
            <a:xfrm>
              <a:off x="4490" y="3518"/>
              <a:ext cx="381" cy="409"/>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7689" name="Oval 15"/>
            <p:cNvSpPr>
              <a:spLocks noChangeArrowheads="1"/>
            </p:cNvSpPr>
            <p:nvPr/>
          </p:nvSpPr>
          <p:spPr bwMode="auto">
            <a:xfrm>
              <a:off x="4897" y="3249"/>
              <a:ext cx="214" cy="948"/>
            </a:xfrm>
            <a:prstGeom prst="ellipse">
              <a:avLst/>
            </a:prstGeom>
            <a:solidFill>
              <a:schemeClr val="fo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7690" name="Oval 16"/>
            <p:cNvSpPr>
              <a:spLocks noChangeArrowheads="1"/>
            </p:cNvSpPr>
            <p:nvPr/>
          </p:nvSpPr>
          <p:spPr bwMode="auto">
            <a:xfrm>
              <a:off x="4872" y="3506"/>
              <a:ext cx="177" cy="42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7691" name="Rectangle 17"/>
            <p:cNvSpPr>
              <a:spLocks noChangeArrowheads="1"/>
            </p:cNvSpPr>
            <p:nvPr/>
          </p:nvSpPr>
          <p:spPr bwMode="auto">
            <a:xfrm>
              <a:off x="4839" y="3514"/>
              <a:ext cx="128" cy="418"/>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7692" name="Line 18"/>
            <p:cNvSpPr>
              <a:spLocks noChangeShapeType="1"/>
            </p:cNvSpPr>
            <p:nvPr/>
          </p:nvSpPr>
          <p:spPr bwMode="auto">
            <a:xfrm flipV="1">
              <a:off x="4827" y="3506"/>
              <a:ext cx="1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p>
              <a:endParaRPr lang="fr-FR"/>
            </a:p>
          </p:txBody>
        </p:sp>
        <p:sp>
          <p:nvSpPr>
            <p:cNvPr id="27693" name="Line 19"/>
            <p:cNvSpPr>
              <a:spLocks noChangeShapeType="1"/>
            </p:cNvSpPr>
            <p:nvPr/>
          </p:nvSpPr>
          <p:spPr bwMode="auto">
            <a:xfrm flipV="1">
              <a:off x="4833" y="3933"/>
              <a:ext cx="134"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p>
              <a:endParaRPr lang="fr-FR"/>
            </a:p>
          </p:txBody>
        </p:sp>
      </p:grpSp>
      <p:sp>
        <p:nvSpPr>
          <p:cNvPr id="27655" name="Rectangle 20"/>
          <p:cNvSpPr>
            <a:spLocks noChangeArrowheads="1"/>
          </p:cNvSpPr>
          <p:nvPr/>
        </p:nvSpPr>
        <p:spPr bwMode="auto">
          <a:xfrm>
            <a:off x="2209800" y="6173788"/>
            <a:ext cx="373221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defTabSz="793750">
              <a:defRPr>
                <a:solidFill>
                  <a:srgbClr val="063DE8"/>
                </a:solidFill>
                <a:latin typeface="Arial" panose="020B0604020202020204" pitchFamily="34" charset="0"/>
              </a:defRPr>
            </a:lvl1pPr>
            <a:lvl2pPr marL="742950" indent="-285750" defTabSz="793750">
              <a:defRPr>
                <a:solidFill>
                  <a:srgbClr val="063DE8"/>
                </a:solidFill>
                <a:latin typeface="Arial" panose="020B0604020202020204" pitchFamily="34" charset="0"/>
              </a:defRPr>
            </a:lvl2pPr>
            <a:lvl3pPr marL="1143000" indent="-228600" defTabSz="793750">
              <a:defRPr>
                <a:solidFill>
                  <a:srgbClr val="063DE8"/>
                </a:solidFill>
                <a:latin typeface="Arial" panose="020B0604020202020204" pitchFamily="34" charset="0"/>
              </a:defRPr>
            </a:lvl3pPr>
            <a:lvl4pPr marL="1600200" indent="-228600" defTabSz="793750">
              <a:defRPr>
                <a:solidFill>
                  <a:srgbClr val="063DE8"/>
                </a:solidFill>
                <a:latin typeface="Arial" panose="020B0604020202020204" pitchFamily="34" charset="0"/>
              </a:defRPr>
            </a:lvl4pPr>
            <a:lvl5pPr marL="2057400" indent="-228600" defTabSz="793750">
              <a:defRPr>
                <a:solidFill>
                  <a:srgbClr val="063DE8"/>
                </a:solidFill>
                <a:latin typeface="Arial" panose="020B0604020202020204" pitchFamily="34" charset="0"/>
              </a:defRPr>
            </a:lvl5pPr>
            <a:lvl6pPr marL="2514600" indent="-228600" algn="ctr" defTabSz="79375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9375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9375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93750" eaLnBrk="0" fontAlgn="base" hangingPunct="0">
              <a:spcBef>
                <a:spcPct val="0"/>
              </a:spcBef>
              <a:spcAft>
                <a:spcPct val="0"/>
              </a:spcAft>
              <a:defRPr>
                <a:solidFill>
                  <a:srgbClr val="063DE8"/>
                </a:solidFill>
                <a:latin typeface="Arial" panose="020B0604020202020204" pitchFamily="34" charset="0"/>
              </a:defRPr>
            </a:lvl9pPr>
          </a:lstStyle>
          <a:p>
            <a:r>
              <a:rPr lang="fr-FR" altLang="fr-FR" b="1">
                <a:solidFill>
                  <a:schemeClr val="accent2"/>
                </a:solidFill>
              </a:rPr>
              <a:t>FLUX PHYSIQUE</a:t>
            </a:r>
          </a:p>
        </p:txBody>
      </p:sp>
      <p:sp>
        <p:nvSpPr>
          <p:cNvPr id="27656" name="AutoShape 21"/>
          <p:cNvSpPr>
            <a:spLocks noChangeArrowheads="1"/>
          </p:cNvSpPr>
          <p:nvPr/>
        </p:nvSpPr>
        <p:spPr bwMode="auto">
          <a:xfrm>
            <a:off x="1017588" y="5307013"/>
            <a:ext cx="1298575" cy="655637"/>
          </a:xfrm>
          <a:prstGeom prst="flowChartMerge">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7657" name="Text Box 22"/>
          <p:cNvSpPr txBox="1">
            <a:spLocks noChangeArrowheads="1"/>
          </p:cNvSpPr>
          <p:nvPr/>
        </p:nvSpPr>
        <p:spPr bwMode="auto">
          <a:xfrm>
            <a:off x="1301750" y="5287963"/>
            <a:ext cx="616389" cy="44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139" tIns="43069" rIns="86139" bIns="43069">
            <a:spAutoFit/>
          </a:bodyPr>
          <a:lstStyle>
            <a:lvl1pPr defTabSz="862013">
              <a:defRPr>
                <a:solidFill>
                  <a:srgbClr val="063DE8"/>
                </a:solidFill>
                <a:latin typeface="Arial" panose="020B0604020202020204" pitchFamily="34" charset="0"/>
              </a:defRPr>
            </a:lvl1pPr>
            <a:lvl2pPr marL="742950" indent="-285750" defTabSz="862013">
              <a:defRPr>
                <a:solidFill>
                  <a:srgbClr val="063DE8"/>
                </a:solidFill>
                <a:latin typeface="Arial" panose="020B0604020202020204" pitchFamily="34" charset="0"/>
              </a:defRPr>
            </a:lvl2pPr>
            <a:lvl3pPr marL="1143000" indent="-228600" defTabSz="862013">
              <a:defRPr>
                <a:solidFill>
                  <a:srgbClr val="063DE8"/>
                </a:solidFill>
                <a:latin typeface="Arial" panose="020B0604020202020204" pitchFamily="34" charset="0"/>
              </a:defRPr>
            </a:lvl3pPr>
            <a:lvl4pPr marL="1600200" indent="-228600" defTabSz="862013">
              <a:defRPr>
                <a:solidFill>
                  <a:srgbClr val="063DE8"/>
                </a:solidFill>
                <a:latin typeface="Arial" panose="020B0604020202020204" pitchFamily="34" charset="0"/>
              </a:defRPr>
            </a:lvl4pPr>
            <a:lvl5pPr marL="2057400" indent="-228600" defTabSz="862013">
              <a:defRPr>
                <a:solidFill>
                  <a:srgbClr val="063DE8"/>
                </a:solidFill>
                <a:latin typeface="Arial" panose="020B0604020202020204" pitchFamily="34" charset="0"/>
              </a:defRPr>
            </a:lvl5pPr>
            <a:lvl6pPr marL="2514600" indent="-228600" algn="ctr" defTabSz="8620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620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620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620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300" b="1" i="1" dirty="0" smtClean="0">
                <a:solidFill>
                  <a:schemeClr val="tx1"/>
                </a:solidFill>
              </a:rPr>
              <a:t>MP</a:t>
            </a:r>
            <a:endParaRPr lang="fr-FR" altLang="fr-FR" sz="2300" b="1" i="1" dirty="0">
              <a:solidFill>
                <a:schemeClr val="tx1"/>
              </a:solidFill>
            </a:endParaRPr>
          </a:p>
        </p:txBody>
      </p:sp>
      <p:sp>
        <p:nvSpPr>
          <p:cNvPr id="27658" name="Text Box 23"/>
          <p:cNvSpPr txBox="1">
            <a:spLocks noChangeArrowheads="1"/>
          </p:cNvSpPr>
          <p:nvPr/>
        </p:nvSpPr>
        <p:spPr bwMode="auto">
          <a:xfrm>
            <a:off x="3876675" y="5516563"/>
            <a:ext cx="1336675"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139" tIns="43069" rIns="86139" bIns="43069">
            <a:spAutoFit/>
          </a:bodyPr>
          <a:lstStyle>
            <a:lvl1pPr defTabSz="862013">
              <a:defRPr>
                <a:solidFill>
                  <a:srgbClr val="063DE8"/>
                </a:solidFill>
                <a:latin typeface="Arial" panose="020B0604020202020204" pitchFamily="34" charset="0"/>
              </a:defRPr>
            </a:lvl1pPr>
            <a:lvl2pPr marL="742950" indent="-285750" defTabSz="862013">
              <a:defRPr>
                <a:solidFill>
                  <a:srgbClr val="063DE8"/>
                </a:solidFill>
                <a:latin typeface="Arial" panose="020B0604020202020204" pitchFamily="34" charset="0"/>
              </a:defRPr>
            </a:lvl2pPr>
            <a:lvl3pPr marL="1143000" indent="-228600" defTabSz="862013">
              <a:defRPr>
                <a:solidFill>
                  <a:srgbClr val="063DE8"/>
                </a:solidFill>
                <a:latin typeface="Arial" panose="020B0604020202020204" pitchFamily="34" charset="0"/>
              </a:defRPr>
            </a:lvl3pPr>
            <a:lvl4pPr marL="1600200" indent="-228600" defTabSz="862013">
              <a:defRPr>
                <a:solidFill>
                  <a:srgbClr val="063DE8"/>
                </a:solidFill>
                <a:latin typeface="Arial" panose="020B0604020202020204" pitchFamily="34" charset="0"/>
              </a:defRPr>
            </a:lvl4pPr>
            <a:lvl5pPr marL="2057400" indent="-228600" defTabSz="862013">
              <a:defRPr>
                <a:solidFill>
                  <a:srgbClr val="063DE8"/>
                </a:solidFill>
                <a:latin typeface="Arial" panose="020B0604020202020204" pitchFamily="34" charset="0"/>
              </a:defRPr>
            </a:lvl5pPr>
            <a:lvl6pPr marL="2514600" indent="-228600" algn="ctr" defTabSz="8620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620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620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62013" eaLnBrk="0" fontAlgn="base" hangingPunct="0">
              <a:spcBef>
                <a:spcPct val="0"/>
              </a:spcBef>
              <a:spcAft>
                <a:spcPct val="0"/>
              </a:spcAft>
              <a:defRPr>
                <a:solidFill>
                  <a:srgbClr val="063DE8"/>
                </a:solidFill>
                <a:latin typeface="Arial" panose="020B0604020202020204" pitchFamily="34" charset="0"/>
              </a:defRPr>
            </a:lvl9pPr>
          </a:lstStyle>
          <a:p>
            <a:r>
              <a:rPr lang="fr-FR" altLang="fr-FR" sz="1700" b="1">
                <a:solidFill>
                  <a:schemeClr val="tx1"/>
                </a:solidFill>
              </a:rPr>
              <a:t>Fabrication</a:t>
            </a:r>
          </a:p>
        </p:txBody>
      </p:sp>
      <p:sp>
        <p:nvSpPr>
          <p:cNvPr id="27659" name="Text Box 24"/>
          <p:cNvSpPr txBox="1">
            <a:spLocks noChangeArrowheads="1"/>
          </p:cNvSpPr>
          <p:nvPr/>
        </p:nvSpPr>
        <p:spPr bwMode="auto">
          <a:xfrm rot="-5400000">
            <a:off x="7538899" y="2383514"/>
            <a:ext cx="666403" cy="145273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139" tIns="43069" rIns="86139" bIns="43069">
            <a:spAutoFit/>
          </a:bodyPr>
          <a:lstStyle>
            <a:lvl1pPr defTabSz="862013">
              <a:defRPr>
                <a:solidFill>
                  <a:srgbClr val="063DE8"/>
                </a:solidFill>
                <a:latin typeface="Arial" panose="020B0604020202020204" pitchFamily="34" charset="0"/>
              </a:defRPr>
            </a:lvl1pPr>
            <a:lvl2pPr marL="742950" indent="-285750" defTabSz="862013">
              <a:defRPr>
                <a:solidFill>
                  <a:srgbClr val="063DE8"/>
                </a:solidFill>
                <a:latin typeface="Arial" panose="020B0604020202020204" pitchFamily="34" charset="0"/>
              </a:defRPr>
            </a:lvl2pPr>
            <a:lvl3pPr marL="1143000" indent="-228600" defTabSz="862013">
              <a:defRPr>
                <a:solidFill>
                  <a:srgbClr val="063DE8"/>
                </a:solidFill>
                <a:latin typeface="Arial" panose="020B0604020202020204" pitchFamily="34" charset="0"/>
              </a:defRPr>
            </a:lvl3pPr>
            <a:lvl4pPr marL="1600200" indent="-228600" defTabSz="862013">
              <a:defRPr>
                <a:solidFill>
                  <a:srgbClr val="063DE8"/>
                </a:solidFill>
                <a:latin typeface="Arial" panose="020B0604020202020204" pitchFamily="34" charset="0"/>
              </a:defRPr>
            </a:lvl4pPr>
            <a:lvl5pPr marL="2057400" indent="-228600" defTabSz="862013">
              <a:defRPr>
                <a:solidFill>
                  <a:srgbClr val="063DE8"/>
                </a:solidFill>
                <a:latin typeface="Arial" panose="020B0604020202020204" pitchFamily="34" charset="0"/>
              </a:defRPr>
            </a:lvl5pPr>
            <a:lvl6pPr marL="2514600" indent="-228600" algn="ctr" defTabSz="8620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620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620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62013"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dirty="0" smtClean="0">
                <a:solidFill>
                  <a:srgbClr val="009900"/>
                </a:solidFill>
              </a:rPr>
              <a:t>Clients</a:t>
            </a:r>
            <a:endParaRPr lang="fr-FR" altLang="fr-FR" sz="2400" b="1" dirty="0">
              <a:solidFill>
                <a:srgbClr val="009900"/>
              </a:solidFill>
            </a:endParaRPr>
          </a:p>
        </p:txBody>
      </p:sp>
      <p:grpSp>
        <p:nvGrpSpPr>
          <p:cNvPr id="1640473" name="Group 25"/>
          <p:cNvGrpSpPr>
            <a:grpSpLocks/>
          </p:cNvGrpSpPr>
          <p:nvPr/>
        </p:nvGrpSpPr>
        <p:grpSpPr bwMode="auto">
          <a:xfrm>
            <a:off x="1943100" y="1936750"/>
            <a:ext cx="7261225" cy="1384300"/>
            <a:chOff x="1276" y="1266"/>
            <a:chExt cx="4769" cy="905"/>
          </a:xfrm>
        </p:grpSpPr>
        <p:sp>
          <p:nvSpPr>
            <p:cNvPr id="27683" name="Text Box 26"/>
            <p:cNvSpPr txBox="1">
              <a:spLocks noChangeArrowheads="1"/>
            </p:cNvSpPr>
            <p:nvPr/>
          </p:nvSpPr>
          <p:spPr bwMode="auto">
            <a:xfrm>
              <a:off x="2819" y="1266"/>
              <a:ext cx="3226" cy="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857" tIns="43929" rIns="87857" bIns="43929">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b="1" dirty="0">
                  <a:solidFill>
                    <a:schemeClr val="tx1"/>
                  </a:solidFill>
                </a:rPr>
                <a:t>- Pour réagir aux </a:t>
              </a:r>
              <a:r>
                <a:rPr lang="fr-FR" altLang="fr-FR" b="1" dirty="0">
                  <a:solidFill>
                    <a:srgbClr val="009900"/>
                  </a:solidFill>
                </a:rPr>
                <a:t>variations de la demande </a:t>
              </a:r>
            </a:p>
            <a:p>
              <a:pPr algn="l"/>
              <a:r>
                <a:rPr lang="fr-FR" altLang="fr-FR" b="1" dirty="0">
                  <a:solidFill>
                    <a:schemeClr val="tx1"/>
                  </a:solidFill>
                </a:rPr>
                <a:t>des </a:t>
              </a:r>
              <a:r>
                <a:rPr lang="fr-FR" altLang="fr-FR" b="1" dirty="0" smtClean="0">
                  <a:solidFill>
                    <a:schemeClr val="tx1"/>
                  </a:solidFill>
                </a:rPr>
                <a:t>clients </a:t>
              </a:r>
              <a:r>
                <a:rPr lang="fr-FR" altLang="fr-FR" b="1" dirty="0">
                  <a:solidFill>
                    <a:schemeClr val="tx1"/>
                  </a:solidFill>
                </a:rPr>
                <a:t>à court terme, aux « Urgences »</a:t>
              </a:r>
            </a:p>
            <a:p>
              <a:pPr algn="l"/>
              <a:r>
                <a:rPr lang="fr-FR" altLang="fr-FR" b="1" dirty="0">
                  <a:solidFill>
                    <a:schemeClr val="tx1"/>
                  </a:solidFill>
                </a:rPr>
                <a:t>et pannes, à la non </a:t>
              </a:r>
              <a:r>
                <a:rPr lang="fr-FR" altLang="fr-FR" b="1" dirty="0" smtClean="0">
                  <a:solidFill>
                    <a:schemeClr val="tx1"/>
                  </a:solidFill>
                </a:rPr>
                <a:t>qualité </a:t>
              </a:r>
              <a:r>
                <a:rPr lang="fr-FR" altLang="fr-FR" b="1" dirty="0">
                  <a:solidFill>
                    <a:schemeClr val="tx1"/>
                  </a:solidFill>
                </a:rPr>
                <a:t>….</a:t>
              </a:r>
            </a:p>
          </p:txBody>
        </p:sp>
        <p:sp>
          <p:nvSpPr>
            <p:cNvPr id="27684" name="Text Box 27"/>
            <p:cNvSpPr txBox="1">
              <a:spLocks noChangeArrowheads="1"/>
            </p:cNvSpPr>
            <p:nvPr/>
          </p:nvSpPr>
          <p:spPr bwMode="auto">
            <a:xfrm>
              <a:off x="1276" y="1793"/>
              <a:ext cx="850"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57" tIns="43929" rIns="87857" bIns="43929">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a:solidFill>
                    <a:schemeClr val="tx1"/>
                  </a:solidFill>
                </a:rPr>
                <a:t>Stock de </a:t>
              </a:r>
            </a:p>
            <a:p>
              <a:r>
                <a:rPr lang="fr-FR" altLang="fr-FR" sz="1600" b="1">
                  <a:solidFill>
                    <a:schemeClr val="tx1"/>
                  </a:solidFill>
                </a:rPr>
                <a:t>« sécurité »</a:t>
              </a:r>
            </a:p>
          </p:txBody>
        </p:sp>
        <p:sp>
          <p:nvSpPr>
            <p:cNvPr id="27685" name="Line 28"/>
            <p:cNvSpPr>
              <a:spLocks noChangeShapeType="1"/>
            </p:cNvSpPr>
            <p:nvPr/>
          </p:nvSpPr>
          <p:spPr bwMode="auto">
            <a:xfrm flipV="1">
              <a:off x="2113" y="1394"/>
              <a:ext cx="693" cy="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57" tIns="43929" rIns="87857" bIns="43929">
              <a:spAutoFit/>
            </a:bodyPr>
            <a:lstStyle/>
            <a:p>
              <a:endParaRPr lang="fr-FR"/>
            </a:p>
          </p:txBody>
        </p:sp>
        <p:sp>
          <p:nvSpPr>
            <p:cNvPr id="27686" name="Line 29"/>
            <p:cNvSpPr>
              <a:spLocks noChangeShapeType="1"/>
            </p:cNvSpPr>
            <p:nvPr/>
          </p:nvSpPr>
          <p:spPr bwMode="auto">
            <a:xfrm rot="10800000" flipV="1">
              <a:off x="1656" y="1428"/>
              <a:ext cx="456" cy="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57" tIns="43929" rIns="87857" bIns="43929">
              <a:spAutoFit/>
            </a:bodyPr>
            <a:lstStyle/>
            <a:p>
              <a:endParaRPr lang="fr-FR"/>
            </a:p>
          </p:txBody>
        </p:sp>
      </p:grpSp>
      <p:grpSp>
        <p:nvGrpSpPr>
          <p:cNvPr id="1640478" name="Group 30"/>
          <p:cNvGrpSpPr>
            <a:grpSpLocks/>
          </p:cNvGrpSpPr>
          <p:nvPr/>
        </p:nvGrpSpPr>
        <p:grpSpPr bwMode="auto">
          <a:xfrm>
            <a:off x="376238" y="1179513"/>
            <a:ext cx="8570912" cy="2144712"/>
            <a:chOff x="247" y="771"/>
            <a:chExt cx="5630" cy="1402"/>
          </a:xfrm>
        </p:grpSpPr>
        <p:sp>
          <p:nvSpPr>
            <p:cNvPr id="27679" name="Text Box 31"/>
            <p:cNvSpPr txBox="1">
              <a:spLocks noChangeArrowheads="1"/>
            </p:cNvSpPr>
            <p:nvPr/>
          </p:nvSpPr>
          <p:spPr bwMode="auto">
            <a:xfrm>
              <a:off x="2819" y="771"/>
              <a:ext cx="3058" cy="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4" tIns="45712" rIns="91424" bIns="45712">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b="1" dirty="0">
                  <a:solidFill>
                    <a:schemeClr val="tx1"/>
                  </a:solidFill>
                </a:rPr>
                <a:t>- Pour produire à un </a:t>
              </a:r>
              <a:r>
                <a:rPr lang="fr-FR" altLang="fr-FR" b="1" dirty="0">
                  <a:solidFill>
                    <a:srgbClr val="009900"/>
                  </a:solidFill>
                </a:rPr>
                <a:t>rythme différent </a:t>
              </a:r>
              <a:r>
                <a:rPr lang="fr-FR" altLang="fr-FR" b="1" dirty="0">
                  <a:solidFill>
                    <a:schemeClr val="tx1"/>
                  </a:solidFill>
                </a:rPr>
                <a:t>de</a:t>
              </a:r>
            </a:p>
            <a:p>
              <a:pPr algn="l"/>
              <a:r>
                <a:rPr lang="fr-FR" altLang="fr-FR" b="1" dirty="0">
                  <a:solidFill>
                    <a:schemeClr val="tx1"/>
                  </a:solidFill>
                </a:rPr>
                <a:t>celui avec lequel on doit livrer les </a:t>
              </a:r>
              <a:r>
                <a:rPr lang="fr-FR" altLang="fr-FR" b="1" dirty="0" smtClean="0">
                  <a:solidFill>
                    <a:schemeClr val="tx1"/>
                  </a:solidFill>
                </a:rPr>
                <a:t>clients</a:t>
              </a:r>
              <a:endParaRPr lang="fr-FR" altLang="fr-FR" b="1" dirty="0">
                <a:solidFill>
                  <a:schemeClr val="tx1"/>
                </a:solidFill>
              </a:endParaRPr>
            </a:p>
          </p:txBody>
        </p:sp>
        <p:sp>
          <p:nvSpPr>
            <p:cNvPr id="27680" name="Text Box 32"/>
            <p:cNvSpPr txBox="1">
              <a:spLocks noChangeArrowheads="1"/>
            </p:cNvSpPr>
            <p:nvPr/>
          </p:nvSpPr>
          <p:spPr bwMode="auto">
            <a:xfrm>
              <a:off x="247" y="1793"/>
              <a:ext cx="1033"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a:solidFill>
                    <a:schemeClr val="tx1"/>
                  </a:solidFill>
                </a:rPr>
                <a:t>Stock de </a:t>
              </a:r>
            </a:p>
            <a:p>
              <a:r>
                <a:rPr lang="fr-FR" altLang="fr-FR" sz="1600" b="1">
                  <a:solidFill>
                    <a:schemeClr val="tx1"/>
                  </a:solidFill>
                </a:rPr>
                <a:t>« couverture »</a:t>
              </a:r>
            </a:p>
          </p:txBody>
        </p:sp>
        <p:sp>
          <p:nvSpPr>
            <p:cNvPr id="27681" name="Line 33"/>
            <p:cNvSpPr>
              <a:spLocks noChangeShapeType="1"/>
            </p:cNvSpPr>
            <p:nvPr/>
          </p:nvSpPr>
          <p:spPr bwMode="auto">
            <a:xfrm rot="10800000" flipV="1">
              <a:off x="710" y="980"/>
              <a:ext cx="955" cy="7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endParaRPr lang="fr-FR"/>
            </a:p>
          </p:txBody>
        </p:sp>
        <p:sp>
          <p:nvSpPr>
            <p:cNvPr id="27682" name="Line 34"/>
            <p:cNvSpPr>
              <a:spLocks noChangeShapeType="1"/>
            </p:cNvSpPr>
            <p:nvPr/>
          </p:nvSpPr>
          <p:spPr bwMode="auto">
            <a:xfrm flipV="1">
              <a:off x="1673" y="921"/>
              <a:ext cx="1158" cy="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endParaRPr lang="fr-FR"/>
            </a:p>
          </p:txBody>
        </p:sp>
      </p:grpSp>
      <p:grpSp>
        <p:nvGrpSpPr>
          <p:cNvPr id="1640483" name="Group 35"/>
          <p:cNvGrpSpPr>
            <a:grpSpLocks/>
          </p:cNvGrpSpPr>
          <p:nvPr/>
        </p:nvGrpSpPr>
        <p:grpSpPr bwMode="auto">
          <a:xfrm>
            <a:off x="6567488" y="3532188"/>
            <a:ext cx="3338512" cy="1658937"/>
            <a:chOff x="4137" y="2225"/>
            <a:chExt cx="2103" cy="1045"/>
          </a:xfrm>
        </p:grpSpPr>
        <p:grpSp>
          <p:nvGrpSpPr>
            <p:cNvPr id="27674" name="Group 36"/>
            <p:cNvGrpSpPr>
              <a:grpSpLocks/>
            </p:cNvGrpSpPr>
            <p:nvPr/>
          </p:nvGrpSpPr>
          <p:grpSpPr bwMode="auto">
            <a:xfrm>
              <a:off x="4137" y="2278"/>
              <a:ext cx="2103" cy="992"/>
              <a:chOff x="4137" y="2278"/>
              <a:chExt cx="2103" cy="992"/>
            </a:xfrm>
          </p:grpSpPr>
          <p:sp>
            <p:nvSpPr>
              <p:cNvPr id="27676" name="Oval 37"/>
              <p:cNvSpPr>
                <a:spLocks noChangeArrowheads="1"/>
              </p:cNvSpPr>
              <p:nvPr/>
            </p:nvSpPr>
            <p:spPr bwMode="auto">
              <a:xfrm rot="-2212570">
                <a:off x="4137" y="2278"/>
                <a:ext cx="2103" cy="713"/>
              </a:xfrm>
              <a:prstGeom prst="ellipse">
                <a:avLst/>
              </a:prstGeom>
              <a:noFill/>
              <a:ln w="57150">
                <a:solidFill>
                  <a:srgbClr val="33CC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27677"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5" y="2862"/>
                <a:ext cx="464"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33CC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78" name="AutoShape 39"/>
              <p:cNvSpPr>
                <a:spLocks noChangeArrowheads="1"/>
              </p:cNvSpPr>
              <p:nvPr/>
            </p:nvSpPr>
            <p:spPr bwMode="auto">
              <a:xfrm>
                <a:off x="4908" y="2736"/>
                <a:ext cx="1128" cy="480"/>
              </a:xfrm>
              <a:prstGeom prst="roundRect">
                <a:avLst>
                  <a:gd name="adj" fmla="val 16667"/>
                </a:avLst>
              </a:prstGeom>
              <a:solidFill>
                <a:srgbClr val="33CC33"/>
              </a:solidFill>
              <a:ln w="12700">
                <a:solidFill>
                  <a:srgbClr val="33CC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b="1">
                    <a:solidFill>
                      <a:schemeClr val="bg1"/>
                    </a:solidFill>
                  </a:rPr>
                  <a:t>1 boucle de </a:t>
                </a:r>
              </a:p>
              <a:p>
                <a:r>
                  <a:rPr lang="fr-FR" altLang="fr-FR" b="1">
                    <a:solidFill>
                      <a:schemeClr val="bg1"/>
                    </a:solidFill>
                  </a:rPr>
                  <a:t>livraison</a:t>
                </a:r>
              </a:p>
            </p:txBody>
          </p:sp>
        </p:grpSp>
        <p:sp>
          <p:nvSpPr>
            <p:cNvPr id="27675" name="Text Box 40"/>
            <p:cNvSpPr txBox="1">
              <a:spLocks noChangeArrowheads="1"/>
            </p:cNvSpPr>
            <p:nvPr/>
          </p:nvSpPr>
          <p:spPr bwMode="auto">
            <a:xfrm>
              <a:off x="5163" y="2225"/>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2400" b="1">
                  <a:solidFill>
                    <a:schemeClr val="accent2"/>
                  </a:solidFill>
                </a:rPr>
                <a:t>2j</a:t>
              </a:r>
            </a:p>
          </p:txBody>
        </p:sp>
      </p:grpSp>
      <p:grpSp>
        <p:nvGrpSpPr>
          <p:cNvPr id="1640489" name="Group 41"/>
          <p:cNvGrpSpPr>
            <a:grpSpLocks/>
          </p:cNvGrpSpPr>
          <p:nvPr/>
        </p:nvGrpSpPr>
        <p:grpSpPr bwMode="auto">
          <a:xfrm>
            <a:off x="1390650" y="4438650"/>
            <a:ext cx="5038725" cy="1736725"/>
            <a:chOff x="876" y="2796"/>
            <a:chExt cx="3174" cy="1094"/>
          </a:xfrm>
        </p:grpSpPr>
        <p:grpSp>
          <p:nvGrpSpPr>
            <p:cNvPr id="27669" name="Group 42"/>
            <p:cNvGrpSpPr>
              <a:grpSpLocks/>
            </p:cNvGrpSpPr>
            <p:nvPr/>
          </p:nvGrpSpPr>
          <p:grpSpPr bwMode="auto">
            <a:xfrm>
              <a:off x="876" y="2796"/>
              <a:ext cx="3174" cy="1094"/>
              <a:chOff x="876" y="2796"/>
              <a:chExt cx="3174" cy="1094"/>
            </a:xfrm>
          </p:grpSpPr>
          <p:sp>
            <p:nvSpPr>
              <p:cNvPr id="27671" name="Oval 43"/>
              <p:cNvSpPr>
                <a:spLocks noChangeArrowheads="1"/>
              </p:cNvSpPr>
              <p:nvPr/>
            </p:nvSpPr>
            <p:spPr bwMode="auto">
              <a:xfrm rot="-111927">
                <a:off x="1406" y="3141"/>
                <a:ext cx="2644" cy="749"/>
              </a:xfrm>
              <a:prstGeom prst="ellipse">
                <a:avLst/>
              </a:prstGeom>
              <a:noFill/>
              <a:ln w="57150">
                <a:solidFill>
                  <a:srgbClr val="3333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27672"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0" y="3282"/>
                <a:ext cx="451"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73" name="AutoShape 45"/>
              <p:cNvSpPr>
                <a:spLocks noChangeArrowheads="1"/>
              </p:cNvSpPr>
              <p:nvPr/>
            </p:nvSpPr>
            <p:spPr bwMode="auto">
              <a:xfrm>
                <a:off x="876" y="2796"/>
                <a:ext cx="1128" cy="480"/>
              </a:xfrm>
              <a:prstGeom prst="roundRect">
                <a:avLst>
                  <a:gd name="adj" fmla="val 16667"/>
                </a:avLst>
              </a:prstGeom>
              <a:solidFill>
                <a:srgbClr val="3333CC"/>
              </a:solidFill>
              <a:ln w="12700">
                <a:solidFill>
                  <a:srgbClr val="33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b="1">
                    <a:solidFill>
                      <a:schemeClr val="bg1"/>
                    </a:solidFill>
                  </a:rPr>
                  <a:t>1 boucle de </a:t>
                </a:r>
              </a:p>
              <a:p>
                <a:r>
                  <a:rPr lang="fr-FR" altLang="fr-FR" b="1">
                    <a:solidFill>
                      <a:schemeClr val="bg1"/>
                    </a:solidFill>
                  </a:rPr>
                  <a:t>fabrication</a:t>
                </a:r>
              </a:p>
            </p:txBody>
          </p:sp>
        </p:grpSp>
        <p:sp>
          <p:nvSpPr>
            <p:cNvPr id="27670" name="Text Box 46"/>
            <p:cNvSpPr txBox="1">
              <a:spLocks noChangeArrowheads="1"/>
            </p:cNvSpPr>
            <p:nvPr/>
          </p:nvSpPr>
          <p:spPr bwMode="auto">
            <a:xfrm>
              <a:off x="1742" y="3409"/>
              <a:ext cx="5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2400" b="1">
                  <a:solidFill>
                    <a:srgbClr val="3333CC"/>
                  </a:solidFill>
                </a:rPr>
                <a:t>10j</a:t>
              </a:r>
            </a:p>
          </p:txBody>
        </p:sp>
      </p:grpSp>
      <p:grpSp>
        <p:nvGrpSpPr>
          <p:cNvPr id="1640495" name="Group 47"/>
          <p:cNvGrpSpPr>
            <a:grpSpLocks/>
          </p:cNvGrpSpPr>
          <p:nvPr/>
        </p:nvGrpSpPr>
        <p:grpSpPr bwMode="auto">
          <a:xfrm>
            <a:off x="5826125" y="4873625"/>
            <a:ext cx="1787525" cy="1177925"/>
            <a:chOff x="3826" y="3186"/>
            <a:chExt cx="1174" cy="770"/>
          </a:xfrm>
        </p:grpSpPr>
        <p:grpSp>
          <p:nvGrpSpPr>
            <p:cNvPr id="27665" name="Group 48"/>
            <p:cNvGrpSpPr>
              <a:grpSpLocks/>
            </p:cNvGrpSpPr>
            <p:nvPr/>
          </p:nvGrpSpPr>
          <p:grpSpPr bwMode="auto">
            <a:xfrm>
              <a:off x="3826" y="3186"/>
              <a:ext cx="1174" cy="770"/>
              <a:chOff x="1572" y="969"/>
              <a:chExt cx="777" cy="500"/>
            </a:xfrm>
          </p:grpSpPr>
          <p:sp>
            <p:nvSpPr>
              <p:cNvPr id="27667" name="Freeform 49"/>
              <p:cNvSpPr>
                <a:spLocks/>
              </p:cNvSpPr>
              <p:nvPr/>
            </p:nvSpPr>
            <p:spPr bwMode="auto">
              <a:xfrm>
                <a:off x="1572" y="969"/>
                <a:ext cx="383" cy="500"/>
              </a:xfrm>
              <a:custGeom>
                <a:avLst/>
                <a:gdLst>
                  <a:gd name="T0" fmla="*/ 382 w 383"/>
                  <a:gd name="T1" fmla="*/ 0 h 500"/>
                  <a:gd name="T2" fmla="*/ 0 w 383"/>
                  <a:gd name="T3" fmla="*/ 434 h 500"/>
                  <a:gd name="T4" fmla="*/ 370 w 383"/>
                  <a:gd name="T5" fmla="*/ 499 h 500"/>
                  <a:gd name="T6" fmla="*/ 382 w 383"/>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3" h="500">
                    <a:moveTo>
                      <a:pt x="382" y="0"/>
                    </a:moveTo>
                    <a:lnTo>
                      <a:pt x="0" y="434"/>
                    </a:lnTo>
                    <a:lnTo>
                      <a:pt x="370" y="499"/>
                    </a:lnTo>
                    <a:lnTo>
                      <a:pt x="382" y="0"/>
                    </a:lnTo>
                  </a:path>
                </a:pathLst>
              </a:custGeom>
              <a:solidFill>
                <a:srgbClr val="FFC080"/>
              </a:solidFill>
              <a:ln w="12700" cap="rnd" cmpd="sng">
                <a:solidFill>
                  <a:srgbClr val="FFC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p>
                <a:endParaRPr lang="fr-FR"/>
              </a:p>
            </p:txBody>
          </p:sp>
          <p:sp>
            <p:nvSpPr>
              <p:cNvPr id="27668" name="Freeform 50"/>
              <p:cNvSpPr>
                <a:spLocks/>
              </p:cNvSpPr>
              <p:nvPr/>
            </p:nvSpPr>
            <p:spPr bwMode="auto">
              <a:xfrm>
                <a:off x="1943" y="969"/>
                <a:ext cx="406" cy="500"/>
              </a:xfrm>
              <a:custGeom>
                <a:avLst/>
                <a:gdLst>
                  <a:gd name="T0" fmla="*/ 11 w 406"/>
                  <a:gd name="T1" fmla="*/ 0 h 500"/>
                  <a:gd name="T2" fmla="*/ 0 w 406"/>
                  <a:gd name="T3" fmla="*/ 499 h 500"/>
                  <a:gd name="T4" fmla="*/ 405 w 406"/>
                  <a:gd name="T5" fmla="*/ 434 h 500"/>
                  <a:gd name="T6" fmla="*/ 11 w 406"/>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 h="500">
                    <a:moveTo>
                      <a:pt x="11" y="0"/>
                    </a:moveTo>
                    <a:lnTo>
                      <a:pt x="0" y="499"/>
                    </a:lnTo>
                    <a:lnTo>
                      <a:pt x="405" y="434"/>
                    </a:lnTo>
                    <a:lnTo>
                      <a:pt x="11" y="0"/>
                    </a:lnTo>
                  </a:path>
                </a:pathLst>
              </a:custGeom>
              <a:solidFill>
                <a:srgbClr val="FFA040"/>
              </a:solidFill>
              <a:ln w="12700" cap="rnd" cmpd="sng">
                <a:solidFill>
                  <a:srgbClr val="C06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p>
                <a:endParaRPr lang="fr-FR"/>
              </a:p>
            </p:txBody>
          </p:sp>
        </p:grpSp>
        <p:sp>
          <p:nvSpPr>
            <p:cNvPr id="27666" name="Rectangle 51"/>
            <p:cNvSpPr>
              <a:spLocks noChangeArrowheads="1"/>
            </p:cNvSpPr>
            <p:nvPr/>
          </p:nvSpPr>
          <p:spPr bwMode="auto">
            <a:xfrm>
              <a:off x="4184" y="3433"/>
              <a:ext cx="49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3500">
                  <a:solidFill>
                    <a:schemeClr val="tx2"/>
                  </a:solidFill>
                </a:rPr>
                <a:t>PF</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640483"/>
                                        </p:tgtEl>
                                        <p:attrNameLst>
                                          <p:attrName>style.visibility</p:attrName>
                                        </p:attrNameLst>
                                      </p:cBhvr>
                                      <p:to>
                                        <p:strVal val="visible"/>
                                      </p:to>
                                    </p:set>
                                    <p:anim calcmode="lin" valueType="num">
                                      <p:cBhvr>
                                        <p:cTn id="7" dur="500" fill="hold"/>
                                        <p:tgtEl>
                                          <p:spTgt spid="1640483"/>
                                        </p:tgtEl>
                                        <p:attrNameLst>
                                          <p:attrName>ppt_w</p:attrName>
                                        </p:attrNameLst>
                                      </p:cBhvr>
                                      <p:tavLst>
                                        <p:tav tm="0">
                                          <p:val>
                                            <p:fltVal val="0"/>
                                          </p:val>
                                        </p:tav>
                                        <p:tav tm="100000">
                                          <p:val>
                                            <p:strVal val="#ppt_w"/>
                                          </p:val>
                                        </p:tav>
                                      </p:tavLst>
                                    </p:anim>
                                    <p:anim calcmode="lin" valueType="num">
                                      <p:cBhvr>
                                        <p:cTn id="8" dur="500" fill="hold"/>
                                        <p:tgtEl>
                                          <p:spTgt spid="164048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640489"/>
                                        </p:tgtEl>
                                        <p:attrNameLst>
                                          <p:attrName>style.visibility</p:attrName>
                                        </p:attrNameLst>
                                      </p:cBhvr>
                                      <p:to>
                                        <p:strVal val="visible"/>
                                      </p:to>
                                    </p:set>
                                    <p:anim calcmode="lin" valueType="num">
                                      <p:cBhvr>
                                        <p:cTn id="13" dur="500" fill="hold"/>
                                        <p:tgtEl>
                                          <p:spTgt spid="1640489"/>
                                        </p:tgtEl>
                                        <p:attrNameLst>
                                          <p:attrName>ppt_w</p:attrName>
                                        </p:attrNameLst>
                                      </p:cBhvr>
                                      <p:tavLst>
                                        <p:tav tm="0">
                                          <p:val>
                                            <p:fltVal val="0"/>
                                          </p:val>
                                        </p:tav>
                                        <p:tav tm="100000">
                                          <p:val>
                                            <p:strVal val="#ppt_w"/>
                                          </p:val>
                                        </p:tav>
                                      </p:tavLst>
                                    </p:anim>
                                    <p:anim calcmode="lin" valueType="num">
                                      <p:cBhvr>
                                        <p:cTn id="14" dur="500" fill="hold"/>
                                        <p:tgtEl>
                                          <p:spTgt spid="164048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640495"/>
                                        </p:tgtEl>
                                        <p:attrNameLst>
                                          <p:attrName>style.visibility</p:attrName>
                                        </p:attrNameLst>
                                      </p:cBhvr>
                                      <p:to>
                                        <p:strVal val="visible"/>
                                      </p:to>
                                    </p:set>
                                    <p:anim calcmode="lin" valueType="num">
                                      <p:cBhvr additive="base">
                                        <p:cTn id="19" dur="500" fill="hold"/>
                                        <p:tgtEl>
                                          <p:spTgt spid="1640495"/>
                                        </p:tgtEl>
                                        <p:attrNameLst>
                                          <p:attrName>ppt_x</p:attrName>
                                        </p:attrNameLst>
                                      </p:cBhvr>
                                      <p:tavLst>
                                        <p:tav tm="0">
                                          <p:val>
                                            <p:strVal val="#ppt_x"/>
                                          </p:val>
                                        </p:tav>
                                        <p:tav tm="100000">
                                          <p:val>
                                            <p:strVal val="#ppt_x"/>
                                          </p:val>
                                        </p:tav>
                                      </p:tavLst>
                                    </p:anim>
                                    <p:anim calcmode="lin" valueType="num">
                                      <p:cBhvr additive="base">
                                        <p:cTn id="20" dur="500" fill="hold"/>
                                        <p:tgtEl>
                                          <p:spTgt spid="1640495"/>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40450"/>
                                        </p:tgtEl>
                                        <p:attrNameLst>
                                          <p:attrName>style.visibility</p:attrName>
                                        </p:attrNameLst>
                                      </p:cBhvr>
                                      <p:to>
                                        <p:strVal val="visible"/>
                                      </p:to>
                                    </p:set>
                                    <p:anim calcmode="lin" valueType="num">
                                      <p:cBhvr additive="base">
                                        <p:cTn id="25" dur="500" fill="hold"/>
                                        <p:tgtEl>
                                          <p:spTgt spid="1640450"/>
                                        </p:tgtEl>
                                        <p:attrNameLst>
                                          <p:attrName>ppt_x</p:attrName>
                                        </p:attrNameLst>
                                      </p:cBhvr>
                                      <p:tavLst>
                                        <p:tav tm="0">
                                          <p:val>
                                            <p:strVal val="0-#ppt_w/2"/>
                                          </p:val>
                                        </p:tav>
                                        <p:tav tm="100000">
                                          <p:val>
                                            <p:strVal val="#ppt_x"/>
                                          </p:val>
                                        </p:tav>
                                      </p:tavLst>
                                    </p:anim>
                                    <p:anim calcmode="lin" valueType="num">
                                      <p:cBhvr additive="base">
                                        <p:cTn id="26" dur="500" fill="hold"/>
                                        <p:tgtEl>
                                          <p:spTgt spid="164045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1640478"/>
                                        </p:tgtEl>
                                        <p:attrNameLst>
                                          <p:attrName>style.visibility</p:attrName>
                                        </p:attrNameLst>
                                      </p:cBhvr>
                                      <p:to>
                                        <p:strVal val="visible"/>
                                      </p:to>
                                    </p:set>
                                    <p:anim calcmode="lin" valueType="num">
                                      <p:cBhvr additive="base">
                                        <p:cTn id="31" dur="500" fill="hold"/>
                                        <p:tgtEl>
                                          <p:spTgt spid="1640478"/>
                                        </p:tgtEl>
                                        <p:attrNameLst>
                                          <p:attrName>ppt_x</p:attrName>
                                        </p:attrNameLst>
                                      </p:cBhvr>
                                      <p:tavLst>
                                        <p:tav tm="0">
                                          <p:val>
                                            <p:strVal val="#ppt_x"/>
                                          </p:val>
                                        </p:tav>
                                        <p:tav tm="100000">
                                          <p:val>
                                            <p:strVal val="#ppt_x"/>
                                          </p:val>
                                        </p:tav>
                                      </p:tavLst>
                                    </p:anim>
                                    <p:anim calcmode="lin" valueType="num">
                                      <p:cBhvr additive="base">
                                        <p:cTn id="32" dur="500" fill="hold"/>
                                        <p:tgtEl>
                                          <p:spTgt spid="1640478"/>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72" fill="hold" nodeType="clickEffect">
                                  <p:stCondLst>
                                    <p:cond delay="0"/>
                                  </p:stCondLst>
                                  <p:childTnLst>
                                    <p:set>
                                      <p:cBhvr>
                                        <p:cTn id="36" dur="1" fill="hold">
                                          <p:stCondLst>
                                            <p:cond delay="0"/>
                                          </p:stCondLst>
                                        </p:cTn>
                                        <p:tgtEl>
                                          <p:spTgt spid="1640473"/>
                                        </p:tgtEl>
                                        <p:attrNameLst>
                                          <p:attrName>style.visibility</p:attrName>
                                        </p:attrNameLst>
                                      </p:cBhvr>
                                      <p:to>
                                        <p:strVal val="visible"/>
                                      </p:to>
                                    </p:set>
                                    <p:anim calcmode="lin" valueType="num">
                                      <p:cBhvr>
                                        <p:cTn id="37" dur="500" fill="hold"/>
                                        <p:tgtEl>
                                          <p:spTgt spid="1640473"/>
                                        </p:tgtEl>
                                        <p:attrNameLst>
                                          <p:attrName>ppt_w</p:attrName>
                                        </p:attrNameLst>
                                      </p:cBhvr>
                                      <p:tavLst>
                                        <p:tav tm="0">
                                          <p:val>
                                            <p:strVal val="2/3*#ppt_w"/>
                                          </p:val>
                                        </p:tav>
                                        <p:tav tm="100000">
                                          <p:val>
                                            <p:strVal val="#ppt_w"/>
                                          </p:val>
                                        </p:tav>
                                      </p:tavLst>
                                    </p:anim>
                                    <p:anim calcmode="lin" valueType="num">
                                      <p:cBhvr>
                                        <p:cTn id="38" dur="500" fill="hold"/>
                                        <p:tgtEl>
                                          <p:spTgt spid="164047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290513" y="5041900"/>
            <a:ext cx="7905750" cy="1504950"/>
            <a:chOff x="183" y="3176"/>
            <a:chExt cx="4980" cy="948"/>
          </a:xfrm>
        </p:grpSpPr>
        <p:grpSp>
          <p:nvGrpSpPr>
            <p:cNvPr id="28707" name="Group 3"/>
            <p:cNvGrpSpPr>
              <a:grpSpLocks/>
            </p:cNvGrpSpPr>
            <p:nvPr/>
          </p:nvGrpSpPr>
          <p:grpSpPr bwMode="auto">
            <a:xfrm>
              <a:off x="183" y="3176"/>
              <a:ext cx="4980" cy="948"/>
              <a:chOff x="237" y="3249"/>
              <a:chExt cx="4980" cy="948"/>
            </a:xfrm>
          </p:grpSpPr>
          <p:sp>
            <p:nvSpPr>
              <p:cNvPr id="28709" name="Rectangle 4"/>
              <p:cNvSpPr>
                <a:spLocks noChangeArrowheads="1"/>
              </p:cNvSpPr>
              <p:nvPr/>
            </p:nvSpPr>
            <p:spPr bwMode="auto">
              <a:xfrm>
                <a:off x="346" y="3508"/>
                <a:ext cx="4266" cy="4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8710" name="Oval 5"/>
              <p:cNvSpPr>
                <a:spLocks noChangeArrowheads="1"/>
              </p:cNvSpPr>
              <p:nvPr/>
            </p:nvSpPr>
            <p:spPr bwMode="auto">
              <a:xfrm>
                <a:off x="237" y="3507"/>
                <a:ext cx="177" cy="430"/>
              </a:xfrm>
              <a:prstGeom prst="ellipse">
                <a:avLst/>
              </a:prstGeom>
              <a:solidFill>
                <a:schemeClr val="fo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nvGrpSpPr>
              <p:cNvPr id="28711" name="Group 6"/>
              <p:cNvGrpSpPr>
                <a:grpSpLocks/>
              </p:cNvGrpSpPr>
              <p:nvPr/>
            </p:nvGrpSpPr>
            <p:grpSpPr bwMode="auto">
              <a:xfrm>
                <a:off x="4490" y="3249"/>
                <a:ext cx="727" cy="948"/>
                <a:chOff x="4490" y="3249"/>
                <a:chExt cx="727" cy="948"/>
              </a:xfrm>
            </p:grpSpPr>
            <p:sp>
              <p:nvSpPr>
                <p:cNvPr id="28722" name="AutoShape 7"/>
                <p:cNvSpPr>
                  <a:spLocks noChangeArrowheads="1"/>
                </p:cNvSpPr>
                <p:nvPr/>
              </p:nvSpPr>
              <p:spPr bwMode="auto">
                <a:xfrm>
                  <a:off x="4520" y="3292"/>
                  <a:ext cx="697" cy="860"/>
                </a:xfrm>
                <a:prstGeom prst="rightArrow">
                  <a:avLst>
                    <a:gd name="adj1" fmla="val 50000"/>
                    <a:gd name="adj2" fmla="val 25000"/>
                  </a:avLst>
                </a:prstGeom>
                <a:solidFill>
                  <a:schemeClr val="bg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8723" name="Rectangle 8"/>
                <p:cNvSpPr>
                  <a:spLocks noChangeArrowheads="1"/>
                </p:cNvSpPr>
                <p:nvPr/>
              </p:nvSpPr>
              <p:spPr bwMode="auto">
                <a:xfrm>
                  <a:off x="4490" y="3518"/>
                  <a:ext cx="381" cy="409"/>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8724" name="Oval 9"/>
                <p:cNvSpPr>
                  <a:spLocks noChangeArrowheads="1"/>
                </p:cNvSpPr>
                <p:nvPr/>
              </p:nvSpPr>
              <p:spPr bwMode="auto">
                <a:xfrm>
                  <a:off x="4897" y="3249"/>
                  <a:ext cx="214" cy="948"/>
                </a:xfrm>
                <a:prstGeom prst="ellipse">
                  <a:avLst/>
                </a:prstGeom>
                <a:solidFill>
                  <a:schemeClr val="fo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8725" name="Oval 10"/>
                <p:cNvSpPr>
                  <a:spLocks noChangeArrowheads="1"/>
                </p:cNvSpPr>
                <p:nvPr/>
              </p:nvSpPr>
              <p:spPr bwMode="auto">
                <a:xfrm>
                  <a:off x="4872" y="3506"/>
                  <a:ext cx="177" cy="42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8726" name="Rectangle 11"/>
                <p:cNvSpPr>
                  <a:spLocks noChangeArrowheads="1"/>
                </p:cNvSpPr>
                <p:nvPr/>
              </p:nvSpPr>
              <p:spPr bwMode="auto">
                <a:xfrm>
                  <a:off x="4839" y="3514"/>
                  <a:ext cx="128" cy="418"/>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8727" name="Line 12"/>
                <p:cNvSpPr>
                  <a:spLocks noChangeShapeType="1"/>
                </p:cNvSpPr>
                <p:nvPr/>
              </p:nvSpPr>
              <p:spPr bwMode="auto">
                <a:xfrm flipV="1">
                  <a:off x="4827" y="3506"/>
                  <a:ext cx="1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p>
                  <a:endParaRPr lang="fr-FR"/>
                </a:p>
              </p:txBody>
            </p:sp>
            <p:sp>
              <p:nvSpPr>
                <p:cNvPr id="28728" name="Line 13"/>
                <p:cNvSpPr>
                  <a:spLocks noChangeShapeType="1"/>
                </p:cNvSpPr>
                <p:nvPr/>
              </p:nvSpPr>
              <p:spPr bwMode="auto">
                <a:xfrm flipV="1">
                  <a:off x="4833" y="3933"/>
                  <a:ext cx="134"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p>
                  <a:endParaRPr lang="fr-FR"/>
                </a:p>
              </p:txBody>
            </p:sp>
          </p:grpSp>
          <p:grpSp>
            <p:nvGrpSpPr>
              <p:cNvPr id="28712" name="Group 14"/>
              <p:cNvGrpSpPr>
                <a:grpSpLocks/>
              </p:cNvGrpSpPr>
              <p:nvPr/>
            </p:nvGrpSpPr>
            <p:grpSpPr bwMode="auto">
              <a:xfrm>
                <a:off x="1847" y="3409"/>
                <a:ext cx="936" cy="177"/>
                <a:chOff x="1967" y="3599"/>
                <a:chExt cx="998" cy="186"/>
              </a:xfrm>
            </p:grpSpPr>
            <p:sp>
              <p:nvSpPr>
                <p:cNvPr id="28718" name="Oval 15"/>
                <p:cNvSpPr>
                  <a:spLocks noChangeArrowheads="1"/>
                </p:cNvSpPr>
                <p:nvPr/>
              </p:nvSpPr>
              <p:spPr bwMode="auto">
                <a:xfrm>
                  <a:off x="2172" y="3632"/>
                  <a:ext cx="589" cy="153"/>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8719" name="Rectangle 16"/>
                <p:cNvSpPr>
                  <a:spLocks noChangeArrowheads="1"/>
                </p:cNvSpPr>
                <p:nvPr/>
              </p:nvSpPr>
              <p:spPr bwMode="auto">
                <a:xfrm>
                  <a:off x="2137" y="3599"/>
                  <a:ext cx="640" cy="9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8720" name="Line 17"/>
                <p:cNvSpPr>
                  <a:spLocks noChangeShapeType="1"/>
                </p:cNvSpPr>
                <p:nvPr/>
              </p:nvSpPr>
              <p:spPr bwMode="auto">
                <a:xfrm flipV="1">
                  <a:off x="1967" y="3704"/>
                  <a:ext cx="20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p>
                  <a:endParaRPr lang="fr-FR"/>
                </a:p>
              </p:txBody>
            </p:sp>
            <p:sp>
              <p:nvSpPr>
                <p:cNvPr id="28721" name="Line 18"/>
                <p:cNvSpPr>
                  <a:spLocks noChangeShapeType="1"/>
                </p:cNvSpPr>
                <p:nvPr/>
              </p:nvSpPr>
              <p:spPr bwMode="auto">
                <a:xfrm flipV="1">
                  <a:off x="2761" y="3702"/>
                  <a:ext cx="204"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p>
                  <a:endParaRPr lang="fr-FR"/>
                </a:p>
              </p:txBody>
            </p:sp>
          </p:grpSp>
          <p:grpSp>
            <p:nvGrpSpPr>
              <p:cNvPr id="28713" name="Group 19"/>
              <p:cNvGrpSpPr>
                <a:grpSpLocks/>
              </p:cNvGrpSpPr>
              <p:nvPr/>
            </p:nvGrpSpPr>
            <p:grpSpPr bwMode="auto">
              <a:xfrm>
                <a:off x="1847" y="3862"/>
                <a:ext cx="936" cy="168"/>
                <a:chOff x="1967" y="4077"/>
                <a:chExt cx="998" cy="177"/>
              </a:xfrm>
            </p:grpSpPr>
            <p:sp>
              <p:nvSpPr>
                <p:cNvPr id="28714" name="Oval 20"/>
                <p:cNvSpPr>
                  <a:spLocks noChangeArrowheads="1"/>
                </p:cNvSpPr>
                <p:nvPr/>
              </p:nvSpPr>
              <p:spPr bwMode="auto">
                <a:xfrm rot="-10766110">
                  <a:off x="2170" y="4077"/>
                  <a:ext cx="589" cy="14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8715" name="Rectangle 21"/>
                <p:cNvSpPr>
                  <a:spLocks noChangeArrowheads="1"/>
                </p:cNvSpPr>
                <p:nvPr/>
              </p:nvSpPr>
              <p:spPr bwMode="auto">
                <a:xfrm rot="-10766110">
                  <a:off x="2154" y="4160"/>
                  <a:ext cx="640" cy="9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8716" name="Line 22"/>
                <p:cNvSpPr>
                  <a:spLocks noChangeShapeType="1"/>
                </p:cNvSpPr>
                <p:nvPr/>
              </p:nvSpPr>
              <p:spPr bwMode="auto">
                <a:xfrm rot="10833890" flipV="1">
                  <a:off x="2761" y="4154"/>
                  <a:ext cx="204"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p>
                  <a:endParaRPr lang="fr-FR"/>
                </a:p>
              </p:txBody>
            </p:sp>
            <p:sp>
              <p:nvSpPr>
                <p:cNvPr id="28717" name="Line 23"/>
                <p:cNvSpPr>
                  <a:spLocks noChangeShapeType="1"/>
                </p:cNvSpPr>
                <p:nvPr/>
              </p:nvSpPr>
              <p:spPr bwMode="auto">
                <a:xfrm rot="10833890" flipV="1">
                  <a:off x="1967" y="4153"/>
                  <a:ext cx="20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p>
                  <a:endParaRPr lang="fr-FR"/>
                </a:p>
              </p:txBody>
            </p:sp>
          </p:grpSp>
        </p:grpSp>
        <p:sp>
          <p:nvSpPr>
            <p:cNvPr id="28708" name="Rectangle 24"/>
            <p:cNvSpPr>
              <a:spLocks noChangeArrowheads="1"/>
            </p:cNvSpPr>
            <p:nvPr/>
          </p:nvSpPr>
          <p:spPr bwMode="auto">
            <a:xfrm>
              <a:off x="1392" y="3889"/>
              <a:ext cx="2351"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59" tIns="40376" rIns="79259" bIns="40376">
              <a:spAutoFit/>
            </a:bodyPr>
            <a:lstStyle>
              <a:lvl1pPr defTabSz="793750">
                <a:defRPr>
                  <a:solidFill>
                    <a:srgbClr val="063DE8"/>
                  </a:solidFill>
                  <a:latin typeface="Arial" panose="020B0604020202020204" pitchFamily="34" charset="0"/>
                </a:defRPr>
              </a:lvl1pPr>
              <a:lvl2pPr marL="742950" indent="-285750" defTabSz="793750">
                <a:defRPr>
                  <a:solidFill>
                    <a:srgbClr val="063DE8"/>
                  </a:solidFill>
                  <a:latin typeface="Arial" panose="020B0604020202020204" pitchFamily="34" charset="0"/>
                </a:defRPr>
              </a:lvl2pPr>
              <a:lvl3pPr marL="1143000" indent="-228600" defTabSz="793750">
                <a:defRPr>
                  <a:solidFill>
                    <a:srgbClr val="063DE8"/>
                  </a:solidFill>
                  <a:latin typeface="Arial" panose="020B0604020202020204" pitchFamily="34" charset="0"/>
                </a:defRPr>
              </a:lvl3pPr>
              <a:lvl4pPr marL="1600200" indent="-228600" defTabSz="793750">
                <a:defRPr>
                  <a:solidFill>
                    <a:srgbClr val="063DE8"/>
                  </a:solidFill>
                  <a:latin typeface="Arial" panose="020B0604020202020204" pitchFamily="34" charset="0"/>
                </a:defRPr>
              </a:lvl4pPr>
              <a:lvl5pPr marL="2057400" indent="-228600" defTabSz="793750">
                <a:defRPr>
                  <a:solidFill>
                    <a:srgbClr val="063DE8"/>
                  </a:solidFill>
                  <a:latin typeface="Arial" panose="020B0604020202020204" pitchFamily="34" charset="0"/>
                </a:defRPr>
              </a:lvl5pPr>
              <a:lvl6pPr marL="2514600" indent="-228600" algn="ctr" defTabSz="79375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9375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9375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93750" eaLnBrk="0" fontAlgn="base" hangingPunct="0">
                <a:spcBef>
                  <a:spcPct val="0"/>
                </a:spcBef>
                <a:spcAft>
                  <a:spcPct val="0"/>
                </a:spcAft>
                <a:defRPr>
                  <a:solidFill>
                    <a:srgbClr val="063DE8"/>
                  </a:solidFill>
                  <a:latin typeface="Arial" panose="020B0604020202020204" pitchFamily="34" charset="0"/>
                </a:defRPr>
              </a:lvl9pPr>
            </a:lstStyle>
            <a:p>
              <a:r>
                <a:rPr lang="fr-FR" altLang="fr-FR" b="1">
                  <a:solidFill>
                    <a:schemeClr val="accent2"/>
                  </a:solidFill>
                </a:rPr>
                <a:t>FLUX PHYSIQUE</a:t>
              </a:r>
            </a:p>
          </p:txBody>
        </p:sp>
      </p:grpSp>
      <p:sp>
        <p:nvSpPr>
          <p:cNvPr id="28675" name="Rectangle 25"/>
          <p:cNvSpPr>
            <a:spLocks noChangeArrowheads="1"/>
          </p:cNvSpPr>
          <p:nvPr/>
        </p:nvSpPr>
        <p:spPr bwMode="auto">
          <a:xfrm>
            <a:off x="646113" y="258763"/>
            <a:ext cx="85407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a:solidFill>
                  <a:srgbClr val="3333CC"/>
                </a:solidFill>
              </a:rPr>
              <a:t>Les différents points de découplage</a:t>
            </a:r>
          </a:p>
        </p:txBody>
      </p:sp>
      <p:sp>
        <p:nvSpPr>
          <p:cNvPr id="28676" name="AutoShape 26"/>
          <p:cNvSpPr>
            <a:spLocks noChangeArrowheads="1"/>
          </p:cNvSpPr>
          <p:nvPr/>
        </p:nvSpPr>
        <p:spPr bwMode="auto">
          <a:xfrm>
            <a:off x="1017588" y="5307013"/>
            <a:ext cx="1298575" cy="655637"/>
          </a:xfrm>
          <a:prstGeom prst="flowChartMerge">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8677" name="Text Box 27"/>
          <p:cNvSpPr txBox="1">
            <a:spLocks noChangeArrowheads="1"/>
          </p:cNvSpPr>
          <p:nvPr/>
        </p:nvSpPr>
        <p:spPr bwMode="auto">
          <a:xfrm>
            <a:off x="1301750" y="5287963"/>
            <a:ext cx="773113"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139" tIns="43069" rIns="86139" bIns="43069">
            <a:spAutoFit/>
          </a:bodyPr>
          <a:lstStyle>
            <a:lvl1pPr defTabSz="862013">
              <a:defRPr>
                <a:solidFill>
                  <a:srgbClr val="063DE8"/>
                </a:solidFill>
                <a:latin typeface="Arial" panose="020B0604020202020204" pitchFamily="34" charset="0"/>
              </a:defRPr>
            </a:lvl1pPr>
            <a:lvl2pPr marL="742950" indent="-285750" defTabSz="862013">
              <a:defRPr>
                <a:solidFill>
                  <a:srgbClr val="063DE8"/>
                </a:solidFill>
                <a:latin typeface="Arial" panose="020B0604020202020204" pitchFamily="34" charset="0"/>
              </a:defRPr>
            </a:lvl2pPr>
            <a:lvl3pPr marL="1143000" indent="-228600" defTabSz="862013">
              <a:defRPr>
                <a:solidFill>
                  <a:srgbClr val="063DE8"/>
                </a:solidFill>
                <a:latin typeface="Arial" panose="020B0604020202020204" pitchFamily="34" charset="0"/>
              </a:defRPr>
            </a:lvl3pPr>
            <a:lvl4pPr marL="1600200" indent="-228600" defTabSz="862013">
              <a:defRPr>
                <a:solidFill>
                  <a:srgbClr val="063DE8"/>
                </a:solidFill>
                <a:latin typeface="Arial" panose="020B0604020202020204" pitchFamily="34" charset="0"/>
              </a:defRPr>
            </a:lvl4pPr>
            <a:lvl5pPr marL="2057400" indent="-228600" defTabSz="862013">
              <a:defRPr>
                <a:solidFill>
                  <a:srgbClr val="063DE8"/>
                </a:solidFill>
                <a:latin typeface="Arial" panose="020B0604020202020204" pitchFamily="34" charset="0"/>
              </a:defRPr>
            </a:lvl5pPr>
            <a:lvl6pPr marL="2514600" indent="-228600" algn="ctr" defTabSz="8620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620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620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620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300" b="1" i="1">
                <a:solidFill>
                  <a:schemeClr val="tx1"/>
                </a:solidFill>
              </a:rPr>
              <a:t>M.P.</a:t>
            </a:r>
          </a:p>
        </p:txBody>
      </p:sp>
      <p:sp>
        <p:nvSpPr>
          <p:cNvPr id="28678" name="Text Box 28"/>
          <p:cNvSpPr txBox="1">
            <a:spLocks noChangeArrowheads="1"/>
          </p:cNvSpPr>
          <p:nvPr/>
        </p:nvSpPr>
        <p:spPr bwMode="auto">
          <a:xfrm>
            <a:off x="3876675" y="5516563"/>
            <a:ext cx="1336675"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139" tIns="43069" rIns="86139" bIns="43069">
            <a:spAutoFit/>
          </a:bodyPr>
          <a:lstStyle>
            <a:lvl1pPr defTabSz="862013">
              <a:defRPr>
                <a:solidFill>
                  <a:srgbClr val="063DE8"/>
                </a:solidFill>
                <a:latin typeface="Arial" panose="020B0604020202020204" pitchFamily="34" charset="0"/>
              </a:defRPr>
            </a:lvl1pPr>
            <a:lvl2pPr marL="742950" indent="-285750" defTabSz="862013">
              <a:defRPr>
                <a:solidFill>
                  <a:srgbClr val="063DE8"/>
                </a:solidFill>
                <a:latin typeface="Arial" panose="020B0604020202020204" pitchFamily="34" charset="0"/>
              </a:defRPr>
            </a:lvl2pPr>
            <a:lvl3pPr marL="1143000" indent="-228600" defTabSz="862013">
              <a:defRPr>
                <a:solidFill>
                  <a:srgbClr val="063DE8"/>
                </a:solidFill>
                <a:latin typeface="Arial" panose="020B0604020202020204" pitchFamily="34" charset="0"/>
              </a:defRPr>
            </a:lvl3pPr>
            <a:lvl4pPr marL="1600200" indent="-228600" defTabSz="862013">
              <a:defRPr>
                <a:solidFill>
                  <a:srgbClr val="063DE8"/>
                </a:solidFill>
                <a:latin typeface="Arial" panose="020B0604020202020204" pitchFamily="34" charset="0"/>
              </a:defRPr>
            </a:lvl4pPr>
            <a:lvl5pPr marL="2057400" indent="-228600" defTabSz="862013">
              <a:defRPr>
                <a:solidFill>
                  <a:srgbClr val="063DE8"/>
                </a:solidFill>
                <a:latin typeface="Arial" panose="020B0604020202020204" pitchFamily="34" charset="0"/>
              </a:defRPr>
            </a:lvl5pPr>
            <a:lvl6pPr marL="2514600" indent="-228600" algn="ctr" defTabSz="8620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620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620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62013" eaLnBrk="0" fontAlgn="base" hangingPunct="0">
              <a:spcBef>
                <a:spcPct val="0"/>
              </a:spcBef>
              <a:spcAft>
                <a:spcPct val="0"/>
              </a:spcAft>
              <a:defRPr>
                <a:solidFill>
                  <a:srgbClr val="063DE8"/>
                </a:solidFill>
                <a:latin typeface="Arial" panose="020B0604020202020204" pitchFamily="34" charset="0"/>
              </a:defRPr>
            </a:lvl9pPr>
          </a:lstStyle>
          <a:p>
            <a:r>
              <a:rPr lang="fr-FR" altLang="fr-FR" sz="1700" b="1">
                <a:solidFill>
                  <a:schemeClr val="tx1"/>
                </a:solidFill>
              </a:rPr>
              <a:t>Fabrication</a:t>
            </a:r>
          </a:p>
        </p:txBody>
      </p:sp>
      <p:sp>
        <p:nvSpPr>
          <p:cNvPr id="28679" name="Oval 29"/>
          <p:cNvSpPr>
            <a:spLocks noChangeArrowheads="1"/>
          </p:cNvSpPr>
          <p:nvPr/>
        </p:nvSpPr>
        <p:spPr bwMode="auto">
          <a:xfrm rot="-111927">
            <a:off x="4068763" y="4956175"/>
            <a:ext cx="2360612" cy="1189038"/>
          </a:xfrm>
          <a:prstGeom prst="ellipse">
            <a:avLst/>
          </a:prstGeom>
          <a:noFill/>
          <a:ln w="57150">
            <a:solidFill>
              <a:srgbClr val="3333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28680"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000" y="5210175"/>
            <a:ext cx="71596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1" name="AutoShape 31"/>
          <p:cNvSpPr>
            <a:spLocks noChangeArrowheads="1"/>
          </p:cNvSpPr>
          <p:nvPr/>
        </p:nvSpPr>
        <p:spPr bwMode="auto">
          <a:xfrm>
            <a:off x="214313" y="1284288"/>
            <a:ext cx="9366250" cy="882650"/>
          </a:xfrm>
          <a:prstGeom prst="roundRect">
            <a:avLst>
              <a:gd name="adj" fmla="val 16667"/>
            </a:avLst>
          </a:prstGeom>
          <a:solidFill>
            <a:schemeClr val="bg1"/>
          </a:solidFill>
          <a:ln w="12700">
            <a:solidFill>
              <a:srgbClr val="33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a:solidFill>
                  <a:srgbClr val="3333CC"/>
                </a:solidFill>
              </a:rPr>
              <a:t>Plusieurs boucles </a:t>
            </a:r>
            <a:r>
              <a:rPr lang="fr-FR" altLang="fr-FR" sz="2000" b="1">
                <a:solidFill>
                  <a:srgbClr val="3333CC"/>
                </a:solidFill>
                <a:sym typeface="Wingdings" panose="05000000000000000000" pitchFamily="2" charset="2"/>
              </a:rPr>
              <a:t> plusieurs points de découplage  plusieurs stocks</a:t>
            </a:r>
            <a:endParaRPr lang="fr-FR" altLang="fr-FR" sz="2000" b="1">
              <a:solidFill>
                <a:srgbClr val="3333CC"/>
              </a:solidFill>
            </a:endParaRPr>
          </a:p>
        </p:txBody>
      </p:sp>
      <p:grpSp>
        <p:nvGrpSpPr>
          <p:cNvPr id="28682" name="Group 32"/>
          <p:cNvGrpSpPr>
            <a:grpSpLocks/>
          </p:cNvGrpSpPr>
          <p:nvPr/>
        </p:nvGrpSpPr>
        <p:grpSpPr bwMode="auto">
          <a:xfrm>
            <a:off x="6567488" y="3616325"/>
            <a:ext cx="3338512" cy="1574800"/>
            <a:chOff x="4137" y="2278"/>
            <a:chExt cx="2103" cy="992"/>
          </a:xfrm>
        </p:grpSpPr>
        <p:sp>
          <p:nvSpPr>
            <p:cNvPr id="28704" name="Oval 33"/>
            <p:cNvSpPr>
              <a:spLocks noChangeArrowheads="1"/>
            </p:cNvSpPr>
            <p:nvPr/>
          </p:nvSpPr>
          <p:spPr bwMode="auto">
            <a:xfrm rot="-2212570">
              <a:off x="4137" y="2278"/>
              <a:ext cx="2103" cy="713"/>
            </a:xfrm>
            <a:prstGeom prst="ellipse">
              <a:avLst/>
            </a:prstGeom>
            <a:noFill/>
            <a:ln w="57150">
              <a:solidFill>
                <a:srgbClr val="33CC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28705"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 y="2862"/>
              <a:ext cx="464"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33CC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706" name="AutoShape 35"/>
            <p:cNvSpPr>
              <a:spLocks noChangeArrowheads="1"/>
            </p:cNvSpPr>
            <p:nvPr/>
          </p:nvSpPr>
          <p:spPr bwMode="auto">
            <a:xfrm>
              <a:off x="4908" y="2736"/>
              <a:ext cx="1128" cy="480"/>
            </a:xfrm>
            <a:prstGeom prst="roundRect">
              <a:avLst>
                <a:gd name="adj" fmla="val 16667"/>
              </a:avLst>
            </a:prstGeom>
            <a:solidFill>
              <a:srgbClr val="33CC33"/>
            </a:solidFill>
            <a:ln w="12700">
              <a:solidFill>
                <a:srgbClr val="33CC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b="1">
                  <a:solidFill>
                    <a:schemeClr val="bg1"/>
                  </a:solidFill>
                </a:rPr>
                <a:t>1 boucle de </a:t>
              </a:r>
            </a:p>
            <a:p>
              <a:r>
                <a:rPr lang="fr-FR" altLang="fr-FR" b="1">
                  <a:solidFill>
                    <a:schemeClr val="bg1"/>
                  </a:solidFill>
                </a:rPr>
                <a:t>livraison</a:t>
              </a:r>
            </a:p>
          </p:txBody>
        </p:sp>
      </p:grpSp>
      <p:sp>
        <p:nvSpPr>
          <p:cNvPr id="28683" name="Text Box 36"/>
          <p:cNvSpPr txBox="1">
            <a:spLocks noChangeArrowheads="1"/>
          </p:cNvSpPr>
          <p:nvPr/>
        </p:nvSpPr>
        <p:spPr bwMode="auto">
          <a:xfrm rot="-5400000">
            <a:off x="7106510" y="2177962"/>
            <a:ext cx="666403" cy="145273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139" tIns="43069" rIns="86139" bIns="43069">
            <a:spAutoFit/>
          </a:bodyPr>
          <a:lstStyle>
            <a:lvl1pPr defTabSz="862013">
              <a:defRPr>
                <a:solidFill>
                  <a:srgbClr val="063DE8"/>
                </a:solidFill>
                <a:latin typeface="Arial" panose="020B0604020202020204" pitchFamily="34" charset="0"/>
              </a:defRPr>
            </a:lvl1pPr>
            <a:lvl2pPr marL="742950" indent="-285750" defTabSz="862013">
              <a:defRPr>
                <a:solidFill>
                  <a:srgbClr val="063DE8"/>
                </a:solidFill>
                <a:latin typeface="Arial" panose="020B0604020202020204" pitchFamily="34" charset="0"/>
              </a:defRPr>
            </a:lvl2pPr>
            <a:lvl3pPr marL="1143000" indent="-228600" defTabSz="862013">
              <a:defRPr>
                <a:solidFill>
                  <a:srgbClr val="063DE8"/>
                </a:solidFill>
                <a:latin typeface="Arial" panose="020B0604020202020204" pitchFamily="34" charset="0"/>
              </a:defRPr>
            </a:lvl3pPr>
            <a:lvl4pPr marL="1600200" indent="-228600" defTabSz="862013">
              <a:defRPr>
                <a:solidFill>
                  <a:srgbClr val="063DE8"/>
                </a:solidFill>
                <a:latin typeface="Arial" panose="020B0604020202020204" pitchFamily="34" charset="0"/>
              </a:defRPr>
            </a:lvl4pPr>
            <a:lvl5pPr marL="2057400" indent="-228600" defTabSz="862013">
              <a:defRPr>
                <a:solidFill>
                  <a:srgbClr val="063DE8"/>
                </a:solidFill>
                <a:latin typeface="Arial" panose="020B0604020202020204" pitchFamily="34" charset="0"/>
              </a:defRPr>
            </a:lvl5pPr>
            <a:lvl6pPr marL="2514600" indent="-228600" algn="ctr" defTabSz="8620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620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620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62013"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dirty="0" smtClean="0">
                <a:solidFill>
                  <a:srgbClr val="009900"/>
                </a:solidFill>
              </a:rPr>
              <a:t>Clients</a:t>
            </a:r>
            <a:endParaRPr lang="fr-FR" altLang="fr-FR" sz="2400" b="1" dirty="0">
              <a:solidFill>
                <a:srgbClr val="009900"/>
              </a:solidFill>
            </a:endParaRPr>
          </a:p>
        </p:txBody>
      </p:sp>
      <p:sp>
        <p:nvSpPr>
          <p:cNvPr id="28684" name="Oval 37"/>
          <p:cNvSpPr>
            <a:spLocks noChangeArrowheads="1"/>
          </p:cNvSpPr>
          <p:nvPr/>
        </p:nvSpPr>
        <p:spPr bwMode="auto">
          <a:xfrm rot="2951152">
            <a:off x="29369" y="4194969"/>
            <a:ext cx="2359025" cy="1189037"/>
          </a:xfrm>
          <a:prstGeom prst="ellipse">
            <a:avLst/>
          </a:prstGeom>
          <a:noFill/>
          <a:ln w="57150">
            <a:solidFill>
              <a:srgbClr val="3333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8685" name="Oval 38"/>
          <p:cNvSpPr>
            <a:spLocks noChangeArrowheads="1"/>
          </p:cNvSpPr>
          <p:nvPr/>
        </p:nvSpPr>
        <p:spPr bwMode="auto">
          <a:xfrm rot="-111927">
            <a:off x="1535113" y="4975225"/>
            <a:ext cx="2359025" cy="1189038"/>
          </a:xfrm>
          <a:prstGeom prst="ellipse">
            <a:avLst/>
          </a:prstGeom>
          <a:noFill/>
          <a:ln w="57150">
            <a:solidFill>
              <a:srgbClr val="3333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28686"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50" y="3933825"/>
            <a:ext cx="71596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7" name="Picture 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9563" y="5248275"/>
            <a:ext cx="736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33CC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8" name="Text Box 41"/>
          <p:cNvSpPr txBox="1">
            <a:spLocks noChangeArrowheads="1"/>
          </p:cNvSpPr>
          <p:nvPr/>
        </p:nvSpPr>
        <p:spPr bwMode="auto">
          <a:xfrm rot="-5400000">
            <a:off x="1053481" y="1790223"/>
            <a:ext cx="666403" cy="268224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6139" tIns="43069" rIns="86139" bIns="43069">
            <a:spAutoFit/>
          </a:bodyPr>
          <a:lstStyle>
            <a:lvl1pPr defTabSz="862013">
              <a:defRPr>
                <a:solidFill>
                  <a:srgbClr val="063DE8"/>
                </a:solidFill>
                <a:latin typeface="Arial" panose="020B0604020202020204" pitchFamily="34" charset="0"/>
              </a:defRPr>
            </a:lvl1pPr>
            <a:lvl2pPr marL="742950" indent="-285750" defTabSz="862013">
              <a:defRPr>
                <a:solidFill>
                  <a:srgbClr val="063DE8"/>
                </a:solidFill>
                <a:latin typeface="Arial" panose="020B0604020202020204" pitchFamily="34" charset="0"/>
              </a:defRPr>
            </a:lvl2pPr>
            <a:lvl3pPr marL="1143000" indent="-228600" defTabSz="862013">
              <a:defRPr>
                <a:solidFill>
                  <a:srgbClr val="063DE8"/>
                </a:solidFill>
                <a:latin typeface="Arial" panose="020B0604020202020204" pitchFamily="34" charset="0"/>
              </a:defRPr>
            </a:lvl3pPr>
            <a:lvl4pPr marL="1600200" indent="-228600" defTabSz="862013">
              <a:defRPr>
                <a:solidFill>
                  <a:srgbClr val="063DE8"/>
                </a:solidFill>
                <a:latin typeface="Arial" panose="020B0604020202020204" pitchFamily="34" charset="0"/>
              </a:defRPr>
            </a:lvl4pPr>
            <a:lvl5pPr marL="2057400" indent="-228600" defTabSz="862013">
              <a:defRPr>
                <a:solidFill>
                  <a:srgbClr val="063DE8"/>
                </a:solidFill>
                <a:latin typeface="Arial" panose="020B0604020202020204" pitchFamily="34" charset="0"/>
              </a:defRPr>
            </a:lvl5pPr>
            <a:lvl6pPr marL="2514600" indent="-228600" algn="ctr" defTabSz="8620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620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620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62013"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dirty="0">
                <a:solidFill>
                  <a:srgbClr val="009900"/>
                </a:solidFill>
              </a:rPr>
              <a:t>Fournisseurs</a:t>
            </a:r>
            <a:endParaRPr lang="fr-FR" altLang="fr-FR" sz="2400" b="1" dirty="0">
              <a:solidFill>
                <a:srgbClr val="009900"/>
              </a:solidFill>
            </a:endParaRPr>
          </a:p>
        </p:txBody>
      </p:sp>
      <p:grpSp>
        <p:nvGrpSpPr>
          <p:cNvPr id="1642538" name="Group 42"/>
          <p:cNvGrpSpPr>
            <a:grpSpLocks/>
          </p:cNvGrpSpPr>
          <p:nvPr/>
        </p:nvGrpSpPr>
        <p:grpSpPr bwMode="auto">
          <a:xfrm>
            <a:off x="5826125" y="4873625"/>
            <a:ext cx="1787525" cy="1177925"/>
            <a:chOff x="3826" y="3186"/>
            <a:chExt cx="1174" cy="770"/>
          </a:xfrm>
        </p:grpSpPr>
        <p:grpSp>
          <p:nvGrpSpPr>
            <p:cNvPr id="28700" name="Group 43"/>
            <p:cNvGrpSpPr>
              <a:grpSpLocks/>
            </p:cNvGrpSpPr>
            <p:nvPr/>
          </p:nvGrpSpPr>
          <p:grpSpPr bwMode="auto">
            <a:xfrm>
              <a:off x="3826" y="3186"/>
              <a:ext cx="1174" cy="770"/>
              <a:chOff x="1572" y="969"/>
              <a:chExt cx="777" cy="500"/>
            </a:xfrm>
          </p:grpSpPr>
          <p:sp>
            <p:nvSpPr>
              <p:cNvPr id="28702" name="Freeform 44"/>
              <p:cNvSpPr>
                <a:spLocks/>
              </p:cNvSpPr>
              <p:nvPr/>
            </p:nvSpPr>
            <p:spPr bwMode="auto">
              <a:xfrm>
                <a:off x="1572" y="969"/>
                <a:ext cx="383" cy="500"/>
              </a:xfrm>
              <a:custGeom>
                <a:avLst/>
                <a:gdLst>
                  <a:gd name="T0" fmla="*/ 382 w 383"/>
                  <a:gd name="T1" fmla="*/ 0 h 500"/>
                  <a:gd name="T2" fmla="*/ 0 w 383"/>
                  <a:gd name="T3" fmla="*/ 434 h 500"/>
                  <a:gd name="T4" fmla="*/ 370 w 383"/>
                  <a:gd name="T5" fmla="*/ 499 h 500"/>
                  <a:gd name="T6" fmla="*/ 382 w 383"/>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3" h="500">
                    <a:moveTo>
                      <a:pt x="382" y="0"/>
                    </a:moveTo>
                    <a:lnTo>
                      <a:pt x="0" y="434"/>
                    </a:lnTo>
                    <a:lnTo>
                      <a:pt x="370" y="499"/>
                    </a:lnTo>
                    <a:lnTo>
                      <a:pt x="382" y="0"/>
                    </a:lnTo>
                  </a:path>
                </a:pathLst>
              </a:custGeom>
              <a:solidFill>
                <a:srgbClr val="FFC080"/>
              </a:solidFill>
              <a:ln w="12700" cap="rnd" cmpd="sng">
                <a:solidFill>
                  <a:srgbClr val="FFC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p>
                <a:endParaRPr lang="fr-FR"/>
              </a:p>
            </p:txBody>
          </p:sp>
          <p:sp>
            <p:nvSpPr>
              <p:cNvPr id="28703" name="Freeform 45"/>
              <p:cNvSpPr>
                <a:spLocks/>
              </p:cNvSpPr>
              <p:nvPr/>
            </p:nvSpPr>
            <p:spPr bwMode="auto">
              <a:xfrm>
                <a:off x="1943" y="969"/>
                <a:ext cx="406" cy="500"/>
              </a:xfrm>
              <a:custGeom>
                <a:avLst/>
                <a:gdLst>
                  <a:gd name="T0" fmla="*/ 11 w 406"/>
                  <a:gd name="T1" fmla="*/ 0 h 500"/>
                  <a:gd name="T2" fmla="*/ 0 w 406"/>
                  <a:gd name="T3" fmla="*/ 499 h 500"/>
                  <a:gd name="T4" fmla="*/ 405 w 406"/>
                  <a:gd name="T5" fmla="*/ 434 h 500"/>
                  <a:gd name="T6" fmla="*/ 11 w 406"/>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 h="500">
                    <a:moveTo>
                      <a:pt x="11" y="0"/>
                    </a:moveTo>
                    <a:lnTo>
                      <a:pt x="0" y="499"/>
                    </a:lnTo>
                    <a:lnTo>
                      <a:pt x="405" y="434"/>
                    </a:lnTo>
                    <a:lnTo>
                      <a:pt x="11" y="0"/>
                    </a:lnTo>
                  </a:path>
                </a:pathLst>
              </a:custGeom>
              <a:solidFill>
                <a:srgbClr val="FFA040"/>
              </a:solidFill>
              <a:ln w="12700" cap="rnd" cmpd="sng">
                <a:solidFill>
                  <a:srgbClr val="C06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p>
                <a:endParaRPr lang="fr-FR"/>
              </a:p>
            </p:txBody>
          </p:sp>
        </p:grpSp>
        <p:sp>
          <p:nvSpPr>
            <p:cNvPr id="28701" name="Rectangle 46"/>
            <p:cNvSpPr>
              <a:spLocks noChangeArrowheads="1"/>
            </p:cNvSpPr>
            <p:nvPr/>
          </p:nvSpPr>
          <p:spPr bwMode="auto">
            <a:xfrm>
              <a:off x="4184" y="3433"/>
              <a:ext cx="49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3500">
                  <a:solidFill>
                    <a:schemeClr val="tx2"/>
                  </a:solidFill>
                </a:rPr>
                <a:t>PF</a:t>
              </a:r>
            </a:p>
          </p:txBody>
        </p:sp>
      </p:grpSp>
      <p:grpSp>
        <p:nvGrpSpPr>
          <p:cNvPr id="1642543" name="Group 47"/>
          <p:cNvGrpSpPr>
            <a:grpSpLocks/>
          </p:cNvGrpSpPr>
          <p:nvPr/>
        </p:nvGrpSpPr>
        <p:grpSpPr bwMode="auto">
          <a:xfrm>
            <a:off x="3163888" y="4873625"/>
            <a:ext cx="1787525" cy="1177925"/>
            <a:chOff x="3826" y="3186"/>
            <a:chExt cx="1174" cy="770"/>
          </a:xfrm>
        </p:grpSpPr>
        <p:grpSp>
          <p:nvGrpSpPr>
            <p:cNvPr id="28696" name="Group 48"/>
            <p:cNvGrpSpPr>
              <a:grpSpLocks/>
            </p:cNvGrpSpPr>
            <p:nvPr/>
          </p:nvGrpSpPr>
          <p:grpSpPr bwMode="auto">
            <a:xfrm>
              <a:off x="3826" y="3186"/>
              <a:ext cx="1174" cy="770"/>
              <a:chOff x="1572" y="969"/>
              <a:chExt cx="777" cy="500"/>
            </a:xfrm>
          </p:grpSpPr>
          <p:sp>
            <p:nvSpPr>
              <p:cNvPr id="28698" name="Freeform 49"/>
              <p:cNvSpPr>
                <a:spLocks/>
              </p:cNvSpPr>
              <p:nvPr/>
            </p:nvSpPr>
            <p:spPr bwMode="auto">
              <a:xfrm>
                <a:off x="1572" y="969"/>
                <a:ext cx="383" cy="500"/>
              </a:xfrm>
              <a:custGeom>
                <a:avLst/>
                <a:gdLst>
                  <a:gd name="T0" fmla="*/ 382 w 383"/>
                  <a:gd name="T1" fmla="*/ 0 h 500"/>
                  <a:gd name="T2" fmla="*/ 0 w 383"/>
                  <a:gd name="T3" fmla="*/ 434 h 500"/>
                  <a:gd name="T4" fmla="*/ 370 w 383"/>
                  <a:gd name="T5" fmla="*/ 499 h 500"/>
                  <a:gd name="T6" fmla="*/ 382 w 383"/>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3" h="500">
                    <a:moveTo>
                      <a:pt x="382" y="0"/>
                    </a:moveTo>
                    <a:lnTo>
                      <a:pt x="0" y="434"/>
                    </a:lnTo>
                    <a:lnTo>
                      <a:pt x="370" y="499"/>
                    </a:lnTo>
                    <a:lnTo>
                      <a:pt x="382" y="0"/>
                    </a:lnTo>
                  </a:path>
                </a:pathLst>
              </a:custGeom>
              <a:solidFill>
                <a:srgbClr val="FFC080"/>
              </a:solidFill>
              <a:ln w="12700" cap="rnd" cmpd="sng">
                <a:solidFill>
                  <a:srgbClr val="FFC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p>
                <a:endParaRPr lang="fr-FR"/>
              </a:p>
            </p:txBody>
          </p:sp>
          <p:sp>
            <p:nvSpPr>
              <p:cNvPr id="28699" name="Freeform 50"/>
              <p:cNvSpPr>
                <a:spLocks/>
              </p:cNvSpPr>
              <p:nvPr/>
            </p:nvSpPr>
            <p:spPr bwMode="auto">
              <a:xfrm>
                <a:off x="1943" y="969"/>
                <a:ext cx="406" cy="500"/>
              </a:xfrm>
              <a:custGeom>
                <a:avLst/>
                <a:gdLst>
                  <a:gd name="T0" fmla="*/ 11 w 406"/>
                  <a:gd name="T1" fmla="*/ 0 h 500"/>
                  <a:gd name="T2" fmla="*/ 0 w 406"/>
                  <a:gd name="T3" fmla="*/ 499 h 500"/>
                  <a:gd name="T4" fmla="*/ 405 w 406"/>
                  <a:gd name="T5" fmla="*/ 434 h 500"/>
                  <a:gd name="T6" fmla="*/ 11 w 406"/>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 h="500">
                    <a:moveTo>
                      <a:pt x="11" y="0"/>
                    </a:moveTo>
                    <a:lnTo>
                      <a:pt x="0" y="499"/>
                    </a:lnTo>
                    <a:lnTo>
                      <a:pt x="405" y="434"/>
                    </a:lnTo>
                    <a:lnTo>
                      <a:pt x="11" y="0"/>
                    </a:lnTo>
                  </a:path>
                </a:pathLst>
              </a:custGeom>
              <a:solidFill>
                <a:srgbClr val="FFA040"/>
              </a:solidFill>
              <a:ln w="12700" cap="rnd" cmpd="sng">
                <a:solidFill>
                  <a:srgbClr val="C06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p>
                <a:endParaRPr lang="fr-FR"/>
              </a:p>
            </p:txBody>
          </p:sp>
        </p:grpSp>
        <p:sp>
          <p:nvSpPr>
            <p:cNvPr id="28697" name="Rectangle 51"/>
            <p:cNvSpPr>
              <a:spLocks noChangeArrowheads="1"/>
            </p:cNvSpPr>
            <p:nvPr/>
          </p:nvSpPr>
          <p:spPr bwMode="auto">
            <a:xfrm>
              <a:off x="4184" y="3433"/>
              <a:ext cx="50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3500" dirty="0">
                  <a:solidFill>
                    <a:schemeClr val="tx2"/>
                  </a:solidFill>
                </a:rPr>
                <a:t>SE</a:t>
              </a:r>
            </a:p>
          </p:txBody>
        </p:sp>
      </p:grpSp>
      <p:grpSp>
        <p:nvGrpSpPr>
          <p:cNvPr id="1642548" name="Group 52"/>
          <p:cNvGrpSpPr>
            <a:grpSpLocks/>
          </p:cNvGrpSpPr>
          <p:nvPr/>
        </p:nvGrpSpPr>
        <p:grpSpPr bwMode="auto">
          <a:xfrm>
            <a:off x="936625" y="4873625"/>
            <a:ext cx="1787525" cy="1177925"/>
            <a:chOff x="3826" y="3186"/>
            <a:chExt cx="1174" cy="770"/>
          </a:xfrm>
        </p:grpSpPr>
        <p:grpSp>
          <p:nvGrpSpPr>
            <p:cNvPr id="28692" name="Group 53"/>
            <p:cNvGrpSpPr>
              <a:grpSpLocks/>
            </p:cNvGrpSpPr>
            <p:nvPr/>
          </p:nvGrpSpPr>
          <p:grpSpPr bwMode="auto">
            <a:xfrm>
              <a:off x="3826" y="3186"/>
              <a:ext cx="1174" cy="770"/>
              <a:chOff x="1572" y="969"/>
              <a:chExt cx="777" cy="500"/>
            </a:xfrm>
          </p:grpSpPr>
          <p:sp>
            <p:nvSpPr>
              <p:cNvPr id="28694" name="Freeform 54"/>
              <p:cNvSpPr>
                <a:spLocks/>
              </p:cNvSpPr>
              <p:nvPr/>
            </p:nvSpPr>
            <p:spPr bwMode="auto">
              <a:xfrm>
                <a:off x="1572" y="969"/>
                <a:ext cx="383" cy="500"/>
              </a:xfrm>
              <a:custGeom>
                <a:avLst/>
                <a:gdLst>
                  <a:gd name="T0" fmla="*/ 382 w 383"/>
                  <a:gd name="T1" fmla="*/ 0 h 500"/>
                  <a:gd name="T2" fmla="*/ 0 w 383"/>
                  <a:gd name="T3" fmla="*/ 434 h 500"/>
                  <a:gd name="T4" fmla="*/ 370 w 383"/>
                  <a:gd name="T5" fmla="*/ 499 h 500"/>
                  <a:gd name="T6" fmla="*/ 382 w 383"/>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3" h="500">
                    <a:moveTo>
                      <a:pt x="382" y="0"/>
                    </a:moveTo>
                    <a:lnTo>
                      <a:pt x="0" y="434"/>
                    </a:lnTo>
                    <a:lnTo>
                      <a:pt x="370" y="499"/>
                    </a:lnTo>
                    <a:lnTo>
                      <a:pt x="382" y="0"/>
                    </a:lnTo>
                  </a:path>
                </a:pathLst>
              </a:custGeom>
              <a:solidFill>
                <a:srgbClr val="FFC080"/>
              </a:solidFill>
              <a:ln w="12700" cap="rnd" cmpd="sng">
                <a:solidFill>
                  <a:srgbClr val="FFC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p>
                <a:endParaRPr lang="fr-FR"/>
              </a:p>
            </p:txBody>
          </p:sp>
          <p:sp>
            <p:nvSpPr>
              <p:cNvPr id="28695" name="Freeform 55"/>
              <p:cNvSpPr>
                <a:spLocks/>
              </p:cNvSpPr>
              <p:nvPr/>
            </p:nvSpPr>
            <p:spPr bwMode="auto">
              <a:xfrm>
                <a:off x="1943" y="969"/>
                <a:ext cx="406" cy="500"/>
              </a:xfrm>
              <a:custGeom>
                <a:avLst/>
                <a:gdLst>
                  <a:gd name="T0" fmla="*/ 11 w 406"/>
                  <a:gd name="T1" fmla="*/ 0 h 500"/>
                  <a:gd name="T2" fmla="*/ 0 w 406"/>
                  <a:gd name="T3" fmla="*/ 499 h 500"/>
                  <a:gd name="T4" fmla="*/ 405 w 406"/>
                  <a:gd name="T5" fmla="*/ 434 h 500"/>
                  <a:gd name="T6" fmla="*/ 11 w 406"/>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 h="500">
                    <a:moveTo>
                      <a:pt x="11" y="0"/>
                    </a:moveTo>
                    <a:lnTo>
                      <a:pt x="0" y="499"/>
                    </a:lnTo>
                    <a:lnTo>
                      <a:pt x="405" y="434"/>
                    </a:lnTo>
                    <a:lnTo>
                      <a:pt x="11" y="0"/>
                    </a:lnTo>
                  </a:path>
                </a:pathLst>
              </a:custGeom>
              <a:solidFill>
                <a:srgbClr val="FFA040"/>
              </a:solidFill>
              <a:ln w="12700" cap="rnd" cmpd="sng">
                <a:solidFill>
                  <a:srgbClr val="C06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p>
                <a:endParaRPr lang="fr-FR"/>
              </a:p>
            </p:txBody>
          </p:sp>
        </p:grpSp>
        <p:sp>
          <p:nvSpPr>
            <p:cNvPr id="28693" name="Rectangle 56"/>
            <p:cNvSpPr>
              <a:spLocks noChangeArrowheads="1"/>
            </p:cNvSpPr>
            <p:nvPr/>
          </p:nvSpPr>
          <p:spPr bwMode="auto">
            <a:xfrm>
              <a:off x="4184" y="3433"/>
              <a:ext cx="55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75" tIns="44238" rIns="88475" bIns="44238">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3500">
                  <a:solidFill>
                    <a:schemeClr val="tx2"/>
                  </a:solidFill>
                </a:rPr>
                <a:t>MP</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2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25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2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2"/>
          <p:cNvSpPr>
            <a:spLocks noChangeArrowheads="1"/>
          </p:cNvSpPr>
          <p:nvPr/>
        </p:nvSpPr>
        <p:spPr bwMode="auto">
          <a:xfrm>
            <a:off x="8000803" y="3574504"/>
            <a:ext cx="1765518" cy="1061976"/>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48" name="Freeform 14"/>
          <p:cNvSpPr>
            <a:spLocks/>
          </p:cNvSpPr>
          <p:nvPr/>
        </p:nvSpPr>
        <p:spPr bwMode="auto">
          <a:xfrm>
            <a:off x="3375062" y="2652238"/>
            <a:ext cx="6420691" cy="4134703"/>
          </a:xfrm>
          <a:custGeom>
            <a:avLst/>
            <a:gdLst>
              <a:gd name="T0" fmla="*/ 0 w 4180"/>
              <a:gd name="T1" fmla="*/ 0 h 3254"/>
              <a:gd name="T2" fmla="*/ 2147483647 w 4180"/>
              <a:gd name="T3" fmla="*/ 0 h 3254"/>
              <a:gd name="T4" fmla="*/ 2147483647 w 4180"/>
              <a:gd name="T5" fmla="*/ 2147483647 h 3254"/>
              <a:gd name="T6" fmla="*/ 0 w 4180"/>
              <a:gd name="T7" fmla="*/ 2147483647 h 3254"/>
              <a:gd name="T8" fmla="*/ 0 w 4180"/>
              <a:gd name="T9" fmla="*/ 0 h 3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0" h="3254">
                <a:moveTo>
                  <a:pt x="0" y="0"/>
                </a:moveTo>
                <a:lnTo>
                  <a:pt x="4179" y="0"/>
                </a:lnTo>
                <a:lnTo>
                  <a:pt x="4179" y="3253"/>
                </a:lnTo>
                <a:lnTo>
                  <a:pt x="0" y="3253"/>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49" name="Rectangle 34"/>
          <p:cNvSpPr>
            <a:spLocks noChangeArrowheads="1"/>
          </p:cNvSpPr>
          <p:nvPr/>
        </p:nvSpPr>
        <p:spPr bwMode="auto">
          <a:xfrm>
            <a:off x="1970117" y="3695388"/>
            <a:ext cx="1264770"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100" dirty="0">
                <a:solidFill>
                  <a:srgbClr val="3333CC"/>
                </a:solidFill>
                <a:latin typeface="Eras Bold ITC" pitchFamily="34" charset="0"/>
              </a:rPr>
              <a:t>délai = 10 jours</a:t>
            </a:r>
          </a:p>
        </p:txBody>
      </p:sp>
      <p:sp>
        <p:nvSpPr>
          <p:cNvPr id="150" name="Freeform 55"/>
          <p:cNvSpPr>
            <a:spLocks/>
          </p:cNvSpPr>
          <p:nvPr/>
        </p:nvSpPr>
        <p:spPr bwMode="auto">
          <a:xfrm>
            <a:off x="3375062" y="496894"/>
            <a:ext cx="6420691" cy="2157241"/>
          </a:xfrm>
          <a:custGeom>
            <a:avLst/>
            <a:gdLst>
              <a:gd name="T0" fmla="*/ 0 w 4175"/>
              <a:gd name="T1" fmla="*/ 0 h 942"/>
              <a:gd name="T2" fmla="*/ 2147483647 w 4175"/>
              <a:gd name="T3" fmla="*/ 0 h 942"/>
              <a:gd name="T4" fmla="*/ 2147483647 w 4175"/>
              <a:gd name="T5" fmla="*/ 2147483647 h 942"/>
              <a:gd name="T6" fmla="*/ 0 w 4175"/>
              <a:gd name="T7" fmla="*/ 2147483647 h 942"/>
              <a:gd name="T8" fmla="*/ 0 w 4175"/>
              <a:gd name="T9" fmla="*/ 0 h 9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5" h="942">
                <a:moveTo>
                  <a:pt x="0" y="0"/>
                </a:moveTo>
                <a:lnTo>
                  <a:pt x="4174" y="0"/>
                </a:lnTo>
                <a:lnTo>
                  <a:pt x="4174" y="941"/>
                </a:lnTo>
                <a:lnTo>
                  <a:pt x="0" y="941"/>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51" name="Freeform 56"/>
          <p:cNvSpPr>
            <a:spLocks/>
          </p:cNvSpPr>
          <p:nvPr/>
        </p:nvSpPr>
        <p:spPr bwMode="auto">
          <a:xfrm flipV="1">
            <a:off x="3387319" y="4590761"/>
            <a:ext cx="6388978" cy="45719"/>
          </a:xfrm>
          <a:custGeom>
            <a:avLst/>
            <a:gdLst>
              <a:gd name="T0" fmla="*/ 0 w 4148"/>
              <a:gd name="T1" fmla="*/ 0 h 1"/>
              <a:gd name="T2" fmla="*/ 2147483647 w 4148"/>
              <a:gd name="T3" fmla="*/ 0 h 1"/>
              <a:gd name="T4" fmla="*/ 0 w 4148"/>
              <a:gd name="T5" fmla="*/ 0 h 1"/>
              <a:gd name="T6" fmla="*/ 0 60000 65536"/>
              <a:gd name="T7" fmla="*/ 0 60000 65536"/>
              <a:gd name="T8" fmla="*/ 0 60000 65536"/>
            </a:gdLst>
            <a:ahLst/>
            <a:cxnLst>
              <a:cxn ang="T6">
                <a:pos x="T0" y="T1"/>
              </a:cxn>
              <a:cxn ang="T7">
                <a:pos x="T2" y="T3"/>
              </a:cxn>
              <a:cxn ang="T8">
                <a:pos x="T4" y="T5"/>
              </a:cxn>
            </a:cxnLst>
            <a:rect l="0" t="0" r="r" b="b"/>
            <a:pathLst>
              <a:path w="4148" h="1">
                <a:moveTo>
                  <a:pt x="0" y="0"/>
                </a:moveTo>
                <a:lnTo>
                  <a:pt x="4147" y="0"/>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52" name="Freeform 57"/>
          <p:cNvSpPr>
            <a:spLocks/>
          </p:cNvSpPr>
          <p:nvPr/>
        </p:nvSpPr>
        <p:spPr bwMode="auto">
          <a:xfrm>
            <a:off x="8577263" y="4058105"/>
            <a:ext cx="538162" cy="1588"/>
          </a:xfrm>
          <a:custGeom>
            <a:avLst/>
            <a:gdLst>
              <a:gd name="T0" fmla="*/ 2147483647 w 365"/>
              <a:gd name="T1" fmla="*/ 0 h 1"/>
              <a:gd name="T2" fmla="*/ 0 w 365"/>
              <a:gd name="T3" fmla="*/ 0 h 1"/>
              <a:gd name="T4" fmla="*/ 2147483647 w 365"/>
              <a:gd name="T5" fmla="*/ 0 h 1"/>
              <a:gd name="T6" fmla="*/ 0 60000 65536"/>
              <a:gd name="T7" fmla="*/ 0 60000 65536"/>
              <a:gd name="T8" fmla="*/ 0 60000 65536"/>
            </a:gdLst>
            <a:ahLst/>
            <a:cxnLst>
              <a:cxn ang="T6">
                <a:pos x="T0" y="T1"/>
              </a:cxn>
              <a:cxn ang="T7">
                <a:pos x="T2" y="T3"/>
              </a:cxn>
              <a:cxn ang="T8">
                <a:pos x="T4" y="T5"/>
              </a:cxn>
            </a:cxnLst>
            <a:rect l="0" t="0" r="r" b="b"/>
            <a:pathLst>
              <a:path w="365" h="1">
                <a:moveTo>
                  <a:pt x="364" y="0"/>
                </a:moveTo>
                <a:lnTo>
                  <a:pt x="0" y="0"/>
                </a:lnTo>
                <a:lnTo>
                  <a:pt x="364" y="0"/>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53" name="Freeform 243"/>
          <p:cNvSpPr>
            <a:spLocks/>
          </p:cNvSpPr>
          <p:nvPr/>
        </p:nvSpPr>
        <p:spPr bwMode="auto">
          <a:xfrm>
            <a:off x="6259513" y="1565564"/>
            <a:ext cx="1587" cy="506412"/>
          </a:xfrm>
          <a:custGeom>
            <a:avLst/>
            <a:gdLst>
              <a:gd name="T0" fmla="*/ 0 w 1"/>
              <a:gd name="T1" fmla="*/ 0 h 355"/>
              <a:gd name="T2" fmla="*/ 0 w 1"/>
              <a:gd name="T3" fmla="*/ 2147483647 h 355"/>
              <a:gd name="T4" fmla="*/ 0 w 1"/>
              <a:gd name="T5" fmla="*/ 0 h 355"/>
              <a:gd name="T6" fmla="*/ 0 60000 65536"/>
              <a:gd name="T7" fmla="*/ 0 60000 65536"/>
              <a:gd name="T8" fmla="*/ 0 60000 65536"/>
            </a:gdLst>
            <a:ahLst/>
            <a:cxnLst>
              <a:cxn ang="T6">
                <a:pos x="T0" y="T1"/>
              </a:cxn>
              <a:cxn ang="T7">
                <a:pos x="T2" y="T3"/>
              </a:cxn>
              <a:cxn ang="T8">
                <a:pos x="T4" y="T5"/>
              </a:cxn>
            </a:cxnLst>
            <a:rect l="0" t="0" r="r" b="b"/>
            <a:pathLst>
              <a:path w="1" h="355">
                <a:moveTo>
                  <a:pt x="0" y="0"/>
                </a:moveTo>
                <a:lnTo>
                  <a:pt x="0" y="354"/>
                </a:lnTo>
                <a:lnTo>
                  <a:pt x="0" y="0"/>
                </a:lnTo>
              </a:path>
            </a:pathLst>
          </a:custGeom>
          <a:noFill/>
          <a:ln w="508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54" name="Rectangle 244"/>
          <p:cNvSpPr>
            <a:spLocks noChangeArrowheads="1"/>
          </p:cNvSpPr>
          <p:nvPr/>
        </p:nvSpPr>
        <p:spPr bwMode="auto">
          <a:xfrm>
            <a:off x="3297607" y="6167893"/>
            <a:ext cx="141288" cy="439737"/>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55" name="Rectangle 282"/>
          <p:cNvSpPr>
            <a:spLocks noChangeArrowheads="1"/>
          </p:cNvSpPr>
          <p:nvPr/>
        </p:nvSpPr>
        <p:spPr bwMode="auto">
          <a:xfrm>
            <a:off x="1606550" y="4073980"/>
            <a:ext cx="10207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dirty="0">
                <a:solidFill>
                  <a:schemeClr val="bg1"/>
                </a:solidFill>
                <a:latin typeface="Arial Black" panose="020B0A04020102020204" pitchFamily="34" charset="0"/>
              </a:rPr>
              <a:t>2. TRANSPORT</a:t>
            </a:r>
          </a:p>
        </p:txBody>
      </p:sp>
      <p:sp>
        <p:nvSpPr>
          <p:cNvPr id="156" name="Freeform 328"/>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57" name="Freeform 329"/>
          <p:cNvSpPr>
            <a:spLocks/>
          </p:cNvSpPr>
          <p:nvPr/>
        </p:nvSpPr>
        <p:spPr bwMode="auto">
          <a:xfrm>
            <a:off x="357188" y="5040768"/>
            <a:ext cx="1300162" cy="1200150"/>
          </a:xfrm>
          <a:custGeom>
            <a:avLst/>
            <a:gdLst>
              <a:gd name="T0" fmla="*/ 2147483647 w 882"/>
              <a:gd name="T1" fmla="*/ 2147483647 h 840"/>
              <a:gd name="T2" fmla="*/ 2147483647 w 882"/>
              <a:gd name="T3" fmla="*/ 2147483647 h 840"/>
              <a:gd name="T4" fmla="*/ 2147483647 w 882"/>
              <a:gd name="T5" fmla="*/ 2147483647 h 840"/>
              <a:gd name="T6" fmla="*/ 2147483647 w 882"/>
              <a:gd name="T7" fmla="*/ 2147483647 h 840"/>
              <a:gd name="T8" fmla="*/ 2147483647 w 882"/>
              <a:gd name="T9" fmla="*/ 2147483647 h 840"/>
              <a:gd name="T10" fmla="*/ 2147483647 w 882"/>
              <a:gd name="T11" fmla="*/ 2147483647 h 840"/>
              <a:gd name="T12" fmla="*/ 2147483647 w 882"/>
              <a:gd name="T13" fmla="*/ 2147483647 h 840"/>
              <a:gd name="T14" fmla="*/ 2147483647 w 882"/>
              <a:gd name="T15" fmla="*/ 2147483647 h 840"/>
              <a:gd name="T16" fmla="*/ 2147483647 w 882"/>
              <a:gd name="T17" fmla="*/ 2147483647 h 840"/>
              <a:gd name="T18" fmla="*/ 2147483647 w 882"/>
              <a:gd name="T19" fmla="*/ 2147483647 h 840"/>
              <a:gd name="T20" fmla="*/ 2147483647 w 882"/>
              <a:gd name="T21" fmla="*/ 2147483647 h 840"/>
              <a:gd name="T22" fmla="*/ 2147483647 w 882"/>
              <a:gd name="T23" fmla="*/ 2147483647 h 840"/>
              <a:gd name="T24" fmla="*/ 2147483647 w 882"/>
              <a:gd name="T25" fmla="*/ 2147483647 h 840"/>
              <a:gd name="T26" fmla="*/ 2147483647 w 882"/>
              <a:gd name="T27" fmla="*/ 2147483647 h 840"/>
              <a:gd name="T28" fmla="*/ 2147483647 w 882"/>
              <a:gd name="T29" fmla="*/ 2147483647 h 840"/>
              <a:gd name="T30" fmla="*/ 2147483647 w 882"/>
              <a:gd name="T31" fmla="*/ 2147483647 h 840"/>
              <a:gd name="T32" fmla="*/ 2147483647 w 882"/>
              <a:gd name="T33" fmla="*/ 2147483647 h 840"/>
              <a:gd name="T34" fmla="*/ 2147483647 w 882"/>
              <a:gd name="T35" fmla="*/ 2147483647 h 840"/>
              <a:gd name="T36" fmla="*/ 2147483647 w 882"/>
              <a:gd name="T37" fmla="*/ 2147483647 h 840"/>
              <a:gd name="T38" fmla="*/ 2147483647 w 882"/>
              <a:gd name="T39" fmla="*/ 2147483647 h 840"/>
              <a:gd name="T40" fmla="*/ 2147483647 w 882"/>
              <a:gd name="T41" fmla="*/ 2147483647 h 840"/>
              <a:gd name="T42" fmla="*/ 2147483647 w 882"/>
              <a:gd name="T43" fmla="*/ 2147483647 h 840"/>
              <a:gd name="T44" fmla="*/ 2147483647 w 882"/>
              <a:gd name="T45" fmla="*/ 2147483647 h 840"/>
              <a:gd name="T46" fmla="*/ 2147483647 w 882"/>
              <a:gd name="T47" fmla="*/ 2147483647 h 840"/>
              <a:gd name="T48" fmla="*/ 2147483647 w 882"/>
              <a:gd name="T49" fmla="*/ 2147483647 h 840"/>
              <a:gd name="T50" fmla="*/ 2147483647 w 882"/>
              <a:gd name="T51" fmla="*/ 2147483647 h 840"/>
              <a:gd name="T52" fmla="*/ 2147483647 w 882"/>
              <a:gd name="T53" fmla="*/ 2147483647 h 840"/>
              <a:gd name="T54" fmla="*/ 2147483647 w 882"/>
              <a:gd name="T55" fmla="*/ 2147483647 h 840"/>
              <a:gd name="T56" fmla="*/ 2147483647 w 882"/>
              <a:gd name="T57" fmla="*/ 2147483647 h 840"/>
              <a:gd name="T58" fmla="*/ 2147483647 w 882"/>
              <a:gd name="T59" fmla="*/ 2147483647 h 840"/>
              <a:gd name="T60" fmla="*/ 2147483647 w 882"/>
              <a:gd name="T61" fmla="*/ 2147483647 h 840"/>
              <a:gd name="T62" fmla="*/ 2147483647 w 882"/>
              <a:gd name="T63" fmla="*/ 2147483647 h 840"/>
              <a:gd name="T64" fmla="*/ 2147483647 w 882"/>
              <a:gd name="T65" fmla="*/ 2147483647 h 840"/>
              <a:gd name="T66" fmla="*/ 2147483647 w 882"/>
              <a:gd name="T67" fmla="*/ 2147483647 h 840"/>
              <a:gd name="T68" fmla="*/ 2147483647 w 882"/>
              <a:gd name="T69" fmla="*/ 2147483647 h 840"/>
              <a:gd name="T70" fmla="*/ 2147483647 w 882"/>
              <a:gd name="T71" fmla="*/ 2147483647 h 840"/>
              <a:gd name="T72" fmla="*/ 2147483647 w 882"/>
              <a:gd name="T73" fmla="*/ 2147483647 h 840"/>
              <a:gd name="T74" fmla="*/ 2147483647 w 882"/>
              <a:gd name="T75" fmla="*/ 2147483647 h 840"/>
              <a:gd name="T76" fmla="*/ 0 w 882"/>
              <a:gd name="T77" fmla="*/ 2147483647 h 840"/>
              <a:gd name="T78" fmla="*/ 2147483647 w 882"/>
              <a:gd name="T79" fmla="*/ 2147483647 h 840"/>
              <a:gd name="T80" fmla="*/ 2147483647 w 882"/>
              <a:gd name="T81" fmla="*/ 2147483647 h 840"/>
              <a:gd name="T82" fmla="*/ 2147483647 w 882"/>
              <a:gd name="T83" fmla="*/ 2147483647 h 840"/>
              <a:gd name="T84" fmla="*/ 2147483647 w 882"/>
              <a:gd name="T85" fmla="*/ 2147483647 h 840"/>
              <a:gd name="T86" fmla="*/ 2147483647 w 882"/>
              <a:gd name="T87" fmla="*/ 2147483647 h 840"/>
              <a:gd name="T88" fmla="*/ 2147483647 w 882"/>
              <a:gd name="T89" fmla="*/ 2147483647 h 840"/>
              <a:gd name="T90" fmla="*/ 2147483647 w 882"/>
              <a:gd name="T91" fmla="*/ 2147483647 h 840"/>
              <a:gd name="T92" fmla="*/ 2147483647 w 882"/>
              <a:gd name="T93" fmla="*/ 2147483647 h 840"/>
              <a:gd name="T94" fmla="*/ 2147483647 w 882"/>
              <a:gd name="T95" fmla="*/ 2147483647 h 840"/>
              <a:gd name="T96" fmla="*/ 2147483647 w 882"/>
              <a:gd name="T97" fmla="*/ 2147483647 h 840"/>
              <a:gd name="T98" fmla="*/ 2147483647 w 882"/>
              <a:gd name="T99" fmla="*/ 2147483647 h 840"/>
              <a:gd name="T100" fmla="*/ 2147483647 w 882"/>
              <a:gd name="T101" fmla="*/ 2147483647 h 840"/>
              <a:gd name="T102" fmla="*/ 2147483647 w 882"/>
              <a:gd name="T103" fmla="*/ 2147483647 h 8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2" h="840">
                <a:moveTo>
                  <a:pt x="867" y="419"/>
                </a:moveTo>
                <a:lnTo>
                  <a:pt x="867" y="444"/>
                </a:lnTo>
                <a:lnTo>
                  <a:pt x="865" y="470"/>
                </a:lnTo>
                <a:lnTo>
                  <a:pt x="860" y="494"/>
                </a:lnTo>
                <a:lnTo>
                  <a:pt x="854" y="518"/>
                </a:lnTo>
                <a:lnTo>
                  <a:pt x="848" y="542"/>
                </a:lnTo>
                <a:lnTo>
                  <a:pt x="838" y="566"/>
                </a:lnTo>
                <a:lnTo>
                  <a:pt x="829" y="589"/>
                </a:lnTo>
                <a:lnTo>
                  <a:pt x="816" y="611"/>
                </a:lnTo>
                <a:lnTo>
                  <a:pt x="804" y="633"/>
                </a:lnTo>
                <a:lnTo>
                  <a:pt x="790" y="654"/>
                </a:lnTo>
                <a:lnTo>
                  <a:pt x="772" y="674"/>
                </a:lnTo>
                <a:lnTo>
                  <a:pt x="756" y="694"/>
                </a:lnTo>
                <a:lnTo>
                  <a:pt x="738" y="711"/>
                </a:lnTo>
                <a:lnTo>
                  <a:pt x="718" y="728"/>
                </a:lnTo>
                <a:lnTo>
                  <a:pt x="697" y="743"/>
                </a:lnTo>
                <a:lnTo>
                  <a:pt x="677" y="758"/>
                </a:lnTo>
                <a:lnTo>
                  <a:pt x="654" y="771"/>
                </a:lnTo>
                <a:lnTo>
                  <a:pt x="630" y="783"/>
                </a:lnTo>
                <a:lnTo>
                  <a:pt x="607" y="793"/>
                </a:lnTo>
                <a:lnTo>
                  <a:pt x="582" y="803"/>
                </a:lnTo>
                <a:lnTo>
                  <a:pt x="557" y="810"/>
                </a:lnTo>
                <a:lnTo>
                  <a:pt x="532" y="816"/>
                </a:lnTo>
                <a:lnTo>
                  <a:pt x="506" y="821"/>
                </a:lnTo>
                <a:lnTo>
                  <a:pt x="480" y="824"/>
                </a:lnTo>
                <a:lnTo>
                  <a:pt x="454" y="826"/>
                </a:lnTo>
                <a:lnTo>
                  <a:pt x="428" y="826"/>
                </a:lnTo>
                <a:lnTo>
                  <a:pt x="402" y="824"/>
                </a:lnTo>
                <a:lnTo>
                  <a:pt x="375" y="821"/>
                </a:lnTo>
                <a:lnTo>
                  <a:pt x="350" y="816"/>
                </a:lnTo>
                <a:lnTo>
                  <a:pt x="324" y="810"/>
                </a:lnTo>
                <a:lnTo>
                  <a:pt x="299" y="803"/>
                </a:lnTo>
                <a:lnTo>
                  <a:pt x="274" y="793"/>
                </a:lnTo>
                <a:lnTo>
                  <a:pt x="251" y="783"/>
                </a:lnTo>
                <a:lnTo>
                  <a:pt x="227" y="771"/>
                </a:lnTo>
                <a:lnTo>
                  <a:pt x="204" y="758"/>
                </a:lnTo>
                <a:lnTo>
                  <a:pt x="184" y="743"/>
                </a:lnTo>
                <a:lnTo>
                  <a:pt x="164" y="728"/>
                </a:lnTo>
                <a:lnTo>
                  <a:pt x="144" y="711"/>
                </a:lnTo>
                <a:lnTo>
                  <a:pt x="126" y="694"/>
                </a:lnTo>
                <a:lnTo>
                  <a:pt x="109" y="674"/>
                </a:lnTo>
                <a:lnTo>
                  <a:pt x="92" y="654"/>
                </a:lnTo>
                <a:lnTo>
                  <a:pt x="77" y="633"/>
                </a:lnTo>
                <a:lnTo>
                  <a:pt x="65" y="611"/>
                </a:lnTo>
                <a:lnTo>
                  <a:pt x="53" y="589"/>
                </a:lnTo>
                <a:lnTo>
                  <a:pt x="43" y="566"/>
                </a:lnTo>
                <a:lnTo>
                  <a:pt x="33" y="542"/>
                </a:lnTo>
                <a:lnTo>
                  <a:pt x="27" y="518"/>
                </a:lnTo>
                <a:lnTo>
                  <a:pt x="21" y="494"/>
                </a:lnTo>
                <a:lnTo>
                  <a:pt x="17" y="470"/>
                </a:lnTo>
                <a:lnTo>
                  <a:pt x="15" y="444"/>
                </a:lnTo>
                <a:lnTo>
                  <a:pt x="14" y="419"/>
                </a:lnTo>
                <a:lnTo>
                  <a:pt x="15" y="394"/>
                </a:lnTo>
                <a:lnTo>
                  <a:pt x="17" y="369"/>
                </a:lnTo>
                <a:lnTo>
                  <a:pt x="21" y="344"/>
                </a:lnTo>
                <a:lnTo>
                  <a:pt x="27" y="320"/>
                </a:lnTo>
                <a:lnTo>
                  <a:pt x="33" y="296"/>
                </a:lnTo>
                <a:lnTo>
                  <a:pt x="43" y="272"/>
                </a:lnTo>
                <a:lnTo>
                  <a:pt x="53" y="250"/>
                </a:lnTo>
                <a:lnTo>
                  <a:pt x="65" y="227"/>
                </a:lnTo>
                <a:lnTo>
                  <a:pt x="77" y="206"/>
                </a:lnTo>
                <a:lnTo>
                  <a:pt x="92" y="185"/>
                </a:lnTo>
                <a:lnTo>
                  <a:pt x="109" y="165"/>
                </a:lnTo>
                <a:lnTo>
                  <a:pt x="126" y="145"/>
                </a:lnTo>
                <a:lnTo>
                  <a:pt x="144" y="128"/>
                </a:lnTo>
                <a:lnTo>
                  <a:pt x="164" y="111"/>
                </a:lnTo>
                <a:lnTo>
                  <a:pt x="184" y="95"/>
                </a:lnTo>
                <a:lnTo>
                  <a:pt x="204" y="80"/>
                </a:lnTo>
                <a:lnTo>
                  <a:pt x="227" y="67"/>
                </a:lnTo>
                <a:lnTo>
                  <a:pt x="251" y="55"/>
                </a:lnTo>
                <a:lnTo>
                  <a:pt x="274" y="45"/>
                </a:lnTo>
                <a:lnTo>
                  <a:pt x="299" y="36"/>
                </a:lnTo>
                <a:lnTo>
                  <a:pt x="324" y="29"/>
                </a:lnTo>
                <a:lnTo>
                  <a:pt x="350" y="22"/>
                </a:lnTo>
                <a:lnTo>
                  <a:pt x="375" y="18"/>
                </a:lnTo>
                <a:lnTo>
                  <a:pt x="402" y="14"/>
                </a:lnTo>
                <a:lnTo>
                  <a:pt x="428" y="13"/>
                </a:lnTo>
                <a:lnTo>
                  <a:pt x="454" y="13"/>
                </a:lnTo>
                <a:lnTo>
                  <a:pt x="480" y="14"/>
                </a:lnTo>
                <a:lnTo>
                  <a:pt x="506" y="18"/>
                </a:lnTo>
                <a:lnTo>
                  <a:pt x="532" y="22"/>
                </a:lnTo>
                <a:lnTo>
                  <a:pt x="557" y="29"/>
                </a:lnTo>
                <a:lnTo>
                  <a:pt x="582" y="36"/>
                </a:lnTo>
                <a:lnTo>
                  <a:pt x="607" y="45"/>
                </a:lnTo>
                <a:lnTo>
                  <a:pt x="630" y="55"/>
                </a:lnTo>
                <a:lnTo>
                  <a:pt x="654" y="67"/>
                </a:lnTo>
                <a:lnTo>
                  <a:pt x="677" y="80"/>
                </a:lnTo>
                <a:lnTo>
                  <a:pt x="697" y="95"/>
                </a:lnTo>
                <a:lnTo>
                  <a:pt x="718" y="111"/>
                </a:lnTo>
                <a:lnTo>
                  <a:pt x="738" y="128"/>
                </a:lnTo>
                <a:lnTo>
                  <a:pt x="756" y="145"/>
                </a:lnTo>
                <a:lnTo>
                  <a:pt x="772" y="165"/>
                </a:lnTo>
                <a:lnTo>
                  <a:pt x="790" y="185"/>
                </a:lnTo>
                <a:lnTo>
                  <a:pt x="804" y="206"/>
                </a:lnTo>
                <a:lnTo>
                  <a:pt x="816" y="227"/>
                </a:lnTo>
                <a:lnTo>
                  <a:pt x="829" y="250"/>
                </a:lnTo>
                <a:lnTo>
                  <a:pt x="838" y="272"/>
                </a:lnTo>
                <a:lnTo>
                  <a:pt x="848" y="296"/>
                </a:lnTo>
                <a:lnTo>
                  <a:pt x="854" y="320"/>
                </a:lnTo>
                <a:lnTo>
                  <a:pt x="860" y="344"/>
                </a:lnTo>
                <a:lnTo>
                  <a:pt x="865" y="369"/>
                </a:lnTo>
                <a:lnTo>
                  <a:pt x="867" y="394"/>
                </a:lnTo>
                <a:lnTo>
                  <a:pt x="867" y="419"/>
                </a:lnTo>
                <a:lnTo>
                  <a:pt x="881" y="419"/>
                </a:lnTo>
                <a:lnTo>
                  <a:pt x="880" y="444"/>
                </a:lnTo>
                <a:lnTo>
                  <a:pt x="879" y="470"/>
                </a:lnTo>
                <a:lnTo>
                  <a:pt x="874" y="495"/>
                </a:lnTo>
                <a:lnTo>
                  <a:pt x="868" y="519"/>
                </a:lnTo>
                <a:lnTo>
                  <a:pt x="861" y="544"/>
                </a:lnTo>
                <a:lnTo>
                  <a:pt x="853" y="567"/>
                </a:lnTo>
                <a:lnTo>
                  <a:pt x="843" y="592"/>
                </a:lnTo>
                <a:lnTo>
                  <a:pt x="830" y="614"/>
                </a:lnTo>
                <a:lnTo>
                  <a:pt x="817" y="637"/>
                </a:lnTo>
                <a:lnTo>
                  <a:pt x="802" y="658"/>
                </a:lnTo>
                <a:lnTo>
                  <a:pt x="787" y="677"/>
                </a:lnTo>
                <a:lnTo>
                  <a:pt x="770" y="697"/>
                </a:lnTo>
                <a:lnTo>
                  <a:pt x="752" y="716"/>
                </a:lnTo>
                <a:lnTo>
                  <a:pt x="732" y="733"/>
                </a:lnTo>
                <a:lnTo>
                  <a:pt x="712" y="749"/>
                </a:lnTo>
                <a:lnTo>
                  <a:pt x="692" y="764"/>
                </a:lnTo>
                <a:lnTo>
                  <a:pt x="669" y="779"/>
                </a:lnTo>
                <a:lnTo>
                  <a:pt x="645" y="791"/>
                </a:lnTo>
                <a:lnTo>
                  <a:pt x="621" y="802"/>
                </a:lnTo>
                <a:lnTo>
                  <a:pt x="597" y="812"/>
                </a:lnTo>
                <a:lnTo>
                  <a:pt x="572" y="819"/>
                </a:lnTo>
                <a:lnTo>
                  <a:pt x="546" y="827"/>
                </a:lnTo>
                <a:lnTo>
                  <a:pt x="520" y="832"/>
                </a:lnTo>
                <a:lnTo>
                  <a:pt x="494" y="836"/>
                </a:lnTo>
                <a:lnTo>
                  <a:pt x="468" y="838"/>
                </a:lnTo>
                <a:lnTo>
                  <a:pt x="441" y="839"/>
                </a:lnTo>
                <a:lnTo>
                  <a:pt x="415" y="838"/>
                </a:lnTo>
                <a:lnTo>
                  <a:pt x="388" y="836"/>
                </a:lnTo>
                <a:lnTo>
                  <a:pt x="361" y="832"/>
                </a:lnTo>
                <a:lnTo>
                  <a:pt x="336" y="827"/>
                </a:lnTo>
                <a:lnTo>
                  <a:pt x="309" y="819"/>
                </a:lnTo>
                <a:lnTo>
                  <a:pt x="285" y="812"/>
                </a:lnTo>
                <a:lnTo>
                  <a:pt x="260" y="802"/>
                </a:lnTo>
                <a:lnTo>
                  <a:pt x="237" y="791"/>
                </a:lnTo>
                <a:lnTo>
                  <a:pt x="212" y="779"/>
                </a:lnTo>
                <a:lnTo>
                  <a:pt x="191" y="764"/>
                </a:lnTo>
                <a:lnTo>
                  <a:pt x="170" y="749"/>
                </a:lnTo>
                <a:lnTo>
                  <a:pt x="149" y="733"/>
                </a:lnTo>
                <a:lnTo>
                  <a:pt x="129" y="716"/>
                </a:lnTo>
                <a:lnTo>
                  <a:pt x="111" y="697"/>
                </a:lnTo>
                <a:lnTo>
                  <a:pt x="94" y="677"/>
                </a:lnTo>
                <a:lnTo>
                  <a:pt x="79" y="658"/>
                </a:lnTo>
                <a:lnTo>
                  <a:pt x="65" y="637"/>
                </a:lnTo>
                <a:lnTo>
                  <a:pt x="51" y="614"/>
                </a:lnTo>
                <a:lnTo>
                  <a:pt x="39" y="592"/>
                </a:lnTo>
                <a:lnTo>
                  <a:pt x="29" y="567"/>
                </a:lnTo>
                <a:lnTo>
                  <a:pt x="21" y="544"/>
                </a:lnTo>
                <a:lnTo>
                  <a:pt x="13" y="519"/>
                </a:lnTo>
                <a:lnTo>
                  <a:pt x="8" y="495"/>
                </a:lnTo>
                <a:lnTo>
                  <a:pt x="3" y="470"/>
                </a:lnTo>
                <a:lnTo>
                  <a:pt x="1" y="444"/>
                </a:lnTo>
                <a:lnTo>
                  <a:pt x="0" y="419"/>
                </a:lnTo>
                <a:lnTo>
                  <a:pt x="1" y="394"/>
                </a:lnTo>
                <a:lnTo>
                  <a:pt x="3" y="368"/>
                </a:lnTo>
                <a:lnTo>
                  <a:pt x="8" y="344"/>
                </a:lnTo>
                <a:lnTo>
                  <a:pt x="13" y="319"/>
                </a:lnTo>
                <a:lnTo>
                  <a:pt x="21" y="295"/>
                </a:lnTo>
                <a:lnTo>
                  <a:pt x="29" y="271"/>
                </a:lnTo>
                <a:lnTo>
                  <a:pt x="39" y="246"/>
                </a:lnTo>
                <a:lnTo>
                  <a:pt x="51" y="224"/>
                </a:lnTo>
                <a:lnTo>
                  <a:pt x="65" y="202"/>
                </a:lnTo>
                <a:lnTo>
                  <a:pt x="79" y="180"/>
                </a:lnTo>
                <a:lnTo>
                  <a:pt x="94" y="161"/>
                </a:lnTo>
                <a:lnTo>
                  <a:pt x="111" y="142"/>
                </a:lnTo>
                <a:lnTo>
                  <a:pt x="129" y="123"/>
                </a:lnTo>
                <a:lnTo>
                  <a:pt x="149" y="106"/>
                </a:lnTo>
                <a:lnTo>
                  <a:pt x="170" y="89"/>
                </a:lnTo>
                <a:lnTo>
                  <a:pt x="191" y="74"/>
                </a:lnTo>
                <a:lnTo>
                  <a:pt x="212" y="60"/>
                </a:lnTo>
                <a:lnTo>
                  <a:pt x="237" y="47"/>
                </a:lnTo>
                <a:lnTo>
                  <a:pt x="260" y="36"/>
                </a:lnTo>
                <a:lnTo>
                  <a:pt x="285" y="26"/>
                </a:lnTo>
                <a:lnTo>
                  <a:pt x="309" y="19"/>
                </a:lnTo>
                <a:lnTo>
                  <a:pt x="336" y="12"/>
                </a:lnTo>
                <a:lnTo>
                  <a:pt x="361" y="7"/>
                </a:lnTo>
                <a:lnTo>
                  <a:pt x="388" y="3"/>
                </a:lnTo>
                <a:lnTo>
                  <a:pt x="415" y="0"/>
                </a:lnTo>
                <a:lnTo>
                  <a:pt x="441" y="0"/>
                </a:lnTo>
                <a:lnTo>
                  <a:pt x="468" y="0"/>
                </a:lnTo>
                <a:lnTo>
                  <a:pt x="494" y="3"/>
                </a:lnTo>
                <a:lnTo>
                  <a:pt x="520" y="7"/>
                </a:lnTo>
                <a:lnTo>
                  <a:pt x="546" y="12"/>
                </a:lnTo>
                <a:lnTo>
                  <a:pt x="572" y="19"/>
                </a:lnTo>
                <a:lnTo>
                  <a:pt x="597" y="26"/>
                </a:lnTo>
                <a:lnTo>
                  <a:pt x="621" y="36"/>
                </a:lnTo>
                <a:lnTo>
                  <a:pt x="645" y="47"/>
                </a:lnTo>
                <a:lnTo>
                  <a:pt x="669" y="60"/>
                </a:lnTo>
                <a:lnTo>
                  <a:pt x="692" y="74"/>
                </a:lnTo>
                <a:lnTo>
                  <a:pt x="712" y="89"/>
                </a:lnTo>
                <a:lnTo>
                  <a:pt x="732" y="106"/>
                </a:lnTo>
                <a:lnTo>
                  <a:pt x="752" y="123"/>
                </a:lnTo>
                <a:lnTo>
                  <a:pt x="770" y="142"/>
                </a:lnTo>
                <a:lnTo>
                  <a:pt x="787" y="161"/>
                </a:lnTo>
                <a:lnTo>
                  <a:pt x="802" y="180"/>
                </a:lnTo>
                <a:lnTo>
                  <a:pt x="817" y="202"/>
                </a:lnTo>
                <a:lnTo>
                  <a:pt x="830" y="224"/>
                </a:lnTo>
                <a:lnTo>
                  <a:pt x="843" y="246"/>
                </a:lnTo>
                <a:lnTo>
                  <a:pt x="853" y="271"/>
                </a:lnTo>
                <a:lnTo>
                  <a:pt x="861" y="295"/>
                </a:lnTo>
                <a:lnTo>
                  <a:pt x="868" y="319"/>
                </a:lnTo>
                <a:lnTo>
                  <a:pt x="874" y="344"/>
                </a:lnTo>
                <a:lnTo>
                  <a:pt x="879" y="368"/>
                </a:lnTo>
                <a:lnTo>
                  <a:pt x="880" y="394"/>
                </a:lnTo>
                <a:lnTo>
                  <a:pt x="881" y="419"/>
                </a:lnTo>
                <a:lnTo>
                  <a:pt x="867" y="4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58" name="Freeform 330"/>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59" name="Rectangle 354"/>
          <p:cNvSpPr>
            <a:spLocks noChangeArrowheads="1"/>
          </p:cNvSpPr>
          <p:nvPr/>
        </p:nvSpPr>
        <p:spPr bwMode="auto">
          <a:xfrm>
            <a:off x="8196263" y="3063068"/>
            <a:ext cx="1211262" cy="112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0" name="Rectangle 355"/>
          <p:cNvSpPr>
            <a:spLocks noChangeArrowheads="1"/>
          </p:cNvSpPr>
          <p:nvPr/>
        </p:nvSpPr>
        <p:spPr bwMode="auto">
          <a:xfrm>
            <a:off x="8064500" y="2878918"/>
            <a:ext cx="1341438" cy="146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1" name="Rectangle 358"/>
          <p:cNvSpPr>
            <a:spLocks noChangeArrowheads="1"/>
          </p:cNvSpPr>
          <p:nvPr/>
        </p:nvSpPr>
        <p:spPr bwMode="auto">
          <a:xfrm>
            <a:off x="1490390" y="2525686"/>
            <a:ext cx="1759029" cy="3891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566" tIns="40283" rIns="80566" bIns="40283">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defTabSz="739775"/>
            <a:r>
              <a:rPr lang="fr-FR" altLang="fr-FR" sz="1000" dirty="0" smtClean="0">
                <a:solidFill>
                  <a:srgbClr val="3333CC"/>
                </a:solidFill>
                <a:latin typeface="Arial Black" panose="020B0A04020102020204" pitchFamily="34" charset="0"/>
              </a:rPr>
              <a:t>13.4 Logistique d’approvisionnement</a:t>
            </a:r>
            <a:endParaRPr lang="fr-FR" altLang="fr-FR" sz="1000" dirty="0">
              <a:solidFill>
                <a:srgbClr val="3333CC"/>
              </a:solidFill>
              <a:latin typeface="Arial Black" panose="020B0A04020102020204" pitchFamily="34" charset="0"/>
            </a:endParaRPr>
          </a:p>
        </p:txBody>
      </p:sp>
      <p:sp>
        <p:nvSpPr>
          <p:cNvPr id="162" name="Rectangle 360"/>
          <p:cNvSpPr>
            <a:spLocks noChangeArrowheads="1"/>
          </p:cNvSpPr>
          <p:nvPr/>
        </p:nvSpPr>
        <p:spPr bwMode="auto">
          <a:xfrm>
            <a:off x="3435351" y="2725757"/>
            <a:ext cx="1307689"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13.1.  Logistique </a:t>
            </a:r>
            <a:r>
              <a:rPr lang="fr-FR" altLang="fr-FR" sz="1000" dirty="0" smtClean="0">
                <a:solidFill>
                  <a:srgbClr val="3333CC"/>
                </a:solidFill>
                <a:latin typeface="Arial Black" panose="020B0A04020102020204" pitchFamily="34" charset="0"/>
              </a:rPr>
              <a:t>usinage</a:t>
            </a:r>
            <a:endParaRPr lang="fr-FR" altLang="fr-FR" sz="1000" dirty="0">
              <a:solidFill>
                <a:srgbClr val="3333CC"/>
              </a:solidFill>
              <a:latin typeface="Arial Black" panose="020B0A04020102020204" pitchFamily="34" charset="0"/>
            </a:endParaRPr>
          </a:p>
        </p:txBody>
      </p:sp>
      <p:sp>
        <p:nvSpPr>
          <p:cNvPr id="163" name="Rectangle 362"/>
          <p:cNvSpPr>
            <a:spLocks noChangeArrowheads="1"/>
          </p:cNvSpPr>
          <p:nvPr/>
        </p:nvSpPr>
        <p:spPr bwMode="auto">
          <a:xfrm>
            <a:off x="5375682" y="4734790"/>
            <a:ext cx="2546850"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 2 Logistique assemblage</a:t>
            </a:r>
            <a:endParaRPr lang="fr-FR" altLang="fr-FR" sz="1000" dirty="0">
              <a:solidFill>
                <a:srgbClr val="3333CC"/>
              </a:solidFill>
              <a:latin typeface="Arial Black" panose="020B0A04020102020204" pitchFamily="34" charset="0"/>
            </a:endParaRPr>
          </a:p>
        </p:txBody>
      </p:sp>
      <p:sp>
        <p:nvSpPr>
          <p:cNvPr id="164" name="Rectangle 370"/>
          <p:cNvSpPr>
            <a:spLocks noChangeArrowheads="1"/>
          </p:cNvSpPr>
          <p:nvPr/>
        </p:nvSpPr>
        <p:spPr bwMode="auto">
          <a:xfrm>
            <a:off x="3565525" y="4697868"/>
            <a:ext cx="1090613"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5" name="Rectangle 371"/>
          <p:cNvSpPr>
            <a:spLocks noChangeArrowheads="1"/>
          </p:cNvSpPr>
          <p:nvPr/>
        </p:nvSpPr>
        <p:spPr bwMode="auto">
          <a:xfrm>
            <a:off x="3614738" y="4856618"/>
            <a:ext cx="1090612"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6" name="Rectangle 318"/>
          <p:cNvSpPr>
            <a:spLocks noChangeArrowheads="1"/>
          </p:cNvSpPr>
          <p:nvPr/>
        </p:nvSpPr>
        <p:spPr bwMode="auto">
          <a:xfrm>
            <a:off x="1606550" y="4195779"/>
            <a:ext cx="1020764" cy="243656"/>
          </a:xfrm>
          <a:prstGeom prst="rect">
            <a:avLst/>
          </a:prstGeom>
          <a:solidFill>
            <a:schemeClr val="bg1"/>
          </a:solidFill>
          <a:ln>
            <a:solidFill>
              <a:srgbClr val="3333CC"/>
            </a:solidFill>
          </a:ln>
          <a:effectLs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2 </a:t>
            </a:r>
            <a:r>
              <a:rPr lang="fr-FR" altLang="fr-FR" sz="1000" dirty="0" smtClean="0">
                <a:solidFill>
                  <a:srgbClr val="3333CC"/>
                </a:solidFill>
                <a:latin typeface="Arial Black" panose="020B0A04020102020204" pitchFamily="34" charset="0"/>
              </a:rPr>
              <a:t>Transport</a:t>
            </a:r>
            <a:endParaRPr lang="fr-FR" altLang="fr-FR" sz="1000" dirty="0">
              <a:solidFill>
                <a:srgbClr val="3333CC"/>
              </a:solidFill>
              <a:latin typeface="Arial Black" panose="020B0A04020102020204" pitchFamily="34" charset="0"/>
            </a:endParaRPr>
          </a:p>
        </p:txBody>
      </p:sp>
      <p:sp>
        <p:nvSpPr>
          <p:cNvPr id="167" name="Rectangle 318"/>
          <p:cNvSpPr>
            <a:spLocks noChangeArrowheads="1"/>
          </p:cNvSpPr>
          <p:nvPr/>
        </p:nvSpPr>
        <p:spPr bwMode="auto">
          <a:xfrm>
            <a:off x="1970118" y="5896494"/>
            <a:ext cx="114455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smtClean="0">
                <a:solidFill>
                  <a:srgbClr val="3333CC"/>
                </a:solidFill>
                <a:latin typeface="Arial Black" panose="020B0A04020102020204" pitchFamily="34" charset="0"/>
              </a:rPr>
              <a:t>10 Transport</a:t>
            </a:r>
            <a:endParaRPr lang="fr-FR" altLang="fr-FR" sz="1000" dirty="0">
              <a:solidFill>
                <a:srgbClr val="3333CC"/>
              </a:solidFill>
              <a:latin typeface="Arial Black" panose="020B0A04020102020204" pitchFamily="34" charset="0"/>
            </a:endParaRPr>
          </a:p>
        </p:txBody>
      </p:sp>
      <p:sp>
        <p:nvSpPr>
          <p:cNvPr id="168" name="Rectangle 319"/>
          <p:cNvSpPr>
            <a:spLocks noChangeArrowheads="1"/>
          </p:cNvSpPr>
          <p:nvPr/>
        </p:nvSpPr>
        <p:spPr bwMode="auto">
          <a:xfrm>
            <a:off x="8486775" y="4733455"/>
            <a:ext cx="1159445" cy="875188"/>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9" name="Rectangle 319"/>
          <p:cNvSpPr>
            <a:spLocks noChangeArrowheads="1"/>
          </p:cNvSpPr>
          <p:nvPr/>
        </p:nvSpPr>
        <p:spPr bwMode="auto">
          <a:xfrm>
            <a:off x="5980652" y="5608642"/>
            <a:ext cx="1266453" cy="85731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0" name="Rectangle 319"/>
          <p:cNvSpPr>
            <a:spLocks noChangeArrowheads="1"/>
          </p:cNvSpPr>
          <p:nvPr/>
        </p:nvSpPr>
        <p:spPr bwMode="auto">
          <a:xfrm>
            <a:off x="5286069" y="3365499"/>
            <a:ext cx="965200" cy="92120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1" name="Rectangle 360"/>
          <p:cNvSpPr>
            <a:spLocks noChangeArrowheads="1"/>
          </p:cNvSpPr>
          <p:nvPr/>
        </p:nvSpPr>
        <p:spPr bwMode="auto">
          <a:xfrm>
            <a:off x="99216" y="4685030"/>
            <a:ext cx="1095354"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13.3 </a:t>
            </a:r>
          </a:p>
          <a:p>
            <a:r>
              <a:rPr lang="fr-FR" altLang="fr-FR" sz="1000" dirty="0" smtClean="0">
                <a:solidFill>
                  <a:srgbClr val="3333CC"/>
                </a:solidFill>
                <a:latin typeface="Arial Black" panose="020B0A04020102020204" pitchFamily="34" charset="0"/>
              </a:rPr>
              <a:t>Logistique d’expédition</a:t>
            </a:r>
            <a:endParaRPr lang="fr-FR" altLang="fr-FR" sz="1000" dirty="0">
              <a:solidFill>
                <a:srgbClr val="3333CC"/>
              </a:solidFill>
              <a:latin typeface="Arial Black" panose="020B0A04020102020204" pitchFamily="34" charset="0"/>
            </a:endParaRPr>
          </a:p>
        </p:txBody>
      </p:sp>
      <p:sp>
        <p:nvSpPr>
          <p:cNvPr id="172" name="Rectangle 360"/>
          <p:cNvSpPr>
            <a:spLocks noChangeArrowheads="1"/>
          </p:cNvSpPr>
          <p:nvPr/>
        </p:nvSpPr>
        <p:spPr bwMode="auto">
          <a:xfrm>
            <a:off x="6083415" y="556378"/>
            <a:ext cx="1311582"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12 Commercial</a:t>
            </a:r>
            <a:endParaRPr lang="fr-FR" altLang="fr-FR" sz="1000" dirty="0">
              <a:solidFill>
                <a:srgbClr val="3333CC"/>
              </a:solidFill>
              <a:latin typeface="Arial Black" panose="020B0A04020102020204" pitchFamily="34" charset="0"/>
            </a:endParaRPr>
          </a:p>
        </p:txBody>
      </p:sp>
      <p:sp>
        <p:nvSpPr>
          <p:cNvPr id="173" name="Rectangle 360"/>
          <p:cNvSpPr>
            <a:spLocks noChangeArrowheads="1"/>
          </p:cNvSpPr>
          <p:nvPr/>
        </p:nvSpPr>
        <p:spPr bwMode="auto">
          <a:xfrm>
            <a:off x="165391" y="2508819"/>
            <a:ext cx="1204283" cy="4129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 Fournisseur</a:t>
            </a:r>
          </a:p>
          <a:p>
            <a:r>
              <a:rPr lang="fr-FR" altLang="fr-FR" sz="1000" dirty="0" err="1" smtClean="0">
                <a:solidFill>
                  <a:srgbClr val="3333CC"/>
                </a:solidFill>
                <a:latin typeface="Arial Black" panose="020B0A04020102020204" pitchFamily="34" charset="0"/>
              </a:rPr>
              <a:t>Mastobois</a:t>
            </a:r>
            <a:endParaRPr lang="fr-FR" altLang="fr-FR" sz="1000" dirty="0">
              <a:solidFill>
                <a:srgbClr val="3333CC"/>
              </a:solidFill>
              <a:latin typeface="Arial Black" panose="020B0A04020102020204" pitchFamily="34" charset="0"/>
            </a:endParaRPr>
          </a:p>
        </p:txBody>
      </p:sp>
      <p:sp>
        <p:nvSpPr>
          <p:cNvPr id="174" name="Rectangle 12"/>
          <p:cNvSpPr>
            <a:spLocks noChangeArrowheads="1"/>
          </p:cNvSpPr>
          <p:nvPr/>
        </p:nvSpPr>
        <p:spPr bwMode="auto">
          <a:xfrm>
            <a:off x="3361401" y="3503838"/>
            <a:ext cx="1528837" cy="103536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5" name="Rectangle 15"/>
          <p:cNvSpPr>
            <a:spLocks noChangeArrowheads="1"/>
          </p:cNvSpPr>
          <p:nvPr/>
        </p:nvSpPr>
        <p:spPr bwMode="auto">
          <a:xfrm>
            <a:off x="3313150" y="3635830"/>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6" name="Rectangle 12"/>
          <p:cNvSpPr>
            <a:spLocks noChangeArrowheads="1"/>
          </p:cNvSpPr>
          <p:nvPr/>
        </p:nvSpPr>
        <p:spPr bwMode="auto">
          <a:xfrm>
            <a:off x="3376242" y="4753678"/>
            <a:ext cx="1516040" cy="108539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7" name="Rectangle 15"/>
          <p:cNvSpPr>
            <a:spLocks noChangeArrowheads="1"/>
          </p:cNvSpPr>
          <p:nvPr/>
        </p:nvSpPr>
        <p:spPr bwMode="auto">
          <a:xfrm>
            <a:off x="3314329" y="497000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8" name="Rectangle 360"/>
          <p:cNvSpPr>
            <a:spLocks noChangeArrowheads="1"/>
          </p:cNvSpPr>
          <p:nvPr/>
        </p:nvSpPr>
        <p:spPr bwMode="auto">
          <a:xfrm>
            <a:off x="274321" y="5839074"/>
            <a:ext cx="97743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11 Clients</a:t>
            </a:r>
            <a:endParaRPr lang="fr-FR" altLang="fr-FR" sz="1000" dirty="0">
              <a:solidFill>
                <a:srgbClr val="3333CC"/>
              </a:solidFill>
              <a:latin typeface="Arial Black" panose="020B0A04020102020204" pitchFamily="34" charset="0"/>
            </a:endParaRPr>
          </a:p>
        </p:txBody>
      </p:sp>
      <p:graphicFrame>
        <p:nvGraphicFramePr>
          <p:cNvPr id="179" name="Tableau 178"/>
          <p:cNvGraphicFramePr>
            <a:graphicFrameLocks noGrp="1"/>
          </p:cNvGraphicFramePr>
          <p:nvPr>
            <p:extLst>
              <p:ext uri="{D42A27DB-BD31-4B8C-83A1-F6EECF244321}">
                <p14:modId xmlns:p14="http://schemas.microsoft.com/office/powerpoint/2010/main" val="1118172413"/>
              </p:ext>
            </p:extLst>
          </p:nvPr>
        </p:nvGraphicFramePr>
        <p:xfrm>
          <a:off x="274321" y="3080700"/>
          <a:ext cx="2979520" cy="549840"/>
        </p:xfrm>
        <a:graphic>
          <a:graphicData uri="http://schemas.openxmlformats.org/drawingml/2006/table">
            <a:tbl>
              <a:tblPr firstRow="1" firstCol="1" bandRow="1">
                <a:tableStyleId>{F5AB1C69-6EDB-4FF4-983F-18BD219EF322}</a:tableStyleId>
              </a:tblPr>
              <a:tblGrid>
                <a:gridCol w="595904"/>
                <a:gridCol w="595904"/>
                <a:gridCol w="595904"/>
                <a:gridCol w="595904"/>
                <a:gridCol w="595904"/>
              </a:tblGrid>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OA 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Article</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Quantité</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Début</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Fin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16-févr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01-mars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M3</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03-mars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0" name="Tableau 179"/>
          <p:cNvGraphicFramePr>
            <a:graphicFrameLocks noGrp="1"/>
          </p:cNvGraphicFramePr>
          <p:nvPr>
            <p:extLst>
              <p:ext uri="{D42A27DB-BD31-4B8C-83A1-F6EECF244321}">
                <p14:modId xmlns:p14="http://schemas.microsoft.com/office/powerpoint/2010/main" val="977653725"/>
              </p:ext>
            </p:extLst>
          </p:nvPr>
        </p:nvGraphicFramePr>
        <p:xfrm>
          <a:off x="6497571" y="2762806"/>
          <a:ext cx="3176920" cy="397040"/>
        </p:xfrm>
        <a:graphic>
          <a:graphicData uri="http://schemas.openxmlformats.org/drawingml/2006/table">
            <a:tbl>
              <a:tblPr firstRow="1" firstCol="1" bandRow="1">
                <a:tableStyleId>{F5AB1C69-6EDB-4FF4-983F-18BD219EF322}</a:tableStyleId>
              </a:tblPr>
              <a:tblGrid>
                <a:gridCol w="635384"/>
                <a:gridCol w="635384"/>
                <a:gridCol w="635384"/>
                <a:gridCol w="635384"/>
                <a:gridCol w="635384"/>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B2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25</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29</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1" name="Tableau 180"/>
          <p:cNvGraphicFramePr>
            <a:graphicFrameLocks noGrp="1"/>
          </p:cNvGraphicFramePr>
          <p:nvPr>
            <p:extLst>
              <p:ext uri="{D42A27DB-BD31-4B8C-83A1-F6EECF244321}">
                <p14:modId xmlns:p14="http://schemas.microsoft.com/office/powerpoint/2010/main" val="4240143521"/>
              </p:ext>
            </p:extLst>
          </p:nvPr>
        </p:nvGraphicFramePr>
        <p:xfrm>
          <a:off x="4987412" y="5087743"/>
          <a:ext cx="3399835" cy="397040"/>
        </p:xfrm>
        <a:graphic>
          <a:graphicData uri="http://schemas.openxmlformats.org/drawingml/2006/table">
            <a:tbl>
              <a:tblPr firstRow="1" firstCol="1" bandRow="1">
                <a:tableStyleId>{F5AB1C69-6EDB-4FF4-983F-18BD219EF322}</a:tableStyleId>
              </a:tblPr>
              <a:tblGrid>
                <a:gridCol w="679967"/>
                <a:gridCol w="679967"/>
                <a:gridCol w="679967"/>
                <a:gridCol w="679967"/>
                <a:gridCol w="67996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EMV</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120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2" name="Tableau 181"/>
          <p:cNvGraphicFramePr>
            <a:graphicFrameLocks noGrp="1"/>
          </p:cNvGraphicFramePr>
          <p:nvPr>
            <p:extLst>
              <p:ext uri="{D42A27DB-BD31-4B8C-83A1-F6EECF244321}">
                <p14:modId xmlns:p14="http://schemas.microsoft.com/office/powerpoint/2010/main" val="2904843174"/>
              </p:ext>
            </p:extLst>
          </p:nvPr>
        </p:nvGraphicFramePr>
        <p:xfrm>
          <a:off x="3456112" y="929234"/>
          <a:ext cx="6152988" cy="366560"/>
        </p:xfrm>
        <a:graphic>
          <a:graphicData uri="http://schemas.openxmlformats.org/drawingml/2006/table">
            <a:tbl>
              <a:tblPr firstRow="1" firstCol="1" bandRow="1">
                <a:tableStyleId>{F5AB1C69-6EDB-4FF4-983F-18BD219EF322}</a:tableStyleId>
              </a:tblPr>
              <a:tblGrid>
                <a:gridCol w="1546000"/>
                <a:gridCol w="1151747"/>
                <a:gridCol w="1151747"/>
                <a:gridCol w="1151747"/>
                <a:gridCol w="115174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EMV</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28 février -</a:t>
                      </a:r>
                      <a:r>
                        <a:rPr lang="fr-FR" sz="1000" b="0" kern="1200" baseline="0" dirty="0" smtClean="0">
                          <a:solidFill>
                            <a:schemeClr val="tx1"/>
                          </a:solidFill>
                          <a:latin typeface="Arial" panose="020B0604020202020204" pitchFamily="34" charset="0"/>
                          <a:ea typeface="+mn-ea"/>
                          <a:cs typeface="Arial" panose="020B0604020202020204" pitchFamily="34" charset="0"/>
                        </a:rPr>
                        <a:t> 3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9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11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15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23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Prévisions par jour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30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3" name="Tableau 182"/>
          <p:cNvGraphicFramePr>
            <a:graphicFrameLocks noGrp="1"/>
          </p:cNvGraphicFramePr>
          <p:nvPr>
            <p:extLst>
              <p:ext uri="{D42A27DB-BD31-4B8C-83A1-F6EECF244321}">
                <p14:modId xmlns:p14="http://schemas.microsoft.com/office/powerpoint/2010/main" val="2661316086"/>
              </p:ext>
            </p:extLst>
          </p:nvPr>
        </p:nvGraphicFramePr>
        <p:xfrm>
          <a:off x="3465334" y="1497198"/>
          <a:ext cx="6167792" cy="1036752"/>
        </p:xfrm>
        <a:graphic>
          <a:graphicData uri="http://schemas.openxmlformats.org/drawingml/2006/table">
            <a:tbl>
              <a:tblPr firstRow="1" bandRow="1">
                <a:tableStyleId>{5C22544A-7EE6-4342-B048-85BDC9FD1C3A}</a:tableStyleId>
              </a:tblPr>
              <a:tblGrid>
                <a:gridCol w="770974"/>
                <a:gridCol w="770974"/>
                <a:gridCol w="770974"/>
                <a:gridCol w="757890"/>
                <a:gridCol w="784058"/>
                <a:gridCol w="770974"/>
                <a:gridCol w="770974"/>
                <a:gridCol w="770974"/>
              </a:tblGrid>
              <a:tr h="259188">
                <a:tc>
                  <a:txBody>
                    <a:bodyPr/>
                    <a:lstStyle/>
                    <a:p>
                      <a:pPr algn="ctr"/>
                      <a:r>
                        <a:rPr lang="fr-FR" sz="1100" b="0" dirty="0" smtClean="0">
                          <a:solidFill>
                            <a:schemeClr val="tx1"/>
                          </a:solidFill>
                          <a:latin typeface="Arial" panose="020B0604020202020204" pitchFamily="34" charset="0"/>
                          <a:cs typeface="Arial" panose="020B0604020202020204" pitchFamily="34" charset="0"/>
                        </a:rPr>
                        <a:t>Article</a:t>
                      </a:r>
                      <a:endParaRPr lang="fr-FR" sz="1100" b="0" dirty="0">
                        <a:solidFill>
                          <a:schemeClr val="tx1"/>
                        </a:solidFill>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solidFill>
                          <a:schemeClr val="tx1"/>
                        </a:solidFill>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Ligne</a:t>
                      </a:r>
                      <a:endParaRPr lang="fr-FR" sz="1200" b="0" kern="1200" dirty="0" smtClean="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003</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004</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005</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006</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007</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algn="ctr" rtl="0" eaLnBrk="1" fontAlgn="t" latinLnBrk="0" hangingPunct="1">
                        <a:spcBef>
                          <a:spcPts val="0"/>
                        </a:spcBef>
                        <a:spcAft>
                          <a:spcPts val="0"/>
                        </a:spcAft>
                      </a:pPr>
                      <a:r>
                        <a:rPr lang="fr-FR" sz="1050" b="0" i="0" u="none" strike="noStrike" kern="1200" dirty="0" smtClean="0">
                          <a:solidFill>
                            <a:srgbClr val="000000"/>
                          </a:solidFill>
                          <a:effectLst/>
                          <a:latin typeface="Arial"/>
                          <a:cs typeface="Arial"/>
                        </a:rPr>
                        <a:t>Quantité</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rtl="0" eaLnBrk="1" fontAlgn="auto" latinLnBrk="0" hangingPunct="1">
                        <a:spcBef>
                          <a:spcPts val="0"/>
                        </a:spcBef>
                        <a:spcAft>
                          <a:spcPts val="0"/>
                        </a:spcAft>
                      </a:pPr>
                      <a:r>
                        <a:rPr lang="fr-FR" sz="1100" b="0" i="0" u="none" strike="noStrike" kern="1200" dirty="0" smtClean="0">
                          <a:solidFill>
                            <a:srgbClr val="000000"/>
                          </a:solidFill>
                          <a:effectLst/>
                          <a:latin typeface="Arial"/>
                          <a:cs typeface="Arial"/>
                        </a:rPr>
                        <a:t>Pour le</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b="0" dirty="0" smtClean="0">
                          <a:latin typeface="Arial" panose="020B0604020202020204" pitchFamily="34" charset="0"/>
                          <a:cs typeface="Arial" panose="020B0604020202020204" pitchFamily="34" charset="0"/>
                        </a:rPr>
                        <a:t>28 février</a:t>
                      </a:r>
                      <a:endParaRPr lang="fr-FR" sz="1100" b="0" dirty="0">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8 mars</a:t>
                      </a: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smtClean="0">
                          <a:latin typeface="Arial" panose="020B0604020202020204" pitchFamily="34" charset="0"/>
                          <a:cs typeface="Arial" panose="020B0604020202020204" pitchFamily="34" charset="0"/>
                        </a:rPr>
                        <a:t>10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14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4" name="Rectangle 15"/>
          <p:cNvSpPr>
            <a:spLocks noChangeArrowheads="1"/>
          </p:cNvSpPr>
          <p:nvPr/>
        </p:nvSpPr>
        <p:spPr bwMode="auto">
          <a:xfrm>
            <a:off x="4848631" y="381763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85" name="Rectangle 15"/>
          <p:cNvSpPr>
            <a:spLocks noChangeArrowheads="1"/>
          </p:cNvSpPr>
          <p:nvPr/>
        </p:nvSpPr>
        <p:spPr bwMode="auto">
          <a:xfrm>
            <a:off x="7913251" y="3788450"/>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86" name="Rectangle 15"/>
          <p:cNvSpPr>
            <a:spLocks noChangeArrowheads="1"/>
          </p:cNvSpPr>
          <p:nvPr/>
        </p:nvSpPr>
        <p:spPr bwMode="auto">
          <a:xfrm>
            <a:off x="9405938" y="455221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87" name="Rectangle 15"/>
          <p:cNvSpPr>
            <a:spLocks noChangeArrowheads="1"/>
          </p:cNvSpPr>
          <p:nvPr/>
        </p:nvSpPr>
        <p:spPr bwMode="auto">
          <a:xfrm>
            <a:off x="4817572" y="5061596"/>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88" name="Rectangle 187"/>
          <p:cNvSpPr/>
          <p:nvPr/>
        </p:nvSpPr>
        <p:spPr>
          <a:xfrm>
            <a:off x="5351261" y="3468199"/>
            <a:ext cx="827471"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4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Usinage</a:t>
            </a: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B2 et B3</a:t>
            </a:r>
            <a:endParaRPr lang="fr-FR" altLang="fr-FR" sz="1050" dirty="0">
              <a:solidFill>
                <a:schemeClr val="bg1"/>
              </a:solidFill>
              <a:latin typeface="Arial Black" panose="020B0A04020102020204" pitchFamily="34" charset="0"/>
            </a:endParaRPr>
          </a:p>
        </p:txBody>
      </p:sp>
      <p:sp>
        <p:nvSpPr>
          <p:cNvPr id="189" name="Rectangle 319"/>
          <p:cNvSpPr>
            <a:spLocks noChangeArrowheads="1"/>
          </p:cNvSpPr>
          <p:nvPr/>
        </p:nvSpPr>
        <p:spPr bwMode="auto">
          <a:xfrm>
            <a:off x="8387247" y="5679337"/>
            <a:ext cx="1231818" cy="949048"/>
          </a:xfrm>
          <a:prstGeom prst="rect">
            <a:avLst/>
          </a:prstGeom>
          <a:noFill/>
          <a:ln w="50800">
            <a:solidFill>
              <a:schemeClr val="bg2"/>
            </a:solidFill>
            <a:miter lim="800000"/>
            <a:headEnd/>
            <a:tailEnd/>
          </a:ln>
          <a:effectLs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0" name="Rectangle 15"/>
          <p:cNvSpPr>
            <a:spLocks noChangeArrowheads="1"/>
          </p:cNvSpPr>
          <p:nvPr/>
        </p:nvSpPr>
        <p:spPr bwMode="auto">
          <a:xfrm>
            <a:off x="8529411" y="4697868"/>
            <a:ext cx="412520" cy="173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1" name="Rectangle 15"/>
          <p:cNvSpPr>
            <a:spLocks noChangeArrowheads="1"/>
          </p:cNvSpPr>
          <p:nvPr/>
        </p:nvSpPr>
        <p:spPr bwMode="auto">
          <a:xfrm>
            <a:off x="6189356" y="3667099"/>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2" name="Rectangle 15"/>
          <p:cNvSpPr>
            <a:spLocks noChangeArrowheads="1"/>
          </p:cNvSpPr>
          <p:nvPr/>
        </p:nvSpPr>
        <p:spPr bwMode="auto">
          <a:xfrm>
            <a:off x="5188524" y="3574875"/>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3" name="Rectangle 15"/>
          <p:cNvSpPr>
            <a:spLocks noChangeArrowheads="1"/>
          </p:cNvSpPr>
          <p:nvPr/>
        </p:nvSpPr>
        <p:spPr bwMode="auto">
          <a:xfrm>
            <a:off x="9337332" y="557156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4" name="Rectangle 15"/>
          <p:cNvSpPr>
            <a:spLocks noChangeArrowheads="1"/>
          </p:cNvSpPr>
          <p:nvPr/>
        </p:nvSpPr>
        <p:spPr bwMode="auto">
          <a:xfrm>
            <a:off x="8281249" y="621773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5" name="Rectangle 15"/>
          <p:cNvSpPr>
            <a:spLocks noChangeArrowheads="1"/>
          </p:cNvSpPr>
          <p:nvPr/>
        </p:nvSpPr>
        <p:spPr bwMode="auto">
          <a:xfrm>
            <a:off x="6838662" y="622827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6" name="Rectangle 15"/>
          <p:cNvSpPr>
            <a:spLocks noChangeArrowheads="1"/>
          </p:cNvSpPr>
          <p:nvPr/>
        </p:nvSpPr>
        <p:spPr bwMode="auto">
          <a:xfrm>
            <a:off x="5877889" y="613336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19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98" y="398336"/>
            <a:ext cx="2778189" cy="127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8" name="Rectangle 318"/>
          <p:cNvSpPr>
            <a:spLocks noChangeArrowheads="1"/>
          </p:cNvSpPr>
          <p:nvPr/>
        </p:nvSpPr>
        <p:spPr bwMode="auto">
          <a:xfrm>
            <a:off x="3438895" y="3548185"/>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smtClean="0">
                <a:solidFill>
                  <a:schemeClr val="bg1"/>
                </a:solidFill>
                <a:latin typeface="Arial Black" panose="020B0A04020102020204" pitchFamily="34" charset="0"/>
              </a:rPr>
              <a:t>3 Magasin matière première</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M2  - 1500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M3 - 1500</a:t>
            </a:r>
            <a:endParaRPr lang="fr-FR" altLang="fr-FR" sz="1200" b="1" dirty="0">
              <a:solidFill>
                <a:schemeClr val="bg1"/>
              </a:solidFill>
              <a:latin typeface="Arial Black" panose="020B0A04020102020204" pitchFamily="34" charset="0"/>
            </a:endParaRPr>
          </a:p>
        </p:txBody>
      </p:sp>
      <p:sp>
        <p:nvSpPr>
          <p:cNvPr id="199" name="Rectangle 318"/>
          <p:cNvSpPr>
            <a:spLocks noChangeArrowheads="1"/>
          </p:cNvSpPr>
          <p:nvPr/>
        </p:nvSpPr>
        <p:spPr bwMode="auto">
          <a:xfrm>
            <a:off x="8066259" y="3630916"/>
            <a:ext cx="1651669"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5 Magasin  composants usines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B2 - 2500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B3 - 3500</a:t>
            </a:r>
            <a:endParaRPr lang="fr-FR" altLang="fr-FR" sz="1200" b="1" dirty="0">
              <a:solidFill>
                <a:schemeClr val="bg1"/>
              </a:solidFill>
              <a:cs typeface="Arial" panose="020B0604020202020204" pitchFamily="34" charset="0"/>
            </a:endParaRPr>
          </a:p>
        </p:txBody>
      </p:sp>
      <p:sp>
        <p:nvSpPr>
          <p:cNvPr id="200" name="Rectangle 318"/>
          <p:cNvSpPr>
            <a:spLocks noChangeArrowheads="1"/>
          </p:cNvSpPr>
          <p:nvPr/>
        </p:nvSpPr>
        <p:spPr bwMode="auto">
          <a:xfrm>
            <a:off x="3435647" y="4829033"/>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9 Magasin produits-finis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EML - 20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EMV - 200</a:t>
            </a:r>
            <a:endParaRPr lang="fr-FR" altLang="fr-FR" sz="1200" b="1" dirty="0">
              <a:solidFill>
                <a:schemeClr val="bg1"/>
              </a:solidFill>
              <a:cs typeface="Arial" panose="020B0604020202020204" pitchFamily="34" charset="0"/>
            </a:endParaRPr>
          </a:p>
        </p:txBody>
      </p:sp>
      <p:sp>
        <p:nvSpPr>
          <p:cNvPr id="201" name="Rectangle 200"/>
          <p:cNvSpPr/>
          <p:nvPr/>
        </p:nvSpPr>
        <p:spPr bwMode="auto">
          <a:xfrm>
            <a:off x="3446384" y="3555993"/>
            <a:ext cx="1392519" cy="40722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02" name="Rectangle 201"/>
          <p:cNvSpPr/>
          <p:nvPr/>
        </p:nvSpPr>
        <p:spPr bwMode="auto">
          <a:xfrm>
            <a:off x="3443136" y="4826167"/>
            <a:ext cx="1392519" cy="38111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03" name="Rectangle 202"/>
          <p:cNvSpPr/>
          <p:nvPr/>
        </p:nvSpPr>
        <p:spPr bwMode="auto">
          <a:xfrm>
            <a:off x="8066260" y="3636719"/>
            <a:ext cx="1651668" cy="384800"/>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04" name="Rectangle 203"/>
          <p:cNvSpPr/>
          <p:nvPr/>
        </p:nvSpPr>
        <p:spPr>
          <a:xfrm>
            <a:off x="8532113" y="479844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6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montage</a:t>
            </a:r>
            <a:endParaRPr lang="fr-FR" altLang="fr-FR" sz="1050" dirty="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205" name="Rectangle 204"/>
          <p:cNvSpPr/>
          <p:nvPr/>
        </p:nvSpPr>
        <p:spPr>
          <a:xfrm>
            <a:off x="8480225" y="577772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7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lasure</a:t>
            </a: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206" name="Rectangle 205"/>
          <p:cNvSpPr/>
          <p:nvPr/>
        </p:nvSpPr>
        <p:spPr>
          <a:xfrm>
            <a:off x="6140856" y="5679337"/>
            <a:ext cx="903332" cy="738664"/>
          </a:xfrm>
          <a:prstGeom prst="rect">
            <a:avLst/>
          </a:prstGeom>
          <a:solidFill>
            <a:srgbClr val="3333CC"/>
          </a:solidFill>
          <a:ln>
            <a:solidFill>
              <a:srgbClr val="3333CC"/>
            </a:solidFill>
          </a:ln>
        </p:spPr>
        <p:txBody>
          <a:bodyPr wrap="square">
            <a:spAutoFit/>
          </a:bodyPr>
          <a:lstStyle/>
          <a:p>
            <a:r>
              <a:rPr lang="fr-FR" altLang="fr-FR" sz="1050" dirty="0">
                <a:solidFill>
                  <a:schemeClr val="bg1"/>
                </a:solidFill>
                <a:latin typeface="Arial Black" panose="020B0A04020102020204" pitchFamily="34" charset="0"/>
              </a:rPr>
              <a:t>8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vernis </a:t>
            </a:r>
            <a:endParaRPr lang="fr-FR" altLang="fr-FR" sz="1050" dirty="0" smtClean="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EMV</a:t>
            </a:r>
            <a:endParaRPr lang="fr-FR" altLang="fr-FR" sz="1050" dirty="0">
              <a:solidFill>
                <a:schemeClr val="bg1"/>
              </a:solidFill>
              <a:latin typeface="Arial Black" panose="020B0A04020102020204" pitchFamily="34" charset="0"/>
            </a:endParaRPr>
          </a:p>
        </p:txBody>
      </p:sp>
      <p:sp>
        <p:nvSpPr>
          <p:cNvPr id="207" name="Rectangle 206"/>
          <p:cNvSpPr/>
          <p:nvPr/>
        </p:nvSpPr>
        <p:spPr bwMode="auto">
          <a:xfrm>
            <a:off x="5339341" y="3486395"/>
            <a:ext cx="839392"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08" name="Rectangle 207"/>
          <p:cNvSpPr/>
          <p:nvPr/>
        </p:nvSpPr>
        <p:spPr bwMode="auto">
          <a:xfrm>
            <a:off x="8529411" y="4802180"/>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09" name="Rectangle 208"/>
          <p:cNvSpPr/>
          <p:nvPr/>
        </p:nvSpPr>
        <p:spPr bwMode="auto">
          <a:xfrm>
            <a:off x="8486775" y="5777361"/>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10" name="Rectangle 209"/>
          <p:cNvSpPr/>
          <p:nvPr/>
        </p:nvSpPr>
        <p:spPr bwMode="auto">
          <a:xfrm>
            <a:off x="6150584" y="5690876"/>
            <a:ext cx="891224"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211" name="Rectangle 15"/>
          <p:cNvSpPr>
            <a:spLocks noChangeArrowheads="1"/>
          </p:cNvSpPr>
          <p:nvPr/>
        </p:nvSpPr>
        <p:spPr bwMode="auto">
          <a:xfrm>
            <a:off x="7144342" y="5858895"/>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12" name="Rectangle 15"/>
          <p:cNvSpPr>
            <a:spLocks noChangeArrowheads="1"/>
          </p:cNvSpPr>
          <p:nvPr/>
        </p:nvSpPr>
        <p:spPr bwMode="auto">
          <a:xfrm>
            <a:off x="9582369" y="5839074"/>
            <a:ext cx="135559" cy="198224"/>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9793" name="Rectangle 5226"/>
          <p:cNvSpPr>
            <a:spLocks noChangeArrowheads="1"/>
          </p:cNvSpPr>
          <p:nvPr/>
        </p:nvSpPr>
        <p:spPr bwMode="auto">
          <a:xfrm>
            <a:off x="2108200" y="6277"/>
            <a:ext cx="611663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566" tIns="40283" rIns="80566" bIns="40283">
            <a:spAutoFit/>
          </a:bodyPr>
          <a:lstStyle/>
          <a:p>
            <a:r>
              <a:rPr lang="fr-FR" altLang="fr-FR" sz="1600" b="1" dirty="0">
                <a:latin typeface="Eras Ultra"/>
              </a:rPr>
              <a:t>Où sont les points de découplage de LAZUREX ?</a:t>
            </a:r>
          </a:p>
        </p:txBody>
      </p:sp>
      <p:sp>
        <p:nvSpPr>
          <p:cNvPr id="8" name="Freeform 57"/>
          <p:cNvSpPr>
            <a:spLocks/>
          </p:cNvSpPr>
          <p:nvPr/>
        </p:nvSpPr>
        <p:spPr bwMode="auto">
          <a:xfrm>
            <a:off x="8577263" y="4058105"/>
            <a:ext cx="538162" cy="1588"/>
          </a:xfrm>
          <a:custGeom>
            <a:avLst/>
            <a:gdLst>
              <a:gd name="T0" fmla="*/ 2147483647 w 365"/>
              <a:gd name="T1" fmla="*/ 0 h 1"/>
              <a:gd name="T2" fmla="*/ 0 w 365"/>
              <a:gd name="T3" fmla="*/ 0 h 1"/>
              <a:gd name="T4" fmla="*/ 2147483647 w 365"/>
              <a:gd name="T5" fmla="*/ 0 h 1"/>
              <a:gd name="T6" fmla="*/ 0 60000 65536"/>
              <a:gd name="T7" fmla="*/ 0 60000 65536"/>
              <a:gd name="T8" fmla="*/ 0 60000 65536"/>
            </a:gdLst>
            <a:ahLst/>
            <a:cxnLst>
              <a:cxn ang="T6">
                <a:pos x="T0" y="T1"/>
              </a:cxn>
              <a:cxn ang="T7">
                <a:pos x="T2" y="T3"/>
              </a:cxn>
              <a:cxn ang="T8">
                <a:pos x="T4" y="T5"/>
              </a:cxn>
            </a:cxnLst>
            <a:rect l="0" t="0" r="r" b="b"/>
            <a:pathLst>
              <a:path w="365" h="1">
                <a:moveTo>
                  <a:pt x="364" y="0"/>
                </a:moveTo>
                <a:lnTo>
                  <a:pt x="0" y="0"/>
                </a:lnTo>
                <a:lnTo>
                  <a:pt x="364" y="0"/>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9" name="Freeform 243"/>
          <p:cNvSpPr>
            <a:spLocks/>
          </p:cNvSpPr>
          <p:nvPr/>
        </p:nvSpPr>
        <p:spPr bwMode="auto">
          <a:xfrm>
            <a:off x="6259513" y="1565564"/>
            <a:ext cx="1587" cy="506412"/>
          </a:xfrm>
          <a:custGeom>
            <a:avLst/>
            <a:gdLst>
              <a:gd name="T0" fmla="*/ 0 w 1"/>
              <a:gd name="T1" fmla="*/ 0 h 355"/>
              <a:gd name="T2" fmla="*/ 0 w 1"/>
              <a:gd name="T3" fmla="*/ 2147483647 h 355"/>
              <a:gd name="T4" fmla="*/ 0 w 1"/>
              <a:gd name="T5" fmla="*/ 0 h 355"/>
              <a:gd name="T6" fmla="*/ 0 60000 65536"/>
              <a:gd name="T7" fmla="*/ 0 60000 65536"/>
              <a:gd name="T8" fmla="*/ 0 60000 65536"/>
            </a:gdLst>
            <a:ahLst/>
            <a:cxnLst>
              <a:cxn ang="T6">
                <a:pos x="T0" y="T1"/>
              </a:cxn>
              <a:cxn ang="T7">
                <a:pos x="T2" y="T3"/>
              </a:cxn>
              <a:cxn ang="T8">
                <a:pos x="T4" y="T5"/>
              </a:cxn>
            </a:cxnLst>
            <a:rect l="0" t="0" r="r" b="b"/>
            <a:pathLst>
              <a:path w="1" h="355">
                <a:moveTo>
                  <a:pt x="0" y="0"/>
                </a:moveTo>
                <a:lnTo>
                  <a:pt x="0" y="354"/>
                </a:lnTo>
                <a:lnTo>
                  <a:pt x="0" y="0"/>
                </a:lnTo>
              </a:path>
            </a:pathLst>
          </a:custGeom>
          <a:noFill/>
          <a:ln w="508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0" name="Rectangle 244"/>
          <p:cNvSpPr>
            <a:spLocks noChangeArrowheads="1"/>
          </p:cNvSpPr>
          <p:nvPr/>
        </p:nvSpPr>
        <p:spPr bwMode="auto">
          <a:xfrm>
            <a:off x="3297607" y="6167893"/>
            <a:ext cx="141288" cy="439737"/>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 name="Rectangle 282"/>
          <p:cNvSpPr>
            <a:spLocks noChangeArrowheads="1"/>
          </p:cNvSpPr>
          <p:nvPr/>
        </p:nvSpPr>
        <p:spPr bwMode="auto">
          <a:xfrm>
            <a:off x="1606550" y="4073980"/>
            <a:ext cx="10207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dirty="0">
                <a:solidFill>
                  <a:schemeClr val="bg1"/>
                </a:solidFill>
                <a:latin typeface="Arial Black" panose="020B0A04020102020204" pitchFamily="34" charset="0"/>
              </a:rPr>
              <a:t>2. TRANSPORT</a:t>
            </a:r>
          </a:p>
        </p:txBody>
      </p:sp>
      <p:sp>
        <p:nvSpPr>
          <p:cNvPr id="12" name="Freeform 328"/>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3" name="Freeform 329"/>
          <p:cNvSpPr>
            <a:spLocks/>
          </p:cNvSpPr>
          <p:nvPr/>
        </p:nvSpPr>
        <p:spPr bwMode="auto">
          <a:xfrm>
            <a:off x="357188" y="5040768"/>
            <a:ext cx="1300162" cy="1200150"/>
          </a:xfrm>
          <a:custGeom>
            <a:avLst/>
            <a:gdLst>
              <a:gd name="T0" fmla="*/ 2147483647 w 882"/>
              <a:gd name="T1" fmla="*/ 2147483647 h 840"/>
              <a:gd name="T2" fmla="*/ 2147483647 w 882"/>
              <a:gd name="T3" fmla="*/ 2147483647 h 840"/>
              <a:gd name="T4" fmla="*/ 2147483647 w 882"/>
              <a:gd name="T5" fmla="*/ 2147483647 h 840"/>
              <a:gd name="T6" fmla="*/ 2147483647 w 882"/>
              <a:gd name="T7" fmla="*/ 2147483647 h 840"/>
              <a:gd name="T8" fmla="*/ 2147483647 w 882"/>
              <a:gd name="T9" fmla="*/ 2147483647 h 840"/>
              <a:gd name="T10" fmla="*/ 2147483647 w 882"/>
              <a:gd name="T11" fmla="*/ 2147483647 h 840"/>
              <a:gd name="T12" fmla="*/ 2147483647 w 882"/>
              <a:gd name="T13" fmla="*/ 2147483647 h 840"/>
              <a:gd name="T14" fmla="*/ 2147483647 w 882"/>
              <a:gd name="T15" fmla="*/ 2147483647 h 840"/>
              <a:gd name="T16" fmla="*/ 2147483647 w 882"/>
              <a:gd name="T17" fmla="*/ 2147483647 h 840"/>
              <a:gd name="T18" fmla="*/ 2147483647 w 882"/>
              <a:gd name="T19" fmla="*/ 2147483647 h 840"/>
              <a:gd name="T20" fmla="*/ 2147483647 w 882"/>
              <a:gd name="T21" fmla="*/ 2147483647 h 840"/>
              <a:gd name="T22" fmla="*/ 2147483647 w 882"/>
              <a:gd name="T23" fmla="*/ 2147483647 h 840"/>
              <a:gd name="T24" fmla="*/ 2147483647 w 882"/>
              <a:gd name="T25" fmla="*/ 2147483647 h 840"/>
              <a:gd name="T26" fmla="*/ 2147483647 w 882"/>
              <a:gd name="T27" fmla="*/ 2147483647 h 840"/>
              <a:gd name="T28" fmla="*/ 2147483647 w 882"/>
              <a:gd name="T29" fmla="*/ 2147483647 h 840"/>
              <a:gd name="T30" fmla="*/ 2147483647 w 882"/>
              <a:gd name="T31" fmla="*/ 2147483647 h 840"/>
              <a:gd name="T32" fmla="*/ 2147483647 w 882"/>
              <a:gd name="T33" fmla="*/ 2147483647 h 840"/>
              <a:gd name="T34" fmla="*/ 2147483647 w 882"/>
              <a:gd name="T35" fmla="*/ 2147483647 h 840"/>
              <a:gd name="T36" fmla="*/ 2147483647 w 882"/>
              <a:gd name="T37" fmla="*/ 2147483647 h 840"/>
              <a:gd name="T38" fmla="*/ 2147483647 w 882"/>
              <a:gd name="T39" fmla="*/ 2147483647 h 840"/>
              <a:gd name="T40" fmla="*/ 2147483647 w 882"/>
              <a:gd name="T41" fmla="*/ 2147483647 h 840"/>
              <a:gd name="T42" fmla="*/ 2147483647 w 882"/>
              <a:gd name="T43" fmla="*/ 2147483647 h 840"/>
              <a:gd name="T44" fmla="*/ 2147483647 w 882"/>
              <a:gd name="T45" fmla="*/ 2147483647 h 840"/>
              <a:gd name="T46" fmla="*/ 2147483647 w 882"/>
              <a:gd name="T47" fmla="*/ 2147483647 h 840"/>
              <a:gd name="T48" fmla="*/ 2147483647 w 882"/>
              <a:gd name="T49" fmla="*/ 2147483647 h 840"/>
              <a:gd name="T50" fmla="*/ 2147483647 w 882"/>
              <a:gd name="T51" fmla="*/ 2147483647 h 840"/>
              <a:gd name="T52" fmla="*/ 2147483647 w 882"/>
              <a:gd name="T53" fmla="*/ 2147483647 h 840"/>
              <a:gd name="T54" fmla="*/ 2147483647 w 882"/>
              <a:gd name="T55" fmla="*/ 2147483647 h 840"/>
              <a:gd name="T56" fmla="*/ 2147483647 w 882"/>
              <a:gd name="T57" fmla="*/ 2147483647 h 840"/>
              <a:gd name="T58" fmla="*/ 2147483647 w 882"/>
              <a:gd name="T59" fmla="*/ 2147483647 h 840"/>
              <a:gd name="T60" fmla="*/ 2147483647 w 882"/>
              <a:gd name="T61" fmla="*/ 2147483647 h 840"/>
              <a:gd name="T62" fmla="*/ 2147483647 w 882"/>
              <a:gd name="T63" fmla="*/ 2147483647 h 840"/>
              <a:gd name="T64" fmla="*/ 2147483647 w 882"/>
              <a:gd name="T65" fmla="*/ 2147483647 h 840"/>
              <a:gd name="T66" fmla="*/ 2147483647 w 882"/>
              <a:gd name="T67" fmla="*/ 2147483647 h 840"/>
              <a:gd name="T68" fmla="*/ 2147483647 w 882"/>
              <a:gd name="T69" fmla="*/ 2147483647 h 840"/>
              <a:gd name="T70" fmla="*/ 2147483647 w 882"/>
              <a:gd name="T71" fmla="*/ 2147483647 h 840"/>
              <a:gd name="T72" fmla="*/ 2147483647 w 882"/>
              <a:gd name="T73" fmla="*/ 2147483647 h 840"/>
              <a:gd name="T74" fmla="*/ 2147483647 w 882"/>
              <a:gd name="T75" fmla="*/ 2147483647 h 840"/>
              <a:gd name="T76" fmla="*/ 0 w 882"/>
              <a:gd name="T77" fmla="*/ 2147483647 h 840"/>
              <a:gd name="T78" fmla="*/ 2147483647 w 882"/>
              <a:gd name="T79" fmla="*/ 2147483647 h 840"/>
              <a:gd name="T80" fmla="*/ 2147483647 w 882"/>
              <a:gd name="T81" fmla="*/ 2147483647 h 840"/>
              <a:gd name="T82" fmla="*/ 2147483647 w 882"/>
              <a:gd name="T83" fmla="*/ 2147483647 h 840"/>
              <a:gd name="T84" fmla="*/ 2147483647 w 882"/>
              <a:gd name="T85" fmla="*/ 2147483647 h 840"/>
              <a:gd name="T86" fmla="*/ 2147483647 w 882"/>
              <a:gd name="T87" fmla="*/ 2147483647 h 840"/>
              <a:gd name="T88" fmla="*/ 2147483647 w 882"/>
              <a:gd name="T89" fmla="*/ 2147483647 h 840"/>
              <a:gd name="T90" fmla="*/ 2147483647 w 882"/>
              <a:gd name="T91" fmla="*/ 2147483647 h 840"/>
              <a:gd name="T92" fmla="*/ 2147483647 w 882"/>
              <a:gd name="T93" fmla="*/ 2147483647 h 840"/>
              <a:gd name="T94" fmla="*/ 2147483647 w 882"/>
              <a:gd name="T95" fmla="*/ 2147483647 h 840"/>
              <a:gd name="T96" fmla="*/ 2147483647 w 882"/>
              <a:gd name="T97" fmla="*/ 2147483647 h 840"/>
              <a:gd name="T98" fmla="*/ 2147483647 w 882"/>
              <a:gd name="T99" fmla="*/ 2147483647 h 840"/>
              <a:gd name="T100" fmla="*/ 2147483647 w 882"/>
              <a:gd name="T101" fmla="*/ 2147483647 h 840"/>
              <a:gd name="T102" fmla="*/ 2147483647 w 882"/>
              <a:gd name="T103" fmla="*/ 2147483647 h 8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2" h="840">
                <a:moveTo>
                  <a:pt x="867" y="419"/>
                </a:moveTo>
                <a:lnTo>
                  <a:pt x="867" y="444"/>
                </a:lnTo>
                <a:lnTo>
                  <a:pt x="865" y="470"/>
                </a:lnTo>
                <a:lnTo>
                  <a:pt x="860" y="494"/>
                </a:lnTo>
                <a:lnTo>
                  <a:pt x="854" y="518"/>
                </a:lnTo>
                <a:lnTo>
                  <a:pt x="848" y="542"/>
                </a:lnTo>
                <a:lnTo>
                  <a:pt x="838" y="566"/>
                </a:lnTo>
                <a:lnTo>
                  <a:pt x="829" y="589"/>
                </a:lnTo>
                <a:lnTo>
                  <a:pt x="816" y="611"/>
                </a:lnTo>
                <a:lnTo>
                  <a:pt x="804" y="633"/>
                </a:lnTo>
                <a:lnTo>
                  <a:pt x="790" y="654"/>
                </a:lnTo>
                <a:lnTo>
                  <a:pt x="772" y="674"/>
                </a:lnTo>
                <a:lnTo>
                  <a:pt x="756" y="694"/>
                </a:lnTo>
                <a:lnTo>
                  <a:pt x="738" y="711"/>
                </a:lnTo>
                <a:lnTo>
                  <a:pt x="718" y="728"/>
                </a:lnTo>
                <a:lnTo>
                  <a:pt x="697" y="743"/>
                </a:lnTo>
                <a:lnTo>
                  <a:pt x="677" y="758"/>
                </a:lnTo>
                <a:lnTo>
                  <a:pt x="654" y="771"/>
                </a:lnTo>
                <a:lnTo>
                  <a:pt x="630" y="783"/>
                </a:lnTo>
                <a:lnTo>
                  <a:pt x="607" y="793"/>
                </a:lnTo>
                <a:lnTo>
                  <a:pt x="582" y="803"/>
                </a:lnTo>
                <a:lnTo>
                  <a:pt x="557" y="810"/>
                </a:lnTo>
                <a:lnTo>
                  <a:pt x="532" y="816"/>
                </a:lnTo>
                <a:lnTo>
                  <a:pt x="506" y="821"/>
                </a:lnTo>
                <a:lnTo>
                  <a:pt x="480" y="824"/>
                </a:lnTo>
                <a:lnTo>
                  <a:pt x="454" y="826"/>
                </a:lnTo>
                <a:lnTo>
                  <a:pt x="428" y="826"/>
                </a:lnTo>
                <a:lnTo>
                  <a:pt x="402" y="824"/>
                </a:lnTo>
                <a:lnTo>
                  <a:pt x="375" y="821"/>
                </a:lnTo>
                <a:lnTo>
                  <a:pt x="350" y="816"/>
                </a:lnTo>
                <a:lnTo>
                  <a:pt x="324" y="810"/>
                </a:lnTo>
                <a:lnTo>
                  <a:pt x="299" y="803"/>
                </a:lnTo>
                <a:lnTo>
                  <a:pt x="274" y="793"/>
                </a:lnTo>
                <a:lnTo>
                  <a:pt x="251" y="783"/>
                </a:lnTo>
                <a:lnTo>
                  <a:pt x="227" y="771"/>
                </a:lnTo>
                <a:lnTo>
                  <a:pt x="204" y="758"/>
                </a:lnTo>
                <a:lnTo>
                  <a:pt x="184" y="743"/>
                </a:lnTo>
                <a:lnTo>
                  <a:pt x="164" y="728"/>
                </a:lnTo>
                <a:lnTo>
                  <a:pt x="144" y="711"/>
                </a:lnTo>
                <a:lnTo>
                  <a:pt x="126" y="694"/>
                </a:lnTo>
                <a:lnTo>
                  <a:pt x="109" y="674"/>
                </a:lnTo>
                <a:lnTo>
                  <a:pt x="92" y="654"/>
                </a:lnTo>
                <a:lnTo>
                  <a:pt x="77" y="633"/>
                </a:lnTo>
                <a:lnTo>
                  <a:pt x="65" y="611"/>
                </a:lnTo>
                <a:lnTo>
                  <a:pt x="53" y="589"/>
                </a:lnTo>
                <a:lnTo>
                  <a:pt x="43" y="566"/>
                </a:lnTo>
                <a:lnTo>
                  <a:pt x="33" y="542"/>
                </a:lnTo>
                <a:lnTo>
                  <a:pt x="27" y="518"/>
                </a:lnTo>
                <a:lnTo>
                  <a:pt x="21" y="494"/>
                </a:lnTo>
                <a:lnTo>
                  <a:pt x="17" y="470"/>
                </a:lnTo>
                <a:lnTo>
                  <a:pt x="15" y="444"/>
                </a:lnTo>
                <a:lnTo>
                  <a:pt x="14" y="419"/>
                </a:lnTo>
                <a:lnTo>
                  <a:pt x="15" y="394"/>
                </a:lnTo>
                <a:lnTo>
                  <a:pt x="17" y="369"/>
                </a:lnTo>
                <a:lnTo>
                  <a:pt x="21" y="344"/>
                </a:lnTo>
                <a:lnTo>
                  <a:pt x="27" y="320"/>
                </a:lnTo>
                <a:lnTo>
                  <a:pt x="33" y="296"/>
                </a:lnTo>
                <a:lnTo>
                  <a:pt x="43" y="272"/>
                </a:lnTo>
                <a:lnTo>
                  <a:pt x="53" y="250"/>
                </a:lnTo>
                <a:lnTo>
                  <a:pt x="65" y="227"/>
                </a:lnTo>
                <a:lnTo>
                  <a:pt x="77" y="206"/>
                </a:lnTo>
                <a:lnTo>
                  <a:pt x="92" y="185"/>
                </a:lnTo>
                <a:lnTo>
                  <a:pt x="109" y="165"/>
                </a:lnTo>
                <a:lnTo>
                  <a:pt x="126" y="145"/>
                </a:lnTo>
                <a:lnTo>
                  <a:pt x="144" y="128"/>
                </a:lnTo>
                <a:lnTo>
                  <a:pt x="164" y="111"/>
                </a:lnTo>
                <a:lnTo>
                  <a:pt x="184" y="95"/>
                </a:lnTo>
                <a:lnTo>
                  <a:pt x="204" y="80"/>
                </a:lnTo>
                <a:lnTo>
                  <a:pt x="227" y="67"/>
                </a:lnTo>
                <a:lnTo>
                  <a:pt x="251" y="55"/>
                </a:lnTo>
                <a:lnTo>
                  <a:pt x="274" y="45"/>
                </a:lnTo>
                <a:lnTo>
                  <a:pt x="299" y="36"/>
                </a:lnTo>
                <a:lnTo>
                  <a:pt x="324" y="29"/>
                </a:lnTo>
                <a:lnTo>
                  <a:pt x="350" y="22"/>
                </a:lnTo>
                <a:lnTo>
                  <a:pt x="375" y="18"/>
                </a:lnTo>
                <a:lnTo>
                  <a:pt x="402" y="14"/>
                </a:lnTo>
                <a:lnTo>
                  <a:pt x="428" y="13"/>
                </a:lnTo>
                <a:lnTo>
                  <a:pt x="454" y="13"/>
                </a:lnTo>
                <a:lnTo>
                  <a:pt x="480" y="14"/>
                </a:lnTo>
                <a:lnTo>
                  <a:pt x="506" y="18"/>
                </a:lnTo>
                <a:lnTo>
                  <a:pt x="532" y="22"/>
                </a:lnTo>
                <a:lnTo>
                  <a:pt x="557" y="29"/>
                </a:lnTo>
                <a:lnTo>
                  <a:pt x="582" y="36"/>
                </a:lnTo>
                <a:lnTo>
                  <a:pt x="607" y="45"/>
                </a:lnTo>
                <a:lnTo>
                  <a:pt x="630" y="55"/>
                </a:lnTo>
                <a:lnTo>
                  <a:pt x="654" y="67"/>
                </a:lnTo>
                <a:lnTo>
                  <a:pt x="677" y="80"/>
                </a:lnTo>
                <a:lnTo>
                  <a:pt x="697" y="95"/>
                </a:lnTo>
                <a:lnTo>
                  <a:pt x="718" y="111"/>
                </a:lnTo>
                <a:lnTo>
                  <a:pt x="738" y="128"/>
                </a:lnTo>
                <a:lnTo>
                  <a:pt x="756" y="145"/>
                </a:lnTo>
                <a:lnTo>
                  <a:pt x="772" y="165"/>
                </a:lnTo>
                <a:lnTo>
                  <a:pt x="790" y="185"/>
                </a:lnTo>
                <a:lnTo>
                  <a:pt x="804" y="206"/>
                </a:lnTo>
                <a:lnTo>
                  <a:pt x="816" y="227"/>
                </a:lnTo>
                <a:lnTo>
                  <a:pt x="829" y="250"/>
                </a:lnTo>
                <a:lnTo>
                  <a:pt x="838" y="272"/>
                </a:lnTo>
                <a:lnTo>
                  <a:pt x="848" y="296"/>
                </a:lnTo>
                <a:lnTo>
                  <a:pt x="854" y="320"/>
                </a:lnTo>
                <a:lnTo>
                  <a:pt x="860" y="344"/>
                </a:lnTo>
                <a:lnTo>
                  <a:pt x="865" y="369"/>
                </a:lnTo>
                <a:lnTo>
                  <a:pt x="867" y="394"/>
                </a:lnTo>
                <a:lnTo>
                  <a:pt x="867" y="419"/>
                </a:lnTo>
                <a:lnTo>
                  <a:pt x="881" y="419"/>
                </a:lnTo>
                <a:lnTo>
                  <a:pt x="880" y="444"/>
                </a:lnTo>
                <a:lnTo>
                  <a:pt x="879" y="470"/>
                </a:lnTo>
                <a:lnTo>
                  <a:pt x="874" y="495"/>
                </a:lnTo>
                <a:lnTo>
                  <a:pt x="868" y="519"/>
                </a:lnTo>
                <a:lnTo>
                  <a:pt x="861" y="544"/>
                </a:lnTo>
                <a:lnTo>
                  <a:pt x="853" y="567"/>
                </a:lnTo>
                <a:lnTo>
                  <a:pt x="843" y="592"/>
                </a:lnTo>
                <a:lnTo>
                  <a:pt x="830" y="614"/>
                </a:lnTo>
                <a:lnTo>
                  <a:pt x="817" y="637"/>
                </a:lnTo>
                <a:lnTo>
                  <a:pt x="802" y="658"/>
                </a:lnTo>
                <a:lnTo>
                  <a:pt x="787" y="677"/>
                </a:lnTo>
                <a:lnTo>
                  <a:pt x="770" y="697"/>
                </a:lnTo>
                <a:lnTo>
                  <a:pt x="752" y="716"/>
                </a:lnTo>
                <a:lnTo>
                  <a:pt x="732" y="733"/>
                </a:lnTo>
                <a:lnTo>
                  <a:pt x="712" y="749"/>
                </a:lnTo>
                <a:lnTo>
                  <a:pt x="692" y="764"/>
                </a:lnTo>
                <a:lnTo>
                  <a:pt x="669" y="779"/>
                </a:lnTo>
                <a:lnTo>
                  <a:pt x="645" y="791"/>
                </a:lnTo>
                <a:lnTo>
                  <a:pt x="621" y="802"/>
                </a:lnTo>
                <a:lnTo>
                  <a:pt x="597" y="812"/>
                </a:lnTo>
                <a:lnTo>
                  <a:pt x="572" y="819"/>
                </a:lnTo>
                <a:lnTo>
                  <a:pt x="546" y="827"/>
                </a:lnTo>
                <a:lnTo>
                  <a:pt x="520" y="832"/>
                </a:lnTo>
                <a:lnTo>
                  <a:pt x="494" y="836"/>
                </a:lnTo>
                <a:lnTo>
                  <a:pt x="468" y="838"/>
                </a:lnTo>
                <a:lnTo>
                  <a:pt x="441" y="839"/>
                </a:lnTo>
                <a:lnTo>
                  <a:pt x="415" y="838"/>
                </a:lnTo>
                <a:lnTo>
                  <a:pt x="388" y="836"/>
                </a:lnTo>
                <a:lnTo>
                  <a:pt x="361" y="832"/>
                </a:lnTo>
                <a:lnTo>
                  <a:pt x="336" y="827"/>
                </a:lnTo>
                <a:lnTo>
                  <a:pt x="309" y="819"/>
                </a:lnTo>
                <a:lnTo>
                  <a:pt x="285" y="812"/>
                </a:lnTo>
                <a:lnTo>
                  <a:pt x="260" y="802"/>
                </a:lnTo>
                <a:lnTo>
                  <a:pt x="237" y="791"/>
                </a:lnTo>
                <a:lnTo>
                  <a:pt x="212" y="779"/>
                </a:lnTo>
                <a:lnTo>
                  <a:pt x="191" y="764"/>
                </a:lnTo>
                <a:lnTo>
                  <a:pt x="170" y="749"/>
                </a:lnTo>
                <a:lnTo>
                  <a:pt x="149" y="733"/>
                </a:lnTo>
                <a:lnTo>
                  <a:pt x="129" y="716"/>
                </a:lnTo>
                <a:lnTo>
                  <a:pt x="111" y="697"/>
                </a:lnTo>
                <a:lnTo>
                  <a:pt x="94" y="677"/>
                </a:lnTo>
                <a:lnTo>
                  <a:pt x="79" y="658"/>
                </a:lnTo>
                <a:lnTo>
                  <a:pt x="65" y="637"/>
                </a:lnTo>
                <a:lnTo>
                  <a:pt x="51" y="614"/>
                </a:lnTo>
                <a:lnTo>
                  <a:pt x="39" y="592"/>
                </a:lnTo>
                <a:lnTo>
                  <a:pt x="29" y="567"/>
                </a:lnTo>
                <a:lnTo>
                  <a:pt x="21" y="544"/>
                </a:lnTo>
                <a:lnTo>
                  <a:pt x="13" y="519"/>
                </a:lnTo>
                <a:lnTo>
                  <a:pt x="8" y="495"/>
                </a:lnTo>
                <a:lnTo>
                  <a:pt x="3" y="470"/>
                </a:lnTo>
                <a:lnTo>
                  <a:pt x="1" y="444"/>
                </a:lnTo>
                <a:lnTo>
                  <a:pt x="0" y="419"/>
                </a:lnTo>
                <a:lnTo>
                  <a:pt x="1" y="394"/>
                </a:lnTo>
                <a:lnTo>
                  <a:pt x="3" y="368"/>
                </a:lnTo>
                <a:lnTo>
                  <a:pt x="8" y="344"/>
                </a:lnTo>
                <a:lnTo>
                  <a:pt x="13" y="319"/>
                </a:lnTo>
                <a:lnTo>
                  <a:pt x="21" y="295"/>
                </a:lnTo>
                <a:lnTo>
                  <a:pt x="29" y="271"/>
                </a:lnTo>
                <a:lnTo>
                  <a:pt x="39" y="246"/>
                </a:lnTo>
                <a:lnTo>
                  <a:pt x="51" y="224"/>
                </a:lnTo>
                <a:lnTo>
                  <a:pt x="65" y="202"/>
                </a:lnTo>
                <a:lnTo>
                  <a:pt x="79" y="180"/>
                </a:lnTo>
                <a:lnTo>
                  <a:pt x="94" y="161"/>
                </a:lnTo>
                <a:lnTo>
                  <a:pt x="111" y="142"/>
                </a:lnTo>
                <a:lnTo>
                  <a:pt x="129" y="123"/>
                </a:lnTo>
                <a:lnTo>
                  <a:pt x="149" y="106"/>
                </a:lnTo>
                <a:lnTo>
                  <a:pt x="170" y="89"/>
                </a:lnTo>
                <a:lnTo>
                  <a:pt x="191" y="74"/>
                </a:lnTo>
                <a:lnTo>
                  <a:pt x="212" y="60"/>
                </a:lnTo>
                <a:lnTo>
                  <a:pt x="237" y="47"/>
                </a:lnTo>
                <a:lnTo>
                  <a:pt x="260" y="36"/>
                </a:lnTo>
                <a:lnTo>
                  <a:pt x="285" y="26"/>
                </a:lnTo>
                <a:lnTo>
                  <a:pt x="309" y="19"/>
                </a:lnTo>
                <a:lnTo>
                  <a:pt x="336" y="12"/>
                </a:lnTo>
                <a:lnTo>
                  <a:pt x="361" y="7"/>
                </a:lnTo>
                <a:lnTo>
                  <a:pt x="388" y="3"/>
                </a:lnTo>
                <a:lnTo>
                  <a:pt x="415" y="0"/>
                </a:lnTo>
                <a:lnTo>
                  <a:pt x="441" y="0"/>
                </a:lnTo>
                <a:lnTo>
                  <a:pt x="468" y="0"/>
                </a:lnTo>
                <a:lnTo>
                  <a:pt x="494" y="3"/>
                </a:lnTo>
                <a:lnTo>
                  <a:pt x="520" y="7"/>
                </a:lnTo>
                <a:lnTo>
                  <a:pt x="546" y="12"/>
                </a:lnTo>
                <a:lnTo>
                  <a:pt x="572" y="19"/>
                </a:lnTo>
                <a:lnTo>
                  <a:pt x="597" y="26"/>
                </a:lnTo>
                <a:lnTo>
                  <a:pt x="621" y="36"/>
                </a:lnTo>
                <a:lnTo>
                  <a:pt x="645" y="47"/>
                </a:lnTo>
                <a:lnTo>
                  <a:pt x="669" y="60"/>
                </a:lnTo>
                <a:lnTo>
                  <a:pt x="692" y="74"/>
                </a:lnTo>
                <a:lnTo>
                  <a:pt x="712" y="89"/>
                </a:lnTo>
                <a:lnTo>
                  <a:pt x="732" y="106"/>
                </a:lnTo>
                <a:lnTo>
                  <a:pt x="752" y="123"/>
                </a:lnTo>
                <a:lnTo>
                  <a:pt x="770" y="142"/>
                </a:lnTo>
                <a:lnTo>
                  <a:pt x="787" y="161"/>
                </a:lnTo>
                <a:lnTo>
                  <a:pt x="802" y="180"/>
                </a:lnTo>
                <a:lnTo>
                  <a:pt x="817" y="202"/>
                </a:lnTo>
                <a:lnTo>
                  <a:pt x="830" y="224"/>
                </a:lnTo>
                <a:lnTo>
                  <a:pt x="843" y="246"/>
                </a:lnTo>
                <a:lnTo>
                  <a:pt x="853" y="271"/>
                </a:lnTo>
                <a:lnTo>
                  <a:pt x="861" y="295"/>
                </a:lnTo>
                <a:lnTo>
                  <a:pt x="868" y="319"/>
                </a:lnTo>
                <a:lnTo>
                  <a:pt x="874" y="344"/>
                </a:lnTo>
                <a:lnTo>
                  <a:pt x="879" y="368"/>
                </a:lnTo>
                <a:lnTo>
                  <a:pt x="880" y="394"/>
                </a:lnTo>
                <a:lnTo>
                  <a:pt x="881" y="419"/>
                </a:lnTo>
                <a:lnTo>
                  <a:pt x="867" y="4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4" name="Freeform 330"/>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6" name="Rectangle 354"/>
          <p:cNvSpPr>
            <a:spLocks noChangeArrowheads="1"/>
          </p:cNvSpPr>
          <p:nvPr/>
        </p:nvSpPr>
        <p:spPr bwMode="auto">
          <a:xfrm>
            <a:off x="8196263" y="3063068"/>
            <a:ext cx="1211262" cy="112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 name="Rectangle 355"/>
          <p:cNvSpPr>
            <a:spLocks noChangeArrowheads="1"/>
          </p:cNvSpPr>
          <p:nvPr/>
        </p:nvSpPr>
        <p:spPr bwMode="auto">
          <a:xfrm>
            <a:off x="8064500" y="2878918"/>
            <a:ext cx="1341438" cy="146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1" name="Rectangle 370"/>
          <p:cNvSpPr>
            <a:spLocks noChangeArrowheads="1"/>
          </p:cNvSpPr>
          <p:nvPr/>
        </p:nvSpPr>
        <p:spPr bwMode="auto">
          <a:xfrm>
            <a:off x="3565525" y="4697868"/>
            <a:ext cx="1090613"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2" name="Rectangle 371"/>
          <p:cNvSpPr>
            <a:spLocks noChangeArrowheads="1"/>
          </p:cNvSpPr>
          <p:nvPr/>
        </p:nvSpPr>
        <p:spPr bwMode="auto">
          <a:xfrm>
            <a:off x="3614738" y="4856618"/>
            <a:ext cx="1090612"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4" name="Rectangle 353"/>
          <p:cNvSpPr>
            <a:spLocks noChangeArrowheads="1"/>
          </p:cNvSpPr>
          <p:nvPr/>
        </p:nvSpPr>
        <p:spPr bwMode="auto">
          <a:xfrm>
            <a:off x="3252339" y="5111154"/>
            <a:ext cx="1414652"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smtClean="0">
                <a:cs typeface="Arial" panose="020B0604020202020204" pitchFamily="34" charset="0"/>
              </a:rPr>
              <a:t>EML 20</a:t>
            </a:r>
          </a:p>
          <a:p>
            <a:r>
              <a:rPr lang="fr-FR" altLang="fr-FR" sz="1600" b="1" dirty="0" smtClean="0">
                <a:cs typeface="Arial" panose="020B0604020202020204" pitchFamily="34" charset="0"/>
              </a:rPr>
              <a:t>EMV 200</a:t>
            </a:r>
            <a:endParaRPr lang="fr-FR" altLang="fr-FR" sz="1600" b="1" dirty="0">
              <a:cs typeface="Arial" panose="020B0604020202020204" pitchFamily="34" charset="0"/>
            </a:endParaRPr>
          </a:p>
        </p:txBody>
      </p:sp>
      <p:sp>
        <p:nvSpPr>
          <p:cNvPr id="38" name="Rectangle 15"/>
          <p:cNvSpPr>
            <a:spLocks noChangeArrowheads="1"/>
          </p:cNvSpPr>
          <p:nvPr/>
        </p:nvSpPr>
        <p:spPr bwMode="auto">
          <a:xfrm>
            <a:off x="3313150" y="3635830"/>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0" name="Rectangle 15"/>
          <p:cNvSpPr>
            <a:spLocks noChangeArrowheads="1"/>
          </p:cNvSpPr>
          <p:nvPr/>
        </p:nvSpPr>
        <p:spPr bwMode="auto">
          <a:xfrm>
            <a:off x="3314329" y="497000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7" name="Rectangle 15"/>
          <p:cNvSpPr>
            <a:spLocks noChangeArrowheads="1"/>
          </p:cNvSpPr>
          <p:nvPr/>
        </p:nvSpPr>
        <p:spPr bwMode="auto">
          <a:xfrm>
            <a:off x="4848631" y="381763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8" name="Rectangle 15"/>
          <p:cNvSpPr>
            <a:spLocks noChangeArrowheads="1"/>
          </p:cNvSpPr>
          <p:nvPr/>
        </p:nvSpPr>
        <p:spPr bwMode="auto">
          <a:xfrm>
            <a:off x="8000803" y="3759266"/>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9" name="Rectangle 15"/>
          <p:cNvSpPr>
            <a:spLocks noChangeArrowheads="1"/>
          </p:cNvSpPr>
          <p:nvPr/>
        </p:nvSpPr>
        <p:spPr bwMode="auto">
          <a:xfrm>
            <a:off x="9405938" y="455221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0" name="Rectangle 15"/>
          <p:cNvSpPr>
            <a:spLocks noChangeArrowheads="1"/>
          </p:cNvSpPr>
          <p:nvPr/>
        </p:nvSpPr>
        <p:spPr bwMode="auto">
          <a:xfrm>
            <a:off x="4817572" y="5061596"/>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9" name="Rectangle 15"/>
          <p:cNvSpPr>
            <a:spLocks noChangeArrowheads="1"/>
          </p:cNvSpPr>
          <p:nvPr/>
        </p:nvSpPr>
        <p:spPr bwMode="auto">
          <a:xfrm>
            <a:off x="8529411" y="4697868"/>
            <a:ext cx="412520" cy="173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0" name="Rectangle 15"/>
          <p:cNvSpPr>
            <a:spLocks noChangeArrowheads="1"/>
          </p:cNvSpPr>
          <p:nvPr/>
        </p:nvSpPr>
        <p:spPr bwMode="auto">
          <a:xfrm>
            <a:off x="6189356" y="3667099"/>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1" name="Rectangle 15"/>
          <p:cNvSpPr>
            <a:spLocks noChangeArrowheads="1"/>
          </p:cNvSpPr>
          <p:nvPr/>
        </p:nvSpPr>
        <p:spPr bwMode="auto">
          <a:xfrm>
            <a:off x="5256620" y="3837531"/>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2" name="Rectangle 15"/>
          <p:cNvSpPr>
            <a:spLocks noChangeArrowheads="1"/>
          </p:cNvSpPr>
          <p:nvPr/>
        </p:nvSpPr>
        <p:spPr bwMode="auto">
          <a:xfrm>
            <a:off x="9337332" y="562020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3" name="Rectangle 15"/>
          <p:cNvSpPr>
            <a:spLocks noChangeArrowheads="1"/>
          </p:cNvSpPr>
          <p:nvPr/>
        </p:nvSpPr>
        <p:spPr bwMode="auto">
          <a:xfrm>
            <a:off x="8281249" y="626637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4" name="Rectangle 15"/>
          <p:cNvSpPr>
            <a:spLocks noChangeArrowheads="1"/>
          </p:cNvSpPr>
          <p:nvPr/>
        </p:nvSpPr>
        <p:spPr bwMode="auto">
          <a:xfrm>
            <a:off x="6838662" y="622827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5" name="Rectangle 15"/>
          <p:cNvSpPr>
            <a:spLocks noChangeArrowheads="1"/>
          </p:cNvSpPr>
          <p:nvPr/>
        </p:nvSpPr>
        <p:spPr bwMode="auto">
          <a:xfrm>
            <a:off x="5877889" y="613336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cxnSp>
        <p:nvCxnSpPr>
          <p:cNvPr id="66" name="Connecteur droit 65"/>
          <p:cNvCxnSpPr/>
          <p:nvPr/>
        </p:nvCxnSpPr>
        <p:spPr bwMode="auto">
          <a:xfrm>
            <a:off x="228136" y="2877330"/>
            <a:ext cx="0" cy="1148636"/>
          </a:xfrm>
          <a:prstGeom prst="line">
            <a:avLst/>
          </a:prstGeom>
          <a:ln w="76200">
            <a:solidFill>
              <a:srgbClr val="FF0000"/>
            </a:solidFill>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cxnSp>
        <p:nvCxnSpPr>
          <p:cNvPr id="67" name="Connecteur droit 66"/>
          <p:cNvCxnSpPr/>
          <p:nvPr/>
        </p:nvCxnSpPr>
        <p:spPr bwMode="auto">
          <a:xfrm>
            <a:off x="190798" y="4054904"/>
            <a:ext cx="3153597" cy="0"/>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Line 32" descr=" 171"/>
          <p:cNvSpPr>
            <a:spLocks noChangeShapeType="1"/>
          </p:cNvSpPr>
          <p:nvPr/>
        </p:nvSpPr>
        <p:spPr bwMode="auto">
          <a:xfrm rot="10800000">
            <a:off x="274320" y="2877330"/>
            <a:ext cx="3501547" cy="1587"/>
          </a:xfrm>
          <a:prstGeom prst="line">
            <a:avLst/>
          </a:prstGeom>
          <a:noFill/>
          <a:ln w="76200">
            <a:solidFill>
              <a:schemeClr va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sp>
        <p:nvSpPr>
          <p:cNvPr id="69" name="Line 5155"/>
          <p:cNvSpPr>
            <a:spLocks noChangeShapeType="1"/>
          </p:cNvSpPr>
          <p:nvPr/>
        </p:nvSpPr>
        <p:spPr bwMode="auto">
          <a:xfrm>
            <a:off x="4836661" y="4318337"/>
            <a:ext cx="3550586" cy="0"/>
          </a:xfrm>
          <a:prstGeom prst="line">
            <a:avLst/>
          </a:prstGeom>
          <a:noFill/>
          <a:ln w="762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grpSp>
        <p:nvGrpSpPr>
          <p:cNvPr id="70" name="Group 62" descr=" 172"/>
          <p:cNvGrpSpPr>
            <a:grpSpLocks/>
          </p:cNvGrpSpPr>
          <p:nvPr/>
        </p:nvGrpSpPr>
        <p:grpSpPr bwMode="auto">
          <a:xfrm>
            <a:off x="4858276" y="3695388"/>
            <a:ext cx="3249543" cy="422248"/>
            <a:chOff x="3179" y="1424"/>
            <a:chExt cx="1809" cy="318"/>
          </a:xfrm>
        </p:grpSpPr>
        <p:sp>
          <p:nvSpPr>
            <p:cNvPr id="71" name="Line 34"/>
            <p:cNvSpPr>
              <a:spLocks noChangeShapeType="1"/>
            </p:cNvSpPr>
            <p:nvPr/>
          </p:nvSpPr>
          <p:spPr bwMode="auto">
            <a:xfrm rot="10800000">
              <a:off x="4807" y="1424"/>
              <a:ext cx="0" cy="318"/>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sp>
          <p:nvSpPr>
            <p:cNvPr id="72" name="Line 36"/>
            <p:cNvSpPr>
              <a:spLocks noChangeShapeType="1"/>
            </p:cNvSpPr>
            <p:nvPr/>
          </p:nvSpPr>
          <p:spPr bwMode="auto">
            <a:xfrm rot="5400000">
              <a:off x="4887" y="1620"/>
              <a:ext cx="0" cy="202"/>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sp>
          <p:nvSpPr>
            <p:cNvPr id="73" name="Line 37"/>
            <p:cNvSpPr>
              <a:spLocks noChangeShapeType="1"/>
            </p:cNvSpPr>
            <p:nvPr/>
          </p:nvSpPr>
          <p:spPr bwMode="auto">
            <a:xfrm flipH="1">
              <a:off x="3179" y="1448"/>
              <a:ext cx="1652" cy="0"/>
            </a:xfrm>
            <a:prstGeom prst="line">
              <a:avLst/>
            </a:prstGeom>
            <a:noFill/>
            <a:ln w="76200">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grpSp>
      <p:sp>
        <p:nvSpPr>
          <p:cNvPr id="74" name="Line 5161"/>
          <p:cNvSpPr>
            <a:spLocks noChangeShapeType="1"/>
          </p:cNvSpPr>
          <p:nvPr/>
        </p:nvSpPr>
        <p:spPr bwMode="auto">
          <a:xfrm flipH="1">
            <a:off x="9523538" y="5484783"/>
            <a:ext cx="0" cy="1105775"/>
          </a:xfrm>
          <a:prstGeom prst="line">
            <a:avLst/>
          </a:prstGeom>
          <a:noFill/>
          <a:ln w="762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sp>
        <p:nvSpPr>
          <p:cNvPr id="75" name="Line 5162"/>
          <p:cNvSpPr>
            <a:spLocks noChangeShapeType="1"/>
          </p:cNvSpPr>
          <p:nvPr/>
        </p:nvSpPr>
        <p:spPr bwMode="auto">
          <a:xfrm rot="16200000" flipH="1" flipV="1">
            <a:off x="6576137" y="4075043"/>
            <a:ext cx="14059" cy="4098535"/>
          </a:xfrm>
          <a:prstGeom prst="line">
            <a:avLst/>
          </a:prstGeom>
          <a:noFill/>
          <a:ln w="76200">
            <a:solidFill>
              <a:srgbClr val="3333CC"/>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sp>
        <p:nvSpPr>
          <p:cNvPr id="76" name="Line 5162"/>
          <p:cNvSpPr>
            <a:spLocks noChangeShapeType="1"/>
          </p:cNvSpPr>
          <p:nvPr/>
        </p:nvSpPr>
        <p:spPr bwMode="auto">
          <a:xfrm rot="16200000" flipV="1">
            <a:off x="6865367" y="3880309"/>
            <a:ext cx="1" cy="5346960"/>
          </a:xfrm>
          <a:prstGeom prst="line">
            <a:avLst/>
          </a:prstGeom>
          <a:noFill/>
          <a:ln w="76200">
            <a:solidFill>
              <a:srgbClr val="3333CC"/>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sp>
        <p:nvSpPr>
          <p:cNvPr id="77" name="Line 5161"/>
          <p:cNvSpPr>
            <a:spLocks noChangeShapeType="1"/>
          </p:cNvSpPr>
          <p:nvPr/>
        </p:nvSpPr>
        <p:spPr bwMode="auto">
          <a:xfrm>
            <a:off x="4533900" y="5302054"/>
            <a:ext cx="7711" cy="863346"/>
          </a:xfrm>
          <a:prstGeom prst="line">
            <a:avLst/>
          </a:prstGeom>
          <a:noFill/>
          <a:ln w="762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sp>
        <p:nvSpPr>
          <p:cNvPr id="78" name="Line 5161"/>
          <p:cNvSpPr>
            <a:spLocks noChangeShapeType="1"/>
          </p:cNvSpPr>
          <p:nvPr/>
        </p:nvSpPr>
        <p:spPr bwMode="auto">
          <a:xfrm flipH="1">
            <a:off x="4227827" y="5632479"/>
            <a:ext cx="0" cy="907219"/>
          </a:xfrm>
          <a:prstGeom prst="line">
            <a:avLst/>
          </a:prstGeom>
          <a:noFill/>
          <a:ln w="762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sp>
        <p:nvSpPr>
          <p:cNvPr id="79" name="Line 5161"/>
          <p:cNvSpPr>
            <a:spLocks noChangeShapeType="1"/>
          </p:cNvSpPr>
          <p:nvPr/>
        </p:nvSpPr>
        <p:spPr bwMode="auto">
          <a:xfrm>
            <a:off x="8588620" y="5237724"/>
            <a:ext cx="7711" cy="863346"/>
          </a:xfrm>
          <a:prstGeom prst="line">
            <a:avLst/>
          </a:prstGeom>
          <a:noFill/>
          <a:ln w="762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fr-FR"/>
          </a:p>
        </p:txBody>
      </p:sp>
      <p:grpSp>
        <p:nvGrpSpPr>
          <p:cNvPr id="80" name="Group 65" descr=" 180"/>
          <p:cNvGrpSpPr>
            <a:grpSpLocks/>
          </p:cNvGrpSpPr>
          <p:nvPr/>
        </p:nvGrpSpPr>
        <p:grpSpPr bwMode="auto">
          <a:xfrm>
            <a:off x="4794250" y="4449424"/>
            <a:ext cx="3781425" cy="596900"/>
            <a:chOff x="3028" y="2292"/>
            <a:chExt cx="1940" cy="376"/>
          </a:xfrm>
        </p:grpSpPr>
        <p:sp>
          <p:nvSpPr>
            <p:cNvPr id="81" name="Line 43"/>
            <p:cNvSpPr>
              <a:spLocks noChangeShapeType="1"/>
            </p:cNvSpPr>
            <p:nvPr/>
          </p:nvSpPr>
          <p:spPr bwMode="auto">
            <a:xfrm rot="16200000" flipV="1">
              <a:off x="3998" y="1675"/>
              <a:ext cx="0" cy="1940"/>
            </a:xfrm>
            <a:prstGeom prst="line">
              <a:avLst/>
            </a:prstGeom>
            <a:noFill/>
            <a:ln w="76200">
              <a:solidFill>
                <a:srgbClr val="33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sp>
          <p:nvSpPr>
            <p:cNvPr id="82" name="Line 44"/>
            <p:cNvSpPr>
              <a:spLocks noChangeShapeType="1"/>
            </p:cNvSpPr>
            <p:nvPr/>
          </p:nvSpPr>
          <p:spPr bwMode="auto">
            <a:xfrm flipV="1">
              <a:off x="4960" y="2292"/>
              <a:ext cx="0" cy="376"/>
            </a:xfrm>
            <a:prstGeom prst="line">
              <a:avLst/>
            </a:prstGeom>
            <a:noFill/>
            <a:ln w="76200">
              <a:solidFill>
                <a:srgbClr val="3333CC"/>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grpSp>
      <p:sp>
        <p:nvSpPr>
          <p:cNvPr id="83" name="Line 46"/>
          <p:cNvSpPr>
            <a:spLocks noChangeShapeType="1"/>
          </p:cNvSpPr>
          <p:nvPr/>
        </p:nvSpPr>
        <p:spPr bwMode="auto">
          <a:xfrm rot="16200000" flipV="1">
            <a:off x="2342509" y="4651959"/>
            <a:ext cx="0" cy="2108200"/>
          </a:xfrm>
          <a:prstGeom prst="line">
            <a:avLst/>
          </a:prstGeom>
          <a:noFill/>
          <a:ln w="76200">
            <a:solidFill>
              <a:srgbClr val="33CC33"/>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grpSp>
        <p:nvGrpSpPr>
          <p:cNvPr id="84" name="Group 66"/>
          <p:cNvGrpSpPr>
            <a:grpSpLocks/>
          </p:cNvGrpSpPr>
          <p:nvPr/>
        </p:nvGrpSpPr>
        <p:grpSpPr bwMode="auto">
          <a:xfrm>
            <a:off x="1312222" y="4878972"/>
            <a:ext cx="2109787" cy="696912"/>
            <a:chOff x="997" y="2663"/>
            <a:chExt cx="1329" cy="439"/>
          </a:xfrm>
        </p:grpSpPr>
        <p:sp>
          <p:nvSpPr>
            <p:cNvPr id="85" name="Line 47"/>
            <p:cNvSpPr>
              <a:spLocks noChangeShapeType="1"/>
            </p:cNvSpPr>
            <p:nvPr/>
          </p:nvSpPr>
          <p:spPr bwMode="auto">
            <a:xfrm>
              <a:off x="1022" y="2663"/>
              <a:ext cx="0" cy="439"/>
            </a:xfrm>
            <a:prstGeom prst="line">
              <a:avLst/>
            </a:prstGeom>
            <a:noFill/>
            <a:ln w="76200">
              <a:solidFill>
                <a:srgbClr val="33CC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sp>
          <p:nvSpPr>
            <p:cNvPr id="86" name="Line 48"/>
            <p:cNvSpPr>
              <a:spLocks noChangeShapeType="1"/>
            </p:cNvSpPr>
            <p:nvPr/>
          </p:nvSpPr>
          <p:spPr bwMode="auto">
            <a:xfrm rot="5400000" flipH="1" flipV="1">
              <a:off x="1662" y="2007"/>
              <a:ext cx="0" cy="1329"/>
            </a:xfrm>
            <a:prstGeom prst="line">
              <a:avLst/>
            </a:prstGeom>
            <a:noFill/>
            <a:ln w="76200">
              <a:solidFill>
                <a:srgbClr val="33CC33"/>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a:p>
          </p:txBody>
        </p:sp>
      </p:grpSp>
      <p:grpSp>
        <p:nvGrpSpPr>
          <p:cNvPr id="87" name="Group 55"/>
          <p:cNvGrpSpPr>
            <a:grpSpLocks/>
          </p:cNvGrpSpPr>
          <p:nvPr/>
        </p:nvGrpSpPr>
        <p:grpSpPr bwMode="auto">
          <a:xfrm>
            <a:off x="0" y="4294008"/>
            <a:ext cx="3708400" cy="2313622"/>
            <a:chOff x="167" y="2549"/>
            <a:chExt cx="2335" cy="1312"/>
          </a:xfrm>
        </p:grpSpPr>
        <p:sp>
          <p:nvSpPr>
            <p:cNvPr id="88" name="Oval 56"/>
            <p:cNvSpPr>
              <a:spLocks noChangeArrowheads="1"/>
            </p:cNvSpPr>
            <p:nvPr/>
          </p:nvSpPr>
          <p:spPr bwMode="auto">
            <a:xfrm>
              <a:off x="167" y="2549"/>
              <a:ext cx="2335" cy="1085"/>
            </a:xfrm>
            <a:prstGeom prst="ellipse">
              <a:avLst/>
            </a:prstGeom>
            <a:solidFill>
              <a:srgbClr val="009900">
                <a:alpha val="50195"/>
              </a:srgbClr>
            </a:solidFill>
            <a:ln w="38100">
              <a:solidFill>
                <a:srgbClr val="00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89" name="AutoShape 57"/>
            <p:cNvSpPr>
              <a:spLocks noChangeArrowheads="1"/>
            </p:cNvSpPr>
            <p:nvPr/>
          </p:nvSpPr>
          <p:spPr bwMode="auto">
            <a:xfrm>
              <a:off x="1215" y="3515"/>
              <a:ext cx="813" cy="346"/>
            </a:xfrm>
            <a:prstGeom prst="roundRect">
              <a:avLst>
                <a:gd name="adj" fmla="val 16667"/>
              </a:avLst>
            </a:prstGeom>
            <a:solidFill>
              <a:srgbClr val="009900"/>
            </a:solidFill>
            <a:ln w="12700">
              <a:solidFill>
                <a:srgbClr val="00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defTabSz="838200">
                <a:defRPr>
                  <a:solidFill>
                    <a:srgbClr val="063DE8"/>
                  </a:solidFill>
                  <a:latin typeface="Arial" pitchFamily="34" charset="0"/>
                </a:defRPr>
              </a:lvl1pPr>
              <a:lvl2pPr marL="742950" indent="-285750" defTabSz="838200">
                <a:defRPr>
                  <a:solidFill>
                    <a:srgbClr val="063DE8"/>
                  </a:solidFill>
                  <a:latin typeface="Arial" pitchFamily="34" charset="0"/>
                </a:defRPr>
              </a:lvl2pPr>
              <a:lvl3pPr marL="1143000" indent="-228600" defTabSz="838200">
                <a:defRPr>
                  <a:solidFill>
                    <a:srgbClr val="063DE8"/>
                  </a:solidFill>
                  <a:latin typeface="Arial" pitchFamily="34" charset="0"/>
                </a:defRPr>
              </a:lvl3pPr>
              <a:lvl4pPr marL="1600200" indent="-228600" defTabSz="838200">
                <a:defRPr>
                  <a:solidFill>
                    <a:srgbClr val="063DE8"/>
                  </a:solidFill>
                  <a:latin typeface="Arial" pitchFamily="34" charset="0"/>
                </a:defRPr>
              </a:lvl4pPr>
              <a:lvl5pPr marL="2057400" indent="-228600" defTabSz="838200">
                <a:defRPr>
                  <a:solidFill>
                    <a:srgbClr val="063DE8"/>
                  </a:solidFill>
                  <a:latin typeface="Arial" pitchFamily="34" charset="0"/>
                </a:defRPr>
              </a:lvl5pPr>
              <a:lvl6pPr marL="2514600" indent="-228600" algn="ctr" defTabSz="838200" eaLnBrk="0" fontAlgn="base" hangingPunct="0">
                <a:spcBef>
                  <a:spcPct val="0"/>
                </a:spcBef>
                <a:spcAft>
                  <a:spcPct val="0"/>
                </a:spcAft>
                <a:defRPr>
                  <a:solidFill>
                    <a:srgbClr val="063DE8"/>
                  </a:solidFill>
                  <a:latin typeface="Arial" pitchFamily="34" charset="0"/>
                </a:defRPr>
              </a:lvl6pPr>
              <a:lvl7pPr marL="2971800" indent="-228600" algn="ctr" defTabSz="838200" eaLnBrk="0" fontAlgn="base" hangingPunct="0">
                <a:spcBef>
                  <a:spcPct val="0"/>
                </a:spcBef>
                <a:spcAft>
                  <a:spcPct val="0"/>
                </a:spcAft>
                <a:defRPr>
                  <a:solidFill>
                    <a:srgbClr val="063DE8"/>
                  </a:solidFill>
                  <a:latin typeface="Arial" pitchFamily="34" charset="0"/>
                </a:defRPr>
              </a:lvl7pPr>
              <a:lvl8pPr marL="3429000" indent="-228600" algn="ctr" defTabSz="838200" eaLnBrk="0" fontAlgn="base" hangingPunct="0">
                <a:spcBef>
                  <a:spcPct val="0"/>
                </a:spcBef>
                <a:spcAft>
                  <a:spcPct val="0"/>
                </a:spcAft>
                <a:defRPr>
                  <a:solidFill>
                    <a:srgbClr val="063DE8"/>
                  </a:solidFill>
                  <a:latin typeface="Arial" pitchFamily="34" charset="0"/>
                </a:defRPr>
              </a:lvl8pPr>
              <a:lvl9pPr marL="3886200" indent="-228600" algn="ctr" defTabSz="838200" eaLnBrk="0" fontAlgn="base" hangingPunct="0">
                <a:spcBef>
                  <a:spcPct val="0"/>
                </a:spcBef>
                <a:spcAft>
                  <a:spcPct val="0"/>
                </a:spcAft>
                <a:defRPr>
                  <a:solidFill>
                    <a:srgbClr val="063DE8"/>
                  </a:solidFill>
                  <a:latin typeface="Arial" pitchFamily="34" charset="0"/>
                </a:defRPr>
              </a:lvl9pPr>
            </a:lstStyle>
            <a:p>
              <a:r>
                <a:rPr lang="fr-FR" altLang="fr-FR" sz="1300" b="1">
                  <a:solidFill>
                    <a:schemeClr val="bg1"/>
                  </a:solidFill>
                </a:rPr>
                <a:t>Boucle de livraison</a:t>
              </a:r>
            </a:p>
          </p:txBody>
        </p:sp>
      </p:grpSp>
      <p:grpSp>
        <p:nvGrpSpPr>
          <p:cNvPr id="90" name="Group 49"/>
          <p:cNvGrpSpPr>
            <a:grpSpLocks/>
          </p:cNvGrpSpPr>
          <p:nvPr/>
        </p:nvGrpSpPr>
        <p:grpSpPr bwMode="auto">
          <a:xfrm>
            <a:off x="15305" y="1670278"/>
            <a:ext cx="3706813" cy="2554287"/>
            <a:chOff x="329" y="346"/>
            <a:chExt cx="2334" cy="1609"/>
          </a:xfrm>
        </p:grpSpPr>
        <p:sp>
          <p:nvSpPr>
            <p:cNvPr id="91" name="Oval 50"/>
            <p:cNvSpPr>
              <a:spLocks noChangeArrowheads="1"/>
            </p:cNvSpPr>
            <p:nvPr/>
          </p:nvSpPr>
          <p:spPr bwMode="auto">
            <a:xfrm>
              <a:off x="329" y="567"/>
              <a:ext cx="2334" cy="1388"/>
            </a:xfrm>
            <a:prstGeom prst="ellipse">
              <a:avLst/>
            </a:prstGeom>
            <a:solidFill>
              <a:schemeClr val="hlink">
                <a:alpha val="50195"/>
              </a:schemeClr>
            </a:solidFill>
            <a:ln w="38100">
              <a:solidFill>
                <a:schemeClr val="hlink"/>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92" name="AutoShape 51"/>
            <p:cNvSpPr>
              <a:spLocks noChangeArrowheads="1"/>
            </p:cNvSpPr>
            <p:nvPr/>
          </p:nvSpPr>
          <p:spPr bwMode="auto">
            <a:xfrm>
              <a:off x="1265" y="346"/>
              <a:ext cx="707" cy="345"/>
            </a:xfrm>
            <a:prstGeom prst="roundRect">
              <a:avLst>
                <a:gd name="adj" fmla="val 16667"/>
              </a:avLst>
            </a:prstGeom>
            <a:solidFill>
              <a:schemeClr val="hlink"/>
            </a:solidFill>
            <a:ln w="12700">
              <a:solidFill>
                <a:schemeClr val="hlink"/>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defTabSz="838200">
                <a:defRPr>
                  <a:solidFill>
                    <a:srgbClr val="063DE8"/>
                  </a:solidFill>
                  <a:latin typeface="Arial" pitchFamily="34" charset="0"/>
                </a:defRPr>
              </a:lvl1pPr>
              <a:lvl2pPr marL="742950" indent="-285750" defTabSz="838200">
                <a:defRPr>
                  <a:solidFill>
                    <a:srgbClr val="063DE8"/>
                  </a:solidFill>
                  <a:latin typeface="Arial" pitchFamily="34" charset="0"/>
                </a:defRPr>
              </a:lvl2pPr>
              <a:lvl3pPr marL="1143000" indent="-228600" defTabSz="838200">
                <a:defRPr>
                  <a:solidFill>
                    <a:srgbClr val="063DE8"/>
                  </a:solidFill>
                  <a:latin typeface="Arial" pitchFamily="34" charset="0"/>
                </a:defRPr>
              </a:lvl3pPr>
              <a:lvl4pPr marL="1600200" indent="-228600" defTabSz="838200">
                <a:defRPr>
                  <a:solidFill>
                    <a:srgbClr val="063DE8"/>
                  </a:solidFill>
                  <a:latin typeface="Arial" pitchFamily="34" charset="0"/>
                </a:defRPr>
              </a:lvl4pPr>
              <a:lvl5pPr marL="2057400" indent="-228600" defTabSz="838200">
                <a:defRPr>
                  <a:solidFill>
                    <a:srgbClr val="063DE8"/>
                  </a:solidFill>
                  <a:latin typeface="Arial" pitchFamily="34" charset="0"/>
                </a:defRPr>
              </a:lvl5pPr>
              <a:lvl6pPr marL="2514600" indent="-228600" algn="ctr" defTabSz="838200" eaLnBrk="0" fontAlgn="base" hangingPunct="0">
                <a:spcBef>
                  <a:spcPct val="0"/>
                </a:spcBef>
                <a:spcAft>
                  <a:spcPct val="0"/>
                </a:spcAft>
                <a:defRPr>
                  <a:solidFill>
                    <a:srgbClr val="063DE8"/>
                  </a:solidFill>
                  <a:latin typeface="Arial" pitchFamily="34" charset="0"/>
                </a:defRPr>
              </a:lvl6pPr>
              <a:lvl7pPr marL="2971800" indent="-228600" algn="ctr" defTabSz="838200" eaLnBrk="0" fontAlgn="base" hangingPunct="0">
                <a:spcBef>
                  <a:spcPct val="0"/>
                </a:spcBef>
                <a:spcAft>
                  <a:spcPct val="0"/>
                </a:spcAft>
                <a:defRPr>
                  <a:solidFill>
                    <a:srgbClr val="063DE8"/>
                  </a:solidFill>
                  <a:latin typeface="Arial" pitchFamily="34" charset="0"/>
                </a:defRPr>
              </a:lvl7pPr>
              <a:lvl8pPr marL="3429000" indent="-228600" algn="ctr" defTabSz="838200" eaLnBrk="0" fontAlgn="base" hangingPunct="0">
                <a:spcBef>
                  <a:spcPct val="0"/>
                </a:spcBef>
                <a:spcAft>
                  <a:spcPct val="0"/>
                </a:spcAft>
                <a:defRPr>
                  <a:solidFill>
                    <a:srgbClr val="063DE8"/>
                  </a:solidFill>
                  <a:latin typeface="Arial" pitchFamily="34" charset="0"/>
                </a:defRPr>
              </a:lvl8pPr>
              <a:lvl9pPr marL="3886200" indent="-228600" algn="ctr" defTabSz="838200" eaLnBrk="0" fontAlgn="base" hangingPunct="0">
                <a:spcBef>
                  <a:spcPct val="0"/>
                </a:spcBef>
                <a:spcAft>
                  <a:spcPct val="0"/>
                </a:spcAft>
                <a:defRPr>
                  <a:solidFill>
                    <a:srgbClr val="063DE8"/>
                  </a:solidFill>
                  <a:latin typeface="Arial" pitchFamily="34" charset="0"/>
                </a:defRPr>
              </a:lvl9pPr>
            </a:lstStyle>
            <a:p>
              <a:r>
                <a:rPr lang="fr-FR" altLang="fr-FR" sz="1300" b="1">
                  <a:solidFill>
                    <a:schemeClr val="bg1"/>
                  </a:solidFill>
                </a:rPr>
                <a:t>Boucle d’appro.</a:t>
              </a:r>
            </a:p>
          </p:txBody>
        </p:sp>
      </p:grpSp>
      <p:grpSp>
        <p:nvGrpSpPr>
          <p:cNvPr id="93" name="Group 58"/>
          <p:cNvGrpSpPr>
            <a:grpSpLocks/>
          </p:cNvGrpSpPr>
          <p:nvPr/>
        </p:nvGrpSpPr>
        <p:grpSpPr bwMode="auto">
          <a:xfrm>
            <a:off x="4878809" y="2020345"/>
            <a:ext cx="5032375" cy="2325688"/>
            <a:chOff x="2263" y="1213"/>
            <a:chExt cx="3169" cy="1466"/>
          </a:xfrm>
        </p:grpSpPr>
        <p:sp>
          <p:nvSpPr>
            <p:cNvPr id="94" name="Oval 59"/>
            <p:cNvSpPr>
              <a:spLocks noChangeArrowheads="1"/>
            </p:cNvSpPr>
            <p:nvPr/>
          </p:nvSpPr>
          <p:spPr bwMode="auto">
            <a:xfrm>
              <a:off x="2263" y="1213"/>
              <a:ext cx="3169" cy="1350"/>
            </a:xfrm>
            <a:prstGeom prst="ellipse">
              <a:avLst/>
            </a:prstGeom>
            <a:solidFill>
              <a:schemeClr val="tx1">
                <a:alpha val="50195"/>
              </a:schemeClr>
            </a:solidFill>
            <a:ln w="381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95" name="AutoShape 60"/>
            <p:cNvSpPr>
              <a:spLocks noChangeArrowheads="1"/>
            </p:cNvSpPr>
            <p:nvPr/>
          </p:nvSpPr>
          <p:spPr bwMode="auto">
            <a:xfrm>
              <a:off x="4000" y="2334"/>
              <a:ext cx="813" cy="345"/>
            </a:xfrm>
            <a:prstGeom prst="roundRect">
              <a:avLst>
                <a:gd name="adj" fmla="val 16667"/>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defTabSz="838200">
                <a:defRPr>
                  <a:solidFill>
                    <a:srgbClr val="063DE8"/>
                  </a:solidFill>
                  <a:latin typeface="Arial" pitchFamily="34" charset="0"/>
                </a:defRPr>
              </a:lvl1pPr>
              <a:lvl2pPr marL="742950" indent="-285750" defTabSz="838200">
                <a:defRPr>
                  <a:solidFill>
                    <a:srgbClr val="063DE8"/>
                  </a:solidFill>
                  <a:latin typeface="Arial" pitchFamily="34" charset="0"/>
                </a:defRPr>
              </a:lvl2pPr>
              <a:lvl3pPr marL="1143000" indent="-228600" defTabSz="838200">
                <a:defRPr>
                  <a:solidFill>
                    <a:srgbClr val="063DE8"/>
                  </a:solidFill>
                  <a:latin typeface="Arial" pitchFamily="34" charset="0"/>
                </a:defRPr>
              </a:lvl3pPr>
              <a:lvl4pPr marL="1600200" indent="-228600" defTabSz="838200">
                <a:defRPr>
                  <a:solidFill>
                    <a:srgbClr val="063DE8"/>
                  </a:solidFill>
                  <a:latin typeface="Arial" pitchFamily="34" charset="0"/>
                </a:defRPr>
              </a:lvl4pPr>
              <a:lvl5pPr marL="2057400" indent="-228600" defTabSz="838200">
                <a:defRPr>
                  <a:solidFill>
                    <a:srgbClr val="063DE8"/>
                  </a:solidFill>
                  <a:latin typeface="Arial" pitchFamily="34" charset="0"/>
                </a:defRPr>
              </a:lvl5pPr>
              <a:lvl6pPr marL="2514600" indent="-228600" algn="ctr" defTabSz="838200" eaLnBrk="0" fontAlgn="base" hangingPunct="0">
                <a:spcBef>
                  <a:spcPct val="0"/>
                </a:spcBef>
                <a:spcAft>
                  <a:spcPct val="0"/>
                </a:spcAft>
                <a:defRPr>
                  <a:solidFill>
                    <a:srgbClr val="063DE8"/>
                  </a:solidFill>
                  <a:latin typeface="Arial" pitchFamily="34" charset="0"/>
                </a:defRPr>
              </a:lvl6pPr>
              <a:lvl7pPr marL="2971800" indent="-228600" algn="ctr" defTabSz="838200" eaLnBrk="0" fontAlgn="base" hangingPunct="0">
                <a:spcBef>
                  <a:spcPct val="0"/>
                </a:spcBef>
                <a:spcAft>
                  <a:spcPct val="0"/>
                </a:spcAft>
                <a:defRPr>
                  <a:solidFill>
                    <a:srgbClr val="063DE8"/>
                  </a:solidFill>
                  <a:latin typeface="Arial" pitchFamily="34" charset="0"/>
                </a:defRPr>
              </a:lvl7pPr>
              <a:lvl8pPr marL="3429000" indent="-228600" algn="ctr" defTabSz="838200" eaLnBrk="0" fontAlgn="base" hangingPunct="0">
                <a:spcBef>
                  <a:spcPct val="0"/>
                </a:spcBef>
                <a:spcAft>
                  <a:spcPct val="0"/>
                </a:spcAft>
                <a:defRPr>
                  <a:solidFill>
                    <a:srgbClr val="063DE8"/>
                  </a:solidFill>
                  <a:latin typeface="Arial" pitchFamily="34" charset="0"/>
                </a:defRPr>
              </a:lvl8pPr>
              <a:lvl9pPr marL="3886200" indent="-228600" algn="ctr" defTabSz="838200" eaLnBrk="0" fontAlgn="base" hangingPunct="0">
                <a:spcBef>
                  <a:spcPct val="0"/>
                </a:spcBef>
                <a:spcAft>
                  <a:spcPct val="0"/>
                </a:spcAft>
                <a:defRPr>
                  <a:solidFill>
                    <a:srgbClr val="063DE8"/>
                  </a:solidFill>
                  <a:latin typeface="Arial" pitchFamily="34" charset="0"/>
                </a:defRPr>
              </a:lvl9pPr>
            </a:lstStyle>
            <a:p>
              <a:r>
                <a:rPr lang="fr-FR" altLang="fr-FR" sz="1300" b="1">
                  <a:solidFill>
                    <a:schemeClr val="bg1"/>
                  </a:solidFill>
                </a:rPr>
                <a:t>Boucle d’usinage</a:t>
              </a:r>
            </a:p>
          </p:txBody>
        </p:sp>
      </p:grpSp>
      <p:grpSp>
        <p:nvGrpSpPr>
          <p:cNvPr id="96" name="Groupe 95"/>
          <p:cNvGrpSpPr/>
          <p:nvPr/>
        </p:nvGrpSpPr>
        <p:grpSpPr>
          <a:xfrm>
            <a:off x="4533900" y="4311246"/>
            <a:ext cx="4864841" cy="2333702"/>
            <a:chOff x="4060811" y="4380552"/>
            <a:chExt cx="4864841" cy="2333702"/>
          </a:xfrm>
        </p:grpSpPr>
        <p:sp>
          <p:nvSpPr>
            <p:cNvPr id="97" name="Oval 53"/>
            <p:cNvSpPr>
              <a:spLocks noChangeArrowheads="1"/>
            </p:cNvSpPr>
            <p:nvPr/>
          </p:nvSpPr>
          <p:spPr bwMode="auto">
            <a:xfrm>
              <a:off x="4069489" y="4380552"/>
              <a:ext cx="4856163" cy="2051065"/>
            </a:xfrm>
            <a:prstGeom prst="ellipse">
              <a:avLst/>
            </a:prstGeom>
            <a:solidFill>
              <a:schemeClr val="accent1">
                <a:alpha val="50195"/>
              </a:schemeClr>
            </a:solidFill>
            <a:ln w="381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98" name="AutoShape 54"/>
            <p:cNvSpPr>
              <a:spLocks noChangeArrowheads="1"/>
            </p:cNvSpPr>
            <p:nvPr/>
          </p:nvSpPr>
          <p:spPr bwMode="auto">
            <a:xfrm>
              <a:off x="4060811" y="6165400"/>
              <a:ext cx="1419225" cy="548854"/>
            </a:xfrm>
            <a:prstGeom prst="roundRect">
              <a:avLst>
                <a:gd name="adj" fmla="val 16667"/>
              </a:avLst>
            </a:prstGeom>
            <a:solidFill>
              <a:schemeClr val="accent1"/>
            </a:solidFill>
            <a:ln w="127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07" tIns="41903" rIns="83807" bIns="41903" anchor="ctr"/>
            <a:lstStyle>
              <a:lvl1pPr defTabSz="838200">
                <a:defRPr>
                  <a:solidFill>
                    <a:srgbClr val="063DE8"/>
                  </a:solidFill>
                  <a:latin typeface="Arial" pitchFamily="34" charset="0"/>
                </a:defRPr>
              </a:lvl1pPr>
              <a:lvl2pPr marL="742950" indent="-285750" defTabSz="838200">
                <a:defRPr>
                  <a:solidFill>
                    <a:srgbClr val="063DE8"/>
                  </a:solidFill>
                  <a:latin typeface="Arial" pitchFamily="34" charset="0"/>
                </a:defRPr>
              </a:lvl2pPr>
              <a:lvl3pPr marL="1143000" indent="-228600" defTabSz="838200">
                <a:defRPr>
                  <a:solidFill>
                    <a:srgbClr val="063DE8"/>
                  </a:solidFill>
                  <a:latin typeface="Arial" pitchFamily="34" charset="0"/>
                </a:defRPr>
              </a:lvl3pPr>
              <a:lvl4pPr marL="1600200" indent="-228600" defTabSz="838200">
                <a:defRPr>
                  <a:solidFill>
                    <a:srgbClr val="063DE8"/>
                  </a:solidFill>
                  <a:latin typeface="Arial" pitchFamily="34" charset="0"/>
                </a:defRPr>
              </a:lvl4pPr>
              <a:lvl5pPr marL="2057400" indent="-228600" defTabSz="838200">
                <a:defRPr>
                  <a:solidFill>
                    <a:srgbClr val="063DE8"/>
                  </a:solidFill>
                  <a:latin typeface="Arial" pitchFamily="34" charset="0"/>
                </a:defRPr>
              </a:lvl5pPr>
              <a:lvl6pPr marL="2514600" indent="-228600" algn="ctr" defTabSz="838200" eaLnBrk="0" fontAlgn="base" hangingPunct="0">
                <a:spcBef>
                  <a:spcPct val="0"/>
                </a:spcBef>
                <a:spcAft>
                  <a:spcPct val="0"/>
                </a:spcAft>
                <a:defRPr>
                  <a:solidFill>
                    <a:srgbClr val="063DE8"/>
                  </a:solidFill>
                  <a:latin typeface="Arial" pitchFamily="34" charset="0"/>
                </a:defRPr>
              </a:lvl6pPr>
              <a:lvl7pPr marL="2971800" indent="-228600" algn="ctr" defTabSz="838200" eaLnBrk="0" fontAlgn="base" hangingPunct="0">
                <a:spcBef>
                  <a:spcPct val="0"/>
                </a:spcBef>
                <a:spcAft>
                  <a:spcPct val="0"/>
                </a:spcAft>
                <a:defRPr>
                  <a:solidFill>
                    <a:srgbClr val="063DE8"/>
                  </a:solidFill>
                  <a:latin typeface="Arial" pitchFamily="34" charset="0"/>
                </a:defRPr>
              </a:lvl7pPr>
              <a:lvl8pPr marL="3429000" indent="-228600" algn="ctr" defTabSz="838200" eaLnBrk="0" fontAlgn="base" hangingPunct="0">
                <a:spcBef>
                  <a:spcPct val="0"/>
                </a:spcBef>
                <a:spcAft>
                  <a:spcPct val="0"/>
                </a:spcAft>
                <a:defRPr>
                  <a:solidFill>
                    <a:srgbClr val="063DE8"/>
                  </a:solidFill>
                  <a:latin typeface="Arial" pitchFamily="34" charset="0"/>
                </a:defRPr>
              </a:lvl8pPr>
              <a:lvl9pPr marL="3886200" indent="-228600" algn="ctr" defTabSz="838200" eaLnBrk="0" fontAlgn="base" hangingPunct="0">
                <a:spcBef>
                  <a:spcPct val="0"/>
                </a:spcBef>
                <a:spcAft>
                  <a:spcPct val="0"/>
                </a:spcAft>
                <a:defRPr>
                  <a:solidFill>
                    <a:srgbClr val="063DE8"/>
                  </a:solidFill>
                  <a:latin typeface="Arial" pitchFamily="34" charset="0"/>
                </a:defRPr>
              </a:lvl9pPr>
            </a:lstStyle>
            <a:p>
              <a:r>
                <a:rPr lang="fr-FR" altLang="fr-FR" sz="1300" b="1" dirty="0">
                  <a:solidFill>
                    <a:schemeClr val="bg1"/>
                  </a:solidFill>
                </a:rPr>
                <a:t>Boucle de d’assemblage</a:t>
              </a:r>
            </a:p>
          </p:txBody>
        </p:sp>
      </p:grpSp>
      <p:grpSp>
        <p:nvGrpSpPr>
          <p:cNvPr id="99" name="Group 5177"/>
          <p:cNvGrpSpPr>
            <a:grpSpLocks/>
          </p:cNvGrpSpPr>
          <p:nvPr/>
        </p:nvGrpSpPr>
        <p:grpSpPr bwMode="auto">
          <a:xfrm>
            <a:off x="910573" y="1436156"/>
            <a:ext cx="3186113" cy="2814637"/>
            <a:chOff x="846" y="461"/>
            <a:chExt cx="1739" cy="1642"/>
          </a:xfrm>
        </p:grpSpPr>
        <p:grpSp>
          <p:nvGrpSpPr>
            <p:cNvPr id="100" name="Group 5178"/>
            <p:cNvGrpSpPr>
              <a:grpSpLocks/>
            </p:cNvGrpSpPr>
            <p:nvPr/>
          </p:nvGrpSpPr>
          <p:grpSpPr bwMode="auto">
            <a:xfrm>
              <a:off x="846" y="461"/>
              <a:ext cx="1739" cy="1642"/>
              <a:chOff x="1446" y="584"/>
              <a:chExt cx="678" cy="672"/>
            </a:xfrm>
          </p:grpSpPr>
          <p:sp>
            <p:nvSpPr>
              <p:cNvPr id="102" name="Freeform 5179"/>
              <p:cNvSpPr>
                <a:spLocks/>
              </p:cNvSpPr>
              <p:nvPr/>
            </p:nvSpPr>
            <p:spPr bwMode="auto">
              <a:xfrm>
                <a:off x="1446" y="584"/>
                <a:ext cx="678" cy="672"/>
              </a:xfrm>
              <a:custGeom>
                <a:avLst/>
                <a:gdLst>
                  <a:gd name="T0" fmla="*/ 612 w 678"/>
                  <a:gd name="T1" fmla="*/ 402 h 672"/>
                  <a:gd name="T2" fmla="*/ 576 w 678"/>
                  <a:gd name="T3" fmla="*/ 372 h 672"/>
                  <a:gd name="T4" fmla="*/ 570 w 678"/>
                  <a:gd name="T5" fmla="*/ 336 h 672"/>
                  <a:gd name="T6" fmla="*/ 582 w 678"/>
                  <a:gd name="T7" fmla="*/ 288 h 672"/>
                  <a:gd name="T8" fmla="*/ 618 w 678"/>
                  <a:gd name="T9" fmla="*/ 264 h 672"/>
                  <a:gd name="T10" fmla="*/ 678 w 678"/>
                  <a:gd name="T11" fmla="*/ 246 h 672"/>
                  <a:gd name="T12" fmla="*/ 648 w 678"/>
                  <a:gd name="T13" fmla="*/ 174 h 672"/>
                  <a:gd name="T14" fmla="*/ 594 w 678"/>
                  <a:gd name="T15" fmla="*/ 186 h 672"/>
                  <a:gd name="T16" fmla="*/ 540 w 678"/>
                  <a:gd name="T17" fmla="*/ 192 h 672"/>
                  <a:gd name="T18" fmla="*/ 504 w 678"/>
                  <a:gd name="T19" fmla="*/ 174 h 672"/>
                  <a:gd name="T20" fmla="*/ 480 w 678"/>
                  <a:gd name="T21" fmla="*/ 126 h 672"/>
                  <a:gd name="T22" fmla="*/ 492 w 678"/>
                  <a:gd name="T23" fmla="*/ 72 h 672"/>
                  <a:gd name="T24" fmla="*/ 498 w 678"/>
                  <a:gd name="T25" fmla="*/ 24 h 672"/>
                  <a:gd name="T26" fmla="*/ 450 w 678"/>
                  <a:gd name="T27" fmla="*/ 6 h 672"/>
                  <a:gd name="T28" fmla="*/ 420 w 678"/>
                  <a:gd name="T29" fmla="*/ 36 h 672"/>
                  <a:gd name="T30" fmla="*/ 396 w 678"/>
                  <a:gd name="T31" fmla="*/ 78 h 672"/>
                  <a:gd name="T32" fmla="*/ 360 w 678"/>
                  <a:gd name="T33" fmla="*/ 102 h 672"/>
                  <a:gd name="T34" fmla="*/ 324 w 678"/>
                  <a:gd name="T35" fmla="*/ 102 h 672"/>
                  <a:gd name="T36" fmla="*/ 282 w 678"/>
                  <a:gd name="T37" fmla="*/ 78 h 672"/>
                  <a:gd name="T38" fmla="*/ 264 w 678"/>
                  <a:gd name="T39" fmla="*/ 36 h 672"/>
                  <a:gd name="T40" fmla="*/ 222 w 678"/>
                  <a:gd name="T41" fmla="*/ 6 h 672"/>
                  <a:gd name="T42" fmla="*/ 168 w 678"/>
                  <a:gd name="T43" fmla="*/ 30 h 672"/>
                  <a:gd name="T44" fmla="*/ 198 w 678"/>
                  <a:gd name="T45" fmla="*/ 102 h 672"/>
                  <a:gd name="T46" fmla="*/ 192 w 678"/>
                  <a:gd name="T47" fmla="*/ 156 h 672"/>
                  <a:gd name="T48" fmla="*/ 162 w 678"/>
                  <a:gd name="T49" fmla="*/ 186 h 672"/>
                  <a:gd name="T50" fmla="*/ 108 w 678"/>
                  <a:gd name="T51" fmla="*/ 192 h 672"/>
                  <a:gd name="T52" fmla="*/ 72 w 678"/>
                  <a:gd name="T53" fmla="*/ 174 h 672"/>
                  <a:gd name="T54" fmla="*/ 18 w 678"/>
                  <a:gd name="T55" fmla="*/ 198 h 672"/>
                  <a:gd name="T56" fmla="*/ 0 w 678"/>
                  <a:gd name="T57" fmla="*/ 246 h 672"/>
                  <a:gd name="T58" fmla="*/ 66 w 678"/>
                  <a:gd name="T59" fmla="*/ 264 h 672"/>
                  <a:gd name="T60" fmla="*/ 96 w 678"/>
                  <a:gd name="T61" fmla="*/ 288 h 672"/>
                  <a:gd name="T62" fmla="*/ 114 w 678"/>
                  <a:gd name="T63" fmla="*/ 336 h 672"/>
                  <a:gd name="T64" fmla="*/ 102 w 678"/>
                  <a:gd name="T65" fmla="*/ 372 h 672"/>
                  <a:gd name="T66" fmla="*/ 72 w 678"/>
                  <a:gd name="T67" fmla="*/ 402 h 672"/>
                  <a:gd name="T68" fmla="*/ 36 w 678"/>
                  <a:gd name="T69" fmla="*/ 408 h 672"/>
                  <a:gd name="T70" fmla="*/ 24 w 678"/>
                  <a:gd name="T71" fmla="*/ 480 h 672"/>
                  <a:gd name="T72" fmla="*/ 78 w 678"/>
                  <a:gd name="T73" fmla="*/ 486 h 672"/>
                  <a:gd name="T74" fmla="*/ 132 w 678"/>
                  <a:gd name="T75" fmla="*/ 474 h 672"/>
                  <a:gd name="T76" fmla="*/ 180 w 678"/>
                  <a:gd name="T77" fmla="*/ 492 h 672"/>
                  <a:gd name="T78" fmla="*/ 198 w 678"/>
                  <a:gd name="T79" fmla="*/ 534 h 672"/>
                  <a:gd name="T80" fmla="*/ 192 w 678"/>
                  <a:gd name="T81" fmla="*/ 588 h 672"/>
                  <a:gd name="T82" fmla="*/ 180 w 678"/>
                  <a:gd name="T83" fmla="*/ 642 h 672"/>
                  <a:gd name="T84" fmla="*/ 228 w 678"/>
                  <a:gd name="T85" fmla="*/ 666 h 672"/>
                  <a:gd name="T86" fmla="*/ 264 w 678"/>
                  <a:gd name="T87" fmla="*/ 636 h 672"/>
                  <a:gd name="T88" fmla="*/ 276 w 678"/>
                  <a:gd name="T89" fmla="*/ 594 h 672"/>
                  <a:gd name="T90" fmla="*/ 312 w 678"/>
                  <a:gd name="T91" fmla="*/ 570 h 672"/>
                  <a:gd name="T92" fmla="*/ 348 w 678"/>
                  <a:gd name="T93" fmla="*/ 564 h 672"/>
                  <a:gd name="T94" fmla="*/ 390 w 678"/>
                  <a:gd name="T95" fmla="*/ 582 h 672"/>
                  <a:gd name="T96" fmla="*/ 414 w 678"/>
                  <a:gd name="T97" fmla="*/ 618 h 672"/>
                  <a:gd name="T98" fmla="*/ 450 w 678"/>
                  <a:gd name="T99" fmla="*/ 666 h 672"/>
                  <a:gd name="T100" fmla="*/ 516 w 678"/>
                  <a:gd name="T101" fmla="*/ 636 h 672"/>
                  <a:gd name="T102" fmla="*/ 486 w 678"/>
                  <a:gd name="T103" fmla="*/ 576 h 672"/>
                  <a:gd name="T104" fmla="*/ 486 w 678"/>
                  <a:gd name="T105" fmla="*/ 522 h 672"/>
                  <a:gd name="T106" fmla="*/ 510 w 678"/>
                  <a:gd name="T107" fmla="*/ 486 h 672"/>
                  <a:gd name="T108" fmla="*/ 564 w 678"/>
                  <a:gd name="T109" fmla="*/ 474 h 672"/>
                  <a:gd name="T110" fmla="*/ 612 w 678"/>
                  <a:gd name="T111" fmla="*/ 492 h 672"/>
                  <a:gd name="T112" fmla="*/ 654 w 678"/>
                  <a:gd name="T113" fmla="*/ 480 h 672"/>
                  <a:gd name="T114" fmla="*/ 678 w 678"/>
                  <a:gd name="T115" fmla="*/ 432 h 6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8" h="672">
                    <a:moveTo>
                      <a:pt x="648" y="408"/>
                    </a:moveTo>
                    <a:lnTo>
                      <a:pt x="636" y="408"/>
                    </a:lnTo>
                    <a:lnTo>
                      <a:pt x="624" y="408"/>
                    </a:lnTo>
                    <a:lnTo>
                      <a:pt x="618" y="408"/>
                    </a:lnTo>
                    <a:lnTo>
                      <a:pt x="612" y="402"/>
                    </a:lnTo>
                    <a:lnTo>
                      <a:pt x="600" y="396"/>
                    </a:lnTo>
                    <a:lnTo>
                      <a:pt x="594" y="390"/>
                    </a:lnTo>
                    <a:lnTo>
                      <a:pt x="588" y="384"/>
                    </a:lnTo>
                    <a:lnTo>
                      <a:pt x="582" y="378"/>
                    </a:lnTo>
                    <a:lnTo>
                      <a:pt x="576" y="372"/>
                    </a:lnTo>
                    <a:lnTo>
                      <a:pt x="576" y="360"/>
                    </a:lnTo>
                    <a:lnTo>
                      <a:pt x="570" y="354"/>
                    </a:lnTo>
                    <a:lnTo>
                      <a:pt x="570" y="342"/>
                    </a:lnTo>
                    <a:lnTo>
                      <a:pt x="570" y="336"/>
                    </a:lnTo>
                    <a:lnTo>
                      <a:pt x="570" y="324"/>
                    </a:lnTo>
                    <a:lnTo>
                      <a:pt x="570" y="318"/>
                    </a:lnTo>
                    <a:lnTo>
                      <a:pt x="576" y="306"/>
                    </a:lnTo>
                    <a:lnTo>
                      <a:pt x="576" y="300"/>
                    </a:lnTo>
                    <a:lnTo>
                      <a:pt x="582" y="288"/>
                    </a:lnTo>
                    <a:lnTo>
                      <a:pt x="588" y="282"/>
                    </a:lnTo>
                    <a:lnTo>
                      <a:pt x="594" y="276"/>
                    </a:lnTo>
                    <a:lnTo>
                      <a:pt x="600" y="270"/>
                    </a:lnTo>
                    <a:lnTo>
                      <a:pt x="612" y="264"/>
                    </a:lnTo>
                    <a:lnTo>
                      <a:pt x="618" y="264"/>
                    </a:lnTo>
                    <a:lnTo>
                      <a:pt x="624" y="258"/>
                    </a:lnTo>
                    <a:lnTo>
                      <a:pt x="636" y="258"/>
                    </a:lnTo>
                    <a:lnTo>
                      <a:pt x="648" y="258"/>
                    </a:lnTo>
                    <a:lnTo>
                      <a:pt x="678" y="246"/>
                    </a:lnTo>
                    <a:lnTo>
                      <a:pt x="672" y="228"/>
                    </a:lnTo>
                    <a:lnTo>
                      <a:pt x="666" y="216"/>
                    </a:lnTo>
                    <a:lnTo>
                      <a:pt x="666" y="198"/>
                    </a:lnTo>
                    <a:lnTo>
                      <a:pt x="654" y="186"/>
                    </a:lnTo>
                    <a:lnTo>
                      <a:pt x="648" y="174"/>
                    </a:lnTo>
                    <a:lnTo>
                      <a:pt x="642" y="162"/>
                    </a:lnTo>
                    <a:lnTo>
                      <a:pt x="612" y="174"/>
                    </a:lnTo>
                    <a:lnTo>
                      <a:pt x="606" y="180"/>
                    </a:lnTo>
                    <a:lnTo>
                      <a:pt x="594" y="186"/>
                    </a:lnTo>
                    <a:lnTo>
                      <a:pt x="582" y="192"/>
                    </a:lnTo>
                    <a:lnTo>
                      <a:pt x="570" y="192"/>
                    </a:lnTo>
                    <a:lnTo>
                      <a:pt x="564" y="198"/>
                    </a:lnTo>
                    <a:lnTo>
                      <a:pt x="552" y="198"/>
                    </a:lnTo>
                    <a:lnTo>
                      <a:pt x="540" y="192"/>
                    </a:lnTo>
                    <a:lnTo>
                      <a:pt x="528" y="192"/>
                    </a:lnTo>
                    <a:lnTo>
                      <a:pt x="522" y="186"/>
                    </a:lnTo>
                    <a:lnTo>
                      <a:pt x="510" y="180"/>
                    </a:lnTo>
                    <a:lnTo>
                      <a:pt x="504" y="174"/>
                    </a:lnTo>
                    <a:lnTo>
                      <a:pt x="492" y="162"/>
                    </a:lnTo>
                    <a:lnTo>
                      <a:pt x="486" y="156"/>
                    </a:lnTo>
                    <a:lnTo>
                      <a:pt x="486" y="144"/>
                    </a:lnTo>
                    <a:lnTo>
                      <a:pt x="480" y="132"/>
                    </a:lnTo>
                    <a:lnTo>
                      <a:pt x="480" y="126"/>
                    </a:lnTo>
                    <a:lnTo>
                      <a:pt x="480" y="114"/>
                    </a:lnTo>
                    <a:lnTo>
                      <a:pt x="480" y="102"/>
                    </a:lnTo>
                    <a:lnTo>
                      <a:pt x="486" y="90"/>
                    </a:lnTo>
                    <a:lnTo>
                      <a:pt x="486" y="84"/>
                    </a:lnTo>
                    <a:lnTo>
                      <a:pt x="492" y="72"/>
                    </a:lnTo>
                    <a:lnTo>
                      <a:pt x="504" y="66"/>
                    </a:lnTo>
                    <a:lnTo>
                      <a:pt x="516" y="30"/>
                    </a:lnTo>
                    <a:lnTo>
                      <a:pt x="504" y="30"/>
                    </a:lnTo>
                    <a:lnTo>
                      <a:pt x="498" y="24"/>
                    </a:lnTo>
                    <a:lnTo>
                      <a:pt x="486" y="18"/>
                    </a:lnTo>
                    <a:lnTo>
                      <a:pt x="480" y="12"/>
                    </a:lnTo>
                    <a:lnTo>
                      <a:pt x="468" y="12"/>
                    </a:lnTo>
                    <a:lnTo>
                      <a:pt x="462" y="6"/>
                    </a:lnTo>
                    <a:lnTo>
                      <a:pt x="450" y="6"/>
                    </a:lnTo>
                    <a:lnTo>
                      <a:pt x="444" y="0"/>
                    </a:lnTo>
                    <a:lnTo>
                      <a:pt x="432" y="0"/>
                    </a:lnTo>
                    <a:lnTo>
                      <a:pt x="420" y="30"/>
                    </a:lnTo>
                    <a:lnTo>
                      <a:pt x="420" y="36"/>
                    </a:lnTo>
                    <a:lnTo>
                      <a:pt x="414" y="48"/>
                    </a:lnTo>
                    <a:lnTo>
                      <a:pt x="414" y="54"/>
                    </a:lnTo>
                    <a:lnTo>
                      <a:pt x="408" y="66"/>
                    </a:lnTo>
                    <a:lnTo>
                      <a:pt x="402" y="72"/>
                    </a:lnTo>
                    <a:lnTo>
                      <a:pt x="396" y="78"/>
                    </a:lnTo>
                    <a:lnTo>
                      <a:pt x="390" y="84"/>
                    </a:lnTo>
                    <a:lnTo>
                      <a:pt x="384" y="90"/>
                    </a:lnTo>
                    <a:lnTo>
                      <a:pt x="378" y="96"/>
                    </a:lnTo>
                    <a:lnTo>
                      <a:pt x="366" y="102"/>
                    </a:lnTo>
                    <a:lnTo>
                      <a:pt x="360" y="102"/>
                    </a:lnTo>
                    <a:lnTo>
                      <a:pt x="348" y="108"/>
                    </a:lnTo>
                    <a:lnTo>
                      <a:pt x="342" y="108"/>
                    </a:lnTo>
                    <a:lnTo>
                      <a:pt x="330" y="108"/>
                    </a:lnTo>
                    <a:lnTo>
                      <a:pt x="324" y="102"/>
                    </a:lnTo>
                    <a:lnTo>
                      <a:pt x="312" y="102"/>
                    </a:lnTo>
                    <a:lnTo>
                      <a:pt x="306" y="96"/>
                    </a:lnTo>
                    <a:lnTo>
                      <a:pt x="294" y="90"/>
                    </a:lnTo>
                    <a:lnTo>
                      <a:pt x="288" y="84"/>
                    </a:lnTo>
                    <a:lnTo>
                      <a:pt x="282" y="78"/>
                    </a:lnTo>
                    <a:lnTo>
                      <a:pt x="276" y="72"/>
                    </a:lnTo>
                    <a:lnTo>
                      <a:pt x="270" y="66"/>
                    </a:lnTo>
                    <a:lnTo>
                      <a:pt x="270" y="54"/>
                    </a:lnTo>
                    <a:lnTo>
                      <a:pt x="264" y="48"/>
                    </a:lnTo>
                    <a:lnTo>
                      <a:pt x="264" y="36"/>
                    </a:lnTo>
                    <a:lnTo>
                      <a:pt x="264" y="30"/>
                    </a:lnTo>
                    <a:lnTo>
                      <a:pt x="252" y="0"/>
                    </a:lnTo>
                    <a:lnTo>
                      <a:pt x="234" y="0"/>
                    </a:lnTo>
                    <a:lnTo>
                      <a:pt x="222" y="6"/>
                    </a:lnTo>
                    <a:lnTo>
                      <a:pt x="210" y="12"/>
                    </a:lnTo>
                    <a:lnTo>
                      <a:pt x="198" y="18"/>
                    </a:lnTo>
                    <a:lnTo>
                      <a:pt x="180" y="24"/>
                    </a:lnTo>
                    <a:lnTo>
                      <a:pt x="168" y="30"/>
                    </a:lnTo>
                    <a:lnTo>
                      <a:pt x="180" y="66"/>
                    </a:lnTo>
                    <a:lnTo>
                      <a:pt x="186" y="72"/>
                    </a:lnTo>
                    <a:lnTo>
                      <a:pt x="192" y="84"/>
                    </a:lnTo>
                    <a:lnTo>
                      <a:pt x="198" y="90"/>
                    </a:lnTo>
                    <a:lnTo>
                      <a:pt x="198" y="102"/>
                    </a:lnTo>
                    <a:lnTo>
                      <a:pt x="204" y="114"/>
                    </a:lnTo>
                    <a:lnTo>
                      <a:pt x="204" y="126"/>
                    </a:lnTo>
                    <a:lnTo>
                      <a:pt x="198" y="132"/>
                    </a:lnTo>
                    <a:lnTo>
                      <a:pt x="198" y="144"/>
                    </a:lnTo>
                    <a:lnTo>
                      <a:pt x="192" y="156"/>
                    </a:lnTo>
                    <a:lnTo>
                      <a:pt x="186" y="162"/>
                    </a:lnTo>
                    <a:lnTo>
                      <a:pt x="180" y="174"/>
                    </a:lnTo>
                    <a:lnTo>
                      <a:pt x="174" y="180"/>
                    </a:lnTo>
                    <a:lnTo>
                      <a:pt x="162" y="186"/>
                    </a:lnTo>
                    <a:lnTo>
                      <a:pt x="150" y="192"/>
                    </a:lnTo>
                    <a:lnTo>
                      <a:pt x="138" y="192"/>
                    </a:lnTo>
                    <a:lnTo>
                      <a:pt x="132" y="198"/>
                    </a:lnTo>
                    <a:lnTo>
                      <a:pt x="120" y="198"/>
                    </a:lnTo>
                    <a:lnTo>
                      <a:pt x="108" y="192"/>
                    </a:lnTo>
                    <a:lnTo>
                      <a:pt x="96" y="192"/>
                    </a:lnTo>
                    <a:lnTo>
                      <a:pt x="90" y="186"/>
                    </a:lnTo>
                    <a:lnTo>
                      <a:pt x="78" y="180"/>
                    </a:lnTo>
                    <a:lnTo>
                      <a:pt x="72" y="174"/>
                    </a:lnTo>
                    <a:lnTo>
                      <a:pt x="36" y="162"/>
                    </a:lnTo>
                    <a:lnTo>
                      <a:pt x="30" y="168"/>
                    </a:lnTo>
                    <a:lnTo>
                      <a:pt x="30" y="180"/>
                    </a:lnTo>
                    <a:lnTo>
                      <a:pt x="24" y="192"/>
                    </a:lnTo>
                    <a:lnTo>
                      <a:pt x="18" y="198"/>
                    </a:lnTo>
                    <a:lnTo>
                      <a:pt x="18" y="210"/>
                    </a:lnTo>
                    <a:lnTo>
                      <a:pt x="12" y="216"/>
                    </a:lnTo>
                    <a:lnTo>
                      <a:pt x="6" y="228"/>
                    </a:lnTo>
                    <a:lnTo>
                      <a:pt x="6" y="234"/>
                    </a:lnTo>
                    <a:lnTo>
                      <a:pt x="0" y="246"/>
                    </a:lnTo>
                    <a:lnTo>
                      <a:pt x="36" y="258"/>
                    </a:lnTo>
                    <a:lnTo>
                      <a:pt x="48" y="258"/>
                    </a:lnTo>
                    <a:lnTo>
                      <a:pt x="54" y="258"/>
                    </a:lnTo>
                    <a:lnTo>
                      <a:pt x="66" y="264"/>
                    </a:lnTo>
                    <a:lnTo>
                      <a:pt x="72" y="264"/>
                    </a:lnTo>
                    <a:lnTo>
                      <a:pt x="78" y="270"/>
                    </a:lnTo>
                    <a:lnTo>
                      <a:pt x="84" y="276"/>
                    </a:lnTo>
                    <a:lnTo>
                      <a:pt x="90" y="282"/>
                    </a:lnTo>
                    <a:lnTo>
                      <a:pt x="96" y="288"/>
                    </a:lnTo>
                    <a:lnTo>
                      <a:pt x="102" y="300"/>
                    </a:lnTo>
                    <a:lnTo>
                      <a:pt x="108" y="306"/>
                    </a:lnTo>
                    <a:lnTo>
                      <a:pt x="108" y="318"/>
                    </a:lnTo>
                    <a:lnTo>
                      <a:pt x="114" y="324"/>
                    </a:lnTo>
                    <a:lnTo>
                      <a:pt x="114" y="336"/>
                    </a:lnTo>
                    <a:lnTo>
                      <a:pt x="114" y="342"/>
                    </a:lnTo>
                    <a:lnTo>
                      <a:pt x="108" y="354"/>
                    </a:lnTo>
                    <a:lnTo>
                      <a:pt x="108" y="360"/>
                    </a:lnTo>
                    <a:lnTo>
                      <a:pt x="102" y="372"/>
                    </a:lnTo>
                    <a:lnTo>
                      <a:pt x="96" y="378"/>
                    </a:lnTo>
                    <a:lnTo>
                      <a:pt x="90" y="384"/>
                    </a:lnTo>
                    <a:lnTo>
                      <a:pt x="84" y="390"/>
                    </a:lnTo>
                    <a:lnTo>
                      <a:pt x="78" y="396"/>
                    </a:lnTo>
                    <a:lnTo>
                      <a:pt x="72" y="402"/>
                    </a:lnTo>
                    <a:lnTo>
                      <a:pt x="66" y="408"/>
                    </a:lnTo>
                    <a:lnTo>
                      <a:pt x="54" y="408"/>
                    </a:lnTo>
                    <a:lnTo>
                      <a:pt x="48" y="408"/>
                    </a:lnTo>
                    <a:lnTo>
                      <a:pt x="36" y="408"/>
                    </a:lnTo>
                    <a:lnTo>
                      <a:pt x="6" y="426"/>
                    </a:lnTo>
                    <a:lnTo>
                      <a:pt x="6" y="438"/>
                    </a:lnTo>
                    <a:lnTo>
                      <a:pt x="12" y="450"/>
                    </a:lnTo>
                    <a:lnTo>
                      <a:pt x="18" y="468"/>
                    </a:lnTo>
                    <a:lnTo>
                      <a:pt x="24" y="480"/>
                    </a:lnTo>
                    <a:lnTo>
                      <a:pt x="30" y="492"/>
                    </a:lnTo>
                    <a:lnTo>
                      <a:pt x="42" y="510"/>
                    </a:lnTo>
                    <a:lnTo>
                      <a:pt x="72" y="492"/>
                    </a:lnTo>
                    <a:lnTo>
                      <a:pt x="78" y="486"/>
                    </a:lnTo>
                    <a:lnTo>
                      <a:pt x="90" y="480"/>
                    </a:lnTo>
                    <a:lnTo>
                      <a:pt x="96" y="474"/>
                    </a:lnTo>
                    <a:lnTo>
                      <a:pt x="108" y="474"/>
                    </a:lnTo>
                    <a:lnTo>
                      <a:pt x="120" y="474"/>
                    </a:lnTo>
                    <a:lnTo>
                      <a:pt x="132" y="474"/>
                    </a:lnTo>
                    <a:lnTo>
                      <a:pt x="138" y="474"/>
                    </a:lnTo>
                    <a:lnTo>
                      <a:pt x="150" y="474"/>
                    </a:lnTo>
                    <a:lnTo>
                      <a:pt x="162" y="480"/>
                    </a:lnTo>
                    <a:lnTo>
                      <a:pt x="174" y="486"/>
                    </a:lnTo>
                    <a:lnTo>
                      <a:pt x="180" y="492"/>
                    </a:lnTo>
                    <a:lnTo>
                      <a:pt x="186" y="504"/>
                    </a:lnTo>
                    <a:lnTo>
                      <a:pt x="192" y="510"/>
                    </a:lnTo>
                    <a:lnTo>
                      <a:pt x="198" y="522"/>
                    </a:lnTo>
                    <a:lnTo>
                      <a:pt x="198" y="534"/>
                    </a:lnTo>
                    <a:lnTo>
                      <a:pt x="204" y="546"/>
                    </a:lnTo>
                    <a:lnTo>
                      <a:pt x="204" y="558"/>
                    </a:lnTo>
                    <a:lnTo>
                      <a:pt x="198" y="564"/>
                    </a:lnTo>
                    <a:lnTo>
                      <a:pt x="198" y="576"/>
                    </a:lnTo>
                    <a:lnTo>
                      <a:pt x="192" y="588"/>
                    </a:lnTo>
                    <a:lnTo>
                      <a:pt x="186" y="594"/>
                    </a:lnTo>
                    <a:lnTo>
                      <a:pt x="180" y="606"/>
                    </a:lnTo>
                    <a:lnTo>
                      <a:pt x="168" y="636"/>
                    </a:lnTo>
                    <a:lnTo>
                      <a:pt x="180" y="642"/>
                    </a:lnTo>
                    <a:lnTo>
                      <a:pt x="186" y="648"/>
                    </a:lnTo>
                    <a:lnTo>
                      <a:pt x="198" y="654"/>
                    </a:lnTo>
                    <a:lnTo>
                      <a:pt x="210" y="654"/>
                    </a:lnTo>
                    <a:lnTo>
                      <a:pt x="216" y="660"/>
                    </a:lnTo>
                    <a:lnTo>
                      <a:pt x="228" y="666"/>
                    </a:lnTo>
                    <a:lnTo>
                      <a:pt x="234" y="666"/>
                    </a:lnTo>
                    <a:lnTo>
                      <a:pt x="246" y="672"/>
                    </a:lnTo>
                    <a:lnTo>
                      <a:pt x="258" y="672"/>
                    </a:lnTo>
                    <a:lnTo>
                      <a:pt x="264" y="636"/>
                    </a:lnTo>
                    <a:lnTo>
                      <a:pt x="264" y="630"/>
                    </a:lnTo>
                    <a:lnTo>
                      <a:pt x="264" y="618"/>
                    </a:lnTo>
                    <a:lnTo>
                      <a:pt x="270" y="612"/>
                    </a:lnTo>
                    <a:lnTo>
                      <a:pt x="270" y="600"/>
                    </a:lnTo>
                    <a:lnTo>
                      <a:pt x="276" y="594"/>
                    </a:lnTo>
                    <a:lnTo>
                      <a:pt x="282" y="588"/>
                    </a:lnTo>
                    <a:lnTo>
                      <a:pt x="288" y="582"/>
                    </a:lnTo>
                    <a:lnTo>
                      <a:pt x="294" y="576"/>
                    </a:lnTo>
                    <a:lnTo>
                      <a:pt x="306" y="570"/>
                    </a:lnTo>
                    <a:lnTo>
                      <a:pt x="312" y="570"/>
                    </a:lnTo>
                    <a:lnTo>
                      <a:pt x="324" y="564"/>
                    </a:lnTo>
                    <a:lnTo>
                      <a:pt x="330" y="564"/>
                    </a:lnTo>
                    <a:lnTo>
                      <a:pt x="342" y="564"/>
                    </a:lnTo>
                    <a:lnTo>
                      <a:pt x="348" y="564"/>
                    </a:lnTo>
                    <a:lnTo>
                      <a:pt x="360" y="564"/>
                    </a:lnTo>
                    <a:lnTo>
                      <a:pt x="366" y="570"/>
                    </a:lnTo>
                    <a:lnTo>
                      <a:pt x="378" y="570"/>
                    </a:lnTo>
                    <a:lnTo>
                      <a:pt x="384" y="576"/>
                    </a:lnTo>
                    <a:lnTo>
                      <a:pt x="390" y="582"/>
                    </a:lnTo>
                    <a:lnTo>
                      <a:pt x="396" y="588"/>
                    </a:lnTo>
                    <a:lnTo>
                      <a:pt x="402" y="594"/>
                    </a:lnTo>
                    <a:lnTo>
                      <a:pt x="408" y="600"/>
                    </a:lnTo>
                    <a:lnTo>
                      <a:pt x="414" y="612"/>
                    </a:lnTo>
                    <a:lnTo>
                      <a:pt x="414" y="618"/>
                    </a:lnTo>
                    <a:lnTo>
                      <a:pt x="420" y="630"/>
                    </a:lnTo>
                    <a:lnTo>
                      <a:pt x="420" y="636"/>
                    </a:lnTo>
                    <a:lnTo>
                      <a:pt x="438" y="672"/>
                    </a:lnTo>
                    <a:lnTo>
                      <a:pt x="450" y="666"/>
                    </a:lnTo>
                    <a:lnTo>
                      <a:pt x="462" y="660"/>
                    </a:lnTo>
                    <a:lnTo>
                      <a:pt x="474" y="654"/>
                    </a:lnTo>
                    <a:lnTo>
                      <a:pt x="486" y="648"/>
                    </a:lnTo>
                    <a:lnTo>
                      <a:pt x="504" y="642"/>
                    </a:lnTo>
                    <a:lnTo>
                      <a:pt x="516" y="636"/>
                    </a:lnTo>
                    <a:lnTo>
                      <a:pt x="504" y="606"/>
                    </a:lnTo>
                    <a:lnTo>
                      <a:pt x="492" y="594"/>
                    </a:lnTo>
                    <a:lnTo>
                      <a:pt x="486" y="588"/>
                    </a:lnTo>
                    <a:lnTo>
                      <a:pt x="486" y="576"/>
                    </a:lnTo>
                    <a:lnTo>
                      <a:pt x="480" y="564"/>
                    </a:lnTo>
                    <a:lnTo>
                      <a:pt x="480" y="558"/>
                    </a:lnTo>
                    <a:lnTo>
                      <a:pt x="480" y="546"/>
                    </a:lnTo>
                    <a:lnTo>
                      <a:pt x="480" y="534"/>
                    </a:lnTo>
                    <a:lnTo>
                      <a:pt x="486" y="522"/>
                    </a:lnTo>
                    <a:lnTo>
                      <a:pt x="486" y="510"/>
                    </a:lnTo>
                    <a:lnTo>
                      <a:pt x="492" y="504"/>
                    </a:lnTo>
                    <a:lnTo>
                      <a:pt x="504" y="492"/>
                    </a:lnTo>
                    <a:lnTo>
                      <a:pt x="510" y="486"/>
                    </a:lnTo>
                    <a:lnTo>
                      <a:pt x="522" y="480"/>
                    </a:lnTo>
                    <a:lnTo>
                      <a:pt x="528" y="474"/>
                    </a:lnTo>
                    <a:lnTo>
                      <a:pt x="540" y="474"/>
                    </a:lnTo>
                    <a:lnTo>
                      <a:pt x="552" y="474"/>
                    </a:lnTo>
                    <a:lnTo>
                      <a:pt x="564" y="474"/>
                    </a:lnTo>
                    <a:lnTo>
                      <a:pt x="570" y="474"/>
                    </a:lnTo>
                    <a:lnTo>
                      <a:pt x="582" y="474"/>
                    </a:lnTo>
                    <a:lnTo>
                      <a:pt x="594" y="480"/>
                    </a:lnTo>
                    <a:lnTo>
                      <a:pt x="606" y="486"/>
                    </a:lnTo>
                    <a:lnTo>
                      <a:pt x="612" y="492"/>
                    </a:lnTo>
                    <a:lnTo>
                      <a:pt x="642" y="510"/>
                    </a:lnTo>
                    <a:lnTo>
                      <a:pt x="648" y="498"/>
                    </a:lnTo>
                    <a:lnTo>
                      <a:pt x="654" y="492"/>
                    </a:lnTo>
                    <a:lnTo>
                      <a:pt x="654" y="480"/>
                    </a:lnTo>
                    <a:lnTo>
                      <a:pt x="660" y="474"/>
                    </a:lnTo>
                    <a:lnTo>
                      <a:pt x="666" y="462"/>
                    </a:lnTo>
                    <a:lnTo>
                      <a:pt x="666" y="456"/>
                    </a:lnTo>
                    <a:lnTo>
                      <a:pt x="672" y="444"/>
                    </a:lnTo>
                    <a:lnTo>
                      <a:pt x="678" y="432"/>
                    </a:lnTo>
                    <a:lnTo>
                      <a:pt x="678" y="426"/>
                    </a:lnTo>
                    <a:lnTo>
                      <a:pt x="648" y="408"/>
                    </a:lnTo>
                    <a:close/>
                  </a:path>
                </a:pathLst>
              </a:custGeom>
              <a:solidFill>
                <a:schemeClr val="hlink"/>
              </a:solidFill>
              <a:ln w="9525">
                <a:solidFill>
                  <a:srgbClr val="000000"/>
                </a:solidFill>
                <a:prstDash val="solid"/>
                <a:round/>
                <a:headEnd/>
                <a:tailEnd/>
              </a:ln>
            </p:spPr>
            <p:txBody>
              <a:bodyPr/>
              <a:lstStyle/>
              <a:p>
                <a:endParaRPr lang="fr-FR"/>
              </a:p>
            </p:txBody>
          </p:sp>
          <p:sp>
            <p:nvSpPr>
              <p:cNvPr id="103" name="Freeform 5180"/>
              <p:cNvSpPr>
                <a:spLocks/>
              </p:cNvSpPr>
              <p:nvPr/>
            </p:nvSpPr>
            <p:spPr bwMode="auto">
              <a:xfrm>
                <a:off x="1596" y="728"/>
                <a:ext cx="378" cy="378"/>
              </a:xfrm>
              <a:custGeom>
                <a:avLst/>
                <a:gdLst>
                  <a:gd name="T0" fmla="*/ 48 w 378"/>
                  <a:gd name="T1" fmla="*/ 66 h 378"/>
                  <a:gd name="T2" fmla="*/ 36 w 378"/>
                  <a:gd name="T3" fmla="*/ 78 h 378"/>
                  <a:gd name="T4" fmla="*/ 24 w 378"/>
                  <a:gd name="T5" fmla="*/ 96 h 378"/>
                  <a:gd name="T6" fmla="*/ 18 w 378"/>
                  <a:gd name="T7" fmla="*/ 114 h 378"/>
                  <a:gd name="T8" fmla="*/ 12 w 378"/>
                  <a:gd name="T9" fmla="*/ 132 h 378"/>
                  <a:gd name="T10" fmla="*/ 6 w 378"/>
                  <a:gd name="T11" fmla="*/ 150 h 378"/>
                  <a:gd name="T12" fmla="*/ 0 w 378"/>
                  <a:gd name="T13" fmla="*/ 168 h 378"/>
                  <a:gd name="T14" fmla="*/ 0 w 378"/>
                  <a:gd name="T15" fmla="*/ 192 h 378"/>
                  <a:gd name="T16" fmla="*/ 0 w 378"/>
                  <a:gd name="T17" fmla="*/ 210 h 378"/>
                  <a:gd name="T18" fmla="*/ 6 w 378"/>
                  <a:gd name="T19" fmla="*/ 228 h 378"/>
                  <a:gd name="T20" fmla="*/ 12 w 378"/>
                  <a:gd name="T21" fmla="*/ 246 h 378"/>
                  <a:gd name="T22" fmla="*/ 18 w 378"/>
                  <a:gd name="T23" fmla="*/ 264 h 378"/>
                  <a:gd name="T24" fmla="*/ 24 w 378"/>
                  <a:gd name="T25" fmla="*/ 282 h 378"/>
                  <a:gd name="T26" fmla="*/ 36 w 378"/>
                  <a:gd name="T27" fmla="*/ 300 h 378"/>
                  <a:gd name="T28" fmla="*/ 48 w 378"/>
                  <a:gd name="T29" fmla="*/ 318 h 378"/>
                  <a:gd name="T30" fmla="*/ 60 w 378"/>
                  <a:gd name="T31" fmla="*/ 324 h 378"/>
                  <a:gd name="T32" fmla="*/ 72 w 378"/>
                  <a:gd name="T33" fmla="*/ 336 h 378"/>
                  <a:gd name="T34" fmla="*/ 90 w 378"/>
                  <a:gd name="T35" fmla="*/ 348 h 378"/>
                  <a:gd name="T36" fmla="*/ 108 w 378"/>
                  <a:gd name="T37" fmla="*/ 360 h 378"/>
                  <a:gd name="T38" fmla="*/ 126 w 378"/>
                  <a:gd name="T39" fmla="*/ 366 h 378"/>
                  <a:gd name="T40" fmla="*/ 144 w 378"/>
                  <a:gd name="T41" fmla="*/ 372 h 378"/>
                  <a:gd name="T42" fmla="*/ 162 w 378"/>
                  <a:gd name="T43" fmla="*/ 378 h 378"/>
                  <a:gd name="T44" fmla="*/ 180 w 378"/>
                  <a:gd name="T45" fmla="*/ 378 h 378"/>
                  <a:gd name="T46" fmla="*/ 198 w 378"/>
                  <a:gd name="T47" fmla="*/ 378 h 378"/>
                  <a:gd name="T48" fmla="*/ 222 w 378"/>
                  <a:gd name="T49" fmla="*/ 378 h 378"/>
                  <a:gd name="T50" fmla="*/ 240 w 378"/>
                  <a:gd name="T51" fmla="*/ 372 h 378"/>
                  <a:gd name="T52" fmla="*/ 258 w 378"/>
                  <a:gd name="T53" fmla="*/ 366 h 378"/>
                  <a:gd name="T54" fmla="*/ 276 w 378"/>
                  <a:gd name="T55" fmla="*/ 360 h 378"/>
                  <a:gd name="T56" fmla="*/ 294 w 378"/>
                  <a:gd name="T57" fmla="*/ 348 h 378"/>
                  <a:gd name="T58" fmla="*/ 312 w 378"/>
                  <a:gd name="T59" fmla="*/ 336 h 378"/>
                  <a:gd name="T60" fmla="*/ 324 w 378"/>
                  <a:gd name="T61" fmla="*/ 324 h 378"/>
                  <a:gd name="T62" fmla="*/ 330 w 378"/>
                  <a:gd name="T63" fmla="*/ 318 h 378"/>
                  <a:gd name="T64" fmla="*/ 342 w 378"/>
                  <a:gd name="T65" fmla="*/ 300 h 378"/>
                  <a:gd name="T66" fmla="*/ 354 w 378"/>
                  <a:gd name="T67" fmla="*/ 282 h 378"/>
                  <a:gd name="T68" fmla="*/ 366 w 378"/>
                  <a:gd name="T69" fmla="*/ 264 h 378"/>
                  <a:gd name="T70" fmla="*/ 372 w 378"/>
                  <a:gd name="T71" fmla="*/ 246 h 378"/>
                  <a:gd name="T72" fmla="*/ 378 w 378"/>
                  <a:gd name="T73" fmla="*/ 228 h 378"/>
                  <a:gd name="T74" fmla="*/ 378 w 378"/>
                  <a:gd name="T75" fmla="*/ 210 h 378"/>
                  <a:gd name="T76" fmla="*/ 378 w 378"/>
                  <a:gd name="T77" fmla="*/ 192 h 378"/>
                  <a:gd name="T78" fmla="*/ 378 w 378"/>
                  <a:gd name="T79" fmla="*/ 168 h 378"/>
                  <a:gd name="T80" fmla="*/ 378 w 378"/>
                  <a:gd name="T81" fmla="*/ 150 h 378"/>
                  <a:gd name="T82" fmla="*/ 372 w 378"/>
                  <a:gd name="T83" fmla="*/ 132 h 378"/>
                  <a:gd name="T84" fmla="*/ 366 w 378"/>
                  <a:gd name="T85" fmla="*/ 114 h 378"/>
                  <a:gd name="T86" fmla="*/ 354 w 378"/>
                  <a:gd name="T87" fmla="*/ 96 h 378"/>
                  <a:gd name="T88" fmla="*/ 342 w 378"/>
                  <a:gd name="T89" fmla="*/ 78 h 378"/>
                  <a:gd name="T90" fmla="*/ 330 w 378"/>
                  <a:gd name="T91" fmla="*/ 66 h 378"/>
                  <a:gd name="T92" fmla="*/ 324 w 378"/>
                  <a:gd name="T93" fmla="*/ 54 h 378"/>
                  <a:gd name="T94" fmla="*/ 312 w 378"/>
                  <a:gd name="T95" fmla="*/ 42 h 378"/>
                  <a:gd name="T96" fmla="*/ 294 w 378"/>
                  <a:gd name="T97" fmla="*/ 30 h 378"/>
                  <a:gd name="T98" fmla="*/ 276 w 378"/>
                  <a:gd name="T99" fmla="*/ 18 h 378"/>
                  <a:gd name="T100" fmla="*/ 258 w 378"/>
                  <a:gd name="T101" fmla="*/ 12 h 378"/>
                  <a:gd name="T102" fmla="*/ 240 w 378"/>
                  <a:gd name="T103" fmla="*/ 6 h 378"/>
                  <a:gd name="T104" fmla="*/ 222 w 378"/>
                  <a:gd name="T105" fmla="*/ 0 h 378"/>
                  <a:gd name="T106" fmla="*/ 198 w 378"/>
                  <a:gd name="T107" fmla="*/ 0 h 378"/>
                  <a:gd name="T108" fmla="*/ 180 w 378"/>
                  <a:gd name="T109" fmla="*/ 0 h 378"/>
                  <a:gd name="T110" fmla="*/ 162 w 378"/>
                  <a:gd name="T111" fmla="*/ 0 h 378"/>
                  <a:gd name="T112" fmla="*/ 144 w 378"/>
                  <a:gd name="T113" fmla="*/ 6 h 378"/>
                  <a:gd name="T114" fmla="*/ 126 w 378"/>
                  <a:gd name="T115" fmla="*/ 12 h 378"/>
                  <a:gd name="T116" fmla="*/ 108 w 378"/>
                  <a:gd name="T117" fmla="*/ 18 h 378"/>
                  <a:gd name="T118" fmla="*/ 90 w 378"/>
                  <a:gd name="T119" fmla="*/ 30 h 378"/>
                  <a:gd name="T120" fmla="*/ 72 w 378"/>
                  <a:gd name="T121" fmla="*/ 42 h 378"/>
                  <a:gd name="T122" fmla="*/ 60 w 378"/>
                  <a:gd name="T123" fmla="*/ 54 h 3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8" h="378">
                    <a:moveTo>
                      <a:pt x="60" y="54"/>
                    </a:moveTo>
                    <a:lnTo>
                      <a:pt x="48" y="66"/>
                    </a:lnTo>
                    <a:lnTo>
                      <a:pt x="42" y="72"/>
                    </a:lnTo>
                    <a:lnTo>
                      <a:pt x="36" y="78"/>
                    </a:lnTo>
                    <a:lnTo>
                      <a:pt x="30" y="90"/>
                    </a:lnTo>
                    <a:lnTo>
                      <a:pt x="24" y="96"/>
                    </a:lnTo>
                    <a:lnTo>
                      <a:pt x="24" y="108"/>
                    </a:lnTo>
                    <a:lnTo>
                      <a:pt x="18" y="114"/>
                    </a:lnTo>
                    <a:lnTo>
                      <a:pt x="12" y="120"/>
                    </a:lnTo>
                    <a:lnTo>
                      <a:pt x="12" y="132"/>
                    </a:lnTo>
                    <a:lnTo>
                      <a:pt x="6" y="144"/>
                    </a:lnTo>
                    <a:lnTo>
                      <a:pt x="6" y="150"/>
                    </a:lnTo>
                    <a:lnTo>
                      <a:pt x="6" y="162"/>
                    </a:lnTo>
                    <a:lnTo>
                      <a:pt x="0" y="168"/>
                    </a:lnTo>
                    <a:lnTo>
                      <a:pt x="0" y="180"/>
                    </a:lnTo>
                    <a:lnTo>
                      <a:pt x="0" y="192"/>
                    </a:lnTo>
                    <a:lnTo>
                      <a:pt x="0" y="198"/>
                    </a:lnTo>
                    <a:lnTo>
                      <a:pt x="0" y="210"/>
                    </a:lnTo>
                    <a:lnTo>
                      <a:pt x="6" y="216"/>
                    </a:lnTo>
                    <a:lnTo>
                      <a:pt x="6" y="228"/>
                    </a:lnTo>
                    <a:lnTo>
                      <a:pt x="6" y="240"/>
                    </a:lnTo>
                    <a:lnTo>
                      <a:pt x="12" y="246"/>
                    </a:lnTo>
                    <a:lnTo>
                      <a:pt x="12" y="258"/>
                    </a:lnTo>
                    <a:lnTo>
                      <a:pt x="18" y="264"/>
                    </a:lnTo>
                    <a:lnTo>
                      <a:pt x="24" y="276"/>
                    </a:lnTo>
                    <a:lnTo>
                      <a:pt x="24" y="282"/>
                    </a:lnTo>
                    <a:lnTo>
                      <a:pt x="30" y="294"/>
                    </a:lnTo>
                    <a:lnTo>
                      <a:pt x="36" y="300"/>
                    </a:lnTo>
                    <a:lnTo>
                      <a:pt x="42" y="306"/>
                    </a:lnTo>
                    <a:lnTo>
                      <a:pt x="48" y="318"/>
                    </a:lnTo>
                    <a:lnTo>
                      <a:pt x="60" y="324"/>
                    </a:lnTo>
                    <a:lnTo>
                      <a:pt x="66" y="330"/>
                    </a:lnTo>
                    <a:lnTo>
                      <a:pt x="72" y="336"/>
                    </a:lnTo>
                    <a:lnTo>
                      <a:pt x="78" y="342"/>
                    </a:lnTo>
                    <a:lnTo>
                      <a:pt x="90" y="348"/>
                    </a:lnTo>
                    <a:lnTo>
                      <a:pt x="96" y="354"/>
                    </a:lnTo>
                    <a:lnTo>
                      <a:pt x="108" y="360"/>
                    </a:lnTo>
                    <a:lnTo>
                      <a:pt x="114" y="360"/>
                    </a:lnTo>
                    <a:lnTo>
                      <a:pt x="126" y="366"/>
                    </a:lnTo>
                    <a:lnTo>
                      <a:pt x="132" y="372"/>
                    </a:lnTo>
                    <a:lnTo>
                      <a:pt x="144" y="372"/>
                    </a:lnTo>
                    <a:lnTo>
                      <a:pt x="150" y="372"/>
                    </a:lnTo>
                    <a:lnTo>
                      <a:pt x="162" y="378"/>
                    </a:lnTo>
                    <a:lnTo>
                      <a:pt x="174" y="378"/>
                    </a:lnTo>
                    <a:lnTo>
                      <a:pt x="180" y="378"/>
                    </a:lnTo>
                    <a:lnTo>
                      <a:pt x="192" y="378"/>
                    </a:lnTo>
                    <a:lnTo>
                      <a:pt x="198" y="378"/>
                    </a:lnTo>
                    <a:lnTo>
                      <a:pt x="210" y="378"/>
                    </a:lnTo>
                    <a:lnTo>
                      <a:pt x="222" y="378"/>
                    </a:lnTo>
                    <a:lnTo>
                      <a:pt x="228" y="372"/>
                    </a:lnTo>
                    <a:lnTo>
                      <a:pt x="240" y="372"/>
                    </a:lnTo>
                    <a:lnTo>
                      <a:pt x="246" y="372"/>
                    </a:lnTo>
                    <a:lnTo>
                      <a:pt x="258" y="366"/>
                    </a:lnTo>
                    <a:lnTo>
                      <a:pt x="264" y="360"/>
                    </a:lnTo>
                    <a:lnTo>
                      <a:pt x="276" y="360"/>
                    </a:lnTo>
                    <a:lnTo>
                      <a:pt x="282" y="354"/>
                    </a:lnTo>
                    <a:lnTo>
                      <a:pt x="294" y="348"/>
                    </a:lnTo>
                    <a:lnTo>
                      <a:pt x="300" y="342"/>
                    </a:lnTo>
                    <a:lnTo>
                      <a:pt x="312" y="336"/>
                    </a:lnTo>
                    <a:lnTo>
                      <a:pt x="318" y="330"/>
                    </a:lnTo>
                    <a:lnTo>
                      <a:pt x="324" y="324"/>
                    </a:lnTo>
                    <a:lnTo>
                      <a:pt x="330" y="318"/>
                    </a:lnTo>
                    <a:lnTo>
                      <a:pt x="336" y="306"/>
                    </a:lnTo>
                    <a:lnTo>
                      <a:pt x="342" y="300"/>
                    </a:lnTo>
                    <a:lnTo>
                      <a:pt x="348" y="294"/>
                    </a:lnTo>
                    <a:lnTo>
                      <a:pt x="354" y="282"/>
                    </a:lnTo>
                    <a:lnTo>
                      <a:pt x="360" y="276"/>
                    </a:lnTo>
                    <a:lnTo>
                      <a:pt x="366" y="264"/>
                    </a:lnTo>
                    <a:lnTo>
                      <a:pt x="366" y="258"/>
                    </a:lnTo>
                    <a:lnTo>
                      <a:pt x="372" y="246"/>
                    </a:lnTo>
                    <a:lnTo>
                      <a:pt x="372" y="240"/>
                    </a:lnTo>
                    <a:lnTo>
                      <a:pt x="378" y="228"/>
                    </a:lnTo>
                    <a:lnTo>
                      <a:pt x="378" y="216"/>
                    </a:lnTo>
                    <a:lnTo>
                      <a:pt x="378" y="210"/>
                    </a:lnTo>
                    <a:lnTo>
                      <a:pt x="378" y="198"/>
                    </a:lnTo>
                    <a:lnTo>
                      <a:pt x="378" y="192"/>
                    </a:lnTo>
                    <a:lnTo>
                      <a:pt x="378" y="180"/>
                    </a:lnTo>
                    <a:lnTo>
                      <a:pt x="378" y="168"/>
                    </a:lnTo>
                    <a:lnTo>
                      <a:pt x="378" y="162"/>
                    </a:lnTo>
                    <a:lnTo>
                      <a:pt x="378" y="150"/>
                    </a:lnTo>
                    <a:lnTo>
                      <a:pt x="372" y="144"/>
                    </a:lnTo>
                    <a:lnTo>
                      <a:pt x="372" y="132"/>
                    </a:lnTo>
                    <a:lnTo>
                      <a:pt x="366" y="120"/>
                    </a:lnTo>
                    <a:lnTo>
                      <a:pt x="366" y="114"/>
                    </a:lnTo>
                    <a:lnTo>
                      <a:pt x="360" y="108"/>
                    </a:lnTo>
                    <a:lnTo>
                      <a:pt x="354" y="96"/>
                    </a:lnTo>
                    <a:lnTo>
                      <a:pt x="348" y="90"/>
                    </a:lnTo>
                    <a:lnTo>
                      <a:pt x="342" y="78"/>
                    </a:lnTo>
                    <a:lnTo>
                      <a:pt x="336" y="72"/>
                    </a:lnTo>
                    <a:lnTo>
                      <a:pt x="330" y="66"/>
                    </a:lnTo>
                    <a:lnTo>
                      <a:pt x="324" y="54"/>
                    </a:lnTo>
                    <a:lnTo>
                      <a:pt x="318" y="48"/>
                    </a:lnTo>
                    <a:lnTo>
                      <a:pt x="312" y="42"/>
                    </a:lnTo>
                    <a:lnTo>
                      <a:pt x="300" y="36"/>
                    </a:lnTo>
                    <a:lnTo>
                      <a:pt x="294" y="30"/>
                    </a:lnTo>
                    <a:lnTo>
                      <a:pt x="282" y="24"/>
                    </a:lnTo>
                    <a:lnTo>
                      <a:pt x="276" y="18"/>
                    </a:lnTo>
                    <a:lnTo>
                      <a:pt x="264" y="18"/>
                    </a:lnTo>
                    <a:lnTo>
                      <a:pt x="258" y="12"/>
                    </a:lnTo>
                    <a:lnTo>
                      <a:pt x="246" y="12"/>
                    </a:lnTo>
                    <a:lnTo>
                      <a:pt x="240" y="6"/>
                    </a:lnTo>
                    <a:lnTo>
                      <a:pt x="228" y="6"/>
                    </a:lnTo>
                    <a:lnTo>
                      <a:pt x="222" y="0"/>
                    </a:lnTo>
                    <a:lnTo>
                      <a:pt x="210" y="0"/>
                    </a:lnTo>
                    <a:lnTo>
                      <a:pt x="198" y="0"/>
                    </a:lnTo>
                    <a:lnTo>
                      <a:pt x="192" y="0"/>
                    </a:lnTo>
                    <a:lnTo>
                      <a:pt x="180" y="0"/>
                    </a:lnTo>
                    <a:lnTo>
                      <a:pt x="174" y="0"/>
                    </a:lnTo>
                    <a:lnTo>
                      <a:pt x="162" y="0"/>
                    </a:lnTo>
                    <a:lnTo>
                      <a:pt x="150" y="6"/>
                    </a:lnTo>
                    <a:lnTo>
                      <a:pt x="144" y="6"/>
                    </a:lnTo>
                    <a:lnTo>
                      <a:pt x="132" y="12"/>
                    </a:lnTo>
                    <a:lnTo>
                      <a:pt x="126" y="12"/>
                    </a:lnTo>
                    <a:lnTo>
                      <a:pt x="114" y="18"/>
                    </a:lnTo>
                    <a:lnTo>
                      <a:pt x="108" y="18"/>
                    </a:lnTo>
                    <a:lnTo>
                      <a:pt x="96" y="24"/>
                    </a:lnTo>
                    <a:lnTo>
                      <a:pt x="90" y="30"/>
                    </a:lnTo>
                    <a:lnTo>
                      <a:pt x="78" y="36"/>
                    </a:lnTo>
                    <a:lnTo>
                      <a:pt x="72" y="42"/>
                    </a:lnTo>
                    <a:lnTo>
                      <a:pt x="66" y="48"/>
                    </a:lnTo>
                    <a:lnTo>
                      <a:pt x="60" y="54"/>
                    </a:lnTo>
                    <a:close/>
                  </a:path>
                </a:pathLst>
              </a:custGeom>
              <a:solidFill>
                <a:schemeClr val="hlink"/>
              </a:solidFill>
              <a:ln w="9525">
                <a:solidFill>
                  <a:srgbClr val="000000"/>
                </a:solidFill>
                <a:prstDash val="solid"/>
                <a:round/>
                <a:headEnd/>
                <a:tailEnd/>
              </a:ln>
            </p:spPr>
            <p:txBody>
              <a:bodyPr/>
              <a:lstStyle/>
              <a:p>
                <a:endParaRPr lang="fr-FR"/>
              </a:p>
            </p:txBody>
          </p:sp>
          <p:sp>
            <p:nvSpPr>
              <p:cNvPr id="104" name="Freeform 5181"/>
              <p:cNvSpPr>
                <a:spLocks/>
              </p:cNvSpPr>
              <p:nvPr/>
            </p:nvSpPr>
            <p:spPr bwMode="auto">
              <a:xfrm>
                <a:off x="1614" y="746"/>
                <a:ext cx="348" cy="348"/>
              </a:xfrm>
              <a:custGeom>
                <a:avLst/>
                <a:gdLst>
                  <a:gd name="T0" fmla="*/ 42 w 348"/>
                  <a:gd name="T1" fmla="*/ 54 h 348"/>
                  <a:gd name="T2" fmla="*/ 30 w 348"/>
                  <a:gd name="T3" fmla="*/ 72 h 348"/>
                  <a:gd name="T4" fmla="*/ 18 w 348"/>
                  <a:gd name="T5" fmla="*/ 90 h 348"/>
                  <a:gd name="T6" fmla="*/ 12 w 348"/>
                  <a:gd name="T7" fmla="*/ 108 h 348"/>
                  <a:gd name="T8" fmla="*/ 6 w 348"/>
                  <a:gd name="T9" fmla="*/ 126 h 348"/>
                  <a:gd name="T10" fmla="*/ 0 w 348"/>
                  <a:gd name="T11" fmla="*/ 150 h 348"/>
                  <a:gd name="T12" fmla="*/ 0 w 348"/>
                  <a:gd name="T13" fmla="*/ 168 h 348"/>
                  <a:gd name="T14" fmla="*/ 0 w 348"/>
                  <a:gd name="T15" fmla="*/ 186 h 348"/>
                  <a:gd name="T16" fmla="*/ 0 w 348"/>
                  <a:gd name="T17" fmla="*/ 204 h 348"/>
                  <a:gd name="T18" fmla="*/ 6 w 348"/>
                  <a:gd name="T19" fmla="*/ 228 h 348"/>
                  <a:gd name="T20" fmla="*/ 12 w 348"/>
                  <a:gd name="T21" fmla="*/ 246 h 348"/>
                  <a:gd name="T22" fmla="*/ 24 w 348"/>
                  <a:gd name="T23" fmla="*/ 264 h 348"/>
                  <a:gd name="T24" fmla="*/ 36 w 348"/>
                  <a:gd name="T25" fmla="*/ 282 h 348"/>
                  <a:gd name="T26" fmla="*/ 48 w 348"/>
                  <a:gd name="T27" fmla="*/ 294 h 348"/>
                  <a:gd name="T28" fmla="*/ 54 w 348"/>
                  <a:gd name="T29" fmla="*/ 300 h 348"/>
                  <a:gd name="T30" fmla="*/ 72 w 348"/>
                  <a:gd name="T31" fmla="*/ 312 h 348"/>
                  <a:gd name="T32" fmla="*/ 90 w 348"/>
                  <a:gd name="T33" fmla="*/ 324 h 348"/>
                  <a:gd name="T34" fmla="*/ 108 w 348"/>
                  <a:gd name="T35" fmla="*/ 336 h 348"/>
                  <a:gd name="T36" fmla="*/ 126 w 348"/>
                  <a:gd name="T37" fmla="*/ 342 h 348"/>
                  <a:gd name="T38" fmla="*/ 150 w 348"/>
                  <a:gd name="T39" fmla="*/ 342 h 348"/>
                  <a:gd name="T40" fmla="*/ 168 w 348"/>
                  <a:gd name="T41" fmla="*/ 348 h 348"/>
                  <a:gd name="T42" fmla="*/ 186 w 348"/>
                  <a:gd name="T43" fmla="*/ 342 h 348"/>
                  <a:gd name="T44" fmla="*/ 204 w 348"/>
                  <a:gd name="T45" fmla="*/ 342 h 348"/>
                  <a:gd name="T46" fmla="*/ 228 w 348"/>
                  <a:gd name="T47" fmla="*/ 336 h 348"/>
                  <a:gd name="T48" fmla="*/ 246 w 348"/>
                  <a:gd name="T49" fmla="*/ 330 h 348"/>
                  <a:gd name="T50" fmla="*/ 264 w 348"/>
                  <a:gd name="T51" fmla="*/ 318 h 348"/>
                  <a:gd name="T52" fmla="*/ 282 w 348"/>
                  <a:gd name="T53" fmla="*/ 312 h 348"/>
                  <a:gd name="T54" fmla="*/ 294 w 348"/>
                  <a:gd name="T55" fmla="*/ 294 h 348"/>
                  <a:gd name="T56" fmla="*/ 306 w 348"/>
                  <a:gd name="T57" fmla="*/ 288 h 348"/>
                  <a:gd name="T58" fmla="*/ 318 w 348"/>
                  <a:gd name="T59" fmla="*/ 270 h 348"/>
                  <a:gd name="T60" fmla="*/ 324 w 348"/>
                  <a:gd name="T61" fmla="*/ 252 h 348"/>
                  <a:gd name="T62" fmla="*/ 336 w 348"/>
                  <a:gd name="T63" fmla="*/ 234 h 348"/>
                  <a:gd name="T64" fmla="*/ 342 w 348"/>
                  <a:gd name="T65" fmla="*/ 216 h 348"/>
                  <a:gd name="T66" fmla="*/ 342 w 348"/>
                  <a:gd name="T67" fmla="*/ 198 h 348"/>
                  <a:gd name="T68" fmla="*/ 348 w 348"/>
                  <a:gd name="T69" fmla="*/ 180 h 348"/>
                  <a:gd name="T70" fmla="*/ 348 w 348"/>
                  <a:gd name="T71" fmla="*/ 156 h 348"/>
                  <a:gd name="T72" fmla="*/ 342 w 348"/>
                  <a:gd name="T73" fmla="*/ 138 h 348"/>
                  <a:gd name="T74" fmla="*/ 336 w 348"/>
                  <a:gd name="T75" fmla="*/ 120 h 348"/>
                  <a:gd name="T76" fmla="*/ 330 w 348"/>
                  <a:gd name="T77" fmla="*/ 102 h 348"/>
                  <a:gd name="T78" fmla="*/ 324 w 348"/>
                  <a:gd name="T79" fmla="*/ 84 h 348"/>
                  <a:gd name="T80" fmla="*/ 312 w 348"/>
                  <a:gd name="T81" fmla="*/ 66 h 348"/>
                  <a:gd name="T82" fmla="*/ 294 w 348"/>
                  <a:gd name="T83" fmla="*/ 48 h 348"/>
                  <a:gd name="T84" fmla="*/ 288 w 348"/>
                  <a:gd name="T85" fmla="*/ 42 h 348"/>
                  <a:gd name="T86" fmla="*/ 270 w 348"/>
                  <a:gd name="T87" fmla="*/ 30 h 348"/>
                  <a:gd name="T88" fmla="*/ 252 w 348"/>
                  <a:gd name="T89" fmla="*/ 18 h 348"/>
                  <a:gd name="T90" fmla="*/ 234 w 348"/>
                  <a:gd name="T91" fmla="*/ 12 h 348"/>
                  <a:gd name="T92" fmla="*/ 216 w 348"/>
                  <a:gd name="T93" fmla="*/ 6 h 348"/>
                  <a:gd name="T94" fmla="*/ 198 w 348"/>
                  <a:gd name="T95" fmla="*/ 0 h 348"/>
                  <a:gd name="T96" fmla="*/ 180 w 348"/>
                  <a:gd name="T97" fmla="*/ 0 h 348"/>
                  <a:gd name="T98" fmla="*/ 156 w 348"/>
                  <a:gd name="T99" fmla="*/ 0 h 348"/>
                  <a:gd name="T100" fmla="*/ 138 w 348"/>
                  <a:gd name="T101" fmla="*/ 0 h 348"/>
                  <a:gd name="T102" fmla="*/ 120 w 348"/>
                  <a:gd name="T103" fmla="*/ 6 h 348"/>
                  <a:gd name="T104" fmla="*/ 102 w 348"/>
                  <a:gd name="T105" fmla="*/ 12 h 348"/>
                  <a:gd name="T106" fmla="*/ 84 w 348"/>
                  <a:gd name="T107" fmla="*/ 24 h 348"/>
                  <a:gd name="T108" fmla="*/ 66 w 348"/>
                  <a:gd name="T109" fmla="*/ 36 h 348"/>
                  <a:gd name="T110" fmla="*/ 48 w 348"/>
                  <a:gd name="T111" fmla="*/ 48 h 3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8" h="348">
                    <a:moveTo>
                      <a:pt x="48" y="48"/>
                    </a:moveTo>
                    <a:lnTo>
                      <a:pt x="42" y="54"/>
                    </a:lnTo>
                    <a:lnTo>
                      <a:pt x="36" y="66"/>
                    </a:lnTo>
                    <a:lnTo>
                      <a:pt x="30" y="72"/>
                    </a:lnTo>
                    <a:lnTo>
                      <a:pt x="24" y="84"/>
                    </a:lnTo>
                    <a:lnTo>
                      <a:pt x="18" y="90"/>
                    </a:lnTo>
                    <a:lnTo>
                      <a:pt x="12" y="102"/>
                    </a:lnTo>
                    <a:lnTo>
                      <a:pt x="12" y="108"/>
                    </a:lnTo>
                    <a:lnTo>
                      <a:pt x="6" y="120"/>
                    </a:lnTo>
                    <a:lnTo>
                      <a:pt x="6" y="126"/>
                    </a:lnTo>
                    <a:lnTo>
                      <a:pt x="0" y="138"/>
                    </a:lnTo>
                    <a:lnTo>
                      <a:pt x="0" y="150"/>
                    </a:lnTo>
                    <a:lnTo>
                      <a:pt x="0" y="156"/>
                    </a:lnTo>
                    <a:lnTo>
                      <a:pt x="0" y="168"/>
                    </a:lnTo>
                    <a:lnTo>
                      <a:pt x="0" y="180"/>
                    </a:lnTo>
                    <a:lnTo>
                      <a:pt x="0" y="186"/>
                    </a:lnTo>
                    <a:lnTo>
                      <a:pt x="0" y="198"/>
                    </a:lnTo>
                    <a:lnTo>
                      <a:pt x="0" y="204"/>
                    </a:lnTo>
                    <a:lnTo>
                      <a:pt x="6" y="216"/>
                    </a:lnTo>
                    <a:lnTo>
                      <a:pt x="6" y="228"/>
                    </a:lnTo>
                    <a:lnTo>
                      <a:pt x="12" y="234"/>
                    </a:lnTo>
                    <a:lnTo>
                      <a:pt x="12" y="246"/>
                    </a:lnTo>
                    <a:lnTo>
                      <a:pt x="18" y="252"/>
                    </a:lnTo>
                    <a:lnTo>
                      <a:pt x="24" y="264"/>
                    </a:lnTo>
                    <a:lnTo>
                      <a:pt x="30" y="270"/>
                    </a:lnTo>
                    <a:lnTo>
                      <a:pt x="36" y="282"/>
                    </a:lnTo>
                    <a:lnTo>
                      <a:pt x="42" y="288"/>
                    </a:lnTo>
                    <a:lnTo>
                      <a:pt x="48" y="294"/>
                    </a:lnTo>
                    <a:lnTo>
                      <a:pt x="54" y="300"/>
                    </a:lnTo>
                    <a:lnTo>
                      <a:pt x="66" y="312"/>
                    </a:lnTo>
                    <a:lnTo>
                      <a:pt x="72" y="312"/>
                    </a:lnTo>
                    <a:lnTo>
                      <a:pt x="84" y="318"/>
                    </a:lnTo>
                    <a:lnTo>
                      <a:pt x="90" y="324"/>
                    </a:lnTo>
                    <a:lnTo>
                      <a:pt x="102" y="330"/>
                    </a:lnTo>
                    <a:lnTo>
                      <a:pt x="108" y="336"/>
                    </a:lnTo>
                    <a:lnTo>
                      <a:pt x="120" y="336"/>
                    </a:lnTo>
                    <a:lnTo>
                      <a:pt x="126" y="342"/>
                    </a:lnTo>
                    <a:lnTo>
                      <a:pt x="138" y="342"/>
                    </a:lnTo>
                    <a:lnTo>
                      <a:pt x="150" y="342"/>
                    </a:lnTo>
                    <a:lnTo>
                      <a:pt x="156" y="342"/>
                    </a:lnTo>
                    <a:lnTo>
                      <a:pt x="168" y="348"/>
                    </a:lnTo>
                    <a:lnTo>
                      <a:pt x="180" y="348"/>
                    </a:lnTo>
                    <a:lnTo>
                      <a:pt x="186" y="342"/>
                    </a:lnTo>
                    <a:lnTo>
                      <a:pt x="198" y="342"/>
                    </a:lnTo>
                    <a:lnTo>
                      <a:pt x="204" y="342"/>
                    </a:lnTo>
                    <a:lnTo>
                      <a:pt x="216" y="342"/>
                    </a:lnTo>
                    <a:lnTo>
                      <a:pt x="228" y="336"/>
                    </a:lnTo>
                    <a:lnTo>
                      <a:pt x="234" y="336"/>
                    </a:lnTo>
                    <a:lnTo>
                      <a:pt x="246" y="330"/>
                    </a:lnTo>
                    <a:lnTo>
                      <a:pt x="252" y="324"/>
                    </a:lnTo>
                    <a:lnTo>
                      <a:pt x="264" y="318"/>
                    </a:lnTo>
                    <a:lnTo>
                      <a:pt x="270" y="312"/>
                    </a:lnTo>
                    <a:lnTo>
                      <a:pt x="282" y="312"/>
                    </a:lnTo>
                    <a:lnTo>
                      <a:pt x="288" y="300"/>
                    </a:lnTo>
                    <a:lnTo>
                      <a:pt x="294" y="294"/>
                    </a:lnTo>
                    <a:lnTo>
                      <a:pt x="306" y="288"/>
                    </a:lnTo>
                    <a:lnTo>
                      <a:pt x="312" y="282"/>
                    </a:lnTo>
                    <a:lnTo>
                      <a:pt x="318" y="270"/>
                    </a:lnTo>
                    <a:lnTo>
                      <a:pt x="324" y="264"/>
                    </a:lnTo>
                    <a:lnTo>
                      <a:pt x="324" y="252"/>
                    </a:lnTo>
                    <a:lnTo>
                      <a:pt x="330" y="246"/>
                    </a:lnTo>
                    <a:lnTo>
                      <a:pt x="336" y="234"/>
                    </a:lnTo>
                    <a:lnTo>
                      <a:pt x="336" y="228"/>
                    </a:lnTo>
                    <a:lnTo>
                      <a:pt x="342" y="216"/>
                    </a:lnTo>
                    <a:lnTo>
                      <a:pt x="342" y="204"/>
                    </a:lnTo>
                    <a:lnTo>
                      <a:pt x="342" y="198"/>
                    </a:lnTo>
                    <a:lnTo>
                      <a:pt x="348" y="186"/>
                    </a:lnTo>
                    <a:lnTo>
                      <a:pt x="348" y="180"/>
                    </a:lnTo>
                    <a:lnTo>
                      <a:pt x="348" y="168"/>
                    </a:lnTo>
                    <a:lnTo>
                      <a:pt x="348" y="156"/>
                    </a:lnTo>
                    <a:lnTo>
                      <a:pt x="342" y="150"/>
                    </a:lnTo>
                    <a:lnTo>
                      <a:pt x="342" y="138"/>
                    </a:lnTo>
                    <a:lnTo>
                      <a:pt x="342" y="126"/>
                    </a:lnTo>
                    <a:lnTo>
                      <a:pt x="336" y="120"/>
                    </a:lnTo>
                    <a:lnTo>
                      <a:pt x="336" y="108"/>
                    </a:lnTo>
                    <a:lnTo>
                      <a:pt x="330" y="102"/>
                    </a:lnTo>
                    <a:lnTo>
                      <a:pt x="324" y="90"/>
                    </a:lnTo>
                    <a:lnTo>
                      <a:pt x="324" y="84"/>
                    </a:lnTo>
                    <a:lnTo>
                      <a:pt x="318" y="72"/>
                    </a:lnTo>
                    <a:lnTo>
                      <a:pt x="312" y="66"/>
                    </a:lnTo>
                    <a:lnTo>
                      <a:pt x="306" y="54"/>
                    </a:lnTo>
                    <a:lnTo>
                      <a:pt x="294" y="48"/>
                    </a:lnTo>
                    <a:lnTo>
                      <a:pt x="288" y="42"/>
                    </a:lnTo>
                    <a:lnTo>
                      <a:pt x="282" y="36"/>
                    </a:lnTo>
                    <a:lnTo>
                      <a:pt x="270" y="30"/>
                    </a:lnTo>
                    <a:lnTo>
                      <a:pt x="264" y="24"/>
                    </a:lnTo>
                    <a:lnTo>
                      <a:pt x="252" y="18"/>
                    </a:lnTo>
                    <a:lnTo>
                      <a:pt x="246" y="12"/>
                    </a:lnTo>
                    <a:lnTo>
                      <a:pt x="234" y="12"/>
                    </a:lnTo>
                    <a:lnTo>
                      <a:pt x="228" y="6"/>
                    </a:lnTo>
                    <a:lnTo>
                      <a:pt x="216" y="6"/>
                    </a:lnTo>
                    <a:lnTo>
                      <a:pt x="204" y="0"/>
                    </a:lnTo>
                    <a:lnTo>
                      <a:pt x="198" y="0"/>
                    </a:lnTo>
                    <a:lnTo>
                      <a:pt x="186" y="0"/>
                    </a:lnTo>
                    <a:lnTo>
                      <a:pt x="180" y="0"/>
                    </a:lnTo>
                    <a:lnTo>
                      <a:pt x="168" y="0"/>
                    </a:lnTo>
                    <a:lnTo>
                      <a:pt x="156" y="0"/>
                    </a:lnTo>
                    <a:lnTo>
                      <a:pt x="150" y="0"/>
                    </a:lnTo>
                    <a:lnTo>
                      <a:pt x="138" y="0"/>
                    </a:lnTo>
                    <a:lnTo>
                      <a:pt x="126" y="6"/>
                    </a:lnTo>
                    <a:lnTo>
                      <a:pt x="120" y="6"/>
                    </a:lnTo>
                    <a:lnTo>
                      <a:pt x="108" y="12"/>
                    </a:lnTo>
                    <a:lnTo>
                      <a:pt x="102" y="12"/>
                    </a:lnTo>
                    <a:lnTo>
                      <a:pt x="90" y="18"/>
                    </a:lnTo>
                    <a:lnTo>
                      <a:pt x="84" y="24"/>
                    </a:lnTo>
                    <a:lnTo>
                      <a:pt x="72" y="30"/>
                    </a:lnTo>
                    <a:lnTo>
                      <a:pt x="66" y="36"/>
                    </a:lnTo>
                    <a:lnTo>
                      <a:pt x="54" y="42"/>
                    </a:lnTo>
                    <a:lnTo>
                      <a:pt x="48" y="48"/>
                    </a:lnTo>
                    <a:close/>
                  </a:path>
                </a:pathLst>
              </a:custGeom>
              <a:solidFill>
                <a:schemeClr val="hlink"/>
              </a:solidFill>
              <a:ln w="9525">
                <a:solidFill>
                  <a:srgbClr val="000000"/>
                </a:solidFill>
                <a:prstDash val="solid"/>
                <a:round/>
                <a:headEnd/>
                <a:tailEnd/>
              </a:ln>
            </p:spPr>
            <p:txBody>
              <a:bodyPr/>
              <a:lstStyle/>
              <a:p>
                <a:endParaRPr lang="fr-FR"/>
              </a:p>
            </p:txBody>
          </p:sp>
          <p:sp>
            <p:nvSpPr>
              <p:cNvPr id="105" name="Freeform 5182"/>
              <p:cNvSpPr>
                <a:spLocks/>
              </p:cNvSpPr>
              <p:nvPr/>
            </p:nvSpPr>
            <p:spPr bwMode="auto">
              <a:xfrm>
                <a:off x="1710" y="842"/>
                <a:ext cx="150" cy="150"/>
              </a:xfrm>
              <a:custGeom>
                <a:avLst/>
                <a:gdLst>
                  <a:gd name="T0" fmla="*/ 24 w 150"/>
                  <a:gd name="T1" fmla="*/ 24 h 150"/>
                  <a:gd name="T2" fmla="*/ 18 w 150"/>
                  <a:gd name="T3" fmla="*/ 30 h 150"/>
                  <a:gd name="T4" fmla="*/ 12 w 150"/>
                  <a:gd name="T5" fmla="*/ 42 h 150"/>
                  <a:gd name="T6" fmla="*/ 6 w 150"/>
                  <a:gd name="T7" fmla="*/ 48 h 150"/>
                  <a:gd name="T8" fmla="*/ 0 w 150"/>
                  <a:gd name="T9" fmla="*/ 60 h 150"/>
                  <a:gd name="T10" fmla="*/ 0 w 150"/>
                  <a:gd name="T11" fmla="*/ 72 h 150"/>
                  <a:gd name="T12" fmla="*/ 0 w 150"/>
                  <a:gd name="T13" fmla="*/ 84 h 150"/>
                  <a:gd name="T14" fmla="*/ 0 w 150"/>
                  <a:gd name="T15" fmla="*/ 90 h 150"/>
                  <a:gd name="T16" fmla="*/ 6 w 150"/>
                  <a:gd name="T17" fmla="*/ 102 h 150"/>
                  <a:gd name="T18" fmla="*/ 12 w 150"/>
                  <a:gd name="T19" fmla="*/ 114 h 150"/>
                  <a:gd name="T20" fmla="*/ 18 w 150"/>
                  <a:gd name="T21" fmla="*/ 120 h 150"/>
                  <a:gd name="T22" fmla="*/ 24 w 150"/>
                  <a:gd name="T23" fmla="*/ 132 h 150"/>
                  <a:gd name="T24" fmla="*/ 24 w 150"/>
                  <a:gd name="T25" fmla="*/ 132 h 150"/>
                  <a:gd name="T26" fmla="*/ 30 w 150"/>
                  <a:gd name="T27" fmla="*/ 138 h 150"/>
                  <a:gd name="T28" fmla="*/ 42 w 150"/>
                  <a:gd name="T29" fmla="*/ 144 h 150"/>
                  <a:gd name="T30" fmla="*/ 54 w 150"/>
                  <a:gd name="T31" fmla="*/ 144 h 150"/>
                  <a:gd name="T32" fmla="*/ 60 w 150"/>
                  <a:gd name="T33" fmla="*/ 150 h 150"/>
                  <a:gd name="T34" fmla="*/ 72 w 150"/>
                  <a:gd name="T35" fmla="*/ 150 h 150"/>
                  <a:gd name="T36" fmla="*/ 84 w 150"/>
                  <a:gd name="T37" fmla="*/ 150 h 150"/>
                  <a:gd name="T38" fmla="*/ 90 w 150"/>
                  <a:gd name="T39" fmla="*/ 150 h 150"/>
                  <a:gd name="T40" fmla="*/ 102 w 150"/>
                  <a:gd name="T41" fmla="*/ 144 h 150"/>
                  <a:gd name="T42" fmla="*/ 114 w 150"/>
                  <a:gd name="T43" fmla="*/ 144 h 150"/>
                  <a:gd name="T44" fmla="*/ 120 w 150"/>
                  <a:gd name="T45" fmla="*/ 138 h 150"/>
                  <a:gd name="T46" fmla="*/ 132 w 150"/>
                  <a:gd name="T47" fmla="*/ 132 h 150"/>
                  <a:gd name="T48" fmla="*/ 132 w 150"/>
                  <a:gd name="T49" fmla="*/ 132 h 150"/>
                  <a:gd name="T50" fmla="*/ 138 w 150"/>
                  <a:gd name="T51" fmla="*/ 120 h 150"/>
                  <a:gd name="T52" fmla="*/ 144 w 150"/>
                  <a:gd name="T53" fmla="*/ 114 h 150"/>
                  <a:gd name="T54" fmla="*/ 150 w 150"/>
                  <a:gd name="T55" fmla="*/ 102 h 150"/>
                  <a:gd name="T56" fmla="*/ 150 w 150"/>
                  <a:gd name="T57" fmla="*/ 90 h 150"/>
                  <a:gd name="T58" fmla="*/ 150 w 150"/>
                  <a:gd name="T59" fmla="*/ 84 h 150"/>
                  <a:gd name="T60" fmla="*/ 150 w 150"/>
                  <a:gd name="T61" fmla="*/ 72 h 150"/>
                  <a:gd name="T62" fmla="*/ 150 w 150"/>
                  <a:gd name="T63" fmla="*/ 60 h 150"/>
                  <a:gd name="T64" fmla="*/ 150 w 150"/>
                  <a:gd name="T65" fmla="*/ 48 h 150"/>
                  <a:gd name="T66" fmla="*/ 144 w 150"/>
                  <a:gd name="T67" fmla="*/ 42 h 150"/>
                  <a:gd name="T68" fmla="*/ 138 w 150"/>
                  <a:gd name="T69" fmla="*/ 30 h 150"/>
                  <a:gd name="T70" fmla="*/ 132 w 150"/>
                  <a:gd name="T71" fmla="*/ 24 h 150"/>
                  <a:gd name="T72" fmla="*/ 132 w 150"/>
                  <a:gd name="T73" fmla="*/ 24 h 150"/>
                  <a:gd name="T74" fmla="*/ 120 w 150"/>
                  <a:gd name="T75" fmla="*/ 12 h 150"/>
                  <a:gd name="T76" fmla="*/ 114 w 150"/>
                  <a:gd name="T77" fmla="*/ 6 h 150"/>
                  <a:gd name="T78" fmla="*/ 102 w 150"/>
                  <a:gd name="T79" fmla="*/ 6 h 150"/>
                  <a:gd name="T80" fmla="*/ 90 w 150"/>
                  <a:gd name="T81" fmla="*/ 0 h 150"/>
                  <a:gd name="T82" fmla="*/ 84 w 150"/>
                  <a:gd name="T83" fmla="*/ 0 h 150"/>
                  <a:gd name="T84" fmla="*/ 72 w 150"/>
                  <a:gd name="T85" fmla="*/ 0 h 150"/>
                  <a:gd name="T86" fmla="*/ 60 w 150"/>
                  <a:gd name="T87" fmla="*/ 0 h 150"/>
                  <a:gd name="T88" fmla="*/ 54 w 150"/>
                  <a:gd name="T89" fmla="*/ 6 h 150"/>
                  <a:gd name="T90" fmla="*/ 42 w 150"/>
                  <a:gd name="T91" fmla="*/ 6 h 150"/>
                  <a:gd name="T92" fmla="*/ 30 w 150"/>
                  <a:gd name="T93" fmla="*/ 12 h 150"/>
                  <a:gd name="T94" fmla="*/ 24 w 150"/>
                  <a:gd name="T95" fmla="*/ 24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0" h="150">
                    <a:moveTo>
                      <a:pt x="24" y="24"/>
                    </a:moveTo>
                    <a:lnTo>
                      <a:pt x="18" y="30"/>
                    </a:lnTo>
                    <a:lnTo>
                      <a:pt x="12" y="42"/>
                    </a:lnTo>
                    <a:lnTo>
                      <a:pt x="6" y="48"/>
                    </a:lnTo>
                    <a:lnTo>
                      <a:pt x="0" y="60"/>
                    </a:lnTo>
                    <a:lnTo>
                      <a:pt x="0" y="72"/>
                    </a:lnTo>
                    <a:lnTo>
                      <a:pt x="0" y="84"/>
                    </a:lnTo>
                    <a:lnTo>
                      <a:pt x="0" y="90"/>
                    </a:lnTo>
                    <a:lnTo>
                      <a:pt x="6" y="102"/>
                    </a:lnTo>
                    <a:lnTo>
                      <a:pt x="12" y="114"/>
                    </a:lnTo>
                    <a:lnTo>
                      <a:pt x="18" y="120"/>
                    </a:lnTo>
                    <a:lnTo>
                      <a:pt x="24" y="132"/>
                    </a:lnTo>
                    <a:lnTo>
                      <a:pt x="30" y="138"/>
                    </a:lnTo>
                    <a:lnTo>
                      <a:pt x="42" y="144"/>
                    </a:lnTo>
                    <a:lnTo>
                      <a:pt x="54" y="144"/>
                    </a:lnTo>
                    <a:lnTo>
                      <a:pt x="60" y="150"/>
                    </a:lnTo>
                    <a:lnTo>
                      <a:pt x="72" y="150"/>
                    </a:lnTo>
                    <a:lnTo>
                      <a:pt x="84" y="150"/>
                    </a:lnTo>
                    <a:lnTo>
                      <a:pt x="90" y="150"/>
                    </a:lnTo>
                    <a:lnTo>
                      <a:pt x="102" y="144"/>
                    </a:lnTo>
                    <a:lnTo>
                      <a:pt x="114" y="144"/>
                    </a:lnTo>
                    <a:lnTo>
                      <a:pt x="120" y="138"/>
                    </a:lnTo>
                    <a:lnTo>
                      <a:pt x="132" y="132"/>
                    </a:lnTo>
                    <a:lnTo>
                      <a:pt x="138" y="120"/>
                    </a:lnTo>
                    <a:lnTo>
                      <a:pt x="144" y="114"/>
                    </a:lnTo>
                    <a:lnTo>
                      <a:pt x="150" y="102"/>
                    </a:lnTo>
                    <a:lnTo>
                      <a:pt x="150" y="90"/>
                    </a:lnTo>
                    <a:lnTo>
                      <a:pt x="150" y="84"/>
                    </a:lnTo>
                    <a:lnTo>
                      <a:pt x="150" y="72"/>
                    </a:lnTo>
                    <a:lnTo>
                      <a:pt x="150" y="60"/>
                    </a:lnTo>
                    <a:lnTo>
                      <a:pt x="150" y="48"/>
                    </a:lnTo>
                    <a:lnTo>
                      <a:pt x="144" y="42"/>
                    </a:lnTo>
                    <a:lnTo>
                      <a:pt x="138" y="30"/>
                    </a:lnTo>
                    <a:lnTo>
                      <a:pt x="132" y="24"/>
                    </a:lnTo>
                    <a:lnTo>
                      <a:pt x="120" y="12"/>
                    </a:lnTo>
                    <a:lnTo>
                      <a:pt x="114" y="6"/>
                    </a:lnTo>
                    <a:lnTo>
                      <a:pt x="102" y="6"/>
                    </a:lnTo>
                    <a:lnTo>
                      <a:pt x="90" y="0"/>
                    </a:lnTo>
                    <a:lnTo>
                      <a:pt x="84" y="0"/>
                    </a:lnTo>
                    <a:lnTo>
                      <a:pt x="72" y="0"/>
                    </a:lnTo>
                    <a:lnTo>
                      <a:pt x="60" y="0"/>
                    </a:lnTo>
                    <a:lnTo>
                      <a:pt x="54" y="6"/>
                    </a:lnTo>
                    <a:lnTo>
                      <a:pt x="42" y="6"/>
                    </a:lnTo>
                    <a:lnTo>
                      <a:pt x="30" y="12"/>
                    </a:lnTo>
                    <a:lnTo>
                      <a:pt x="24" y="24"/>
                    </a:lnTo>
                    <a:close/>
                  </a:path>
                </a:pathLst>
              </a:custGeom>
              <a:solidFill>
                <a:schemeClr val="hlink"/>
              </a:solidFill>
              <a:ln w="9525">
                <a:solidFill>
                  <a:srgbClr val="000000"/>
                </a:solidFill>
                <a:prstDash val="solid"/>
                <a:round/>
                <a:headEnd/>
                <a:tailEnd/>
              </a:ln>
            </p:spPr>
            <p:txBody>
              <a:bodyPr/>
              <a:lstStyle/>
              <a:p>
                <a:endParaRPr lang="fr-FR"/>
              </a:p>
            </p:txBody>
          </p:sp>
          <p:sp>
            <p:nvSpPr>
              <p:cNvPr id="106" name="Freeform 5183"/>
              <p:cNvSpPr>
                <a:spLocks/>
              </p:cNvSpPr>
              <p:nvPr/>
            </p:nvSpPr>
            <p:spPr bwMode="auto">
              <a:xfrm>
                <a:off x="1728" y="860"/>
                <a:ext cx="120" cy="120"/>
              </a:xfrm>
              <a:custGeom>
                <a:avLst/>
                <a:gdLst>
                  <a:gd name="T0" fmla="*/ 18 w 120"/>
                  <a:gd name="T1" fmla="*/ 12 h 120"/>
                  <a:gd name="T2" fmla="*/ 6 w 120"/>
                  <a:gd name="T3" fmla="*/ 24 h 120"/>
                  <a:gd name="T4" fmla="*/ 0 w 120"/>
                  <a:gd name="T5" fmla="*/ 36 h 120"/>
                  <a:gd name="T6" fmla="*/ 0 w 120"/>
                  <a:gd name="T7" fmla="*/ 48 h 120"/>
                  <a:gd name="T8" fmla="*/ 0 w 120"/>
                  <a:gd name="T9" fmla="*/ 60 h 120"/>
                  <a:gd name="T10" fmla="*/ 0 w 120"/>
                  <a:gd name="T11" fmla="*/ 72 h 120"/>
                  <a:gd name="T12" fmla="*/ 0 w 120"/>
                  <a:gd name="T13" fmla="*/ 84 h 120"/>
                  <a:gd name="T14" fmla="*/ 6 w 120"/>
                  <a:gd name="T15" fmla="*/ 90 h 120"/>
                  <a:gd name="T16" fmla="*/ 18 w 120"/>
                  <a:gd name="T17" fmla="*/ 102 h 120"/>
                  <a:gd name="T18" fmla="*/ 18 w 120"/>
                  <a:gd name="T19" fmla="*/ 102 h 120"/>
                  <a:gd name="T20" fmla="*/ 24 w 120"/>
                  <a:gd name="T21" fmla="*/ 108 h 120"/>
                  <a:gd name="T22" fmla="*/ 36 w 120"/>
                  <a:gd name="T23" fmla="*/ 114 h 120"/>
                  <a:gd name="T24" fmla="*/ 48 w 120"/>
                  <a:gd name="T25" fmla="*/ 114 h 120"/>
                  <a:gd name="T26" fmla="*/ 60 w 120"/>
                  <a:gd name="T27" fmla="*/ 120 h 120"/>
                  <a:gd name="T28" fmla="*/ 72 w 120"/>
                  <a:gd name="T29" fmla="*/ 114 h 120"/>
                  <a:gd name="T30" fmla="*/ 84 w 120"/>
                  <a:gd name="T31" fmla="*/ 114 h 120"/>
                  <a:gd name="T32" fmla="*/ 90 w 120"/>
                  <a:gd name="T33" fmla="*/ 108 h 120"/>
                  <a:gd name="T34" fmla="*/ 102 w 120"/>
                  <a:gd name="T35" fmla="*/ 102 h 120"/>
                  <a:gd name="T36" fmla="*/ 102 w 120"/>
                  <a:gd name="T37" fmla="*/ 102 h 120"/>
                  <a:gd name="T38" fmla="*/ 108 w 120"/>
                  <a:gd name="T39" fmla="*/ 90 h 120"/>
                  <a:gd name="T40" fmla="*/ 114 w 120"/>
                  <a:gd name="T41" fmla="*/ 84 h 120"/>
                  <a:gd name="T42" fmla="*/ 120 w 120"/>
                  <a:gd name="T43" fmla="*/ 72 h 120"/>
                  <a:gd name="T44" fmla="*/ 120 w 120"/>
                  <a:gd name="T45" fmla="*/ 60 h 120"/>
                  <a:gd name="T46" fmla="*/ 120 w 120"/>
                  <a:gd name="T47" fmla="*/ 48 h 120"/>
                  <a:gd name="T48" fmla="*/ 114 w 120"/>
                  <a:gd name="T49" fmla="*/ 36 h 120"/>
                  <a:gd name="T50" fmla="*/ 108 w 120"/>
                  <a:gd name="T51" fmla="*/ 24 h 120"/>
                  <a:gd name="T52" fmla="*/ 102 w 120"/>
                  <a:gd name="T53" fmla="*/ 12 h 120"/>
                  <a:gd name="T54" fmla="*/ 102 w 120"/>
                  <a:gd name="T55" fmla="*/ 12 h 120"/>
                  <a:gd name="T56" fmla="*/ 90 w 120"/>
                  <a:gd name="T57" fmla="*/ 6 h 120"/>
                  <a:gd name="T58" fmla="*/ 84 w 120"/>
                  <a:gd name="T59" fmla="*/ 0 h 120"/>
                  <a:gd name="T60" fmla="*/ 72 w 120"/>
                  <a:gd name="T61" fmla="*/ 0 h 120"/>
                  <a:gd name="T62" fmla="*/ 60 w 120"/>
                  <a:gd name="T63" fmla="*/ 0 h 120"/>
                  <a:gd name="T64" fmla="*/ 48 w 120"/>
                  <a:gd name="T65" fmla="*/ 0 h 120"/>
                  <a:gd name="T66" fmla="*/ 36 w 120"/>
                  <a:gd name="T67" fmla="*/ 0 h 120"/>
                  <a:gd name="T68" fmla="*/ 24 w 120"/>
                  <a:gd name="T69" fmla="*/ 6 h 120"/>
                  <a:gd name="T70" fmla="*/ 18 w 120"/>
                  <a:gd name="T71" fmla="*/ 12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0" h="120">
                    <a:moveTo>
                      <a:pt x="18" y="12"/>
                    </a:moveTo>
                    <a:lnTo>
                      <a:pt x="6" y="24"/>
                    </a:lnTo>
                    <a:lnTo>
                      <a:pt x="0" y="36"/>
                    </a:lnTo>
                    <a:lnTo>
                      <a:pt x="0" y="48"/>
                    </a:lnTo>
                    <a:lnTo>
                      <a:pt x="0" y="60"/>
                    </a:lnTo>
                    <a:lnTo>
                      <a:pt x="0" y="72"/>
                    </a:lnTo>
                    <a:lnTo>
                      <a:pt x="0" y="84"/>
                    </a:lnTo>
                    <a:lnTo>
                      <a:pt x="6" y="90"/>
                    </a:lnTo>
                    <a:lnTo>
                      <a:pt x="18" y="102"/>
                    </a:lnTo>
                    <a:lnTo>
                      <a:pt x="24" y="108"/>
                    </a:lnTo>
                    <a:lnTo>
                      <a:pt x="36" y="114"/>
                    </a:lnTo>
                    <a:lnTo>
                      <a:pt x="48" y="114"/>
                    </a:lnTo>
                    <a:lnTo>
                      <a:pt x="60" y="120"/>
                    </a:lnTo>
                    <a:lnTo>
                      <a:pt x="72" y="114"/>
                    </a:lnTo>
                    <a:lnTo>
                      <a:pt x="84" y="114"/>
                    </a:lnTo>
                    <a:lnTo>
                      <a:pt x="90" y="108"/>
                    </a:lnTo>
                    <a:lnTo>
                      <a:pt x="102" y="102"/>
                    </a:lnTo>
                    <a:lnTo>
                      <a:pt x="108" y="90"/>
                    </a:lnTo>
                    <a:lnTo>
                      <a:pt x="114" y="84"/>
                    </a:lnTo>
                    <a:lnTo>
                      <a:pt x="120" y="72"/>
                    </a:lnTo>
                    <a:lnTo>
                      <a:pt x="120" y="60"/>
                    </a:lnTo>
                    <a:lnTo>
                      <a:pt x="120" y="48"/>
                    </a:lnTo>
                    <a:lnTo>
                      <a:pt x="114" y="36"/>
                    </a:lnTo>
                    <a:lnTo>
                      <a:pt x="108" y="24"/>
                    </a:lnTo>
                    <a:lnTo>
                      <a:pt x="102" y="12"/>
                    </a:lnTo>
                    <a:lnTo>
                      <a:pt x="90" y="6"/>
                    </a:lnTo>
                    <a:lnTo>
                      <a:pt x="84" y="0"/>
                    </a:lnTo>
                    <a:lnTo>
                      <a:pt x="72" y="0"/>
                    </a:lnTo>
                    <a:lnTo>
                      <a:pt x="60" y="0"/>
                    </a:lnTo>
                    <a:lnTo>
                      <a:pt x="48" y="0"/>
                    </a:lnTo>
                    <a:lnTo>
                      <a:pt x="36" y="0"/>
                    </a:lnTo>
                    <a:lnTo>
                      <a:pt x="24" y="6"/>
                    </a:lnTo>
                    <a:lnTo>
                      <a:pt x="18" y="12"/>
                    </a:lnTo>
                    <a:close/>
                  </a:path>
                </a:pathLst>
              </a:custGeom>
              <a:solidFill>
                <a:schemeClr val="hlink"/>
              </a:solidFill>
              <a:ln w="9525">
                <a:solidFill>
                  <a:srgbClr val="000000"/>
                </a:solidFill>
                <a:prstDash val="solid"/>
                <a:round/>
                <a:headEnd/>
                <a:tailEnd/>
              </a:ln>
            </p:spPr>
            <p:txBody>
              <a:bodyPr/>
              <a:lstStyle/>
              <a:p>
                <a:endParaRPr lang="fr-FR"/>
              </a:p>
            </p:txBody>
          </p:sp>
          <p:sp>
            <p:nvSpPr>
              <p:cNvPr id="107" name="Freeform 5184"/>
              <p:cNvSpPr>
                <a:spLocks/>
              </p:cNvSpPr>
              <p:nvPr/>
            </p:nvSpPr>
            <p:spPr bwMode="auto">
              <a:xfrm>
                <a:off x="1752" y="884"/>
                <a:ext cx="66" cy="66"/>
              </a:xfrm>
              <a:custGeom>
                <a:avLst/>
                <a:gdLst>
                  <a:gd name="T0" fmla="*/ 12 w 66"/>
                  <a:gd name="T1" fmla="*/ 12 h 66"/>
                  <a:gd name="T2" fmla="*/ 6 w 66"/>
                  <a:gd name="T3" fmla="*/ 24 h 66"/>
                  <a:gd name="T4" fmla="*/ 0 w 66"/>
                  <a:gd name="T5" fmla="*/ 36 h 66"/>
                  <a:gd name="T6" fmla="*/ 6 w 66"/>
                  <a:gd name="T7" fmla="*/ 48 h 66"/>
                  <a:gd name="T8" fmla="*/ 12 w 66"/>
                  <a:gd name="T9" fmla="*/ 60 h 66"/>
                  <a:gd name="T10" fmla="*/ 12 w 66"/>
                  <a:gd name="T11" fmla="*/ 60 h 66"/>
                  <a:gd name="T12" fmla="*/ 24 w 66"/>
                  <a:gd name="T13" fmla="*/ 66 h 66"/>
                  <a:gd name="T14" fmla="*/ 36 w 66"/>
                  <a:gd name="T15" fmla="*/ 66 h 66"/>
                  <a:gd name="T16" fmla="*/ 48 w 66"/>
                  <a:gd name="T17" fmla="*/ 66 h 66"/>
                  <a:gd name="T18" fmla="*/ 60 w 66"/>
                  <a:gd name="T19" fmla="*/ 60 h 66"/>
                  <a:gd name="T20" fmla="*/ 60 w 66"/>
                  <a:gd name="T21" fmla="*/ 60 h 66"/>
                  <a:gd name="T22" fmla="*/ 66 w 66"/>
                  <a:gd name="T23" fmla="*/ 48 h 66"/>
                  <a:gd name="T24" fmla="*/ 66 w 66"/>
                  <a:gd name="T25" fmla="*/ 36 h 66"/>
                  <a:gd name="T26" fmla="*/ 66 w 66"/>
                  <a:gd name="T27" fmla="*/ 24 h 66"/>
                  <a:gd name="T28" fmla="*/ 60 w 66"/>
                  <a:gd name="T29" fmla="*/ 12 h 66"/>
                  <a:gd name="T30" fmla="*/ 60 w 66"/>
                  <a:gd name="T31" fmla="*/ 12 h 66"/>
                  <a:gd name="T32" fmla="*/ 48 w 66"/>
                  <a:gd name="T33" fmla="*/ 6 h 66"/>
                  <a:gd name="T34" fmla="*/ 36 w 66"/>
                  <a:gd name="T35" fmla="*/ 0 h 66"/>
                  <a:gd name="T36" fmla="*/ 24 w 66"/>
                  <a:gd name="T37" fmla="*/ 6 h 66"/>
                  <a:gd name="T38" fmla="*/ 12 w 66"/>
                  <a:gd name="T39" fmla="*/ 12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6" h="66">
                    <a:moveTo>
                      <a:pt x="12" y="12"/>
                    </a:moveTo>
                    <a:lnTo>
                      <a:pt x="6" y="24"/>
                    </a:lnTo>
                    <a:lnTo>
                      <a:pt x="0" y="36"/>
                    </a:lnTo>
                    <a:lnTo>
                      <a:pt x="6" y="48"/>
                    </a:lnTo>
                    <a:lnTo>
                      <a:pt x="12" y="60"/>
                    </a:lnTo>
                    <a:lnTo>
                      <a:pt x="24" y="66"/>
                    </a:lnTo>
                    <a:lnTo>
                      <a:pt x="36" y="66"/>
                    </a:lnTo>
                    <a:lnTo>
                      <a:pt x="48" y="66"/>
                    </a:lnTo>
                    <a:lnTo>
                      <a:pt x="60" y="60"/>
                    </a:lnTo>
                    <a:lnTo>
                      <a:pt x="66" y="48"/>
                    </a:lnTo>
                    <a:lnTo>
                      <a:pt x="66" y="36"/>
                    </a:lnTo>
                    <a:lnTo>
                      <a:pt x="66" y="24"/>
                    </a:lnTo>
                    <a:lnTo>
                      <a:pt x="60" y="12"/>
                    </a:lnTo>
                    <a:lnTo>
                      <a:pt x="48" y="6"/>
                    </a:lnTo>
                    <a:lnTo>
                      <a:pt x="36" y="0"/>
                    </a:lnTo>
                    <a:lnTo>
                      <a:pt x="24" y="6"/>
                    </a:lnTo>
                    <a:lnTo>
                      <a:pt x="12" y="12"/>
                    </a:lnTo>
                    <a:close/>
                  </a:path>
                </a:pathLst>
              </a:custGeom>
              <a:solidFill>
                <a:schemeClr val="hlink"/>
              </a:solidFill>
              <a:ln w="9525">
                <a:solidFill>
                  <a:srgbClr val="000000"/>
                </a:solidFill>
                <a:prstDash val="solid"/>
                <a:round/>
                <a:headEnd/>
                <a:tailEnd/>
              </a:ln>
            </p:spPr>
            <p:txBody>
              <a:bodyPr/>
              <a:lstStyle/>
              <a:p>
                <a:endParaRPr lang="fr-FR"/>
              </a:p>
            </p:txBody>
          </p:sp>
          <p:sp>
            <p:nvSpPr>
              <p:cNvPr id="108" name="Freeform 5185"/>
              <p:cNvSpPr>
                <a:spLocks/>
              </p:cNvSpPr>
              <p:nvPr/>
            </p:nvSpPr>
            <p:spPr bwMode="auto">
              <a:xfrm>
                <a:off x="1830" y="962"/>
                <a:ext cx="30" cy="30"/>
              </a:xfrm>
              <a:custGeom>
                <a:avLst/>
                <a:gdLst>
                  <a:gd name="T0" fmla="*/ 0 w 30"/>
                  <a:gd name="T1" fmla="*/ 18 h 30"/>
                  <a:gd name="T2" fmla="*/ 12 w 30"/>
                  <a:gd name="T3" fmla="*/ 30 h 30"/>
                  <a:gd name="T4" fmla="*/ 30 w 30"/>
                  <a:gd name="T5" fmla="*/ 12 h 30"/>
                  <a:gd name="T6" fmla="*/ 12 w 30"/>
                  <a:gd name="T7" fmla="*/ 0 h 30"/>
                  <a:gd name="T8" fmla="*/ 0 w 30"/>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0" y="18"/>
                    </a:moveTo>
                    <a:lnTo>
                      <a:pt x="12" y="30"/>
                    </a:lnTo>
                    <a:lnTo>
                      <a:pt x="30" y="12"/>
                    </a:lnTo>
                    <a:lnTo>
                      <a:pt x="12" y="0"/>
                    </a:lnTo>
                    <a:lnTo>
                      <a:pt x="0" y="18"/>
                    </a:lnTo>
                    <a:close/>
                  </a:path>
                </a:pathLst>
              </a:custGeom>
              <a:solidFill>
                <a:schemeClr val="hlink"/>
              </a:solidFill>
              <a:ln w="9525">
                <a:solidFill>
                  <a:srgbClr val="000000"/>
                </a:solidFill>
                <a:prstDash val="solid"/>
                <a:round/>
                <a:headEnd/>
                <a:tailEnd/>
              </a:ln>
            </p:spPr>
            <p:txBody>
              <a:bodyPr/>
              <a:lstStyle/>
              <a:p>
                <a:endParaRPr lang="fr-FR"/>
              </a:p>
            </p:txBody>
          </p:sp>
          <p:sp>
            <p:nvSpPr>
              <p:cNvPr id="109" name="Freeform 5186"/>
              <p:cNvSpPr>
                <a:spLocks/>
              </p:cNvSpPr>
              <p:nvPr/>
            </p:nvSpPr>
            <p:spPr bwMode="auto">
              <a:xfrm>
                <a:off x="1842" y="974"/>
                <a:ext cx="36" cy="36"/>
              </a:xfrm>
              <a:custGeom>
                <a:avLst/>
                <a:gdLst>
                  <a:gd name="T0" fmla="*/ 0 w 36"/>
                  <a:gd name="T1" fmla="*/ 24 h 36"/>
                  <a:gd name="T2" fmla="*/ 12 w 36"/>
                  <a:gd name="T3" fmla="*/ 36 h 36"/>
                  <a:gd name="T4" fmla="*/ 36 w 36"/>
                  <a:gd name="T5" fmla="*/ 12 h 36"/>
                  <a:gd name="T6" fmla="*/ 18 w 36"/>
                  <a:gd name="T7" fmla="*/ 0 h 36"/>
                  <a:gd name="T8" fmla="*/ 0 w 36"/>
                  <a:gd name="T9" fmla="*/ 2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0" y="24"/>
                    </a:moveTo>
                    <a:lnTo>
                      <a:pt x="12" y="36"/>
                    </a:lnTo>
                    <a:lnTo>
                      <a:pt x="36" y="12"/>
                    </a:lnTo>
                    <a:lnTo>
                      <a:pt x="18" y="0"/>
                    </a:lnTo>
                    <a:lnTo>
                      <a:pt x="0" y="24"/>
                    </a:lnTo>
                    <a:close/>
                  </a:path>
                </a:pathLst>
              </a:custGeom>
              <a:solidFill>
                <a:schemeClr val="hlink"/>
              </a:solidFill>
              <a:ln w="9525">
                <a:solidFill>
                  <a:srgbClr val="000000"/>
                </a:solidFill>
                <a:prstDash val="solid"/>
                <a:round/>
                <a:headEnd/>
                <a:tailEnd/>
              </a:ln>
            </p:spPr>
            <p:txBody>
              <a:bodyPr/>
              <a:lstStyle/>
              <a:p>
                <a:endParaRPr lang="fr-FR"/>
              </a:p>
            </p:txBody>
          </p:sp>
        </p:grpSp>
        <p:sp>
          <p:nvSpPr>
            <p:cNvPr id="101" name="Freeform 5187"/>
            <p:cNvSpPr>
              <a:spLocks/>
            </p:cNvSpPr>
            <p:nvPr/>
          </p:nvSpPr>
          <p:spPr bwMode="auto">
            <a:xfrm>
              <a:off x="1430" y="938"/>
              <a:ext cx="460" cy="172"/>
            </a:xfrm>
            <a:custGeom>
              <a:avLst/>
              <a:gdLst>
                <a:gd name="T0" fmla="*/ 0 w 460"/>
                <a:gd name="T1" fmla="*/ 172 h 172"/>
                <a:gd name="T2" fmla="*/ 123 w 460"/>
                <a:gd name="T3" fmla="*/ 32 h 172"/>
                <a:gd name="T4" fmla="*/ 288 w 460"/>
                <a:gd name="T5" fmla="*/ 7 h 172"/>
                <a:gd name="T6" fmla="*/ 460 w 460"/>
                <a:gd name="T7" fmla="*/ 73 h 1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 h="172">
                  <a:moveTo>
                    <a:pt x="0" y="172"/>
                  </a:moveTo>
                  <a:cubicBezTo>
                    <a:pt x="37" y="115"/>
                    <a:pt x="75" y="59"/>
                    <a:pt x="123" y="32"/>
                  </a:cubicBezTo>
                  <a:cubicBezTo>
                    <a:pt x="171" y="5"/>
                    <a:pt x="232" y="0"/>
                    <a:pt x="288" y="7"/>
                  </a:cubicBezTo>
                  <a:cubicBezTo>
                    <a:pt x="344" y="14"/>
                    <a:pt x="414" y="35"/>
                    <a:pt x="460" y="73"/>
                  </a:cubicBezTo>
                </a:path>
              </a:pathLst>
            </a:custGeom>
            <a:noFill/>
            <a:ln w="38100" cap="flat" cmpd="sng">
              <a:solidFill>
                <a:srgbClr val="000000"/>
              </a:solidFill>
              <a:prstDash val="solid"/>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grpSp>
        <p:nvGrpSpPr>
          <p:cNvPr id="110" name="Group 5177"/>
          <p:cNvGrpSpPr>
            <a:grpSpLocks/>
          </p:cNvGrpSpPr>
          <p:nvPr/>
        </p:nvGrpSpPr>
        <p:grpSpPr bwMode="auto">
          <a:xfrm>
            <a:off x="5339341" y="1565564"/>
            <a:ext cx="3186113" cy="2814637"/>
            <a:chOff x="846" y="461"/>
            <a:chExt cx="1739" cy="1642"/>
          </a:xfrm>
          <a:solidFill>
            <a:schemeClr val="bg1">
              <a:lumMod val="85000"/>
            </a:schemeClr>
          </a:solidFill>
        </p:grpSpPr>
        <p:grpSp>
          <p:nvGrpSpPr>
            <p:cNvPr id="111" name="Group 5178"/>
            <p:cNvGrpSpPr>
              <a:grpSpLocks/>
            </p:cNvGrpSpPr>
            <p:nvPr/>
          </p:nvGrpSpPr>
          <p:grpSpPr bwMode="auto">
            <a:xfrm>
              <a:off x="846" y="461"/>
              <a:ext cx="1739" cy="1642"/>
              <a:chOff x="1446" y="584"/>
              <a:chExt cx="678" cy="672"/>
            </a:xfrm>
            <a:grpFill/>
          </p:grpSpPr>
          <p:sp>
            <p:nvSpPr>
              <p:cNvPr id="113" name="Freeform 5179"/>
              <p:cNvSpPr>
                <a:spLocks/>
              </p:cNvSpPr>
              <p:nvPr/>
            </p:nvSpPr>
            <p:spPr bwMode="auto">
              <a:xfrm>
                <a:off x="1446" y="584"/>
                <a:ext cx="678" cy="672"/>
              </a:xfrm>
              <a:custGeom>
                <a:avLst/>
                <a:gdLst>
                  <a:gd name="T0" fmla="*/ 612 w 678"/>
                  <a:gd name="T1" fmla="*/ 402 h 672"/>
                  <a:gd name="T2" fmla="*/ 576 w 678"/>
                  <a:gd name="T3" fmla="*/ 372 h 672"/>
                  <a:gd name="T4" fmla="*/ 570 w 678"/>
                  <a:gd name="T5" fmla="*/ 336 h 672"/>
                  <a:gd name="T6" fmla="*/ 582 w 678"/>
                  <a:gd name="T7" fmla="*/ 288 h 672"/>
                  <a:gd name="T8" fmla="*/ 618 w 678"/>
                  <a:gd name="T9" fmla="*/ 264 h 672"/>
                  <a:gd name="T10" fmla="*/ 678 w 678"/>
                  <a:gd name="T11" fmla="*/ 246 h 672"/>
                  <a:gd name="T12" fmla="*/ 648 w 678"/>
                  <a:gd name="T13" fmla="*/ 174 h 672"/>
                  <a:gd name="T14" fmla="*/ 594 w 678"/>
                  <a:gd name="T15" fmla="*/ 186 h 672"/>
                  <a:gd name="T16" fmla="*/ 540 w 678"/>
                  <a:gd name="T17" fmla="*/ 192 h 672"/>
                  <a:gd name="T18" fmla="*/ 504 w 678"/>
                  <a:gd name="T19" fmla="*/ 174 h 672"/>
                  <a:gd name="T20" fmla="*/ 480 w 678"/>
                  <a:gd name="T21" fmla="*/ 126 h 672"/>
                  <a:gd name="T22" fmla="*/ 492 w 678"/>
                  <a:gd name="T23" fmla="*/ 72 h 672"/>
                  <a:gd name="T24" fmla="*/ 498 w 678"/>
                  <a:gd name="T25" fmla="*/ 24 h 672"/>
                  <a:gd name="T26" fmla="*/ 450 w 678"/>
                  <a:gd name="T27" fmla="*/ 6 h 672"/>
                  <a:gd name="T28" fmla="*/ 420 w 678"/>
                  <a:gd name="T29" fmla="*/ 36 h 672"/>
                  <a:gd name="T30" fmla="*/ 396 w 678"/>
                  <a:gd name="T31" fmla="*/ 78 h 672"/>
                  <a:gd name="T32" fmla="*/ 360 w 678"/>
                  <a:gd name="T33" fmla="*/ 102 h 672"/>
                  <a:gd name="T34" fmla="*/ 324 w 678"/>
                  <a:gd name="T35" fmla="*/ 102 h 672"/>
                  <a:gd name="T36" fmla="*/ 282 w 678"/>
                  <a:gd name="T37" fmla="*/ 78 h 672"/>
                  <a:gd name="T38" fmla="*/ 264 w 678"/>
                  <a:gd name="T39" fmla="*/ 36 h 672"/>
                  <a:gd name="T40" fmla="*/ 222 w 678"/>
                  <a:gd name="T41" fmla="*/ 6 h 672"/>
                  <a:gd name="T42" fmla="*/ 168 w 678"/>
                  <a:gd name="T43" fmla="*/ 30 h 672"/>
                  <a:gd name="T44" fmla="*/ 198 w 678"/>
                  <a:gd name="T45" fmla="*/ 102 h 672"/>
                  <a:gd name="T46" fmla="*/ 192 w 678"/>
                  <a:gd name="T47" fmla="*/ 156 h 672"/>
                  <a:gd name="T48" fmla="*/ 162 w 678"/>
                  <a:gd name="T49" fmla="*/ 186 h 672"/>
                  <a:gd name="T50" fmla="*/ 108 w 678"/>
                  <a:gd name="T51" fmla="*/ 192 h 672"/>
                  <a:gd name="T52" fmla="*/ 72 w 678"/>
                  <a:gd name="T53" fmla="*/ 174 h 672"/>
                  <a:gd name="T54" fmla="*/ 18 w 678"/>
                  <a:gd name="T55" fmla="*/ 198 h 672"/>
                  <a:gd name="T56" fmla="*/ 0 w 678"/>
                  <a:gd name="T57" fmla="*/ 246 h 672"/>
                  <a:gd name="T58" fmla="*/ 66 w 678"/>
                  <a:gd name="T59" fmla="*/ 264 h 672"/>
                  <a:gd name="T60" fmla="*/ 96 w 678"/>
                  <a:gd name="T61" fmla="*/ 288 h 672"/>
                  <a:gd name="T62" fmla="*/ 114 w 678"/>
                  <a:gd name="T63" fmla="*/ 336 h 672"/>
                  <a:gd name="T64" fmla="*/ 102 w 678"/>
                  <a:gd name="T65" fmla="*/ 372 h 672"/>
                  <a:gd name="T66" fmla="*/ 72 w 678"/>
                  <a:gd name="T67" fmla="*/ 402 h 672"/>
                  <a:gd name="T68" fmla="*/ 36 w 678"/>
                  <a:gd name="T69" fmla="*/ 408 h 672"/>
                  <a:gd name="T70" fmla="*/ 24 w 678"/>
                  <a:gd name="T71" fmla="*/ 480 h 672"/>
                  <a:gd name="T72" fmla="*/ 78 w 678"/>
                  <a:gd name="T73" fmla="*/ 486 h 672"/>
                  <a:gd name="T74" fmla="*/ 132 w 678"/>
                  <a:gd name="T75" fmla="*/ 474 h 672"/>
                  <a:gd name="T76" fmla="*/ 180 w 678"/>
                  <a:gd name="T77" fmla="*/ 492 h 672"/>
                  <a:gd name="T78" fmla="*/ 198 w 678"/>
                  <a:gd name="T79" fmla="*/ 534 h 672"/>
                  <a:gd name="T80" fmla="*/ 192 w 678"/>
                  <a:gd name="T81" fmla="*/ 588 h 672"/>
                  <a:gd name="T82" fmla="*/ 180 w 678"/>
                  <a:gd name="T83" fmla="*/ 642 h 672"/>
                  <a:gd name="T84" fmla="*/ 228 w 678"/>
                  <a:gd name="T85" fmla="*/ 666 h 672"/>
                  <a:gd name="T86" fmla="*/ 264 w 678"/>
                  <a:gd name="T87" fmla="*/ 636 h 672"/>
                  <a:gd name="T88" fmla="*/ 276 w 678"/>
                  <a:gd name="T89" fmla="*/ 594 h 672"/>
                  <a:gd name="T90" fmla="*/ 312 w 678"/>
                  <a:gd name="T91" fmla="*/ 570 h 672"/>
                  <a:gd name="T92" fmla="*/ 348 w 678"/>
                  <a:gd name="T93" fmla="*/ 564 h 672"/>
                  <a:gd name="T94" fmla="*/ 390 w 678"/>
                  <a:gd name="T95" fmla="*/ 582 h 672"/>
                  <a:gd name="T96" fmla="*/ 414 w 678"/>
                  <a:gd name="T97" fmla="*/ 618 h 672"/>
                  <a:gd name="T98" fmla="*/ 450 w 678"/>
                  <a:gd name="T99" fmla="*/ 666 h 672"/>
                  <a:gd name="T100" fmla="*/ 516 w 678"/>
                  <a:gd name="T101" fmla="*/ 636 h 672"/>
                  <a:gd name="T102" fmla="*/ 486 w 678"/>
                  <a:gd name="T103" fmla="*/ 576 h 672"/>
                  <a:gd name="T104" fmla="*/ 486 w 678"/>
                  <a:gd name="T105" fmla="*/ 522 h 672"/>
                  <a:gd name="T106" fmla="*/ 510 w 678"/>
                  <a:gd name="T107" fmla="*/ 486 h 672"/>
                  <a:gd name="T108" fmla="*/ 564 w 678"/>
                  <a:gd name="T109" fmla="*/ 474 h 672"/>
                  <a:gd name="T110" fmla="*/ 612 w 678"/>
                  <a:gd name="T111" fmla="*/ 492 h 672"/>
                  <a:gd name="T112" fmla="*/ 654 w 678"/>
                  <a:gd name="T113" fmla="*/ 480 h 672"/>
                  <a:gd name="T114" fmla="*/ 678 w 678"/>
                  <a:gd name="T115" fmla="*/ 432 h 6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8" h="672">
                    <a:moveTo>
                      <a:pt x="648" y="408"/>
                    </a:moveTo>
                    <a:lnTo>
                      <a:pt x="636" y="408"/>
                    </a:lnTo>
                    <a:lnTo>
                      <a:pt x="624" y="408"/>
                    </a:lnTo>
                    <a:lnTo>
                      <a:pt x="618" y="408"/>
                    </a:lnTo>
                    <a:lnTo>
                      <a:pt x="612" y="402"/>
                    </a:lnTo>
                    <a:lnTo>
                      <a:pt x="600" y="396"/>
                    </a:lnTo>
                    <a:lnTo>
                      <a:pt x="594" y="390"/>
                    </a:lnTo>
                    <a:lnTo>
                      <a:pt x="588" y="384"/>
                    </a:lnTo>
                    <a:lnTo>
                      <a:pt x="582" y="378"/>
                    </a:lnTo>
                    <a:lnTo>
                      <a:pt x="576" y="372"/>
                    </a:lnTo>
                    <a:lnTo>
                      <a:pt x="576" y="360"/>
                    </a:lnTo>
                    <a:lnTo>
                      <a:pt x="570" y="354"/>
                    </a:lnTo>
                    <a:lnTo>
                      <a:pt x="570" y="342"/>
                    </a:lnTo>
                    <a:lnTo>
                      <a:pt x="570" y="336"/>
                    </a:lnTo>
                    <a:lnTo>
                      <a:pt x="570" y="324"/>
                    </a:lnTo>
                    <a:lnTo>
                      <a:pt x="570" y="318"/>
                    </a:lnTo>
                    <a:lnTo>
                      <a:pt x="576" y="306"/>
                    </a:lnTo>
                    <a:lnTo>
                      <a:pt x="576" y="300"/>
                    </a:lnTo>
                    <a:lnTo>
                      <a:pt x="582" y="288"/>
                    </a:lnTo>
                    <a:lnTo>
                      <a:pt x="588" y="282"/>
                    </a:lnTo>
                    <a:lnTo>
                      <a:pt x="594" y="276"/>
                    </a:lnTo>
                    <a:lnTo>
                      <a:pt x="600" y="270"/>
                    </a:lnTo>
                    <a:lnTo>
                      <a:pt x="612" y="264"/>
                    </a:lnTo>
                    <a:lnTo>
                      <a:pt x="618" y="264"/>
                    </a:lnTo>
                    <a:lnTo>
                      <a:pt x="624" y="258"/>
                    </a:lnTo>
                    <a:lnTo>
                      <a:pt x="636" y="258"/>
                    </a:lnTo>
                    <a:lnTo>
                      <a:pt x="648" y="258"/>
                    </a:lnTo>
                    <a:lnTo>
                      <a:pt x="678" y="246"/>
                    </a:lnTo>
                    <a:lnTo>
                      <a:pt x="672" y="228"/>
                    </a:lnTo>
                    <a:lnTo>
                      <a:pt x="666" y="216"/>
                    </a:lnTo>
                    <a:lnTo>
                      <a:pt x="666" y="198"/>
                    </a:lnTo>
                    <a:lnTo>
                      <a:pt x="654" y="186"/>
                    </a:lnTo>
                    <a:lnTo>
                      <a:pt x="648" y="174"/>
                    </a:lnTo>
                    <a:lnTo>
                      <a:pt x="642" y="162"/>
                    </a:lnTo>
                    <a:lnTo>
                      <a:pt x="612" y="174"/>
                    </a:lnTo>
                    <a:lnTo>
                      <a:pt x="606" y="180"/>
                    </a:lnTo>
                    <a:lnTo>
                      <a:pt x="594" y="186"/>
                    </a:lnTo>
                    <a:lnTo>
                      <a:pt x="582" y="192"/>
                    </a:lnTo>
                    <a:lnTo>
                      <a:pt x="570" y="192"/>
                    </a:lnTo>
                    <a:lnTo>
                      <a:pt x="564" y="198"/>
                    </a:lnTo>
                    <a:lnTo>
                      <a:pt x="552" y="198"/>
                    </a:lnTo>
                    <a:lnTo>
                      <a:pt x="540" y="192"/>
                    </a:lnTo>
                    <a:lnTo>
                      <a:pt x="528" y="192"/>
                    </a:lnTo>
                    <a:lnTo>
                      <a:pt x="522" y="186"/>
                    </a:lnTo>
                    <a:lnTo>
                      <a:pt x="510" y="180"/>
                    </a:lnTo>
                    <a:lnTo>
                      <a:pt x="504" y="174"/>
                    </a:lnTo>
                    <a:lnTo>
                      <a:pt x="492" y="162"/>
                    </a:lnTo>
                    <a:lnTo>
                      <a:pt x="486" y="156"/>
                    </a:lnTo>
                    <a:lnTo>
                      <a:pt x="486" y="144"/>
                    </a:lnTo>
                    <a:lnTo>
                      <a:pt x="480" y="132"/>
                    </a:lnTo>
                    <a:lnTo>
                      <a:pt x="480" y="126"/>
                    </a:lnTo>
                    <a:lnTo>
                      <a:pt x="480" y="114"/>
                    </a:lnTo>
                    <a:lnTo>
                      <a:pt x="480" y="102"/>
                    </a:lnTo>
                    <a:lnTo>
                      <a:pt x="486" y="90"/>
                    </a:lnTo>
                    <a:lnTo>
                      <a:pt x="486" y="84"/>
                    </a:lnTo>
                    <a:lnTo>
                      <a:pt x="492" y="72"/>
                    </a:lnTo>
                    <a:lnTo>
                      <a:pt x="504" y="66"/>
                    </a:lnTo>
                    <a:lnTo>
                      <a:pt x="516" y="30"/>
                    </a:lnTo>
                    <a:lnTo>
                      <a:pt x="504" y="30"/>
                    </a:lnTo>
                    <a:lnTo>
                      <a:pt x="498" y="24"/>
                    </a:lnTo>
                    <a:lnTo>
                      <a:pt x="486" y="18"/>
                    </a:lnTo>
                    <a:lnTo>
                      <a:pt x="480" y="12"/>
                    </a:lnTo>
                    <a:lnTo>
                      <a:pt x="468" y="12"/>
                    </a:lnTo>
                    <a:lnTo>
                      <a:pt x="462" y="6"/>
                    </a:lnTo>
                    <a:lnTo>
                      <a:pt x="450" y="6"/>
                    </a:lnTo>
                    <a:lnTo>
                      <a:pt x="444" y="0"/>
                    </a:lnTo>
                    <a:lnTo>
                      <a:pt x="432" y="0"/>
                    </a:lnTo>
                    <a:lnTo>
                      <a:pt x="420" y="30"/>
                    </a:lnTo>
                    <a:lnTo>
                      <a:pt x="420" y="36"/>
                    </a:lnTo>
                    <a:lnTo>
                      <a:pt x="414" y="48"/>
                    </a:lnTo>
                    <a:lnTo>
                      <a:pt x="414" y="54"/>
                    </a:lnTo>
                    <a:lnTo>
                      <a:pt x="408" y="66"/>
                    </a:lnTo>
                    <a:lnTo>
                      <a:pt x="402" y="72"/>
                    </a:lnTo>
                    <a:lnTo>
                      <a:pt x="396" y="78"/>
                    </a:lnTo>
                    <a:lnTo>
                      <a:pt x="390" y="84"/>
                    </a:lnTo>
                    <a:lnTo>
                      <a:pt x="384" y="90"/>
                    </a:lnTo>
                    <a:lnTo>
                      <a:pt x="378" y="96"/>
                    </a:lnTo>
                    <a:lnTo>
                      <a:pt x="366" y="102"/>
                    </a:lnTo>
                    <a:lnTo>
                      <a:pt x="360" y="102"/>
                    </a:lnTo>
                    <a:lnTo>
                      <a:pt x="348" y="108"/>
                    </a:lnTo>
                    <a:lnTo>
                      <a:pt x="342" y="108"/>
                    </a:lnTo>
                    <a:lnTo>
                      <a:pt x="330" y="108"/>
                    </a:lnTo>
                    <a:lnTo>
                      <a:pt x="324" y="102"/>
                    </a:lnTo>
                    <a:lnTo>
                      <a:pt x="312" y="102"/>
                    </a:lnTo>
                    <a:lnTo>
                      <a:pt x="306" y="96"/>
                    </a:lnTo>
                    <a:lnTo>
                      <a:pt x="294" y="90"/>
                    </a:lnTo>
                    <a:lnTo>
                      <a:pt x="288" y="84"/>
                    </a:lnTo>
                    <a:lnTo>
                      <a:pt x="282" y="78"/>
                    </a:lnTo>
                    <a:lnTo>
                      <a:pt x="276" y="72"/>
                    </a:lnTo>
                    <a:lnTo>
                      <a:pt x="270" y="66"/>
                    </a:lnTo>
                    <a:lnTo>
                      <a:pt x="270" y="54"/>
                    </a:lnTo>
                    <a:lnTo>
                      <a:pt x="264" y="48"/>
                    </a:lnTo>
                    <a:lnTo>
                      <a:pt x="264" y="36"/>
                    </a:lnTo>
                    <a:lnTo>
                      <a:pt x="264" y="30"/>
                    </a:lnTo>
                    <a:lnTo>
                      <a:pt x="252" y="0"/>
                    </a:lnTo>
                    <a:lnTo>
                      <a:pt x="234" y="0"/>
                    </a:lnTo>
                    <a:lnTo>
                      <a:pt x="222" y="6"/>
                    </a:lnTo>
                    <a:lnTo>
                      <a:pt x="210" y="12"/>
                    </a:lnTo>
                    <a:lnTo>
                      <a:pt x="198" y="18"/>
                    </a:lnTo>
                    <a:lnTo>
                      <a:pt x="180" y="24"/>
                    </a:lnTo>
                    <a:lnTo>
                      <a:pt x="168" y="30"/>
                    </a:lnTo>
                    <a:lnTo>
                      <a:pt x="180" y="66"/>
                    </a:lnTo>
                    <a:lnTo>
                      <a:pt x="186" y="72"/>
                    </a:lnTo>
                    <a:lnTo>
                      <a:pt x="192" y="84"/>
                    </a:lnTo>
                    <a:lnTo>
                      <a:pt x="198" y="90"/>
                    </a:lnTo>
                    <a:lnTo>
                      <a:pt x="198" y="102"/>
                    </a:lnTo>
                    <a:lnTo>
                      <a:pt x="204" y="114"/>
                    </a:lnTo>
                    <a:lnTo>
                      <a:pt x="204" y="126"/>
                    </a:lnTo>
                    <a:lnTo>
                      <a:pt x="198" y="132"/>
                    </a:lnTo>
                    <a:lnTo>
                      <a:pt x="198" y="144"/>
                    </a:lnTo>
                    <a:lnTo>
                      <a:pt x="192" y="156"/>
                    </a:lnTo>
                    <a:lnTo>
                      <a:pt x="186" y="162"/>
                    </a:lnTo>
                    <a:lnTo>
                      <a:pt x="180" y="174"/>
                    </a:lnTo>
                    <a:lnTo>
                      <a:pt x="174" y="180"/>
                    </a:lnTo>
                    <a:lnTo>
                      <a:pt x="162" y="186"/>
                    </a:lnTo>
                    <a:lnTo>
                      <a:pt x="150" y="192"/>
                    </a:lnTo>
                    <a:lnTo>
                      <a:pt x="138" y="192"/>
                    </a:lnTo>
                    <a:lnTo>
                      <a:pt x="132" y="198"/>
                    </a:lnTo>
                    <a:lnTo>
                      <a:pt x="120" y="198"/>
                    </a:lnTo>
                    <a:lnTo>
                      <a:pt x="108" y="192"/>
                    </a:lnTo>
                    <a:lnTo>
                      <a:pt x="96" y="192"/>
                    </a:lnTo>
                    <a:lnTo>
                      <a:pt x="90" y="186"/>
                    </a:lnTo>
                    <a:lnTo>
                      <a:pt x="78" y="180"/>
                    </a:lnTo>
                    <a:lnTo>
                      <a:pt x="72" y="174"/>
                    </a:lnTo>
                    <a:lnTo>
                      <a:pt x="36" y="162"/>
                    </a:lnTo>
                    <a:lnTo>
                      <a:pt x="30" y="168"/>
                    </a:lnTo>
                    <a:lnTo>
                      <a:pt x="30" y="180"/>
                    </a:lnTo>
                    <a:lnTo>
                      <a:pt x="24" y="192"/>
                    </a:lnTo>
                    <a:lnTo>
                      <a:pt x="18" y="198"/>
                    </a:lnTo>
                    <a:lnTo>
                      <a:pt x="18" y="210"/>
                    </a:lnTo>
                    <a:lnTo>
                      <a:pt x="12" y="216"/>
                    </a:lnTo>
                    <a:lnTo>
                      <a:pt x="6" y="228"/>
                    </a:lnTo>
                    <a:lnTo>
                      <a:pt x="6" y="234"/>
                    </a:lnTo>
                    <a:lnTo>
                      <a:pt x="0" y="246"/>
                    </a:lnTo>
                    <a:lnTo>
                      <a:pt x="36" y="258"/>
                    </a:lnTo>
                    <a:lnTo>
                      <a:pt x="48" y="258"/>
                    </a:lnTo>
                    <a:lnTo>
                      <a:pt x="54" y="258"/>
                    </a:lnTo>
                    <a:lnTo>
                      <a:pt x="66" y="264"/>
                    </a:lnTo>
                    <a:lnTo>
                      <a:pt x="72" y="264"/>
                    </a:lnTo>
                    <a:lnTo>
                      <a:pt x="78" y="270"/>
                    </a:lnTo>
                    <a:lnTo>
                      <a:pt x="84" y="276"/>
                    </a:lnTo>
                    <a:lnTo>
                      <a:pt x="90" y="282"/>
                    </a:lnTo>
                    <a:lnTo>
                      <a:pt x="96" y="288"/>
                    </a:lnTo>
                    <a:lnTo>
                      <a:pt x="102" y="300"/>
                    </a:lnTo>
                    <a:lnTo>
                      <a:pt x="108" y="306"/>
                    </a:lnTo>
                    <a:lnTo>
                      <a:pt x="108" y="318"/>
                    </a:lnTo>
                    <a:lnTo>
                      <a:pt x="114" y="324"/>
                    </a:lnTo>
                    <a:lnTo>
                      <a:pt x="114" y="336"/>
                    </a:lnTo>
                    <a:lnTo>
                      <a:pt x="114" y="342"/>
                    </a:lnTo>
                    <a:lnTo>
                      <a:pt x="108" y="354"/>
                    </a:lnTo>
                    <a:lnTo>
                      <a:pt x="108" y="360"/>
                    </a:lnTo>
                    <a:lnTo>
                      <a:pt x="102" y="372"/>
                    </a:lnTo>
                    <a:lnTo>
                      <a:pt x="96" y="378"/>
                    </a:lnTo>
                    <a:lnTo>
                      <a:pt x="90" y="384"/>
                    </a:lnTo>
                    <a:lnTo>
                      <a:pt x="84" y="390"/>
                    </a:lnTo>
                    <a:lnTo>
                      <a:pt x="78" y="396"/>
                    </a:lnTo>
                    <a:lnTo>
                      <a:pt x="72" y="402"/>
                    </a:lnTo>
                    <a:lnTo>
                      <a:pt x="66" y="408"/>
                    </a:lnTo>
                    <a:lnTo>
                      <a:pt x="54" y="408"/>
                    </a:lnTo>
                    <a:lnTo>
                      <a:pt x="48" y="408"/>
                    </a:lnTo>
                    <a:lnTo>
                      <a:pt x="36" y="408"/>
                    </a:lnTo>
                    <a:lnTo>
                      <a:pt x="6" y="426"/>
                    </a:lnTo>
                    <a:lnTo>
                      <a:pt x="6" y="438"/>
                    </a:lnTo>
                    <a:lnTo>
                      <a:pt x="12" y="450"/>
                    </a:lnTo>
                    <a:lnTo>
                      <a:pt x="18" y="468"/>
                    </a:lnTo>
                    <a:lnTo>
                      <a:pt x="24" y="480"/>
                    </a:lnTo>
                    <a:lnTo>
                      <a:pt x="30" y="492"/>
                    </a:lnTo>
                    <a:lnTo>
                      <a:pt x="42" y="510"/>
                    </a:lnTo>
                    <a:lnTo>
                      <a:pt x="72" y="492"/>
                    </a:lnTo>
                    <a:lnTo>
                      <a:pt x="78" y="486"/>
                    </a:lnTo>
                    <a:lnTo>
                      <a:pt x="90" y="480"/>
                    </a:lnTo>
                    <a:lnTo>
                      <a:pt x="96" y="474"/>
                    </a:lnTo>
                    <a:lnTo>
                      <a:pt x="108" y="474"/>
                    </a:lnTo>
                    <a:lnTo>
                      <a:pt x="120" y="474"/>
                    </a:lnTo>
                    <a:lnTo>
                      <a:pt x="132" y="474"/>
                    </a:lnTo>
                    <a:lnTo>
                      <a:pt x="138" y="474"/>
                    </a:lnTo>
                    <a:lnTo>
                      <a:pt x="150" y="474"/>
                    </a:lnTo>
                    <a:lnTo>
                      <a:pt x="162" y="480"/>
                    </a:lnTo>
                    <a:lnTo>
                      <a:pt x="174" y="486"/>
                    </a:lnTo>
                    <a:lnTo>
                      <a:pt x="180" y="492"/>
                    </a:lnTo>
                    <a:lnTo>
                      <a:pt x="186" y="504"/>
                    </a:lnTo>
                    <a:lnTo>
                      <a:pt x="192" y="510"/>
                    </a:lnTo>
                    <a:lnTo>
                      <a:pt x="198" y="522"/>
                    </a:lnTo>
                    <a:lnTo>
                      <a:pt x="198" y="534"/>
                    </a:lnTo>
                    <a:lnTo>
                      <a:pt x="204" y="546"/>
                    </a:lnTo>
                    <a:lnTo>
                      <a:pt x="204" y="558"/>
                    </a:lnTo>
                    <a:lnTo>
                      <a:pt x="198" y="564"/>
                    </a:lnTo>
                    <a:lnTo>
                      <a:pt x="198" y="576"/>
                    </a:lnTo>
                    <a:lnTo>
                      <a:pt x="192" y="588"/>
                    </a:lnTo>
                    <a:lnTo>
                      <a:pt x="186" y="594"/>
                    </a:lnTo>
                    <a:lnTo>
                      <a:pt x="180" y="606"/>
                    </a:lnTo>
                    <a:lnTo>
                      <a:pt x="168" y="636"/>
                    </a:lnTo>
                    <a:lnTo>
                      <a:pt x="180" y="642"/>
                    </a:lnTo>
                    <a:lnTo>
                      <a:pt x="186" y="648"/>
                    </a:lnTo>
                    <a:lnTo>
                      <a:pt x="198" y="654"/>
                    </a:lnTo>
                    <a:lnTo>
                      <a:pt x="210" y="654"/>
                    </a:lnTo>
                    <a:lnTo>
                      <a:pt x="216" y="660"/>
                    </a:lnTo>
                    <a:lnTo>
                      <a:pt x="228" y="666"/>
                    </a:lnTo>
                    <a:lnTo>
                      <a:pt x="234" y="666"/>
                    </a:lnTo>
                    <a:lnTo>
                      <a:pt x="246" y="672"/>
                    </a:lnTo>
                    <a:lnTo>
                      <a:pt x="258" y="672"/>
                    </a:lnTo>
                    <a:lnTo>
                      <a:pt x="264" y="636"/>
                    </a:lnTo>
                    <a:lnTo>
                      <a:pt x="264" y="630"/>
                    </a:lnTo>
                    <a:lnTo>
                      <a:pt x="264" y="618"/>
                    </a:lnTo>
                    <a:lnTo>
                      <a:pt x="270" y="612"/>
                    </a:lnTo>
                    <a:lnTo>
                      <a:pt x="270" y="600"/>
                    </a:lnTo>
                    <a:lnTo>
                      <a:pt x="276" y="594"/>
                    </a:lnTo>
                    <a:lnTo>
                      <a:pt x="282" y="588"/>
                    </a:lnTo>
                    <a:lnTo>
                      <a:pt x="288" y="582"/>
                    </a:lnTo>
                    <a:lnTo>
                      <a:pt x="294" y="576"/>
                    </a:lnTo>
                    <a:lnTo>
                      <a:pt x="306" y="570"/>
                    </a:lnTo>
                    <a:lnTo>
                      <a:pt x="312" y="570"/>
                    </a:lnTo>
                    <a:lnTo>
                      <a:pt x="324" y="564"/>
                    </a:lnTo>
                    <a:lnTo>
                      <a:pt x="330" y="564"/>
                    </a:lnTo>
                    <a:lnTo>
                      <a:pt x="342" y="564"/>
                    </a:lnTo>
                    <a:lnTo>
                      <a:pt x="348" y="564"/>
                    </a:lnTo>
                    <a:lnTo>
                      <a:pt x="360" y="564"/>
                    </a:lnTo>
                    <a:lnTo>
                      <a:pt x="366" y="570"/>
                    </a:lnTo>
                    <a:lnTo>
                      <a:pt x="378" y="570"/>
                    </a:lnTo>
                    <a:lnTo>
                      <a:pt x="384" y="576"/>
                    </a:lnTo>
                    <a:lnTo>
                      <a:pt x="390" y="582"/>
                    </a:lnTo>
                    <a:lnTo>
                      <a:pt x="396" y="588"/>
                    </a:lnTo>
                    <a:lnTo>
                      <a:pt x="402" y="594"/>
                    </a:lnTo>
                    <a:lnTo>
                      <a:pt x="408" y="600"/>
                    </a:lnTo>
                    <a:lnTo>
                      <a:pt x="414" y="612"/>
                    </a:lnTo>
                    <a:lnTo>
                      <a:pt x="414" y="618"/>
                    </a:lnTo>
                    <a:lnTo>
                      <a:pt x="420" y="630"/>
                    </a:lnTo>
                    <a:lnTo>
                      <a:pt x="420" y="636"/>
                    </a:lnTo>
                    <a:lnTo>
                      <a:pt x="438" y="672"/>
                    </a:lnTo>
                    <a:lnTo>
                      <a:pt x="450" y="666"/>
                    </a:lnTo>
                    <a:lnTo>
                      <a:pt x="462" y="660"/>
                    </a:lnTo>
                    <a:lnTo>
                      <a:pt x="474" y="654"/>
                    </a:lnTo>
                    <a:lnTo>
                      <a:pt x="486" y="648"/>
                    </a:lnTo>
                    <a:lnTo>
                      <a:pt x="504" y="642"/>
                    </a:lnTo>
                    <a:lnTo>
                      <a:pt x="516" y="636"/>
                    </a:lnTo>
                    <a:lnTo>
                      <a:pt x="504" y="606"/>
                    </a:lnTo>
                    <a:lnTo>
                      <a:pt x="492" y="594"/>
                    </a:lnTo>
                    <a:lnTo>
                      <a:pt x="486" y="588"/>
                    </a:lnTo>
                    <a:lnTo>
                      <a:pt x="486" y="576"/>
                    </a:lnTo>
                    <a:lnTo>
                      <a:pt x="480" y="564"/>
                    </a:lnTo>
                    <a:lnTo>
                      <a:pt x="480" y="558"/>
                    </a:lnTo>
                    <a:lnTo>
                      <a:pt x="480" y="546"/>
                    </a:lnTo>
                    <a:lnTo>
                      <a:pt x="480" y="534"/>
                    </a:lnTo>
                    <a:lnTo>
                      <a:pt x="486" y="522"/>
                    </a:lnTo>
                    <a:lnTo>
                      <a:pt x="486" y="510"/>
                    </a:lnTo>
                    <a:lnTo>
                      <a:pt x="492" y="504"/>
                    </a:lnTo>
                    <a:lnTo>
                      <a:pt x="504" y="492"/>
                    </a:lnTo>
                    <a:lnTo>
                      <a:pt x="510" y="486"/>
                    </a:lnTo>
                    <a:lnTo>
                      <a:pt x="522" y="480"/>
                    </a:lnTo>
                    <a:lnTo>
                      <a:pt x="528" y="474"/>
                    </a:lnTo>
                    <a:lnTo>
                      <a:pt x="540" y="474"/>
                    </a:lnTo>
                    <a:lnTo>
                      <a:pt x="552" y="474"/>
                    </a:lnTo>
                    <a:lnTo>
                      <a:pt x="564" y="474"/>
                    </a:lnTo>
                    <a:lnTo>
                      <a:pt x="570" y="474"/>
                    </a:lnTo>
                    <a:lnTo>
                      <a:pt x="582" y="474"/>
                    </a:lnTo>
                    <a:lnTo>
                      <a:pt x="594" y="480"/>
                    </a:lnTo>
                    <a:lnTo>
                      <a:pt x="606" y="486"/>
                    </a:lnTo>
                    <a:lnTo>
                      <a:pt x="612" y="492"/>
                    </a:lnTo>
                    <a:lnTo>
                      <a:pt x="642" y="510"/>
                    </a:lnTo>
                    <a:lnTo>
                      <a:pt x="648" y="498"/>
                    </a:lnTo>
                    <a:lnTo>
                      <a:pt x="654" y="492"/>
                    </a:lnTo>
                    <a:lnTo>
                      <a:pt x="654" y="480"/>
                    </a:lnTo>
                    <a:lnTo>
                      <a:pt x="660" y="474"/>
                    </a:lnTo>
                    <a:lnTo>
                      <a:pt x="666" y="462"/>
                    </a:lnTo>
                    <a:lnTo>
                      <a:pt x="666" y="456"/>
                    </a:lnTo>
                    <a:lnTo>
                      <a:pt x="672" y="444"/>
                    </a:lnTo>
                    <a:lnTo>
                      <a:pt x="678" y="432"/>
                    </a:lnTo>
                    <a:lnTo>
                      <a:pt x="678" y="426"/>
                    </a:lnTo>
                    <a:lnTo>
                      <a:pt x="648" y="408"/>
                    </a:lnTo>
                    <a:close/>
                  </a:path>
                </a:pathLst>
              </a:custGeom>
              <a:grpFill/>
              <a:ln w="9525">
                <a:solidFill>
                  <a:schemeClr val="tx1">
                    <a:lumMod val="50000"/>
                    <a:lumOff val="50000"/>
                  </a:schemeClr>
                </a:solidFill>
                <a:prstDash val="solid"/>
                <a:round/>
                <a:headEnd/>
                <a:tailEnd/>
              </a:ln>
            </p:spPr>
            <p:txBody>
              <a:bodyPr/>
              <a:lstStyle/>
              <a:p>
                <a:endParaRPr lang="fr-FR"/>
              </a:p>
            </p:txBody>
          </p:sp>
          <p:sp>
            <p:nvSpPr>
              <p:cNvPr id="114" name="Freeform 5180"/>
              <p:cNvSpPr>
                <a:spLocks/>
              </p:cNvSpPr>
              <p:nvPr/>
            </p:nvSpPr>
            <p:spPr bwMode="auto">
              <a:xfrm>
                <a:off x="1596" y="728"/>
                <a:ext cx="378" cy="378"/>
              </a:xfrm>
              <a:custGeom>
                <a:avLst/>
                <a:gdLst>
                  <a:gd name="T0" fmla="*/ 48 w 378"/>
                  <a:gd name="T1" fmla="*/ 66 h 378"/>
                  <a:gd name="T2" fmla="*/ 36 w 378"/>
                  <a:gd name="T3" fmla="*/ 78 h 378"/>
                  <a:gd name="T4" fmla="*/ 24 w 378"/>
                  <a:gd name="T5" fmla="*/ 96 h 378"/>
                  <a:gd name="T6" fmla="*/ 18 w 378"/>
                  <a:gd name="T7" fmla="*/ 114 h 378"/>
                  <a:gd name="T8" fmla="*/ 12 w 378"/>
                  <a:gd name="T9" fmla="*/ 132 h 378"/>
                  <a:gd name="T10" fmla="*/ 6 w 378"/>
                  <a:gd name="T11" fmla="*/ 150 h 378"/>
                  <a:gd name="T12" fmla="*/ 0 w 378"/>
                  <a:gd name="T13" fmla="*/ 168 h 378"/>
                  <a:gd name="T14" fmla="*/ 0 w 378"/>
                  <a:gd name="T15" fmla="*/ 192 h 378"/>
                  <a:gd name="T16" fmla="*/ 0 w 378"/>
                  <a:gd name="T17" fmla="*/ 210 h 378"/>
                  <a:gd name="T18" fmla="*/ 6 w 378"/>
                  <a:gd name="T19" fmla="*/ 228 h 378"/>
                  <a:gd name="T20" fmla="*/ 12 w 378"/>
                  <a:gd name="T21" fmla="*/ 246 h 378"/>
                  <a:gd name="T22" fmla="*/ 18 w 378"/>
                  <a:gd name="T23" fmla="*/ 264 h 378"/>
                  <a:gd name="T24" fmla="*/ 24 w 378"/>
                  <a:gd name="T25" fmla="*/ 282 h 378"/>
                  <a:gd name="T26" fmla="*/ 36 w 378"/>
                  <a:gd name="T27" fmla="*/ 300 h 378"/>
                  <a:gd name="T28" fmla="*/ 48 w 378"/>
                  <a:gd name="T29" fmla="*/ 318 h 378"/>
                  <a:gd name="T30" fmla="*/ 60 w 378"/>
                  <a:gd name="T31" fmla="*/ 324 h 378"/>
                  <a:gd name="T32" fmla="*/ 72 w 378"/>
                  <a:gd name="T33" fmla="*/ 336 h 378"/>
                  <a:gd name="T34" fmla="*/ 90 w 378"/>
                  <a:gd name="T35" fmla="*/ 348 h 378"/>
                  <a:gd name="T36" fmla="*/ 108 w 378"/>
                  <a:gd name="T37" fmla="*/ 360 h 378"/>
                  <a:gd name="T38" fmla="*/ 126 w 378"/>
                  <a:gd name="T39" fmla="*/ 366 h 378"/>
                  <a:gd name="T40" fmla="*/ 144 w 378"/>
                  <a:gd name="T41" fmla="*/ 372 h 378"/>
                  <a:gd name="T42" fmla="*/ 162 w 378"/>
                  <a:gd name="T43" fmla="*/ 378 h 378"/>
                  <a:gd name="T44" fmla="*/ 180 w 378"/>
                  <a:gd name="T45" fmla="*/ 378 h 378"/>
                  <a:gd name="T46" fmla="*/ 198 w 378"/>
                  <a:gd name="T47" fmla="*/ 378 h 378"/>
                  <a:gd name="T48" fmla="*/ 222 w 378"/>
                  <a:gd name="T49" fmla="*/ 378 h 378"/>
                  <a:gd name="T50" fmla="*/ 240 w 378"/>
                  <a:gd name="T51" fmla="*/ 372 h 378"/>
                  <a:gd name="T52" fmla="*/ 258 w 378"/>
                  <a:gd name="T53" fmla="*/ 366 h 378"/>
                  <a:gd name="T54" fmla="*/ 276 w 378"/>
                  <a:gd name="T55" fmla="*/ 360 h 378"/>
                  <a:gd name="T56" fmla="*/ 294 w 378"/>
                  <a:gd name="T57" fmla="*/ 348 h 378"/>
                  <a:gd name="T58" fmla="*/ 312 w 378"/>
                  <a:gd name="T59" fmla="*/ 336 h 378"/>
                  <a:gd name="T60" fmla="*/ 324 w 378"/>
                  <a:gd name="T61" fmla="*/ 324 h 378"/>
                  <a:gd name="T62" fmla="*/ 330 w 378"/>
                  <a:gd name="T63" fmla="*/ 318 h 378"/>
                  <a:gd name="T64" fmla="*/ 342 w 378"/>
                  <a:gd name="T65" fmla="*/ 300 h 378"/>
                  <a:gd name="T66" fmla="*/ 354 w 378"/>
                  <a:gd name="T67" fmla="*/ 282 h 378"/>
                  <a:gd name="T68" fmla="*/ 366 w 378"/>
                  <a:gd name="T69" fmla="*/ 264 h 378"/>
                  <a:gd name="T70" fmla="*/ 372 w 378"/>
                  <a:gd name="T71" fmla="*/ 246 h 378"/>
                  <a:gd name="T72" fmla="*/ 378 w 378"/>
                  <a:gd name="T73" fmla="*/ 228 h 378"/>
                  <a:gd name="T74" fmla="*/ 378 w 378"/>
                  <a:gd name="T75" fmla="*/ 210 h 378"/>
                  <a:gd name="T76" fmla="*/ 378 w 378"/>
                  <a:gd name="T77" fmla="*/ 192 h 378"/>
                  <a:gd name="T78" fmla="*/ 378 w 378"/>
                  <a:gd name="T79" fmla="*/ 168 h 378"/>
                  <a:gd name="T80" fmla="*/ 378 w 378"/>
                  <a:gd name="T81" fmla="*/ 150 h 378"/>
                  <a:gd name="T82" fmla="*/ 372 w 378"/>
                  <a:gd name="T83" fmla="*/ 132 h 378"/>
                  <a:gd name="T84" fmla="*/ 366 w 378"/>
                  <a:gd name="T85" fmla="*/ 114 h 378"/>
                  <a:gd name="T86" fmla="*/ 354 w 378"/>
                  <a:gd name="T87" fmla="*/ 96 h 378"/>
                  <a:gd name="T88" fmla="*/ 342 w 378"/>
                  <a:gd name="T89" fmla="*/ 78 h 378"/>
                  <a:gd name="T90" fmla="*/ 330 w 378"/>
                  <a:gd name="T91" fmla="*/ 66 h 378"/>
                  <a:gd name="T92" fmla="*/ 324 w 378"/>
                  <a:gd name="T93" fmla="*/ 54 h 378"/>
                  <a:gd name="T94" fmla="*/ 312 w 378"/>
                  <a:gd name="T95" fmla="*/ 42 h 378"/>
                  <a:gd name="T96" fmla="*/ 294 w 378"/>
                  <a:gd name="T97" fmla="*/ 30 h 378"/>
                  <a:gd name="T98" fmla="*/ 276 w 378"/>
                  <a:gd name="T99" fmla="*/ 18 h 378"/>
                  <a:gd name="T100" fmla="*/ 258 w 378"/>
                  <a:gd name="T101" fmla="*/ 12 h 378"/>
                  <a:gd name="T102" fmla="*/ 240 w 378"/>
                  <a:gd name="T103" fmla="*/ 6 h 378"/>
                  <a:gd name="T104" fmla="*/ 222 w 378"/>
                  <a:gd name="T105" fmla="*/ 0 h 378"/>
                  <a:gd name="T106" fmla="*/ 198 w 378"/>
                  <a:gd name="T107" fmla="*/ 0 h 378"/>
                  <a:gd name="T108" fmla="*/ 180 w 378"/>
                  <a:gd name="T109" fmla="*/ 0 h 378"/>
                  <a:gd name="T110" fmla="*/ 162 w 378"/>
                  <a:gd name="T111" fmla="*/ 0 h 378"/>
                  <a:gd name="T112" fmla="*/ 144 w 378"/>
                  <a:gd name="T113" fmla="*/ 6 h 378"/>
                  <a:gd name="T114" fmla="*/ 126 w 378"/>
                  <a:gd name="T115" fmla="*/ 12 h 378"/>
                  <a:gd name="T116" fmla="*/ 108 w 378"/>
                  <a:gd name="T117" fmla="*/ 18 h 378"/>
                  <a:gd name="T118" fmla="*/ 90 w 378"/>
                  <a:gd name="T119" fmla="*/ 30 h 378"/>
                  <a:gd name="T120" fmla="*/ 72 w 378"/>
                  <a:gd name="T121" fmla="*/ 42 h 378"/>
                  <a:gd name="T122" fmla="*/ 60 w 378"/>
                  <a:gd name="T123" fmla="*/ 54 h 3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8" h="378">
                    <a:moveTo>
                      <a:pt x="60" y="54"/>
                    </a:moveTo>
                    <a:lnTo>
                      <a:pt x="48" y="66"/>
                    </a:lnTo>
                    <a:lnTo>
                      <a:pt x="42" y="72"/>
                    </a:lnTo>
                    <a:lnTo>
                      <a:pt x="36" y="78"/>
                    </a:lnTo>
                    <a:lnTo>
                      <a:pt x="30" y="90"/>
                    </a:lnTo>
                    <a:lnTo>
                      <a:pt x="24" y="96"/>
                    </a:lnTo>
                    <a:lnTo>
                      <a:pt x="24" y="108"/>
                    </a:lnTo>
                    <a:lnTo>
                      <a:pt x="18" y="114"/>
                    </a:lnTo>
                    <a:lnTo>
                      <a:pt x="12" y="120"/>
                    </a:lnTo>
                    <a:lnTo>
                      <a:pt x="12" y="132"/>
                    </a:lnTo>
                    <a:lnTo>
                      <a:pt x="6" y="144"/>
                    </a:lnTo>
                    <a:lnTo>
                      <a:pt x="6" y="150"/>
                    </a:lnTo>
                    <a:lnTo>
                      <a:pt x="6" y="162"/>
                    </a:lnTo>
                    <a:lnTo>
                      <a:pt x="0" y="168"/>
                    </a:lnTo>
                    <a:lnTo>
                      <a:pt x="0" y="180"/>
                    </a:lnTo>
                    <a:lnTo>
                      <a:pt x="0" y="192"/>
                    </a:lnTo>
                    <a:lnTo>
                      <a:pt x="0" y="198"/>
                    </a:lnTo>
                    <a:lnTo>
                      <a:pt x="0" y="210"/>
                    </a:lnTo>
                    <a:lnTo>
                      <a:pt x="6" y="216"/>
                    </a:lnTo>
                    <a:lnTo>
                      <a:pt x="6" y="228"/>
                    </a:lnTo>
                    <a:lnTo>
                      <a:pt x="6" y="240"/>
                    </a:lnTo>
                    <a:lnTo>
                      <a:pt x="12" y="246"/>
                    </a:lnTo>
                    <a:lnTo>
                      <a:pt x="12" y="258"/>
                    </a:lnTo>
                    <a:lnTo>
                      <a:pt x="18" y="264"/>
                    </a:lnTo>
                    <a:lnTo>
                      <a:pt x="24" y="276"/>
                    </a:lnTo>
                    <a:lnTo>
                      <a:pt x="24" y="282"/>
                    </a:lnTo>
                    <a:lnTo>
                      <a:pt x="30" y="294"/>
                    </a:lnTo>
                    <a:lnTo>
                      <a:pt x="36" y="300"/>
                    </a:lnTo>
                    <a:lnTo>
                      <a:pt x="42" y="306"/>
                    </a:lnTo>
                    <a:lnTo>
                      <a:pt x="48" y="318"/>
                    </a:lnTo>
                    <a:lnTo>
                      <a:pt x="60" y="324"/>
                    </a:lnTo>
                    <a:lnTo>
                      <a:pt x="66" y="330"/>
                    </a:lnTo>
                    <a:lnTo>
                      <a:pt x="72" y="336"/>
                    </a:lnTo>
                    <a:lnTo>
                      <a:pt x="78" y="342"/>
                    </a:lnTo>
                    <a:lnTo>
                      <a:pt x="90" y="348"/>
                    </a:lnTo>
                    <a:lnTo>
                      <a:pt x="96" y="354"/>
                    </a:lnTo>
                    <a:lnTo>
                      <a:pt x="108" y="360"/>
                    </a:lnTo>
                    <a:lnTo>
                      <a:pt x="114" y="360"/>
                    </a:lnTo>
                    <a:lnTo>
                      <a:pt x="126" y="366"/>
                    </a:lnTo>
                    <a:lnTo>
                      <a:pt x="132" y="372"/>
                    </a:lnTo>
                    <a:lnTo>
                      <a:pt x="144" y="372"/>
                    </a:lnTo>
                    <a:lnTo>
                      <a:pt x="150" y="372"/>
                    </a:lnTo>
                    <a:lnTo>
                      <a:pt x="162" y="378"/>
                    </a:lnTo>
                    <a:lnTo>
                      <a:pt x="174" y="378"/>
                    </a:lnTo>
                    <a:lnTo>
                      <a:pt x="180" y="378"/>
                    </a:lnTo>
                    <a:lnTo>
                      <a:pt x="192" y="378"/>
                    </a:lnTo>
                    <a:lnTo>
                      <a:pt x="198" y="378"/>
                    </a:lnTo>
                    <a:lnTo>
                      <a:pt x="210" y="378"/>
                    </a:lnTo>
                    <a:lnTo>
                      <a:pt x="222" y="378"/>
                    </a:lnTo>
                    <a:lnTo>
                      <a:pt x="228" y="372"/>
                    </a:lnTo>
                    <a:lnTo>
                      <a:pt x="240" y="372"/>
                    </a:lnTo>
                    <a:lnTo>
                      <a:pt x="246" y="372"/>
                    </a:lnTo>
                    <a:lnTo>
                      <a:pt x="258" y="366"/>
                    </a:lnTo>
                    <a:lnTo>
                      <a:pt x="264" y="360"/>
                    </a:lnTo>
                    <a:lnTo>
                      <a:pt x="276" y="360"/>
                    </a:lnTo>
                    <a:lnTo>
                      <a:pt x="282" y="354"/>
                    </a:lnTo>
                    <a:lnTo>
                      <a:pt x="294" y="348"/>
                    </a:lnTo>
                    <a:lnTo>
                      <a:pt x="300" y="342"/>
                    </a:lnTo>
                    <a:lnTo>
                      <a:pt x="312" y="336"/>
                    </a:lnTo>
                    <a:lnTo>
                      <a:pt x="318" y="330"/>
                    </a:lnTo>
                    <a:lnTo>
                      <a:pt x="324" y="324"/>
                    </a:lnTo>
                    <a:lnTo>
                      <a:pt x="330" y="318"/>
                    </a:lnTo>
                    <a:lnTo>
                      <a:pt x="336" y="306"/>
                    </a:lnTo>
                    <a:lnTo>
                      <a:pt x="342" y="300"/>
                    </a:lnTo>
                    <a:lnTo>
                      <a:pt x="348" y="294"/>
                    </a:lnTo>
                    <a:lnTo>
                      <a:pt x="354" y="282"/>
                    </a:lnTo>
                    <a:lnTo>
                      <a:pt x="360" y="276"/>
                    </a:lnTo>
                    <a:lnTo>
                      <a:pt x="366" y="264"/>
                    </a:lnTo>
                    <a:lnTo>
                      <a:pt x="366" y="258"/>
                    </a:lnTo>
                    <a:lnTo>
                      <a:pt x="372" y="246"/>
                    </a:lnTo>
                    <a:lnTo>
                      <a:pt x="372" y="240"/>
                    </a:lnTo>
                    <a:lnTo>
                      <a:pt x="378" y="228"/>
                    </a:lnTo>
                    <a:lnTo>
                      <a:pt x="378" y="216"/>
                    </a:lnTo>
                    <a:lnTo>
                      <a:pt x="378" y="210"/>
                    </a:lnTo>
                    <a:lnTo>
                      <a:pt x="378" y="198"/>
                    </a:lnTo>
                    <a:lnTo>
                      <a:pt x="378" y="192"/>
                    </a:lnTo>
                    <a:lnTo>
                      <a:pt x="378" y="180"/>
                    </a:lnTo>
                    <a:lnTo>
                      <a:pt x="378" y="168"/>
                    </a:lnTo>
                    <a:lnTo>
                      <a:pt x="378" y="162"/>
                    </a:lnTo>
                    <a:lnTo>
                      <a:pt x="378" y="150"/>
                    </a:lnTo>
                    <a:lnTo>
                      <a:pt x="372" y="144"/>
                    </a:lnTo>
                    <a:lnTo>
                      <a:pt x="372" y="132"/>
                    </a:lnTo>
                    <a:lnTo>
                      <a:pt x="366" y="120"/>
                    </a:lnTo>
                    <a:lnTo>
                      <a:pt x="366" y="114"/>
                    </a:lnTo>
                    <a:lnTo>
                      <a:pt x="360" y="108"/>
                    </a:lnTo>
                    <a:lnTo>
                      <a:pt x="354" y="96"/>
                    </a:lnTo>
                    <a:lnTo>
                      <a:pt x="348" y="90"/>
                    </a:lnTo>
                    <a:lnTo>
                      <a:pt x="342" y="78"/>
                    </a:lnTo>
                    <a:lnTo>
                      <a:pt x="336" y="72"/>
                    </a:lnTo>
                    <a:lnTo>
                      <a:pt x="330" y="66"/>
                    </a:lnTo>
                    <a:lnTo>
                      <a:pt x="324" y="54"/>
                    </a:lnTo>
                    <a:lnTo>
                      <a:pt x="318" y="48"/>
                    </a:lnTo>
                    <a:lnTo>
                      <a:pt x="312" y="42"/>
                    </a:lnTo>
                    <a:lnTo>
                      <a:pt x="300" y="36"/>
                    </a:lnTo>
                    <a:lnTo>
                      <a:pt x="294" y="30"/>
                    </a:lnTo>
                    <a:lnTo>
                      <a:pt x="282" y="24"/>
                    </a:lnTo>
                    <a:lnTo>
                      <a:pt x="276" y="18"/>
                    </a:lnTo>
                    <a:lnTo>
                      <a:pt x="264" y="18"/>
                    </a:lnTo>
                    <a:lnTo>
                      <a:pt x="258" y="12"/>
                    </a:lnTo>
                    <a:lnTo>
                      <a:pt x="246" y="12"/>
                    </a:lnTo>
                    <a:lnTo>
                      <a:pt x="240" y="6"/>
                    </a:lnTo>
                    <a:lnTo>
                      <a:pt x="228" y="6"/>
                    </a:lnTo>
                    <a:lnTo>
                      <a:pt x="222" y="0"/>
                    </a:lnTo>
                    <a:lnTo>
                      <a:pt x="210" y="0"/>
                    </a:lnTo>
                    <a:lnTo>
                      <a:pt x="198" y="0"/>
                    </a:lnTo>
                    <a:lnTo>
                      <a:pt x="192" y="0"/>
                    </a:lnTo>
                    <a:lnTo>
                      <a:pt x="180" y="0"/>
                    </a:lnTo>
                    <a:lnTo>
                      <a:pt x="174" y="0"/>
                    </a:lnTo>
                    <a:lnTo>
                      <a:pt x="162" y="0"/>
                    </a:lnTo>
                    <a:lnTo>
                      <a:pt x="150" y="6"/>
                    </a:lnTo>
                    <a:lnTo>
                      <a:pt x="144" y="6"/>
                    </a:lnTo>
                    <a:lnTo>
                      <a:pt x="132" y="12"/>
                    </a:lnTo>
                    <a:lnTo>
                      <a:pt x="126" y="12"/>
                    </a:lnTo>
                    <a:lnTo>
                      <a:pt x="114" y="18"/>
                    </a:lnTo>
                    <a:lnTo>
                      <a:pt x="108" y="18"/>
                    </a:lnTo>
                    <a:lnTo>
                      <a:pt x="96" y="24"/>
                    </a:lnTo>
                    <a:lnTo>
                      <a:pt x="90" y="30"/>
                    </a:lnTo>
                    <a:lnTo>
                      <a:pt x="78" y="36"/>
                    </a:lnTo>
                    <a:lnTo>
                      <a:pt x="72" y="42"/>
                    </a:lnTo>
                    <a:lnTo>
                      <a:pt x="66" y="48"/>
                    </a:lnTo>
                    <a:lnTo>
                      <a:pt x="60" y="54"/>
                    </a:lnTo>
                    <a:close/>
                  </a:path>
                </a:pathLst>
              </a:custGeom>
              <a:grpFill/>
              <a:ln w="9525">
                <a:solidFill>
                  <a:schemeClr val="tx1">
                    <a:lumMod val="50000"/>
                    <a:lumOff val="50000"/>
                  </a:schemeClr>
                </a:solidFill>
                <a:prstDash val="solid"/>
                <a:round/>
                <a:headEnd/>
                <a:tailEnd/>
              </a:ln>
            </p:spPr>
            <p:txBody>
              <a:bodyPr/>
              <a:lstStyle/>
              <a:p>
                <a:endParaRPr lang="fr-FR"/>
              </a:p>
            </p:txBody>
          </p:sp>
          <p:sp>
            <p:nvSpPr>
              <p:cNvPr id="115" name="Freeform 5181"/>
              <p:cNvSpPr>
                <a:spLocks/>
              </p:cNvSpPr>
              <p:nvPr/>
            </p:nvSpPr>
            <p:spPr bwMode="auto">
              <a:xfrm>
                <a:off x="1614" y="746"/>
                <a:ext cx="348" cy="348"/>
              </a:xfrm>
              <a:custGeom>
                <a:avLst/>
                <a:gdLst>
                  <a:gd name="T0" fmla="*/ 42 w 348"/>
                  <a:gd name="T1" fmla="*/ 54 h 348"/>
                  <a:gd name="T2" fmla="*/ 30 w 348"/>
                  <a:gd name="T3" fmla="*/ 72 h 348"/>
                  <a:gd name="T4" fmla="*/ 18 w 348"/>
                  <a:gd name="T5" fmla="*/ 90 h 348"/>
                  <a:gd name="T6" fmla="*/ 12 w 348"/>
                  <a:gd name="T7" fmla="*/ 108 h 348"/>
                  <a:gd name="T8" fmla="*/ 6 w 348"/>
                  <a:gd name="T9" fmla="*/ 126 h 348"/>
                  <a:gd name="T10" fmla="*/ 0 w 348"/>
                  <a:gd name="T11" fmla="*/ 150 h 348"/>
                  <a:gd name="T12" fmla="*/ 0 w 348"/>
                  <a:gd name="T13" fmla="*/ 168 h 348"/>
                  <a:gd name="T14" fmla="*/ 0 w 348"/>
                  <a:gd name="T15" fmla="*/ 186 h 348"/>
                  <a:gd name="T16" fmla="*/ 0 w 348"/>
                  <a:gd name="T17" fmla="*/ 204 h 348"/>
                  <a:gd name="T18" fmla="*/ 6 w 348"/>
                  <a:gd name="T19" fmla="*/ 228 h 348"/>
                  <a:gd name="T20" fmla="*/ 12 w 348"/>
                  <a:gd name="T21" fmla="*/ 246 h 348"/>
                  <a:gd name="T22" fmla="*/ 24 w 348"/>
                  <a:gd name="T23" fmla="*/ 264 h 348"/>
                  <a:gd name="T24" fmla="*/ 36 w 348"/>
                  <a:gd name="T25" fmla="*/ 282 h 348"/>
                  <a:gd name="T26" fmla="*/ 48 w 348"/>
                  <a:gd name="T27" fmla="*/ 294 h 348"/>
                  <a:gd name="T28" fmla="*/ 54 w 348"/>
                  <a:gd name="T29" fmla="*/ 300 h 348"/>
                  <a:gd name="T30" fmla="*/ 72 w 348"/>
                  <a:gd name="T31" fmla="*/ 312 h 348"/>
                  <a:gd name="T32" fmla="*/ 90 w 348"/>
                  <a:gd name="T33" fmla="*/ 324 h 348"/>
                  <a:gd name="T34" fmla="*/ 108 w 348"/>
                  <a:gd name="T35" fmla="*/ 336 h 348"/>
                  <a:gd name="T36" fmla="*/ 126 w 348"/>
                  <a:gd name="T37" fmla="*/ 342 h 348"/>
                  <a:gd name="T38" fmla="*/ 150 w 348"/>
                  <a:gd name="T39" fmla="*/ 342 h 348"/>
                  <a:gd name="T40" fmla="*/ 168 w 348"/>
                  <a:gd name="T41" fmla="*/ 348 h 348"/>
                  <a:gd name="T42" fmla="*/ 186 w 348"/>
                  <a:gd name="T43" fmla="*/ 342 h 348"/>
                  <a:gd name="T44" fmla="*/ 204 w 348"/>
                  <a:gd name="T45" fmla="*/ 342 h 348"/>
                  <a:gd name="T46" fmla="*/ 228 w 348"/>
                  <a:gd name="T47" fmla="*/ 336 h 348"/>
                  <a:gd name="T48" fmla="*/ 246 w 348"/>
                  <a:gd name="T49" fmla="*/ 330 h 348"/>
                  <a:gd name="T50" fmla="*/ 264 w 348"/>
                  <a:gd name="T51" fmla="*/ 318 h 348"/>
                  <a:gd name="T52" fmla="*/ 282 w 348"/>
                  <a:gd name="T53" fmla="*/ 312 h 348"/>
                  <a:gd name="T54" fmla="*/ 294 w 348"/>
                  <a:gd name="T55" fmla="*/ 294 h 348"/>
                  <a:gd name="T56" fmla="*/ 306 w 348"/>
                  <a:gd name="T57" fmla="*/ 288 h 348"/>
                  <a:gd name="T58" fmla="*/ 318 w 348"/>
                  <a:gd name="T59" fmla="*/ 270 h 348"/>
                  <a:gd name="T60" fmla="*/ 324 w 348"/>
                  <a:gd name="T61" fmla="*/ 252 h 348"/>
                  <a:gd name="T62" fmla="*/ 336 w 348"/>
                  <a:gd name="T63" fmla="*/ 234 h 348"/>
                  <a:gd name="T64" fmla="*/ 342 w 348"/>
                  <a:gd name="T65" fmla="*/ 216 h 348"/>
                  <a:gd name="T66" fmla="*/ 342 w 348"/>
                  <a:gd name="T67" fmla="*/ 198 h 348"/>
                  <a:gd name="T68" fmla="*/ 348 w 348"/>
                  <a:gd name="T69" fmla="*/ 180 h 348"/>
                  <a:gd name="T70" fmla="*/ 348 w 348"/>
                  <a:gd name="T71" fmla="*/ 156 h 348"/>
                  <a:gd name="T72" fmla="*/ 342 w 348"/>
                  <a:gd name="T73" fmla="*/ 138 h 348"/>
                  <a:gd name="T74" fmla="*/ 336 w 348"/>
                  <a:gd name="T75" fmla="*/ 120 h 348"/>
                  <a:gd name="T76" fmla="*/ 330 w 348"/>
                  <a:gd name="T77" fmla="*/ 102 h 348"/>
                  <a:gd name="T78" fmla="*/ 324 w 348"/>
                  <a:gd name="T79" fmla="*/ 84 h 348"/>
                  <a:gd name="T80" fmla="*/ 312 w 348"/>
                  <a:gd name="T81" fmla="*/ 66 h 348"/>
                  <a:gd name="T82" fmla="*/ 294 w 348"/>
                  <a:gd name="T83" fmla="*/ 48 h 348"/>
                  <a:gd name="T84" fmla="*/ 288 w 348"/>
                  <a:gd name="T85" fmla="*/ 42 h 348"/>
                  <a:gd name="T86" fmla="*/ 270 w 348"/>
                  <a:gd name="T87" fmla="*/ 30 h 348"/>
                  <a:gd name="T88" fmla="*/ 252 w 348"/>
                  <a:gd name="T89" fmla="*/ 18 h 348"/>
                  <a:gd name="T90" fmla="*/ 234 w 348"/>
                  <a:gd name="T91" fmla="*/ 12 h 348"/>
                  <a:gd name="T92" fmla="*/ 216 w 348"/>
                  <a:gd name="T93" fmla="*/ 6 h 348"/>
                  <a:gd name="T94" fmla="*/ 198 w 348"/>
                  <a:gd name="T95" fmla="*/ 0 h 348"/>
                  <a:gd name="T96" fmla="*/ 180 w 348"/>
                  <a:gd name="T97" fmla="*/ 0 h 348"/>
                  <a:gd name="T98" fmla="*/ 156 w 348"/>
                  <a:gd name="T99" fmla="*/ 0 h 348"/>
                  <a:gd name="T100" fmla="*/ 138 w 348"/>
                  <a:gd name="T101" fmla="*/ 0 h 348"/>
                  <a:gd name="T102" fmla="*/ 120 w 348"/>
                  <a:gd name="T103" fmla="*/ 6 h 348"/>
                  <a:gd name="T104" fmla="*/ 102 w 348"/>
                  <a:gd name="T105" fmla="*/ 12 h 348"/>
                  <a:gd name="T106" fmla="*/ 84 w 348"/>
                  <a:gd name="T107" fmla="*/ 24 h 348"/>
                  <a:gd name="T108" fmla="*/ 66 w 348"/>
                  <a:gd name="T109" fmla="*/ 36 h 348"/>
                  <a:gd name="T110" fmla="*/ 48 w 348"/>
                  <a:gd name="T111" fmla="*/ 48 h 3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8" h="348">
                    <a:moveTo>
                      <a:pt x="48" y="48"/>
                    </a:moveTo>
                    <a:lnTo>
                      <a:pt x="42" y="54"/>
                    </a:lnTo>
                    <a:lnTo>
                      <a:pt x="36" y="66"/>
                    </a:lnTo>
                    <a:lnTo>
                      <a:pt x="30" y="72"/>
                    </a:lnTo>
                    <a:lnTo>
                      <a:pt x="24" y="84"/>
                    </a:lnTo>
                    <a:lnTo>
                      <a:pt x="18" y="90"/>
                    </a:lnTo>
                    <a:lnTo>
                      <a:pt x="12" y="102"/>
                    </a:lnTo>
                    <a:lnTo>
                      <a:pt x="12" y="108"/>
                    </a:lnTo>
                    <a:lnTo>
                      <a:pt x="6" y="120"/>
                    </a:lnTo>
                    <a:lnTo>
                      <a:pt x="6" y="126"/>
                    </a:lnTo>
                    <a:lnTo>
                      <a:pt x="0" y="138"/>
                    </a:lnTo>
                    <a:lnTo>
                      <a:pt x="0" y="150"/>
                    </a:lnTo>
                    <a:lnTo>
                      <a:pt x="0" y="156"/>
                    </a:lnTo>
                    <a:lnTo>
                      <a:pt x="0" y="168"/>
                    </a:lnTo>
                    <a:lnTo>
                      <a:pt x="0" y="180"/>
                    </a:lnTo>
                    <a:lnTo>
                      <a:pt x="0" y="186"/>
                    </a:lnTo>
                    <a:lnTo>
                      <a:pt x="0" y="198"/>
                    </a:lnTo>
                    <a:lnTo>
                      <a:pt x="0" y="204"/>
                    </a:lnTo>
                    <a:lnTo>
                      <a:pt x="6" y="216"/>
                    </a:lnTo>
                    <a:lnTo>
                      <a:pt x="6" y="228"/>
                    </a:lnTo>
                    <a:lnTo>
                      <a:pt x="12" y="234"/>
                    </a:lnTo>
                    <a:lnTo>
                      <a:pt x="12" y="246"/>
                    </a:lnTo>
                    <a:lnTo>
                      <a:pt x="18" y="252"/>
                    </a:lnTo>
                    <a:lnTo>
                      <a:pt x="24" y="264"/>
                    </a:lnTo>
                    <a:lnTo>
                      <a:pt x="30" y="270"/>
                    </a:lnTo>
                    <a:lnTo>
                      <a:pt x="36" y="282"/>
                    </a:lnTo>
                    <a:lnTo>
                      <a:pt x="42" y="288"/>
                    </a:lnTo>
                    <a:lnTo>
                      <a:pt x="48" y="294"/>
                    </a:lnTo>
                    <a:lnTo>
                      <a:pt x="54" y="300"/>
                    </a:lnTo>
                    <a:lnTo>
                      <a:pt x="66" y="312"/>
                    </a:lnTo>
                    <a:lnTo>
                      <a:pt x="72" y="312"/>
                    </a:lnTo>
                    <a:lnTo>
                      <a:pt x="84" y="318"/>
                    </a:lnTo>
                    <a:lnTo>
                      <a:pt x="90" y="324"/>
                    </a:lnTo>
                    <a:lnTo>
                      <a:pt x="102" y="330"/>
                    </a:lnTo>
                    <a:lnTo>
                      <a:pt x="108" y="336"/>
                    </a:lnTo>
                    <a:lnTo>
                      <a:pt x="120" y="336"/>
                    </a:lnTo>
                    <a:lnTo>
                      <a:pt x="126" y="342"/>
                    </a:lnTo>
                    <a:lnTo>
                      <a:pt x="138" y="342"/>
                    </a:lnTo>
                    <a:lnTo>
                      <a:pt x="150" y="342"/>
                    </a:lnTo>
                    <a:lnTo>
                      <a:pt x="156" y="342"/>
                    </a:lnTo>
                    <a:lnTo>
                      <a:pt x="168" y="348"/>
                    </a:lnTo>
                    <a:lnTo>
                      <a:pt x="180" y="348"/>
                    </a:lnTo>
                    <a:lnTo>
                      <a:pt x="186" y="342"/>
                    </a:lnTo>
                    <a:lnTo>
                      <a:pt x="198" y="342"/>
                    </a:lnTo>
                    <a:lnTo>
                      <a:pt x="204" y="342"/>
                    </a:lnTo>
                    <a:lnTo>
                      <a:pt x="216" y="342"/>
                    </a:lnTo>
                    <a:lnTo>
                      <a:pt x="228" y="336"/>
                    </a:lnTo>
                    <a:lnTo>
                      <a:pt x="234" y="336"/>
                    </a:lnTo>
                    <a:lnTo>
                      <a:pt x="246" y="330"/>
                    </a:lnTo>
                    <a:lnTo>
                      <a:pt x="252" y="324"/>
                    </a:lnTo>
                    <a:lnTo>
                      <a:pt x="264" y="318"/>
                    </a:lnTo>
                    <a:lnTo>
                      <a:pt x="270" y="312"/>
                    </a:lnTo>
                    <a:lnTo>
                      <a:pt x="282" y="312"/>
                    </a:lnTo>
                    <a:lnTo>
                      <a:pt x="288" y="300"/>
                    </a:lnTo>
                    <a:lnTo>
                      <a:pt x="294" y="294"/>
                    </a:lnTo>
                    <a:lnTo>
                      <a:pt x="306" y="288"/>
                    </a:lnTo>
                    <a:lnTo>
                      <a:pt x="312" y="282"/>
                    </a:lnTo>
                    <a:lnTo>
                      <a:pt x="318" y="270"/>
                    </a:lnTo>
                    <a:lnTo>
                      <a:pt x="324" y="264"/>
                    </a:lnTo>
                    <a:lnTo>
                      <a:pt x="324" y="252"/>
                    </a:lnTo>
                    <a:lnTo>
                      <a:pt x="330" y="246"/>
                    </a:lnTo>
                    <a:lnTo>
                      <a:pt x="336" y="234"/>
                    </a:lnTo>
                    <a:lnTo>
                      <a:pt x="336" y="228"/>
                    </a:lnTo>
                    <a:lnTo>
                      <a:pt x="342" y="216"/>
                    </a:lnTo>
                    <a:lnTo>
                      <a:pt x="342" y="204"/>
                    </a:lnTo>
                    <a:lnTo>
                      <a:pt x="342" y="198"/>
                    </a:lnTo>
                    <a:lnTo>
                      <a:pt x="348" y="186"/>
                    </a:lnTo>
                    <a:lnTo>
                      <a:pt x="348" y="180"/>
                    </a:lnTo>
                    <a:lnTo>
                      <a:pt x="348" y="168"/>
                    </a:lnTo>
                    <a:lnTo>
                      <a:pt x="348" y="156"/>
                    </a:lnTo>
                    <a:lnTo>
                      <a:pt x="342" y="150"/>
                    </a:lnTo>
                    <a:lnTo>
                      <a:pt x="342" y="138"/>
                    </a:lnTo>
                    <a:lnTo>
                      <a:pt x="342" y="126"/>
                    </a:lnTo>
                    <a:lnTo>
                      <a:pt x="336" y="120"/>
                    </a:lnTo>
                    <a:lnTo>
                      <a:pt x="336" y="108"/>
                    </a:lnTo>
                    <a:lnTo>
                      <a:pt x="330" y="102"/>
                    </a:lnTo>
                    <a:lnTo>
                      <a:pt x="324" y="90"/>
                    </a:lnTo>
                    <a:lnTo>
                      <a:pt x="324" y="84"/>
                    </a:lnTo>
                    <a:lnTo>
                      <a:pt x="318" y="72"/>
                    </a:lnTo>
                    <a:lnTo>
                      <a:pt x="312" y="66"/>
                    </a:lnTo>
                    <a:lnTo>
                      <a:pt x="306" y="54"/>
                    </a:lnTo>
                    <a:lnTo>
                      <a:pt x="294" y="48"/>
                    </a:lnTo>
                    <a:lnTo>
                      <a:pt x="288" y="42"/>
                    </a:lnTo>
                    <a:lnTo>
                      <a:pt x="282" y="36"/>
                    </a:lnTo>
                    <a:lnTo>
                      <a:pt x="270" y="30"/>
                    </a:lnTo>
                    <a:lnTo>
                      <a:pt x="264" y="24"/>
                    </a:lnTo>
                    <a:lnTo>
                      <a:pt x="252" y="18"/>
                    </a:lnTo>
                    <a:lnTo>
                      <a:pt x="246" y="12"/>
                    </a:lnTo>
                    <a:lnTo>
                      <a:pt x="234" y="12"/>
                    </a:lnTo>
                    <a:lnTo>
                      <a:pt x="228" y="6"/>
                    </a:lnTo>
                    <a:lnTo>
                      <a:pt x="216" y="6"/>
                    </a:lnTo>
                    <a:lnTo>
                      <a:pt x="204" y="0"/>
                    </a:lnTo>
                    <a:lnTo>
                      <a:pt x="198" y="0"/>
                    </a:lnTo>
                    <a:lnTo>
                      <a:pt x="186" y="0"/>
                    </a:lnTo>
                    <a:lnTo>
                      <a:pt x="180" y="0"/>
                    </a:lnTo>
                    <a:lnTo>
                      <a:pt x="168" y="0"/>
                    </a:lnTo>
                    <a:lnTo>
                      <a:pt x="156" y="0"/>
                    </a:lnTo>
                    <a:lnTo>
                      <a:pt x="150" y="0"/>
                    </a:lnTo>
                    <a:lnTo>
                      <a:pt x="138" y="0"/>
                    </a:lnTo>
                    <a:lnTo>
                      <a:pt x="126" y="6"/>
                    </a:lnTo>
                    <a:lnTo>
                      <a:pt x="120" y="6"/>
                    </a:lnTo>
                    <a:lnTo>
                      <a:pt x="108" y="12"/>
                    </a:lnTo>
                    <a:lnTo>
                      <a:pt x="102" y="12"/>
                    </a:lnTo>
                    <a:lnTo>
                      <a:pt x="90" y="18"/>
                    </a:lnTo>
                    <a:lnTo>
                      <a:pt x="84" y="24"/>
                    </a:lnTo>
                    <a:lnTo>
                      <a:pt x="72" y="30"/>
                    </a:lnTo>
                    <a:lnTo>
                      <a:pt x="66" y="36"/>
                    </a:lnTo>
                    <a:lnTo>
                      <a:pt x="54" y="42"/>
                    </a:lnTo>
                    <a:lnTo>
                      <a:pt x="48" y="48"/>
                    </a:lnTo>
                    <a:close/>
                  </a:path>
                </a:pathLst>
              </a:custGeom>
              <a:grpFill/>
              <a:ln w="9525">
                <a:solidFill>
                  <a:schemeClr val="tx1">
                    <a:lumMod val="50000"/>
                    <a:lumOff val="50000"/>
                  </a:schemeClr>
                </a:solidFill>
                <a:prstDash val="solid"/>
                <a:round/>
                <a:headEnd/>
                <a:tailEnd/>
              </a:ln>
            </p:spPr>
            <p:txBody>
              <a:bodyPr/>
              <a:lstStyle/>
              <a:p>
                <a:endParaRPr lang="fr-FR"/>
              </a:p>
            </p:txBody>
          </p:sp>
          <p:sp>
            <p:nvSpPr>
              <p:cNvPr id="116" name="Freeform 5182"/>
              <p:cNvSpPr>
                <a:spLocks/>
              </p:cNvSpPr>
              <p:nvPr/>
            </p:nvSpPr>
            <p:spPr bwMode="auto">
              <a:xfrm>
                <a:off x="1710" y="842"/>
                <a:ext cx="150" cy="150"/>
              </a:xfrm>
              <a:custGeom>
                <a:avLst/>
                <a:gdLst>
                  <a:gd name="T0" fmla="*/ 24 w 150"/>
                  <a:gd name="T1" fmla="*/ 24 h 150"/>
                  <a:gd name="T2" fmla="*/ 18 w 150"/>
                  <a:gd name="T3" fmla="*/ 30 h 150"/>
                  <a:gd name="T4" fmla="*/ 12 w 150"/>
                  <a:gd name="T5" fmla="*/ 42 h 150"/>
                  <a:gd name="T6" fmla="*/ 6 w 150"/>
                  <a:gd name="T7" fmla="*/ 48 h 150"/>
                  <a:gd name="T8" fmla="*/ 0 w 150"/>
                  <a:gd name="T9" fmla="*/ 60 h 150"/>
                  <a:gd name="T10" fmla="*/ 0 w 150"/>
                  <a:gd name="T11" fmla="*/ 72 h 150"/>
                  <a:gd name="T12" fmla="*/ 0 w 150"/>
                  <a:gd name="T13" fmla="*/ 84 h 150"/>
                  <a:gd name="T14" fmla="*/ 0 w 150"/>
                  <a:gd name="T15" fmla="*/ 90 h 150"/>
                  <a:gd name="T16" fmla="*/ 6 w 150"/>
                  <a:gd name="T17" fmla="*/ 102 h 150"/>
                  <a:gd name="T18" fmla="*/ 12 w 150"/>
                  <a:gd name="T19" fmla="*/ 114 h 150"/>
                  <a:gd name="T20" fmla="*/ 18 w 150"/>
                  <a:gd name="T21" fmla="*/ 120 h 150"/>
                  <a:gd name="T22" fmla="*/ 24 w 150"/>
                  <a:gd name="T23" fmla="*/ 132 h 150"/>
                  <a:gd name="T24" fmla="*/ 24 w 150"/>
                  <a:gd name="T25" fmla="*/ 132 h 150"/>
                  <a:gd name="T26" fmla="*/ 30 w 150"/>
                  <a:gd name="T27" fmla="*/ 138 h 150"/>
                  <a:gd name="T28" fmla="*/ 42 w 150"/>
                  <a:gd name="T29" fmla="*/ 144 h 150"/>
                  <a:gd name="T30" fmla="*/ 54 w 150"/>
                  <a:gd name="T31" fmla="*/ 144 h 150"/>
                  <a:gd name="T32" fmla="*/ 60 w 150"/>
                  <a:gd name="T33" fmla="*/ 150 h 150"/>
                  <a:gd name="T34" fmla="*/ 72 w 150"/>
                  <a:gd name="T35" fmla="*/ 150 h 150"/>
                  <a:gd name="T36" fmla="*/ 84 w 150"/>
                  <a:gd name="T37" fmla="*/ 150 h 150"/>
                  <a:gd name="T38" fmla="*/ 90 w 150"/>
                  <a:gd name="T39" fmla="*/ 150 h 150"/>
                  <a:gd name="T40" fmla="*/ 102 w 150"/>
                  <a:gd name="T41" fmla="*/ 144 h 150"/>
                  <a:gd name="T42" fmla="*/ 114 w 150"/>
                  <a:gd name="T43" fmla="*/ 144 h 150"/>
                  <a:gd name="T44" fmla="*/ 120 w 150"/>
                  <a:gd name="T45" fmla="*/ 138 h 150"/>
                  <a:gd name="T46" fmla="*/ 132 w 150"/>
                  <a:gd name="T47" fmla="*/ 132 h 150"/>
                  <a:gd name="T48" fmla="*/ 132 w 150"/>
                  <a:gd name="T49" fmla="*/ 132 h 150"/>
                  <a:gd name="T50" fmla="*/ 138 w 150"/>
                  <a:gd name="T51" fmla="*/ 120 h 150"/>
                  <a:gd name="T52" fmla="*/ 144 w 150"/>
                  <a:gd name="T53" fmla="*/ 114 h 150"/>
                  <a:gd name="T54" fmla="*/ 150 w 150"/>
                  <a:gd name="T55" fmla="*/ 102 h 150"/>
                  <a:gd name="T56" fmla="*/ 150 w 150"/>
                  <a:gd name="T57" fmla="*/ 90 h 150"/>
                  <a:gd name="T58" fmla="*/ 150 w 150"/>
                  <a:gd name="T59" fmla="*/ 84 h 150"/>
                  <a:gd name="T60" fmla="*/ 150 w 150"/>
                  <a:gd name="T61" fmla="*/ 72 h 150"/>
                  <a:gd name="T62" fmla="*/ 150 w 150"/>
                  <a:gd name="T63" fmla="*/ 60 h 150"/>
                  <a:gd name="T64" fmla="*/ 150 w 150"/>
                  <a:gd name="T65" fmla="*/ 48 h 150"/>
                  <a:gd name="T66" fmla="*/ 144 w 150"/>
                  <a:gd name="T67" fmla="*/ 42 h 150"/>
                  <a:gd name="T68" fmla="*/ 138 w 150"/>
                  <a:gd name="T69" fmla="*/ 30 h 150"/>
                  <a:gd name="T70" fmla="*/ 132 w 150"/>
                  <a:gd name="T71" fmla="*/ 24 h 150"/>
                  <a:gd name="T72" fmla="*/ 132 w 150"/>
                  <a:gd name="T73" fmla="*/ 24 h 150"/>
                  <a:gd name="T74" fmla="*/ 120 w 150"/>
                  <a:gd name="T75" fmla="*/ 12 h 150"/>
                  <a:gd name="T76" fmla="*/ 114 w 150"/>
                  <a:gd name="T77" fmla="*/ 6 h 150"/>
                  <a:gd name="T78" fmla="*/ 102 w 150"/>
                  <a:gd name="T79" fmla="*/ 6 h 150"/>
                  <a:gd name="T80" fmla="*/ 90 w 150"/>
                  <a:gd name="T81" fmla="*/ 0 h 150"/>
                  <a:gd name="T82" fmla="*/ 84 w 150"/>
                  <a:gd name="T83" fmla="*/ 0 h 150"/>
                  <a:gd name="T84" fmla="*/ 72 w 150"/>
                  <a:gd name="T85" fmla="*/ 0 h 150"/>
                  <a:gd name="T86" fmla="*/ 60 w 150"/>
                  <a:gd name="T87" fmla="*/ 0 h 150"/>
                  <a:gd name="T88" fmla="*/ 54 w 150"/>
                  <a:gd name="T89" fmla="*/ 6 h 150"/>
                  <a:gd name="T90" fmla="*/ 42 w 150"/>
                  <a:gd name="T91" fmla="*/ 6 h 150"/>
                  <a:gd name="T92" fmla="*/ 30 w 150"/>
                  <a:gd name="T93" fmla="*/ 12 h 150"/>
                  <a:gd name="T94" fmla="*/ 24 w 150"/>
                  <a:gd name="T95" fmla="*/ 24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0" h="150">
                    <a:moveTo>
                      <a:pt x="24" y="24"/>
                    </a:moveTo>
                    <a:lnTo>
                      <a:pt x="18" y="30"/>
                    </a:lnTo>
                    <a:lnTo>
                      <a:pt x="12" y="42"/>
                    </a:lnTo>
                    <a:lnTo>
                      <a:pt x="6" y="48"/>
                    </a:lnTo>
                    <a:lnTo>
                      <a:pt x="0" y="60"/>
                    </a:lnTo>
                    <a:lnTo>
                      <a:pt x="0" y="72"/>
                    </a:lnTo>
                    <a:lnTo>
                      <a:pt x="0" y="84"/>
                    </a:lnTo>
                    <a:lnTo>
                      <a:pt x="0" y="90"/>
                    </a:lnTo>
                    <a:lnTo>
                      <a:pt x="6" y="102"/>
                    </a:lnTo>
                    <a:lnTo>
                      <a:pt x="12" y="114"/>
                    </a:lnTo>
                    <a:lnTo>
                      <a:pt x="18" y="120"/>
                    </a:lnTo>
                    <a:lnTo>
                      <a:pt x="24" y="132"/>
                    </a:lnTo>
                    <a:lnTo>
                      <a:pt x="30" y="138"/>
                    </a:lnTo>
                    <a:lnTo>
                      <a:pt x="42" y="144"/>
                    </a:lnTo>
                    <a:lnTo>
                      <a:pt x="54" y="144"/>
                    </a:lnTo>
                    <a:lnTo>
                      <a:pt x="60" y="150"/>
                    </a:lnTo>
                    <a:lnTo>
                      <a:pt x="72" y="150"/>
                    </a:lnTo>
                    <a:lnTo>
                      <a:pt x="84" y="150"/>
                    </a:lnTo>
                    <a:lnTo>
                      <a:pt x="90" y="150"/>
                    </a:lnTo>
                    <a:lnTo>
                      <a:pt x="102" y="144"/>
                    </a:lnTo>
                    <a:lnTo>
                      <a:pt x="114" y="144"/>
                    </a:lnTo>
                    <a:lnTo>
                      <a:pt x="120" y="138"/>
                    </a:lnTo>
                    <a:lnTo>
                      <a:pt x="132" y="132"/>
                    </a:lnTo>
                    <a:lnTo>
                      <a:pt x="138" y="120"/>
                    </a:lnTo>
                    <a:lnTo>
                      <a:pt x="144" y="114"/>
                    </a:lnTo>
                    <a:lnTo>
                      <a:pt x="150" y="102"/>
                    </a:lnTo>
                    <a:lnTo>
                      <a:pt x="150" y="90"/>
                    </a:lnTo>
                    <a:lnTo>
                      <a:pt x="150" y="84"/>
                    </a:lnTo>
                    <a:lnTo>
                      <a:pt x="150" y="72"/>
                    </a:lnTo>
                    <a:lnTo>
                      <a:pt x="150" y="60"/>
                    </a:lnTo>
                    <a:lnTo>
                      <a:pt x="150" y="48"/>
                    </a:lnTo>
                    <a:lnTo>
                      <a:pt x="144" y="42"/>
                    </a:lnTo>
                    <a:lnTo>
                      <a:pt x="138" y="30"/>
                    </a:lnTo>
                    <a:lnTo>
                      <a:pt x="132" y="24"/>
                    </a:lnTo>
                    <a:lnTo>
                      <a:pt x="120" y="12"/>
                    </a:lnTo>
                    <a:lnTo>
                      <a:pt x="114" y="6"/>
                    </a:lnTo>
                    <a:lnTo>
                      <a:pt x="102" y="6"/>
                    </a:lnTo>
                    <a:lnTo>
                      <a:pt x="90" y="0"/>
                    </a:lnTo>
                    <a:lnTo>
                      <a:pt x="84" y="0"/>
                    </a:lnTo>
                    <a:lnTo>
                      <a:pt x="72" y="0"/>
                    </a:lnTo>
                    <a:lnTo>
                      <a:pt x="60" y="0"/>
                    </a:lnTo>
                    <a:lnTo>
                      <a:pt x="54" y="6"/>
                    </a:lnTo>
                    <a:lnTo>
                      <a:pt x="42" y="6"/>
                    </a:lnTo>
                    <a:lnTo>
                      <a:pt x="30" y="12"/>
                    </a:lnTo>
                    <a:lnTo>
                      <a:pt x="24" y="24"/>
                    </a:lnTo>
                    <a:close/>
                  </a:path>
                </a:pathLst>
              </a:custGeom>
              <a:grpFill/>
              <a:ln w="9525">
                <a:solidFill>
                  <a:schemeClr val="tx1">
                    <a:lumMod val="50000"/>
                    <a:lumOff val="50000"/>
                  </a:schemeClr>
                </a:solidFill>
                <a:prstDash val="solid"/>
                <a:round/>
                <a:headEnd/>
                <a:tailEnd/>
              </a:ln>
            </p:spPr>
            <p:txBody>
              <a:bodyPr/>
              <a:lstStyle/>
              <a:p>
                <a:endParaRPr lang="fr-FR"/>
              </a:p>
            </p:txBody>
          </p:sp>
          <p:sp>
            <p:nvSpPr>
              <p:cNvPr id="117" name="Freeform 5183"/>
              <p:cNvSpPr>
                <a:spLocks/>
              </p:cNvSpPr>
              <p:nvPr/>
            </p:nvSpPr>
            <p:spPr bwMode="auto">
              <a:xfrm>
                <a:off x="1728" y="860"/>
                <a:ext cx="120" cy="120"/>
              </a:xfrm>
              <a:custGeom>
                <a:avLst/>
                <a:gdLst>
                  <a:gd name="T0" fmla="*/ 18 w 120"/>
                  <a:gd name="T1" fmla="*/ 12 h 120"/>
                  <a:gd name="T2" fmla="*/ 6 w 120"/>
                  <a:gd name="T3" fmla="*/ 24 h 120"/>
                  <a:gd name="T4" fmla="*/ 0 w 120"/>
                  <a:gd name="T5" fmla="*/ 36 h 120"/>
                  <a:gd name="T6" fmla="*/ 0 w 120"/>
                  <a:gd name="T7" fmla="*/ 48 h 120"/>
                  <a:gd name="T8" fmla="*/ 0 w 120"/>
                  <a:gd name="T9" fmla="*/ 60 h 120"/>
                  <a:gd name="T10" fmla="*/ 0 w 120"/>
                  <a:gd name="T11" fmla="*/ 72 h 120"/>
                  <a:gd name="T12" fmla="*/ 0 w 120"/>
                  <a:gd name="T13" fmla="*/ 84 h 120"/>
                  <a:gd name="T14" fmla="*/ 6 w 120"/>
                  <a:gd name="T15" fmla="*/ 90 h 120"/>
                  <a:gd name="T16" fmla="*/ 18 w 120"/>
                  <a:gd name="T17" fmla="*/ 102 h 120"/>
                  <a:gd name="T18" fmla="*/ 18 w 120"/>
                  <a:gd name="T19" fmla="*/ 102 h 120"/>
                  <a:gd name="T20" fmla="*/ 24 w 120"/>
                  <a:gd name="T21" fmla="*/ 108 h 120"/>
                  <a:gd name="T22" fmla="*/ 36 w 120"/>
                  <a:gd name="T23" fmla="*/ 114 h 120"/>
                  <a:gd name="T24" fmla="*/ 48 w 120"/>
                  <a:gd name="T25" fmla="*/ 114 h 120"/>
                  <a:gd name="T26" fmla="*/ 60 w 120"/>
                  <a:gd name="T27" fmla="*/ 120 h 120"/>
                  <a:gd name="T28" fmla="*/ 72 w 120"/>
                  <a:gd name="T29" fmla="*/ 114 h 120"/>
                  <a:gd name="T30" fmla="*/ 84 w 120"/>
                  <a:gd name="T31" fmla="*/ 114 h 120"/>
                  <a:gd name="T32" fmla="*/ 90 w 120"/>
                  <a:gd name="T33" fmla="*/ 108 h 120"/>
                  <a:gd name="T34" fmla="*/ 102 w 120"/>
                  <a:gd name="T35" fmla="*/ 102 h 120"/>
                  <a:gd name="T36" fmla="*/ 102 w 120"/>
                  <a:gd name="T37" fmla="*/ 102 h 120"/>
                  <a:gd name="T38" fmla="*/ 108 w 120"/>
                  <a:gd name="T39" fmla="*/ 90 h 120"/>
                  <a:gd name="T40" fmla="*/ 114 w 120"/>
                  <a:gd name="T41" fmla="*/ 84 h 120"/>
                  <a:gd name="T42" fmla="*/ 120 w 120"/>
                  <a:gd name="T43" fmla="*/ 72 h 120"/>
                  <a:gd name="T44" fmla="*/ 120 w 120"/>
                  <a:gd name="T45" fmla="*/ 60 h 120"/>
                  <a:gd name="T46" fmla="*/ 120 w 120"/>
                  <a:gd name="T47" fmla="*/ 48 h 120"/>
                  <a:gd name="T48" fmla="*/ 114 w 120"/>
                  <a:gd name="T49" fmla="*/ 36 h 120"/>
                  <a:gd name="T50" fmla="*/ 108 w 120"/>
                  <a:gd name="T51" fmla="*/ 24 h 120"/>
                  <a:gd name="T52" fmla="*/ 102 w 120"/>
                  <a:gd name="T53" fmla="*/ 12 h 120"/>
                  <a:gd name="T54" fmla="*/ 102 w 120"/>
                  <a:gd name="T55" fmla="*/ 12 h 120"/>
                  <a:gd name="T56" fmla="*/ 90 w 120"/>
                  <a:gd name="T57" fmla="*/ 6 h 120"/>
                  <a:gd name="T58" fmla="*/ 84 w 120"/>
                  <a:gd name="T59" fmla="*/ 0 h 120"/>
                  <a:gd name="T60" fmla="*/ 72 w 120"/>
                  <a:gd name="T61" fmla="*/ 0 h 120"/>
                  <a:gd name="T62" fmla="*/ 60 w 120"/>
                  <a:gd name="T63" fmla="*/ 0 h 120"/>
                  <a:gd name="T64" fmla="*/ 48 w 120"/>
                  <a:gd name="T65" fmla="*/ 0 h 120"/>
                  <a:gd name="T66" fmla="*/ 36 w 120"/>
                  <a:gd name="T67" fmla="*/ 0 h 120"/>
                  <a:gd name="T68" fmla="*/ 24 w 120"/>
                  <a:gd name="T69" fmla="*/ 6 h 120"/>
                  <a:gd name="T70" fmla="*/ 18 w 120"/>
                  <a:gd name="T71" fmla="*/ 12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0" h="120">
                    <a:moveTo>
                      <a:pt x="18" y="12"/>
                    </a:moveTo>
                    <a:lnTo>
                      <a:pt x="6" y="24"/>
                    </a:lnTo>
                    <a:lnTo>
                      <a:pt x="0" y="36"/>
                    </a:lnTo>
                    <a:lnTo>
                      <a:pt x="0" y="48"/>
                    </a:lnTo>
                    <a:lnTo>
                      <a:pt x="0" y="60"/>
                    </a:lnTo>
                    <a:lnTo>
                      <a:pt x="0" y="72"/>
                    </a:lnTo>
                    <a:lnTo>
                      <a:pt x="0" y="84"/>
                    </a:lnTo>
                    <a:lnTo>
                      <a:pt x="6" y="90"/>
                    </a:lnTo>
                    <a:lnTo>
                      <a:pt x="18" y="102"/>
                    </a:lnTo>
                    <a:lnTo>
                      <a:pt x="24" y="108"/>
                    </a:lnTo>
                    <a:lnTo>
                      <a:pt x="36" y="114"/>
                    </a:lnTo>
                    <a:lnTo>
                      <a:pt x="48" y="114"/>
                    </a:lnTo>
                    <a:lnTo>
                      <a:pt x="60" y="120"/>
                    </a:lnTo>
                    <a:lnTo>
                      <a:pt x="72" y="114"/>
                    </a:lnTo>
                    <a:lnTo>
                      <a:pt x="84" y="114"/>
                    </a:lnTo>
                    <a:lnTo>
                      <a:pt x="90" y="108"/>
                    </a:lnTo>
                    <a:lnTo>
                      <a:pt x="102" y="102"/>
                    </a:lnTo>
                    <a:lnTo>
                      <a:pt x="108" y="90"/>
                    </a:lnTo>
                    <a:lnTo>
                      <a:pt x="114" y="84"/>
                    </a:lnTo>
                    <a:lnTo>
                      <a:pt x="120" y="72"/>
                    </a:lnTo>
                    <a:lnTo>
                      <a:pt x="120" y="60"/>
                    </a:lnTo>
                    <a:lnTo>
                      <a:pt x="120" y="48"/>
                    </a:lnTo>
                    <a:lnTo>
                      <a:pt x="114" y="36"/>
                    </a:lnTo>
                    <a:lnTo>
                      <a:pt x="108" y="24"/>
                    </a:lnTo>
                    <a:lnTo>
                      <a:pt x="102" y="12"/>
                    </a:lnTo>
                    <a:lnTo>
                      <a:pt x="90" y="6"/>
                    </a:lnTo>
                    <a:lnTo>
                      <a:pt x="84" y="0"/>
                    </a:lnTo>
                    <a:lnTo>
                      <a:pt x="72" y="0"/>
                    </a:lnTo>
                    <a:lnTo>
                      <a:pt x="60" y="0"/>
                    </a:lnTo>
                    <a:lnTo>
                      <a:pt x="48" y="0"/>
                    </a:lnTo>
                    <a:lnTo>
                      <a:pt x="36" y="0"/>
                    </a:lnTo>
                    <a:lnTo>
                      <a:pt x="24" y="6"/>
                    </a:lnTo>
                    <a:lnTo>
                      <a:pt x="18" y="12"/>
                    </a:lnTo>
                    <a:close/>
                  </a:path>
                </a:pathLst>
              </a:custGeom>
              <a:grpFill/>
              <a:ln w="9525">
                <a:solidFill>
                  <a:schemeClr val="tx1">
                    <a:lumMod val="50000"/>
                    <a:lumOff val="50000"/>
                  </a:schemeClr>
                </a:solidFill>
                <a:prstDash val="solid"/>
                <a:round/>
                <a:headEnd/>
                <a:tailEnd/>
              </a:ln>
            </p:spPr>
            <p:txBody>
              <a:bodyPr/>
              <a:lstStyle/>
              <a:p>
                <a:endParaRPr lang="fr-FR"/>
              </a:p>
            </p:txBody>
          </p:sp>
          <p:sp>
            <p:nvSpPr>
              <p:cNvPr id="118" name="Freeform 5184"/>
              <p:cNvSpPr>
                <a:spLocks/>
              </p:cNvSpPr>
              <p:nvPr/>
            </p:nvSpPr>
            <p:spPr bwMode="auto">
              <a:xfrm>
                <a:off x="1752" y="884"/>
                <a:ext cx="66" cy="66"/>
              </a:xfrm>
              <a:custGeom>
                <a:avLst/>
                <a:gdLst>
                  <a:gd name="T0" fmla="*/ 12 w 66"/>
                  <a:gd name="T1" fmla="*/ 12 h 66"/>
                  <a:gd name="T2" fmla="*/ 6 w 66"/>
                  <a:gd name="T3" fmla="*/ 24 h 66"/>
                  <a:gd name="T4" fmla="*/ 0 w 66"/>
                  <a:gd name="T5" fmla="*/ 36 h 66"/>
                  <a:gd name="T6" fmla="*/ 6 w 66"/>
                  <a:gd name="T7" fmla="*/ 48 h 66"/>
                  <a:gd name="T8" fmla="*/ 12 w 66"/>
                  <a:gd name="T9" fmla="*/ 60 h 66"/>
                  <a:gd name="T10" fmla="*/ 12 w 66"/>
                  <a:gd name="T11" fmla="*/ 60 h 66"/>
                  <a:gd name="T12" fmla="*/ 24 w 66"/>
                  <a:gd name="T13" fmla="*/ 66 h 66"/>
                  <a:gd name="T14" fmla="*/ 36 w 66"/>
                  <a:gd name="T15" fmla="*/ 66 h 66"/>
                  <a:gd name="T16" fmla="*/ 48 w 66"/>
                  <a:gd name="T17" fmla="*/ 66 h 66"/>
                  <a:gd name="T18" fmla="*/ 60 w 66"/>
                  <a:gd name="T19" fmla="*/ 60 h 66"/>
                  <a:gd name="T20" fmla="*/ 60 w 66"/>
                  <a:gd name="T21" fmla="*/ 60 h 66"/>
                  <a:gd name="T22" fmla="*/ 66 w 66"/>
                  <a:gd name="T23" fmla="*/ 48 h 66"/>
                  <a:gd name="T24" fmla="*/ 66 w 66"/>
                  <a:gd name="T25" fmla="*/ 36 h 66"/>
                  <a:gd name="T26" fmla="*/ 66 w 66"/>
                  <a:gd name="T27" fmla="*/ 24 h 66"/>
                  <a:gd name="T28" fmla="*/ 60 w 66"/>
                  <a:gd name="T29" fmla="*/ 12 h 66"/>
                  <a:gd name="T30" fmla="*/ 60 w 66"/>
                  <a:gd name="T31" fmla="*/ 12 h 66"/>
                  <a:gd name="T32" fmla="*/ 48 w 66"/>
                  <a:gd name="T33" fmla="*/ 6 h 66"/>
                  <a:gd name="T34" fmla="*/ 36 w 66"/>
                  <a:gd name="T35" fmla="*/ 0 h 66"/>
                  <a:gd name="T36" fmla="*/ 24 w 66"/>
                  <a:gd name="T37" fmla="*/ 6 h 66"/>
                  <a:gd name="T38" fmla="*/ 12 w 66"/>
                  <a:gd name="T39" fmla="*/ 12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6" h="66">
                    <a:moveTo>
                      <a:pt x="12" y="12"/>
                    </a:moveTo>
                    <a:lnTo>
                      <a:pt x="6" y="24"/>
                    </a:lnTo>
                    <a:lnTo>
                      <a:pt x="0" y="36"/>
                    </a:lnTo>
                    <a:lnTo>
                      <a:pt x="6" y="48"/>
                    </a:lnTo>
                    <a:lnTo>
                      <a:pt x="12" y="60"/>
                    </a:lnTo>
                    <a:lnTo>
                      <a:pt x="24" y="66"/>
                    </a:lnTo>
                    <a:lnTo>
                      <a:pt x="36" y="66"/>
                    </a:lnTo>
                    <a:lnTo>
                      <a:pt x="48" y="66"/>
                    </a:lnTo>
                    <a:lnTo>
                      <a:pt x="60" y="60"/>
                    </a:lnTo>
                    <a:lnTo>
                      <a:pt x="66" y="48"/>
                    </a:lnTo>
                    <a:lnTo>
                      <a:pt x="66" y="36"/>
                    </a:lnTo>
                    <a:lnTo>
                      <a:pt x="66" y="24"/>
                    </a:lnTo>
                    <a:lnTo>
                      <a:pt x="60" y="12"/>
                    </a:lnTo>
                    <a:lnTo>
                      <a:pt x="48" y="6"/>
                    </a:lnTo>
                    <a:lnTo>
                      <a:pt x="36" y="0"/>
                    </a:lnTo>
                    <a:lnTo>
                      <a:pt x="24" y="6"/>
                    </a:lnTo>
                    <a:lnTo>
                      <a:pt x="12" y="12"/>
                    </a:lnTo>
                    <a:close/>
                  </a:path>
                </a:pathLst>
              </a:custGeom>
              <a:grpFill/>
              <a:ln w="9525">
                <a:solidFill>
                  <a:schemeClr val="tx1">
                    <a:lumMod val="50000"/>
                    <a:lumOff val="50000"/>
                  </a:schemeClr>
                </a:solidFill>
                <a:prstDash val="solid"/>
                <a:round/>
                <a:headEnd/>
                <a:tailEnd/>
              </a:ln>
            </p:spPr>
            <p:txBody>
              <a:bodyPr/>
              <a:lstStyle/>
              <a:p>
                <a:endParaRPr lang="fr-FR"/>
              </a:p>
            </p:txBody>
          </p:sp>
          <p:sp>
            <p:nvSpPr>
              <p:cNvPr id="119" name="Freeform 5185"/>
              <p:cNvSpPr>
                <a:spLocks/>
              </p:cNvSpPr>
              <p:nvPr/>
            </p:nvSpPr>
            <p:spPr bwMode="auto">
              <a:xfrm>
                <a:off x="1830" y="962"/>
                <a:ext cx="30" cy="30"/>
              </a:xfrm>
              <a:custGeom>
                <a:avLst/>
                <a:gdLst>
                  <a:gd name="T0" fmla="*/ 0 w 30"/>
                  <a:gd name="T1" fmla="*/ 18 h 30"/>
                  <a:gd name="T2" fmla="*/ 12 w 30"/>
                  <a:gd name="T3" fmla="*/ 30 h 30"/>
                  <a:gd name="T4" fmla="*/ 30 w 30"/>
                  <a:gd name="T5" fmla="*/ 12 h 30"/>
                  <a:gd name="T6" fmla="*/ 12 w 30"/>
                  <a:gd name="T7" fmla="*/ 0 h 30"/>
                  <a:gd name="T8" fmla="*/ 0 w 30"/>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0" y="18"/>
                    </a:moveTo>
                    <a:lnTo>
                      <a:pt x="12" y="30"/>
                    </a:lnTo>
                    <a:lnTo>
                      <a:pt x="30" y="12"/>
                    </a:lnTo>
                    <a:lnTo>
                      <a:pt x="12" y="0"/>
                    </a:lnTo>
                    <a:lnTo>
                      <a:pt x="0" y="18"/>
                    </a:lnTo>
                    <a:close/>
                  </a:path>
                </a:pathLst>
              </a:custGeom>
              <a:grpFill/>
              <a:ln w="9525">
                <a:solidFill>
                  <a:schemeClr val="tx1">
                    <a:lumMod val="50000"/>
                    <a:lumOff val="50000"/>
                  </a:schemeClr>
                </a:solidFill>
                <a:prstDash val="solid"/>
                <a:round/>
                <a:headEnd/>
                <a:tailEnd/>
              </a:ln>
            </p:spPr>
            <p:txBody>
              <a:bodyPr/>
              <a:lstStyle/>
              <a:p>
                <a:endParaRPr lang="fr-FR"/>
              </a:p>
            </p:txBody>
          </p:sp>
          <p:sp>
            <p:nvSpPr>
              <p:cNvPr id="120" name="Freeform 5186"/>
              <p:cNvSpPr>
                <a:spLocks/>
              </p:cNvSpPr>
              <p:nvPr/>
            </p:nvSpPr>
            <p:spPr bwMode="auto">
              <a:xfrm>
                <a:off x="1842" y="974"/>
                <a:ext cx="36" cy="36"/>
              </a:xfrm>
              <a:custGeom>
                <a:avLst/>
                <a:gdLst>
                  <a:gd name="T0" fmla="*/ 0 w 36"/>
                  <a:gd name="T1" fmla="*/ 24 h 36"/>
                  <a:gd name="T2" fmla="*/ 12 w 36"/>
                  <a:gd name="T3" fmla="*/ 36 h 36"/>
                  <a:gd name="T4" fmla="*/ 36 w 36"/>
                  <a:gd name="T5" fmla="*/ 12 h 36"/>
                  <a:gd name="T6" fmla="*/ 18 w 36"/>
                  <a:gd name="T7" fmla="*/ 0 h 36"/>
                  <a:gd name="T8" fmla="*/ 0 w 36"/>
                  <a:gd name="T9" fmla="*/ 2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0" y="24"/>
                    </a:moveTo>
                    <a:lnTo>
                      <a:pt x="12" y="36"/>
                    </a:lnTo>
                    <a:lnTo>
                      <a:pt x="36" y="12"/>
                    </a:lnTo>
                    <a:lnTo>
                      <a:pt x="18" y="0"/>
                    </a:lnTo>
                    <a:lnTo>
                      <a:pt x="0" y="24"/>
                    </a:lnTo>
                    <a:close/>
                  </a:path>
                </a:pathLst>
              </a:custGeom>
              <a:grpFill/>
              <a:ln w="9525">
                <a:solidFill>
                  <a:schemeClr val="tx1">
                    <a:lumMod val="50000"/>
                    <a:lumOff val="50000"/>
                  </a:schemeClr>
                </a:solidFill>
                <a:prstDash val="solid"/>
                <a:round/>
                <a:headEnd/>
                <a:tailEnd/>
              </a:ln>
            </p:spPr>
            <p:txBody>
              <a:bodyPr/>
              <a:lstStyle/>
              <a:p>
                <a:endParaRPr lang="fr-FR"/>
              </a:p>
            </p:txBody>
          </p:sp>
        </p:grpSp>
        <p:sp>
          <p:nvSpPr>
            <p:cNvPr id="112" name="Freeform 5187"/>
            <p:cNvSpPr>
              <a:spLocks/>
            </p:cNvSpPr>
            <p:nvPr/>
          </p:nvSpPr>
          <p:spPr bwMode="auto">
            <a:xfrm>
              <a:off x="1430" y="938"/>
              <a:ext cx="460" cy="172"/>
            </a:xfrm>
            <a:custGeom>
              <a:avLst/>
              <a:gdLst>
                <a:gd name="T0" fmla="*/ 0 w 460"/>
                <a:gd name="T1" fmla="*/ 172 h 172"/>
                <a:gd name="T2" fmla="*/ 123 w 460"/>
                <a:gd name="T3" fmla="*/ 32 h 172"/>
                <a:gd name="T4" fmla="*/ 288 w 460"/>
                <a:gd name="T5" fmla="*/ 7 h 172"/>
                <a:gd name="T6" fmla="*/ 460 w 460"/>
                <a:gd name="T7" fmla="*/ 73 h 1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 h="172">
                  <a:moveTo>
                    <a:pt x="0" y="172"/>
                  </a:moveTo>
                  <a:cubicBezTo>
                    <a:pt x="37" y="115"/>
                    <a:pt x="75" y="59"/>
                    <a:pt x="123" y="32"/>
                  </a:cubicBezTo>
                  <a:cubicBezTo>
                    <a:pt x="171" y="5"/>
                    <a:pt x="232" y="0"/>
                    <a:pt x="288" y="7"/>
                  </a:cubicBezTo>
                  <a:cubicBezTo>
                    <a:pt x="344" y="14"/>
                    <a:pt x="414" y="35"/>
                    <a:pt x="460" y="73"/>
                  </a:cubicBezTo>
                </a:path>
              </a:pathLst>
            </a:custGeom>
            <a:grpFill/>
            <a:ln w="38100" cap="flat" cmpd="sng">
              <a:solidFill>
                <a:schemeClr val="tx1">
                  <a:lumMod val="50000"/>
                  <a:lumOff val="50000"/>
                </a:schemeClr>
              </a:solidFill>
              <a:prstDash val="solid"/>
              <a:round/>
              <a:headEnd/>
              <a:tailEnd type="stealth"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grpSp>
        <p:nvGrpSpPr>
          <p:cNvPr id="121" name="Group 5199"/>
          <p:cNvGrpSpPr>
            <a:grpSpLocks/>
          </p:cNvGrpSpPr>
          <p:nvPr/>
        </p:nvGrpSpPr>
        <p:grpSpPr bwMode="auto">
          <a:xfrm>
            <a:off x="4356100" y="3952875"/>
            <a:ext cx="2644775" cy="2576513"/>
            <a:chOff x="2582" y="2621"/>
            <a:chExt cx="1350" cy="1411"/>
          </a:xfrm>
        </p:grpSpPr>
        <p:grpSp>
          <p:nvGrpSpPr>
            <p:cNvPr id="122" name="Group 5200"/>
            <p:cNvGrpSpPr>
              <a:grpSpLocks/>
            </p:cNvGrpSpPr>
            <p:nvPr/>
          </p:nvGrpSpPr>
          <p:grpSpPr bwMode="auto">
            <a:xfrm>
              <a:off x="2582" y="2621"/>
              <a:ext cx="1350" cy="1411"/>
              <a:chOff x="1446" y="584"/>
              <a:chExt cx="678" cy="672"/>
            </a:xfrm>
          </p:grpSpPr>
          <p:sp>
            <p:nvSpPr>
              <p:cNvPr id="124" name="Freeform 5201"/>
              <p:cNvSpPr>
                <a:spLocks/>
              </p:cNvSpPr>
              <p:nvPr/>
            </p:nvSpPr>
            <p:spPr bwMode="auto">
              <a:xfrm>
                <a:off x="1446" y="584"/>
                <a:ext cx="678" cy="672"/>
              </a:xfrm>
              <a:custGeom>
                <a:avLst/>
                <a:gdLst>
                  <a:gd name="T0" fmla="*/ 612 w 678"/>
                  <a:gd name="T1" fmla="*/ 402 h 672"/>
                  <a:gd name="T2" fmla="*/ 576 w 678"/>
                  <a:gd name="T3" fmla="*/ 372 h 672"/>
                  <a:gd name="T4" fmla="*/ 570 w 678"/>
                  <a:gd name="T5" fmla="*/ 336 h 672"/>
                  <a:gd name="T6" fmla="*/ 582 w 678"/>
                  <a:gd name="T7" fmla="*/ 288 h 672"/>
                  <a:gd name="T8" fmla="*/ 618 w 678"/>
                  <a:gd name="T9" fmla="*/ 264 h 672"/>
                  <a:gd name="T10" fmla="*/ 678 w 678"/>
                  <a:gd name="T11" fmla="*/ 246 h 672"/>
                  <a:gd name="T12" fmla="*/ 648 w 678"/>
                  <a:gd name="T13" fmla="*/ 174 h 672"/>
                  <a:gd name="T14" fmla="*/ 594 w 678"/>
                  <a:gd name="T15" fmla="*/ 186 h 672"/>
                  <a:gd name="T16" fmla="*/ 540 w 678"/>
                  <a:gd name="T17" fmla="*/ 192 h 672"/>
                  <a:gd name="T18" fmla="*/ 504 w 678"/>
                  <a:gd name="T19" fmla="*/ 174 h 672"/>
                  <a:gd name="T20" fmla="*/ 480 w 678"/>
                  <a:gd name="T21" fmla="*/ 126 h 672"/>
                  <a:gd name="T22" fmla="*/ 492 w 678"/>
                  <a:gd name="T23" fmla="*/ 72 h 672"/>
                  <a:gd name="T24" fmla="*/ 498 w 678"/>
                  <a:gd name="T25" fmla="*/ 24 h 672"/>
                  <a:gd name="T26" fmla="*/ 450 w 678"/>
                  <a:gd name="T27" fmla="*/ 6 h 672"/>
                  <a:gd name="T28" fmla="*/ 420 w 678"/>
                  <a:gd name="T29" fmla="*/ 36 h 672"/>
                  <a:gd name="T30" fmla="*/ 396 w 678"/>
                  <a:gd name="T31" fmla="*/ 78 h 672"/>
                  <a:gd name="T32" fmla="*/ 360 w 678"/>
                  <a:gd name="T33" fmla="*/ 102 h 672"/>
                  <a:gd name="T34" fmla="*/ 324 w 678"/>
                  <a:gd name="T35" fmla="*/ 102 h 672"/>
                  <a:gd name="T36" fmla="*/ 282 w 678"/>
                  <a:gd name="T37" fmla="*/ 78 h 672"/>
                  <a:gd name="T38" fmla="*/ 264 w 678"/>
                  <a:gd name="T39" fmla="*/ 36 h 672"/>
                  <a:gd name="T40" fmla="*/ 222 w 678"/>
                  <a:gd name="T41" fmla="*/ 6 h 672"/>
                  <a:gd name="T42" fmla="*/ 168 w 678"/>
                  <a:gd name="T43" fmla="*/ 30 h 672"/>
                  <a:gd name="T44" fmla="*/ 198 w 678"/>
                  <a:gd name="T45" fmla="*/ 102 h 672"/>
                  <a:gd name="T46" fmla="*/ 192 w 678"/>
                  <a:gd name="T47" fmla="*/ 156 h 672"/>
                  <a:gd name="T48" fmla="*/ 162 w 678"/>
                  <a:gd name="T49" fmla="*/ 186 h 672"/>
                  <a:gd name="T50" fmla="*/ 108 w 678"/>
                  <a:gd name="T51" fmla="*/ 192 h 672"/>
                  <a:gd name="T52" fmla="*/ 72 w 678"/>
                  <a:gd name="T53" fmla="*/ 174 h 672"/>
                  <a:gd name="T54" fmla="*/ 18 w 678"/>
                  <a:gd name="T55" fmla="*/ 198 h 672"/>
                  <a:gd name="T56" fmla="*/ 0 w 678"/>
                  <a:gd name="T57" fmla="*/ 246 h 672"/>
                  <a:gd name="T58" fmla="*/ 66 w 678"/>
                  <a:gd name="T59" fmla="*/ 264 h 672"/>
                  <a:gd name="T60" fmla="*/ 96 w 678"/>
                  <a:gd name="T61" fmla="*/ 288 h 672"/>
                  <a:gd name="T62" fmla="*/ 114 w 678"/>
                  <a:gd name="T63" fmla="*/ 336 h 672"/>
                  <a:gd name="T64" fmla="*/ 102 w 678"/>
                  <a:gd name="T65" fmla="*/ 372 h 672"/>
                  <a:gd name="T66" fmla="*/ 72 w 678"/>
                  <a:gd name="T67" fmla="*/ 402 h 672"/>
                  <a:gd name="T68" fmla="*/ 36 w 678"/>
                  <a:gd name="T69" fmla="*/ 408 h 672"/>
                  <a:gd name="T70" fmla="*/ 24 w 678"/>
                  <a:gd name="T71" fmla="*/ 480 h 672"/>
                  <a:gd name="T72" fmla="*/ 78 w 678"/>
                  <a:gd name="T73" fmla="*/ 486 h 672"/>
                  <a:gd name="T74" fmla="*/ 132 w 678"/>
                  <a:gd name="T75" fmla="*/ 474 h 672"/>
                  <a:gd name="T76" fmla="*/ 180 w 678"/>
                  <a:gd name="T77" fmla="*/ 492 h 672"/>
                  <a:gd name="T78" fmla="*/ 198 w 678"/>
                  <a:gd name="T79" fmla="*/ 534 h 672"/>
                  <a:gd name="T80" fmla="*/ 192 w 678"/>
                  <a:gd name="T81" fmla="*/ 588 h 672"/>
                  <a:gd name="T82" fmla="*/ 180 w 678"/>
                  <a:gd name="T83" fmla="*/ 642 h 672"/>
                  <a:gd name="T84" fmla="*/ 228 w 678"/>
                  <a:gd name="T85" fmla="*/ 666 h 672"/>
                  <a:gd name="T86" fmla="*/ 264 w 678"/>
                  <a:gd name="T87" fmla="*/ 636 h 672"/>
                  <a:gd name="T88" fmla="*/ 276 w 678"/>
                  <a:gd name="T89" fmla="*/ 594 h 672"/>
                  <a:gd name="T90" fmla="*/ 312 w 678"/>
                  <a:gd name="T91" fmla="*/ 570 h 672"/>
                  <a:gd name="T92" fmla="*/ 348 w 678"/>
                  <a:gd name="T93" fmla="*/ 564 h 672"/>
                  <a:gd name="T94" fmla="*/ 390 w 678"/>
                  <a:gd name="T95" fmla="*/ 582 h 672"/>
                  <a:gd name="T96" fmla="*/ 414 w 678"/>
                  <a:gd name="T97" fmla="*/ 618 h 672"/>
                  <a:gd name="T98" fmla="*/ 450 w 678"/>
                  <a:gd name="T99" fmla="*/ 666 h 672"/>
                  <a:gd name="T100" fmla="*/ 516 w 678"/>
                  <a:gd name="T101" fmla="*/ 636 h 672"/>
                  <a:gd name="T102" fmla="*/ 486 w 678"/>
                  <a:gd name="T103" fmla="*/ 576 h 672"/>
                  <a:gd name="T104" fmla="*/ 486 w 678"/>
                  <a:gd name="T105" fmla="*/ 522 h 672"/>
                  <a:gd name="T106" fmla="*/ 510 w 678"/>
                  <a:gd name="T107" fmla="*/ 486 h 672"/>
                  <a:gd name="T108" fmla="*/ 564 w 678"/>
                  <a:gd name="T109" fmla="*/ 474 h 672"/>
                  <a:gd name="T110" fmla="*/ 612 w 678"/>
                  <a:gd name="T111" fmla="*/ 492 h 672"/>
                  <a:gd name="T112" fmla="*/ 654 w 678"/>
                  <a:gd name="T113" fmla="*/ 480 h 672"/>
                  <a:gd name="T114" fmla="*/ 678 w 678"/>
                  <a:gd name="T115" fmla="*/ 432 h 6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8" h="672">
                    <a:moveTo>
                      <a:pt x="648" y="408"/>
                    </a:moveTo>
                    <a:lnTo>
                      <a:pt x="636" y="408"/>
                    </a:lnTo>
                    <a:lnTo>
                      <a:pt x="624" y="408"/>
                    </a:lnTo>
                    <a:lnTo>
                      <a:pt x="618" y="408"/>
                    </a:lnTo>
                    <a:lnTo>
                      <a:pt x="612" y="402"/>
                    </a:lnTo>
                    <a:lnTo>
                      <a:pt x="600" y="396"/>
                    </a:lnTo>
                    <a:lnTo>
                      <a:pt x="594" y="390"/>
                    </a:lnTo>
                    <a:lnTo>
                      <a:pt x="588" y="384"/>
                    </a:lnTo>
                    <a:lnTo>
                      <a:pt x="582" y="378"/>
                    </a:lnTo>
                    <a:lnTo>
                      <a:pt x="576" y="372"/>
                    </a:lnTo>
                    <a:lnTo>
                      <a:pt x="576" y="360"/>
                    </a:lnTo>
                    <a:lnTo>
                      <a:pt x="570" y="354"/>
                    </a:lnTo>
                    <a:lnTo>
                      <a:pt x="570" y="342"/>
                    </a:lnTo>
                    <a:lnTo>
                      <a:pt x="570" y="336"/>
                    </a:lnTo>
                    <a:lnTo>
                      <a:pt x="570" y="324"/>
                    </a:lnTo>
                    <a:lnTo>
                      <a:pt x="570" y="318"/>
                    </a:lnTo>
                    <a:lnTo>
                      <a:pt x="576" y="306"/>
                    </a:lnTo>
                    <a:lnTo>
                      <a:pt x="576" y="300"/>
                    </a:lnTo>
                    <a:lnTo>
                      <a:pt x="582" y="288"/>
                    </a:lnTo>
                    <a:lnTo>
                      <a:pt x="588" y="282"/>
                    </a:lnTo>
                    <a:lnTo>
                      <a:pt x="594" y="276"/>
                    </a:lnTo>
                    <a:lnTo>
                      <a:pt x="600" y="270"/>
                    </a:lnTo>
                    <a:lnTo>
                      <a:pt x="612" y="264"/>
                    </a:lnTo>
                    <a:lnTo>
                      <a:pt x="618" y="264"/>
                    </a:lnTo>
                    <a:lnTo>
                      <a:pt x="624" y="258"/>
                    </a:lnTo>
                    <a:lnTo>
                      <a:pt x="636" y="258"/>
                    </a:lnTo>
                    <a:lnTo>
                      <a:pt x="648" y="258"/>
                    </a:lnTo>
                    <a:lnTo>
                      <a:pt x="678" y="246"/>
                    </a:lnTo>
                    <a:lnTo>
                      <a:pt x="672" y="228"/>
                    </a:lnTo>
                    <a:lnTo>
                      <a:pt x="666" y="216"/>
                    </a:lnTo>
                    <a:lnTo>
                      <a:pt x="666" y="198"/>
                    </a:lnTo>
                    <a:lnTo>
                      <a:pt x="654" y="186"/>
                    </a:lnTo>
                    <a:lnTo>
                      <a:pt x="648" y="174"/>
                    </a:lnTo>
                    <a:lnTo>
                      <a:pt x="642" y="162"/>
                    </a:lnTo>
                    <a:lnTo>
                      <a:pt x="612" y="174"/>
                    </a:lnTo>
                    <a:lnTo>
                      <a:pt x="606" y="180"/>
                    </a:lnTo>
                    <a:lnTo>
                      <a:pt x="594" y="186"/>
                    </a:lnTo>
                    <a:lnTo>
                      <a:pt x="582" y="192"/>
                    </a:lnTo>
                    <a:lnTo>
                      <a:pt x="570" y="192"/>
                    </a:lnTo>
                    <a:lnTo>
                      <a:pt x="564" y="198"/>
                    </a:lnTo>
                    <a:lnTo>
                      <a:pt x="552" y="198"/>
                    </a:lnTo>
                    <a:lnTo>
                      <a:pt x="540" y="192"/>
                    </a:lnTo>
                    <a:lnTo>
                      <a:pt x="528" y="192"/>
                    </a:lnTo>
                    <a:lnTo>
                      <a:pt x="522" y="186"/>
                    </a:lnTo>
                    <a:lnTo>
                      <a:pt x="510" y="180"/>
                    </a:lnTo>
                    <a:lnTo>
                      <a:pt x="504" y="174"/>
                    </a:lnTo>
                    <a:lnTo>
                      <a:pt x="492" y="162"/>
                    </a:lnTo>
                    <a:lnTo>
                      <a:pt x="486" y="156"/>
                    </a:lnTo>
                    <a:lnTo>
                      <a:pt x="486" y="144"/>
                    </a:lnTo>
                    <a:lnTo>
                      <a:pt x="480" y="132"/>
                    </a:lnTo>
                    <a:lnTo>
                      <a:pt x="480" y="126"/>
                    </a:lnTo>
                    <a:lnTo>
                      <a:pt x="480" y="114"/>
                    </a:lnTo>
                    <a:lnTo>
                      <a:pt x="480" y="102"/>
                    </a:lnTo>
                    <a:lnTo>
                      <a:pt x="486" y="90"/>
                    </a:lnTo>
                    <a:lnTo>
                      <a:pt x="486" y="84"/>
                    </a:lnTo>
                    <a:lnTo>
                      <a:pt x="492" y="72"/>
                    </a:lnTo>
                    <a:lnTo>
                      <a:pt x="504" y="66"/>
                    </a:lnTo>
                    <a:lnTo>
                      <a:pt x="516" y="30"/>
                    </a:lnTo>
                    <a:lnTo>
                      <a:pt x="504" y="30"/>
                    </a:lnTo>
                    <a:lnTo>
                      <a:pt x="498" y="24"/>
                    </a:lnTo>
                    <a:lnTo>
                      <a:pt x="486" y="18"/>
                    </a:lnTo>
                    <a:lnTo>
                      <a:pt x="480" y="12"/>
                    </a:lnTo>
                    <a:lnTo>
                      <a:pt x="468" y="12"/>
                    </a:lnTo>
                    <a:lnTo>
                      <a:pt x="462" y="6"/>
                    </a:lnTo>
                    <a:lnTo>
                      <a:pt x="450" y="6"/>
                    </a:lnTo>
                    <a:lnTo>
                      <a:pt x="444" y="0"/>
                    </a:lnTo>
                    <a:lnTo>
                      <a:pt x="432" y="0"/>
                    </a:lnTo>
                    <a:lnTo>
                      <a:pt x="420" y="30"/>
                    </a:lnTo>
                    <a:lnTo>
                      <a:pt x="420" y="36"/>
                    </a:lnTo>
                    <a:lnTo>
                      <a:pt x="414" y="48"/>
                    </a:lnTo>
                    <a:lnTo>
                      <a:pt x="414" y="54"/>
                    </a:lnTo>
                    <a:lnTo>
                      <a:pt x="408" y="66"/>
                    </a:lnTo>
                    <a:lnTo>
                      <a:pt x="402" y="72"/>
                    </a:lnTo>
                    <a:lnTo>
                      <a:pt x="396" y="78"/>
                    </a:lnTo>
                    <a:lnTo>
                      <a:pt x="390" y="84"/>
                    </a:lnTo>
                    <a:lnTo>
                      <a:pt x="384" y="90"/>
                    </a:lnTo>
                    <a:lnTo>
                      <a:pt x="378" y="96"/>
                    </a:lnTo>
                    <a:lnTo>
                      <a:pt x="366" y="102"/>
                    </a:lnTo>
                    <a:lnTo>
                      <a:pt x="360" y="102"/>
                    </a:lnTo>
                    <a:lnTo>
                      <a:pt x="348" y="108"/>
                    </a:lnTo>
                    <a:lnTo>
                      <a:pt x="342" y="108"/>
                    </a:lnTo>
                    <a:lnTo>
                      <a:pt x="330" y="108"/>
                    </a:lnTo>
                    <a:lnTo>
                      <a:pt x="324" y="102"/>
                    </a:lnTo>
                    <a:lnTo>
                      <a:pt x="312" y="102"/>
                    </a:lnTo>
                    <a:lnTo>
                      <a:pt x="306" y="96"/>
                    </a:lnTo>
                    <a:lnTo>
                      <a:pt x="294" y="90"/>
                    </a:lnTo>
                    <a:lnTo>
                      <a:pt x="288" y="84"/>
                    </a:lnTo>
                    <a:lnTo>
                      <a:pt x="282" y="78"/>
                    </a:lnTo>
                    <a:lnTo>
                      <a:pt x="276" y="72"/>
                    </a:lnTo>
                    <a:lnTo>
                      <a:pt x="270" y="66"/>
                    </a:lnTo>
                    <a:lnTo>
                      <a:pt x="270" y="54"/>
                    </a:lnTo>
                    <a:lnTo>
                      <a:pt x="264" y="48"/>
                    </a:lnTo>
                    <a:lnTo>
                      <a:pt x="264" y="36"/>
                    </a:lnTo>
                    <a:lnTo>
                      <a:pt x="264" y="30"/>
                    </a:lnTo>
                    <a:lnTo>
                      <a:pt x="252" y="0"/>
                    </a:lnTo>
                    <a:lnTo>
                      <a:pt x="234" y="0"/>
                    </a:lnTo>
                    <a:lnTo>
                      <a:pt x="222" y="6"/>
                    </a:lnTo>
                    <a:lnTo>
                      <a:pt x="210" y="12"/>
                    </a:lnTo>
                    <a:lnTo>
                      <a:pt x="198" y="18"/>
                    </a:lnTo>
                    <a:lnTo>
                      <a:pt x="180" y="24"/>
                    </a:lnTo>
                    <a:lnTo>
                      <a:pt x="168" y="30"/>
                    </a:lnTo>
                    <a:lnTo>
                      <a:pt x="180" y="66"/>
                    </a:lnTo>
                    <a:lnTo>
                      <a:pt x="186" y="72"/>
                    </a:lnTo>
                    <a:lnTo>
                      <a:pt x="192" y="84"/>
                    </a:lnTo>
                    <a:lnTo>
                      <a:pt x="198" y="90"/>
                    </a:lnTo>
                    <a:lnTo>
                      <a:pt x="198" y="102"/>
                    </a:lnTo>
                    <a:lnTo>
                      <a:pt x="204" y="114"/>
                    </a:lnTo>
                    <a:lnTo>
                      <a:pt x="204" y="126"/>
                    </a:lnTo>
                    <a:lnTo>
                      <a:pt x="198" y="132"/>
                    </a:lnTo>
                    <a:lnTo>
                      <a:pt x="198" y="144"/>
                    </a:lnTo>
                    <a:lnTo>
                      <a:pt x="192" y="156"/>
                    </a:lnTo>
                    <a:lnTo>
                      <a:pt x="186" y="162"/>
                    </a:lnTo>
                    <a:lnTo>
                      <a:pt x="180" y="174"/>
                    </a:lnTo>
                    <a:lnTo>
                      <a:pt x="174" y="180"/>
                    </a:lnTo>
                    <a:lnTo>
                      <a:pt x="162" y="186"/>
                    </a:lnTo>
                    <a:lnTo>
                      <a:pt x="150" y="192"/>
                    </a:lnTo>
                    <a:lnTo>
                      <a:pt x="138" y="192"/>
                    </a:lnTo>
                    <a:lnTo>
                      <a:pt x="132" y="198"/>
                    </a:lnTo>
                    <a:lnTo>
                      <a:pt x="120" y="198"/>
                    </a:lnTo>
                    <a:lnTo>
                      <a:pt x="108" y="192"/>
                    </a:lnTo>
                    <a:lnTo>
                      <a:pt x="96" y="192"/>
                    </a:lnTo>
                    <a:lnTo>
                      <a:pt x="90" y="186"/>
                    </a:lnTo>
                    <a:lnTo>
                      <a:pt x="78" y="180"/>
                    </a:lnTo>
                    <a:lnTo>
                      <a:pt x="72" y="174"/>
                    </a:lnTo>
                    <a:lnTo>
                      <a:pt x="36" y="162"/>
                    </a:lnTo>
                    <a:lnTo>
                      <a:pt x="30" y="168"/>
                    </a:lnTo>
                    <a:lnTo>
                      <a:pt x="30" y="180"/>
                    </a:lnTo>
                    <a:lnTo>
                      <a:pt x="24" y="192"/>
                    </a:lnTo>
                    <a:lnTo>
                      <a:pt x="18" y="198"/>
                    </a:lnTo>
                    <a:lnTo>
                      <a:pt x="18" y="210"/>
                    </a:lnTo>
                    <a:lnTo>
                      <a:pt x="12" y="216"/>
                    </a:lnTo>
                    <a:lnTo>
                      <a:pt x="6" y="228"/>
                    </a:lnTo>
                    <a:lnTo>
                      <a:pt x="6" y="234"/>
                    </a:lnTo>
                    <a:lnTo>
                      <a:pt x="0" y="246"/>
                    </a:lnTo>
                    <a:lnTo>
                      <a:pt x="36" y="258"/>
                    </a:lnTo>
                    <a:lnTo>
                      <a:pt x="48" y="258"/>
                    </a:lnTo>
                    <a:lnTo>
                      <a:pt x="54" y="258"/>
                    </a:lnTo>
                    <a:lnTo>
                      <a:pt x="66" y="264"/>
                    </a:lnTo>
                    <a:lnTo>
                      <a:pt x="72" y="264"/>
                    </a:lnTo>
                    <a:lnTo>
                      <a:pt x="78" y="270"/>
                    </a:lnTo>
                    <a:lnTo>
                      <a:pt x="84" y="276"/>
                    </a:lnTo>
                    <a:lnTo>
                      <a:pt x="90" y="282"/>
                    </a:lnTo>
                    <a:lnTo>
                      <a:pt x="96" y="288"/>
                    </a:lnTo>
                    <a:lnTo>
                      <a:pt x="102" y="300"/>
                    </a:lnTo>
                    <a:lnTo>
                      <a:pt x="108" y="306"/>
                    </a:lnTo>
                    <a:lnTo>
                      <a:pt x="108" y="318"/>
                    </a:lnTo>
                    <a:lnTo>
                      <a:pt x="114" y="324"/>
                    </a:lnTo>
                    <a:lnTo>
                      <a:pt x="114" y="336"/>
                    </a:lnTo>
                    <a:lnTo>
                      <a:pt x="114" y="342"/>
                    </a:lnTo>
                    <a:lnTo>
                      <a:pt x="108" y="354"/>
                    </a:lnTo>
                    <a:lnTo>
                      <a:pt x="108" y="360"/>
                    </a:lnTo>
                    <a:lnTo>
                      <a:pt x="102" y="372"/>
                    </a:lnTo>
                    <a:lnTo>
                      <a:pt x="96" y="378"/>
                    </a:lnTo>
                    <a:lnTo>
                      <a:pt x="90" y="384"/>
                    </a:lnTo>
                    <a:lnTo>
                      <a:pt x="84" y="390"/>
                    </a:lnTo>
                    <a:lnTo>
                      <a:pt x="78" y="396"/>
                    </a:lnTo>
                    <a:lnTo>
                      <a:pt x="72" y="402"/>
                    </a:lnTo>
                    <a:lnTo>
                      <a:pt x="66" y="408"/>
                    </a:lnTo>
                    <a:lnTo>
                      <a:pt x="54" y="408"/>
                    </a:lnTo>
                    <a:lnTo>
                      <a:pt x="48" y="408"/>
                    </a:lnTo>
                    <a:lnTo>
                      <a:pt x="36" y="408"/>
                    </a:lnTo>
                    <a:lnTo>
                      <a:pt x="6" y="426"/>
                    </a:lnTo>
                    <a:lnTo>
                      <a:pt x="6" y="438"/>
                    </a:lnTo>
                    <a:lnTo>
                      <a:pt x="12" y="450"/>
                    </a:lnTo>
                    <a:lnTo>
                      <a:pt x="18" y="468"/>
                    </a:lnTo>
                    <a:lnTo>
                      <a:pt x="24" y="480"/>
                    </a:lnTo>
                    <a:lnTo>
                      <a:pt x="30" y="492"/>
                    </a:lnTo>
                    <a:lnTo>
                      <a:pt x="42" y="510"/>
                    </a:lnTo>
                    <a:lnTo>
                      <a:pt x="72" y="492"/>
                    </a:lnTo>
                    <a:lnTo>
                      <a:pt x="78" y="486"/>
                    </a:lnTo>
                    <a:lnTo>
                      <a:pt x="90" y="480"/>
                    </a:lnTo>
                    <a:lnTo>
                      <a:pt x="96" y="474"/>
                    </a:lnTo>
                    <a:lnTo>
                      <a:pt x="108" y="474"/>
                    </a:lnTo>
                    <a:lnTo>
                      <a:pt x="120" y="474"/>
                    </a:lnTo>
                    <a:lnTo>
                      <a:pt x="132" y="474"/>
                    </a:lnTo>
                    <a:lnTo>
                      <a:pt x="138" y="474"/>
                    </a:lnTo>
                    <a:lnTo>
                      <a:pt x="150" y="474"/>
                    </a:lnTo>
                    <a:lnTo>
                      <a:pt x="162" y="480"/>
                    </a:lnTo>
                    <a:lnTo>
                      <a:pt x="174" y="486"/>
                    </a:lnTo>
                    <a:lnTo>
                      <a:pt x="180" y="492"/>
                    </a:lnTo>
                    <a:lnTo>
                      <a:pt x="186" y="504"/>
                    </a:lnTo>
                    <a:lnTo>
                      <a:pt x="192" y="510"/>
                    </a:lnTo>
                    <a:lnTo>
                      <a:pt x="198" y="522"/>
                    </a:lnTo>
                    <a:lnTo>
                      <a:pt x="198" y="534"/>
                    </a:lnTo>
                    <a:lnTo>
                      <a:pt x="204" y="546"/>
                    </a:lnTo>
                    <a:lnTo>
                      <a:pt x="204" y="558"/>
                    </a:lnTo>
                    <a:lnTo>
                      <a:pt x="198" y="564"/>
                    </a:lnTo>
                    <a:lnTo>
                      <a:pt x="198" y="576"/>
                    </a:lnTo>
                    <a:lnTo>
                      <a:pt x="192" y="588"/>
                    </a:lnTo>
                    <a:lnTo>
                      <a:pt x="186" y="594"/>
                    </a:lnTo>
                    <a:lnTo>
                      <a:pt x="180" y="606"/>
                    </a:lnTo>
                    <a:lnTo>
                      <a:pt x="168" y="636"/>
                    </a:lnTo>
                    <a:lnTo>
                      <a:pt x="180" y="642"/>
                    </a:lnTo>
                    <a:lnTo>
                      <a:pt x="186" y="648"/>
                    </a:lnTo>
                    <a:lnTo>
                      <a:pt x="198" y="654"/>
                    </a:lnTo>
                    <a:lnTo>
                      <a:pt x="210" y="654"/>
                    </a:lnTo>
                    <a:lnTo>
                      <a:pt x="216" y="660"/>
                    </a:lnTo>
                    <a:lnTo>
                      <a:pt x="228" y="666"/>
                    </a:lnTo>
                    <a:lnTo>
                      <a:pt x="234" y="666"/>
                    </a:lnTo>
                    <a:lnTo>
                      <a:pt x="246" y="672"/>
                    </a:lnTo>
                    <a:lnTo>
                      <a:pt x="258" y="672"/>
                    </a:lnTo>
                    <a:lnTo>
                      <a:pt x="264" y="636"/>
                    </a:lnTo>
                    <a:lnTo>
                      <a:pt x="264" y="630"/>
                    </a:lnTo>
                    <a:lnTo>
                      <a:pt x="264" y="618"/>
                    </a:lnTo>
                    <a:lnTo>
                      <a:pt x="270" y="612"/>
                    </a:lnTo>
                    <a:lnTo>
                      <a:pt x="270" y="600"/>
                    </a:lnTo>
                    <a:lnTo>
                      <a:pt x="276" y="594"/>
                    </a:lnTo>
                    <a:lnTo>
                      <a:pt x="282" y="588"/>
                    </a:lnTo>
                    <a:lnTo>
                      <a:pt x="288" y="582"/>
                    </a:lnTo>
                    <a:lnTo>
                      <a:pt x="294" y="576"/>
                    </a:lnTo>
                    <a:lnTo>
                      <a:pt x="306" y="570"/>
                    </a:lnTo>
                    <a:lnTo>
                      <a:pt x="312" y="570"/>
                    </a:lnTo>
                    <a:lnTo>
                      <a:pt x="324" y="564"/>
                    </a:lnTo>
                    <a:lnTo>
                      <a:pt x="330" y="564"/>
                    </a:lnTo>
                    <a:lnTo>
                      <a:pt x="342" y="564"/>
                    </a:lnTo>
                    <a:lnTo>
                      <a:pt x="348" y="564"/>
                    </a:lnTo>
                    <a:lnTo>
                      <a:pt x="360" y="564"/>
                    </a:lnTo>
                    <a:lnTo>
                      <a:pt x="366" y="570"/>
                    </a:lnTo>
                    <a:lnTo>
                      <a:pt x="378" y="570"/>
                    </a:lnTo>
                    <a:lnTo>
                      <a:pt x="384" y="576"/>
                    </a:lnTo>
                    <a:lnTo>
                      <a:pt x="390" y="582"/>
                    </a:lnTo>
                    <a:lnTo>
                      <a:pt x="396" y="588"/>
                    </a:lnTo>
                    <a:lnTo>
                      <a:pt x="402" y="594"/>
                    </a:lnTo>
                    <a:lnTo>
                      <a:pt x="408" y="600"/>
                    </a:lnTo>
                    <a:lnTo>
                      <a:pt x="414" y="612"/>
                    </a:lnTo>
                    <a:lnTo>
                      <a:pt x="414" y="618"/>
                    </a:lnTo>
                    <a:lnTo>
                      <a:pt x="420" y="630"/>
                    </a:lnTo>
                    <a:lnTo>
                      <a:pt x="420" y="636"/>
                    </a:lnTo>
                    <a:lnTo>
                      <a:pt x="438" y="672"/>
                    </a:lnTo>
                    <a:lnTo>
                      <a:pt x="450" y="666"/>
                    </a:lnTo>
                    <a:lnTo>
                      <a:pt x="462" y="660"/>
                    </a:lnTo>
                    <a:lnTo>
                      <a:pt x="474" y="654"/>
                    </a:lnTo>
                    <a:lnTo>
                      <a:pt x="486" y="648"/>
                    </a:lnTo>
                    <a:lnTo>
                      <a:pt x="504" y="642"/>
                    </a:lnTo>
                    <a:lnTo>
                      <a:pt x="516" y="636"/>
                    </a:lnTo>
                    <a:lnTo>
                      <a:pt x="504" y="606"/>
                    </a:lnTo>
                    <a:lnTo>
                      <a:pt x="492" y="594"/>
                    </a:lnTo>
                    <a:lnTo>
                      <a:pt x="486" y="588"/>
                    </a:lnTo>
                    <a:lnTo>
                      <a:pt x="486" y="576"/>
                    </a:lnTo>
                    <a:lnTo>
                      <a:pt x="480" y="564"/>
                    </a:lnTo>
                    <a:lnTo>
                      <a:pt x="480" y="558"/>
                    </a:lnTo>
                    <a:lnTo>
                      <a:pt x="480" y="546"/>
                    </a:lnTo>
                    <a:lnTo>
                      <a:pt x="480" y="534"/>
                    </a:lnTo>
                    <a:lnTo>
                      <a:pt x="486" y="522"/>
                    </a:lnTo>
                    <a:lnTo>
                      <a:pt x="486" y="510"/>
                    </a:lnTo>
                    <a:lnTo>
                      <a:pt x="492" y="504"/>
                    </a:lnTo>
                    <a:lnTo>
                      <a:pt x="504" y="492"/>
                    </a:lnTo>
                    <a:lnTo>
                      <a:pt x="510" y="486"/>
                    </a:lnTo>
                    <a:lnTo>
                      <a:pt x="522" y="480"/>
                    </a:lnTo>
                    <a:lnTo>
                      <a:pt x="528" y="474"/>
                    </a:lnTo>
                    <a:lnTo>
                      <a:pt x="540" y="474"/>
                    </a:lnTo>
                    <a:lnTo>
                      <a:pt x="552" y="474"/>
                    </a:lnTo>
                    <a:lnTo>
                      <a:pt x="564" y="474"/>
                    </a:lnTo>
                    <a:lnTo>
                      <a:pt x="570" y="474"/>
                    </a:lnTo>
                    <a:lnTo>
                      <a:pt x="582" y="474"/>
                    </a:lnTo>
                    <a:lnTo>
                      <a:pt x="594" y="480"/>
                    </a:lnTo>
                    <a:lnTo>
                      <a:pt x="606" y="486"/>
                    </a:lnTo>
                    <a:lnTo>
                      <a:pt x="612" y="492"/>
                    </a:lnTo>
                    <a:lnTo>
                      <a:pt x="642" y="510"/>
                    </a:lnTo>
                    <a:lnTo>
                      <a:pt x="648" y="498"/>
                    </a:lnTo>
                    <a:lnTo>
                      <a:pt x="654" y="492"/>
                    </a:lnTo>
                    <a:lnTo>
                      <a:pt x="654" y="480"/>
                    </a:lnTo>
                    <a:lnTo>
                      <a:pt x="660" y="474"/>
                    </a:lnTo>
                    <a:lnTo>
                      <a:pt x="666" y="462"/>
                    </a:lnTo>
                    <a:lnTo>
                      <a:pt x="666" y="456"/>
                    </a:lnTo>
                    <a:lnTo>
                      <a:pt x="672" y="444"/>
                    </a:lnTo>
                    <a:lnTo>
                      <a:pt x="678" y="432"/>
                    </a:lnTo>
                    <a:lnTo>
                      <a:pt x="678" y="426"/>
                    </a:lnTo>
                    <a:lnTo>
                      <a:pt x="648" y="408"/>
                    </a:lnTo>
                    <a:close/>
                  </a:path>
                </a:pathLst>
              </a:custGeom>
              <a:solidFill>
                <a:srgbClr val="0066FF"/>
              </a:solidFill>
              <a:ln w="9525">
                <a:solidFill>
                  <a:srgbClr val="000000"/>
                </a:solidFill>
                <a:prstDash val="solid"/>
                <a:round/>
                <a:headEnd/>
                <a:tailEnd/>
              </a:ln>
            </p:spPr>
            <p:txBody>
              <a:bodyPr/>
              <a:lstStyle/>
              <a:p>
                <a:endParaRPr lang="fr-FR"/>
              </a:p>
            </p:txBody>
          </p:sp>
          <p:sp>
            <p:nvSpPr>
              <p:cNvPr id="125" name="Freeform 5202"/>
              <p:cNvSpPr>
                <a:spLocks/>
              </p:cNvSpPr>
              <p:nvPr/>
            </p:nvSpPr>
            <p:spPr bwMode="auto">
              <a:xfrm>
                <a:off x="1596" y="728"/>
                <a:ext cx="378" cy="378"/>
              </a:xfrm>
              <a:custGeom>
                <a:avLst/>
                <a:gdLst>
                  <a:gd name="T0" fmla="*/ 48 w 378"/>
                  <a:gd name="T1" fmla="*/ 66 h 378"/>
                  <a:gd name="T2" fmla="*/ 36 w 378"/>
                  <a:gd name="T3" fmla="*/ 78 h 378"/>
                  <a:gd name="T4" fmla="*/ 24 w 378"/>
                  <a:gd name="T5" fmla="*/ 96 h 378"/>
                  <a:gd name="T6" fmla="*/ 18 w 378"/>
                  <a:gd name="T7" fmla="*/ 114 h 378"/>
                  <a:gd name="T8" fmla="*/ 12 w 378"/>
                  <a:gd name="T9" fmla="*/ 132 h 378"/>
                  <a:gd name="T10" fmla="*/ 6 w 378"/>
                  <a:gd name="T11" fmla="*/ 150 h 378"/>
                  <a:gd name="T12" fmla="*/ 0 w 378"/>
                  <a:gd name="T13" fmla="*/ 168 h 378"/>
                  <a:gd name="T14" fmla="*/ 0 w 378"/>
                  <a:gd name="T15" fmla="*/ 192 h 378"/>
                  <a:gd name="T16" fmla="*/ 0 w 378"/>
                  <a:gd name="T17" fmla="*/ 210 h 378"/>
                  <a:gd name="T18" fmla="*/ 6 w 378"/>
                  <a:gd name="T19" fmla="*/ 228 h 378"/>
                  <a:gd name="T20" fmla="*/ 12 w 378"/>
                  <a:gd name="T21" fmla="*/ 246 h 378"/>
                  <a:gd name="T22" fmla="*/ 18 w 378"/>
                  <a:gd name="T23" fmla="*/ 264 h 378"/>
                  <a:gd name="T24" fmla="*/ 24 w 378"/>
                  <a:gd name="T25" fmla="*/ 282 h 378"/>
                  <a:gd name="T26" fmla="*/ 36 w 378"/>
                  <a:gd name="T27" fmla="*/ 300 h 378"/>
                  <a:gd name="T28" fmla="*/ 48 w 378"/>
                  <a:gd name="T29" fmla="*/ 318 h 378"/>
                  <a:gd name="T30" fmla="*/ 60 w 378"/>
                  <a:gd name="T31" fmla="*/ 324 h 378"/>
                  <a:gd name="T32" fmla="*/ 72 w 378"/>
                  <a:gd name="T33" fmla="*/ 336 h 378"/>
                  <a:gd name="T34" fmla="*/ 90 w 378"/>
                  <a:gd name="T35" fmla="*/ 348 h 378"/>
                  <a:gd name="T36" fmla="*/ 108 w 378"/>
                  <a:gd name="T37" fmla="*/ 360 h 378"/>
                  <a:gd name="T38" fmla="*/ 126 w 378"/>
                  <a:gd name="T39" fmla="*/ 366 h 378"/>
                  <a:gd name="T40" fmla="*/ 144 w 378"/>
                  <a:gd name="T41" fmla="*/ 372 h 378"/>
                  <a:gd name="T42" fmla="*/ 162 w 378"/>
                  <a:gd name="T43" fmla="*/ 378 h 378"/>
                  <a:gd name="T44" fmla="*/ 180 w 378"/>
                  <a:gd name="T45" fmla="*/ 378 h 378"/>
                  <a:gd name="T46" fmla="*/ 198 w 378"/>
                  <a:gd name="T47" fmla="*/ 378 h 378"/>
                  <a:gd name="T48" fmla="*/ 222 w 378"/>
                  <a:gd name="T49" fmla="*/ 378 h 378"/>
                  <a:gd name="T50" fmla="*/ 240 w 378"/>
                  <a:gd name="T51" fmla="*/ 372 h 378"/>
                  <a:gd name="T52" fmla="*/ 258 w 378"/>
                  <a:gd name="T53" fmla="*/ 366 h 378"/>
                  <a:gd name="T54" fmla="*/ 276 w 378"/>
                  <a:gd name="T55" fmla="*/ 360 h 378"/>
                  <a:gd name="T56" fmla="*/ 294 w 378"/>
                  <a:gd name="T57" fmla="*/ 348 h 378"/>
                  <a:gd name="T58" fmla="*/ 312 w 378"/>
                  <a:gd name="T59" fmla="*/ 336 h 378"/>
                  <a:gd name="T60" fmla="*/ 324 w 378"/>
                  <a:gd name="T61" fmla="*/ 324 h 378"/>
                  <a:gd name="T62" fmla="*/ 330 w 378"/>
                  <a:gd name="T63" fmla="*/ 318 h 378"/>
                  <a:gd name="T64" fmla="*/ 342 w 378"/>
                  <a:gd name="T65" fmla="*/ 300 h 378"/>
                  <a:gd name="T66" fmla="*/ 354 w 378"/>
                  <a:gd name="T67" fmla="*/ 282 h 378"/>
                  <a:gd name="T68" fmla="*/ 366 w 378"/>
                  <a:gd name="T69" fmla="*/ 264 h 378"/>
                  <a:gd name="T70" fmla="*/ 372 w 378"/>
                  <a:gd name="T71" fmla="*/ 246 h 378"/>
                  <a:gd name="T72" fmla="*/ 378 w 378"/>
                  <a:gd name="T73" fmla="*/ 228 h 378"/>
                  <a:gd name="T74" fmla="*/ 378 w 378"/>
                  <a:gd name="T75" fmla="*/ 210 h 378"/>
                  <a:gd name="T76" fmla="*/ 378 w 378"/>
                  <a:gd name="T77" fmla="*/ 192 h 378"/>
                  <a:gd name="T78" fmla="*/ 378 w 378"/>
                  <a:gd name="T79" fmla="*/ 168 h 378"/>
                  <a:gd name="T80" fmla="*/ 378 w 378"/>
                  <a:gd name="T81" fmla="*/ 150 h 378"/>
                  <a:gd name="T82" fmla="*/ 372 w 378"/>
                  <a:gd name="T83" fmla="*/ 132 h 378"/>
                  <a:gd name="T84" fmla="*/ 366 w 378"/>
                  <a:gd name="T85" fmla="*/ 114 h 378"/>
                  <a:gd name="T86" fmla="*/ 354 w 378"/>
                  <a:gd name="T87" fmla="*/ 96 h 378"/>
                  <a:gd name="T88" fmla="*/ 342 w 378"/>
                  <a:gd name="T89" fmla="*/ 78 h 378"/>
                  <a:gd name="T90" fmla="*/ 330 w 378"/>
                  <a:gd name="T91" fmla="*/ 66 h 378"/>
                  <a:gd name="T92" fmla="*/ 324 w 378"/>
                  <a:gd name="T93" fmla="*/ 54 h 378"/>
                  <a:gd name="T94" fmla="*/ 312 w 378"/>
                  <a:gd name="T95" fmla="*/ 42 h 378"/>
                  <a:gd name="T96" fmla="*/ 294 w 378"/>
                  <a:gd name="T97" fmla="*/ 30 h 378"/>
                  <a:gd name="T98" fmla="*/ 276 w 378"/>
                  <a:gd name="T99" fmla="*/ 18 h 378"/>
                  <a:gd name="T100" fmla="*/ 258 w 378"/>
                  <a:gd name="T101" fmla="*/ 12 h 378"/>
                  <a:gd name="T102" fmla="*/ 240 w 378"/>
                  <a:gd name="T103" fmla="*/ 6 h 378"/>
                  <a:gd name="T104" fmla="*/ 222 w 378"/>
                  <a:gd name="T105" fmla="*/ 0 h 378"/>
                  <a:gd name="T106" fmla="*/ 198 w 378"/>
                  <a:gd name="T107" fmla="*/ 0 h 378"/>
                  <a:gd name="T108" fmla="*/ 180 w 378"/>
                  <a:gd name="T109" fmla="*/ 0 h 378"/>
                  <a:gd name="T110" fmla="*/ 162 w 378"/>
                  <a:gd name="T111" fmla="*/ 0 h 378"/>
                  <a:gd name="T112" fmla="*/ 144 w 378"/>
                  <a:gd name="T113" fmla="*/ 6 h 378"/>
                  <a:gd name="T114" fmla="*/ 126 w 378"/>
                  <a:gd name="T115" fmla="*/ 12 h 378"/>
                  <a:gd name="T116" fmla="*/ 108 w 378"/>
                  <a:gd name="T117" fmla="*/ 18 h 378"/>
                  <a:gd name="T118" fmla="*/ 90 w 378"/>
                  <a:gd name="T119" fmla="*/ 30 h 378"/>
                  <a:gd name="T120" fmla="*/ 72 w 378"/>
                  <a:gd name="T121" fmla="*/ 42 h 378"/>
                  <a:gd name="T122" fmla="*/ 60 w 378"/>
                  <a:gd name="T123" fmla="*/ 54 h 3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8" h="378">
                    <a:moveTo>
                      <a:pt x="60" y="54"/>
                    </a:moveTo>
                    <a:lnTo>
                      <a:pt x="48" y="66"/>
                    </a:lnTo>
                    <a:lnTo>
                      <a:pt x="42" y="72"/>
                    </a:lnTo>
                    <a:lnTo>
                      <a:pt x="36" y="78"/>
                    </a:lnTo>
                    <a:lnTo>
                      <a:pt x="30" y="90"/>
                    </a:lnTo>
                    <a:lnTo>
                      <a:pt x="24" y="96"/>
                    </a:lnTo>
                    <a:lnTo>
                      <a:pt x="24" y="108"/>
                    </a:lnTo>
                    <a:lnTo>
                      <a:pt x="18" y="114"/>
                    </a:lnTo>
                    <a:lnTo>
                      <a:pt x="12" y="120"/>
                    </a:lnTo>
                    <a:lnTo>
                      <a:pt x="12" y="132"/>
                    </a:lnTo>
                    <a:lnTo>
                      <a:pt x="6" y="144"/>
                    </a:lnTo>
                    <a:lnTo>
                      <a:pt x="6" y="150"/>
                    </a:lnTo>
                    <a:lnTo>
                      <a:pt x="6" y="162"/>
                    </a:lnTo>
                    <a:lnTo>
                      <a:pt x="0" y="168"/>
                    </a:lnTo>
                    <a:lnTo>
                      <a:pt x="0" y="180"/>
                    </a:lnTo>
                    <a:lnTo>
                      <a:pt x="0" y="192"/>
                    </a:lnTo>
                    <a:lnTo>
                      <a:pt x="0" y="198"/>
                    </a:lnTo>
                    <a:lnTo>
                      <a:pt x="0" y="210"/>
                    </a:lnTo>
                    <a:lnTo>
                      <a:pt x="6" y="216"/>
                    </a:lnTo>
                    <a:lnTo>
                      <a:pt x="6" y="228"/>
                    </a:lnTo>
                    <a:lnTo>
                      <a:pt x="6" y="240"/>
                    </a:lnTo>
                    <a:lnTo>
                      <a:pt x="12" y="246"/>
                    </a:lnTo>
                    <a:lnTo>
                      <a:pt x="12" y="258"/>
                    </a:lnTo>
                    <a:lnTo>
                      <a:pt x="18" y="264"/>
                    </a:lnTo>
                    <a:lnTo>
                      <a:pt x="24" y="276"/>
                    </a:lnTo>
                    <a:lnTo>
                      <a:pt x="24" y="282"/>
                    </a:lnTo>
                    <a:lnTo>
                      <a:pt x="30" y="294"/>
                    </a:lnTo>
                    <a:lnTo>
                      <a:pt x="36" y="300"/>
                    </a:lnTo>
                    <a:lnTo>
                      <a:pt x="42" y="306"/>
                    </a:lnTo>
                    <a:lnTo>
                      <a:pt x="48" y="318"/>
                    </a:lnTo>
                    <a:lnTo>
                      <a:pt x="60" y="324"/>
                    </a:lnTo>
                    <a:lnTo>
                      <a:pt x="66" y="330"/>
                    </a:lnTo>
                    <a:lnTo>
                      <a:pt x="72" y="336"/>
                    </a:lnTo>
                    <a:lnTo>
                      <a:pt x="78" y="342"/>
                    </a:lnTo>
                    <a:lnTo>
                      <a:pt x="90" y="348"/>
                    </a:lnTo>
                    <a:lnTo>
                      <a:pt x="96" y="354"/>
                    </a:lnTo>
                    <a:lnTo>
                      <a:pt x="108" y="360"/>
                    </a:lnTo>
                    <a:lnTo>
                      <a:pt x="114" y="360"/>
                    </a:lnTo>
                    <a:lnTo>
                      <a:pt x="126" y="366"/>
                    </a:lnTo>
                    <a:lnTo>
                      <a:pt x="132" y="372"/>
                    </a:lnTo>
                    <a:lnTo>
                      <a:pt x="144" y="372"/>
                    </a:lnTo>
                    <a:lnTo>
                      <a:pt x="150" y="372"/>
                    </a:lnTo>
                    <a:lnTo>
                      <a:pt x="162" y="378"/>
                    </a:lnTo>
                    <a:lnTo>
                      <a:pt x="174" y="378"/>
                    </a:lnTo>
                    <a:lnTo>
                      <a:pt x="180" y="378"/>
                    </a:lnTo>
                    <a:lnTo>
                      <a:pt x="192" y="378"/>
                    </a:lnTo>
                    <a:lnTo>
                      <a:pt x="198" y="378"/>
                    </a:lnTo>
                    <a:lnTo>
                      <a:pt x="210" y="378"/>
                    </a:lnTo>
                    <a:lnTo>
                      <a:pt x="222" y="378"/>
                    </a:lnTo>
                    <a:lnTo>
                      <a:pt x="228" y="372"/>
                    </a:lnTo>
                    <a:lnTo>
                      <a:pt x="240" y="372"/>
                    </a:lnTo>
                    <a:lnTo>
                      <a:pt x="246" y="372"/>
                    </a:lnTo>
                    <a:lnTo>
                      <a:pt x="258" y="366"/>
                    </a:lnTo>
                    <a:lnTo>
                      <a:pt x="264" y="360"/>
                    </a:lnTo>
                    <a:lnTo>
                      <a:pt x="276" y="360"/>
                    </a:lnTo>
                    <a:lnTo>
                      <a:pt x="282" y="354"/>
                    </a:lnTo>
                    <a:lnTo>
                      <a:pt x="294" y="348"/>
                    </a:lnTo>
                    <a:lnTo>
                      <a:pt x="300" y="342"/>
                    </a:lnTo>
                    <a:lnTo>
                      <a:pt x="312" y="336"/>
                    </a:lnTo>
                    <a:lnTo>
                      <a:pt x="318" y="330"/>
                    </a:lnTo>
                    <a:lnTo>
                      <a:pt x="324" y="324"/>
                    </a:lnTo>
                    <a:lnTo>
                      <a:pt x="330" y="318"/>
                    </a:lnTo>
                    <a:lnTo>
                      <a:pt x="336" y="306"/>
                    </a:lnTo>
                    <a:lnTo>
                      <a:pt x="342" y="300"/>
                    </a:lnTo>
                    <a:lnTo>
                      <a:pt x="348" y="294"/>
                    </a:lnTo>
                    <a:lnTo>
                      <a:pt x="354" y="282"/>
                    </a:lnTo>
                    <a:lnTo>
                      <a:pt x="360" y="276"/>
                    </a:lnTo>
                    <a:lnTo>
                      <a:pt x="366" y="264"/>
                    </a:lnTo>
                    <a:lnTo>
                      <a:pt x="366" y="258"/>
                    </a:lnTo>
                    <a:lnTo>
                      <a:pt x="372" y="246"/>
                    </a:lnTo>
                    <a:lnTo>
                      <a:pt x="372" y="240"/>
                    </a:lnTo>
                    <a:lnTo>
                      <a:pt x="378" y="228"/>
                    </a:lnTo>
                    <a:lnTo>
                      <a:pt x="378" y="216"/>
                    </a:lnTo>
                    <a:lnTo>
                      <a:pt x="378" y="210"/>
                    </a:lnTo>
                    <a:lnTo>
                      <a:pt x="378" y="198"/>
                    </a:lnTo>
                    <a:lnTo>
                      <a:pt x="378" y="192"/>
                    </a:lnTo>
                    <a:lnTo>
                      <a:pt x="378" y="180"/>
                    </a:lnTo>
                    <a:lnTo>
                      <a:pt x="378" y="168"/>
                    </a:lnTo>
                    <a:lnTo>
                      <a:pt x="378" y="162"/>
                    </a:lnTo>
                    <a:lnTo>
                      <a:pt x="378" y="150"/>
                    </a:lnTo>
                    <a:lnTo>
                      <a:pt x="372" y="144"/>
                    </a:lnTo>
                    <a:lnTo>
                      <a:pt x="372" y="132"/>
                    </a:lnTo>
                    <a:lnTo>
                      <a:pt x="366" y="120"/>
                    </a:lnTo>
                    <a:lnTo>
                      <a:pt x="366" y="114"/>
                    </a:lnTo>
                    <a:lnTo>
                      <a:pt x="360" y="108"/>
                    </a:lnTo>
                    <a:lnTo>
                      <a:pt x="354" y="96"/>
                    </a:lnTo>
                    <a:lnTo>
                      <a:pt x="348" y="90"/>
                    </a:lnTo>
                    <a:lnTo>
                      <a:pt x="342" y="78"/>
                    </a:lnTo>
                    <a:lnTo>
                      <a:pt x="336" y="72"/>
                    </a:lnTo>
                    <a:lnTo>
                      <a:pt x="330" y="66"/>
                    </a:lnTo>
                    <a:lnTo>
                      <a:pt x="324" y="54"/>
                    </a:lnTo>
                    <a:lnTo>
                      <a:pt x="318" y="48"/>
                    </a:lnTo>
                    <a:lnTo>
                      <a:pt x="312" y="42"/>
                    </a:lnTo>
                    <a:lnTo>
                      <a:pt x="300" y="36"/>
                    </a:lnTo>
                    <a:lnTo>
                      <a:pt x="294" y="30"/>
                    </a:lnTo>
                    <a:lnTo>
                      <a:pt x="282" y="24"/>
                    </a:lnTo>
                    <a:lnTo>
                      <a:pt x="276" y="18"/>
                    </a:lnTo>
                    <a:lnTo>
                      <a:pt x="264" y="18"/>
                    </a:lnTo>
                    <a:lnTo>
                      <a:pt x="258" y="12"/>
                    </a:lnTo>
                    <a:lnTo>
                      <a:pt x="246" y="12"/>
                    </a:lnTo>
                    <a:lnTo>
                      <a:pt x="240" y="6"/>
                    </a:lnTo>
                    <a:lnTo>
                      <a:pt x="228" y="6"/>
                    </a:lnTo>
                    <a:lnTo>
                      <a:pt x="222" y="0"/>
                    </a:lnTo>
                    <a:lnTo>
                      <a:pt x="210" y="0"/>
                    </a:lnTo>
                    <a:lnTo>
                      <a:pt x="198" y="0"/>
                    </a:lnTo>
                    <a:lnTo>
                      <a:pt x="192" y="0"/>
                    </a:lnTo>
                    <a:lnTo>
                      <a:pt x="180" y="0"/>
                    </a:lnTo>
                    <a:lnTo>
                      <a:pt x="174" y="0"/>
                    </a:lnTo>
                    <a:lnTo>
                      <a:pt x="162" y="0"/>
                    </a:lnTo>
                    <a:lnTo>
                      <a:pt x="150" y="6"/>
                    </a:lnTo>
                    <a:lnTo>
                      <a:pt x="144" y="6"/>
                    </a:lnTo>
                    <a:lnTo>
                      <a:pt x="132" y="12"/>
                    </a:lnTo>
                    <a:lnTo>
                      <a:pt x="126" y="12"/>
                    </a:lnTo>
                    <a:lnTo>
                      <a:pt x="114" y="18"/>
                    </a:lnTo>
                    <a:lnTo>
                      <a:pt x="108" y="18"/>
                    </a:lnTo>
                    <a:lnTo>
                      <a:pt x="96" y="24"/>
                    </a:lnTo>
                    <a:lnTo>
                      <a:pt x="90" y="30"/>
                    </a:lnTo>
                    <a:lnTo>
                      <a:pt x="78" y="36"/>
                    </a:lnTo>
                    <a:lnTo>
                      <a:pt x="72" y="42"/>
                    </a:lnTo>
                    <a:lnTo>
                      <a:pt x="66" y="48"/>
                    </a:lnTo>
                    <a:lnTo>
                      <a:pt x="60" y="54"/>
                    </a:lnTo>
                    <a:close/>
                  </a:path>
                </a:pathLst>
              </a:custGeom>
              <a:solidFill>
                <a:srgbClr val="0066FF"/>
              </a:solidFill>
              <a:ln w="9525">
                <a:solidFill>
                  <a:srgbClr val="000000"/>
                </a:solidFill>
                <a:prstDash val="solid"/>
                <a:round/>
                <a:headEnd/>
                <a:tailEnd/>
              </a:ln>
            </p:spPr>
            <p:txBody>
              <a:bodyPr/>
              <a:lstStyle/>
              <a:p>
                <a:endParaRPr lang="fr-FR"/>
              </a:p>
            </p:txBody>
          </p:sp>
          <p:sp>
            <p:nvSpPr>
              <p:cNvPr id="126" name="Freeform 5203"/>
              <p:cNvSpPr>
                <a:spLocks/>
              </p:cNvSpPr>
              <p:nvPr/>
            </p:nvSpPr>
            <p:spPr bwMode="auto">
              <a:xfrm>
                <a:off x="1614" y="746"/>
                <a:ext cx="348" cy="348"/>
              </a:xfrm>
              <a:custGeom>
                <a:avLst/>
                <a:gdLst>
                  <a:gd name="T0" fmla="*/ 42 w 348"/>
                  <a:gd name="T1" fmla="*/ 54 h 348"/>
                  <a:gd name="T2" fmla="*/ 30 w 348"/>
                  <a:gd name="T3" fmla="*/ 72 h 348"/>
                  <a:gd name="T4" fmla="*/ 18 w 348"/>
                  <a:gd name="T5" fmla="*/ 90 h 348"/>
                  <a:gd name="T6" fmla="*/ 12 w 348"/>
                  <a:gd name="T7" fmla="*/ 108 h 348"/>
                  <a:gd name="T8" fmla="*/ 6 w 348"/>
                  <a:gd name="T9" fmla="*/ 126 h 348"/>
                  <a:gd name="T10" fmla="*/ 0 w 348"/>
                  <a:gd name="T11" fmla="*/ 150 h 348"/>
                  <a:gd name="T12" fmla="*/ 0 w 348"/>
                  <a:gd name="T13" fmla="*/ 168 h 348"/>
                  <a:gd name="T14" fmla="*/ 0 w 348"/>
                  <a:gd name="T15" fmla="*/ 186 h 348"/>
                  <a:gd name="T16" fmla="*/ 0 w 348"/>
                  <a:gd name="T17" fmla="*/ 204 h 348"/>
                  <a:gd name="T18" fmla="*/ 6 w 348"/>
                  <a:gd name="T19" fmla="*/ 228 h 348"/>
                  <a:gd name="T20" fmla="*/ 12 w 348"/>
                  <a:gd name="T21" fmla="*/ 246 h 348"/>
                  <a:gd name="T22" fmla="*/ 24 w 348"/>
                  <a:gd name="T23" fmla="*/ 264 h 348"/>
                  <a:gd name="T24" fmla="*/ 36 w 348"/>
                  <a:gd name="T25" fmla="*/ 282 h 348"/>
                  <a:gd name="T26" fmla="*/ 48 w 348"/>
                  <a:gd name="T27" fmla="*/ 294 h 348"/>
                  <a:gd name="T28" fmla="*/ 54 w 348"/>
                  <a:gd name="T29" fmla="*/ 300 h 348"/>
                  <a:gd name="T30" fmla="*/ 72 w 348"/>
                  <a:gd name="T31" fmla="*/ 312 h 348"/>
                  <a:gd name="T32" fmla="*/ 90 w 348"/>
                  <a:gd name="T33" fmla="*/ 324 h 348"/>
                  <a:gd name="T34" fmla="*/ 108 w 348"/>
                  <a:gd name="T35" fmla="*/ 336 h 348"/>
                  <a:gd name="T36" fmla="*/ 126 w 348"/>
                  <a:gd name="T37" fmla="*/ 342 h 348"/>
                  <a:gd name="T38" fmla="*/ 150 w 348"/>
                  <a:gd name="T39" fmla="*/ 342 h 348"/>
                  <a:gd name="T40" fmla="*/ 168 w 348"/>
                  <a:gd name="T41" fmla="*/ 348 h 348"/>
                  <a:gd name="T42" fmla="*/ 186 w 348"/>
                  <a:gd name="T43" fmla="*/ 342 h 348"/>
                  <a:gd name="T44" fmla="*/ 204 w 348"/>
                  <a:gd name="T45" fmla="*/ 342 h 348"/>
                  <a:gd name="T46" fmla="*/ 228 w 348"/>
                  <a:gd name="T47" fmla="*/ 336 h 348"/>
                  <a:gd name="T48" fmla="*/ 246 w 348"/>
                  <a:gd name="T49" fmla="*/ 330 h 348"/>
                  <a:gd name="T50" fmla="*/ 264 w 348"/>
                  <a:gd name="T51" fmla="*/ 318 h 348"/>
                  <a:gd name="T52" fmla="*/ 282 w 348"/>
                  <a:gd name="T53" fmla="*/ 312 h 348"/>
                  <a:gd name="T54" fmla="*/ 294 w 348"/>
                  <a:gd name="T55" fmla="*/ 294 h 348"/>
                  <a:gd name="T56" fmla="*/ 306 w 348"/>
                  <a:gd name="T57" fmla="*/ 288 h 348"/>
                  <a:gd name="T58" fmla="*/ 318 w 348"/>
                  <a:gd name="T59" fmla="*/ 270 h 348"/>
                  <a:gd name="T60" fmla="*/ 324 w 348"/>
                  <a:gd name="T61" fmla="*/ 252 h 348"/>
                  <a:gd name="T62" fmla="*/ 336 w 348"/>
                  <a:gd name="T63" fmla="*/ 234 h 348"/>
                  <a:gd name="T64" fmla="*/ 342 w 348"/>
                  <a:gd name="T65" fmla="*/ 216 h 348"/>
                  <a:gd name="T66" fmla="*/ 342 w 348"/>
                  <a:gd name="T67" fmla="*/ 198 h 348"/>
                  <a:gd name="T68" fmla="*/ 348 w 348"/>
                  <a:gd name="T69" fmla="*/ 180 h 348"/>
                  <a:gd name="T70" fmla="*/ 348 w 348"/>
                  <a:gd name="T71" fmla="*/ 156 h 348"/>
                  <a:gd name="T72" fmla="*/ 342 w 348"/>
                  <a:gd name="T73" fmla="*/ 138 h 348"/>
                  <a:gd name="T74" fmla="*/ 336 w 348"/>
                  <a:gd name="T75" fmla="*/ 120 h 348"/>
                  <a:gd name="T76" fmla="*/ 330 w 348"/>
                  <a:gd name="T77" fmla="*/ 102 h 348"/>
                  <a:gd name="T78" fmla="*/ 324 w 348"/>
                  <a:gd name="T79" fmla="*/ 84 h 348"/>
                  <a:gd name="T80" fmla="*/ 312 w 348"/>
                  <a:gd name="T81" fmla="*/ 66 h 348"/>
                  <a:gd name="T82" fmla="*/ 294 w 348"/>
                  <a:gd name="T83" fmla="*/ 48 h 348"/>
                  <a:gd name="T84" fmla="*/ 288 w 348"/>
                  <a:gd name="T85" fmla="*/ 42 h 348"/>
                  <a:gd name="T86" fmla="*/ 270 w 348"/>
                  <a:gd name="T87" fmla="*/ 30 h 348"/>
                  <a:gd name="T88" fmla="*/ 252 w 348"/>
                  <a:gd name="T89" fmla="*/ 18 h 348"/>
                  <a:gd name="T90" fmla="*/ 234 w 348"/>
                  <a:gd name="T91" fmla="*/ 12 h 348"/>
                  <a:gd name="T92" fmla="*/ 216 w 348"/>
                  <a:gd name="T93" fmla="*/ 6 h 348"/>
                  <a:gd name="T94" fmla="*/ 198 w 348"/>
                  <a:gd name="T95" fmla="*/ 0 h 348"/>
                  <a:gd name="T96" fmla="*/ 180 w 348"/>
                  <a:gd name="T97" fmla="*/ 0 h 348"/>
                  <a:gd name="T98" fmla="*/ 156 w 348"/>
                  <a:gd name="T99" fmla="*/ 0 h 348"/>
                  <a:gd name="T100" fmla="*/ 138 w 348"/>
                  <a:gd name="T101" fmla="*/ 0 h 348"/>
                  <a:gd name="T102" fmla="*/ 120 w 348"/>
                  <a:gd name="T103" fmla="*/ 6 h 348"/>
                  <a:gd name="T104" fmla="*/ 102 w 348"/>
                  <a:gd name="T105" fmla="*/ 12 h 348"/>
                  <a:gd name="T106" fmla="*/ 84 w 348"/>
                  <a:gd name="T107" fmla="*/ 24 h 348"/>
                  <a:gd name="T108" fmla="*/ 66 w 348"/>
                  <a:gd name="T109" fmla="*/ 36 h 348"/>
                  <a:gd name="T110" fmla="*/ 48 w 348"/>
                  <a:gd name="T111" fmla="*/ 48 h 3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8" h="348">
                    <a:moveTo>
                      <a:pt x="48" y="48"/>
                    </a:moveTo>
                    <a:lnTo>
                      <a:pt x="42" y="54"/>
                    </a:lnTo>
                    <a:lnTo>
                      <a:pt x="36" y="66"/>
                    </a:lnTo>
                    <a:lnTo>
                      <a:pt x="30" y="72"/>
                    </a:lnTo>
                    <a:lnTo>
                      <a:pt x="24" y="84"/>
                    </a:lnTo>
                    <a:lnTo>
                      <a:pt x="18" y="90"/>
                    </a:lnTo>
                    <a:lnTo>
                      <a:pt x="12" y="102"/>
                    </a:lnTo>
                    <a:lnTo>
                      <a:pt x="12" y="108"/>
                    </a:lnTo>
                    <a:lnTo>
                      <a:pt x="6" y="120"/>
                    </a:lnTo>
                    <a:lnTo>
                      <a:pt x="6" y="126"/>
                    </a:lnTo>
                    <a:lnTo>
                      <a:pt x="0" y="138"/>
                    </a:lnTo>
                    <a:lnTo>
                      <a:pt x="0" y="150"/>
                    </a:lnTo>
                    <a:lnTo>
                      <a:pt x="0" y="156"/>
                    </a:lnTo>
                    <a:lnTo>
                      <a:pt x="0" y="168"/>
                    </a:lnTo>
                    <a:lnTo>
                      <a:pt x="0" y="180"/>
                    </a:lnTo>
                    <a:lnTo>
                      <a:pt x="0" y="186"/>
                    </a:lnTo>
                    <a:lnTo>
                      <a:pt x="0" y="198"/>
                    </a:lnTo>
                    <a:lnTo>
                      <a:pt x="0" y="204"/>
                    </a:lnTo>
                    <a:lnTo>
                      <a:pt x="6" y="216"/>
                    </a:lnTo>
                    <a:lnTo>
                      <a:pt x="6" y="228"/>
                    </a:lnTo>
                    <a:lnTo>
                      <a:pt x="12" y="234"/>
                    </a:lnTo>
                    <a:lnTo>
                      <a:pt x="12" y="246"/>
                    </a:lnTo>
                    <a:lnTo>
                      <a:pt x="18" y="252"/>
                    </a:lnTo>
                    <a:lnTo>
                      <a:pt x="24" y="264"/>
                    </a:lnTo>
                    <a:lnTo>
                      <a:pt x="30" y="270"/>
                    </a:lnTo>
                    <a:lnTo>
                      <a:pt x="36" y="282"/>
                    </a:lnTo>
                    <a:lnTo>
                      <a:pt x="42" y="288"/>
                    </a:lnTo>
                    <a:lnTo>
                      <a:pt x="48" y="294"/>
                    </a:lnTo>
                    <a:lnTo>
                      <a:pt x="54" y="300"/>
                    </a:lnTo>
                    <a:lnTo>
                      <a:pt x="66" y="312"/>
                    </a:lnTo>
                    <a:lnTo>
                      <a:pt x="72" y="312"/>
                    </a:lnTo>
                    <a:lnTo>
                      <a:pt x="84" y="318"/>
                    </a:lnTo>
                    <a:lnTo>
                      <a:pt x="90" y="324"/>
                    </a:lnTo>
                    <a:lnTo>
                      <a:pt x="102" y="330"/>
                    </a:lnTo>
                    <a:lnTo>
                      <a:pt x="108" y="336"/>
                    </a:lnTo>
                    <a:lnTo>
                      <a:pt x="120" y="336"/>
                    </a:lnTo>
                    <a:lnTo>
                      <a:pt x="126" y="342"/>
                    </a:lnTo>
                    <a:lnTo>
                      <a:pt x="138" y="342"/>
                    </a:lnTo>
                    <a:lnTo>
                      <a:pt x="150" y="342"/>
                    </a:lnTo>
                    <a:lnTo>
                      <a:pt x="156" y="342"/>
                    </a:lnTo>
                    <a:lnTo>
                      <a:pt x="168" y="348"/>
                    </a:lnTo>
                    <a:lnTo>
                      <a:pt x="180" y="348"/>
                    </a:lnTo>
                    <a:lnTo>
                      <a:pt x="186" y="342"/>
                    </a:lnTo>
                    <a:lnTo>
                      <a:pt x="198" y="342"/>
                    </a:lnTo>
                    <a:lnTo>
                      <a:pt x="204" y="342"/>
                    </a:lnTo>
                    <a:lnTo>
                      <a:pt x="216" y="342"/>
                    </a:lnTo>
                    <a:lnTo>
                      <a:pt x="228" y="336"/>
                    </a:lnTo>
                    <a:lnTo>
                      <a:pt x="234" y="336"/>
                    </a:lnTo>
                    <a:lnTo>
                      <a:pt x="246" y="330"/>
                    </a:lnTo>
                    <a:lnTo>
                      <a:pt x="252" y="324"/>
                    </a:lnTo>
                    <a:lnTo>
                      <a:pt x="264" y="318"/>
                    </a:lnTo>
                    <a:lnTo>
                      <a:pt x="270" y="312"/>
                    </a:lnTo>
                    <a:lnTo>
                      <a:pt x="282" y="312"/>
                    </a:lnTo>
                    <a:lnTo>
                      <a:pt x="288" y="300"/>
                    </a:lnTo>
                    <a:lnTo>
                      <a:pt x="294" y="294"/>
                    </a:lnTo>
                    <a:lnTo>
                      <a:pt x="306" y="288"/>
                    </a:lnTo>
                    <a:lnTo>
                      <a:pt x="312" y="282"/>
                    </a:lnTo>
                    <a:lnTo>
                      <a:pt x="318" y="270"/>
                    </a:lnTo>
                    <a:lnTo>
                      <a:pt x="324" y="264"/>
                    </a:lnTo>
                    <a:lnTo>
                      <a:pt x="324" y="252"/>
                    </a:lnTo>
                    <a:lnTo>
                      <a:pt x="330" y="246"/>
                    </a:lnTo>
                    <a:lnTo>
                      <a:pt x="336" y="234"/>
                    </a:lnTo>
                    <a:lnTo>
                      <a:pt x="336" y="228"/>
                    </a:lnTo>
                    <a:lnTo>
                      <a:pt x="342" y="216"/>
                    </a:lnTo>
                    <a:lnTo>
                      <a:pt x="342" y="204"/>
                    </a:lnTo>
                    <a:lnTo>
                      <a:pt x="342" y="198"/>
                    </a:lnTo>
                    <a:lnTo>
                      <a:pt x="348" y="186"/>
                    </a:lnTo>
                    <a:lnTo>
                      <a:pt x="348" y="180"/>
                    </a:lnTo>
                    <a:lnTo>
                      <a:pt x="348" y="168"/>
                    </a:lnTo>
                    <a:lnTo>
                      <a:pt x="348" y="156"/>
                    </a:lnTo>
                    <a:lnTo>
                      <a:pt x="342" y="150"/>
                    </a:lnTo>
                    <a:lnTo>
                      <a:pt x="342" y="138"/>
                    </a:lnTo>
                    <a:lnTo>
                      <a:pt x="342" y="126"/>
                    </a:lnTo>
                    <a:lnTo>
                      <a:pt x="336" y="120"/>
                    </a:lnTo>
                    <a:lnTo>
                      <a:pt x="336" y="108"/>
                    </a:lnTo>
                    <a:lnTo>
                      <a:pt x="330" y="102"/>
                    </a:lnTo>
                    <a:lnTo>
                      <a:pt x="324" y="90"/>
                    </a:lnTo>
                    <a:lnTo>
                      <a:pt x="324" y="84"/>
                    </a:lnTo>
                    <a:lnTo>
                      <a:pt x="318" y="72"/>
                    </a:lnTo>
                    <a:lnTo>
                      <a:pt x="312" y="66"/>
                    </a:lnTo>
                    <a:lnTo>
                      <a:pt x="306" y="54"/>
                    </a:lnTo>
                    <a:lnTo>
                      <a:pt x="294" y="48"/>
                    </a:lnTo>
                    <a:lnTo>
                      <a:pt x="288" y="42"/>
                    </a:lnTo>
                    <a:lnTo>
                      <a:pt x="282" y="36"/>
                    </a:lnTo>
                    <a:lnTo>
                      <a:pt x="270" y="30"/>
                    </a:lnTo>
                    <a:lnTo>
                      <a:pt x="264" y="24"/>
                    </a:lnTo>
                    <a:lnTo>
                      <a:pt x="252" y="18"/>
                    </a:lnTo>
                    <a:lnTo>
                      <a:pt x="246" y="12"/>
                    </a:lnTo>
                    <a:lnTo>
                      <a:pt x="234" y="12"/>
                    </a:lnTo>
                    <a:lnTo>
                      <a:pt x="228" y="6"/>
                    </a:lnTo>
                    <a:lnTo>
                      <a:pt x="216" y="6"/>
                    </a:lnTo>
                    <a:lnTo>
                      <a:pt x="204" y="0"/>
                    </a:lnTo>
                    <a:lnTo>
                      <a:pt x="198" y="0"/>
                    </a:lnTo>
                    <a:lnTo>
                      <a:pt x="186" y="0"/>
                    </a:lnTo>
                    <a:lnTo>
                      <a:pt x="180" y="0"/>
                    </a:lnTo>
                    <a:lnTo>
                      <a:pt x="168" y="0"/>
                    </a:lnTo>
                    <a:lnTo>
                      <a:pt x="156" y="0"/>
                    </a:lnTo>
                    <a:lnTo>
                      <a:pt x="150" y="0"/>
                    </a:lnTo>
                    <a:lnTo>
                      <a:pt x="138" y="0"/>
                    </a:lnTo>
                    <a:lnTo>
                      <a:pt x="126" y="6"/>
                    </a:lnTo>
                    <a:lnTo>
                      <a:pt x="120" y="6"/>
                    </a:lnTo>
                    <a:lnTo>
                      <a:pt x="108" y="12"/>
                    </a:lnTo>
                    <a:lnTo>
                      <a:pt x="102" y="12"/>
                    </a:lnTo>
                    <a:lnTo>
                      <a:pt x="90" y="18"/>
                    </a:lnTo>
                    <a:lnTo>
                      <a:pt x="84" y="24"/>
                    </a:lnTo>
                    <a:lnTo>
                      <a:pt x="72" y="30"/>
                    </a:lnTo>
                    <a:lnTo>
                      <a:pt x="66" y="36"/>
                    </a:lnTo>
                    <a:lnTo>
                      <a:pt x="54" y="42"/>
                    </a:lnTo>
                    <a:lnTo>
                      <a:pt x="48" y="48"/>
                    </a:lnTo>
                    <a:close/>
                  </a:path>
                </a:pathLst>
              </a:custGeom>
              <a:solidFill>
                <a:srgbClr val="0066FF"/>
              </a:solidFill>
              <a:ln w="9525">
                <a:solidFill>
                  <a:srgbClr val="000000"/>
                </a:solidFill>
                <a:prstDash val="solid"/>
                <a:round/>
                <a:headEnd/>
                <a:tailEnd/>
              </a:ln>
            </p:spPr>
            <p:txBody>
              <a:bodyPr/>
              <a:lstStyle/>
              <a:p>
                <a:endParaRPr lang="fr-FR"/>
              </a:p>
            </p:txBody>
          </p:sp>
          <p:sp>
            <p:nvSpPr>
              <p:cNvPr id="127" name="Freeform 5204"/>
              <p:cNvSpPr>
                <a:spLocks/>
              </p:cNvSpPr>
              <p:nvPr/>
            </p:nvSpPr>
            <p:spPr bwMode="auto">
              <a:xfrm>
                <a:off x="1710" y="842"/>
                <a:ext cx="150" cy="150"/>
              </a:xfrm>
              <a:custGeom>
                <a:avLst/>
                <a:gdLst>
                  <a:gd name="T0" fmla="*/ 24 w 150"/>
                  <a:gd name="T1" fmla="*/ 24 h 150"/>
                  <a:gd name="T2" fmla="*/ 18 w 150"/>
                  <a:gd name="T3" fmla="*/ 30 h 150"/>
                  <a:gd name="T4" fmla="*/ 12 w 150"/>
                  <a:gd name="T5" fmla="*/ 42 h 150"/>
                  <a:gd name="T6" fmla="*/ 6 w 150"/>
                  <a:gd name="T7" fmla="*/ 48 h 150"/>
                  <a:gd name="T8" fmla="*/ 0 w 150"/>
                  <a:gd name="T9" fmla="*/ 60 h 150"/>
                  <a:gd name="T10" fmla="*/ 0 w 150"/>
                  <a:gd name="T11" fmla="*/ 72 h 150"/>
                  <a:gd name="T12" fmla="*/ 0 w 150"/>
                  <a:gd name="T13" fmla="*/ 84 h 150"/>
                  <a:gd name="T14" fmla="*/ 0 w 150"/>
                  <a:gd name="T15" fmla="*/ 90 h 150"/>
                  <a:gd name="T16" fmla="*/ 6 w 150"/>
                  <a:gd name="T17" fmla="*/ 102 h 150"/>
                  <a:gd name="T18" fmla="*/ 12 w 150"/>
                  <a:gd name="T19" fmla="*/ 114 h 150"/>
                  <a:gd name="T20" fmla="*/ 18 w 150"/>
                  <a:gd name="T21" fmla="*/ 120 h 150"/>
                  <a:gd name="T22" fmla="*/ 24 w 150"/>
                  <a:gd name="T23" fmla="*/ 132 h 150"/>
                  <a:gd name="T24" fmla="*/ 24 w 150"/>
                  <a:gd name="T25" fmla="*/ 132 h 150"/>
                  <a:gd name="T26" fmla="*/ 30 w 150"/>
                  <a:gd name="T27" fmla="*/ 138 h 150"/>
                  <a:gd name="T28" fmla="*/ 42 w 150"/>
                  <a:gd name="T29" fmla="*/ 144 h 150"/>
                  <a:gd name="T30" fmla="*/ 54 w 150"/>
                  <a:gd name="T31" fmla="*/ 144 h 150"/>
                  <a:gd name="T32" fmla="*/ 60 w 150"/>
                  <a:gd name="T33" fmla="*/ 150 h 150"/>
                  <a:gd name="T34" fmla="*/ 72 w 150"/>
                  <a:gd name="T35" fmla="*/ 150 h 150"/>
                  <a:gd name="T36" fmla="*/ 84 w 150"/>
                  <a:gd name="T37" fmla="*/ 150 h 150"/>
                  <a:gd name="T38" fmla="*/ 90 w 150"/>
                  <a:gd name="T39" fmla="*/ 150 h 150"/>
                  <a:gd name="T40" fmla="*/ 102 w 150"/>
                  <a:gd name="T41" fmla="*/ 144 h 150"/>
                  <a:gd name="T42" fmla="*/ 114 w 150"/>
                  <a:gd name="T43" fmla="*/ 144 h 150"/>
                  <a:gd name="T44" fmla="*/ 120 w 150"/>
                  <a:gd name="T45" fmla="*/ 138 h 150"/>
                  <a:gd name="T46" fmla="*/ 132 w 150"/>
                  <a:gd name="T47" fmla="*/ 132 h 150"/>
                  <a:gd name="T48" fmla="*/ 132 w 150"/>
                  <a:gd name="T49" fmla="*/ 132 h 150"/>
                  <a:gd name="T50" fmla="*/ 138 w 150"/>
                  <a:gd name="T51" fmla="*/ 120 h 150"/>
                  <a:gd name="T52" fmla="*/ 144 w 150"/>
                  <a:gd name="T53" fmla="*/ 114 h 150"/>
                  <a:gd name="T54" fmla="*/ 150 w 150"/>
                  <a:gd name="T55" fmla="*/ 102 h 150"/>
                  <a:gd name="T56" fmla="*/ 150 w 150"/>
                  <a:gd name="T57" fmla="*/ 90 h 150"/>
                  <a:gd name="T58" fmla="*/ 150 w 150"/>
                  <a:gd name="T59" fmla="*/ 84 h 150"/>
                  <a:gd name="T60" fmla="*/ 150 w 150"/>
                  <a:gd name="T61" fmla="*/ 72 h 150"/>
                  <a:gd name="T62" fmla="*/ 150 w 150"/>
                  <a:gd name="T63" fmla="*/ 60 h 150"/>
                  <a:gd name="T64" fmla="*/ 150 w 150"/>
                  <a:gd name="T65" fmla="*/ 48 h 150"/>
                  <a:gd name="T66" fmla="*/ 144 w 150"/>
                  <a:gd name="T67" fmla="*/ 42 h 150"/>
                  <a:gd name="T68" fmla="*/ 138 w 150"/>
                  <a:gd name="T69" fmla="*/ 30 h 150"/>
                  <a:gd name="T70" fmla="*/ 132 w 150"/>
                  <a:gd name="T71" fmla="*/ 24 h 150"/>
                  <a:gd name="T72" fmla="*/ 132 w 150"/>
                  <a:gd name="T73" fmla="*/ 24 h 150"/>
                  <a:gd name="T74" fmla="*/ 120 w 150"/>
                  <a:gd name="T75" fmla="*/ 12 h 150"/>
                  <a:gd name="T76" fmla="*/ 114 w 150"/>
                  <a:gd name="T77" fmla="*/ 6 h 150"/>
                  <a:gd name="T78" fmla="*/ 102 w 150"/>
                  <a:gd name="T79" fmla="*/ 6 h 150"/>
                  <a:gd name="T80" fmla="*/ 90 w 150"/>
                  <a:gd name="T81" fmla="*/ 0 h 150"/>
                  <a:gd name="T82" fmla="*/ 84 w 150"/>
                  <a:gd name="T83" fmla="*/ 0 h 150"/>
                  <a:gd name="T84" fmla="*/ 72 w 150"/>
                  <a:gd name="T85" fmla="*/ 0 h 150"/>
                  <a:gd name="T86" fmla="*/ 60 w 150"/>
                  <a:gd name="T87" fmla="*/ 0 h 150"/>
                  <a:gd name="T88" fmla="*/ 54 w 150"/>
                  <a:gd name="T89" fmla="*/ 6 h 150"/>
                  <a:gd name="T90" fmla="*/ 42 w 150"/>
                  <a:gd name="T91" fmla="*/ 6 h 150"/>
                  <a:gd name="T92" fmla="*/ 30 w 150"/>
                  <a:gd name="T93" fmla="*/ 12 h 150"/>
                  <a:gd name="T94" fmla="*/ 24 w 150"/>
                  <a:gd name="T95" fmla="*/ 24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0" h="150">
                    <a:moveTo>
                      <a:pt x="24" y="24"/>
                    </a:moveTo>
                    <a:lnTo>
                      <a:pt x="18" y="30"/>
                    </a:lnTo>
                    <a:lnTo>
                      <a:pt x="12" y="42"/>
                    </a:lnTo>
                    <a:lnTo>
                      <a:pt x="6" y="48"/>
                    </a:lnTo>
                    <a:lnTo>
                      <a:pt x="0" y="60"/>
                    </a:lnTo>
                    <a:lnTo>
                      <a:pt x="0" y="72"/>
                    </a:lnTo>
                    <a:lnTo>
                      <a:pt x="0" y="84"/>
                    </a:lnTo>
                    <a:lnTo>
                      <a:pt x="0" y="90"/>
                    </a:lnTo>
                    <a:lnTo>
                      <a:pt x="6" y="102"/>
                    </a:lnTo>
                    <a:lnTo>
                      <a:pt x="12" y="114"/>
                    </a:lnTo>
                    <a:lnTo>
                      <a:pt x="18" y="120"/>
                    </a:lnTo>
                    <a:lnTo>
                      <a:pt x="24" y="132"/>
                    </a:lnTo>
                    <a:lnTo>
                      <a:pt x="30" y="138"/>
                    </a:lnTo>
                    <a:lnTo>
                      <a:pt x="42" y="144"/>
                    </a:lnTo>
                    <a:lnTo>
                      <a:pt x="54" y="144"/>
                    </a:lnTo>
                    <a:lnTo>
                      <a:pt x="60" y="150"/>
                    </a:lnTo>
                    <a:lnTo>
                      <a:pt x="72" y="150"/>
                    </a:lnTo>
                    <a:lnTo>
                      <a:pt x="84" y="150"/>
                    </a:lnTo>
                    <a:lnTo>
                      <a:pt x="90" y="150"/>
                    </a:lnTo>
                    <a:lnTo>
                      <a:pt x="102" y="144"/>
                    </a:lnTo>
                    <a:lnTo>
                      <a:pt x="114" y="144"/>
                    </a:lnTo>
                    <a:lnTo>
                      <a:pt x="120" y="138"/>
                    </a:lnTo>
                    <a:lnTo>
                      <a:pt x="132" y="132"/>
                    </a:lnTo>
                    <a:lnTo>
                      <a:pt x="138" y="120"/>
                    </a:lnTo>
                    <a:lnTo>
                      <a:pt x="144" y="114"/>
                    </a:lnTo>
                    <a:lnTo>
                      <a:pt x="150" y="102"/>
                    </a:lnTo>
                    <a:lnTo>
                      <a:pt x="150" y="90"/>
                    </a:lnTo>
                    <a:lnTo>
                      <a:pt x="150" y="84"/>
                    </a:lnTo>
                    <a:lnTo>
                      <a:pt x="150" y="72"/>
                    </a:lnTo>
                    <a:lnTo>
                      <a:pt x="150" y="60"/>
                    </a:lnTo>
                    <a:lnTo>
                      <a:pt x="150" y="48"/>
                    </a:lnTo>
                    <a:lnTo>
                      <a:pt x="144" y="42"/>
                    </a:lnTo>
                    <a:lnTo>
                      <a:pt x="138" y="30"/>
                    </a:lnTo>
                    <a:lnTo>
                      <a:pt x="132" y="24"/>
                    </a:lnTo>
                    <a:lnTo>
                      <a:pt x="120" y="12"/>
                    </a:lnTo>
                    <a:lnTo>
                      <a:pt x="114" y="6"/>
                    </a:lnTo>
                    <a:lnTo>
                      <a:pt x="102" y="6"/>
                    </a:lnTo>
                    <a:lnTo>
                      <a:pt x="90" y="0"/>
                    </a:lnTo>
                    <a:lnTo>
                      <a:pt x="84" y="0"/>
                    </a:lnTo>
                    <a:lnTo>
                      <a:pt x="72" y="0"/>
                    </a:lnTo>
                    <a:lnTo>
                      <a:pt x="60" y="0"/>
                    </a:lnTo>
                    <a:lnTo>
                      <a:pt x="54" y="6"/>
                    </a:lnTo>
                    <a:lnTo>
                      <a:pt x="42" y="6"/>
                    </a:lnTo>
                    <a:lnTo>
                      <a:pt x="30" y="12"/>
                    </a:lnTo>
                    <a:lnTo>
                      <a:pt x="24" y="24"/>
                    </a:lnTo>
                    <a:close/>
                  </a:path>
                </a:pathLst>
              </a:custGeom>
              <a:solidFill>
                <a:srgbClr val="0066FF"/>
              </a:solidFill>
              <a:ln w="9525">
                <a:solidFill>
                  <a:srgbClr val="000000"/>
                </a:solidFill>
                <a:prstDash val="solid"/>
                <a:round/>
                <a:headEnd/>
                <a:tailEnd/>
              </a:ln>
            </p:spPr>
            <p:txBody>
              <a:bodyPr/>
              <a:lstStyle/>
              <a:p>
                <a:endParaRPr lang="fr-FR"/>
              </a:p>
            </p:txBody>
          </p:sp>
          <p:sp>
            <p:nvSpPr>
              <p:cNvPr id="128" name="Freeform 5205"/>
              <p:cNvSpPr>
                <a:spLocks/>
              </p:cNvSpPr>
              <p:nvPr/>
            </p:nvSpPr>
            <p:spPr bwMode="auto">
              <a:xfrm>
                <a:off x="1728" y="860"/>
                <a:ext cx="120" cy="120"/>
              </a:xfrm>
              <a:custGeom>
                <a:avLst/>
                <a:gdLst>
                  <a:gd name="T0" fmla="*/ 18 w 120"/>
                  <a:gd name="T1" fmla="*/ 12 h 120"/>
                  <a:gd name="T2" fmla="*/ 6 w 120"/>
                  <a:gd name="T3" fmla="*/ 24 h 120"/>
                  <a:gd name="T4" fmla="*/ 0 w 120"/>
                  <a:gd name="T5" fmla="*/ 36 h 120"/>
                  <a:gd name="T6" fmla="*/ 0 w 120"/>
                  <a:gd name="T7" fmla="*/ 48 h 120"/>
                  <a:gd name="T8" fmla="*/ 0 w 120"/>
                  <a:gd name="T9" fmla="*/ 60 h 120"/>
                  <a:gd name="T10" fmla="*/ 0 w 120"/>
                  <a:gd name="T11" fmla="*/ 72 h 120"/>
                  <a:gd name="T12" fmla="*/ 0 w 120"/>
                  <a:gd name="T13" fmla="*/ 84 h 120"/>
                  <a:gd name="T14" fmla="*/ 6 w 120"/>
                  <a:gd name="T15" fmla="*/ 90 h 120"/>
                  <a:gd name="T16" fmla="*/ 18 w 120"/>
                  <a:gd name="T17" fmla="*/ 102 h 120"/>
                  <a:gd name="T18" fmla="*/ 18 w 120"/>
                  <a:gd name="T19" fmla="*/ 102 h 120"/>
                  <a:gd name="T20" fmla="*/ 24 w 120"/>
                  <a:gd name="T21" fmla="*/ 108 h 120"/>
                  <a:gd name="T22" fmla="*/ 36 w 120"/>
                  <a:gd name="T23" fmla="*/ 114 h 120"/>
                  <a:gd name="T24" fmla="*/ 48 w 120"/>
                  <a:gd name="T25" fmla="*/ 114 h 120"/>
                  <a:gd name="T26" fmla="*/ 60 w 120"/>
                  <a:gd name="T27" fmla="*/ 120 h 120"/>
                  <a:gd name="T28" fmla="*/ 72 w 120"/>
                  <a:gd name="T29" fmla="*/ 114 h 120"/>
                  <a:gd name="T30" fmla="*/ 84 w 120"/>
                  <a:gd name="T31" fmla="*/ 114 h 120"/>
                  <a:gd name="T32" fmla="*/ 90 w 120"/>
                  <a:gd name="T33" fmla="*/ 108 h 120"/>
                  <a:gd name="T34" fmla="*/ 102 w 120"/>
                  <a:gd name="T35" fmla="*/ 102 h 120"/>
                  <a:gd name="T36" fmla="*/ 102 w 120"/>
                  <a:gd name="T37" fmla="*/ 102 h 120"/>
                  <a:gd name="T38" fmla="*/ 108 w 120"/>
                  <a:gd name="T39" fmla="*/ 90 h 120"/>
                  <a:gd name="T40" fmla="*/ 114 w 120"/>
                  <a:gd name="T41" fmla="*/ 84 h 120"/>
                  <a:gd name="T42" fmla="*/ 120 w 120"/>
                  <a:gd name="T43" fmla="*/ 72 h 120"/>
                  <a:gd name="T44" fmla="*/ 120 w 120"/>
                  <a:gd name="T45" fmla="*/ 60 h 120"/>
                  <a:gd name="T46" fmla="*/ 120 w 120"/>
                  <a:gd name="T47" fmla="*/ 48 h 120"/>
                  <a:gd name="T48" fmla="*/ 114 w 120"/>
                  <a:gd name="T49" fmla="*/ 36 h 120"/>
                  <a:gd name="T50" fmla="*/ 108 w 120"/>
                  <a:gd name="T51" fmla="*/ 24 h 120"/>
                  <a:gd name="T52" fmla="*/ 102 w 120"/>
                  <a:gd name="T53" fmla="*/ 12 h 120"/>
                  <a:gd name="T54" fmla="*/ 102 w 120"/>
                  <a:gd name="T55" fmla="*/ 12 h 120"/>
                  <a:gd name="T56" fmla="*/ 90 w 120"/>
                  <a:gd name="T57" fmla="*/ 6 h 120"/>
                  <a:gd name="T58" fmla="*/ 84 w 120"/>
                  <a:gd name="T59" fmla="*/ 0 h 120"/>
                  <a:gd name="T60" fmla="*/ 72 w 120"/>
                  <a:gd name="T61" fmla="*/ 0 h 120"/>
                  <a:gd name="T62" fmla="*/ 60 w 120"/>
                  <a:gd name="T63" fmla="*/ 0 h 120"/>
                  <a:gd name="T64" fmla="*/ 48 w 120"/>
                  <a:gd name="T65" fmla="*/ 0 h 120"/>
                  <a:gd name="T66" fmla="*/ 36 w 120"/>
                  <a:gd name="T67" fmla="*/ 0 h 120"/>
                  <a:gd name="T68" fmla="*/ 24 w 120"/>
                  <a:gd name="T69" fmla="*/ 6 h 120"/>
                  <a:gd name="T70" fmla="*/ 18 w 120"/>
                  <a:gd name="T71" fmla="*/ 12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0" h="120">
                    <a:moveTo>
                      <a:pt x="18" y="12"/>
                    </a:moveTo>
                    <a:lnTo>
                      <a:pt x="6" y="24"/>
                    </a:lnTo>
                    <a:lnTo>
                      <a:pt x="0" y="36"/>
                    </a:lnTo>
                    <a:lnTo>
                      <a:pt x="0" y="48"/>
                    </a:lnTo>
                    <a:lnTo>
                      <a:pt x="0" y="60"/>
                    </a:lnTo>
                    <a:lnTo>
                      <a:pt x="0" y="72"/>
                    </a:lnTo>
                    <a:lnTo>
                      <a:pt x="0" y="84"/>
                    </a:lnTo>
                    <a:lnTo>
                      <a:pt x="6" y="90"/>
                    </a:lnTo>
                    <a:lnTo>
                      <a:pt x="18" y="102"/>
                    </a:lnTo>
                    <a:lnTo>
                      <a:pt x="24" y="108"/>
                    </a:lnTo>
                    <a:lnTo>
                      <a:pt x="36" y="114"/>
                    </a:lnTo>
                    <a:lnTo>
                      <a:pt x="48" y="114"/>
                    </a:lnTo>
                    <a:lnTo>
                      <a:pt x="60" y="120"/>
                    </a:lnTo>
                    <a:lnTo>
                      <a:pt x="72" y="114"/>
                    </a:lnTo>
                    <a:lnTo>
                      <a:pt x="84" y="114"/>
                    </a:lnTo>
                    <a:lnTo>
                      <a:pt x="90" y="108"/>
                    </a:lnTo>
                    <a:lnTo>
                      <a:pt x="102" y="102"/>
                    </a:lnTo>
                    <a:lnTo>
                      <a:pt x="108" y="90"/>
                    </a:lnTo>
                    <a:lnTo>
                      <a:pt x="114" y="84"/>
                    </a:lnTo>
                    <a:lnTo>
                      <a:pt x="120" y="72"/>
                    </a:lnTo>
                    <a:lnTo>
                      <a:pt x="120" y="60"/>
                    </a:lnTo>
                    <a:lnTo>
                      <a:pt x="120" y="48"/>
                    </a:lnTo>
                    <a:lnTo>
                      <a:pt x="114" y="36"/>
                    </a:lnTo>
                    <a:lnTo>
                      <a:pt x="108" y="24"/>
                    </a:lnTo>
                    <a:lnTo>
                      <a:pt x="102" y="12"/>
                    </a:lnTo>
                    <a:lnTo>
                      <a:pt x="90" y="6"/>
                    </a:lnTo>
                    <a:lnTo>
                      <a:pt x="84" y="0"/>
                    </a:lnTo>
                    <a:lnTo>
                      <a:pt x="72" y="0"/>
                    </a:lnTo>
                    <a:lnTo>
                      <a:pt x="60" y="0"/>
                    </a:lnTo>
                    <a:lnTo>
                      <a:pt x="48" y="0"/>
                    </a:lnTo>
                    <a:lnTo>
                      <a:pt x="36" y="0"/>
                    </a:lnTo>
                    <a:lnTo>
                      <a:pt x="24" y="6"/>
                    </a:lnTo>
                    <a:lnTo>
                      <a:pt x="18" y="12"/>
                    </a:lnTo>
                    <a:close/>
                  </a:path>
                </a:pathLst>
              </a:custGeom>
              <a:solidFill>
                <a:srgbClr val="0066FF"/>
              </a:solidFill>
              <a:ln w="9525">
                <a:solidFill>
                  <a:srgbClr val="000000"/>
                </a:solidFill>
                <a:prstDash val="solid"/>
                <a:round/>
                <a:headEnd/>
                <a:tailEnd/>
              </a:ln>
            </p:spPr>
            <p:txBody>
              <a:bodyPr/>
              <a:lstStyle/>
              <a:p>
                <a:endParaRPr lang="fr-FR"/>
              </a:p>
            </p:txBody>
          </p:sp>
          <p:sp>
            <p:nvSpPr>
              <p:cNvPr id="129" name="Freeform 5206"/>
              <p:cNvSpPr>
                <a:spLocks/>
              </p:cNvSpPr>
              <p:nvPr/>
            </p:nvSpPr>
            <p:spPr bwMode="auto">
              <a:xfrm>
                <a:off x="1752" y="884"/>
                <a:ext cx="66" cy="66"/>
              </a:xfrm>
              <a:custGeom>
                <a:avLst/>
                <a:gdLst>
                  <a:gd name="T0" fmla="*/ 12 w 66"/>
                  <a:gd name="T1" fmla="*/ 12 h 66"/>
                  <a:gd name="T2" fmla="*/ 6 w 66"/>
                  <a:gd name="T3" fmla="*/ 24 h 66"/>
                  <a:gd name="T4" fmla="*/ 0 w 66"/>
                  <a:gd name="T5" fmla="*/ 36 h 66"/>
                  <a:gd name="T6" fmla="*/ 6 w 66"/>
                  <a:gd name="T7" fmla="*/ 48 h 66"/>
                  <a:gd name="T8" fmla="*/ 12 w 66"/>
                  <a:gd name="T9" fmla="*/ 60 h 66"/>
                  <a:gd name="T10" fmla="*/ 12 w 66"/>
                  <a:gd name="T11" fmla="*/ 60 h 66"/>
                  <a:gd name="T12" fmla="*/ 24 w 66"/>
                  <a:gd name="T13" fmla="*/ 66 h 66"/>
                  <a:gd name="T14" fmla="*/ 36 w 66"/>
                  <a:gd name="T15" fmla="*/ 66 h 66"/>
                  <a:gd name="T16" fmla="*/ 48 w 66"/>
                  <a:gd name="T17" fmla="*/ 66 h 66"/>
                  <a:gd name="T18" fmla="*/ 60 w 66"/>
                  <a:gd name="T19" fmla="*/ 60 h 66"/>
                  <a:gd name="T20" fmla="*/ 60 w 66"/>
                  <a:gd name="T21" fmla="*/ 60 h 66"/>
                  <a:gd name="T22" fmla="*/ 66 w 66"/>
                  <a:gd name="T23" fmla="*/ 48 h 66"/>
                  <a:gd name="T24" fmla="*/ 66 w 66"/>
                  <a:gd name="T25" fmla="*/ 36 h 66"/>
                  <a:gd name="T26" fmla="*/ 66 w 66"/>
                  <a:gd name="T27" fmla="*/ 24 h 66"/>
                  <a:gd name="T28" fmla="*/ 60 w 66"/>
                  <a:gd name="T29" fmla="*/ 12 h 66"/>
                  <a:gd name="T30" fmla="*/ 60 w 66"/>
                  <a:gd name="T31" fmla="*/ 12 h 66"/>
                  <a:gd name="T32" fmla="*/ 48 w 66"/>
                  <a:gd name="T33" fmla="*/ 6 h 66"/>
                  <a:gd name="T34" fmla="*/ 36 w 66"/>
                  <a:gd name="T35" fmla="*/ 0 h 66"/>
                  <a:gd name="T36" fmla="*/ 24 w 66"/>
                  <a:gd name="T37" fmla="*/ 6 h 66"/>
                  <a:gd name="T38" fmla="*/ 12 w 66"/>
                  <a:gd name="T39" fmla="*/ 12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6" h="66">
                    <a:moveTo>
                      <a:pt x="12" y="12"/>
                    </a:moveTo>
                    <a:lnTo>
                      <a:pt x="6" y="24"/>
                    </a:lnTo>
                    <a:lnTo>
                      <a:pt x="0" y="36"/>
                    </a:lnTo>
                    <a:lnTo>
                      <a:pt x="6" y="48"/>
                    </a:lnTo>
                    <a:lnTo>
                      <a:pt x="12" y="60"/>
                    </a:lnTo>
                    <a:lnTo>
                      <a:pt x="24" y="66"/>
                    </a:lnTo>
                    <a:lnTo>
                      <a:pt x="36" y="66"/>
                    </a:lnTo>
                    <a:lnTo>
                      <a:pt x="48" y="66"/>
                    </a:lnTo>
                    <a:lnTo>
                      <a:pt x="60" y="60"/>
                    </a:lnTo>
                    <a:lnTo>
                      <a:pt x="66" y="48"/>
                    </a:lnTo>
                    <a:lnTo>
                      <a:pt x="66" y="36"/>
                    </a:lnTo>
                    <a:lnTo>
                      <a:pt x="66" y="24"/>
                    </a:lnTo>
                    <a:lnTo>
                      <a:pt x="60" y="12"/>
                    </a:lnTo>
                    <a:lnTo>
                      <a:pt x="48" y="6"/>
                    </a:lnTo>
                    <a:lnTo>
                      <a:pt x="36" y="0"/>
                    </a:lnTo>
                    <a:lnTo>
                      <a:pt x="24" y="6"/>
                    </a:lnTo>
                    <a:lnTo>
                      <a:pt x="12" y="12"/>
                    </a:lnTo>
                    <a:close/>
                  </a:path>
                </a:pathLst>
              </a:custGeom>
              <a:solidFill>
                <a:srgbClr val="0066FF"/>
              </a:solidFill>
              <a:ln w="9525">
                <a:solidFill>
                  <a:srgbClr val="000000"/>
                </a:solidFill>
                <a:prstDash val="solid"/>
                <a:round/>
                <a:headEnd/>
                <a:tailEnd/>
              </a:ln>
            </p:spPr>
            <p:txBody>
              <a:bodyPr/>
              <a:lstStyle/>
              <a:p>
                <a:endParaRPr lang="fr-FR"/>
              </a:p>
            </p:txBody>
          </p:sp>
          <p:sp>
            <p:nvSpPr>
              <p:cNvPr id="130" name="Freeform 5207"/>
              <p:cNvSpPr>
                <a:spLocks/>
              </p:cNvSpPr>
              <p:nvPr/>
            </p:nvSpPr>
            <p:spPr bwMode="auto">
              <a:xfrm>
                <a:off x="1830" y="962"/>
                <a:ext cx="30" cy="30"/>
              </a:xfrm>
              <a:custGeom>
                <a:avLst/>
                <a:gdLst>
                  <a:gd name="T0" fmla="*/ 0 w 30"/>
                  <a:gd name="T1" fmla="*/ 18 h 30"/>
                  <a:gd name="T2" fmla="*/ 12 w 30"/>
                  <a:gd name="T3" fmla="*/ 30 h 30"/>
                  <a:gd name="T4" fmla="*/ 30 w 30"/>
                  <a:gd name="T5" fmla="*/ 12 h 30"/>
                  <a:gd name="T6" fmla="*/ 12 w 30"/>
                  <a:gd name="T7" fmla="*/ 0 h 30"/>
                  <a:gd name="T8" fmla="*/ 0 w 30"/>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0" y="18"/>
                    </a:moveTo>
                    <a:lnTo>
                      <a:pt x="12" y="30"/>
                    </a:lnTo>
                    <a:lnTo>
                      <a:pt x="30" y="12"/>
                    </a:lnTo>
                    <a:lnTo>
                      <a:pt x="12" y="0"/>
                    </a:lnTo>
                    <a:lnTo>
                      <a:pt x="0" y="18"/>
                    </a:lnTo>
                    <a:close/>
                  </a:path>
                </a:pathLst>
              </a:custGeom>
              <a:solidFill>
                <a:srgbClr val="0066FF"/>
              </a:solidFill>
              <a:ln w="9525">
                <a:solidFill>
                  <a:srgbClr val="000000"/>
                </a:solidFill>
                <a:prstDash val="solid"/>
                <a:round/>
                <a:headEnd/>
                <a:tailEnd/>
              </a:ln>
            </p:spPr>
            <p:txBody>
              <a:bodyPr/>
              <a:lstStyle/>
              <a:p>
                <a:endParaRPr lang="fr-FR"/>
              </a:p>
            </p:txBody>
          </p:sp>
          <p:sp>
            <p:nvSpPr>
              <p:cNvPr id="131" name="Freeform 5208"/>
              <p:cNvSpPr>
                <a:spLocks/>
              </p:cNvSpPr>
              <p:nvPr/>
            </p:nvSpPr>
            <p:spPr bwMode="auto">
              <a:xfrm>
                <a:off x="1842" y="974"/>
                <a:ext cx="36" cy="36"/>
              </a:xfrm>
              <a:custGeom>
                <a:avLst/>
                <a:gdLst>
                  <a:gd name="T0" fmla="*/ 0 w 36"/>
                  <a:gd name="T1" fmla="*/ 24 h 36"/>
                  <a:gd name="T2" fmla="*/ 12 w 36"/>
                  <a:gd name="T3" fmla="*/ 36 h 36"/>
                  <a:gd name="T4" fmla="*/ 36 w 36"/>
                  <a:gd name="T5" fmla="*/ 12 h 36"/>
                  <a:gd name="T6" fmla="*/ 18 w 36"/>
                  <a:gd name="T7" fmla="*/ 0 h 36"/>
                  <a:gd name="T8" fmla="*/ 0 w 36"/>
                  <a:gd name="T9" fmla="*/ 2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0" y="24"/>
                    </a:moveTo>
                    <a:lnTo>
                      <a:pt x="12" y="36"/>
                    </a:lnTo>
                    <a:lnTo>
                      <a:pt x="36" y="12"/>
                    </a:lnTo>
                    <a:lnTo>
                      <a:pt x="18" y="0"/>
                    </a:lnTo>
                    <a:lnTo>
                      <a:pt x="0" y="24"/>
                    </a:lnTo>
                    <a:close/>
                  </a:path>
                </a:pathLst>
              </a:custGeom>
              <a:solidFill>
                <a:srgbClr val="0066FF"/>
              </a:solidFill>
              <a:ln w="9525">
                <a:solidFill>
                  <a:srgbClr val="000000"/>
                </a:solidFill>
                <a:prstDash val="solid"/>
                <a:round/>
                <a:headEnd/>
                <a:tailEnd/>
              </a:ln>
            </p:spPr>
            <p:txBody>
              <a:bodyPr/>
              <a:lstStyle/>
              <a:p>
                <a:endParaRPr lang="fr-FR"/>
              </a:p>
            </p:txBody>
          </p:sp>
        </p:grpSp>
        <p:sp>
          <p:nvSpPr>
            <p:cNvPr id="123" name="Freeform 5209"/>
            <p:cNvSpPr>
              <a:spLocks/>
            </p:cNvSpPr>
            <p:nvPr/>
          </p:nvSpPr>
          <p:spPr bwMode="auto">
            <a:xfrm>
              <a:off x="2992" y="3058"/>
              <a:ext cx="460" cy="172"/>
            </a:xfrm>
            <a:custGeom>
              <a:avLst/>
              <a:gdLst>
                <a:gd name="T0" fmla="*/ 0 w 460"/>
                <a:gd name="T1" fmla="*/ 172 h 172"/>
                <a:gd name="T2" fmla="*/ 123 w 460"/>
                <a:gd name="T3" fmla="*/ 32 h 172"/>
                <a:gd name="T4" fmla="*/ 288 w 460"/>
                <a:gd name="T5" fmla="*/ 7 h 172"/>
                <a:gd name="T6" fmla="*/ 460 w 460"/>
                <a:gd name="T7" fmla="*/ 73 h 1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 h="172">
                  <a:moveTo>
                    <a:pt x="0" y="172"/>
                  </a:moveTo>
                  <a:cubicBezTo>
                    <a:pt x="37" y="115"/>
                    <a:pt x="75" y="59"/>
                    <a:pt x="123" y="32"/>
                  </a:cubicBezTo>
                  <a:cubicBezTo>
                    <a:pt x="171" y="5"/>
                    <a:pt x="232" y="0"/>
                    <a:pt x="288" y="7"/>
                  </a:cubicBezTo>
                  <a:cubicBezTo>
                    <a:pt x="344" y="14"/>
                    <a:pt x="414" y="35"/>
                    <a:pt x="460" y="73"/>
                  </a:cubicBezTo>
                </a:path>
              </a:pathLst>
            </a:custGeom>
            <a:noFill/>
            <a:ln w="38100" cap="flat" cmpd="sng">
              <a:solidFill>
                <a:srgbClr val="000000"/>
              </a:solidFill>
              <a:prstDash val="solid"/>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grpSp>
        <p:nvGrpSpPr>
          <p:cNvPr id="132" name="Group 5210"/>
          <p:cNvGrpSpPr>
            <a:grpSpLocks/>
          </p:cNvGrpSpPr>
          <p:nvPr/>
        </p:nvGrpSpPr>
        <p:grpSpPr bwMode="auto">
          <a:xfrm>
            <a:off x="773113" y="3992224"/>
            <a:ext cx="2711450" cy="2395537"/>
            <a:chOff x="1340" y="2382"/>
            <a:chExt cx="1350" cy="1411"/>
          </a:xfrm>
        </p:grpSpPr>
        <p:grpSp>
          <p:nvGrpSpPr>
            <p:cNvPr id="133" name="Group 5211"/>
            <p:cNvGrpSpPr>
              <a:grpSpLocks/>
            </p:cNvGrpSpPr>
            <p:nvPr/>
          </p:nvGrpSpPr>
          <p:grpSpPr bwMode="auto">
            <a:xfrm>
              <a:off x="1340" y="2382"/>
              <a:ext cx="1350" cy="1411"/>
              <a:chOff x="1446" y="584"/>
              <a:chExt cx="678" cy="672"/>
            </a:xfrm>
          </p:grpSpPr>
          <p:sp>
            <p:nvSpPr>
              <p:cNvPr id="135" name="Freeform 5212"/>
              <p:cNvSpPr>
                <a:spLocks/>
              </p:cNvSpPr>
              <p:nvPr/>
            </p:nvSpPr>
            <p:spPr bwMode="auto">
              <a:xfrm>
                <a:off x="1446" y="584"/>
                <a:ext cx="678" cy="672"/>
              </a:xfrm>
              <a:custGeom>
                <a:avLst/>
                <a:gdLst>
                  <a:gd name="T0" fmla="*/ 612 w 678"/>
                  <a:gd name="T1" fmla="*/ 402 h 672"/>
                  <a:gd name="T2" fmla="*/ 576 w 678"/>
                  <a:gd name="T3" fmla="*/ 372 h 672"/>
                  <a:gd name="T4" fmla="*/ 570 w 678"/>
                  <a:gd name="T5" fmla="*/ 336 h 672"/>
                  <a:gd name="T6" fmla="*/ 582 w 678"/>
                  <a:gd name="T7" fmla="*/ 288 h 672"/>
                  <a:gd name="T8" fmla="*/ 618 w 678"/>
                  <a:gd name="T9" fmla="*/ 264 h 672"/>
                  <a:gd name="T10" fmla="*/ 678 w 678"/>
                  <a:gd name="T11" fmla="*/ 246 h 672"/>
                  <a:gd name="T12" fmla="*/ 648 w 678"/>
                  <a:gd name="T13" fmla="*/ 174 h 672"/>
                  <a:gd name="T14" fmla="*/ 594 w 678"/>
                  <a:gd name="T15" fmla="*/ 186 h 672"/>
                  <a:gd name="T16" fmla="*/ 540 w 678"/>
                  <a:gd name="T17" fmla="*/ 192 h 672"/>
                  <a:gd name="T18" fmla="*/ 504 w 678"/>
                  <a:gd name="T19" fmla="*/ 174 h 672"/>
                  <a:gd name="T20" fmla="*/ 480 w 678"/>
                  <a:gd name="T21" fmla="*/ 126 h 672"/>
                  <a:gd name="T22" fmla="*/ 492 w 678"/>
                  <a:gd name="T23" fmla="*/ 72 h 672"/>
                  <a:gd name="T24" fmla="*/ 498 w 678"/>
                  <a:gd name="T25" fmla="*/ 24 h 672"/>
                  <a:gd name="T26" fmla="*/ 450 w 678"/>
                  <a:gd name="T27" fmla="*/ 6 h 672"/>
                  <a:gd name="T28" fmla="*/ 420 w 678"/>
                  <a:gd name="T29" fmla="*/ 36 h 672"/>
                  <a:gd name="T30" fmla="*/ 396 w 678"/>
                  <a:gd name="T31" fmla="*/ 78 h 672"/>
                  <a:gd name="T32" fmla="*/ 360 w 678"/>
                  <a:gd name="T33" fmla="*/ 102 h 672"/>
                  <a:gd name="T34" fmla="*/ 324 w 678"/>
                  <a:gd name="T35" fmla="*/ 102 h 672"/>
                  <a:gd name="T36" fmla="*/ 282 w 678"/>
                  <a:gd name="T37" fmla="*/ 78 h 672"/>
                  <a:gd name="T38" fmla="*/ 264 w 678"/>
                  <a:gd name="T39" fmla="*/ 36 h 672"/>
                  <a:gd name="T40" fmla="*/ 222 w 678"/>
                  <a:gd name="T41" fmla="*/ 6 h 672"/>
                  <a:gd name="T42" fmla="*/ 168 w 678"/>
                  <a:gd name="T43" fmla="*/ 30 h 672"/>
                  <a:gd name="T44" fmla="*/ 198 w 678"/>
                  <a:gd name="T45" fmla="*/ 102 h 672"/>
                  <a:gd name="T46" fmla="*/ 192 w 678"/>
                  <a:gd name="T47" fmla="*/ 156 h 672"/>
                  <a:gd name="T48" fmla="*/ 162 w 678"/>
                  <a:gd name="T49" fmla="*/ 186 h 672"/>
                  <a:gd name="T50" fmla="*/ 108 w 678"/>
                  <a:gd name="T51" fmla="*/ 192 h 672"/>
                  <a:gd name="T52" fmla="*/ 72 w 678"/>
                  <a:gd name="T53" fmla="*/ 174 h 672"/>
                  <a:gd name="T54" fmla="*/ 18 w 678"/>
                  <a:gd name="T55" fmla="*/ 198 h 672"/>
                  <a:gd name="T56" fmla="*/ 0 w 678"/>
                  <a:gd name="T57" fmla="*/ 246 h 672"/>
                  <a:gd name="T58" fmla="*/ 66 w 678"/>
                  <a:gd name="T59" fmla="*/ 264 h 672"/>
                  <a:gd name="T60" fmla="*/ 96 w 678"/>
                  <a:gd name="T61" fmla="*/ 288 h 672"/>
                  <a:gd name="T62" fmla="*/ 114 w 678"/>
                  <a:gd name="T63" fmla="*/ 336 h 672"/>
                  <a:gd name="T64" fmla="*/ 102 w 678"/>
                  <a:gd name="T65" fmla="*/ 372 h 672"/>
                  <a:gd name="T66" fmla="*/ 72 w 678"/>
                  <a:gd name="T67" fmla="*/ 402 h 672"/>
                  <a:gd name="T68" fmla="*/ 36 w 678"/>
                  <a:gd name="T69" fmla="*/ 408 h 672"/>
                  <a:gd name="T70" fmla="*/ 24 w 678"/>
                  <a:gd name="T71" fmla="*/ 480 h 672"/>
                  <a:gd name="T72" fmla="*/ 78 w 678"/>
                  <a:gd name="T73" fmla="*/ 486 h 672"/>
                  <a:gd name="T74" fmla="*/ 132 w 678"/>
                  <a:gd name="T75" fmla="*/ 474 h 672"/>
                  <a:gd name="T76" fmla="*/ 180 w 678"/>
                  <a:gd name="T77" fmla="*/ 492 h 672"/>
                  <a:gd name="T78" fmla="*/ 198 w 678"/>
                  <a:gd name="T79" fmla="*/ 534 h 672"/>
                  <a:gd name="T80" fmla="*/ 192 w 678"/>
                  <a:gd name="T81" fmla="*/ 588 h 672"/>
                  <a:gd name="T82" fmla="*/ 180 w 678"/>
                  <a:gd name="T83" fmla="*/ 642 h 672"/>
                  <a:gd name="T84" fmla="*/ 228 w 678"/>
                  <a:gd name="T85" fmla="*/ 666 h 672"/>
                  <a:gd name="T86" fmla="*/ 264 w 678"/>
                  <a:gd name="T87" fmla="*/ 636 h 672"/>
                  <a:gd name="T88" fmla="*/ 276 w 678"/>
                  <a:gd name="T89" fmla="*/ 594 h 672"/>
                  <a:gd name="T90" fmla="*/ 312 w 678"/>
                  <a:gd name="T91" fmla="*/ 570 h 672"/>
                  <a:gd name="T92" fmla="*/ 348 w 678"/>
                  <a:gd name="T93" fmla="*/ 564 h 672"/>
                  <a:gd name="T94" fmla="*/ 390 w 678"/>
                  <a:gd name="T95" fmla="*/ 582 h 672"/>
                  <a:gd name="T96" fmla="*/ 414 w 678"/>
                  <a:gd name="T97" fmla="*/ 618 h 672"/>
                  <a:gd name="T98" fmla="*/ 450 w 678"/>
                  <a:gd name="T99" fmla="*/ 666 h 672"/>
                  <a:gd name="T100" fmla="*/ 516 w 678"/>
                  <a:gd name="T101" fmla="*/ 636 h 672"/>
                  <a:gd name="T102" fmla="*/ 486 w 678"/>
                  <a:gd name="T103" fmla="*/ 576 h 672"/>
                  <a:gd name="T104" fmla="*/ 486 w 678"/>
                  <a:gd name="T105" fmla="*/ 522 h 672"/>
                  <a:gd name="T106" fmla="*/ 510 w 678"/>
                  <a:gd name="T107" fmla="*/ 486 h 672"/>
                  <a:gd name="T108" fmla="*/ 564 w 678"/>
                  <a:gd name="T109" fmla="*/ 474 h 672"/>
                  <a:gd name="T110" fmla="*/ 612 w 678"/>
                  <a:gd name="T111" fmla="*/ 492 h 672"/>
                  <a:gd name="T112" fmla="*/ 654 w 678"/>
                  <a:gd name="T113" fmla="*/ 480 h 672"/>
                  <a:gd name="T114" fmla="*/ 678 w 678"/>
                  <a:gd name="T115" fmla="*/ 432 h 6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8" h="672">
                    <a:moveTo>
                      <a:pt x="648" y="408"/>
                    </a:moveTo>
                    <a:lnTo>
                      <a:pt x="636" y="408"/>
                    </a:lnTo>
                    <a:lnTo>
                      <a:pt x="624" y="408"/>
                    </a:lnTo>
                    <a:lnTo>
                      <a:pt x="618" y="408"/>
                    </a:lnTo>
                    <a:lnTo>
                      <a:pt x="612" y="402"/>
                    </a:lnTo>
                    <a:lnTo>
                      <a:pt x="600" y="396"/>
                    </a:lnTo>
                    <a:lnTo>
                      <a:pt x="594" y="390"/>
                    </a:lnTo>
                    <a:lnTo>
                      <a:pt x="588" y="384"/>
                    </a:lnTo>
                    <a:lnTo>
                      <a:pt x="582" y="378"/>
                    </a:lnTo>
                    <a:lnTo>
                      <a:pt x="576" y="372"/>
                    </a:lnTo>
                    <a:lnTo>
                      <a:pt x="576" y="360"/>
                    </a:lnTo>
                    <a:lnTo>
                      <a:pt x="570" y="354"/>
                    </a:lnTo>
                    <a:lnTo>
                      <a:pt x="570" y="342"/>
                    </a:lnTo>
                    <a:lnTo>
                      <a:pt x="570" y="336"/>
                    </a:lnTo>
                    <a:lnTo>
                      <a:pt x="570" y="324"/>
                    </a:lnTo>
                    <a:lnTo>
                      <a:pt x="570" y="318"/>
                    </a:lnTo>
                    <a:lnTo>
                      <a:pt x="576" y="306"/>
                    </a:lnTo>
                    <a:lnTo>
                      <a:pt x="576" y="300"/>
                    </a:lnTo>
                    <a:lnTo>
                      <a:pt x="582" y="288"/>
                    </a:lnTo>
                    <a:lnTo>
                      <a:pt x="588" y="282"/>
                    </a:lnTo>
                    <a:lnTo>
                      <a:pt x="594" y="276"/>
                    </a:lnTo>
                    <a:lnTo>
                      <a:pt x="600" y="270"/>
                    </a:lnTo>
                    <a:lnTo>
                      <a:pt x="612" y="264"/>
                    </a:lnTo>
                    <a:lnTo>
                      <a:pt x="618" y="264"/>
                    </a:lnTo>
                    <a:lnTo>
                      <a:pt x="624" y="258"/>
                    </a:lnTo>
                    <a:lnTo>
                      <a:pt x="636" y="258"/>
                    </a:lnTo>
                    <a:lnTo>
                      <a:pt x="648" y="258"/>
                    </a:lnTo>
                    <a:lnTo>
                      <a:pt x="678" y="246"/>
                    </a:lnTo>
                    <a:lnTo>
                      <a:pt x="672" y="228"/>
                    </a:lnTo>
                    <a:lnTo>
                      <a:pt x="666" y="216"/>
                    </a:lnTo>
                    <a:lnTo>
                      <a:pt x="666" y="198"/>
                    </a:lnTo>
                    <a:lnTo>
                      <a:pt x="654" y="186"/>
                    </a:lnTo>
                    <a:lnTo>
                      <a:pt x="648" y="174"/>
                    </a:lnTo>
                    <a:lnTo>
                      <a:pt x="642" y="162"/>
                    </a:lnTo>
                    <a:lnTo>
                      <a:pt x="612" y="174"/>
                    </a:lnTo>
                    <a:lnTo>
                      <a:pt x="606" y="180"/>
                    </a:lnTo>
                    <a:lnTo>
                      <a:pt x="594" y="186"/>
                    </a:lnTo>
                    <a:lnTo>
                      <a:pt x="582" y="192"/>
                    </a:lnTo>
                    <a:lnTo>
                      <a:pt x="570" y="192"/>
                    </a:lnTo>
                    <a:lnTo>
                      <a:pt x="564" y="198"/>
                    </a:lnTo>
                    <a:lnTo>
                      <a:pt x="552" y="198"/>
                    </a:lnTo>
                    <a:lnTo>
                      <a:pt x="540" y="192"/>
                    </a:lnTo>
                    <a:lnTo>
                      <a:pt x="528" y="192"/>
                    </a:lnTo>
                    <a:lnTo>
                      <a:pt x="522" y="186"/>
                    </a:lnTo>
                    <a:lnTo>
                      <a:pt x="510" y="180"/>
                    </a:lnTo>
                    <a:lnTo>
                      <a:pt x="504" y="174"/>
                    </a:lnTo>
                    <a:lnTo>
                      <a:pt x="492" y="162"/>
                    </a:lnTo>
                    <a:lnTo>
                      <a:pt x="486" y="156"/>
                    </a:lnTo>
                    <a:lnTo>
                      <a:pt x="486" y="144"/>
                    </a:lnTo>
                    <a:lnTo>
                      <a:pt x="480" y="132"/>
                    </a:lnTo>
                    <a:lnTo>
                      <a:pt x="480" y="126"/>
                    </a:lnTo>
                    <a:lnTo>
                      <a:pt x="480" y="114"/>
                    </a:lnTo>
                    <a:lnTo>
                      <a:pt x="480" y="102"/>
                    </a:lnTo>
                    <a:lnTo>
                      <a:pt x="486" y="90"/>
                    </a:lnTo>
                    <a:lnTo>
                      <a:pt x="486" y="84"/>
                    </a:lnTo>
                    <a:lnTo>
                      <a:pt x="492" y="72"/>
                    </a:lnTo>
                    <a:lnTo>
                      <a:pt x="504" y="66"/>
                    </a:lnTo>
                    <a:lnTo>
                      <a:pt x="516" y="30"/>
                    </a:lnTo>
                    <a:lnTo>
                      <a:pt x="504" y="30"/>
                    </a:lnTo>
                    <a:lnTo>
                      <a:pt x="498" y="24"/>
                    </a:lnTo>
                    <a:lnTo>
                      <a:pt x="486" y="18"/>
                    </a:lnTo>
                    <a:lnTo>
                      <a:pt x="480" y="12"/>
                    </a:lnTo>
                    <a:lnTo>
                      <a:pt x="468" y="12"/>
                    </a:lnTo>
                    <a:lnTo>
                      <a:pt x="462" y="6"/>
                    </a:lnTo>
                    <a:lnTo>
                      <a:pt x="450" y="6"/>
                    </a:lnTo>
                    <a:lnTo>
                      <a:pt x="444" y="0"/>
                    </a:lnTo>
                    <a:lnTo>
                      <a:pt x="432" y="0"/>
                    </a:lnTo>
                    <a:lnTo>
                      <a:pt x="420" y="30"/>
                    </a:lnTo>
                    <a:lnTo>
                      <a:pt x="420" y="36"/>
                    </a:lnTo>
                    <a:lnTo>
                      <a:pt x="414" y="48"/>
                    </a:lnTo>
                    <a:lnTo>
                      <a:pt x="414" y="54"/>
                    </a:lnTo>
                    <a:lnTo>
                      <a:pt x="408" y="66"/>
                    </a:lnTo>
                    <a:lnTo>
                      <a:pt x="402" y="72"/>
                    </a:lnTo>
                    <a:lnTo>
                      <a:pt x="396" y="78"/>
                    </a:lnTo>
                    <a:lnTo>
                      <a:pt x="390" y="84"/>
                    </a:lnTo>
                    <a:lnTo>
                      <a:pt x="384" y="90"/>
                    </a:lnTo>
                    <a:lnTo>
                      <a:pt x="378" y="96"/>
                    </a:lnTo>
                    <a:lnTo>
                      <a:pt x="366" y="102"/>
                    </a:lnTo>
                    <a:lnTo>
                      <a:pt x="360" y="102"/>
                    </a:lnTo>
                    <a:lnTo>
                      <a:pt x="348" y="108"/>
                    </a:lnTo>
                    <a:lnTo>
                      <a:pt x="342" y="108"/>
                    </a:lnTo>
                    <a:lnTo>
                      <a:pt x="330" y="108"/>
                    </a:lnTo>
                    <a:lnTo>
                      <a:pt x="324" y="102"/>
                    </a:lnTo>
                    <a:lnTo>
                      <a:pt x="312" y="102"/>
                    </a:lnTo>
                    <a:lnTo>
                      <a:pt x="306" y="96"/>
                    </a:lnTo>
                    <a:lnTo>
                      <a:pt x="294" y="90"/>
                    </a:lnTo>
                    <a:lnTo>
                      <a:pt x="288" y="84"/>
                    </a:lnTo>
                    <a:lnTo>
                      <a:pt x="282" y="78"/>
                    </a:lnTo>
                    <a:lnTo>
                      <a:pt x="276" y="72"/>
                    </a:lnTo>
                    <a:lnTo>
                      <a:pt x="270" y="66"/>
                    </a:lnTo>
                    <a:lnTo>
                      <a:pt x="270" y="54"/>
                    </a:lnTo>
                    <a:lnTo>
                      <a:pt x="264" y="48"/>
                    </a:lnTo>
                    <a:lnTo>
                      <a:pt x="264" y="36"/>
                    </a:lnTo>
                    <a:lnTo>
                      <a:pt x="264" y="30"/>
                    </a:lnTo>
                    <a:lnTo>
                      <a:pt x="252" y="0"/>
                    </a:lnTo>
                    <a:lnTo>
                      <a:pt x="234" y="0"/>
                    </a:lnTo>
                    <a:lnTo>
                      <a:pt x="222" y="6"/>
                    </a:lnTo>
                    <a:lnTo>
                      <a:pt x="210" y="12"/>
                    </a:lnTo>
                    <a:lnTo>
                      <a:pt x="198" y="18"/>
                    </a:lnTo>
                    <a:lnTo>
                      <a:pt x="180" y="24"/>
                    </a:lnTo>
                    <a:lnTo>
                      <a:pt x="168" y="30"/>
                    </a:lnTo>
                    <a:lnTo>
                      <a:pt x="180" y="66"/>
                    </a:lnTo>
                    <a:lnTo>
                      <a:pt x="186" y="72"/>
                    </a:lnTo>
                    <a:lnTo>
                      <a:pt x="192" y="84"/>
                    </a:lnTo>
                    <a:lnTo>
                      <a:pt x="198" y="90"/>
                    </a:lnTo>
                    <a:lnTo>
                      <a:pt x="198" y="102"/>
                    </a:lnTo>
                    <a:lnTo>
                      <a:pt x="204" y="114"/>
                    </a:lnTo>
                    <a:lnTo>
                      <a:pt x="204" y="126"/>
                    </a:lnTo>
                    <a:lnTo>
                      <a:pt x="198" y="132"/>
                    </a:lnTo>
                    <a:lnTo>
                      <a:pt x="198" y="144"/>
                    </a:lnTo>
                    <a:lnTo>
                      <a:pt x="192" y="156"/>
                    </a:lnTo>
                    <a:lnTo>
                      <a:pt x="186" y="162"/>
                    </a:lnTo>
                    <a:lnTo>
                      <a:pt x="180" y="174"/>
                    </a:lnTo>
                    <a:lnTo>
                      <a:pt x="174" y="180"/>
                    </a:lnTo>
                    <a:lnTo>
                      <a:pt x="162" y="186"/>
                    </a:lnTo>
                    <a:lnTo>
                      <a:pt x="150" y="192"/>
                    </a:lnTo>
                    <a:lnTo>
                      <a:pt x="138" y="192"/>
                    </a:lnTo>
                    <a:lnTo>
                      <a:pt x="132" y="198"/>
                    </a:lnTo>
                    <a:lnTo>
                      <a:pt x="120" y="198"/>
                    </a:lnTo>
                    <a:lnTo>
                      <a:pt x="108" y="192"/>
                    </a:lnTo>
                    <a:lnTo>
                      <a:pt x="96" y="192"/>
                    </a:lnTo>
                    <a:lnTo>
                      <a:pt x="90" y="186"/>
                    </a:lnTo>
                    <a:lnTo>
                      <a:pt x="78" y="180"/>
                    </a:lnTo>
                    <a:lnTo>
                      <a:pt x="72" y="174"/>
                    </a:lnTo>
                    <a:lnTo>
                      <a:pt x="36" y="162"/>
                    </a:lnTo>
                    <a:lnTo>
                      <a:pt x="30" y="168"/>
                    </a:lnTo>
                    <a:lnTo>
                      <a:pt x="30" y="180"/>
                    </a:lnTo>
                    <a:lnTo>
                      <a:pt x="24" y="192"/>
                    </a:lnTo>
                    <a:lnTo>
                      <a:pt x="18" y="198"/>
                    </a:lnTo>
                    <a:lnTo>
                      <a:pt x="18" y="210"/>
                    </a:lnTo>
                    <a:lnTo>
                      <a:pt x="12" y="216"/>
                    </a:lnTo>
                    <a:lnTo>
                      <a:pt x="6" y="228"/>
                    </a:lnTo>
                    <a:lnTo>
                      <a:pt x="6" y="234"/>
                    </a:lnTo>
                    <a:lnTo>
                      <a:pt x="0" y="246"/>
                    </a:lnTo>
                    <a:lnTo>
                      <a:pt x="36" y="258"/>
                    </a:lnTo>
                    <a:lnTo>
                      <a:pt x="48" y="258"/>
                    </a:lnTo>
                    <a:lnTo>
                      <a:pt x="54" y="258"/>
                    </a:lnTo>
                    <a:lnTo>
                      <a:pt x="66" y="264"/>
                    </a:lnTo>
                    <a:lnTo>
                      <a:pt x="72" y="264"/>
                    </a:lnTo>
                    <a:lnTo>
                      <a:pt x="78" y="270"/>
                    </a:lnTo>
                    <a:lnTo>
                      <a:pt x="84" y="276"/>
                    </a:lnTo>
                    <a:lnTo>
                      <a:pt x="90" y="282"/>
                    </a:lnTo>
                    <a:lnTo>
                      <a:pt x="96" y="288"/>
                    </a:lnTo>
                    <a:lnTo>
                      <a:pt x="102" y="300"/>
                    </a:lnTo>
                    <a:lnTo>
                      <a:pt x="108" y="306"/>
                    </a:lnTo>
                    <a:lnTo>
                      <a:pt x="108" y="318"/>
                    </a:lnTo>
                    <a:lnTo>
                      <a:pt x="114" y="324"/>
                    </a:lnTo>
                    <a:lnTo>
                      <a:pt x="114" y="336"/>
                    </a:lnTo>
                    <a:lnTo>
                      <a:pt x="114" y="342"/>
                    </a:lnTo>
                    <a:lnTo>
                      <a:pt x="108" y="354"/>
                    </a:lnTo>
                    <a:lnTo>
                      <a:pt x="108" y="360"/>
                    </a:lnTo>
                    <a:lnTo>
                      <a:pt x="102" y="372"/>
                    </a:lnTo>
                    <a:lnTo>
                      <a:pt x="96" y="378"/>
                    </a:lnTo>
                    <a:lnTo>
                      <a:pt x="90" y="384"/>
                    </a:lnTo>
                    <a:lnTo>
                      <a:pt x="84" y="390"/>
                    </a:lnTo>
                    <a:lnTo>
                      <a:pt x="78" y="396"/>
                    </a:lnTo>
                    <a:lnTo>
                      <a:pt x="72" y="402"/>
                    </a:lnTo>
                    <a:lnTo>
                      <a:pt x="66" y="408"/>
                    </a:lnTo>
                    <a:lnTo>
                      <a:pt x="54" y="408"/>
                    </a:lnTo>
                    <a:lnTo>
                      <a:pt x="48" y="408"/>
                    </a:lnTo>
                    <a:lnTo>
                      <a:pt x="36" y="408"/>
                    </a:lnTo>
                    <a:lnTo>
                      <a:pt x="6" y="426"/>
                    </a:lnTo>
                    <a:lnTo>
                      <a:pt x="6" y="438"/>
                    </a:lnTo>
                    <a:lnTo>
                      <a:pt x="12" y="450"/>
                    </a:lnTo>
                    <a:lnTo>
                      <a:pt x="18" y="468"/>
                    </a:lnTo>
                    <a:lnTo>
                      <a:pt x="24" y="480"/>
                    </a:lnTo>
                    <a:lnTo>
                      <a:pt x="30" y="492"/>
                    </a:lnTo>
                    <a:lnTo>
                      <a:pt x="42" y="510"/>
                    </a:lnTo>
                    <a:lnTo>
                      <a:pt x="72" y="492"/>
                    </a:lnTo>
                    <a:lnTo>
                      <a:pt x="78" y="486"/>
                    </a:lnTo>
                    <a:lnTo>
                      <a:pt x="90" y="480"/>
                    </a:lnTo>
                    <a:lnTo>
                      <a:pt x="96" y="474"/>
                    </a:lnTo>
                    <a:lnTo>
                      <a:pt x="108" y="474"/>
                    </a:lnTo>
                    <a:lnTo>
                      <a:pt x="120" y="474"/>
                    </a:lnTo>
                    <a:lnTo>
                      <a:pt x="132" y="474"/>
                    </a:lnTo>
                    <a:lnTo>
                      <a:pt x="138" y="474"/>
                    </a:lnTo>
                    <a:lnTo>
                      <a:pt x="150" y="474"/>
                    </a:lnTo>
                    <a:lnTo>
                      <a:pt x="162" y="480"/>
                    </a:lnTo>
                    <a:lnTo>
                      <a:pt x="174" y="486"/>
                    </a:lnTo>
                    <a:lnTo>
                      <a:pt x="180" y="492"/>
                    </a:lnTo>
                    <a:lnTo>
                      <a:pt x="186" y="504"/>
                    </a:lnTo>
                    <a:lnTo>
                      <a:pt x="192" y="510"/>
                    </a:lnTo>
                    <a:lnTo>
                      <a:pt x="198" y="522"/>
                    </a:lnTo>
                    <a:lnTo>
                      <a:pt x="198" y="534"/>
                    </a:lnTo>
                    <a:lnTo>
                      <a:pt x="204" y="546"/>
                    </a:lnTo>
                    <a:lnTo>
                      <a:pt x="204" y="558"/>
                    </a:lnTo>
                    <a:lnTo>
                      <a:pt x="198" y="564"/>
                    </a:lnTo>
                    <a:lnTo>
                      <a:pt x="198" y="576"/>
                    </a:lnTo>
                    <a:lnTo>
                      <a:pt x="192" y="588"/>
                    </a:lnTo>
                    <a:lnTo>
                      <a:pt x="186" y="594"/>
                    </a:lnTo>
                    <a:lnTo>
                      <a:pt x="180" y="606"/>
                    </a:lnTo>
                    <a:lnTo>
                      <a:pt x="168" y="636"/>
                    </a:lnTo>
                    <a:lnTo>
                      <a:pt x="180" y="642"/>
                    </a:lnTo>
                    <a:lnTo>
                      <a:pt x="186" y="648"/>
                    </a:lnTo>
                    <a:lnTo>
                      <a:pt x="198" y="654"/>
                    </a:lnTo>
                    <a:lnTo>
                      <a:pt x="210" y="654"/>
                    </a:lnTo>
                    <a:lnTo>
                      <a:pt x="216" y="660"/>
                    </a:lnTo>
                    <a:lnTo>
                      <a:pt x="228" y="666"/>
                    </a:lnTo>
                    <a:lnTo>
                      <a:pt x="234" y="666"/>
                    </a:lnTo>
                    <a:lnTo>
                      <a:pt x="246" y="672"/>
                    </a:lnTo>
                    <a:lnTo>
                      <a:pt x="258" y="672"/>
                    </a:lnTo>
                    <a:lnTo>
                      <a:pt x="264" y="636"/>
                    </a:lnTo>
                    <a:lnTo>
                      <a:pt x="264" y="630"/>
                    </a:lnTo>
                    <a:lnTo>
                      <a:pt x="264" y="618"/>
                    </a:lnTo>
                    <a:lnTo>
                      <a:pt x="270" y="612"/>
                    </a:lnTo>
                    <a:lnTo>
                      <a:pt x="270" y="600"/>
                    </a:lnTo>
                    <a:lnTo>
                      <a:pt x="276" y="594"/>
                    </a:lnTo>
                    <a:lnTo>
                      <a:pt x="282" y="588"/>
                    </a:lnTo>
                    <a:lnTo>
                      <a:pt x="288" y="582"/>
                    </a:lnTo>
                    <a:lnTo>
                      <a:pt x="294" y="576"/>
                    </a:lnTo>
                    <a:lnTo>
                      <a:pt x="306" y="570"/>
                    </a:lnTo>
                    <a:lnTo>
                      <a:pt x="312" y="570"/>
                    </a:lnTo>
                    <a:lnTo>
                      <a:pt x="324" y="564"/>
                    </a:lnTo>
                    <a:lnTo>
                      <a:pt x="330" y="564"/>
                    </a:lnTo>
                    <a:lnTo>
                      <a:pt x="342" y="564"/>
                    </a:lnTo>
                    <a:lnTo>
                      <a:pt x="348" y="564"/>
                    </a:lnTo>
                    <a:lnTo>
                      <a:pt x="360" y="564"/>
                    </a:lnTo>
                    <a:lnTo>
                      <a:pt x="366" y="570"/>
                    </a:lnTo>
                    <a:lnTo>
                      <a:pt x="378" y="570"/>
                    </a:lnTo>
                    <a:lnTo>
                      <a:pt x="384" y="576"/>
                    </a:lnTo>
                    <a:lnTo>
                      <a:pt x="390" y="582"/>
                    </a:lnTo>
                    <a:lnTo>
                      <a:pt x="396" y="588"/>
                    </a:lnTo>
                    <a:lnTo>
                      <a:pt x="402" y="594"/>
                    </a:lnTo>
                    <a:lnTo>
                      <a:pt x="408" y="600"/>
                    </a:lnTo>
                    <a:lnTo>
                      <a:pt x="414" y="612"/>
                    </a:lnTo>
                    <a:lnTo>
                      <a:pt x="414" y="618"/>
                    </a:lnTo>
                    <a:lnTo>
                      <a:pt x="420" y="630"/>
                    </a:lnTo>
                    <a:lnTo>
                      <a:pt x="420" y="636"/>
                    </a:lnTo>
                    <a:lnTo>
                      <a:pt x="438" y="672"/>
                    </a:lnTo>
                    <a:lnTo>
                      <a:pt x="450" y="666"/>
                    </a:lnTo>
                    <a:lnTo>
                      <a:pt x="462" y="660"/>
                    </a:lnTo>
                    <a:lnTo>
                      <a:pt x="474" y="654"/>
                    </a:lnTo>
                    <a:lnTo>
                      <a:pt x="486" y="648"/>
                    </a:lnTo>
                    <a:lnTo>
                      <a:pt x="504" y="642"/>
                    </a:lnTo>
                    <a:lnTo>
                      <a:pt x="516" y="636"/>
                    </a:lnTo>
                    <a:lnTo>
                      <a:pt x="504" y="606"/>
                    </a:lnTo>
                    <a:lnTo>
                      <a:pt x="492" y="594"/>
                    </a:lnTo>
                    <a:lnTo>
                      <a:pt x="486" y="588"/>
                    </a:lnTo>
                    <a:lnTo>
                      <a:pt x="486" y="576"/>
                    </a:lnTo>
                    <a:lnTo>
                      <a:pt x="480" y="564"/>
                    </a:lnTo>
                    <a:lnTo>
                      <a:pt x="480" y="558"/>
                    </a:lnTo>
                    <a:lnTo>
                      <a:pt x="480" y="546"/>
                    </a:lnTo>
                    <a:lnTo>
                      <a:pt x="480" y="534"/>
                    </a:lnTo>
                    <a:lnTo>
                      <a:pt x="486" y="522"/>
                    </a:lnTo>
                    <a:lnTo>
                      <a:pt x="486" y="510"/>
                    </a:lnTo>
                    <a:lnTo>
                      <a:pt x="492" y="504"/>
                    </a:lnTo>
                    <a:lnTo>
                      <a:pt x="504" y="492"/>
                    </a:lnTo>
                    <a:lnTo>
                      <a:pt x="510" y="486"/>
                    </a:lnTo>
                    <a:lnTo>
                      <a:pt x="522" y="480"/>
                    </a:lnTo>
                    <a:lnTo>
                      <a:pt x="528" y="474"/>
                    </a:lnTo>
                    <a:lnTo>
                      <a:pt x="540" y="474"/>
                    </a:lnTo>
                    <a:lnTo>
                      <a:pt x="552" y="474"/>
                    </a:lnTo>
                    <a:lnTo>
                      <a:pt x="564" y="474"/>
                    </a:lnTo>
                    <a:lnTo>
                      <a:pt x="570" y="474"/>
                    </a:lnTo>
                    <a:lnTo>
                      <a:pt x="582" y="474"/>
                    </a:lnTo>
                    <a:lnTo>
                      <a:pt x="594" y="480"/>
                    </a:lnTo>
                    <a:lnTo>
                      <a:pt x="606" y="486"/>
                    </a:lnTo>
                    <a:lnTo>
                      <a:pt x="612" y="492"/>
                    </a:lnTo>
                    <a:lnTo>
                      <a:pt x="642" y="510"/>
                    </a:lnTo>
                    <a:lnTo>
                      <a:pt x="648" y="498"/>
                    </a:lnTo>
                    <a:lnTo>
                      <a:pt x="654" y="492"/>
                    </a:lnTo>
                    <a:lnTo>
                      <a:pt x="654" y="480"/>
                    </a:lnTo>
                    <a:lnTo>
                      <a:pt x="660" y="474"/>
                    </a:lnTo>
                    <a:lnTo>
                      <a:pt x="666" y="462"/>
                    </a:lnTo>
                    <a:lnTo>
                      <a:pt x="666" y="456"/>
                    </a:lnTo>
                    <a:lnTo>
                      <a:pt x="672" y="444"/>
                    </a:lnTo>
                    <a:lnTo>
                      <a:pt x="678" y="432"/>
                    </a:lnTo>
                    <a:lnTo>
                      <a:pt x="678" y="426"/>
                    </a:lnTo>
                    <a:lnTo>
                      <a:pt x="648" y="408"/>
                    </a:lnTo>
                    <a:close/>
                  </a:path>
                </a:pathLst>
              </a:custGeom>
              <a:solidFill>
                <a:schemeClr val="accent2"/>
              </a:solidFill>
              <a:ln w="9525">
                <a:solidFill>
                  <a:srgbClr val="000000"/>
                </a:solidFill>
                <a:prstDash val="solid"/>
                <a:round/>
                <a:headEnd/>
                <a:tailEnd/>
              </a:ln>
            </p:spPr>
            <p:txBody>
              <a:bodyPr/>
              <a:lstStyle/>
              <a:p>
                <a:endParaRPr lang="fr-FR"/>
              </a:p>
            </p:txBody>
          </p:sp>
          <p:sp>
            <p:nvSpPr>
              <p:cNvPr id="136" name="Freeform 5213"/>
              <p:cNvSpPr>
                <a:spLocks/>
              </p:cNvSpPr>
              <p:nvPr/>
            </p:nvSpPr>
            <p:spPr bwMode="auto">
              <a:xfrm>
                <a:off x="1596" y="728"/>
                <a:ext cx="378" cy="378"/>
              </a:xfrm>
              <a:custGeom>
                <a:avLst/>
                <a:gdLst>
                  <a:gd name="T0" fmla="*/ 48 w 378"/>
                  <a:gd name="T1" fmla="*/ 66 h 378"/>
                  <a:gd name="T2" fmla="*/ 36 w 378"/>
                  <a:gd name="T3" fmla="*/ 78 h 378"/>
                  <a:gd name="T4" fmla="*/ 24 w 378"/>
                  <a:gd name="T5" fmla="*/ 96 h 378"/>
                  <a:gd name="T6" fmla="*/ 18 w 378"/>
                  <a:gd name="T7" fmla="*/ 114 h 378"/>
                  <a:gd name="T8" fmla="*/ 12 w 378"/>
                  <a:gd name="T9" fmla="*/ 132 h 378"/>
                  <a:gd name="T10" fmla="*/ 6 w 378"/>
                  <a:gd name="T11" fmla="*/ 150 h 378"/>
                  <a:gd name="T12" fmla="*/ 0 w 378"/>
                  <a:gd name="T13" fmla="*/ 168 h 378"/>
                  <a:gd name="T14" fmla="*/ 0 w 378"/>
                  <a:gd name="T15" fmla="*/ 192 h 378"/>
                  <a:gd name="T16" fmla="*/ 0 w 378"/>
                  <a:gd name="T17" fmla="*/ 210 h 378"/>
                  <a:gd name="T18" fmla="*/ 6 w 378"/>
                  <a:gd name="T19" fmla="*/ 228 h 378"/>
                  <a:gd name="T20" fmla="*/ 12 w 378"/>
                  <a:gd name="T21" fmla="*/ 246 h 378"/>
                  <a:gd name="T22" fmla="*/ 18 w 378"/>
                  <a:gd name="T23" fmla="*/ 264 h 378"/>
                  <a:gd name="T24" fmla="*/ 24 w 378"/>
                  <a:gd name="T25" fmla="*/ 282 h 378"/>
                  <a:gd name="T26" fmla="*/ 36 w 378"/>
                  <a:gd name="T27" fmla="*/ 300 h 378"/>
                  <a:gd name="T28" fmla="*/ 48 w 378"/>
                  <a:gd name="T29" fmla="*/ 318 h 378"/>
                  <a:gd name="T30" fmla="*/ 60 w 378"/>
                  <a:gd name="T31" fmla="*/ 324 h 378"/>
                  <a:gd name="T32" fmla="*/ 72 w 378"/>
                  <a:gd name="T33" fmla="*/ 336 h 378"/>
                  <a:gd name="T34" fmla="*/ 90 w 378"/>
                  <a:gd name="T35" fmla="*/ 348 h 378"/>
                  <a:gd name="T36" fmla="*/ 108 w 378"/>
                  <a:gd name="T37" fmla="*/ 360 h 378"/>
                  <a:gd name="T38" fmla="*/ 126 w 378"/>
                  <a:gd name="T39" fmla="*/ 366 h 378"/>
                  <a:gd name="T40" fmla="*/ 144 w 378"/>
                  <a:gd name="T41" fmla="*/ 372 h 378"/>
                  <a:gd name="T42" fmla="*/ 162 w 378"/>
                  <a:gd name="T43" fmla="*/ 378 h 378"/>
                  <a:gd name="T44" fmla="*/ 180 w 378"/>
                  <a:gd name="T45" fmla="*/ 378 h 378"/>
                  <a:gd name="T46" fmla="*/ 198 w 378"/>
                  <a:gd name="T47" fmla="*/ 378 h 378"/>
                  <a:gd name="T48" fmla="*/ 222 w 378"/>
                  <a:gd name="T49" fmla="*/ 378 h 378"/>
                  <a:gd name="T50" fmla="*/ 240 w 378"/>
                  <a:gd name="T51" fmla="*/ 372 h 378"/>
                  <a:gd name="T52" fmla="*/ 258 w 378"/>
                  <a:gd name="T53" fmla="*/ 366 h 378"/>
                  <a:gd name="T54" fmla="*/ 276 w 378"/>
                  <a:gd name="T55" fmla="*/ 360 h 378"/>
                  <a:gd name="T56" fmla="*/ 294 w 378"/>
                  <a:gd name="T57" fmla="*/ 348 h 378"/>
                  <a:gd name="T58" fmla="*/ 312 w 378"/>
                  <a:gd name="T59" fmla="*/ 336 h 378"/>
                  <a:gd name="T60" fmla="*/ 324 w 378"/>
                  <a:gd name="T61" fmla="*/ 324 h 378"/>
                  <a:gd name="T62" fmla="*/ 330 w 378"/>
                  <a:gd name="T63" fmla="*/ 318 h 378"/>
                  <a:gd name="T64" fmla="*/ 342 w 378"/>
                  <a:gd name="T65" fmla="*/ 300 h 378"/>
                  <a:gd name="T66" fmla="*/ 354 w 378"/>
                  <a:gd name="T67" fmla="*/ 282 h 378"/>
                  <a:gd name="T68" fmla="*/ 366 w 378"/>
                  <a:gd name="T69" fmla="*/ 264 h 378"/>
                  <a:gd name="T70" fmla="*/ 372 w 378"/>
                  <a:gd name="T71" fmla="*/ 246 h 378"/>
                  <a:gd name="T72" fmla="*/ 378 w 378"/>
                  <a:gd name="T73" fmla="*/ 228 h 378"/>
                  <a:gd name="T74" fmla="*/ 378 w 378"/>
                  <a:gd name="T75" fmla="*/ 210 h 378"/>
                  <a:gd name="T76" fmla="*/ 378 w 378"/>
                  <a:gd name="T77" fmla="*/ 192 h 378"/>
                  <a:gd name="T78" fmla="*/ 378 w 378"/>
                  <a:gd name="T79" fmla="*/ 168 h 378"/>
                  <a:gd name="T80" fmla="*/ 378 w 378"/>
                  <a:gd name="T81" fmla="*/ 150 h 378"/>
                  <a:gd name="T82" fmla="*/ 372 w 378"/>
                  <a:gd name="T83" fmla="*/ 132 h 378"/>
                  <a:gd name="T84" fmla="*/ 366 w 378"/>
                  <a:gd name="T85" fmla="*/ 114 h 378"/>
                  <a:gd name="T86" fmla="*/ 354 w 378"/>
                  <a:gd name="T87" fmla="*/ 96 h 378"/>
                  <a:gd name="T88" fmla="*/ 342 w 378"/>
                  <a:gd name="T89" fmla="*/ 78 h 378"/>
                  <a:gd name="T90" fmla="*/ 330 w 378"/>
                  <a:gd name="T91" fmla="*/ 66 h 378"/>
                  <a:gd name="T92" fmla="*/ 324 w 378"/>
                  <a:gd name="T93" fmla="*/ 54 h 378"/>
                  <a:gd name="T94" fmla="*/ 312 w 378"/>
                  <a:gd name="T95" fmla="*/ 42 h 378"/>
                  <a:gd name="T96" fmla="*/ 294 w 378"/>
                  <a:gd name="T97" fmla="*/ 30 h 378"/>
                  <a:gd name="T98" fmla="*/ 276 w 378"/>
                  <a:gd name="T99" fmla="*/ 18 h 378"/>
                  <a:gd name="T100" fmla="*/ 258 w 378"/>
                  <a:gd name="T101" fmla="*/ 12 h 378"/>
                  <a:gd name="T102" fmla="*/ 240 w 378"/>
                  <a:gd name="T103" fmla="*/ 6 h 378"/>
                  <a:gd name="T104" fmla="*/ 222 w 378"/>
                  <a:gd name="T105" fmla="*/ 0 h 378"/>
                  <a:gd name="T106" fmla="*/ 198 w 378"/>
                  <a:gd name="T107" fmla="*/ 0 h 378"/>
                  <a:gd name="T108" fmla="*/ 180 w 378"/>
                  <a:gd name="T109" fmla="*/ 0 h 378"/>
                  <a:gd name="T110" fmla="*/ 162 w 378"/>
                  <a:gd name="T111" fmla="*/ 0 h 378"/>
                  <a:gd name="T112" fmla="*/ 144 w 378"/>
                  <a:gd name="T113" fmla="*/ 6 h 378"/>
                  <a:gd name="T114" fmla="*/ 126 w 378"/>
                  <a:gd name="T115" fmla="*/ 12 h 378"/>
                  <a:gd name="T116" fmla="*/ 108 w 378"/>
                  <a:gd name="T117" fmla="*/ 18 h 378"/>
                  <a:gd name="T118" fmla="*/ 90 w 378"/>
                  <a:gd name="T119" fmla="*/ 30 h 378"/>
                  <a:gd name="T120" fmla="*/ 72 w 378"/>
                  <a:gd name="T121" fmla="*/ 42 h 378"/>
                  <a:gd name="T122" fmla="*/ 60 w 378"/>
                  <a:gd name="T123" fmla="*/ 54 h 3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8" h="378">
                    <a:moveTo>
                      <a:pt x="60" y="54"/>
                    </a:moveTo>
                    <a:lnTo>
                      <a:pt x="48" y="66"/>
                    </a:lnTo>
                    <a:lnTo>
                      <a:pt x="42" y="72"/>
                    </a:lnTo>
                    <a:lnTo>
                      <a:pt x="36" y="78"/>
                    </a:lnTo>
                    <a:lnTo>
                      <a:pt x="30" y="90"/>
                    </a:lnTo>
                    <a:lnTo>
                      <a:pt x="24" y="96"/>
                    </a:lnTo>
                    <a:lnTo>
                      <a:pt x="24" y="108"/>
                    </a:lnTo>
                    <a:lnTo>
                      <a:pt x="18" y="114"/>
                    </a:lnTo>
                    <a:lnTo>
                      <a:pt x="12" y="120"/>
                    </a:lnTo>
                    <a:lnTo>
                      <a:pt x="12" y="132"/>
                    </a:lnTo>
                    <a:lnTo>
                      <a:pt x="6" y="144"/>
                    </a:lnTo>
                    <a:lnTo>
                      <a:pt x="6" y="150"/>
                    </a:lnTo>
                    <a:lnTo>
                      <a:pt x="6" y="162"/>
                    </a:lnTo>
                    <a:lnTo>
                      <a:pt x="0" y="168"/>
                    </a:lnTo>
                    <a:lnTo>
                      <a:pt x="0" y="180"/>
                    </a:lnTo>
                    <a:lnTo>
                      <a:pt x="0" y="192"/>
                    </a:lnTo>
                    <a:lnTo>
                      <a:pt x="0" y="198"/>
                    </a:lnTo>
                    <a:lnTo>
                      <a:pt x="0" y="210"/>
                    </a:lnTo>
                    <a:lnTo>
                      <a:pt x="6" y="216"/>
                    </a:lnTo>
                    <a:lnTo>
                      <a:pt x="6" y="228"/>
                    </a:lnTo>
                    <a:lnTo>
                      <a:pt x="6" y="240"/>
                    </a:lnTo>
                    <a:lnTo>
                      <a:pt x="12" y="246"/>
                    </a:lnTo>
                    <a:lnTo>
                      <a:pt x="12" y="258"/>
                    </a:lnTo>
                    <a:lnTo>
                      <a:pt x="18" y="264"/>
                    </a:lnTo>
                    <a:lnTo>
                      <a:pt x="24" y="276"/>
                    </a:lnTo>
                    <a:lnTo>
                      <a:pt x="24" y="282"/>
                    </a:lnTo>
                    <a:lnTo>
                      <a:pt x="30" y="294"/>
                    </a:lnTo>
                    <a:lnTo>
                      <a:pt x="36" y="300"/>
                    </a:lnTo>
                    <a:lnTo>
                      <a:pt x="42" y="306"/>
                    </a:lnTo>
                    <a:lnTo>
                      <a:pt x="48" y="318"/>
                    </a:lnTo>
                    <a:lnTo>
                      <a:pt x="60" y="324"/>
                    </a:lnTo>
                    <a:lnTo>
                      <a:pt x="66" y="330"/>
                    </a:lnTo>
                    <a:lnTo>
                      <a:pt x="72" y="336"/>
                    </a:lnTo>
                    <a:lnTo>
                      <a:pt x="78" y="342"/>
                    </a:lnTo>
                    <a:lnTo>
                      <a:pt x="90" y="348"/>
                    </a:lnTo>
                    <a:lnTo>
                      <a:pt x="96" y="354"/>
                    </a:lnTo>
                    <a:lnTo>
                      <a:pt x="108" y="360"/>
                    </a:lnTo>
                    <a:lnTo>
                      <a:pt x="114" y="360"/>
                    </a:lnTo>
                    <a:lnTo>
                      <a:pt x="126" y="366"/>
                    </a:lnTo>
                    <a:lnTo>
                      <a:pt x="132" y="372"/>
                    </a:lnTo>
                    <a:lnTo>
                      <a:pt x="144" y="372"/>
                    </a:lnTo>
                    <a:lnTo>
                      <a:pt x="150" y="372"/>
                    </a:lnTo>
                    <a:lnTo>
                      <a:pt x="162" y="378"/>
                    </a:lnTo>
                    <a:lnTo>
                      <a:pt x="174" y="378"/>
                    </a:lnTo>
                    <a:lnTo>
                      <a:pt x="180" y="378"/>
                    </a:lnTo>
                    <a:lnTo>
                      <a:pt x="192" y="378"/>
                    </a:lnTo>
                    <a:lnTo>
                      <a:pt x="198" y="378"/>
                    </a:lnTo>
                    <a:lnTo>
                      <a:pt x="210" y="378"/>
                    </a:lnTo>
                    <a:lnTo>
                      <a:pt x="222" y="378"/>
                    </a:lnTo>
                    <a:lnTo>
                      <a:pt x="228" y="372"/>
                    </a:lnTo>
                    <a:lnTo>
                      <a:pt x="240" y="372"/>
                    </a:lnTo>
                    <a:lnTo>
                      <a:pt x="246" y="372"/>
                    </a:lnTo>
                    <a:lnTo>
                      <a:pt x="258" y="366"/>
                    </a:lnTo>
                    <a:lnTo>
                      <a:pt x="264" y="360"/>
                    </a:lnTo>
                    <a:lnTo>
                      <a:pt x="276" y="360"/>
                    </a:lnTo>
                    <a:lnTo>
                      <a:pt x="282" y="354"/>
                    </a:lnTo>
                    <a:lnTo>
                      <a:pt x="294" y="348"/>
                    </a:lnTo>
                    <a:lnTo>
                      <a:pt x="300" y="342"/>
                    </a:lnTo>
                    <a:lnTo>
                      <a:pt x="312" y="336"/>
                    </a:lnTo>
                    <a:lnTo>
                      <a:pt x="318" y="330"/>
                    </a:lnTo>
                    <a:lnTo>
                      <a:pt x="324" y="324"/>
                    </a:lnTo>
                    <a:lnTo>
                      <a:pt x="330" y="318"/>
                    </a:lnTo>
                    <a:lnTo>
                      <a:pt x="336" y="306"/>
                    </a:lnTo>
                    <a:lnTo>
                      <a:pt x="342" y="300"/>
                    </a:lnTo>
                    <a:lnTo>
                      <a:pt x="348" y="294"/>
                    </a:lnTo>
                    <a:lnTo>
                      <a:pt x="354" y="282"/>
                    </a:lnTo>
                    <a:lnTo>
                      <a:pt x="360" y="276"/>
                    </a:lnTo>
                    <a:lnTo>
                      <a:pt x="366" y="264"/>
                    </a:lnTo>
                    <a:lnTo>
                      <a:pt x="366" y="258"/>
                    </a:lnTo>
                    <a:lnTo>
                      <a:pt x="372" y="246"/>
                    </a:lnTo>
                    <a:lnTo>
                      <a:pt x="372" y="240"/>
                    </a:lnTo>
                    <a:lnTo>
                      <a:pt x="378" y="228"/>
                    </a:lnTo>
                    <a:lnTo>
                      <a:pt x="378" y="216"/>
                    </a:lnTo>
                    <a:lnTo>
                      <a:pt x="378" y="210"/>
                    </a:lnTo>
                    <a:lnTo>
                      <a:pt x="378" y="198"/>
                    </a:lnTo>
                    <a:lnTo>
                      <a:pt x="378" y="192"/>
                    </a:lnTo>
                    <a:lnTo>
                      <a:pt x="378" y="180"/>
                    </a:lnTo>
                    <a:lnTo>
                      <a:pt x="378" y="168"/>
                    </a:lnTo>
                    <a:lnTo>
                      <a:pt x="378" y="162"/>
                    </a:lnTo>
                    <a:lnTo>
                      <a:pt x="378" y="150"/>
                    </a:lnTo>
                    <a:lnTo>
                      <a:pt x="372" y="144"/>
                    </a:lnTo>
                    <a:lnTo>
                      <a:pt x="372" y="132"/>
                    </a:lnTo>
                    <a:lnTo>
                      <a:pt x="366" y="120"/>
                    </a:lnTo>
                    <a:lnTo>
                      <a:pt x="366" y="114"/>
                    </a:lnTo>
                    <a:lnTo>
                      <a:pt x="360" y="108"/>
                    </a:lnTo>
                    <a:lnTo>
                      <a:pt x="354" y="96"/>
                    </a:lnTo>
                    <a:lnTo>
                      <a:pt x="348" y="90"/>
                    </a:lnTo>
                    <a:lnTo>
                      <a:pt x="342" y="78"/>
                    </a:lnTo>
                    <a:lnTo>
                      <a:pt x="336" y="72"/>
                    </a:lnTo>
                    <a:lnTo>
                      <a:pt x="330" y="66"/>
                    </a:lnTo>
                    <a:lnTo>
                      <a:pt x="324" y="54"/>
                    </a:lnTo>
                    <a:lnTo>
                      <a:pt x="318" y="48"/>
                    </a:lnTo>
                    <a:lnTo>
                      <a:pt x="312" y="42"/>
                    </a:lnTo>
                    <a:lnTo>
                      <a:pt x="300" y="36"/>
                    </a:lnTo>
                    <a:lnTo>
                      <a:pt x="294" y="30"/>
                    </a:lnTo>
                    <a:lnTo>
                      <a:pt x="282" y="24"/>
                    </a:lnTo>
                    <a:lnTo>
                      <a:pt x="276" y="18"/>
                    </a:lnTo>
                    <a:lnTo>
                      <a:pt x="264" y="18"/>
                    </a:lnTo>
                    <a:lnTo>
                      <a:pt x="258" y="12"/>
                    </a:lnTo>
                    <a:lnTo>
                      <a:pt x="246" y="12"/>
                    </a:lnTo>
                    <a:lnTo>
                      <a:pt x="240" y="6"/>
                    </a:lnTo>
                    <a:lnTo>
                      <a:pt x="228" y="6"/>
                    </a:lnTo>
                    <a:lnTo>
                      <a:pt x="222" y="0"/>
                    </a:lnTo>
                    <a:lnTo>
                      <a:pt x="210" y="0"/>
                    </a:lnTo>
                    <a:lnTo>
                      <a:pt x="198" y="0"/>
                    </a:lnTo>
                    <a:lnTo>
                      <a:pt x="192" y="0"/>
                    </a:lnTo>
                    <a:lnTo>
                      <a:pt x="180" y="0"/>
                    </a:lnTo>
                    <a:lnTo>
                      <a:pt x="174" y="0"/>
                    </a:lnTo>
                    <a:lnTo>
                      <a:pt x="162" y="0"/>
                    </a:lnTo>
                    <a:lnTo>
                      <a:pt x="150" y="6"/>
                    </a:lnTo>
                    <a:lnTo>
                      <a:pt x="144" y="6"/>
                    </a:lnTo>
                    <a:lnTo>
                      <a:pt x="132" y="12"/>
                    </a:lnTo>
                    <a:lnTo>
                      <a:pt x="126" y="12"/>
                    </a:lnTo>
                    <a:lnTo>
                      <a:pt x="114" y="18"/>
                    </a:lnTo>
                    <a:lnTo>
                      <a:pt x="108" y="18"/>
                    </a:lnTo>
                    <a:lnTo>
                      <a:pt x="96" y="24"/>
                    </a:lnTo>
                    <a:lnTo>
                      <a:pt x="90" y="30"/>
                    </a:lnTo>
                    <a:lnTo>
                      <a:pt x="78" y="36"/>
                    </a:lnTo>
                    <a:lnTo>
                      <a:pt x="72" y="42"/>
                    </a:lnTo>
                    <a:lnTo>
                      <a:pt x="66" y="48"/>
                    </a:lnTo>
                    <a:lnTo>
                      <a:pt x="60" y="54"/>
                    </a:lnTo>
                    <a:close/>
                  </a:path>
                </a:pathLst>
              </a:custGeom>
              <a:solidFill>
                <a:schemeClr val="accent2"/>
              </a:solidFill>
              <a:ln w="9525">
                <a:solidFill>
                  <a:srgbClr val="000000"/>
                </a:solidFill>
                <a:prstDash val="solid"/>
                <a:round/>
                <a:headEnd/>
                <a:tailEnd/>
              </a:ln>
            </p:spPr>
            <p:txBody>
              <a:bodyPr/>
              <a:lstStyle/>
              <a:p>
                <a:endParaRPr lang="fr-FR"/>
              </a:p>
            </p:txBody>
          </p:sp>
          <p:sp>
            <p:nvSpPr>
              <p:cNvPr id="137" name="Freeform 5214"/>
              <p:cNvSpPr>
                <a:spLocks/>
              </p:cNvSpPr>
              <p:nvPr/>
            </p:nvSpPr>
            <p:spPr bwMode="auto">
              <a:xfrm>
                <a:off x="1614" y="746"/>
                <a:ext cx="348" cy="348"/>
              </a:xfrm>
              <a:custGeom>
                <a:avLst/>
                <a:gdLst>
                  <a:gd name="T0" fmla="*/ 42 w 348"/>
                  <a:gd name="T1" fmla="*/ 54 h 348"/>
                  <a:gd name="T2" fmla="*/ 30 w 348"/>
                  <a:gd name="T3" fmla="*/ 72 h 348"/>
                  <a:gd name="T4" fmla="*/ 18 w 348"/>
                  <a:gd name="T5" fmla="*/ 90 h 348"/>
                  <a:gd name="T6" fmla="*/ 12 w 348"/>
                  <a:gd name="T7" fmla="*/ 108 h 348"/>
                  <a:gd name="T8" fmla="*/ 6 w 348"/>
                  <a:gd name="T9" fmla="*/ 126 h 348"/>
                  <a:gd name="T10" fmla="*/ 0 w 348"/>
                  <a:gd name="T11" fmla="*/ 150 h 348"/>
                  <a:gd name="T12" fmla="*/ 0 w 348"/>
                  <a:gd name="T13" fmla="*/ 168 h 348"/>
                  <a:gd name="T14" fmla="*/ 0 w 348"/>
                  <a:gd name="T15" fmla="*/ 186 h 348"/>
                  <a:gd name="T16" fmla="*/ 0 w 348"/>
                  <a:gd name="T17" fmla="*/ 204 h 348"/>
                  <a:gd name="T18" fmla="*/ 6 w 348"/>
                  <a:gd name="T19" fmla="*/ 228 h 348"/>
                  <a:gd name="T20" fmla="*/ 12 w 348"/>
                  <a:gd name="T21" fmla="*/ 246 h 348"/>
                  <a:gd name="T22" fmla="*/ 24 w 348"/>
                  <a:gd name="T23" fmla="*/ 264 h 348"/>
                  <a:gd name="T24" fmla="*/ 36 w 348"/>
                  <a:gd name="T25" fmla="*/ 282 h 348"/>
                  <a:gd name="T26" fmla="*/ 48 w 348"/>
                  <a:gd name="T27" fmla="*/ 294 h 348"/>
                  <a:gd name="T28" fmla="*/ 54 w 348"/>
                  <a:gd name="T29" fmla="*/ 300 h 348"/>
                  <a:gd name="T30" fmla="*/ 72 w 348"/>
                  <a:gd name="T31" fmla="*/ 312 h 348"/>
                  <a:gd name="T32" fmla="*/ 90 w 348"/>
                  <a:gd name="T33" fmla="*/ 324 h 348"/>
                  <a:gd name="T34" fmla="*/ 108 w 348"/>
                  <a:gd name="T35" fmla="*/ 336 h 348"/>
                  <a:gd name="T36" fmla="*/ 126 w 348"/>
                  <a:gd name="T37" fmla="*/ 342 h 348"/>
                  <a:gd name="T38" fmla="*/ 150 w 348"/>
                  <a:gd name="T39" fmla="*/ 342 h 348"/>
                  <a:gd name="T40" fmla="*/ 168 w 348"/>
                  <a:gd name="T41" fmla="*/ 348 h 348"/>
                  <a:gd name="T42" fmla="*/ 186 w 348"/>
                  <a:gd name="T43" fmla="*/ 342 h 348"/>
                  <a:gd name="T44" fmla="*/ 204 w 348"/>
                  <a:gd name="T45" fmla="*/ 342 h 348"/>
                  <a:gd name="T46" fmla="*/ 228 w 348"/>
                  <a:gd name="T47" fmla="*/ 336 h 348"/>
                  <a:gd name="T48" fmla="*/ 246 w 348"/>
                  <a:gd name="T49" fmla="*/ 330 h 348"/>
                  <a:gd name="T50" fmla="*/ 264 w 348"/>
                  <a:gd name="T51" fmla="*/ 318 h 348"/>
                  <a:gd name="T52" fmla="*/ 282 w 348"/>
                  <a:gd name="T53" fmla="*/ 312 h 348"/>
                  <a:gd name="T54" fmla="*/ 294 w 348"/>
                  <a:gd name="T55" fmla="*/ 294 h 348"/>
                  <a:gd name="T56" fmla="*/ 306 w 348"/>
                  <a:gd name="T57" fmla="*/ 288 h 348"/>
                  <a:gd name="T58" fmla="*/ 318 w 348"/>
                  <a:gd name="T59" fmla="*/ 270 h 348"/>
                  <a:gd name="T60" fmla="*/ 324 w 348"/>
                  <a:gd name="T61" fmla="*/ 252 h 348"/>
                  <a:gd name="T62" fmla="*/ 336 w 348"/>
                  <a:gd name="T63" fmla="*/ 234 h 348"/>
                  <a:gd name="T64" fmla="*/ 342 w 348"/>
                  <a:gd name="T65" fmla="*/ 216 h 348"/>
                  <a:gd name="T66" fmla="*/ 342 w 348"/>
                  <a:gd name="T67" fmla="*/ 198 h 348"/>
                  <a:gd name="T68" fmla="*/ 348 w 348"/>
                  <a:gd name="T69" fmla="*/ 180 h 348"/>
                  <a:gd name="T70" fmla="*/ 348 w 348"/>
                  <a:gd name="T71" fmla="*/ 156 h 348"/>
                  <a:gd name="T72" fmla="*/ 342 w 348"/>
                  <a:gd name="T73" fmla="*/ 138 h 348"/>
                  <a:gd name="T74" fmla="*/ 336 w 348"/>
                  <a:gd name="T75" fmla="*/ 120 h 348"/>
                  <a:gd name="T76" fmla="*/ 330 w 348"/>
                  <a:gd name="T77" fmla="*/ 102 h 348"/>
                  <a:gd name="T78" fmla="*/ 324 w 348"/>
                  <a:gd name="T79" fmla="*/ 84 h 348"/>
                  <a:gd name="T80" fmla="*/ 312 w 348"/>
                  <a:gd name="T81" fmla="*/ 66 h 348"/>
                  <a:gd name="T82" fmla="*/ 294 w 348"/>
                  <a:gd name="T83" fmla="*/ 48 h 348"/>
                  <a:gd name="T84" fmla="*/ 288 w 348"/>
                  <a:gd name="T85" fmla="*/ 42 h 348"/>
                  <a:gd name="T86" fmla="*/ 270 w 348"/>
                  <a:gd name="T87" fmla="*/ 30 h 348"/>
                  <a:gd name="T88" fmla="*/ 252 w 348"/>
                  <a:gd name="T89" fmla="*/ 18 h 348"/>
                  <a:gd name="T90" fmla="*/ 234 w 348"/>
                  <a:gd name="T91" fmla="*/ 12 h 348"/>
                  <a:gd name="T92" fmla="*/ 216 w 348"/>
                  <a:gd name="T93" fmla="*/ 6 h 348"/>
                  <a:gd name="T94" fmla="*/ 198 w 348"/>
                  <a:gd name="T95" fmla="*/ 0 h 348"/>
                  <a:gd name="T96" fmla="*/ 180 w 348"/>
                  <a:gd name="T97" fmla="*/ 0 h 348"/>
                  <a:gd name="T98" fmla="*/ 156 w 348"/>
                  <a:gd name="T99" fmla="*/ 0 h 348"/>
                  <a:gd name="T100" fmla="*/ 138 w 348"/>
                  <a:gd name="T101" fmla="*/ 0 h 348"/>
                  <a:gd name="T102" fmla="*/ 120 w 348"/>
                  <a:gd name="T103" fmla="*/ 6 h 348"/>
                  <a:gd name="T104" fmla="*/ 102 w 348"/>
                  <a:gd name="T105" fmla="*/ 12 h 348"/>
                  <a:gd name="T106" fmla="*/ 84 w 348"/>
                  <a:gd name="T107" fmla="*/ 24 h 348"/>
                  <a:gd name="T108" fmla="*/ 66 w 348"/>
                  <a:gd name="T109" fmla="*/ 36 h 348"/>
                  <a:gd name="T110" fmla="*/ 48 w 348"/>
                  <a:gd name="T111" fmla="*/ 48 h 3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8" h="348">
                    <a:moveTo>
                      <a:pt x="48" y="48"/>
                    </a:moveTo>
                    <a:lnTo>
                      <a:pt x="42" y="54"/>
                    </a:lnTo>
                    <a:lnTo>
                      <a:pt x="36" y="66"/>
                    </a:lnTo>
                    <a:lnTo>
                      <a:pt x="30" y="72"/>
                    </a:lnTo>
                    <a:lnTo>
                      <a:pt x="24" y="84"/>
                    </a:lnTo>
                    <a:lnTo>
                      <a:pt x="18" y="90"/>
                    </a:lnTo>
                    <a:lnTo>
                      <a:pt x="12" y="102"/>
                    </a:lnTo>
                    <a:lnTo>
                      <a:pt x="12" y="108"/>
                    </a:lnTo>
                    <a:lnTo>
                      <a:pt x="6" y="120"/>
                    </a:lnTo>
                    <a:lnTo>
                      <a:pt x="6" y="126"/>
                    </a:lnTo>
                    <a:lnTo>
                      <a:pt x="0" y="138"/>
                    </a:lnTo>
                    <a:lnTo>
                      <a:pt x="0" y="150"/>
                    </a:lnTo>
                    <a:lnTo>
                      <a:pt x="0" y="156"/>
                    </a:lnTo>
                    <a:lnTo>
                      <a:pt x="0" y="168"/>
                    </a:lnTo>
                    <a:lnTo>
                      <a:pt x="0" y="180"/>
                    </a:lnTo>
                    <a:lnTo>
                      <a:pt x="0" y="186"/>
                    </a:lnTo>
                    <a:lnTo>
                      <a:pt x="0" y="198"/>
                    </a:lnTo>
                    <a:lnTo>
                      <a:pt x="0" y="204"/>
                    </a:lnTo>
                    <a:lnTo>
                      <a:pt x="6" y="216"/>
                    </a:lnTo>
                    <a:lnTo>
                      <a:pt x="6" y="228"/>
                    </a:lnTo>
                    <a:lnTo>
                      <a:pt x="12" y="234"/>
                    </a:lnTo>
                    <a:lnTo>
                      <a:pt x="12" y="246"/>
                    </a:lnTo>
                    <a:lnTo>
                      <a:pt x="18" y="252"/>
                    </a:lnTo>
                    <a:lnTo>
                      <a:pt x="24" y="264"/>
                    </a:lnTo>
                    <a:lnTo>
                      <a:pt x="30" y="270"/>
                    </a:lnTo>
                    <a:lnTo>
                      <a:pt x="36" y="282"/>
                    </a:lnTo>
                    <a:lnTo>
                      <a:pt x="42" y="288"/>
                    </a:lnTo>
                    <a:lnTo>
                      <a:pt x="48" y="294"/>
                    </a:lnTo>
                    <a:lnTo>
                      <a:pt x="54" y="300"/>
                    </a:lnTo>
                    <a:lnTo>
                      <a:pt x="66" y="312"/>
                    </a:lnTo>
                    <a:lnTo>
                      <a:pt x="72" y="312"/>
                    </a:lnTo>
                    <a:lnTo>
                      <a:pt x="84" y="318"/>
                    </a:lnTo>
                    <a:lnTo>
                      <a:pt x="90" y="324"/>
                    </a:lnTo>
                    <a:lnTo>
                      <a:pt x="102" y="330"/>
                    </a:lnTo>
                    <a:lnTo>
                      <a:pt x="108" y="336"/>
                    </a:lnTo>
                    <a:lnTo>
                      <a:pt x="120" y="336"/>
                    </a:lnTo>
                    <a:lnTo>
                      <a:pt x="126" y="342"/>
                    </a:lnTo>
                    <a:lnTo>
                      <a:pt x="138" y="342"/>
                    </a:lnTo>
                    <a:lnTo>
                      <a:pt x="150" y="342"/>
                    </a:lnTo>
                    <a:lnTo>
                      <a:pt x="156" y="342"/>
                    </a:lnTo>
                    <a:lnTo>
                      <a:pt x="168" y="348"/>
                    </a:lnTo>
                    <a:lnTo>
                      <a:pt x="180" y="348"/>
                    </a:lnTo>
                    <a:lnTo>
                      <a:pt x="186" y="342"/>
                    </a:lnTo>
                    <a:lnTo>
                      <a:pt x="198" y="342"/>
                    </a:lnTo>
                    <a:lnTo>
                      <a:pt x="204" y="342"/>
                    </a:lnTo>
                    <a:lnTo>
                      <a:pt x="216" y="342"/>
                    </a:lnTo>
                    <a:lnTo>
                      <a:pt x="228" y="336"/>
                    </a:lnTo>
                    <a:lnTo>
                      <a:pt x="234" y="336"/>
                    </a:lnTo>
                    <a:lnTo>
                      <a:pt x="246" y="330"/>
                    </a:lnTo>
                    <a:lnTo>
                      <a:pt x="252" y="324"/>
                    </a:lnTo>
                    <a:lnTo>
                      <a:pt x="264" y="318"/>
                    </a:lnTo>
                    <a:lnTo>
                      <a:pt x="270" y="312"/>
                    </a:lnTo>
                    <a:lnTo>
                      <a:pt x="282" y="312"/>
                    </a:lnTo>
                    <a:lnTo>
                      <a:pt x="288" y="300"/>
                    </a:lnTo>
                    <a:lnTo>
                      <a:pt x="294" y="294"/>
                    </a:lnTo>
                    <a:lnTo>
                      <a:pt x="306" y="288"/>
                    </a:lnTo>
                    <a:lnTo>
                      <a:pt x="312" y="282"/>
                    </a:lnTo>
                    <a:lnTo>
                      <a:pt x="318" y="270"/>
                    </a:lnTo>
                    <a:lnTo>
                      <a:pt x="324" y="264"/>
                    </a:lnTo>
                    <a:lnTo>
                      <a:pt x="324" y="252"/>
                    </a:lnTo>
                    <a:lnTo>
                      <a:pt x="330" y="246"/>
                    </a:lnTo>
                    <a:lnTo>
                      <a:pt x="336" y="234"/>
                    </a:lnTo>
                    <a:lnTo>
                      <a:pt x="336" y="228"/>
                    </a:lnTo>
                    <a:lnTo>
                      <a:pt x="342" y="216"/>
                    </a:lnTo>
                    <a:lnTo>
                      <a:pt x="342" y="204"/>
                    </a:lnTo>
                    <a:lnTo>
                      <a:pt x="342" y="198"/>
                    </a:lnTo>
                    <a:lnTo>
                      <a:pt x="348" y="186"/>
                    </a:lnTo>
                    <a:lnTo>
                      <a:pt x="348" y="180"/>
                    </a:lnTo>
                    <a:lnTo>
                      <a:pt x="348" y="168"/>
                    </a:lnTo>
                    <a:lnTo>
                      <a:pt x="348" y="156"/>
                    </a:lnTo>
                    <a:lnTo>
                      <a:pt x="342" y="150"/>
                    </a:lnTo>
                    <a:lnTo>
                      <a:pt x="342" y="138"/>
                    </a:lnTo>
                    <a:lnTo>
                      <a:pt x="342" y="126"/>
                    </a:lnTo>
                    <a:lnTo>
                      <a:pt x="336" y="120"/>
                    </a:lnTo>
                    <a:lnTo>
                      <a:pt x="336" y="108"/>
                    </a:lnTo>
                    <a:lnTo>
                      <a:pt x="330" y="102"/>
                    </a:lnTo>
                    <a:lnTo>
                      <a:pt x="324" y="90"/>
                    </a:lnTo>
                    <a:lnTo>
                      <a:pt x="324" y="84"/>
                    </a:lnTo>
                    <a:lnTo>
                      <a:pt x="318" y="72"/>
                    </a:lnTo>
                    <a:lnTo>
                      <a:pt x="312" y="66"/>
                    </a:lnTo>
                    <a:lnTo>
                      <a:pt x="306" y="54"/>
                    </a:lnTo>
                    <a:lnTo>
                      <a:pt x="294" y="48"/>
                    </a:lnTo>
                    <a:lnTo>
                      <a:pt x="288" y="42"/>
                    </a:lnTo>
                    <a:lnTo>
                      <a:pt x="282" y="36"/>
                    </a:lnTo>
                    <a:lnTo>
                      <a:pt x="270" y="30"/>
                    </a:lnTo>
                    <a:lnTo>
                      <a:pt x="264" y="24"/>
                    </a:lnTo>
                    <a:lnTo>
                      <a:pt x="252" y="18"/>
                    </a:lnTo>
                    <a:lnTo>
                      <a:pt x="246" y="12"/>
                    </a:lnTo>
                    <a:lnTo>
                      <a:pt x="234" y="12"/>
                    </a:lnTo>
                    <a:lnTo>
                      <a:pt x="228" y="6"/>
                    </a:lnTo>
                    <a:lnTo>
                      <a:pt x="216" y="6"/>
                    </a:lnTo>
                    <a:lnTo>
                      <a:pt x="204" y="0"/>
                    </a:lnTo>
                    <a:lnTo>
                      <a:pt x="198" y="0"/>
                    </a:lnTo>
                    <a:lnTo>
                      <a:pt x="186" y="0"/>
                    </a:lnTo>
                    <a:lnTo>
                      <a:pt x="180" y="0"/>
                    </a:lnTo>
                    <a:lnTo>
                      <a:pt x="168" y="0"/>
                    </a:lnTo>
                    <a:lnTo>
                      <a:pt x="156" y="0"/>
                    </a:lnTo>
                    <a:lnTo>
                      <a:pt x="150" y="0"/>
                    </a:lnTo>
                    <a:lnTo>
                      <a:pt x="138" y="0"/>
                    </a:lnTo>
                    <a:lnTo>
                      <a:pt x="126" y="6"/>
                    </a:lnTo>
                    <a:lnTo>
                      <a:pt x="120" y="6"/>
                    </a:lnTo>
                    <a:lnTo>
                      <a:pt x="108" y="12"/>
                    </a:lnTo>
                    <a:lnTo>
                      <a:pt x="102" y="12"/>
                    </a:lnTo>
                    <a:lnTo>
                      <a:pt x="90" y="18"/>
                    </a:lnTo>
                    <a:lnTo>
                      <a:pt x="84" y="24"/>
                    </a:lnTo>
                    <a:lnTo>
                      <a:pt x="72" y="30"/>
                    </a:lnTo>
                    <a:lnTo>
                      <a:pt x="66" y="36"/>
                    </a:lnTo>
                    <a:lnTo>
                      <a:pt x="54" y="42"/>
                    </a:lnTo>
                    <a:lnTo>
                      <a:pt x="48" y="48"/>
                    </a:lnTo>
                    <a:close/>
                  </a:path>
                </a:pathLst>
              </a:custGeom>
              <a:solidFill>
                <a:schemeClr val="accent2"/>
              </a:solidFill>
              <a:ln w="9525">
                <a:solidFill>
                  <a:srgbClr val="000000"/>
                </a:solidFill>
                <a:prstDash val="solid"/>
                <a:round/>
                <a:headEnd/>
                <a:tailEnd/>
              </a:ln>
            </p:spPr>
            <p:txBody>
              <a:bodyPr/>
              <a:lstStyle/>
              <a:p>
                <a:endParaRPr lang="fr-FR"/>
              </a:p>
            </p:txBody>
          </p:sp>
          <p:sp>
            <p:nvSpPr>
              <p:cNvPr id="138" name="Freeform 5215"/>
              <p:cNvSpPr>
                <a:spLocks/>
              </p:cNvSpPr>
              <p:nvPr/>
            </p:nvSpPr>
            <p:spPr bwMode="auto">
              <a:xfrm>
                <a:off x="1710" y="842"/>
                <a:ext cx="150" cy="150"/>
              </a:xfrm>
              <a:custGeom>
                <a:avLst/>
                <a:gdLst>
                  <a:gd name="T0" fmla="*/ 24 w 150"/>
                  <a:gd name="T1" fmla="*/ 24 h 150"/>
                  <a:gd name="T2" fmla="*/ 18 w 150"/>
                  <a:gd name="T3" fmla="*/ 30 h 150"/>
                  <a:gd name="T4" fmla="*/ 12 w 150"/>
                  <a:gd name="T5" fmla="*/ 42 h 150"/>
                  <a:gd name="T6" fmla="*/ 6 w 150"/>
                  <a:gd name="T7" fmla="*/ 48 h 150"/>
                  <a:gd name="T8" fmla="*/ 0 w 150"/>
                  <a:gd name="T9" fmla="*/ 60 h 150"/>
                  <a:gd name="T10" fmla="*/ 0 w 150"/>
                  <a:gd name="T11" fmla="*/ 72 h 150"/>
                  <a:gd name="T12" fmla="*/ 0 w 150"/>
                  <a:gd name="T13" fmla="*/ 84 h 150"/>
                  <a:gd name="T14" fmla="*/ 0 w 150"/>
                  <a:gd name="T15" fmla="*/ 90 h 150"/>
                  <a:gd name="T16" fmla="*/ 6 w 150"/>
                  <a:gd name="T17" fmla="*/ 102 h 150"/>
                  <a:gd name="T18" fmla="*/ 12 w 150"/>
                  <a:gd name="T19" fmla="*/ 114 h 150"/>
                  <a:gd name="T20" fmla="*/ 18 w 150"/>
                  <a:gd name="T21" fmla="*/ 120 h 150"/>
                  <a:gd name="T22" fmla="*/ 24 w 150"/>
                  <a:gd name="T23" fmla="*/ 132 h 150"/>
                  <a:gd name="T24" fmla="*/ 24 w 150"/>
                  <a:gd name="T25" fmla="*/ 132 h 150"/>
                  <a:gd name="T26" fmla="*/ 30 w 150"/>
                  <a:gd name="T27" fmla="*/ 138 h 150"/>
                  <a:gd name="T28" fmla="*/ 42 w 150"/>
                  <a:gd name="T29" fmla="*/ 144 h 150"/>
                  <a:gd name="T30" fmla="*/ 54 w 150"/>
                  <a:gd name="T31" fmla="*/ 144 h 150"/>
                  <a:gd name="T32" fmla="*/ 60 w 150"/>
                  <a:gd name="T33" fmla="*/ 150 h 150"/>
                  <a:gd name="T34" fmla="*/ 72 w 150"/>
                  <a:gd name="T35" fmla="*/ 150 h 150"/>
                  <a:gd name="T36" fmla="*/ 84 w 150"/>
                  <a:gd name="T37" fmla="*/ 150 h 150"/>
                  <a:gd name="T38" fmla="*/ 90 w 150"/>
                  <a:gd name="T39" fmla="*/ 150 h 150"/>
                  <a:gd name="T40" fmla="*/ 102 w 150"/>
                  <a:gd name="T41" fmla="*/ 144 h 150"/>
                  <a:gd name="T42" fmla="*/ 114 w 150"/>
                  <a:gd name="T43" fmla="*/ 144 h 150"/>
                  <a:gd name="T44" fmla="*/ 120 w 150"/>
                  <a:gd name="T45" fmla="*/ 138 h 150"/>
                  <a:gd name="T46" fmla="*/ 132 w 150"/>
                  <a:gd name="T47" fmla="*/ 132 h 150"/>
                  <a:gd name="T48" fmla="*/ 132 w 150"/>
                  <a:gd name="T49" fmla="*/ 132 h 150"/>
                  <a:gd name="T50" fmla="*/ 138 w 150"/>
                  <a:gd name="T51" fmla="*/ 120 h 150"/>
                  <a:gd name="T52" fmla="*/ 144 w 150"/>
                  <a:gd name="T53" fmla="*/ 114 h 150"/>
                  <a:gd name="T54" fmla="*/ 150 w 150"/>
                  <a:gd name="T55" fmla="*/ 102 h 150"/>
                  <a:gd name="T56" fmla="*/ 150 w 150"/>
                  <a:gd name="T57" fmla="*/ 90 h 150"/>
                  <a:gd name="T58" fmla="*/ 150 w 150"/>
                  <a:gd name="T59" fmla="*/ 84 h 150"/>
                  <a:gd name="T60" fmla="*/ 150 w 150"/>
                  <a:gd name="T61" fmla="*/ 72 h 150"/>
                  <a:gd name="T62" fmla="*/ 150 w 150"/>
                  <a:gd name="T63" fmla="*/ 60 h 150"/>
                  <a:gd name="T64" fmla="*/ 150 w 150"/>
                  <a:gd name="T65" fmla="*/ 48 h 150"/>
                  <a:gd name="T66" fmla="*/ 144 w 150"/>
                  <a:gd name="T67" fmla="*/ 42 h 150"/>
                  <a:gd name="T68" fmla="*/ 138 w 150"/>
                  <a:gd name="T69" fmla="*/ 30 h 150"/>
                  <a:gd name="T70" fmla="*/ 132 w 150"/>
                  <a:gd name="T71" fmla="*/ 24 h 150"/>
                  <a:gd name="T72" fmla="*/ 132 w 150"/>
                  <a:gd name="T73" fmla="*/ 24 h 150"/>
                  <a:gd name="T74" fmla="*/ 120 w 150"/>
                  <a:gd name="T75" fmla="*/ 12 h 150"/>
                  <a:gd name="T76" fmla="*/ 114 w 150"/>
                  <a:gd name="T77" fmla="*/ 6 h 150"/>
                  <a:gd name="T78" fmla="*/ 102 w 150"/>
                  <a:gd name="T79" fmla="*/ 6 h 150"/>
                  <a:gd name="T80" fmla="*/ 90 w 150"/>
                  <a:gd name="T81" fmla="*/ 0 h 150"/>
                  <a:gd name="T82" fmla="*/ 84 w 150"/>
                  <a:gd name="T83" fmla="*/ 0 h 150"/>
                  <a:gd name="T84" fmla="*/ 72 w 150"/>
                  <a:gd name="T85" fmla="*/ 0 h 150"/>
                  <a:gd name="T86" fmla="*/ 60 w 150"/>
                  <a:gd name="T87" fmla="*/ 0 h 150"/>
                  <a:gd name="T88" fmla="*/ 54 w 150"/>
                  <a:gd name="T89" fmla="*/ 6 h 150"/>
                  <a:gd name="T90" fmla="*/ 42 w 150"/>
                  <a:gd name="T91" fmla="*/ 6 h 150"/>
                  <a:gd name="T92" fmla="*/ 30 w 150"/>
                  <a:gd name="T93" fmla="*/ 12 h 150"/>
                  <a:gd name="T94" fmla="*/ 24 w 150"/>
                  <a:gd name="T95" fmla="*/ 24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0" h="150">
                    <a:moveTo>
                      <a:pt x="24" y="24"/>
                    </a:moveTo>
                    <a:lnTo>
                      <a:pt x="18" y="30"/>
                    </a:lnTo>
                    <a:lnTo>
                      <a:pt x="12" y="42"/>
                    </a:lnTo>
                    <a:lnTo>
                      <a:pt x="6" y="48"/>
                    </a:lnTo>
                    <a:lnTo>
                      <a:pt x="0" y="60"/>
                    </a:lnTo>
                    <a:lnTo>
                      <a:pt x="0" y="72"/>
                    </a:lnTo>
                    <a:lnTo>
                      <a:pt x="0" y="84"/>
                    </a:lnTo>
                    <a:lnTo>
                      <a:pt x="0" y="90"/>
                    </a:lnTo>
                    <a:lnTo>
                      <a:pt x="6" y="102"/>
                    </a:lnTo>
                    <a:lnTo>
                      <a:pt x="12" y="114"/>
                    </a:lnTo>
                    <a:lnTo>
                      <a:pt x="18" y="120"/>
                    </a:lnTo>
                    <a:lnTo>
                      <a:pt x="24" y="132"/>
                    </a:lnTo>
                    <a:lnTo>
                      <a:pt x="30" y="138"/>
                    </a:lnTo>
                    <a:lnTo>
                      <a:pt x="42" y="144"/>
                    </a:lnTo>
                    <a:lnTo>
                      <a:pt x="54" y="144"/>
                    </a:lnTo>
                    <a:lnTo>
                      <a:pt x="60" y="150"/>
                    </a:lnTo>
                    <a:lnTo>
                      <a:pt x="72" y="150"/>
                    </a:lnTo>
                    <a:lnTo>
                      <a:pt x="84" y="150"/>
                    </a:lnTo>
                    <a:lnTo>
                      <a:pt x="90" y="150"/>
                    </a:lnTo>
                    <a:lnTo>
                      <a:pt x="102" y="144"/>
                    </a:lnTo>
                    <a:lnTo>
                      <a:pt x="114" y="144"/>
                    </a:lnTo>
                    <a:lnTo>
                      <a:pt x="120" y="138"/>
                    </a:lnTo>
                    <a:lnTo>
                      <a:pt x="132" y="132"/>
                    </a:lnTo>
                    <a:lnTo>
                      <a:pt x="138" y="120"/>
                    </a:lnTo>
                    <a:lnTo>
                      <a:pt x="144" y="114"/>
                    </a:lnTo>
                    <a:lnTo>
                      <a:pt x="150" y="102"/>
                    </a:lnTo>
                    <a:lnTo>
                      <a:pt x="150" y="90"/>
                    </a:lnTo>
                    <a:lnTo>
                      <a:pt x="150" y="84"/>
                    </a:lnTo>
                    <a:lnTo>
                      <a:pt x="150" y="72"/>
                    </a:lnTo>
                    <a:lnTo>
                      <a:pt x="150" y="60"/>
                    </a:lnTo>
                    <a:lnTo>
                      <a:pt x="150" y="48"/>
                    </a:lnTo>
                    <a:lnTo>
                      <a:pt x="144" y="42"/>
                    </a:lnTo>
                    <a:lnTo>
                      <a:pt x="138" y="30"/>
                    </a:lnTo>
                    <a:lnTo>
                      <a:pt x="132" y="24"/>
                    </a:lnTo>
                    <a:lnTo>
                      <a:pt x="120" y="12"/>
                    </a:lnTo>
                    <a:lnTo>
                      <a:pt x="114" y="6"/>
                    </a:lnTo>
                    <a:lnTo>
                      <a:pt x="102" y="6"/>
                    </a:lnTo>
                    <a:lnTo>
                      <a:pt x="90" y="0"/>
                    </a:lnTo>
                    <a:lnTo>
                      <a:pt x="84" y="0"/>
                    </a:lnTo>
                    <a:lnTo>
                      <a:pt x="72" y="0"/>
                    </a:lnTo>
                    <a:lnTo>
                      <a:pt x="60" y="0"/>
                    </a:lnTo>
                    <a:lnTo>
                      <a:pt x="54" y="6"/>
                    </a:lnTo>
                    <a:lnTo>
                      <a:pt x="42" y="6"/>
                    </a:lnTo>
                    <a:lnTo>
                      <a:pt x="30" y="12"/>
                    </a:lnTo>
                    <a:lnTo>
                      <a:pt x="24" y="24"/>
                    </a:lnTo>
                    <a:close/>
                  </a:path>
                </a:pathLst>
              </a:custGeom>
              <a:solidFill>
                <a:schemeClr val="accent2"/>
              </a:solidFill>
              <a:ln w="9525">
                <a:solidFill>
                  <a:srgbClr val="000000"/>
                </a:solidFill>
                <a:prstDash val="solid"/>
                <a:round/>
                <a:headEnd/>
                <a:tailEnd/>
              </a:ln>
            </p:spPr>
            <p:txBody>
              <a:bodyPr/>
              <a:lstStyle/>
              <a:p>
                <a:endParaRPr lang="fr-FR"/>
              </a:p>
            </p:txBody>
          </p:sp>
          <p:sp>
            <p:nvSpPr>
              <p:cNvPr id="139" name="Freeform 5216"/>
              <p:cNvSpPr>
                <a:spLocks/>
              </p:cNvSpPr>
              <p:nvPr/>
            </p:nvSpPr>
            <p:spPr bwMode="auto">
              <a:xfrm>
                <a:off x="1728" y="860"/>
                <a:ext cx="120" cy="120"/>
              </a:xfrm>
              <a:custGeom>
                <a:avLst/>
                <a:gdLst>
                  <a:gd name="T0" fmla="*/ 18 w 120"/>
                  <a:gd name="T1" fmla="*/ 12 h 120"/>
                  <a:gd name="T2" fmla="*/ 6 w 120"/>
                  <a:gd name="T3" fmla="*/ 24 h 120"/>
                  <a:gd name="T4" fmla="*/ 0 w 120"/>
                  <a:gd name="T5" fmla="*/ 36 h 120"/>
                  <a:gd name="T6" fmla="*/ 0 w 120"/>
                  <a:gd name="T7" fmla="*/ 48 h 120"/>
                  <a:gd name="T8" fmla="*/ 0 w 120"/>
                  <a:gd name="T9" fmla="*/ 60 h 120"/>
                  <a:gd name="T10" fmla="*/ 0 w 120"/>
                  <a:gd name="T11" fmla="*/ 72 h 120"/>
                  <a:gd name="T12" fmla="*/ 0 w 120"/>
                  <a:gd name="T13" fmla="*/ 84 h 120"/>
                  <a:gd name="T14" fmla="*/ 6 w 120"/>
                  <a:gd name="T15" fmla="*/ 90 h 120"/>
                  <a:gd name="T16" fmla="*/ 18 w 120"/>
                  <a:gd name="T17" fmla="*/ 102 h 120"/>
                  <a:gd name="T18" fmla="*/ 18 w 120"/>
                  <a:gd name="T19" fmla="*/ 102 h 120"/>
                  <a:gd name="T20" fmla="*/ 24 w 120"/>
                  <a:gd name="T21" fmla="*/ 108 h 120"/>
                  <a:gd name="T22" fmla="*/ 36 w 120"/>
                  <a:gd name="T23" fmla="*/ 114 h 120"/>
                  <a:gd name="T24" fmla="*/ 48 w 120"/>
                  <a:gd name="T25" fmla="*/ 114 h 120"/>
                  <a:gd name="T26" fmla="*/ 60 w 120"/>
                  <a:gd name="T27" fmla="*/ 120 h 120"/>
                  <a:gd name="T28" fmla="*/ 72 w 120"/>
                  <a:gd name="T29" fmla="*/ 114 h 120"/>
                  <a:gd name="T30" fmla="*/ 84 w 120"/>
                  <a:gd name="T31" fmla="*/ 114 h 120"/>
                  <a:gd name="T32" fmla="*/ 90 w 120"/>
                  <a:gd name="T33" fmla="*/ 108 h 120"/>
                  <a:gd name="T34" fmla="*/ 102 w 120"/>
                  <a:gd name="T35" fmla="*/ 102 h 120"/>
                  <a:gd name="T36" fmla="*/ 102 w 120"/>
                  <a:gd name="T37" fmla="*/ 102 h 120"/>
                  <a:gd name="T38" fmla="*/ 108 w 120"/>
                  <a:gd name="T39" fmla="*/ 90 h 120"/>
                  <a:gd name="T40" fmla="*/ 114 w 120"/>
                  <a:gd name="T41" fmla="*/ 84 h 120"/>
                  <a:gd name="T42" fmla="*/ 120 w 120"/>
                  <a:gd name="T43" fmla="*/ 72 h 120"/>
                  <a:gd name="T44" fmla="*/ 120 w 120"/>
                  <a:gd name="T45" fmla="*/ 60 h 120"/>
                  <a:gd name="T46" fmla="*/ 120 w 120"/>
                  <a:gd name="T47" fmla="*/ 48 h 120"/>
                  <a:gd name="T48" fmla="*/ 114 w 120"/>
                  <a:gd name="T49" fmla="*/ 36 h 120"/>
                  <a:gd name="T50" fmla="*/ 108 w 120"/>
                  <a:gd name="T51" fmla="*/ 24 h 120"/>
                  <a:gd name="T52" fmla="*/ 102 w 120"/>
                  <a:gd name="T53" fmla="*/ 12 h 120"/>
                  <a:gd name="T54" fmla="*/ 102 w 120"/>
                  <a:gd name="T55" fmla="*/ 12 h 120"/>
                  <a:gd name="T56" fmla="*/ 90 w 120"/>
                  <a:gd name="T57" fmla="*/ 6 h 120"/>
                  <a:gd name="T58" fmla="*/ 84 w 120"/>
                  <a:gd name="T59" fmla="*/ 0 h 120"/>
                  <a:gd name="T60" fmla="*/ 72 w 120"/>
                  <a:gd name="T61" fmla="*/ 0 h 120"/>
                  <a:gd name="T62" fmla="*/ 60 w 120"/>
                  <a:gd name="T63" fmla="*/ 0 h 120"/>
                  <a:gd name="T64" fmla="*/ 48 w 120"/>
                  <a:gd name="T65" fmla="*/ 0 h 120"/>
                  <a:gd name="T66" fmla="*/ 36 w 120"/>
                  <a:gd name="T67" fmla="*/ 0 h 120"/>
                  <a:gd name="T68" fmla="*/ 24 w 120"/>
                  <a:gd name="T69" fmla="*/ 6 h 120"/>
                  <a:gd name="T70" fmla="*/ 18 w 120"/>
                  <a:gd name="T71" fmla="*/ 12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0" h="120">
                    <a:moveTo>
                      <a:pt x="18" y="12"/>
                    </a:moveTo>
                    <a:lnTo>
                      <a:pt x="6" y="24"/>
                    </a:lnTo>
                    <a:lnTo>
                      <a:pt x="0" y="36"/>
                    </a:lnTo>
                    <a:lnTo>
                      <a:pt x="0" y="48"/>
                    </a:lnTo>
                    <a:lnTo>
                      <a:pt x="0" y="60"/>
                    </a:lnTo>
                    <a:lnTo>
                      <a:pt x="0" y="72"/>
                    </a:lnTo>
                    <a:lnTo>
                      <a:pt x="0" y="84"/>
                    </a:lnTo>
                    <a:lnTo>
                      <a:pt x="6" y="90"/>
                    </a:lnTo>
                    <a:lnTo>
                      <a:pt x="18" y="102"/>
                    </a:lnTo>
                    <a:lnTo>
                      <a:pt x="24" y="108"/>
                    </a:lnTo>
                    <a:lnTo>
                      <a:pt x="36" y="114"/>
                    </a:lnTo>
                    <a:lnTo>
                      <a:pt x="48" y="114"/>
                    </a:lnTo>
                    <a:lnTo>
                      <a:pt x="60" y="120"/>
                    </a:lnTo>
                    <a:lnTo>
                      <a:pt x="72" y="114"/>
                    </a:lnTo>
                    <a:lnTo>
                      <a:pt x="84" y="114"/>
                    </a:lnTo>
                    <a:lnTo>
                      <a:pt x="90" y="108"/>
                    </a:lnTo>
                    <a:lnTo>
                      <a:pt x="102" y="102"/>
                    </a:lnTo>
                    <a:lnTo>
                      <a:pt x="108" y="90"/>
                    </a:lnTo>
                    <a:lnTo>
                      <a:pt x="114" y="84"/>
                    </a:lnTo>
                    <a:lnTo>
                      <a:pt x="120" y="72"/>
                    </a:lnTo>
                    <a:lnTo>
                      <a:pt x="120" y="60"/>
                    </a:lnTo>
                    <a:lnTo>
                      <a:pt x="120" y="48"/>
                    </a:lnTo>
                    <a:lnTo>
                      <a:pt x="114" y="36"/>
                    </a:lnTo>
                    <a:lnTo>
                      <a:pt x="108" y="24"/>
                    </a:lnTo>
                    <a:lnTo>
                      <a:pt x="102" y="12"/>
                    </a:lnTo>
                    <a:lnTo>
                      <a:pt x="90" y="6"/>
                    </a:lnTo>
                    <a:lnTo>
                      <a:pt x="84" y="0"/>
                    </a:lnTo>
                    <a:lnTo>
                      <a:pt x="72" y="0"/>
                    </a:lnTo>
                    <a:lnTo>
                      <a:pt x="60" y="0"/>
                    </a:lnTo>
                    <a:lnTo>
                      <a:pt x="48" y="0"/>
                    </a:lnTo>
                    <a:lnTo>
                      <a:pt x="36" y="0"/>
                    </a:lnTo>
                    <a:lnTo>
                      <a:pt x="24" y="6"/>
                    </a:lnTo>
                    <a:lnTo>
                      <a:pt x="18" y="12"/>
                    </a:lnTo>
                    <a:close/>
                  </a:path>
                </a:pathLst>
              </a:custGeom>
              <a:solidFill>
                <a:schemeClr val="accent2"/>
              </a:solidFill>
              <a:ln w="9525">
                <a:solidFill>
                  <a:srgbClr val="000000"/>
                </a:solidFill>
                <a:prstDash val="solid"/>
                <a:round/>
                <a:headEnd/>
                <a:tailEnd/>
              </a:ln>
            </p:spPr>
            <p:txBody>
              <a:bodyPr/>
              <a:lstStyle/>
              <a:p>
                <a:endParaRPr lang="fr-FR"/>
              </a:p>
            </p:txBody>
          </p:sp>
          <p:sp>
            <p:nvSpPr>
              <p:cNvPr id="140" name="Freeform 5217"/>
              <p:cNvSpPr>
                <a:spLocks/>
              </p:cNvSpPr>
              <p:nvPr/>
            </p:nvSpPr>
            <p:spPr bwMode="auto">
              <a:xfrm>
                <a:off x="1752" y="884"/>
                <a:ext cx="66" cy="66"/>
              </a:xfrm>
              <a:custGeom>
                <a:avLst/>
                <a:gdLst>
                  <a:gd name="T0" fmla="*/ 12 w 66"/>
                  <a:gd name="T1" fmla="*/ 12 h 66"/>
                  <a:gd name="T2" fmla="*/ 6 w 66"/>
                  <a:gd name="T3" fmla="*/ 24 h 66"/>
                  <a:gd name="T4" fmla="*/ 0 w 66"/>
                  <a:gd name="T5" fmla="*/ 36 h 66"/>
                  <a:gd name="T6" fmla="*/ 6 w 66"/>
                  <a:gd name="T7" fmla="*/ 48 h 66"/>
                  <a:gd name="T8" fmla="*/ 12 w 66"/>
                  <a:gd name="T9" fmla="*/ 60 h 66"/>
                  <a:gd name="T10" fmla="*/ 12 w 66"/>
                  <a:gd name="T11" fmla="*/ 60 h 66"/>
                  <a:gd name="T12" fmla="*/ 24 w 66"/>
                  <a:gd name="T13" fmla="*/ 66 h 66"/>
                  <a:gd name="T14" fmla="*/ 36 w 66"/>
                  <a:gd name="T15" fmla="*/ 66 h 66"/>
                  <a:gd name="T16" fmla="*/ 48 w 66"/>
                  <a:gd name="T17" fmla="*/ 66 h 66"/>
                  <a:gd name="T18" fmla="*/ 60 w 66"/>
                  <a:gd name="T19" fmla="*/ 60 h 66"/>
                  <a:gd name="T20" fmla="*/ 60 w 66"/>
                  <a:gd name="T21" fmla="*/ 60 h 66"/>
                  <a:gd name="T22" fmla="*/ 66 w 66"/>
                  <a:gd name="T23" fmla="*/ 48 h 66"/>
                  <a:gd name="T24" fmla="*/ 66 w 66"/>
                  <a:gd name="T25" fmla="*/ 36 h 66"/>
                  <a:gd name="T26" fmla="*/ 66 w 66"/>
                  <a:gd name="T27" fmla="*/ 24 h 66"/>
                  <a:gd name="T28" fmla="*/ 60 w 66"/>
                  <a:gd name="T29" fmla="*/ 12 h 66"/>
                  <a:gd name="T30" fmla="*/ 60 w 66"/>
                  <a:gd name="T31" fmla="*/ 12 h 66"/>
                  <a:gd name="T32" fmla="*/ 48 w 66"/>
                  <a:gd name="T33" fmla="*/ 6 h 66"/>
                  <a:gd name="T34" fmla="*/ 36 w 66"/>
                  <a:gd name="T35" fmla="*/ 0 h 66"/>
                  <a:gd name="T36" fmla="*/ 24 w 66"/>
                  <a:gd name="T37" fmla="*/ 6 h 66"/>
                  <a:gd name="T38" fmla="*/ 12 w 66"/>
                  <a:gd name="T39" fmla="*/ 12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6" h="66">
                    <a:moveTo>
                      <a:pt x="12" y="12"/>
                    </a:moveTo>
                    <a:lnTo>
                      <a:pt x="6" y="24"/>
                    </a:lnTo>
                    <a:lnTo>
                      <a:pt x="0" y="36"/>
                    </a:lnTo>
                    <a:lnTo>
                      <a:pt x="6" y="48"/>
                    </a:lnTo>
                    <a:lnTo>
                      <a:pt x="12" y="60"/>
                    </a:lnTo>
                    <a:lnTo>
                      <a:pt x="24" y="66"/>
                    </a:lnTo>
                    <a:lnTo>
                      <a:pt x="36" y="66"/>
                    </a:lnTo>
                    <a:lnTo>
                      <a:pt x="48" y="66"/>
                    </a:lnTo>
                    <a:lnTo>
                      <a:pt x="60" y="60"/>
                    </a:lnTo>
                    <a:lnTo>
                      <a:pt x="66" y="48"/>
                    </a:lnTo>
                    <a:lnTo>
                      <a:pt x="66" y="36"/>
                    </a:lnTo>
                    <a:lnTo>
                      <a:pt x="66" y="24"/>
                    </a:lnTo>
                    <a:lnTo>
                      <a:pt x="60" y="12"/>
                    </a:lnTo>
                    <a:lnTo>
                      <a:pt x="48" y="6"/>
                    </a:lnTo>
                    <a:lnTo>
                      <a:pt x="36" y="0"/>
                    </a:lnTo>
                    <a:lnTo>
                      <a:pt x="24" y="6"/>
                    </a:lnTo>
                    <a:lnTo>
                      <a:pt x="12" y="12"/>
                    </a:lnTo>
                    <a:close/>
                  </a:path>
                </a:pathLst>
              </a:custGeom>
              <a:solidFill>
                <a:schemeClr val="accent2"/>
              </a:solidFill>
              <a:ln w="9525">
                <a:solidFill>
                  <a:srgbClr val="000000"/>
                </a:solidFill>
                <a:prstDash val="solid"/>
                <a:round/>
                <a:headEnd/>
                <a:tailEnd/>
              </a:ln>
            </p:spPr>
            <p:txBody>
              <a:bodyPr/>
              <a:lstStyle/>
              <a:p>
                <a:endParaRPr lang="fr-FR"/>
              </a:p>
            </p:txBody>
          </p:sp>
          <p:sp>
            <p:nvSpPr>
              <p:cNvPr id="141" name="Freeform 5218"/>
              <p:cNvSpPr>
                <a:spLocks/>
              </p:cNvSpPr>
              <p:nvPr/>
            </p:nvSpPr>
            <p:spPr bwMode="auto">
              <a:xfrm>
                <a:off x="1830" y="962"/>
                <a:ext cx="30" cy="30"/>
              </a:xfrm>
              <a:custGeom>
                <a:avLst/>
                <a:gdLst>
                  <a:gd name="T0" fmla="*/ 0 w 30"/>
                  <a:gd name="T1" fmla="*/ 18 h 30"/>
                  <a:gd name="T2" fmla="*/ 12 w 30"/>
                  <a:gd name="T3" fmla="*/ 30 h 30"/>
                  <a:gd name="T4" fmla="*/ 30 w 30"/>
                  <a:gd name="T5" fmla="*/ 12 h 30"/>
                  <a:gd name="T6" fmla="*/ 12 w 30"/>
                  <a:gd name="T7" fmla="*/ 0 h 30"/>
                  <a:gd name="T8" fmla="*/ 0 w 30"/>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0" y="18"/>
                    </a:moveTo>
                    <a:lnTo>
                      <a:pt x="12" y="30"/>
                    </a:lnTo>
                    <a:lnTo>
                      <a:pt x="30" y="12"/>
                    </a:lnTo>
                    <a:lnTo>
                      <a:pt x="12" y="0"/>
                    </a:lnTo>
                    <a:lnTo>
                      <a:pt x="0" y="18"/>
                    </a:lnTo>
                    <a:close/>
                  </a:path>
                </a:pathLst>
              </a:custGeom>
              <a:solidFill>
                <a:schemeClr val="accent2"/>
              </a:solidFill>
              <a:ln w="9525">
                <a:solidFill>
                  <a:srgbClr val="000000"/>
                </a:solidFill>
                <a:prstDash val="solid"/>
                <a:round/>
                <a:headEnd/>
                <a:tailEnd/>
              </a:ln>
            </p:spPr>
            <p:txBody>
              <a:bodyPr/>
              <a:lstStyle/>
              <a:p>
                <a:endParaRPr lang="fr-FR"/>
              </a:p>
            </p:txBody>
          </p:sp>
          <p:sp>
            <p:nvSpPr>
              <p:cNvPr id="142" name="Freeform 5219"/>
              <p:cNvSpPr>
                <a:spLocks/>
              </p:cNvSpPr>
              <p:nvPr/>
            </p:nvSpPr>
            <p:spPr bwMode="auto">
              <a:xfrm>
                <a:off x="1842" y="974"/>
                <a:ext cx="36" cy="36"/>
              </a:xfrm>
              <a:custGeom>
                <a:avLst/>
                <a:gdLst>
                  <a:gd name="T0" fmla="*/ 0 w 36"/>
                  <a:gd name="T1" fmla="*/ 24 h 36"/>
                  <a:gd name="T2" fmla="*/ 12 w 36"/>
                  <a:gd name="T3" fmla="*/ 36 h 36"/>
                  <a:gd name="T4" fmla="*/ 36 w 36"/>
                  <a:gd name="T5" fmla="*/ 12 h 36"/>
                  <a:gd name="T6" fmla="*/ 18 w 36"/>
                  <a:gd name="T7" fmla="*/ 0 h 36"/>
                  <a:gd name="T8" fmla="*/ 0 w 36"/>
                  <a:gd name="T9" fmla="*/ 2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0" y="24"/>
                    </a:moveTo>
                    <a:lnTo>
                      <a:pt x="12" y="36"/>
                    </a:lnTo>
                    <a:lnTo>
                      <a:pt x="36" y="12"/>
                    </a:lnTo>
                    <a:lnTo>
                      <a:pt x="18" y="0"/>
                    </a:lnTo>
                    <a:lnTo>
                      <a:pt x="0" y="24"/>
                    </a:lnTo>
                    <a:close/>
                  </a:path>
                </a:pathLst>
              </a:custGeom>
              <a:solidFill>
                <a:schemeClr val="accent2"/>
              </a:solidFill>
              <a:ln w="9525">
                <a:solidFill>
                  <a:srgbClr val="000000"/>
                </a:solidFill>
                <a:prstDash val="solid"/>
                <a:round/>
                <a:headEnd/>
                <a:tailEnd/>
              </a:ln>
            </p:spPr>
            <p:txBody>
              <a:bodyPr/>
              <a:lstStyle/>
              <a:p>
                <a:endParaRPr lang="fr-FR"/>
              </a:p>
            </p:txBody>
          </p:sp>
        </p:grpSp>
        <p:sp>
          <p:nvSpPr>
            <p:cNvPr id="134" name="Freeform 5220"/>
            <p:cNvSpPr>
              <a:spLocks/>
            </p:cNvSpPr>
            <p:nvPr/>
          </p:nvSpPr>
          <p:spPr bwMode="auto">
            <a:xfrm rot="16200000" flipH="1">
              <a:off x="1619" y="2960"/>
              <a:ext cx="460" cy="172"/>
            </a:xfrm>
            <a:custGeom>
              <a:avLst/>
              <a:gdLst>
                <a:gd name="T0" fmla="*/ 0 w 460"/>
                <a:gd name="T1" fmla="*/ 172 h 172"/>
                <a:gd name="T2" fmla="*/ 123 w 460"/>
                <a:gd name="T3" fmla="*/ 32 h 172"/>
                <a:gd name="T4" fmla="*/ 288 w 460"/>
                <a:gd name="T5" fmla="*/ 7 h 172"/>
                <a:gd name="T6" fmla="*/ 460 w 460"/>
                <a:gd name="T7" fmla="*/ 73 h 1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 h="172">
                  <a:moveTo>
                    <a:pt x="0" y="172"/>
                  </a:moveTo>
                  <a:cubicBezTo>
                    <a:pt x="37" y="115"/>
                    <a:pt x="75" y="59"/>
                    <a:pt x="123" y="32"/>
                  </a:cubicBezTo>
                  <a:cubicBezTo>
                    <a:pt x="171" y="5"/>
                    <a:pt x="232" y="0"/>
                    <a:pt x="288" y="7"/>
                  </a:cubicBezTo>
                  <a:cubicBezTo>
                    <a:pt x="344" y="14"/>
                    <a:pt x="414" y="35"/>
                    <a:pt x="460" y="73"/>
                  </a:cubicBezTo>
                </a:path>
              </a:pathLst>
            </a:custGeom>
            <a:noFill/>
            <a:ln w="38100" cap="flat" cmpd="sng">
              <a:solidFill>
                <a:srgbClr val="000000"/>
              </a:solidFill>
              <a:prstDash val="solid"/>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143" name="AutoShape 5222"/>
          <p:cNvSpPr>
            <a:spLocks noChangeArrowheads="1"/>
          </p:cNvSpPr>
          <p:nvPr/>
        </p:nvSpPr>
        <p:spPr bwMode="auto">
          <a:xfrm rot="772820">
            <a:off x="3094146" y="4750696"/>
            <a:ext cx="1566285" cy="1163638"/>
          </a:xfrm>
          <a:prstGeom prst="leftRightArrow">
            <a:avLst>
              <a:gd name="adj1" fmla="val 50000"/>
              <a:gd name="adj2" fmla="val 23574"/>
            </a:avLst>
          </a:prstGeom>
          <a:gradFill rotWithShape="0">
            <a:gsLst>
              <a:gs pos="0">
                <a:srgbClr val="3333CC"/>
              </a:gs>
              <a:gs pos="100000">
                <a:schemeClr val="accent2"/>
              </a:gs>
            </a:gsLst>
            <a:lin ang="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r>
              <a:rPr lang="fr-FR" altLang="fr-FR" sz="2000" b="1" dirty="0">
                <a:solidFill>
                  <a:schemeClr val="bg1"/>
                </a:solidFill>
              </a:rPr>
              <a:t>Découplage</a:t>
            </a:r>
          </a:p>
        </p:txBody>
      </p:sp>
      <p:sp>
        <p:nvSpPr>
          <p:cNvPr id="144" name="AutoShape 5221"/>
          <p:cNvSpPr>
            <a:spLocks noChangeArrowheads="1"/>
          </p:cNvSpPr>
          <p:nvPr/>
        </p:nvSpPr>
        <p:spPr bwMode="auto">
          <a:xfrm rot="17123075">
            <a:off x="4993320" y="3919991"/>
            <a:ext cx="1807217" cy="1162050"/>
          </a:xfrm>
          <a:prstGeom prst="leftRightArrow">
            <a:avLst>
              <a:gd name="adj1" fmla="val 50000"/>
              <a:gd name="adj2" fmla="val 23607"/>
            </a:avLst>
          </a:prstGeom>
          <a:gradFill rotWithShape="0">
            <a:gsLst>
              <a:gs pos="0">
                <a:srgbClr val="0066FF"/>
              </a:gs>
              <a:gs pos="100000">
                <a:schemeClr val="bg2"/>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r>
              <a:rPr lang="fr-FR" altLang="fr-FR" sz="2000" b="1" dirty="0">
                <a:solidFill>
                  <a:schemeClr val="bg1"/>
                </a:solidFill>
              </a:rPr>
              <a:t>Découplage</a:t>
            </a:r>
          </a:p>
        </p:txBody>
      </p:sp>
      <p:sp>
        <p:nvSpPr>
          <p:cNvPr id="145" name="AutoShape 5223"/>
          <p:cNvSpPr>
            <a:spLocks noChangeArrowheads="1"/>
          </p:cNvSpPr>
          <p:nvPr/>
        </p:nvSpPr>
        <p:spPr bwMode="auto">
          <a:xfrm rot="1129608">
            <a:off x="3753501" y="2355171"/>
            <a:ext cx="1694290" cy="1163637"/>
          </a:xfrm>
          <a:prstGeom prst="leftRightArrow">
            <a:avLst>
              <a:gd name="adj1" fmla="val 50000"/>
              <a:gd name="adj2" fmla="val 23547"/>
            </a:avLst>
          </a:prstGeom>
          <a:gradFill rotWithShape="0">
            <a:gsLst>
              <a:gs pos="0">
                <a:schemeClr val="bg2"/>
              </a:gs>
              <a:gs pos="100000">
                <a:schemeClr val="hlink"/>
              </a:gs>
            </a:gsLst>
            <a:lin ang="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r>
              <a:rPr lang="fr-FR" altLang="fr-FR" sz="2000" b="1" dirty="0">
                <a:solidFill>
                  <a:schemeClr val="bg1"/>
                </a:solidFill>
              </a:rPr>
              <a:t>Découplage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P spid="14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2866" name="Rectangle 2"/>
          <p:cNvSpPr>
            <a:spLocks noGrp="1" noChangeArrowheads="1"/>
          </p:cNvSpPr>
          <p:nvPr>
            <p:ph type="ctrTitle"/>
          </p:nvPr>
        </p:nvSpPr>
        <p:spPr bwMode="auto">
          <a:xfrm>
            <a:off x="171450" y="2535238"/>
            <a:ext cx="9444038" cy="1112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102" tIns="48814" rIns="96102" bIns="48814" numCol="1" anchor="ctr" anchorCtr="0" compatLnSpc="1">
            <a:prstTxWarp prst="textNoShape">
              <a:avLst/>
            </a:prstTxWarp>
          </a:bodyPr>
          <a:lstStyle/>
          <a:p>
            <a:pPr defTabSz="957263"/>
            <a:r>
              <a:rPr lang="fr-FR" altLang="fr-FR" sz="3700" b="1" dirty="0" smtClean="0">
                <a:solidFill>
                  <a:srgbClr val="3333CC"/>
                </a:solidFill>
                <a:latin typeface="Arial" panose="020B0604020202020204" pitchFamily="34" charset="0"/>
              </a:rPr>
              <a:t>Introduction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bwMode="auto">
          <a:xfrm>
            <a:off x="171450" y="2225675"/>
            <a:ext cx="9444038" cy="120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102" tIns="48814" rIns="96102" bIns="48814" numCol="1" anchor="ctr" anchorCtr="0" compatLnSpc="1">
            <a:prstTxWarp prst="textNoShape">
              <a:avLst/>
            </a:prstTxWarp>
          </a:bodyPr>
          <a:lstStyle/>
          <a:p>
            <a:pPr defTabSz="957263"/>
            <a:r>
              <a:rPr lang="fr-FR" altLang="fr-FR" sz="2900" b="1" i="1" dirty="0" smtClean="0">
                <a:solidFill>
                  <a:srgbClr val="3333CC"/>
                </a:solidFill>
                <a:latin typeface="Arial" panose="020B0604020202020204" pitchFamily="34" charset="0"/>
              </a:rPr>
              <a:t>Chapitre 3 </a:t>
            </a:r>
            <a:r>
              <a:rPr lang="fr-FR" altLang="fr-FR" sz="3700" b="1" dirty="0" smtClean="0">
                <a:solidFill>
                  <a:srgbClr val="3333CC"/>
                </a:solidFill>
                <a:latin typeface="Arial" panose="020B0604020202020204" pitchFamily="34" charset="0"/>
              </a:rPr>
              <a:t/>
            </a:r>
            <a:br>
              <a:rPr lang="fr-FR" altLang="fr-FR" sz="3700" b="1" dirty="0" smtClean="0">
                <a:solidFill>
                  <a:srgbClr val="3333CC"/>
                </a:solidFill>
                <a:latin typeface="Arial" panose="020B0604020202020204" pitchFamily="34" charset="0"/>
              </a:rPr>
            </a:br>
            <a:r>
              <a:rPr lang="fr-FR" altLang="fr-FR" sz="3700" b="1" dirty="0" smtClean="0">
                <a:solidFill>
                  <a:srgbClr val="3333CC"/>
                </a:solidFill>
                <a:latin typeface="Arial" panose="020B0604020202020204" pitchFamily="34" charset="0"/>
              </a:rPr>
              <a:t> Les données techniques</a:t>
            </a:r>
          </a:p>
        </p:txBody>
      </p:sp>
      <p:sp>
        <p:nvSpPr>
          <p:cNvPr id="1299460" name="Rectangle 4"/>
          <p:cNvSpPr>
            <a:spLocks noChangeArrowheads="1"/>
          </p:cNvSpPr>
          <p:nvPr/>
        </p:nvSpPr>
        <p:spPr bwMode="auto">
          <a:xfrm>
            <a:off x="171450" y="4119563"/>
            <a:ext cx="9444038" cy="977900"/>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900" dirty="0" smtClean="0">
                <a:solidFill>
                  <a:srgbClr val="009900"/>
                </a:solidFill>
              </a:rPr>
              <a:t>Quelles sont les données nécessaires pour décrire le métier de l’entreprise ?</a:t>
            </a:r>
            <a:endParaRPr lang="fr-FR" altLang="fr-FR" sz="2900" dirty="0">
              <a:solidFill>
                <a:srgbClr val="0099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946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250825" y="417513"/>
            <a:ext cx="9339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eaLnBrk="1" hangingPunct="1"/>
            <a:r>
              <a:rPr lang="fr-FR" altLang="fr-FR" sz="3600" b="1" i="1" dirty="0">
                <a:solidFill>
                  <a:srgbClr val="3333CC"/>
                </a:solidFill>
              </a:rPr>
              <a:t>Quelles questions pour comprendre une usine ?</a:t>
            </a:r>
          </a:p>
        </p:txBody>
      </p:sp>
      <p:sp>
        <p:nvSpPr>
          <p:cNvPr id="31747" name="Text Box 6"/>
          <p:cNvSpPr txBox="1">
            <a:spLocks noChangeArrowheads="1"/>
          </p:cNvSpPr>
          <p:nvPr/>
        </p:nvSpPr>
        <p:spPr bwMode="auto">
          <a:xfrm>
            <a:off x="242888" y="2166938"/>
            <a:ext cx="109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b="1" dirty="0">
                <a:solidFill>
                  <a:srgbClr val="3333CC"/>
                </a:solidFill>
              </a:rPr>
              <a:t>QUOI</a:t>
            </a:r>
          </a:p>
        </p:txBody>
      </p:sp>
      <p:sp>
        <p:nvSpPr>
          <p:cNvPr id="31748" name="Text Box 7"/>
          <p:cNvSpPr txBox="1">
            <a:spLocks noChangeArrowheads="1"/>
          </p:cNvSpPr>
          <p:nvPr/>
        </p:nvSpPr>
        <p:spPr bwMode="auto">
          <a:xfrm>
            <a:off x="242888" y="2976563"/>
            <a:ext cx="34623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b="1">
                <a:solidFill>
                  <a:srgbClr val="3333CC"/>
                </a:solidFill>
              </a:rPr>
              <a:t>A PARTIR DE QUOI</a:t>
            </a:r>
          </a:p>
        </p:txBody>
      </p:sp>
      <p:sp>
        <p:nvSpPr>
          <p:cNvPr id="31749" name="Text Box 8"/>
          <p:cNvSpPr txBox="1">
            <a:spLocks noChangeArrowheads="1"/>
          </p:cNvSpPr>
          <p:nvPr/>
        </p:nvSpPr>
        <p:spPr bwMode="auto">
          <a:xfrm>
            <a:off x="242888" y="3786188"/>
            <a:ext cx="2022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b="1">
                <a:solidFill>
                  <a:srgbClr val="3333CC"/>
                </a:solidFill>
              </a:rPr>
              <a:t>COMMENT</a:t>
            </a:r>
          </a:p>
        </p:txBody>
      </p:sp>
      <p:sp>
        <p:nvSpPr>
          <p:cNvPr id="31750" name="Text Box 9"/>
          <p:cNvSpPr txBox="1">
            <a:spLocks noChangeArrowheads="1"/>
          </p:cNvSpPr>
          <p:nvPr/>
        </p:nvSpPr>
        <p:spPr bwMode="auto">
          <a:xfrm>
            <a:off x="242888" y="4595813"/>
            <a:ext cx="2178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b="1">
                <a:solidFill>
                  <a:srgbClr val="3333CC"/>
                </a:solidFill>
              </a:rPr>
              <a:t>AVEC QUOI</a:t>
            </a:r>
          </a:p>
        </p:txBody>
      </p:sp>
      <p:sp>
        <p:nvSpPr>
          <p:cNvPr id="31751" name="Line 10"/>
          <p:cNvSpPr>
            <a:spLocks noChangeShapeType="1"/>
          </p:cNvSpPr>
          <p:nvPr/>
        </p:nvSpPr>
        <p:spPr bwMode="auto">
          <a:xfrm>
            <a:off x="1335088" y="2447925"/>
            <a:ext cx="2725737"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rgbClr val="009900"/>
              </a:solidFill>
            </a:endParaRPr>
          </a:p>
        </p:txBody>
      </p:sp>
      <p:sp>
        <p:nvSpPr>
          <p:cNvPr id="31752" name="Text Box 11"/>
          <p:cNvSpPr txBox="1">
            <a:spLocks noChangeArrowheads="1"/>
          </p:cNvSpPr>
          <p:nvPr/>
        </p:nvSpPr>
        <p:spPr bwMode="auto">
          <a:xfrm>
            <a:off x="4244975" y="2152650"/>
            <a:ext cx="3030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b="1" dirty="0">
                <a:solidFill>
                  <a:srgbClr val="009900"/>
                </a:solidFill>
              </a:rPr>
              <a:t>Quels Produits ?</a:t>
            </a:r>
          </a:p>
        </p:txBody>
      </p:sp>
      <p:sp>
        <p:nvSpPr>
          <p:cNvPr id="31753" name="Text Box 12"/>
          <p:cNvSpPr txBox="1">
            <a:spLocks noChangeArrowheads="1"/>
          </p:cNvSpPr>
          <p:nvPr/>
        </p:nvSpPr>
        <p:spPr bwMode="auto">
          <a:xfrm>
            <a:off x="4244975" y="2962275"/>
            <a:ext cx="3686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b="1">
                <a:solidFill>
                  <a:srgbClr val="009900"/>
                </a:solidFill>
              </a:rPr>
              <a:t>Quels composants ?</a:t>
            </a:r>
          </a:p>
        </p:txBody>
      </p:sp>
      <p:sp>
        <p:nvSpPr>
          <p:cNvPr id="31754" name="Text Box 13"/>
          <p:cNvSpPr txBox="1">
            <a:spLocks noChangeArrowheads="1"/>
          </p:cNvSpPr>
          <p:nvPr/>
        </p:nvSpPr>
        <p:spPr bwMode="auto">
          <a:xfrm>
            <a:off x="4244975" y="3771900"/>
            <a:ext cx="5584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b="1">
                <a:solidFill>
                  <a:srgbClr val="009900"/>
                </a:solidFill>
              </a:rPr>
              <a:t>Quelles opérations, méthodes ?</a:t>
            </a:r>
          </a:p>
        </p:txBody>
      </p:sp>
      <p:sp>
        <p:nvSpPr>
          <p:cNvPr id="31755" name="Text Box 14"/>
          <p:cNvSpPr txBox="1">
            <a:spLocks noChangeArrowheads="1"/>
          </p:cNvSpPr>
          <p:nvPr/>
        </p:nvSpPr>
        <p:spPr bwMode="auto">
          <a:xfrm>
            <a:off x="4244975" y="4581525"/>
            <a:ext cx="5329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b="1">
                <a:solidFill>
                  <a:srgbClr val="009900"/>
                </a:solidFill>
              </a:rPr>
              <a:t>Quels ressources, machines ?</a:t>
            </a:r>
          </a:p>
        </p:txBody>
      </p:sp>
      <p:sp>
        <p:nvSpPr>
          <p:cNvPr id="31756" name="Line 15"/>
          <p:cNvSpPr>
            <a:spLocks noChangeShapeType="1"/>
          </p:cNvSpPr>
          <p:nvPr/>
        </p:nvSpPr>
        <p:spPr bwMode="auto">
          <a:xfrm>
            <a:off x="3705225" y="3233738"/>
            <a:ext cx="3556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rgbClr val="009900"/>
              </a:solidFill>
            </a:endParaRPr>
          </a:p>
        </p:txBody>
      </p:sp>
      <p:sp>
        <p:nvSpPr>
          <p:cNvPr id="31757" name="Line 16"/>
          <p:cNvSpPr>
            <a:spLocks noChangeShapeType="1"/>
          </p:cNvSpPr>
          <p:nvPr/>
        </p:nvSpPr>
        <p:spPr bwMode="auto">
          <a:xfrm>
            <a:off x="2265363" y="4087813"/>
            <a:ext cx="1795462"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rgbClr val="009900"/>
              </a:solidFill>
            </a:endParaRPr>
          </a:p>
        </p:txBody>
      </p:sp>
      <p:sp>
        <p:nvSpPr>
          <p:cNvPr id="31758" name="Line 17"/>
          <p:cNvSpPr>
            <a:spLocks noChangeShapeType="1"/>
          </p:cNvSpPr>
          <p:nvPr/>
        </p:nvSpPr>
        <p:spPr bwMode="auto">
          <a:xfrm>
            <a:off x="2455863" y="4900613"/>
            <a:ext cx="1604962"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rgbClr val="0099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 name="Rectangle 35"/>
          <p:cNvSpPr>
            <a:spLocks noChangeArrowheads="1"/>
          </p:cNvSpPr>
          <p:nvPr/>
        </p:nvSpPr>
        <p:spPr bwMode="auto">
          <a:xfrm>
            <a:off x="3094924" y="2028825"/>
            <a:ext cx="1580408" cy="39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3333CC"/>
                </a:solidFill>
              </a:rPr>
              <a:t>Machine P1</a:t>
            </a:r>
            <a:endParaRPr lang="fr-FR" altLang="fr-FR" sz="2000" b="1" dirty="0">
              <a:solidFill>
                <a:srgbClr val="3333CC"/>
              </a:solidFill>
            </a:endParaRPr>
          </a:p>
        </p:txBody>
      </p:sp>
      <p:sp>
        <p:nvSpPr>
          <p:cNvPr id="32868" name="Rectangle 38"/>
          <p:cNvSpPr>
            <a:spLocks noChangeArrowheads="1"/>
          </p:cNvSpPr>
          <p:nvPr/>
        </p:nvSpPr>
        <p:spPr bwMode="auto">
          <a:xfrm>
            <a:off x="5276851" y="2028825"/>
            <a:ext cx="1580462" cy="39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3333CC"/>
                </a:solidFill>
              </a:rPr>
              <a:t>Machine P2</a:t>
            </a:r>
            <a:endParaRPr lang="fr-FR" altLang="fr-FR" sz="2000" b="1" dirty="0">
              <a:solidFill>
                <a:srgbClr val="3333CC"/>
              </a:solidFill>
            </a:endParaRPr>
          </a:p>
        </p:txBody>
      </p:sp>
      <p:sp>
        <p:nvSpPr>
          <p:cNvPr id="1301605" name="Rectangle 101"/>
          <p:cNvSpPr>
            <a:spLocks noChangeArrowheads="1"/>
          </p:cNvSpPr>
          <p:nvPr/>
        </p:nvSpPr>
        <p:spPr bwMode="auto">
          <a:xfrm>
            <a:off x="1" y="53584"/>
            <a:ext cx="9906000" cy="51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i="1" dirty="0" smtClean="0">
                <a:solidFill>
                  <a:srgbClr val="3333CC"/>
                </a:solidFill>
              </a:rPr>
              <a:t>Dans l’atelier de production suivant : combien d’</a:t>
            </a:r>
            <a:r>
              <a:rPr lang="fr-FR" altLang="fr-FR" sz="2800" b="1" i="1" dirty="0">
                <a:solidFill>
                  <a:srgbClr val="3333CC"/>
                </a:solidFill>
              </a:rPr>
              <a:t>é</a:t>
            </a:r>
            <a:r>
              <a:rPr lang="fr-FR" altLang="fr-FR" sz="2800" b="1" i="1" dirty="0" smtClean="0">
                <a:solidFill>
                  <a:srgbClr val="3333CC"/>
                </a:solidFill>
              </a:rPr>
              <a:t>tapes ?</a:t>
            </a:r>
            <a:endParaRPr lang="fr-FR" altLang="fr-FR" sz="2800" b="1" i="1" dirty="0">
              <a:solidFill>
                <a:srgbClr val="3333CC"/>
              </a:solidFill>
            </a:endParaRPr>
          </a:p>
        </p:txBody>
      </p:sp>
      <p:pic>
        <p:nvPicPr>
          <p:cNvPr id="103" name="Picture 2" descr="Résultat de recherche d'images pour &quot;stockage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054" y="2592257"/>
            <a:ext cx="1757734" cy="231506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Résultat de recherche d'images pour &quot;stockage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616" y="2434439"/>
            <a:ext cx="1757734" cy="2315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8183" y="2065107"/>
            <a:ext cx="2031325" cy="369332"/>
          </a:xfrm>
          <a:prstGeom prst="rect">
            <a:avLst/>
          </a:prstGeom>
        </p:spPr>
        <p:txBody>
          <a:bodyPr wrap="none">
            <a:spAutoFit/>
          </a:bodyPr>
          <a:lstStyle/>
          <a:p>
            <a:pPr algn="l"/>
            <a:r>
              <a:rPr lang="fr-FR" altLang="fr-FR" b="1" dirty="0" smtClean="0">
                <a:solidFill>
                  <a:srgbClr val="3333CC"/>
                </a:solidFill>
              </a:rPr>
              <a:t>Matière première</a:t>
            </a:r>
            <a:endParaRPr lang="fr-FR" altLang="fr-FR" b="1" dirty="0">
              <a:solidFill>
                <a:srgbClr val="3333CC"/>
              </a:solidFill>
            </a:endParaRPr>
          </a:p>
        </p:txBody>
      </p:sp>
      <p:sp>
        <p:nvSpPr>
          <p:cNvPr id="106" name="Rectangle 105"/>
          <p:cNvSpPr/>
          <p:nvPr/>
        </p:nvSpPr>
        <p:spPr>
          <a:xfrm>
            <a:off x="7841205" y="1982132"/>
            <a:ext cx="1877437" cy="369332"/>
          </a:xfrm>
          <a:prstGeom prst="rect">
            <a:avLst/>
          </a:prstGeom>
        </p:spPr>
        <p:txBody>
          <a:bodyPr wrap="none">
            <a:spAutoFit/>
          </a:bodyPr>
          <a:lstStyle/>
          <a:p>
            <a:pPr algn="l"/>
            <a:r>
              <a:rPr lang="fr-FR" altLang="fr-FR" b="1" dirty="0" smtClean="0">
                <a:solidFill>
                  <a:srgbClr val="3333CC"/>
                </a:solidFill>
              </a:rPr>
              <a:t>Sous ensemble</a:t>
            </a:r>
            <a:endParaRPr lang="fr-FR" altLang="fr-FR" b="1" dirty="0">
              <a:solidFill>
                <a:srgbClr val="3333CC"/>
              </a:solidFill>
            </a:endParaRPr>
          </a:p>
        </p:txBody>
      </p:sp>
      <p:pic>
        <p:nvPicPr>
          <p:cNvPr id="107" name="Picture 2" descr="Résultat de recherche d'images pour &quot;machine industrielle de plastiqu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911" y="2636712"/>
            <a:ext cx="1784490" cy="133836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Résultat de recherche d'images pour &quot;machine industrielle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2072" y="2351464"/>
            <a:ext cx="1985597" cy="13227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2869538" y="4684085"/>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nvGrpSpPr>
          <p:cNvPr id="4" name="Groupe 3"/>
          <p:cNvGrpSpPr/>
          <p:nvPr/>
        </p:nvGrpSpPr>
        <p:grpSpPr>
          <a:xfrm>
            <a:off x="4702404" y="4461663"/>
            <a:ext cx="691979" cy="444844"/>
            <a:chOff x="3390571" y="5572898"/>
            <a:chExt cx="691979" cy="444844"/>
          </a:xfrm>
        </p:grpSpPr>
        <p:sp>
          <p:nvSpPr>
            <p:cNvPr id="62" name="Rectangle 61"/>
            <p:cNvSpPr/>
            <p:nvPr/>
          </p:nvSpPr>
          <p:spPr bwMode="auto">
            <a:xfrm>
              <a:off x="3390571" y="5572898"/>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3" name="Rectangle 62"/>
            <p:cNvSpPr/>
            <p:nvPr/>
          </p:nvSpPr>
          <p:spPr bwMode="auto">
            <a:xfrm>
              <a:off x="3390571" y="5795320"/>
              <a:ext cx="691979" cy="222422"/>
            </a:xfrm>
            <a:prstGeom prst="rect">
              <a:avLst/>
            </a:prstGeom>
            <a:solidFill>
              <a:srgbClr val="3333CC"/>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grpSp>
        <p:nvGrpSpPr>
          <p:cNvPr id="5" name="Groupe 4"/>
          <p:cNvGrpSpPr/>
          <p:nvPr/>
        </p:nvGrpSpPr>
        <p:grpSpPr>
          <a:xfrm>
            <a:off x="6535270" y="4231005"/>
            <a:ext cx="691979" cy="675502"/>
            <a:chOff x="4828096" y="5482283"/>
            <a:chExt cx="691979" cy="675502"/>
          </a:xfrm>
        </p:grpSpPr>
        <p:sp>
          <p:nvSpPr>
            <p:cNvPr id="64" name="Rectangle 63"/>
            <p:cNvSpPr/>
            <p:nvPr/>
          </p:nvSpPr>
          <p:spPr bwMode="auto">
            <a:xfrm>
              <a:off x="4828096" y="5482283"/>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5" name="Rectangle 64"/>
            <p:cNvSpPr/>
            <p:nvPr/>
          </p:nvSpPr>
          <p:spPr bwMode="auto">
            <a:xfrm>
              <a:off x="4828096" y="5708821"/>
              <a:ext cx="691979" cy="222422"/>
            </a:xfrm>
            <a:prstGeom prst="rect">
              <a:avLst/>
            </a:prstGeom>
            <a:solidFill>
              <a:srgbClr val="3333CC"/>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6" name="Rectangle 65"/>
            <p:cNvSpPr/>
            <p:nvPr/>
          </p:nvSpPr>
          <p:spPr bwMode="auto">
            <a:xfrm>
              <a:off x="4828096" y="5935363"/>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cxnSp>
        <p:nvCxnSpPr>
          <p:cNvPr id="9" name="Connecteur droit avec flèche 8"/>
          <p:cNvCxnSpPr>
            <a:stCxn id="103" idx="3"/>
          </p:cNvCxnSpPr>
          <p:nvPr/>
        </p:nvCxnSpPr>
        <p:spPr bwMode="auto">
          <a:xfrm>
            <a:off x="1982788" y="3749790"/>
            <a:ext cx="1112136" cy="93017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avec flèche 10"/>
          <p:cNvCxnSpPr>
            <a:endCxn id="107" idx="2"/>
          </p:cNvCxnSpPr>
          <p:nvPr/>
        </p:nvCxnSpPr>
        <p:spPr bwMode="auto">
          <a:xfrm flipV="1">
            <a:off x="3336324" y="3975080"/>
            <a:ext cx="558832" cy="70900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avec flèche 12"/>
          <p:cNvCxnSpPr>
            <a:endCxn id="62" idx="0"/>
          </p:cNvCxnSpPr>
          <p:nvPr/>
        </p:nvCxnSpPr>
        <p:spPr bwMode="auto">
          <a:xfrm>
            <a:off x="4287795" y="3975080"/>
            <a:ext cx="760599" cy="486583"/>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avec flèche 14"/>
          <p:cNvCxnSpPr/>
          <p:nvPr/>
        </p:nvCxnSpPr>
        <p:spPr bwMode="auto">
          <a:xfrm flipV="1">
            <a:off x="5276851" y="3749790"/>
            <a:ext cx="790231" cy="703637"/>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eur droit avec flèche 16"/>
          <p:cNvCxnSpPr>
            <a:endCxn id="64" idx="0"/>
          </p:cNvCxnSpPr>
          <p:nvPr/>
        </p:nvCxnSpPr>
        <p:spPr bwMode="auto">
          <a:xfrm>
            <a:off x="6252519" y="3749790"/>
            <a:ext cx="628741" cy="48121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avec flèche 18"/>
          <p:cNvCxnSpPr>
            <a:stCxn id="65" idx="3"/>
          </p:cNvCxnSpPr>
          <p:nvPr/>
        </p:nvCxnSpPr>
        <p:spPr bwMode="auto">
          <a:xfrm flipV="1">
            <a:off x="7227249" y="3749790"/>
            <a:ext cx="841713" cy="818964"/>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1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60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 name="Rectangle 35"/>
          <p:cNvSpPr>
            <a:spLocks noChangeArrowheads="1"/>
          </p:cNvSpPr>
          <p:nvPr/>
        </p:nvSpPr>
        <p:spPr bwMode="auto">
          <a:xfrm>
            <a:off x="3094924" y="1003194"/>
            <a:ext cx="1580408" cy="39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3333CC"/>
                </a:solidFill>
              </a:rPr>
              <a:t>Machine P1</a:t>
            </a:r>
            <a:endParaRPr lang="fr-FR" altLang="fr-FR" sz="2000" b="1" dirty="0">
              <a:solidFill>
                <a:srgbClr val="3333CC"/>
              </a:solidFill>
            </a:endParaRPr>
          </a:p>
        </p:txBody>
      </p:sp>
      <p:sp>
        <p:nvSpPr>
          <p:cNvPr id="32868" name="Rectangle 38"/>
          <p:cNvSpPr>
            <a:spLocks noChangeArrowheads="1"/>
          </p:cNvSpPr>
          <p:nvPr/>
        </p:nvSpPr>
        <p:spPr bwMode="auto">
          <a:xfrm>
            <a:off x="5276851" y="1003194"/>
            <a:ext cx="1580462" cy="39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3333CC"/>
                </a:solidFill>
              </a:rPr>
              <a:t>Machine P2</a:t>
            </a:r>
            <a:endParaRPr lang="fr-FR" altLang="fr-FR" sz="2000" b="1" dirty="0">
              <a:solidFill>
                <a:srgbClr val="3333CC"/>
              </a:solidFill>
            </a:endParaRPr>
          </a:p>
        </p:txBody>
      </p:sp>
      <p:sp>
        <p:nvSpPr>
          <p:cNvPr id="1301605" name="Rectangle 101"/>
          <p:cNvSpPr>
            <a:spLocks noChangeArrowheads="1"/>
          </p:cNvSpPr>
          <p:nvPr/>
        </p:nvSpPr>
        <p:spPr bwMode="auto">
          <a:xfrm>
            <a:off x="1" y="53584"/>
            <a:ext cx="9906000" cy="51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i="1" dirty="0" smtClean="0">
                <a:solidFill>
                  <a:srgbClr val="3333CC"/>
                </a:solidFill>
              </a:rPr>
              <a:t>Dans l’atelier de production suivant : combien d’</a:t>
            </a:r>
            <a:r>
              <a:rPr lang="fr-FR" altLang="fr-FR" sz="2800" b="1" i="1" dirty="0">
                <a:solidFill>
                  <a:srgbClr val="3333CC"/>
                </a:solidFill>
              </a:rPr>
              <a:t>é</a:t>
            </a:r>
            <a:r>
              <a:rPr lang="fr-FR" altLang="fr-FR" sz="2800" b="1" i="1" dirty="0" smtClean="0">
                <a:solidFill>
                  <a:srgbClr val="3333CC"/>
                </a:solidFill>
              </a:rPr>
              <a:t>tapes ?</a:t>
            </a:r>
            <a:endParaRPr lang="fr-FR" altLang="fr-FR" sz="2800" b="1" i="1" dirty="0">
              <a:solidFill>
                <a:srgbClr val="3333CC"/>
              </a:solidFill>
            </a:endParaRPr>
          </a:p>
        </p:txBody>
      </p:sp>
      <p:pic>
        <p:nvPicPr>
          <p:cNvPr id="103" name="Picture 2" descr="Résultat de recherche d'images pour &quot;stockage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054" y="1566626"/>
            <a:ext cx="1757734" cy="231506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Résultat de recherche d'images pour &quot;stockage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616" y="1408808"/>
            <a:ext cx="1757734" cy="2315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8183" y="1039476"/>
            <a:ext cx="2031325" cy="369332"/>
          </a:xfrm>
          <a:prstGeom prst="rect">
            <a:avLst/>
          </a:prstGeom>
        </p:spPr>
        <p:txBody>
          <a:bodyPr wrap="none">
            <a:spAutoFit/>
          </a:bodyPr>
          <a:lstStyle/>
          <a:p>
            <a:pPr algn="l"/>
            <a:r>
              <a:rPr lang="fr-FR" altLang="fr-FR" b="1" dirty="0" smtClean="0">
                <a:solidFill>
                  <a:srgbClr val="3333CC"/>
                </a:solidFill>
              </a:rPr>
              <a:t>Matière première</a:t>
            </a:r>
            <a:endParaRPr lang="fr-FR" altLang="fr-FR" b="1" dirty="0">
              <a:solidFill>
                <a:srgbClr val="3333CC"/>
              </a:solidFill>
            </a:endParaRPr>
          </a:p>
        </p:txBody>
      </p:sp>
      <p:sp>
        <p:nvSpPr>
          <p:cNvPr id="106" name="Rectangle 105"/>
          <p:cNvSpPr/>
          <p:nvPr/>
        </p:nvSpPr>
        <p:spPr>
          <a:xfrm>
            <a:off x="7841205" y="956501"/>
            <a:ext cx="1877437" cy="369332"/>
          </a:xfrm>
          <a:prstGeom prst="rect">
            <a:avLst/>
          </a:prstGeom>
        </p:spPr>
        <p:txBody>
          <a:bodyPr wrap="none">
            <a:spAutoFit/>
          </a:bodyPr>
          <a:lstStyle/>
          <a:p>
            <a:pPr algn="l"/>
            <a:r>
              <a:rPr lang="fr-FR" altLang="fr-FR" b="1" dirty="0" smtClean="0">
                <a:solidFill>
                  <a:srgbClr val="3333CC"/>
                </a:solidFill>
              </a:rPr>
              <a:t>Sous ensemble</a:t>
            </a:r>
            <a:endParaRPr lang="fr-FR" altLang="fr-FR" b="1" dirty="0">
              <a:solidFill>
                <a:srgbClr val="3333CC"/>
              </a:solidFill>
            </a:endParaRPr>
          </a:p>
        </p:txBody>
      </p:sp>
      <p:pic>
        <p:nvPicPr>
          <p:cNvPr id="107" name="Picture 2" descr="Résultat de recherche d'images pour &quot;machine industrielle de plastiqu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911" y="1611081"/>
            <a:ext cx="1784490" cy="133836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Résultat de recherche d'images pour &quot;machine industrielle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2072" y="1325833"/>
            <a:ext cx="1985597" cy="13227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2869538" y="3658454"/>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nvGrpSpPr>
          <p:cNvPr id="4" name="Groupe 3"/>
          <p:cNvGrpSpPr/>
          <p:nvPr/>
        </p:nvGrpSpPr>
        <p:grpSpPr>
          <a:xfrm>
            <a:off x="4702404" y="3436032"/>
            <a:ext cx="691979" cy="444844"/>
            <a:chOff x="3390571" y="5572898"/>
            <a:chExt cx="691979" cy="444844"/>
          </a:xfrm>
        </p:grpSpPr>
        <p:sp>
          <p:nvSpPr>
            <p:cNvPr id="62" name="Rectangle 61"/>
            <p:cNvSpPr/>
            <p:nvPr/>
          </p:nvSpPr>
          <p:spPr bwMode="auto">
            <a:xfrm>
              <a:off x="3390571" y="5572898"/>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3" name="Rectangle 62"/>
            <p:cNvSpPr/>
            <p:nvPr/>
          </p:nvSpPr>
          <p:spPr bwMode="auto">
            <a:xfrm>
              <a:off x="3390571" y="5795320"/>
              <a:ext cx="691979" cy="222422"/>
            </a:xfrm>
            <a:prstGeom prst="rect">
              <a:avLst/>
            </a:prstGeom>
            <a:solidFill>
              <a:srgbClr val="3333CC"/>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grpSp>
        <p:nvGrpSpPr>
          <p:cNvPr id="5" name="Groupe 4"/>
          <p:cNvGrpSpPr/>
          <p:nvPr/>
        </p:nvGrpSpPr>
        <p:grpSpPr>
          <a:xfrm>
            <a:off x="6535270" y="3205374"/>
            <a:ext cx="691979" cy="675502"/>
            <a:chOff x="4828096" y="5482283"/>
            <a:chExt cx="691979" cy="675502"/>
          </a:xfrm>
        </p:grpSpPr>
        <p:sp>
          <p:nvSpPr>
            <p:cNvPr id="64" name="Rectangle 63"/>
            <p:cNvSpPr/>
            <p:nvPr/>
          </p:nvSpPr>
          <p:spPr bwMode="auto">
            <a:xfrm>
              <a:off x="4828096" y="5482283"/>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5" name="Rectangle 64"/>
            <p:cNvSpPr/>
            <p:nvPr/>
          </p:nvSpPr>
          <p:spPr bwMode="auto">
            <a:xfrm>
              <a:off x="4828096" y="5708821"/>
              <a:ext cx="691979" cy="222422"/>
            </a:xfrm>
            <a:prstGeom prst="rect">
              <a:avLst/>
            </a:prstGeom>
            <a:solidFill>
              <a:srgbClr val="3333CC"/>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6" name="Rectangle 65"/>
            <p:cNvSpPr/>
            <p:nvPr/>
          </p:nvSpPr>
          <p:spPr bwMode="auto">
            <a:xfrm>
              <a:off x="4828096" y="5935363"/>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cxnSp>
        <p:nvCxnSpPr>
          <p:cNvPr id="9" name="Connecteur droit avec flèche 8"/>
          <p:cNvCxnSpPr>
            <a:stCxn id="103" idx="3"/>
          </p:cNvCxnSpPr>
          <p:nvPr/>
        </p:nvCxnSpPr>
        <p:spPr bwMode="auto">
          <a:xfrm>
            <a:off x="1982788" y="2724159"/>
            <a:ext cx="1112136" cy="93017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avec flèche 10"/>
          <p:cNvCxnSpPr>
            <a:endCxn id="107" idx="2"/>
          </p:cNvCxnSpPr>
          <p:nvPr/>
        </p:nvCxnSpPr>
        <p:spPr bwMode="auto">
          <a:xfrm flipV="1">
            <a:off x="3336324" y="2949449"/>
            <a:ext cx="558832" cy="70900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avec flèche 12"/>
          <p:cNvCxnSpPr>
            <a:endCxn id="62" idx="0"/>
          </p:cNvCxnSpPr>
          <p:nvPr/>
        </p:nvCxnSpPr>
        <p:spPr bwMode="auto">
          <a:xfrm>
            <a:off x="4287795" y="2949449"/>
            <a:ext cx="760599" cy="486583"/>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avec flèche 14"/>
          <p:cNvCxnSpPr/>
          <p:nvPr/>
        </p:nvCxnSpPr>
        <p:spPr bwMode="auto">
          <a:xfrm flipV="1">
            <a:off x="5276851" y="2724159"/>
            <a:ext cx="790231" cy="703637"/>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eur droit avec flèche 16"/>
          <p:cNvCxnSpPr>
            <a:endCxn id="64" idx="0"/>
          </p:cNvCxnSpPr>
          <p:nvPr/>
        </p:nvCxnSpPr>
        <p:spPr bwMode="auto">
          <a:xfrm>
            <a:off x="6252519" y="2724159"/>
            <a:ext cx="628741" cy="48121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avec flèche 18"/>
          <p:cNvCxnSpPr>
            <a:stCxn id="65" idx="3"/>
          </p:cNvCxnSpPr>
          <p:nvPr/>
        </p:nvCxnSpPr>
        <p:spPr bwMode="auto">
          <a:xfrm flipV="1">
            <a:off x="7227249" y="2724159"/>
            <a:ext cx="841713" cy="818964"/>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a:xfrm>
            <a:off x="2409796" y="3983144"/>
            <a:ext cx="1655577" cy="646331"/>
          </a:xfrm>
          <a:prstGeom prst="rect">
            <a:avLst/>
          </a:prstGeom>
        </p:spPr>
        <p:txBody>
          <a:bodyPr wrap="square">
            <a:spAutoFit/>
          </a:bodyPr>
          <a:lstStyle/>
          <a:p>
            <a:pPr algn="l"/>
            <a:r>
              <a:rPr lang="fr-FR" altLang="fr-FR" b="1" dirty="0">
                <a:solidFill>
                  <a:srgbClr val="3333CC"/>
                </a:solidFill>
              </a:rPr>
              <a:t>Étape n°1</a:t>
            </a:r>
          </a:p>
          <a:p>
            <a:pPr algn="l"/>
            <a:r>
              <a:rPr lang="fr-FR" altLang="fr-FR" b="1" dirty="0">
                <a:solidFill>
                  <a:srgbClr val="3333CC"/>
                </a:solidFill>
              </a:rPr>
              <a:t>(sortie stock)</a:t>
            </a:r>
          </a:p>
        </p:txBody>
      </p:sp>
      <p:sp>
        <p:nvSpPr>
          <p:cNvPr id="7" name="Rectangle 6"/>
          <p:cNvSpPr/>
          <p:nvPr/>
        </p:nvSpPr>
        <p:spPr>
          <a:xfrm>
            <a:off x="4466861" y="3983144"/>
            <a:ext cx="1384171" cy="646331"/>
          </a:xfrm>
          <a:prstGeom prst="rect">
            <a:avLst/>
          </a:prstGeom>
        </p:spPr>
        <p:txBody>
          <a:bodyPr wrap="square">
            <a:spAutoFit/>
          </a:bodyPr>
          <a:lstStyle/>
          <a:p>
            <a:pPr algn="l"/>
            <a:r>
              <a:rPr lang="fr-FR" altLang="fr-FR" b="1" dirty="0">
                <a:solidFill>
                  <a:srgbClr val="3333CC"/>
                </a:solidFill>
              </a:rPr>
              <a:t>Étape n°2</a:t>
            </a:r>
          </a:p>
          <a:p>
            <a:pPr algn="l"/>
            <a:r>
              <a:rPr lang="fr-FR" altLang="fr-FR" b="1" dirty="0">
                <a:solidFill>
                  <a:srgbClr val="3333CC"/>
                </a:solidFill>
              </a:rPr>
              <a:t>(sortie P1)</a:t>
            </a:r>
          </a:p>
        </p:txBody>
      </p:sp>
      <p:sp>
        <p:nvSpPr>
          <p:cNvPr id="8" name="Rectangle 7"/>
          <p:cNvSpPr/>
          <p:nvPr/>
        </p:nvSpPr>
        <p:spPr>
          <a:xfrm>
            <a:off x="6252519" y="3983144"/>
            <a:ext cx="1395586" cy="646331"/>
          </a:xfrm>
          <a:prstGeom prst="rect">
            <a:avLst/>
          </a:prstGeom>
        </p:spPr>
        <p:txBody>
          <a:bodyPr wrap="square">
            <a:spAutoFit/>
          </a:bodyPr>
          <a:lstStyle/>
          <a:p>
            <a:pPr algn="l"/>
            <a:r>
              <a:rPr lang="fr-FR" altLang="fr-FR" b="1" dirty="0">
                <a:solidFill>
                  <a:srgbClr val="3333CC"/>
                </a:solidFill>
              </a:rPr>
              <a:t>Étape n°3</a:t>
            </a:r>
          </a:p>
          <a:p>
            <a:pPr algn="l"/>
            <a:r>
              <a:rPr lang="fr-FR" altLang="fr-FR" b="1" dirty="0">
                <a:solidFill>
                  <a:srgbClr val="3333CC"/>
                </a:solidFill>
              </a:rPr>
              <a:t>(sortie </a:t>
            </a:r>
            <a:r>
              <a:rPr lang="fr-FR" altLang="fr-FR" b="1" dirty="0" smtClean="0">
                <a:solidFill>
                  <a:srgbClr val="3333CC"/>
                </a:solidFill>
              </a:rPr>
              <a:t>P2)</a:t>
            </a:r>
            <a:endParaRPr lang="fr-FR" dirty="0"/>
          </a:p>
        </p:txBody>
      </p:sp>
      <p:sp>
        <p:nvSpPr>
          <p:cNvPr id="28" name="Rectangle 70"/>
          <p:cNvSpPr>
            <a:spLocks noChangeArrowheads="1"/>
          </p:cNvSpPr>
          <p:nvPr/>
        </p:nvSpPr>
        <p:spPr bwMode="auto">
          <a:xfrm>
            <a:off x="733425" y="5969527"/>
            <a:ext cx="8539163" cy="536575"/>
          </a:xfrm>
          <a:prstGeom prst="rect">
            <a:avLst/>
          </a:prstGeom>
          <a:solidFill>
            <a:schemeClr val="bg1"/>
          </a:solidFill>
          <a:ln w="9525">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900">
                <a:solidFill>
                  <a:srgbClr val="3333CC"/>
                </a:solidFill>
              </a:rPr>
              <a:t>ET COMBIEN D’ARTICLES ?</a:t>
            </a:r>
          </a:p>
        </p:txBody>
      </p:sp>
      <p:sp>
        <p:nvSpPr>
          <p:cNvPr id="29" name="Rectangle 71"/>
          <p:cNvSpPr>
            <a:spLocks noChangeArrowheads="1"/>
          </p:cNvSpPr>
          <p:nvPr/>
        </p:nvSpPr>
        <p:spPr bwMode="auto">
          <a:xfrm>
            <a:off x="733425" y="5151965"/>
            <a:ext cx="8539163" cy="536575"/>
          </a:xfrm>
          <a:prstGeom prst="rect">
            <a:avLst/>
          </a:prstGeom>
          <a:solidFill>
            <a:schemeClr val="bg1"/>
          </a:solidFill>
          <a:ln w="9525">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900">
                <a:solidFill>
                  <a:srgbClr val="3333CC"/>
                </a:solidFill>
              </a:rPr>
              <a:t>UNE ETAPE = UN ETAT PHYSIQUE</a:t>
            </a:r>
          </a:p>
        </p:txBody>
      </p:sp>
    </p:spTree>
    <p:extLst>
      <p:ext uri="{BB962C8B-B14F-4D97-AF65-F5344CB8AC3E}">
        <p14:creationId xmlns:p14="http://schemas.microsoft.com/office/powerpoint/2010/main" val="2138414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1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605" grpId="0"/>
      <p:bldP spid="28" grpId="0" animBg="1" autoUpdateAnimBg="0"/>
      <p:bldP spid="29"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 name="Rectangle 35"/>
          <p:cNvSpPr>
            <a:spLocks noChangeArrowheads="1"/>
          </p:cNvSpPr>
          <p:nvPr/>
        </p:nvSpPr>
        <p:spPr bwMode="auto">
          <a:xfrm>
            <a:off x="3094924" y="2473677"/>
            <a:ext cx="1580408" cy="39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3333CC"/>
                </a:solidFill>
              </a:rPr>
              <a:t>Machine P1</a:t>
            </a:r>
            <a:endParaRPr lang="fr-FR" altLang="fr-FR" sz="2000" b="1" dirty="0">
              <a:solidFill>
                <a:srgbClr val="3333CC"/>
              </a:solidFill>
            </a:endParaRPr>
          </a:p>
        </p:txBody>
      </p:sp>
      <p:sp>
        <p:nvSpPr>
          <p:cNvPr id="32868" name="Rectangle 38"/>
          <p:cNvSpPr>
            <a:spLocks noChangeArrowheads="1"/>
          </p:cNvSpPr>
          <p:nvPr/>
        </p:nvSpPr>
        <p:spPr bwMode="auto">
          <a:xfrm>
            <a:off x="5276851" y="2473677"/>
            <a:ext cx="1580462" cy="39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3333CC"/>
                </a:solidFill>
              </a:rPr>
              <a:t>Machine P2</a:t>
            </a:r>
            <a:endParaRPr lang="fr-FR" altLang="fr-FR" sz="2000" b="1" dirty="0">
              <a:solidFill>
                <a:srgbClr val="3333CC"/>
              </a:solidFill>
            </a:endParaRPr>
          </a:p>
        </p:txBody>
      </p:sp>
      <p:sp>
        <p:nvSpPr>
          <p:cNvPr id="1301605" name="Rectangle 101"/>
          <p:cNvSpPr>
            <a:spLocks noChangeArrowheads="1"/>
          </p:cNvSpPr>
          <p:nvPr/>
        </p:nvSpPr>
        <p:spPr bwMode="auto">
          <a:xfrm>
            <a:off x="1" y="53584"/>
            <a:ext cx="9906000" cy="51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i="1" dirty="0">
                <a:solidFill>
                  <a:srgbClr val="3333CC"/>
                </a:solidFill>
              </a:rPr>
              <a:t>Qu’est-ce qu’un article ?</a:t>
            </a:r>
          </a:p>
        </p:txBody>
      </p:sp>
      <p:pic>
        <p:nvPicPr>
          <p:cNvPr id="103" name="Picture 2" descr="Résultat de recherche d'images pour &quot;stockage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054" y="3037109"/>
            <a:ext cx="1757734" cy="231506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Résultat de recherche d'images pour &quot;stockage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616" y="2879291"/>
            <a:ext cx="1757734" cy="2315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8183" y="2509959"/>
            <a:ext cx="2031325" cy="369332"/>
          </a:xfrm>
          <a:prstGeom prst="rect">
            <a:avLst/>
          </a:prstGeom>
        </p:spPr>
        <p:txBody>
          <a:bodyPr wrap="none">
            <a:spAutoFit/>
          </a:bodyPr>
          <a:lstStyle/>
          <a:p>
            <a:pPr algn="l"/>
            <a:r>
              <a:rPr lang="fr-FR" altLang="fr-FR" b="1" dirty="0" smtClean="0">
                <a:solidFill>
                  <a:srgbClr val="3333CC"/>
                </a:solidFill>
              </a:rPr>
              <a:t>Matière première</a:t>
            </a:r>
            <a:endParaRPr lang="fr-FR" altLang="fr-FR" b="1" dirty="0">
              <a:solidFill>
                <a:srgbClr val="3333CC"/>
              </a:solidFill>
            </a:endParaRPr>
          </a:p>
        </p:txBody>
      </p:sp>
      <p:sp>
        <p:nvSpPr>
          <p:cNvPr id="106" name="Rectangle 105"/>
          <p:cNvSpPr/>
          <p:nvPr/>
        </p:nvSpPr>
        <p:spPr>
          <a:xfrm>
            <a:off x="2317481" y="1779468"/>
            <a:ext cx="4006225" cy="369332"/>
          </a:xfrm>
          <a:prstGeom prst="rect">
            <a:avLst/>
          </a:prstGeom>
          <a:ln>
            <a:solidFill>
              <a:srgbClr val="3333CC"/>
            </a:solidFill>
          </a:ln>
        </p:spPr>
        <p:txBody>
          <a:bodyPr wrap="none">
            <a:spAutoFit/>
          </a:bodyPr>
          <a:lstStyle/>
          <a:p>
            <a:pPr algn="l"/>
            <a:r>
              <a:rPr lang="fr-FR" altLang="fr-FR" b="1" dirty="0" smtClean="0">
                <a:solidFill>
                  <a:srgbClr val="3333CC"/>
                </a:solidFill>
              </a:rPr>
              <a:t>Sous ensemble système flux stock</a:t>
            </a:r>
            <a:endParaRPr lang="fr-FR" altLang="fr-FR" b="1" dirty="0">
              <a:solidFill>
                <a:srgbClr val="3333CC"/>
              </a:solidFill>
            </a:endParaRPr>
          </a:p>
        </p:txBody>
      </p:sp>
      <p:pic>
        <p:nvPicPr>
          <p:cNvPr id="107" name="Picture 2" descr="Résultat de recherche d'images pour &quot;machine industrielle de plastiqu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911" y="3081564"/>
            <a:ext cx="1784490" cy="133836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Résultat de recherche d'images pour &quot;machine industrielle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2072" y="2796316"/>
            <a:ext cx="1985597" cy="13227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2869538" y="5128937"/>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nvGrpSpPr>
          <p:cNvPr id="4" name="Groupe 3"/>
          <p:cNvGrpSpPr/>
          <p:nvPr/>
        </p:nvGrpSpPr>
        <p:grpSpPr>
          <a:xfrm>
            <a:off x="4702404" y="4906515"/>
            <a:ext cx="691979" cy="444844"/>
            <a:chOff x="3390571" y="5572898"/>
            <a:chExt cx="691979" cy="444844"/>
          </a:xfrm>
        </p:grpSpPr>
        <p:sp>
          <p:nvSpPr>
            <p:cNvPr id="62" name="Rectangle 61"/>
            <p:cNvSpPr/>
            <p:nvPr/>
          </p:nvSpPr>
          <p:spPr bwMode="auto">
            <a:xfrm>
              <a:off x="3390571" y="5572898"/>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3" name="Rectangle 62"/>
            <p:cNvSpPr/>
            <p:nvPr/>
          </p:nvSpPr>
          <p:spPr bwMode="auto">
            <a:xfrm>
              <a:off x="3390571" y="5795320"/>
              <a:ext cx="691979" cy="222422"/>
            </a:xfrm>
            <a:prstGeom prst="rect">
              <a:avLst/>
            </a:prstGeom>
            <a:solidFill>
              <a:srgbClr val="3333CC"/>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grpSp>
        <p:nvGrpSpPr>
          <p:cNvPr id="5" name="Groupe 4"/>
          <p:cNvGrpSpPr/>
          <p:nvPr/>
        </p:nvGrpSpPr>
        <p:grpSpPr>
          <a:xfrm>
            <a:off x="6535270" y="4675857"/>
            <a:ext cx="691979" cy="675502"/>
            <a:chOff x="4828096" y="5482283"/>
            <a:chExt cx="691979" cy="675502"/>
          </a:xfrm>
        </p:grpSpPr>
        <p:sp>
          <p:nvSpPr>
            <p:cNvPr id="64" name="Rectangle 63"/>
            <p:cNvSpPr/>
            <p:nvPr/>
          </p:nvSpPr>
          <p:spPr bwMode="auto">
            <a:xfrm>
              <a:off x="4828096" y="5482283"/>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5" name="Rectangle 64"/>
            <p:cNvSpPr/>
            <p:nvPr/>
          </p:nvSpPr>
          <p:spPr bwMode="auto">
            <a:xfrm>
              <a:off x="4828096" y="5708821"/>
              <a:ext cx="691979" cy="222422"/>
            </a:xfrm>
            <a:prstGeom prst="rect">
              <a:avLst/>
            </a:prstGeom>
            <a:solidFill>
              <a:srgbClr val="3333CC"/>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6" name="Rectangle 65"/>
            <p:cNvSpPr/>
            <p:nvPr/>
          </p:nvSpPr>
          <p:spPr bwMode="auto">
            <a:xfrm>
              <a:off x="4828096" y="5935363"/>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cxnSp>
        <p:nvCxnSpPr>
          <p:cNvPr id="9" name="Connecteur droit avec flèche 8"/>
          <p:cNvCxnSpPr>
            <a:stCxn id="103" idx="3"/>
          </p:cNvCxnSpPr>
          <p:nvPr/>
        </p:nvCxnSpPr>
        <p:spPr bwMode="auto">
          <a:xfrm>
            <a:off x="1982788" y="4194642"/>
            <a:ext cx="1112136" cy="93017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avec flèche 10"/>
          <p:cNvCxnSpPr>
            <a:endCxn id="107" idx="2"/>
          </p:cNvCxnSpPr>
          <p:nvPr/>
        </p:nvCxnSpPr>
        <p:spPr bwMode="auto">
          <a:xfrm flipV="1">
            <a:off x="3336324" y="4419932"/>
            <a:ext cx="558832" cy="70900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avec flèche 12"/>
          <p:cNvCxnSpPr>
            <a:endCxn id="62" idx="0"/>
          </p:cNvCxnSpPr>
          <p:nvPr/>
        </p:nvCxnSpPr>
        <p:spPr bwMode="auto">
          <a:xfrm>
            <a:off x="4287795" y="4419932"/>
            <a:ext cx="760599" cy="486583"/>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avec flèche 14"/>
          <p:cNvCxnSpPr/>
          <p:nvPr/>
        </p:nvCxnSpPr>
        <p:spPr bwMode="auto">
          <a:xfrm flipV="1">
            <a:off x="5276851" y="4194642"/>
            <a:ext cx="790231" cy="703637"/>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eur droit avec flèche 16"/>
          <p:cNvCxnSpPr>
            <a:endCxn id="64" idx="0"/>
          </p:cNvCxnSpPr>
          <p:nvPr/>
        </p:nvCxnSpPr>
        <p:spPr bwMode="auto">
          <a:xfrm>
            <a:off x="6252519" y="4194642"/>
            <a:ext cx="628741" cy="48121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avec flèche 18"/>
          <p:cNvCxnSpPr>
            <a:stCxn id="65" idx="3"/>
          </p:cNvCxnSpPr>
          <p:nvPr/>
        </p:nvCxnSpPr>
        <p:spPr bwMode="auto">
          <a:xfrm flipV="1">
            <a:off x="7227249" y="4194642"/>
            <a:ext cx="841713" cy="818964"/>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a:xfrm>
            <a:off x="2409796" y="5453627"/>
            <a:ext cx="1655577" cy="646331"/>
          </a:xfrm>
          <a:prstGeom prst="rect">
            <a:avLst/>
          </a:prstGeom>
        </p:spPr>
        <p:txBody>
          <a:bodyPr wrap="square">
            <a:spAutoFit/>
          </a:bodyPr>
          <a:lstStyle/>
          <a:p>
            <a:pPr algn="l"/>
            <a:r>
              <a:rPr lang="fr-FR" altLang="fr-FR" b="1" dirty="0">
                <a:solidFill>
                  <a:srgbClr val="3333CC"/>
                </a:solidFill>
              </a:rPr>
              <a:t>Étape n°1</a:t>
            </a:r>
          </a:p>
          <a:p>
            <a:pPr algn="l"/>
            <a:r>
              <a:rPr lang="fr-FR" altLang="fr-FR" b="1" dirty="0">
                <a:solidFill>
                  <a:srgbClr val="3333CC"/>
                </a:solidFill>
              </a:rPr>
              <a:t>(sortie stock)</a:t>
            </a:r>
          </a:p>
        </p:txBody>
      </p:sp>
      <p:sp>
        <p:nvSpPr>
          <p:cNvPr id="7" name="Rectangle 6"/>
          <p:cNvSpPr/>
          <p:nvPr/>
        </p:nvSpPr>
        <p:spPr>
          <a:xfrm>
            <a:off x="4466861" y="5453627"/>
            <a:ext cx="1384171" cy="646331"/>
          </a:xfrm>
          <a:prstGeom prst="rect">
            <a:avLst/>
          </a:prstGeom>
        </p:spPr>
        <p:txBody>
          <a:bodyPr wrap="square">
            <a:spAutoFit/>
          </a:bodyPr>
          <a:lstStyle/>
          <a:p>
            <a:pPr algn="l"/>
            <a:r>
              <a:rPr lang="fr-FR" altLang="fr-FR" b="1" dirty="0">
                <a:solidFill>
                  <a:srgbClr val="3333CC"/>
                </a:solidFill>
              </a:rPr>
              <a:t>Étape n°2</a:t>
            </a:r>
          </a:p>
          <a:p>
            <a:pPr algn="l"/>
            <a:r>
              <a:rPr lang="fr-FR" altLang="fr-FR" b="1" dirty="0">
                <a:solidFill>
                  <a:srgbClr val="3333CC"/>
                </a:solidFill>
              </a:rPr>
              <a:t>(sortie P1)</a:t>
            </a:r>
          </a:p>
        </p:txBody>
      </p:sp>
      <p:sp>
        <p:nvSpPr>
          <p:cNvPr id="8" name="Rectangle 7"/>
          <p:cNvSpPr/>
          <p:nvPr/>
        </p:nvSpPr>
        <p:spPr>
          <a:xfrm>
            <a:off x="6252519" y="5453627"/>
            <a:ext cx="1395586" cy="646331"/>
          </a:xfrm>
          <a:prstGeom prst="rect">
            <a:avLst/>
          </a:prstGeom>
        </p:spPr>
        <p:txBody>
          <a:bodyPr wrap="square">
            <a:spAutoFit/>
          </a:bodyPr>
          <a:lstStyle/>
          <a:p>
            <a:pPr algn="l"/>
            <a:r>
              <a:rPr lang="fr-FR" altLang="fr-FR" b="1" dirty="0">
                <a:solidFill>
                  <a:srgbClr val="3333CC"/>
                </a:solidFill>
              </a:rPr>
              <a:t>Étape n°3</a:t>
            </a:r>
          </a:p>
          <a:p>
            <a:pPr algn="l"/>
            <a:r>
              <a:rPr lang="fr-FR" altLang="fr-FR" b="1" dirty="0">
                <a:solidFill>
                  <a:srgbClr val="3333CC"/>
                </a:solidFill>
              </a:rPr>
              <a:t>(sortie </a:t>
            </a:r>
            <a:r>
              <a:rPr lang="fr-FR" altLang="fr-FR" b="1" dirty="0" smtClean="0">
                <a:solidFill>
                  <a:srgbClr val="3333CC"/>
                </a:solidFill>
              </a:rPr>
              <a:t>P2)</a:t>
            </a:r>
            <a:endParaRPr lang="fr-FR" dirty="0"/>
          </a:p>
        </p:txBody>
      </p:sp>
      <p:sp>
        <p:nvSpPr>
          <p:cNvPr id="30" name="Rectangle 92"/>
          <p:cNvSpPr>
            <a:spLocks noChangeArrowheads="1"/>
          </p:cNvSpPr>
          <p:nvPr/>
        </p:nvSpPr>
        <p:spPr bwMode="auto">
          <a:xfrm>
            <a:off x="755478" y="6254397"/>
            <a:ext cx="8540750" cy="536575"/>
          </a:xfrm>
          <a:prstGeom prst="rect">
            <a:avLst/>
          </a:prstGeom>
          <a:solidFill>
            <a:schemeClr val="bg1"/>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900">
                <a:solidFill>
                  <a:srgbClr val="3333CC"/>
                </a:solidFill>
              </a:rPr>
              <a:t>UN ARTICLE = UNE ENTITE STOCKABLE</a:t>
            </a:r>
          </a:p>
        </p:txBody>
      </p:sp>
      <p:sp>
        <p:nvSpPr>
          <p:cNvPr id="10" name="Rectangle 9"/>
          <p:cNvSpPr/>
          <p:nvPr/>
        </p:nvSpPr>
        <p:spPr bwMode="auto">
          <a:xfrm>
            <a:off x="2319508" y="1779373"/>
            <a:ext cx="7399134" cy="4320585"/>
          </a:xfrm>
          <a:prstGeom prst="rect">
            <a:avLst/>
          </a:prstGeom>
          <a:no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32" name="Rectangle 6"/>
          <p:cNvSpPr>
            <a:spLocks noChangeArrowheads="1"/>
          </p:cNvSpPr>
          <p:nvPr/>
        </p:nvSpPr>
        <p:spPr bwMode="auto">
          <a:xfrm>
            <a:off x="1303845" y="584574"/>
            <a:ext cx="2581283" cy="1002011"/>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0" tIns="38960" rIns="77920" bIns="38960">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009900"/>
                </a:solidFill>
              </a:rPr>
              <a:t>Article B à l’étape 1</a:t>
            </a:r>
            <a:endParaRPr lang="fr-FR" altLang="fr-FR" sz="2000" b="1" dirty="0">
              <a:solidFill>
                <a:srgbClr val="009900"/>
              </a:solidFill>
            </a:endParaRPr>
          </a:p>
          <a:p>
            <a:pPr algn="l"/>
            <a:r>
              <a:rPr lang="fr-FR" altLang="fr-FR" sz="2000" b="1" dirty="0">
                <a:solidFill>
                  <a:srgbClr val="009900"/>
                </a:solidFill>
              </a:rPr>
              <a:t>Article B </a:t>
            </a:r>
            <a:r>
              <a:rPr lang="fr-FR" altLang="fr-FR" sz="2000" b="1" dirty="0" smtClean="0">
                <a:solidFill>
                  <a:srgbClr val="009900"/>
                </a:solidFill>
              </a:rPr>
              <a:t>à l’étape 2</a:t>
            </a:r>
            <a:endParaRPr lang="fr-FR" altLang="fr-FR" sz="2000" b="1" dirty="0">
              <a:solidFill>
                <a:srgbClr val="009900"/>
              </a:solidFill>
            </a:endParaRPr>
          </a:p>
          <a:p>
            <a:pPr algn="l"/>
            <a:r>
              <a:rPr lang="fr-FR" altLang="fr-FR" sz="2000" b="1" dirty="0">
                <a:solidFill>
                  <a:srgbClr val="009900"/>
                </a:solidFill>
              </a:rPr>
              <a:t>Article B </a:t>
            </a:r>
            <a:r>
              <a:rPr lang="fr-FR" altLang="fr-FR" sz="2000" b="1" dirty="0" smtClean="0">
                <a:solidFill>
                  <a:srgbClr val="009900"/>
                </a:solidFill>
              </a:rPr>
              <a:t>à </a:t>
            </a:r>
            <a:r>
              <a:rPr lang="fr-FR" altLang="fr-FR" sz="2000" b="1" dirty="0">
                <a:solidFill>
                  <a:srgbClr val="009900"/>
                </a:solidFill>
              </a:rPr>
              <a:t>l’étape </a:t>
            </a:r>
            <a:r>
              <a:rPr lang="fr-FR" altLang="fr-FR" sz="2000" b="1" dirty="0" smtClean="0">
                <a:solidFill>
                  <a:srgbClr val="009900"/>
                </a:solidFill>
              </a:rPr>
              <a:t>3</a:t>
            </a:r>
            <a:endParaRPr lang="fr-FR" altLang="fr-FR" sz="2000" b="1" dirty="0">
              <a:solidFill>
                <a:srgbClr val="009900"/>
              </a:solidFill>
            </a:endParaRPr>
          </a:p>
        </p:txBody>
      </p:sp>
      <p:sp>
        <p:nvSpPr>
          <p:cNvPr id="41" name="Rectangle 55"/>
          <p:cNvSpPr>
            <a:spLocks noChangeArrowheads="1"/>
          </p:cNvSpPr>
          <p:nvPr/>
        </p:nvSpPr>
        <p:spPr bwMode="auto">
          <a:xfrm>
            <a:off x="8068961" y="1877530"/>
            <a:ext cx="1383957" cy="425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45" tIns="35973" rIns="71945" bIns="35973" anchor="ct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solidFill>
                  <a:srgbClr val="3333CC"/>
                </a:solidFill>
              </a:rPr>
              <a:t>ARTICLE B</a:t>
            </a:r>
          </a:p>
        </p:txBody>
      </p:sp>
      <p:sp>
        <p:nvSpPr>
          <p:cNvPr id="42" name="Rectangle 55"/>
          <p:cNvSpPr>
            <a:spLocks noChangeArrowheads="1"/>
          </p:cNvSpPr>
          <p:nvPr/>
        </p:nvSpPr>
        <p:spPr bwMode="auto">
          <a:xfrm>
            <a:off x="608514" y="1877530"/>
            <a:ext cx="1383957" cy="425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45" tIns="35973" rIns="71945" bIns="35973" anchor="ct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solidFill>
                  <a:srgbClr val="3333CC"/>
                </a:solidFill>
              </a:rPr>
              <a:t>ARTICLE </a:t>
            </a:r>
            <a:r>
              <a:rPr lang="fr-FR" altLang="fr-FR" sz="1600" b="1" dirty="0" smtClean="0">
                <a:solidFill>
                  <a:srgbClr val="3333CC"/>
                </a:solidFill>
              </a:rPr>
              <a:t>A</a:t>
            </a:r>
            <a:endParaRPr lang="fr-FR" altLang="fr-FR" sz="1600" b="1" dirty="0">
              <a:solidFill>
                <a:srgbClr val="3333CC"/>
              </a:solidFill>
            </a:endParaRPr>
          </a:p>
        </p:txBody>
      </p:sp>
      <p:sp>
        <p:nvSpPr>
          <p:cNvPr id="43" name="Rectangle 55"/>
          <p:cNvSpPr>
            <a:spLocks noChangeArrowheads="1"/>
          </p:cNvSpPr>
          <p:nvPr/>
        </p:nvSpPr>
        <p:spPr bwMode="auto">
          <a:xfrm>
            <a:off x="4787401" y="872875"/>
            <a:ext cx="1383957" cy="425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45" tIns="35973" rIns="71945" bIns="35973" anchor="ct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solidFill>
                  <a:srgbClr val="3333CC"/>
                </a:solidFill>
              </a:rPr>
              <a:t>ARTICLE B</a:t>
            </a:r>
          </a:p>
        </p:txBody>
      </p:sp>
      <p:cxnSp>
        <p:nvCxnSpPr>
          <p:cNvPr id="14" name="Connecteur droit avec flèche 13"/>
          <p:cNvCxnSpPr>
            <a:stCxn id="32" idx="3"/>
            <a:endCxn id="43" idx="1"/>
          </p:cNvCxnSpPr>
          <p:nvPr/>
        </p:nvCxnSpPr>
        <p:spPr bwMode="auto">
          <a:xfrm flipV="1">
            <a:off x="3885128" y="1085579"/>
            <a:ext cx="902273" cy="1"/>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avec flèche 17"/>
          <p:cNvCxnSpPr>
            <a:stCxn id="43" idx="2"/>
          </p:cNvCxnSpPr>
          <p:nvPr/>
        </p:nvCxnSpPr>
        <p:spPr bwMode="auto">
          <a:xfrm flipH="1">
            <a:off x="5479379" y="1298283"/>
            <a:ext cx="1" cy="48118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221448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1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605" grpId="0"/>
      <p:bldP spid="30"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37" name="Rectangle 4101"/>
          <p:cNvSpPr>
            <a:spLocks noChangeArrowheads="1"/>
          </p:cNvSpPr>
          <p:nvPr/>
        </p:nvSpPr>
        <p:spPr bwMode="auto">
          <a:xfrm>
            <a:off x="252413" y="-79573"/>
            <a:ext cx="9436100" cy="51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i="1" dirty="0" smtClean="0">
                <a:solidFill>
                  <a:srgbClr val="3333CC"/>
                </a:solidFill>
              </a:rPr>
              <a:t>Combien d’articles dans </a:t>
            </a:r>
            <a:r>
              <a:rPr lang="fr-FR" altLang="fr-FR" sz="2800" b="1" i="1" dirty="0" err="1">
                <a:solidFill>
                  <a:srgbClr val="3333CC"/>
                </a:solidFill>
              </a:rPr>
              <a:t>L</a:t>
            </a:r>
            <a:r>
              <a:rPr lang="fr-FR" altLang="fr-FR" sz="2800" b="1" i="1" dirty="0" err="1" smtClean="0">
                <a:solidFill>
                  <a:srgbClr val="3333CC"/>
                </a:solidFill>
              </a:rPr>
              <a:t>azurex</a:t>
            </a:r>
            <a:r>
              <a:rPr lang="fr-FR" altLang="fr-FR" sz="2800" b="1" i="1" dirty="0" smtClean="0">
                <a:solidFill>
                  <a:srgbClr val="3333CC"/>
                </a:solidFill>
              </a:rPr>
              <a:t> ?</a:t>
            </a:r>
            <a:endParaRPr lang="fr-FR" altLang="fr-FR" sz="2800" b="1" i="1" dirty="0">
              <a:solidFill>
                <a:srgbClr val="3333CC"/>
              </a:solidFill>
            </a:endParaRPr>
          </a:p>
        </p:txBody>
      </p:sp>
      <p:sp>
        <p:nvSpPr>
          <p:cNvPr id="66" name="Rectangle 12"/>
          <p:cNvSpPr>
            <a:spLocks noChangeArrowheads="1"/>
          </p:cNvSpPr>
          <p:nvPr/>
        </p:nvSpPr>
        <p:spPr bwMode="auto">
          <a:xfrm>
            <a:off x="8000803" y="3574504"/>
            <a:ext cx="1765518" cy="1061976"/>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7" name="Freeform 14"/>
          <p:cNvSpPr>
            <a:spLocks/>
          </p:cNvSpPr>
          <p:nvPr/>
        </p:nvSpPr>
        <p:spPr bwMode="auto">
          <a:xfrm>
            <a:off x="3375062" y="2652238"/>
            <a:ext cx="6420691" cy="4134703"/>
          </a:xfrm>
          <a:custGeom>
            <a:avLst/>
            <a:gdLst>
              <a:gd name="T0" fmla="*/ 0 w 4180"/>
              <a:gd name="T1" fmla="*/ 0 h 3254"/>
              <a:gd name="T2" fmla="*/ 2147483647 w 4180"/>
              <a:gd name="T3" fmla="*/ 0 h 3254"/>
              <a:gd name="T4" fmla="*/ 2147483647 w 4180"/>
              <a:gd name="T5" fmla="*/ 2147483647 h 3254"/>
              <a:gd name="T6" fmla="*/ 0 w 4180"/>
              <a:gd name="T7" fmla="*/ 2147483647 h 3254"/>
              <a:gd name="T8" fmla="*/ 0 w 4180"/>
              <a:gd name="T9" fmla="*/ 0 h 3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0" h="3254">
                <a:moveTo>
                  <a:pt x="0" y="0"/>
                </a:moveTo>
                <a:lnTo>
                  <a:pt x="4179" y="0"/>
                </a:lnTo>
                <a:lnTo>
                  <a:pt x="4179" y="3253"/>
                </a:lnTo>
                <a:lnTo>
                  <a:pt x="0" y="3253"/>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68" name="Rectangle 34"/>
          <p:cNvSpPr>
            <a:spLocks noChangeArrowheads="1"/>
          </p:cNvSpPr>
          <p:nvPr/>
        </p:nvSpPr>
        <p:spPr bwMode="auto">
          <a:xfrm>
            <a:off x="1970117" y="3695388"/>
            <a:ext cx="1264770"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100" dirty="0">
                <a:solidFill>
                  <a:srgbClr val="3333CC"/>
                </a:solidFill>
                <a:latin typeface="Eras Bold ITC" pitchFamily="34" charset="0"/>
              </a:rPr>
              <a:t>délai = 10 jours</a:t>
            </a:r>
          </a:p>
        </p:txBody>
      </p:sp>
      <p:sp>
        <p:nvSpPr>
          <p:cNvPr id="69" name="Freeform 55"/>
          <p:cNvSpPr>
            <a:spLocks/>
          </p:cNvSpPr>
          <p:nvPr/>
        </p:nvSpPr>
        <p:spPr bwMode="auto">
          <a:xfrm>
            <a:off x="3375062" y="496894"/>
            <a:ext cx="6420691" cy="2157241"/>
          </a:xfrm>
          <a:custGeom>
            <a:avLst/>
            <a:gdLst>
              <a:gd name="T0" fmla="*/ 0 w 4175"/>
              <a:gd name="T1" fmla="*/ 0 h 942"/>
              <a:gd name="T2" fmla="*/ 2147483647 w 4175"/>
              <a:gd name="T3" fmla="*/ 0 h 942"/>
              <a:gd name="T4" fmla="*/ 2147483647 w 4175"/>
              <a:gd name="T5" fmla="*/ 2147483647 h 942"/>
              <a:gd name="T6" fmla="*/ 0 w 4175"/>
              <a:gd name="T7" fmla="*/ 2147483647 h 942"/>
              <a:gd name="T8" fmla="*/ 0 w 4175"/>
              <a:gd name="T9" fmla="*/ 0 h 9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5" h="942">
                <a:moveTo>
                  <a:pt x="0" y="0"/>
                </a:moveTo>
                <a:lnTo>
                  <a:pt x="4174" y="0"/>
                </a:lnTo>
                <a:lnTo>
                  <a:pt x="4174" y="941"/>
                </a:lnTo>
                <a:lnTo>
                  <a:pt x="0" y="941"/>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0" name="Freeform 56"/>
          <p:cNvSpPr>
            <a:spLocks/>
          </p:cNvSpPr>
          <p:nvPr/>
        </p:nvSpPr>
        <p:spPr bwMode="auto">
          <a:xfrm flipV="1">
            <a:off x="3387319" y="4590761"/>
            <a:ext cx="6388978" cy="45719"/>
          </a:xfrm>
          <a:custGeom>
            <a:avLst/>
            <a:gdLst>
              <a:gd name="T0" fmla="*/ 0 w 4148"/>
              <a:gd name="T1" fmla="*/ 0 h 1"/>
              <a:gd name="T2" fmla="*/ 2147483647 w 4148"/>
              <a:gd name="T3" fmla="*/ 0 h 1"/>
              <a:gd name="T4" fmla="*/ 0 w 4148"/>
              <a:gd name="T5" fmla="*/ 0 h 1"/>
              <a:gd name="T6" fmla="*/ 0 60000 65536"/>
              <a:gd name="T7" fmla="*/ 0 60000 65536"/>
              <a:gd name="T8" fmla="*/ 0 60000 65536"/>
            </a:gdLst>
            <a:ahLst/>
            <a:cxnLst>
              <a:cxn ang="T6">
                <a:pos x="T0" y="T1"/>
              </a:cxn>
              <a:cxn ang="T7">
                <a:pos x="T2" y="T3"/>
              </a:cxn>
              <a:cxn ang="T8">
                <a:pos x="T4" y="T5"/>
              </a:cxn>
            </a:cxnLst>
            <a:rect l="0" t="0" r="r" b="b"/>
            <a:pathLst>
              <a:path w="4148" h="1">
                <a:moveTo>
                  <a:pt x="0" y="0"/>
                </a:moveTo>
                <a:lnTo>
                  <a:pt x="4147" y="0"/>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1" name="Freeform 57"/>
          <p:cNvSpPr>
            <a:spLocks/>
          </p:cNvSpPr>
          <p:nvPr/>
        </p:nvSpPr>
        <p:spPr bwMode="auto">
          <a:xfrm>
            <a:off x="8577263" y="4058105"/>
            <a:ext cx="538162" cy="1588"/>
          </a:xfrm>
          <a:custGeom>
            <a:avLst/>
            <a:gdLst>
              <a:gd name="T0" fmla="*/ 2147483647 w 365"/>
              <a:gd name="T1" fmla="*/ 0 h 1"/>
              <a:gd name="T2" fmla="*/ 0 w 365"/>
              <a:gd name="T3" fmla="*/ 0 h 1"/>
              <a:gd name="T4" fmla="*/ 2147483647 w 365"/>
              <a:gd name="T5" fmla="*/ 0 h 1"/>
              <a:gd name="T6" fmla="*/ 0 60000 65536"/>
              <a:gd name="T7" fmla="*/ 0 60000 65536"/>
              <a:gd name="T8" fmla="*/ 0 60000 65536"/>
            </a:gdLst>
            <a:ahLst/>
            <a:cxnLst>
              <a:cxn ang="T6">
                <a:pos x="T0" y="T1"/>
              </a:cxn>
              <a:cxn ang="T7">
                <a:pos x="T2" y="T3"/>
              </a:cxn>
              <a:cxn ang="T8">
                <a:pos x="T4" y="T5"/>
              </a:cxn>
            </a:cxnLst>
            <a:rect l="0" t="0" r="r" b="b"/>
            <a:pathLst>
              <a:path w="365" h="1">
                <a:moveTo>
                  <a:pt x="364" y="0"/>
                </a:moveTo>
                <a:lnTo>
                  <a:pt x="0" y="0"/>
                </a:lnTo>
                <a:lnTo>
                  <a:pt x="364" y="0"/>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2" name="Freeform 243"/>
          <p:cNvSpPr>
            <a:spLocks/>
          </p:cNvSpPr>
          <p:nvPr/>
        </p:nvSpPr>
        <p:spPr bwMode="auto">
          <a:xfrm>
            <a:off x="6259513" y="1565564"/>
            <a:ext cx="1587" cy="506412"/>
          </a:xfrm>
          <a:custGeom>
            <a:avLst/>
            <a:gdLst>
              <a:gd name="T0" fmla="*/ 0 w 1"/>
              <a:gd name="T1" fmla="*/ 0 h 355"/>
              <a:gd name="T2" fmla="*/ 0 w 1"/>
              <a:gd name="T3" fmla="*/ 2147483647 h 355"/>
              <a:gd name="T4" fmla="*/ 0 w 1"/>
              <a:gd name="T5" fmla="*/ 0 h 355"/>
              <a:gd name="T6" fmla="*/ 0 60000 65536"/>
              <a:gd name="T7" fmla="*/ 0 60000 65536"/>
              <a:gd name="T8" fmla="*/ 0 60000 65536"/>
            </a:gdLst>
            <a:ahLst/>
            <a:cxnLst>
              <a:cxn ang="T6">
                <a:pos x="T0" y="T1"/>
              </a:cxn>
              <a:cxn ang="T7">
                <a:pos x="T2" y="T3"/>
              </a:cxn>
              <a:cxn ang="T8">
                <a:pos x="T4" y="T5"/>
              </a:cxn>
            </a:cxnLst>
            <a:rect l="0" t="0" r="r" b="b"/>
            <a:pathLst>
              <a:path w="1" h="355">
                <a:moveTo>
                  <a:pt x="0" y="0"/>
                </a:moveTo>
                <a:lnTo>
                  <a:pt x="0" y="354"/>
                </a:lnTo>
                <a:lnTo>
                  <a:pt x="0" y="0"/>
                </a:lnTo>
              </a:path>
            </a:pathLst>
          </a:custGeom>
          <a:noFill/>
          <a:ln w="508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3" name="Rectangle 244"/>
          <p:cNvSpPr>
            <a:spLocks noChangeArrowheads="1"/>
          </p:cNvSpPr>
          <p:nvPr/>
        </p:nvSpPr>
        <p:spPr bwMode="auto">
          <a:xfrm>
            <a:off x="3297607" y="6167893"/>
            <a:ext cx="141288" cy="439737"/>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4" name="Rectangle 282"/>
          <p:cNvSpPr>
            <a:spLocks noChangeArrowheads="1"/>
          </p:cNvSpPr>
          <p:nvPr/>
        </p:nvSpPr>
        <p:spPr bwMode="auto">
          <a:xfrm>
            <a:off x="1606550" y="4073980"/>
            <a:ext cx="10207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dirty="0">
                <a:solidFill>
                  <a:schemeClr val="bg1"/>
                </a:solidFill>
                <a:latin typeface="Arial Black" panose="020B0A04020102020204" pitchFamily="34" charset="0"/>
              </a:rPr>
              <a:t>2. TRANSPORT</a:t>
            </a:r>
          </a:p>
        </p:txBody>
      </p:sp>
      <p:sp>
        <p:nvSpPr>
          <p:cNvPr id="75" name="Freeform 328"/>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6" name="Freeform 329"/>
          <p:cNvSpPr>
            <a:spLocks/>
          </p:cNvSpPr>
          <p:nvPr/>
        </p:nvSpPr>
        <p:spPr bwMode="auto">
          <a:xfrm>
            <a:off x="357188" y="5040768"/>
            <a:ext cx="1300162" cy="1200150"/>
          </a:xfrm>
          <a:custGeom>
            <a:avLst/>
            <a:gdLst>
              <a:gd name="T0" fmla="*/ 2147483647 w 882"/>
              <a:gd name="T1" fmla="*/ 2147483647 h 840"/>
              <a:gd name="T2" fmla="*/ 2147483647 w 882"/>
              <a:gd name="T3" fmla="*/ 2147483647 h 840"/>
              <a:gd name="T4" fmla="*/ 2147483647 w 882"/>
              <a:gd name="T5" fmla="*/ 2147483647 h 840"/>
              <a:gd name="T6" fmla="*/ 2147483647 w 882"/>
              <a:gd name="T7" fmla="*/ 2147483647 h 840"/>
              <a:gd name="T8" fmla="*/ 2147483647 w 882"/>
              <a:gd name="T9" fmla="*/ 2147483647 h 840"/>
              <a:gd name="T10" fmla="*/ 2147483647 w 882"/>
              <a:gd name="T11" fmla="*/ 2147483647 h 840"/>
              <a:gd name="T12" fmla="*/ 2147483647 w 882"/>
              <a:gd name="T13" fmla="*/ 2147483647 h 840"/>
              <a:gd name="T14" fmla="*/ 2147483647 w 882"/>
              <a:gd name="T15" fmla="*/ 2147483647 h 840"/>
              <a:gd name="T16" fmla="*/ 2147483647 w 882"/>
              <a:gd name="T17" fmla="*/ 2147483647 h 840"/>
              <a:gd name="T18" fmla="*/ 2147483647 w 882"/>
              <a:gd name="T19" fmla="*/ 2147483647 h 840"/>
              <a:gd name="T20" fmla="*/ 2147483647 w 882"/>
              <a:gd name="T21" fmla="*/ 2147483647 h 840"/>
              <a:gd name="T22" fmla="*/ 2147483647 w 882"/>
              <a:gd name="T23" fmla="*/ 2147483647 h 840"/>
              <a:gd name="T24" fmla="*/ 2147483647 w 882"/>
              <a:gd name="T25" fmla="*/ 2147483647 h 840"/>
              <a:gd name="T26" fmla="*/ 2147483647 w 882"/>
              <a:gd name="T27" fmla="*/ 2147483647 h 840"/>
              <a:gd name="T28" fmla="*/ 2147483647 w 882"/>
              <a:gd name="T29" fmla="*/ 2147483647 h 840"/>
              <a:gd name="T30" fmla="*/ 2147483647 w 882"/>
              <a:gd name="T31" fmla="*/ 2147483647 h 840"/>
              <a:gd name="T32" fmla="*/ 2147483647 w 882"/>
              <a:gd name="T33" fmla="*/ 2147483647 h 840"/>
              <a:gd name="T34" fmla="*/ 2147483647 w 882"/>
              <a:gd name="T35" fmla="*/ 2147483647 h 840"/>
              <a:gd name="T36" fmla="*/ 2147483647 w 882"/>
              <a:gd name="T37" fmla="*/ 2147483647 h 840"/>
              <a:gd name="T38" fmla="*/ 2147483647 w 882"/>
              <a:gd name="T39" fmla="*/ 2147483647 h 840"/>
              <a:gd name="T40" fmla="*/ 2147483647 w 882"/>
              <a:gd name="T41" fmla="*/ 2147483647 h 840"/>
              <a:gd name="T42" fmla="*/ 2147483647 w 882"/>
              <a:gd name="T43" fmla="*/ 2147483647 h 840"/>
              <a:gd name="T44" fmla="*/ 2147483647 w 882"/>
              <a:gd name="T45" fmla="*/ 2147483647 h 840"/>
              <a:gd name="T46" fmla="*/ 2147483647 w 882"/>
              <a:gd name="T47" fmla="*/ 2147483647 h 840"/>
              <a:gd name="T48" fmla="*/ 2147483647 w 882"/>
              <a:gd name="T49" fmla="*/ 2147483647 h 840"/>
              <a:gd name="T50" fmla="*/ 2147483647 w 882"/>
              <a:gd name="T51" fmla="*/ 2147483647 h 840"/>
              <a:gd name="T52" fmla="*/ 2147483647 w 882"/>
              <a:gd name="T53" fmla="*/ 2147483647 h 840"/>
              <a:gd name="T54" fmla="*/ 2147483647 w 882"/>
              <a:gd name="T55" fmla="*/ 2147483647 h 840"/>
              <a:gd name="T56" fmla="*/ 2147483647 w 882"/>
              <a:gd name="T57" fmla="*/ 2147483647 h 840"/>
              <a:gd name="T58" fmla="*/ 2147483647 w 882"/>
              <a:gd name="T59" fmla="*/ 2147483647 h 840"/>
              <a:gd name="T60" fmla="*/ 2147483647 w 882"/>
              <a:gd name="T61" fmla="*/ 2147483647 h 840"/>
              <a:gd name="T62" fmla="*/ 2147483647 w 882"/>
              <a:gd name="T63" fmla="*/ 2147483647 h 840"/>
              <a:gd name="T64" fmla="*/ 2147483647 w 882"/>
              <a:gd name="T65" fmla="*/ 2147483647 h 840"/>
              <a:gd name="T66" fmla="*/ 2147483647 w 882"/>
              <a:gd name="T67" fmla="*/ 2147483647 h 840"/>
              <a:gd name="T68" fmla="*/ 2147483647 w 882"/>
              <a:gd name="T69" fmla="*/ 2147483647 h 840"/>
              <a:gd name="T70" fmla="*/ 2147483647 w 882"/>
              <a:gd name="T71" fmla="*/ 2147483647 h 840"/>
              <a:gd name="T72" fmla="*/ 2147483647 w 882"/>
              <a:gd name="T73" fmla="*/ 2147483647 h 840"/>
              <a:gd name="T74" fmla="*/ 2147483647 w 882"/>
              <a:gd name="T75" fmla="*/ 2147483647 h 840"/>
              <a:gd name="T76" fmla="*/ 0 w 882"/>
              <a:gd name="T77" fmla="*/ 2147483647 h 840"/>
              <a:gd name="T78" fmla="*/ 2147483647 w 882"/>
              <a:gd name="T79" fmla="*/ 2147483647 h 840"/>
              <a:gd name="T80" fmla="*/ 2147483647 w 882"/>
              <a:gd name="T81" fmla="*/ 2147483647 h 840"/>
              <a:gd name="T82" fmla="*/ 2147483647 w 882"/>
              <a:gd name="T83" fmla="*/ 2147483647 h 840"/>
              <a:gd name="T84" fmla="*/ 2147483647 w 882"/>
              <a:gd name="T85" fmla="*/ 2147483647 h 840"/>
              <a:gd name="T86" fmla="*/ 2147483647 w 882"/>
              <a:gd name="T87" fmla="*/ 2147483647 h 840"/>
              <a:gd name="T88" fmla="*/ 2147483647 w 882"/>
              <a:gd name="T89" fmla="*/ 2147483647 h 840"/>
              <a:gd name="T90" fmla="*/ 2147483647 w 882"/>
              <a:gd name="T91" fmla="*/ 2147483647 h 840"/>
              <a:gd name="T92" fmla="*/ 2147483647 w 882"/>
              <a:gd name="T93" fmla="*/ 2147483647 h 840"/>
              <a:gd name="T94" fmla="*/ 2147483647 w 882"/>
              <a:gd name="T95" fmla="*/ 2147483647 h 840"/>
              <a:gd name="T96" fmla="*/ 2147483647 w 882"/>
              <a:gd name="T97" fmla="*/ 2147483647 h 840"/>
              <a:gd name="T98" fmla="*/ 2147483647 w 882"/>
              <a:gd name="T99" fmla="*/ 2147483647 h 840"/>
              <a:gd name="T100" fmla="*/ 2147483647 w 882"/>
              <a:gd name="T101" fmla="*/ 2147483647 h 840"/>
              <a:gd name="T102" fmla="*/ 2147483647 w 882"/>
              <a:gd name="T103" fmla="*/ 2147483647 h 8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2" h="840">
                <a:moveTo>
                  <a:pt x="867" y="419"/>
                </a:moveTo>
                <a:lnTo>
                  <a:pt x="867" y="444"/>
                </a:lnTo>
                <a:lnTo>
                  <a:pt x="865" y="470"/>
                </a:lnTo>
                <a:lnTo>
                  <a:pt x="860" y="494"/>
                </a:lnTo>
                <a:lnTo>
                  <a:pt x="854" y="518"/>
                </a:lnTo>
                <a:lnTo>
                  <a:pt x="848" y="542"/>
                </a:lnTo>
                <a:lnTo>
                  <a:pt x="838" y="566"/>
                </a:lnTo>
                <a:lnTo>
                  <a:pt x="829" y="589"/>
                </a:lnTo>
                <a:lnTo>
                  <a:pt x="816" y="611"/>
                </a:lnTo>
                <a:lnTo>
                  <a:pt x="804" y="633"/>
                </a:lnTo>
                <a:lnTo>
                  <a:pt x="790" y="654"/>
                </a:lnTo>
                <a:lnTo>
                  <a:pt x="772" y="674"/>
                </a:lnTo>
                <a:lnTo>
                  <a:pt x="756" y="694"/>
                </a:lnTo>
                <a:lnTo>
                  <a:pt x="738" y="711"/>
                </a:lnTo>
                <a:lnTo>
                  <a:pt x="718" y="728"/>
                </a:lnTo>
                <a:lnTo>
                  <a:pt x="697" y="743"/>
                </a:lnTo>
                <a:lnTo>
                  <a:pt x="677" y="758"/>
                </a:lnTo>
                <a:lnTo>
                  <a:pt x="654" y="771"/>
                </a:lnTo>
                <a:lnTo>
                  <a:pt x="630" y="783"/>
                </a:lnTo>
                <a:lnTo>
                  <a:pt x="607" y="793"/>
                </a:lnTo>
                <a:lnTo>
                  <a:pt x="582" y="803"/>
                </a:lnTo>
                <a:lnTo>
                  <a:pt x="557" y="810"/>
                </a:lnTo>
                <a:lnTo>
                  <a:pt x="532" y="816"/>
                </a:lnTo>
                <a:lnTo>
                  <a:pt x="506" y="821"/>
                </a:lnTo>
                <a:lnTo>
                  <a:pt x="480" y="824"/>
                </a:lnTo>
                <a:lnTo>
                  <a:pt x="454" y="826"/>
                </a:lnTo>
                <a:lnTo>
                  <a:pt x="428" y="826"/>
                </a:lnTo>
                <a:lnTo>
                  <a:pt x="402" y="824"/>
                </a:lnTo>
                <a:lnTo>
                  <a:pt x="375" y="821"/>
                </a:lnTo>
                <a:lnTo>
                  <a:pt x="350" y="816"/>
                </a:lnTo>
                <a:lnTo>
                  <a:pt x="324" y="810"/>
                </a:lnTo>
                <a:lnTo>
                  <a:pt x="299" y="803"/>
                </a:lnTo>
                <a:lnTo>
                  <a:pt x="274" y="793"/>
                </a:lnTo>
                <a:lnTo>
                  <a:pt x="251" y="783"/>
                </a:lnTo>
                <a:lnTo>
                  <a:pt x="227" y="771"/>
                </a:lnTo>
                <a:lnTo>
                  <a:pt x="204" y="758"/>
                </a:lnTo>
                <a:lnTo>
                  <a:pt x="184" y="743"/>
                </a:lnTo>
                <a:lnTo>
                  <a:pt x="164" y="728"/>
                </a:lnTo>
                <a:lnTo>
                  <a:pt x="144" y="711"/>
                </a:lnTo>
                <a:lnTo>
                  <a:pt x="126" y="694"/>
                </a:lnTo>
                <a:lnTo>
                  <a:pt x="109" y="674"/>
                </a:lnTo>
                <a:lnTo>
                  <a:pt x="92" y="654"/>
                </a:lnTo>
                <a:lnTo>
                  <a:pt x="77" y="633"/>
                </a:lnTo>
                <a:lnTo>
                  <a:pt x="65" y="611"/>
                </a:lnTo>
                <a:lnTo>
                  <a:pt x="53" y="589"/>
                </a:lnTo>
                <a:lnTo>
                  <a:pt x="43" y="566"/>
                </a:lnTo>
                <a:lnTo>
                  <a:pt x="33" y="542"/>
                </a:lnTo>
                <a:lnTo>
                  <a:pt x="27" y="518"/>
                </a:lnTo>
                <a:lnTo>
                  <a:pt x="21" y="494"/>
                </a:lnTo>
                <a:lnTo>
                  <a:pt x="17" y="470"/>
                </a:lnTo>
                <a:lnTo>
                  <a:pt x="15" y="444"/>
                </a:lnTo>
                <a:lnTo>
                  <a:pt x="14" y="419"/>
                </a:lnTo>
                <a:lnTo>
                  <a:pt x="15" y="394"/>
                </a:lnTo>
                <a:lnTo>
                  <a:pt x="17" y="369"/>
                </a:lnTo>
                <a:lnTo>
                  <a:pt x="21" y="344"/>
                </a:lnTo>
                <a:lnTo>
                  <a:pt x="27" y="320"/>
                </a:lnTo>
                <a:lnTo>
                  <a:pt x="33" y="296"/>
                </a:lnTo>
                <a:lnTo>
                  <a:pt x="43" y="272"/>
                </a:lnTo>
                <a:lnTo>
                  <a:pt x="53" y="250"/>
                </a:lnTo>
                <a:lnTo>
                  <a:pt x="65" y="227"/>
                </a:lnTo>
                <a:lnTo>
                  <a:pt x="77" y="206"/>
                </a:lnTo>
                <a:lnTo>
                  <a:pt x="92" y="185"/>
                </a:lnTo>
                <a:lnTo>
                  <a:pt x="109" y="165"/>
                </a:lnTo>
                <a:lnTo>
                  <a:pt x="126" y="145"/>
                </a:lnTo>
                <a:lnTo>
                  <a:pt x="144" y="128"/>
                </a:lnTo>
                <a:lnTo>
                  <a:pt x="164" y="111"/>
                </a:lnTo>
                <a:lnTo>
                  <a:pt x="184" y="95"/>
                </a:lnTo>
                <a:lnTo>
                  <a:pt x="204" y="80"/>
                </a:lnTo>
                <a:lnTo>
                  <a:pt x="227" y="67"/>
                </a:lnTo>
                <a:lnTo>
                  <a:pt x="251" y="55"/>
                </a:lnTo>
                <a:lnTo>
                  <a:pt x="274" y="45"/>
                </a:lnTo>
                <a:lnTo>
                  <a:pt x="299" y="36"/>
                </a:lnTo>
                <a:lnTo>
                  <a:pt x="324" y="29"/>
                </a:lnTo>
                <a:lnTo>
                  <a:pt x="350" y="22"/>
                </a:lnTo>
                <a:lnTo>
                  <a:pt x="375" y="18"/>
                </a:lnTo>
                <a:lnTo>
                  <a:pt x="402" y="14"/>
                </a:lnTo>
                <a:lnTo>
                  <a:pt x="428" y="13"/>
                </a:lnTo>
                <a:lnTo>
                  <a:pt x="454" y="13"/>
                </a:lnTo>
                <a:lnTo>
                  <a:pt x="480" y="14"/>
                </a:lnTo>
                <a:lnTo>
                  <a:pt x="506" y="18"/>
                </a:lnTo>
                <a:lnTo>
                  <a:pt x="532" y="22"/>
                </a:lnTo>
                <a:lnTo>
                  <a:pt x="557" y="29"/>
                </a:lnTo>
                <a:lnTo>
                  <a:pt x="582" y="36"/>
                </a:lnTo>
                <a:lnTo>
                  <a:pt x="607" y="45"/>
                </a:lnTo>
                <a:lnTo>
                  <a:pt x="630" y="55"/>
                </a:lnTo>
                <a:lnTo>
                  <a:pt x="654" y="67"/>
                </a:lnTo>
                <a:lnTo>
                  <a:pt x="677" y="80"/>
                </a:lnTo>
                <a:lnTo>
                  <a:pt x="697" y="95"/>
                </a:lnTo>
                <a:lnTo>
                  <a:pt x="718" y="111"/>
                </a:lnTo>
                <a:lnTo>
                  <a:pt x="738" y="128"/>
                </a:lnTo>
                <a:lnTo>
                  <a:pt x="756" y="145"/>
                </a:lnTo>
                <a:lnTo>
                  <a:pt x="772" y="165"/>
                </a:lnTo>
                <a:lnTo>
                  <a:pt x="790" y="185"/>
                </a:lnTo>
                <a:lnTo>
                  <a:pt x="804" y="206"/>
                </a:lnTo>
                <a:lnTo>
                  <a:pt x="816" y="227"/>
                </a:lnTo>
                <a:lnTo>
                  <a:pt x="829" y="250"/>
                </a:lnTo>
                <a:lnTo>
                  <a:pt x="838" y="272"/>
                </a:lnTo>
                <a:lnTo>
                  <a:pt x="848" y="296"/>
                </a:lnTo>
                <a:lnTo>
                  <a:pt x="854" y="320"/>
                </a:lnTo>
                <a:lnTo>
                  <a:pt x="860" y="344"/>
                </a:lnTo>
                <a:lnTo>
                  <a:pt x="865" y="369"/>
                </a:lnTo>
                <a:lnTo>
                  <a:pt x="867" y="394"/>
                </a:lnTo>
                <a:lnTo>
                  <a:pt x="867" y="419"/>
                </a:lnTo>
                <a:lnTo>
                  <a:pt x="881" y="419"/>
                </a:lnTo>
                <a:lnTo>
                  <a:pt x="880" y="444"/>
                </a:lnTo>
                <a:lnTo>
                  <a:pt x="879" y="470"/>
                </a:lnTo>
                <a:lnTo>
                  <a:pt x="874" y="495"/>
                </a:lnTo>
                <a:lnTo>
                  <a:pt x="868" y="519"/>
                </a:lnTo>
                <a:lnTo>
                  <a:pt x="861" y="544"/>
                </a:lnTo>
                <a:lnTo>
                  <a:pt x="853" y="567"/>
                </a:lnTo>
                <a:lnTo>
                  <a:pt x="843" y="592"/>
                </a:lnTo>
                <a:lnTo>
                  <a:pt x="830" y="614"/>
                </a:lnTo>
                <a:lnTo>
                  <a:pt x="817" y="637"/>
                </a:lnTo>
                <a:lnTo>
                  <a:pt x="802" y="658"/>
                </a:lnTo>
                <a:lnTo>
                  <a:pt x="787" y="677"/>
                </a:lnTo>
                <a:lnTo>
                  <a:pt x="770" y="697"/>
                </a:lnTo>
                <a:lnTo>
                  <a:pt x="752" y="716"/>
                </a:lnTo>
                <a:lnTo>
                  <a:pt x="732" y="733"/>
                </a:lnTo>
                <a:lnTo>
                  <a:pt x="712" y="749"/>
                </a:lnTo>
                <a:lnTo>
                  <a:pt x="692" y="764"/>
                </a:lnTo>
                <a:lnTo>
                  <a:pt x="669" y="779"/>
                </a:lnTo>
                <a:lnTo>
                  <a:pt x="645" y="791"/>
                </a:lnTo>
                <a:lnTo>
                  <a:pt x="621" y="802"/>
                </a:lnTo>
                <a:lnTo>
                  <a:pt x="597" y="812"/>
                </a:lnTo>
                <a:lnTo>
                  <a:pt x="572" y="819"/>
                </a:lnTo>
                <a:lnTo>
                  <a:pt x="546" y="827"/>
                </a:lnTo>
                <a:lnTo>
                  <a:pt x="520" y="832"/>
                </a:lnTo>
                <a:lnTo>
                  <a:pt x="494" y="836"/>
                </a:lnTo>
                <a:lnTo>
                  <a:pt x="468" y="838"/>
                </a:lnTo>
                <a:lnTo>
                  <a:pt x="441" y="839"/>
                </a:lnTo>
                <a:lnTo>
                  <a:pt x="415" y="838"/>
                </a:lnTo>
                <a:lnTo>
                  <a:pt x="388" y="836"/>
                </a:lnTo>
                <a:lnTo>
                  <a:pt x="361" y="832"/>
                </a:lnTo>
                <a:lnTo>
                  <a:pt x="336" y="827"/>
                </a:lnTo>
                <a:lnTo>
                  <a:pt x="309" y="819"/>
                </a:lnTo>
                <a:lnTo>
                  <a:pt x="285" y="812"/>
                </a:lnTo>
                <a:lnTo>
                  <a:pt x="260" y="802"/>
                </a:lnTo>
                <a:lnTo>
                  <a:pt x="237" y="791"/>
                </a:lnTo>
                <a:lnTo>
                  <a:pt x="212" y="779"/>
                </a:lnTo>
                <a:lnTo>
                  <a:pt x="191" y="764"/>
                </a:lnTo>
                <a:lnTo>
                  <a:pt x="170" y="749"/>
                </a:lnTo>
                <a:lnTo>
                  <a:pt x="149" y="733"/>
                </a:lnTo>
                <a:lnTo>
                  <a:pt x="129" y="716"/>
                </a:lnTo>
                <a:lnTo>
                  <a:pt x="111" y="697"/>
                </a:lnTo>
                <a:lnTo>
                  <a:pt x="94" y="677"/>
                </a:lnTo>
                <a:lnTo>
                  <a:pt x="79" y="658"/>
                </a:lnTo>
                <a:lnTo>
                  <a:pt x="65" y="637"/>
                </a:lnTo>
                <a:lnTo>
                  <a:pt x="51" y="614"/>
                </a:lnTo>
                <a:lnTo>
                  <a:pt x="39" y="592"/>
                </a:lnTo>
                <a:lnTo>
                  <a:pt x="29" y="567"/>
                </a:lnTo>
                <a:lnTo>
                  <a:pt x="21" y="544"/>
                </a:lnTo>
                <a:lnTo>
                  <a:pt x="13" y="519"/>
                </a:lnTo>
                <a:lnTo>
                  <a:pt x="8" y="495"/>
                </a:lnTo>
                <a:lnTo>
                  <a:pt x="3" y="470"/>
                </a:lnTo>
                <a:lnTo>
                  <a:pt x="1" y="444"/>
                </a:lnTo>
                <a:lnTo>
                  <a:pt x="0" y="419"/>
                </a:lnTo>
                <a:lnTo>
                  <a:pt x="1" y="394"/>
                </a:lnTo>
                <a:lnTo>
                  <a:pt x="3" y="368"/>
                </a:lnTo>
                <a:lnTo>
                  <a:pt x="8" y="344"/>
                </a:lnTo>
                <a:lnTo>
                  <a:pt x="13" y="319"/>
                </a:lnTo>
                <a:lnTo>
                  <a:pt x="21" y="295"/>
                </a:lnTo>
                <a:lnTo>
                  <a:pt x="29" y="271"/>
                </a:lnTo>
                <a:lnTo>
                  <a:pt x="39" y="246"/>
                </a:lnTo>
                <a:lnTo>
                  <a:pt x="51" y="224"/>
                </a:lnTo>
                <a:lnTo>
                  <a:pt x="65" y="202"/>
                </a:lnTo>
                <a:lnTo>
                  <a:pt x="79" y="180"/>
                </a:lnTo>
                <a:lnTo>
                  <a:pt x="94" y="161"/>
                </a:lnTo>
                <a:lnTo>
                  <a:pt x="111" y="142"/>
                </a:lnTo>
                <a:lnTo>
                  <a:pt x="129" y="123"/>
                </a:lnTo>
                <a:lnTo>
                  <a:pt x="149" y="106"/>
                </a:lnTo>
                <a:lnTo>
                  <a:pt x="170" y="89"/>
                </a:lnTo>
                <a:lnTo>
                  <a:pt x="191" y="74"/>
                </a:lnTo>
                <a:lnTo>
                  <a:pt x="212" y="60"/>
                </a:lnTo>
                <a:lnTo>
                  <a:pt x="237" y="47"/>
                </a:lnTo>
                <a:lnTo>
                  <a:pt x="260" y="36"/>
                </a:lnTo>
                <a:lnTo>
                  <a:pt x="285" y="26"/>
                </a:lnTo>
                <a:lnTo>
                  <a:pt x="309" y="19"/>
                </a:lnTo>
                <a:lnTo>
                  <a:pt x="336" y="12"/>
                </a:lnTo>
                <a:lnTo>
                  <a:pt x="361" y="7"/>
                </a:lnTo>
                <a:lnTo>
                  <a:pt x="388" y="3"/>
                </a:lnTo>
                <a:lnTo>
                  <a:pt x="415" y="0"/>
                </a:lnTo>
                <a:lnTo>
                  <a:pt x="441" y="0"/>
                </a:lnTo>
                <a:lnTo>
                  <a:pt x="468" y="0"/>
                </a:lnTo>
                <a:lnTo>
                  <a:pt x="494" y="3"/>
                </a:lnTo>
                <a:lnTo>
                  <a:pt x="520" y="7"/>
                </a:lnTo>
                <a:lnTo>
                  <a:pt x="546" y="12"/>
                </a:lnTo>
                <a:lnTo>
                  <a:pt x="572" y="19"/>
                </a:lnTo>
                <a:lnTo>
                  <a:pt x="597" y="26"/>
                </a:lnTo>
                <a:lnTo>
                  <a:pt x="621" y="36"/>
                </a:lnTo>
                <a:lnTo>
                  <a:pt x="645" y="47"/>
                </a:lnTo>
                <a:lnTo>
                  <a:pt x="669" y="60"/>
                </a:lnTo>
                <a:lnTo>
                  <a:pt x="692" y="74"/>
                </a:lnTo>
                <a:lnTo>
                  <a:pt x="712" y="89"/>
                </a:lnTo>
                <a:lnTo>
                  <a:pt x="732" y="106"/>
                </a:lnTo>
                <a:lnTo>
                  <a:pt x="752" y="123"/>
                </a:lnTo>
                <a:lnTo>
                  <a:pt x="770" y="142"/>
                </a:lnTo>
                <a:lnTo>
                  <a:pt x="787" y="161"/>
                </a:lnTo>
                <a:lnTo>
                  <a:pt x="802" y="180"/>
                </a:lnTo>
                <a:lnTo>
                  <a:pt x="817" y="202"/>
                </a:lnTo>
                <a:lnTo>
                  <a:pt x="830" y="224"/>
                </a:lnTo>
                <a:lnTo>
                  <a:pt x="843" y="246"/>
                </a:lnTo>
                <a:lnTo>
                  <a:pt x="853" y="271"/>
                </a:lnTo>
                <a:lnTo>
                  <a:pt x="861" y="295"/>
                </a:lnTo>
                <a:lnTo>
                  <a:pt x="868" y="319"/>
                </a:lnTo>
                <a:lnTo>
                  <a:pt x="874" y="344"/>
                </a:lnTo>
                <a:lnTo>
                  <a:pt x="879" y="368"/>
                </a:lnTo>
                <a:lnTo>
                  <a:pt x="880" y="394"/>
                </a:lnTo>
                <a:lnTo>
                  <a:pt x="881" y="419"/>
                </a:lnTo>
                <a:lnTo>
                  <a:pt x="867" y="4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7" name="Freeform 330"/>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8" name="Rectangle 354"/>
          <p:cNvSpPr>
            <a:spLocks noChangeArrowheads="1"/>
          </p:cNvSpPr>
          <p:nvPr/>
        </p:nvSpPr>
        <p:spPr bwMode="auto">
          <a:xfrm>
            <a:off x="8196263" y="3063068"/>
            <a:ext cx="1211262" cy="112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9" name="Rectangle 355"/>
          <p:cNvSpPr>
            <a:spLocks noChangeArrowheads="1"/>
          </p:cNvSpPr>
          <p:nvPr/>
        </p:nvSpPr>
        <p:spPr bwMode="auto">
          <a:xfrm>
            <a:off x="8064500" y="2878918"/>
            <a:ext cx="1341438" cy="146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 name="Rectangle 358"/>
          <p:cNvSpPr>
            <a:spLocks noChangeArrowheads="1"/>
          </p:cNvSpPr>
          <p:nvPr/>
        </p:nvSpPr>
        <p:spPr bwMode="auto">
          <a:xfrm>
            <a:off x="1490390" y="2525686"/>
            <a:ext cx="1759029" cy="3891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566" tIns="40283" rIns="80566" bIns="40283">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defTabSz="739775"/>
            <a:r>
              <a:rPr lang="fr-FR" altLang="fr-FR" sz="1000" dirty="0" smtClean="0">
                <a:solidFill>
                  <a:srgbClr val="3333CC"/>
                </a:solidFill>
                <a:latin typeface="Arial Black" panose="020B0A04020102020204" pitchFamily="34" charset="0"/>
              </a:rPr>
              <a:t>13.4 Logistique d’approvisionnement</a:t>
            </a:r>
            <a:endParaRPr lang="fr-FR" altLang="fr-FR" sz="1000" dirty="0">
              <a:solidFill>
                <a:srgbClr val="3333CC"/>
              </a:solidFill>
              <a:latin typeface="Arial Black" panose="020B0A04020102020204" pitchFamily="34" charset="0"/>
            </a:endParaRPr>
          </a:p>
        </p:txBody>
      </p:sp>
      <p:sp>
        <p:nvSpPr>
          <p:cNvPr id="81" name="Rectangle 360"/>
          <p:cNvSpPr>
            <a:spLocks noChangeArrowheads="1"/>
          </p:cNvSpPr>
          <p:nvPr/>
        </p:nvSpPr>
        <p:spPr bwMode="auto">
          <a:xfrm>
            <a:off x="3435351" y="2725757"/>
            <a:ext cx="1307689"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13.1.  Logistique </a:t>
            </a:r>
            <a:r>
              <a:rPr lang="fr-FR" altLang="fr-FR" sz="1000" dirty="0" smtClean="0">
                <a:solidFill>
                  <a:srgbClr val="3333CC"/>
                </a:solidFill>
                <a:latin typeface="Arial Black" panose="020B0A04020102020204" pitchFamily="34" charset="0"/>
              </a:rPr>
              <a:t>usinage</a:t>
            </a:r>
            <a:endParaRPr lang="fr-FR" altLang="fr-FR" sz="1000" dirty="0">
              <a:solidFill>
                <a:srgbClr val="3333CC"/>
              </a:solidFill>
              <a:latin typeface="Arial Black" panose="020B0A04020102020204" pitchFamily="34" charset="0"/>
            </a:endParaRPr>
          </a:p>
        </p:txBody>
      </p:sp>
      <p:sp>
        <p:nvSpPr>
          <p:cNvPr id="82" name="Rectangle 362"/>
          <p:cNvSpPr>
            <a:spLocks noChangeArrowheads="1"/>
          </p:cNvSpPr>
          <p:nvPr/>
        </p:nvSpPr>
        <p:spPr bwMode="auto">
          <a:xfrm>
            <a:off x="5375682" y="4734790"/>
            <a:ext cx="2546850"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 2 Logistique assemblage</a:t>
            </a:r>
            <a:endParaRPr lang="fr-FR" altLang="fr-FR" sz="1000" dirty="0">
              <a:solidFill>
                <a:srgbClr val="3333CC"/>
              </a:solidFill>
              <a:latin typeface="Arial Black" panose="020B0A04020102020204" pitchFamily="34" charset="0"/>
            </a:endParaRPr>
          </a:p>
        </p:txBody>
      </p:sp>
      <p:sp>
        <p:nvSpPr>
          <p:cNvPr id="83" name="Rectangle 370"/>
          <p:cNvSpPr>
            <a:spLocks noChangeArrowheads="1"/>
          </p:cNvSpPr>
          <p:nvPr/>
        </p:nvSpPr>
        <p:spPr bwMode="auto">
          <a:xfrm>
            <a:off x="3565525" y="4697868"/>
            <a:ext cx="1090613"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4" name="Rectangle 371"/>
          <p:cNvSpPr>
            <a:spLocks noChangeArrowheads="1"/>
          </p:cNvSpPr>
          <p:nvPr/>
        </p:nvSpPr>
        <p:spPr bwMode="auto">
          <a:xfrm>
            <a:off x="3614738" y="4856618"/>
            <a:ext cx="1090612"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 name="Rectangle 318"/>
          <p:cNvSpPr>
            <a:spLocks noChangeArrowheads="1"/>
          </p:cNvSpPr>
          <p:nvPr/>
        </p:nvSpPr>
        <p:spPr bwMode="auto">
          <a:xfrm>
            <a:off x="1606550" y="4195779"/>
            <a:ext cx="1020764" cy="243656"/>
          </a:xfrm>
          <a:prstGeom prst="rect">
            <a:avLst/>
          </a:prstGeom>
          <a:solidFill>
            <a:schemeClr val="bg1"/>
          </a:solidFill>
          <a:ln>
            <a:solidFill>
              <a:srgbClr val="3333CC"/>
            </a:solidFill>
          </a:ln>
          <a:effectLs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2 </a:t>
            </a:r>
            <a:r>
              <a:rPr lang="fr-FR" altLang="fr-FR" sz="1000" dirty="0" smtClean="0">
                <a:solidFill>
                  <a:srgbClr val="3333CC"/>
                </a:solidFill>
                <a:latin typeface="Arial Black" panose="020B0A04020102020204" pitchFamily="34" charset="0"/>
              </a:rPr>
              <a:t>Transport</a:t>
            </a:r>
            <a:endParaRPr lang="fr-FR" altLang="fr-FR" sz="1000" dirty="0">
              <a:solidFill>
                <a:srgbClr val="3333CC"/>
              </a:solidFill>
              <a:latin typeface="Arial Black" panose="020B0A04020102020204" pitchFamily="34" charset="0"/>
            </a:endParaRPr>
          </a:p>
        </p:txBody>
      </p:sp>
      <p:sp>
        <p:nvSpPr>
          <p:cNvPr id="86" name="Rectangle 318"/>
          <p:cNvSpPr>
            <a:spLocks noChangeArrowheads="1"/>
          </p:cNvSpPr>
          <p:nvPr/>
        </p:nvSpPr>
        <p:spPr bwMode="auto">
          <a:xfrm>
            <a:off x="1970118" y="5896494"/>
            <a:ext cx="114455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smtClean="0">
                <a:solidFill>
                  <a:srgbClr val="3333CC"/>
                </a:solidFill>
                <a:latin typeface="Arial Black" panose="020B0A04020102020204" pitchFamily="34" charset="0"/>
              </a:rPr>
              <a:t>10 Transport</a:t>
            </a:r>
            <a:endParaRPr lang="fr-FR" altLang="fr-FR" sz="1000" dirty="0">
              <a:solidFill>
                <a:srgbClr val="3333CC"/>
              </a:solidFill>
              <a:latin typeface="Arial Black" panose="020B0A04020102020204" pitchFamily="34" charset="0"/>
            </a:endParaRPr>
          </a:p>
        </p:txBody>
      </p:sp>
      <p:sp>
        <p:nvSpPr>
          <p:cNvPr id="87" name="Rectangle 319"/>
          <p:cNvSpPr>
            <a:spLocks noChangeArrowheads="1"/>
          </p:cNvSpPr>
          <p:nvPr/>
        </p:nvSpPr>
        <p:spPr bwMode="auto">
          <a:xfrm>
            <a:off x="8486775" y="4733455"/>
            <a:ext cx="1159445" cy="875188"/>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8" name="Rectangle 319"/>
          <p:cNvSpPr>
            <a:spLocks noChangeArrowheads="1"/>
          </p:cNvSpPr>
          <p:nvPr/>
        </p:nvSpPr>
        <p:spPr bwMode="auto">
          <a:xfrm>
            <a:off x="5980652" y="5608642"/>
            <a:ext cx="1266453" cy="85731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9" name="Rectangle 319"/>
          <p:cNvSpPr>
            <a:spLocks noChangeArrowheads="1"/>
          </p:cNvSpPr>
          <p:nvPr/>
        </p:nvSpPr>
        <p:spPr bwMode="auto">
          <a:xfrm>
            <a:off x="5286069" y="3365499"/>
            <a:ext cx="965200" cy="92120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0" name="Rectangle 360"/>
          <p:cNvSpPr>
            <a:spLocks noChangeArrowheads="1"/>
          </p:cNvSpPr>
          <p:nvPr/>
        </p:nvSpPr>
        <p:spPr bwMode="auto">
          <a:xfrm>
            <a:off x="99216" y="4685030"/>
            <a:ext cx="1095354"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13.3 </a:t>
            </a:r>
          </a:p>
          <a:p>
            <a:r>
              <a:rPr lang="fr-FR" altLang="fr-FR" sz="1000" dirty="0" smtClean="0">
                <a:solidFill>
                  <a:srgbClr val="3333CC"/>
                </a:solidFill>
                <a:latin typeface="Arial Black" panose="020B0A04020102020204" pitchFamily="34" charset="0"/>
              </a:rPr>
              <a:t>Logistique d’expédition</a:t>
            </a:r>
            <a:endParaRPr lang="fr-FR" altLang="fr-FR" sz="1000" dirty="0">
              <a:solidFill>
                <a:srgbClr val="3333CC"/>
              </a:solidFill>
              <a:latin typeface="Arial Black" panose="020B0A04020102020204" pitchFamily="34" charset="0"/>
            </a:endParaRPr>
          </a:p>
        </p:txBody>
      </p:sp>
      <p:sp>
        <p:nvSpPr>
          <p:cNvPr id="91" name="Rectangle 360"/>
          <p:cNvSpPr>
            <a:spLocks noChangeArrowheads="1"/>
          </p:cNvSpPr>
          <p:nvPr/>
        </p:nvSpPr>
        <p:spPr bwMode="auto">
          <a:xfrm>
            <a:off x="6083415" y="556378"/>
            <a:ext cx="1311582"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12 Commercial</a:t>
            </a:r>
            <a:endParaRPr lang="fr-FR" altLang="fr-FR" sz="1000" dirty="0">
              <a:solidFill>
                <a:srgbClr val="3333CC"/>
              </a:solidFill>
              <a:latin typeface="Arial Black" panose="020B0A04020102020204" pitchFamily="34" charset="0"/>
            </a:endParaRPr>
          </a:p>
        </p:txBody>
      </p:sp>
      <p:sp>
        <p:nvSpPr>
          <p:cNvPr id="92" name="Rectangle 360"/>
          <p:cNvSpPr>
            <a:spLocks noChangeArrowheads="1"/>
          </p:cNvSpPr>
          <p:nvPr/>
        </p:nvSpPr>
        <p:spPr bwMode="auto">
          <a:xfrm>
            <a:off x="165391" y="2508819"/>
            <a:ext cx="1204283" cy="4129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 Fournisseur</a:t>
            </a:r>
          </a:p>
          <a:p>
            <a:r>
              <a:rPr lang="fr-FR" altLang="fr-FR" sz="1000" dirty="0" err="1" smtClean="0">
                <a:solidFill>
                  <a:srgbClr val="3333CC"/>
                </a:solidFill>
                <a:latin typeface="Arial Black" panose="020B0A04020102020204" pitchFamily="34" charset="0"/>
              </a:rPr>
              <a:t>Mastobois</a:t>
            </a:r>
            <a:endParaRPr lang="fr-FR" altLang="fr-FR" sz="1000" dirty="0">
              <a:solidFill>
                <a:srgbClr val="3333CC"/>
              </a:solidFill>
              <a:latin typeface="Arial Black" panose="020B0A04020102020204" pitchFamily="34" charset="0"/>
            </a:endParaRPr>
          </a:p>
        </p:txBody>
      </p:sp>
      <p:sp>
        <p:nvSpPr>
          <p:cNvPr id="93" name="Rectangle 12"/>
          <p:cNvSpPr>
            <a:spLocks noChangeArrowheads="1"/>
          </p:cNvSpPr>
          <p:nvPr/>
        </p:nvSpPr>
        <p:spPr bwMode="auto">
          <a:xfrm>
            <a:off x="3361401" y="3503838"/>
            <a:ext cx="1528837" cy="103536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4" name="Rectangle 15"/>
          <p:cNvSpPr>
            <a:spLocks noChangeArrowheads="1"/>
          </p:cNvSpPr>
          <p:nvPr/>
        </p:nvSpPr>
        <p:spPr bwMode="auto">
          <a:xfrm>
            <a:off x="3313150" y="3635830"/>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5" name="Rectangle 12"/>
          <p:cNvSpPr>
            <a:spLocks noChangeArrowheads="1"/>
          </p:cNvSpPr>
          <p:nvPr/>
        </p:nvSpPr>
        <p:spPr bwMode="auto">
          <a:xfrm>
            <a:off x="3376242" y="4753678"/>
            <a:ext cx="1516040" cy="108539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6" name="Rectangle 15"/>
          <p:cNvSpPr>
            <a:spLocks noChangeArrowheads="1"/>
          </p:cNvSpPr>
          <p:nvPr/>
        </p:nvSpPr>
        <p:spPr bwMode="auto">
          <a:xfrm>
            <a:off x="3314329" y="497000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7" name="Rectangle 360"/>
          <p:cNvSpPr>
            <a:spLocks noChangeArrowheads="1"/>
          </p:cNvSpPr>
          <p:nvPr/>
        </p:nvSpPr>
        <p:spPr bwMode="auto">
          <a:xfrm>
            <a:off x="274321" y="5839074"/>
            <a:ext cx="97743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11 Clients</a:t>
            </a:r>
            <a:endParaRPr lang="fr-FR" altLang="fr-FR" sz="1000" dirty="0">
              <a:solidFill>
                <a:srgbClr val="3333CC"/>
              </a:solidFill>
              <a:latin typeface="Arial Black" panose="020B0A04020102020204" pitchFamily="34" charset="0"/>
            </a:endParaRPr>
          </a:p>
        </p:txBody>
      </p:sp>
      <p:graphicFrame>
        <p:nvGraphicFramePr>
          <p:cNvPr id="98" name="Tableau 97"/>
          <p:cNvGraphicFramePr>
            <a:graphicFrameLocks noGrp="1"/>
          </p:cNvGraphicFramePr>
          <p:nvPr>
            <p:extLst>
              <p:ext uri="{D42A27DB-BD31-4B8C-83A1-F6EECF244321}">
                <p14:modId xmlns:p14="http://schemas.microsoft.com/office/powerpoint/2010/main" val="3992127153"/>
              </p:ext>
            </p:extLst>
          </p:nvPr>
        </p:nvGraphicFramePr>
        <p:xfrm>
          <a:off x="274321" y="3080700"/>
          <a:ext cx="2979520" cy="549840"/>
        </p:xfrm>
        <a:graphic>
          <a:graphicData uri="http://schemas.openxmlformats.org/drawingml/2006/table">
            <a:tbl>
              <a:tblPr firstRow="1" firstCol="1" bandRow="1">
                <a:tableStyleId>{F5AB1C69-6EDB-4FF4-983F-18BD219EF322}</a:tableStyleId>
              </a:tblPr>
              <a:tblGrid>
                <a:gridCol w="595904"/>
                <a:gridCol w="595904"/>
                <a:gridCol w="595904"/>
                <a:gridCol w="595904"/>
                <a:gridCol w="595904"/>
              </a:tblGrid>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OA 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Article</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Quantité</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Début</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Fin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16-févr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01-mars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M3</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03-mars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9" name="Tableau 98"/>
          <p:cNvGraphicFramePr>
            <a:graphicFrameLocks noGrp="1"/>
          </p:cNvGraphicFramePr>
          <p:nvPr>
            <p:extLst>
              <p:ext uri="{D42A27DB-BD31-4B8C-83A1-F6EECF244321}">
                <p14:modId xmlns:p14="http://schemas.microsoft.com/office/powerpoint/2010/main" val="2004105366"/>
              </p:ext>
            </p:extLst>
          </p:nvPr>
        </p:nvGraphicFramePr>
        <p:xfrm>
          <a:off x="6497571" y="2762806"/>
          <a:ext cx="3176920" cy="397040"/>
        </p:xfrm>
        <a:graphic>
          <a:graphicData uri="http://schemas.openxmlformats.org/drawingml/2006/table">
            <a:tbl>
              <a:tblPr firstRow="1" firstCol="1" bandRow="1">
                <a:tableStyleId>{F5AB1C69-6EDB-4FF4-983F-18BD219EF322}</a:tableStyleId>
              </a:tblPr>
              <a:tblGrid>
                <a:gridCol w="635384"/>
                <a:gridCol w="635384"/>
                <a:gridCol w="635384"/>
                <a:gridCol w="635384"/>
                <a:gridCol w="635384"/>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B2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25</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29</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0" name="Tableau 99"/>
          <p:cNvGraphicFramePr>
            <a:graphicFrameLocks noGrp="1"/>
          </p:cNvGraphicFramePr>
          <p:nvPr>
            <p:extLst>
              <p:ext uri="{D42A27DB-BD31-4B8C-83A1-F6EECF244321}">
                <p14:modId xmlns:p14="http://schemas.microsoft.com/office/powerpoint/2010/main" val="1976151556"/>
              </p:ext>
            </p:extLst>
          </p:nvPr>
        </p:nvGraphicFramePr>
        <p:xfrm>
          <a:off x="4987412" y="5087743"/>
          <a:ext cx="3399835" cy="397040"/>
        </p:xfrm>
        <a:graphic>
          <a:graphicData uri="http://schemas.openxmlformats.org/drawingml/2006/table">
            <a:tbl>
              <a:tblPr firstRow="1" firstCol="1" bandRow="1">
                <a:tableStyleId>{F5AB1C69-6EDB-4FF4-983F-18BD219EF322}</a:tableStyleId>
              </a:tblPr>
              <a:tblGrid>
                <a:gridCol w="679967"/>
                <a:gridCol w="679967"/>
                <a:gridCol w="679967"/>
                <a:gridCol w="679967"/>
                <a:gridCol w="67996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EMV</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120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1" name="Tableau 100"/>
          <p:cNvGraphicFramePr>
            <a:graphicFrameLocks noGrp="1"/>
          </p:cNvGraphicFramePr>
          <p:nvPr>
            <p:extLst>
              <p:ext uri="{D42A27DB-BD31-4B8C-83A1-F6EECF244321}">
                <p14:modId xmlns:p14="http://schemas.microsoft.com/office/powerpoint/2010/main" val="4010269263"/>
              </p:ext>
            </p:extLst>
          </p:nvPr>
        </p:nvGraphicFramePr>
        <p:xfrm>
          <a:off x="3456112" y="929234"/>
          <a:ext cx="6152988" cy="366560"/>
        </p:xfrm>
        <a:graphic>
          <a:graphicData uri="http://schemas.openxmlformats.org/drawingml/2006/table">
            <a:tbl>
              <a:tblPr firstRow="1" firstCol="1" bandRow="1">
                <a:tableStyleId>{F5AB1C69-6EDB-4FF4-983F-18BD219EF322}</a:tableStyleId>
              </a:tblPr>
              <a:tblGrid>
                <a:gridCol w="1546000"/>
                <a:gridCol w="1151747"/>
                <a:gridCol w="1151747"/>
                <a:gridCol w="1151747"/>
                <a:gridCol w="115174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EMV</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28 février -</a:t>
                      </a:r>
                      <a:r>
                        <a:rPr lang="fr-FR" sz="1000" b="0" kern="1200" baseline="0" dirty="0" smtClean="0">
                          <a:solidFill>
                            <a:schemeClr val="tx1"/>
                          </a:solidFill>
                          <a:latin typeface="Arial" panose="020B0604020202020204" pitchFamily="34" charset="0"/>
                          <a:ea typeface="+mn-ea"/>
                          <a:cs typeface="Arial" panose="020B0604020202020204" pitchFamily="34" charset="0"/>
                        </a:rPr>
                        <a:t> 3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9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11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15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23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Prévisions par jour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30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2" name="Tableau 101"/>
          <p:cNvGraphicFramePr>
            <a:graphicFrameLocks noGrp="1"/>
          </p:cNvGraphicFramePr>
          <p:nvPr>
            <p:extLst>
              <p:ext uri="{D42A27DB-BD31-4B8C-83A1-F6EECF244321}">
                <p14:modId xmlns:p14="http://schemas.microsoft.com/office/powerpoint/2010/main" val="3275220577"/>
              </p:ext>
            </p:extLst>
          </p:nvPr>
        </p:nvGraphicFramePr>
        <p:xfrm>
          <a:off x="3465334" y="1497198"/>
          <a:ext cx="6167792" cy="1036752"/>
        </p:xfrm>
        <a:graphic>
          <a:graphicData uri="http://schemas.openxmlformats.org/drawingml/2006/table">
            <a:tbl>
              <a:tblPr firstRow="1" bandRow="1">
                <a:tableStyleId>{5C22544A-7EE6-4342-B048-85BDC9FD1C3A}</a:tableStyleId>
              </a:tblPr>
              <a:tblGrid>
                <a:gridCol w="770974"/>
                <a:gridCol w="770974"/>
                <a:gridCol w="770974"/>
                <a:gridCol w="757890"/>
                <a:gridCol w="784058"/>
                <a:gridCol w="770974"/>
                <a:gridCol w="770974"/>
                <a:gridCol w="770974"/>
              </a:tblGrid>
              <a:tr h="259188">
                <a:tc>
                  <a:txBody>
                    <a:bodyPr/>
                    <a:lstStyle/>
                    <a:p>
                      <a:pPr algn="ctr"/>
                      <a:r>
                        <a:rPr lang="fr-FR" sz="1100" b="0" dirty="0" smtClean="0">
                          <a:solidFill>
                            <a:schemeClr val="tx1"/>
                          </a:solidFill>
                          <a:latin typeface="Arial" panose="020B0604020202020204" pitchFamily="34" charset="0"/>
                          <a:cs typeface="Arial" panose="020B0604020202020204" pitchFamily="34" charset="0"/>
                        </a:rPr>
                        <a:t>Article</a:t>
                      </a:r>
                      <a:endParaRPr lang="fr-FR" sz="1100" b="0" dirty="0">
                        <a:solidFill>
                          <a:schemeClr val="tx1"/>
                        </a:solidFill>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solidFill>
                          <a:schemeClr val="tx1"/>
                        </a:solidFill>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Ligne</a:t>
                      </a:r>
                      <a:endParaRPr lang="fr-FR" sz="1200" b="0" kern="1200" dirty="0" smtClean="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003</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004</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005</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006</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007</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algn="ctr" rtl="0" eaLnBrk="1" fontAlgn="t" latinLnBrk="0" hangingPunct="1">
                        <a:spcBef>
                          <a:spcPts val="0"/>
                        </a:spcBef>
                        <a:spcAft>
                          <a:spcPts val="0"/>
                        </a:spcAft>
                      </a:pPr>
                      <a:r>
                        <a:rPr lang="fr-FR" sz="1050" b="0" i="0" u="none" strike="noStrike" kern="1200" dirty="0" smtClean="0">
                          <a:solidFill>
                            <a:srgbClr val="000000"/>
                          </a:solidFill>
                          <a:effectLst/>
                          <a:latin typeface="Arial"/>
                          <a:cs typeface="Arial"/>
                        </a:rPr>
                        <a:t>Quantité</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rtl="0" eaLnBrk="1" fontAlgn="auto" latinLnBrk="0" hangingPunct="1">
                        <a:spcBef>
                          <a:spcPts val="0"/>
                        </a:spcBef>
                        <a:spcAft>
                          <a:spcPts val="0"/>
                        </a:spcAft>
                      </a:pPr>
                      <a:r>
                        <a:rPr lang="fr-FR" sz="1100" b="0" i="0" u="none" strike="noStrike" kern="1200" dirty="0" smtClean="0">
                          <a:solidFill>
                            <a:srgbClr val="000000"/>
                          </a:solidFill>
                          <a:effectLst/>
                          <a:latin typeface="Arial"/>
                          <a:cs typeface="Arial"/>
                        </a:rPr>
                        <a:t>Pour le</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b="0" dirty="0" smtClean="0">
                          <a:latin typeface="Arial" panose="020B0604020202020204" pitchFamily="34" charset="0"/>
                          <a:cs typeface="Arial" panose="020B0604020202020204" pitchFamily="34" charset="0"/>
                        </a:rPr>
                        <a:t>28 février</a:t>
                      </a:r>
                      <a:endParaRPr lang="fr-FR" sz="1100" b="0" dirty="0">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8 mars</a:t>
                      </a: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smtClean="0">
                          <a:latin typeface="Arial" panose="020B0604020202020204" pitchFamily="34" charset="0"/>
                          <a:cs typeface="Arial" panose="020B0604020202020204" pitchFamily="34" charset="0"/>
                        </a:rPr>
                        <a:t>10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14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3" name="Rectangle 15"/>
          <p:cNvSpPr>
            <a:spLocks noChangeArrowheads="1"/>
          </p:cNvSpPr>
          <p:nvPr/>
        </p:nvSpPr>
        <p:spPr bwMode="auto">
          <a:xfrm>
            <a:off x="4848631" y="381763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4" name="Rectangle 15"/>
          <p:cNvSpPr>
            <a:spLocks noChangeArrowheads="1"/>
          </p:cNvSpPr>
          <p:nvPr/>
        </p:nvSpPr>
        <p:spPr bwMode="auto">
          <a:xfrm>
            <a:off x="7913251" y="3788450"/>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5" name="Rectangle 15"/>
          <p:cNvSpPr>
            <a:spLocks noChangeArrowheads="1"/>
          </p:cNvSpPr>
          <p:nvPr/>
        </p:nvSpPr>
        <p:spPr bwMode="auto">
          <a:xfrm>
            <a:off x="9405938" y="455221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6" name="Rectangle 15"/>
          <p:cNvSpPr>
            <a:spLocks noChangeArrowheads="1"/>
          </p:cNvSpPr>
          <p:nvPr/>
        </p:nvSpPr>
        <p:spPr bwMode="auto">
          <a:xfrm>
            <a:off x="4817572" y="5061596"/>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7" name="Rectangle 106"/>
          <p:cNvSpPr/>
          <p:nvPr/>
        </p:nvSpPr>
        <p:spPr>
          <a:xfrm>
            <a:off x="5351261" y="3468199"/>
            <a:ext cx="827471"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4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Usinage</a:t>
            </a: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B2 et B3</a:t>
            </a:r>
            <a:endParaRPr lang="fr-FR" altLang="fr-FR" sz="1050" dirty="0">
              <a:solidFill>
                <a:schemeClr val="bg1"/>
              </a:solidFill>
              <a:latin typeface="Arial Black" panose="020B0A04020102020204" pitchFamily="34" charset="0"/>
            </a:endParaRPr>
          </a:p>
        </p:txBody>
      </p:sp>
      <p:sp>
        <p:nvSpPr>
          <p:cNvPr id="108" name="Rectangle 319"/>
          <p:cNvSpPr>
            <a:spLocks noChangeArrowheads="1"/>
          </p:cNvSpPr>
          <p:nvPr/>
        </p:nvSpPr>
        <p:spPr bwMode="auto">
          <a:xfrm>
            <a:off x="8387247" y="5679337"/>
            <a:ext cx="1231818" cy="949048"/>
          </a:xfrm>
          <a:prstGeom prst="rect">
            <a:avLst/>
          </a:prstGeom>
          <a:noFill/>
          <a:ln w="50800">
            <a:solidFill>
              <a:schemeClr val="bg2"/>
            </a:solidFill>
            <a:miter lim="800000"/>
            <a:headEnd/>
            <a:tailEnd/>
          </a:ln>
          <a:effectLs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9" name="Rectangle 15"/>
          <p:cNvSpPr>
            <a:spLocks noChangeArrowheads="1"/>
          </p:cNvSpPr>
          <p:nvPr/>
        </p:nvSpPr>
        <p:spPr bwMode="auto">
          <a:xfrm>
            <a:off x="8529411" y="4697868"/>
            <a:ext cx="412520" cy="173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0" name="Rectangle 15"/>
          <p:cNvSpPr>
            <a:spLocks noChangeArrowheads="1"/>
          </p:cNvSpPr>
          <p:nvPr/>
        </p:nvSpPr>
        <p:spPr bwMode="auto">
          <a:xfrm>
            <a:off x="6189356" y="3667099"/>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1" name="Rectangle 15"/>
          <p:cNvSpPr>
            <a:spLocks noChangeArrowheads="1"/>
          </p:cNvSpPr>
          <p:nvPr/>
        </p:nvSpPr>
        <p:spPr bwMode="auto">
          <a:xfrm>
            <a:off x="5188524" y="3574875"/>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2" name="Rectangle 15"/>
          <p:cNvSpPr>
            <a:spLocks noChangeArrowheads="1"/>
          </p:cNvSpPr>
          <p:nvPr/>
        </p:nvSpPr>
        <p:spPr bwMode="auto">
          <a:xfrm>
            <a:off x="9337332" y="557156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3" name="Rectangle 15"/>
          <p:cNvSpPr>
            <a:spLocks noChangeArrowheads="1"/>
          </p:cNvSpPr>
          <p:nvPr/>
        </p:nvSpPr>
        <p:spPr bwMode="auto">
          <a:xfrm>
            <a:off x="8281249" y="621773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4" name="Rectangle 15"/>
          <p:cNvSpPr>
            <a:spLocks noChangeArrowheads="1"/>
          </p:cNvSpPr>
          <p:nvPr/>
        </p:nvSpPr>
        <p:spPr bwMode="auto">
          <a:xfrm>
            <a:off x="6838662" y="622827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5" name="Rectangle 15"/>
          <p:cNvSpPr>
            <a:spLocks noChangeArrowheads="1"/>
          </p:cNvSpPr>
          <p:nvPr/>
        </p:nvSpPr>
        <p:spPr bwMode="auto">
          <a:xfrm>
            <a:off x="5877889" y="613336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1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800034"/>
            <a:ext cx="2778189" cy="127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Rectangle 318"/>
          <p:cNvSpPr>
            <a:spLocks noChangeArrowheads="1"/>
          </p:cNvSpPr>
          <p:nvPr/>
        </p:nvSpPr>
        <p:spPr bwMode="auto">
          <a:xfrm>
            <a:off x="3438895" y="3548185"/>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smtClean="0">
                <a:solidFill>
                  <a:schemeClr val="bg1"/>
                </a:solidFill>
                <a:latin typeface="Arial Black" panose="020B0A04020102020204" pitchFamily="34" charset="0"/>
              </a:rPr>
              <a:t>3 Magasin matière première</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M2  - 1500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M3 - 1500</a:t>
            </a:r>
            <a:endParaRPr lang="fr-FR" altLang="fr-FR" sz="1200" b="1" dirty="0">
              <a:solidFill>
                <a:schemeClr val="bg1"/>
              </a:solidFill>
              <a:latin typeface="Arial Black" panose="020B0A04020102020204" pitchFamily="34" charset="0"/>
            </a:endParaRPr>
          </a:p>
        </p:txBody>
      </p:sp>
      <p:sp>
        <p:nvSpPr>
          <p:cNvPr id="118" name="Rectangle 318"/>
          <p:cNvSpPr>
            <a:spLocks noChangeArrowheads="1"/>
          </p:cNvSpPr>
          <p:nvPr/>
        </p:nvSpPr>
        <p:spPr bwMode="auto">
          <a:xfrm>
            <a:off x="8066259" y="3630916"/>
            <a:ext cx="1651669"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5 Magasin  composants usines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B2 - 2500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B3 - 3500</a:t>
            </a:r>
            <a:endParaRPr lang="fr-FR" altLang="fr-FR" sz="1200" b="1" dirty="0">
              <a:solidFill>
                <a:schemeClr val="bg1"/>
              </a:solidFill>
              <a:cs typeface="Arial" panose="020B0604020202020204" pitchFamily="34" charset="0"/>
            </a:endParaRPr>
          </a:p>
        </p:txBody>
      </p:sp>
      <p:sp>
        <p:nvSpPr>
          <p:cNvPr id="119" name="Rectangle 318"/>
          <p:cNvSpPr>
            <a:spLocks noChangeArrowheads="1"/>
          </p:cNvSpPr>
          <p:nvPr/>
        </p:nvSpPr>
        <p:spPr bwMode="auto">
          <a:xfrm>
            <a:off x="3435647" y="4829033"/>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9 Magasin produits-finis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EML - 20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EMV - 200</a:t>
            </a:r>
            <a:endParaRPr lang="fr-FR" altLang="fr-FR" sz="1200" b="1" dirty="0">
              <a:solidFill>
                <a:schemeClr val="bg1"/>
              </a:solidFill>
              <a:cs typeface="Arial" panose="020B0604020202020204" pitchFamily="34" charset="0"/>
            </a:endParaRPr>
          </a:p>
        </p:txBody>
      </p:sp>
      <p:sp>
        <p:nvSpPr>
          <p:cNvPr id="120" name="Rectangle 119"/>
          <p:cNvSpPr/>
          <p:nvPr/>
        </p:nvSpPr>
        <p:spPr bwMode="auto">
          <a:xfrm>
            <a:off x="3446384" y="3555993"/>
            <a:ext cx="1392519" cy="40722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1" name="Rectangle 120"/>
          <p:cNvSpPr/>
          <p:nvPr/>
        </p:nvSpPr>
        <p:spPr bwMode="auto">
          <a:xfrm>
            <a:off x="3443136" y="4826167"/>
            <a:ext cx="1392519" cy="38111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2" name="Rectangle 121"/>
          <p:cNvSpPr/>
          <p:nvPr/>
        </p:nvSpPr>
        <p:spPr bwMode="auto">
          <a:xfrm>
            <a:off x="8066260" y="3636719"/>
            <a:ext cx="1651668" cy="384800"/>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3" name="Rectangle 122"/>
          <p:cNvSpPr/>
          <p:nvPr/>
        </p:nvSpPr>
        <p:spPr>
          <a:xfrm>
            <a:off x="8532113" y="479844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6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montage</a:t>
            </a:r>
            <a:endParaRPr lang="fr-FR" altLang="fr-FR" sz="1050" dirty="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124" name="Rectangle 123"/>
          <p:cNvSpPr/>
          <p:nvPr/>
        </p:nvSpPr>
        <p:spPr>
          <a:xfrm>
            <a:off x="8480225" y="577772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7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lasure</a:t>
            </a: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125" name="Rectangle 124"/>
          <p:cNvSpPr/>
          <p:nvPr/>
        </p:nvSpPr>
        <p:spPr>
          <a:xfrm>
            <a:off x="6140856" y="5679337"/>
            <a:ext cx="903332" cy="738664"/>
          </a:xfrm>
          <a:prstGeom prst="rect">
            <a:avLst/>
          </a:prstGeom>
          <a:solidFill>
            <a:srgbClr val="3333CC"/>
          </a:solidFill>
          <a:ln>
            <a:solidFill>
              <a:srgbClr val="3333CC"/>
            </a:solidFill>
          </a:ln>
        </p:spPr>
        <p:txBody>
          <a:bodyPr wrap="square">
            <a:spAutoFit/>
          </a:bodyPr>
          <a:lstStyle/>
          <a:p>
            <a:r>
              <a:rPr lang="fr-FR" altLang="fr-FR" sz="1050" dirty="0">
                <a:solidFill>
                  <a:schemeClr val="bg1"/>
                </a:solidFill>
                <a:latin typeface="Arial Black" panose="020B0A04020102020204" pitchFamily="34" charset="0"/>
              </a:rPr>
              <a:t>8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vernis </a:t>
            </a:r>
            <a:endParaRPr lang="fr-FR" altLang="fr-FR" sz="1050" dirty="0" smtClean="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EMV</a:t>
            </a:r>
            <a:endParaRPr lang="fr-FR" altLang="fr-FR" sz="1050" dirty="0">
              <a:solidFill>
                <a:schemeClr val="bg1"/>
              </a:solidFill>
              <a:latin typeface="Arial Black" panose="020B0A04020102020204" pitchFamily="34" charset="0"/>
            </a:endParaRPr>
          </a:p>
        </p:txBody>
      </p:sp>
      <p:sp>
        <p:nvSpPr>
          <p:cNvPr id="126" name="Rectangle 125"/>
          <p:cNvSpPr/>
          <p:nvPr/>
        </p:nvSpPr>
        <p:spPr bwMode="auto">
          <a:xfrm>
            <a:off x="5339341" y="3486395"/>
            <a:ext cx="839392"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7" name="Rectangle 126"/>
          <p:cNvSpPr/>
          <p:nvPr/>
        </p:nvSpPr>
        <p:spPr bwMode="auto">
          <a:xfrm>
            <a:off x="8529411" y="4802180"/>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8" name="Rectangle 127"/>
          <p:cNvSpPr/>
          <p:nvPr/>
        </p:nvSpPr>
        <p:spPr bwMode="auto">
          <a:xfrm>
            <a:off x="8486775" y="5777361"/>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9" name="Rectangle 128"/>
          <p:cNvSpPr/>
          <p:nvPr/>
        </p:nvSpPr>
        <p:spPr bwMode="auto">
          <a:xfrm>
            <a:off x="6150584" y="5690876"/>
            <a:ext cx="891224"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30" name="Rectangle 15"/>
          <p:cNvSpPr>
            <a:spLocks noChangeArrowheads="1"/>
          </p:cNvSpPr>
          <p:nvPr/>
        </p:nvSpPr>
        <p:spPr bwMode="auto">
          <a:xfrm>
            <a:off x="7144342" y="5858895"/>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1" name="Rectangle 15"/>
          <p:cNvSpPr>
            <a:spLocks noChangeArrowheads="1"/>
          </p:cNvSpPr>
          <p:nvPr/>
        </p:nvSpPr>
        <p:spPr bwMode="auto">
          <a:xfrm>
            <a:off x="9582369" y="5839074"/>
            <a:ext cx="135559" cy="198224"/>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 name="Rectangle 35"/>
          <p:cNvSpPr>
            <a:spLocks noChangeArrowheads="1"/>
          </p:cNvSpPr>
          <p:nvPr/>
        </p:nvSpPr>
        <p:spPr bwMode="auto">
          <a:xfrm>
            <a:off x="3094924" y="2473677"/>
            <a:ext cx="1580408" cy="39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3333CC"/>
                </a:solidFill>
              </a:rPr>
              <a:t>Machine P1</a:t>
            </a:r>
            <a:endParaRPr lang="fr-FR" altLang="fr-FR" sz="2000" b="1" dirty="0">
              <a:solidFill>
                <a:srgbClr val="3333CC"/>
              </a:solidFill>
            </a:endParaRPr>
          </a:p>
        </p:txBody>
      </p:sp>
      <p:sp>
        <p:nvSpPr>
          <p:cNvPr id="32868" name="Rectangle 38"/>
          <p:cNvSpPr>
            <a:spLocks noChangeArrowheads="1"/>
          </p:cNvSpPr>
          <p:nvPr/>
        </p:nvSpPr>
        <p:spPr bwMode="auto">
          <a:xfrm>
            <a:off x="5276851" y="2473677"/>
            <a:ext cx="1580462" cy="39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3333CC"/>
                </a:solidFill>
              </a:rPr>
              <a:t>Machine P2</a:t>
            </a:r>
            <a:endParaRPr lang="fr-FR" altLang="fr-FR" sz="2000" b="1" dirty="0">
              <a:solidFill>
                <a:srgbClr val="3333CC"/>
              </a:solidFill>
            </a:endParaRPr>
          </a:p>
        </p:txBody>
      </p:sp>
      <p:sp>
        <p:nvSpPr>
          <p:cNvPr id="1301605" name="Rectangle 101"/>
          <p:cNvSpPr>
            <a:spLocks noChangeArrowheads="1"/>
          </p:cNvSpPr>
          <p:nvPr/>
        </p:nvSpPr>
        <p:spPr bwMode="auto">
          <a:xfrm>
            <a:off x="1" y="-45272"/>
            <a:ext cx="9906000" cy="51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i="1" dirty="0">
                <a:solidFill>
                  <a:srgbClr val="3333CC"/>
                </a:solidFill>
              </a:rPr>
              <a:t>Comment savoir ce qu’il faut pour fabriquer B ?</a:t>
            </a:r>
          </a:p>
        </p:txBody>
      </p:sp>
      <p:pic>
        <p:nvPicPr>
          <p:cNvPr id="103" name="Picture 2" descr="Résultat de recherche d'images pour &quot;stockage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054" y="3037109"/>
            <a:ext cx="1757734" cy="231506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Résultat de recherche d'images pour &quot;stockage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616" y="2879291"/>
            <a:ext cx="1757734" cy="2315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8183" y="2509959"/>
            <a:ext cx="2031325" cy="369332"/>
          </a:xfrm>
          <a:prstGeom prst="rect">
            <a:avLst/>
          </a:prstGeom>
        </p:spPr>
        <p:txBody>
          <a:bodyPr wrap="none">
            <a:spAutoFit/>
          </a:bodyPr>
          <a:lstStyle/>
          <a:p>
            <a:pPr algn="l"/>
            <a:r>
              <a:rPr lang="fr-FR" altLang="fr-FR" b="1" dirty="0" smtClean="0">
                <a:solidFill>
                  <a:srgbClr val="3333CC"/>
                </a:solidFill>
              </a:rPr>
              <a:t>Matière première</a:t>
            </a:r>
            <a:endParaRPr lang="fr-FR" altLang="fr-FR" b="1" dirty="0">
              <a:solidFill>
                <a:srgbClr val="3333CC"/>
              </a:solidFill>
            </a:endParaRPr>
          </a:p>
        </p:txBody>
      </p:sp>
      <p:sp>
        <p:nvSpPr>
          <p:cNvPr id="106" name="Rectangle 105"/>
          <p:cNvSpPr/>
          <p:nvPr/>
        </p:nvSpPr>
        <p:spPr>
          <a:xfrm>
            <a:off x="2317481" y="1779468"/>
            <a:ext cx="4006225" cy="369332"/>
          </a:xfrm>
          <a:prstGeom prst="rect">
            <a:avLst/>
          </a:prstGeom>
          <a:ln>
            <a:solidFill>
              <a:srgbClr val="3333CC"/>
            </a:solidFill>
          </a:ln>
        </p:spPr>
        <p:txBody>
          <a:bodyPr wrap="none">
            <a:spAutoFit/>
          </a:bodyPr>
          <a:lstStyle/>
          <a:p>
            <a:pPr algn="l"/>
            <a:r>
              <a:rPr lang="fr-FR" altLang="fr-FR" b="1" dirty="0" smtClean="0">
                <a:solidFill>
                  <a:srgbClr val="3333CC"/>
                </a:solidFill>
              </a:rPr>
              <a:t>Sous ensemble système flux stock</a:t>
            </a:r>
            <a:endParaRPr lang="fr-FR" altLang="fr-FR" b="1" dirty="0">
              <a:solidFill>
                <a:srgbClr val="3333CC"/>
              </a:solidFill>
            </a:endParaRPr>
          </a:p>
        </p:txBody>
      </p:sp>
      <p:pic>
        <p:nvPicPr>
          <p:cNvPr id="107" name="Picture 2" descr="Résultat de recherche d'images pour &quot;machine industrielle de plastiqu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911" y="3081564"/>
            <a:ext cx="1784490" cy="133836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Résultat de recherche d'images pour &quot;machine industrielle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2072" y="2796316"/>
            <a:ext cx="1985597" cy="13227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2869538" y="5128937"/>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nvGrpSpPr>
          <p:cNvPr id="4" name="Groupe 3"/>
          <p:cNvGrpSpPr/>
          <p:nvPr/>
        </p:nvGrpSpPr>
        <p:grpSpPr>
          <a:xfrm>
            <a:off x="4702404" y="4906515"/>
            <a:ext cx="691979" cy="444844"/>
            <a:chOff x="3390571" y="5572898"/>
            <a:chExt cx="691979" cy="444844"/>
          </a:xfrm>
        </p:grpSpPr>
        <p:sp>
          <p:nvSpPr>
            <p:cNvPr id="62" name="Rectangle 61"/>
            <p:cNvSpPr/>
            <p:nvPr/>
          </p:nvSpPr>
          <p:spPr bwMode="auto">
            <a:xfrm>
              <a:off x="3390571" y="5572898"/>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3" name="Rectangle 62"/>
            <p:cNvSpPr/>
            <p:nvPr/>
          </p:nvSpPr>
          <p:spPr bwMode="auto">
            <a:xfrm>
              <a:off x="3390571" y="5795320"/>
              <a:ext cx="691979" cy="222422"/>
            </a:xfrm>
            <a:prstGeom prst="rect">
              <a:avLst/>
            </a:prstGeom>
            <a:solidFill>
              <a:srgbClr val="3333CC"/>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grpSp>
        <p:nvGrpSpPr>
          <p:cNvPr id="5" name="Groupe 4"/>
          <p:cNvGrpSpPr/>
          <p:nvPr/>
        </p:nvGrpSpPr>
        <p:grpSpPr>
          <a:xfrm>
            <a:off x="6535270" y="4675857"/>
            <a:ext cx="691979" cy="675502"/>
            <a:chOff x="4828096" y="5482283"/>
            <a:chExt cx="691979" cy="675502"/>
          </a:xfrm>
        </p:grpSpPr>
        <p:sp>
          <p:nvSpPr>
            <p:cNvPr id="64" name="Rectangle 63"/>
            <p:cNvSpPr/>
            <p:nvPr/>
          </p:nvSpPr>
          <p:spPr bwMode="auto">
            <a:xfrm>
              <a:off x="4828096" y="5482283"/>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5" name="Rectangle 64"/>
            <p:cNvSpPr/>
            <p:nvPr/>
          </p:nvSpPr>
          <p:spPr bwMode="auto">
            <a:xfrm>
              <a:off x="4828096" y="5708821"/>
              <a:ext cx="691979" cy="222422"/>
            </a:xfrm>
            <a:prstGeom prst="rect">
              <a:avLst/>
            </a:prstGeom>
            <a:solidFill>
              <a:srgbClr val="3333CC"/>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6" name="Rectangle 65"/>
            <p:cNvSpPr/>
            <p:nvPr/>
          </p:nvSpPr>
          <p:spPr bwMode="auto">
            <a:xfrm>
              <a:off x="4828096" y="5935363"/>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cxnSp>
        <p:nvCxnSpPr>
          <p:cNvPr id="9" name="Connecteur droit avec flèche 8"/>
          <p:cNvCxnSpPr>
            <a:stCxn id="103" idx="3"/>
          </p:cNvCxnSpPr>
          <p:nvPr/>
        </p:nvCxnSpPr>
        <p:spPr bwMode="auto">
          <a:xfrm>
            <a:off x="1982788" y="4194642"/>
            <a:ext cx="1112136" cy="93017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avec flèche 10"/>
          <p:cNvCxnSpPr>
            <a:endCxn id="107" idx="2"/>
          </p:cNvCxnSpPr>
          <p:nvPr/>
        </p:nvCxnSpPr>
        <p:spPr bwMode="auto">
          <a:xfrm flipV="1">
            <a:off x="3336324" y="4419932"/>
            <a:ext cx="558832" cy="70900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avec flèche 12"/>
          <p:cNvCxnSpPr>
            <a:endCxn id="62" idx="0"/>
          </p:cNvCxnSpPr>
          <p:nvPr/>
        </p:nvCxnSpPr>
        <p:spPr bwMode="auto">
          <a:xfrm>
            <a:off x="4287795" y="4419932"/>
            <a:ext cx="760599" cy="486583"/>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avec flèche 14"/>
          <p:cNvCxnSpPr/>
          <p:nvPr/>
        </p:nvCxnSpPr>
        <p:spPr bwMode="auto">
          <a:xfrm flipV="1">
            <a:off x="5276851" y="4194642"/>
            <a:ext cx="790231" cy="703637"/>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eur droit avec flèche 16"/>
          <p:cNvCxnSpPr>
            <a:endCxn id="64" idx="0"/>
          </p:cNvCxnSpPr>
          <p:nvPr/>
        </p:nvCxnSpPr>
        <p:spPr bwMode="auto">
          <a:xfrm>
            <a:off x="6252519" y="4194642"/>
            <a:ext cx="628741" cy="48121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avec flèche 18"/>
          <p:cNvCxnSpPr>
            <a:stCxn id="65" idx="3"/>
          </p:cNvCxnSpPr>
          <p:nvPr/>
        </p:nvCxnSpPr>
        <p:spPr bwMode="auto">
          <a:xfrm flipV="1">
            <a:off x="7227249" y="4194642"/>
            <a:ext cx="841713" cy="818964"/>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a:xfrm>
            <a:off x="2409796" y="5453627"/>
            <a:ext cx="1655577" cy="646331"/>
          </a:xfrm>
          <a:prstGeom prst="rect">
            <a:avLst/>
          </a:prstGeom>
        </p:spPr>
        <p:txBody>
          <a:bodyPr wrap="square">
            <a:spAutoFit/>
          </a:bodyPr>
          <a:lstStyle/>
          <a:p>
            <a:pPr algn="l"/>
            <a:r>
              <a:rPr lang="fr-FR" altLang="fr-FR" b="1" dirty="0">
                <a:solidFill>
                  <a:srgbClr val="3333CC"/>
                </a:solidFill>
              </a:rPr>
              <a:t>Étape n°1</a:t>
            </a:r>
          </a:p>
          <a:p>
            <a:pPr algn="l"/>
            <a:r>
              <a:rPr lang="fr-FR" altLang="fr-FR" b="1" dirty="0">
                <a:solidFill>
                  <a:srgbClr val="3333CC"/>
                </a:solidFill>
              </a:rPr>
              <a:t>(sortie stock)</a:t>
            </a:r>
          </a:p>
        </p:txBody>
      </p:sp>
      <p:sp>
        <p:nvSpPr>
          <p:cNvPr id="7" name="Rectangle 6"/>
          <p:cNvSpPr/>
          <p:nvPr/>
        </p:nvSpPr>
        <p:spPr>
          <a:xfrm>
            <a:off x="4466861" y="5453627"/>
            <a:ext cx="1384171" cy="646331"/>
          </a:xfrm>
          <a:prstGeom prst="rect">
            <a:avLst/>
          </a:prstGeom>
        </p:spPr>
        <p:txBody>
          <a:bodyPr wrap="square">
            <a:spAutoFit/>
          </a:bodyPr>
          <a:lstStyle/>
          <a:p>
            <a:pPr algn="l"/>
            <a:r>
              <a:rPr lang="fr-FR" altLang="fr-FR" b="1" dirty="0">
                <a:solidFill>
                  <a:srgbClr val="3333CC"/>
                </a:solidFill>
              </a:rPr>
              <a:t>Étape n°2</a:t>
            </a:r>
          </a:p>
          <a:p>
            <a:pPr algn="l"/>
            <a:r>
              <a:rPr lang="fr-FR" altLang="fr-FR" b="1" dirty="0">
                <a:solidFill>
                  <a:srgbClr val="3333CC"/>
                </a:solidFill>
              </a:rPr>
              <a:t>(sortie P1)</a:t>
            </a:r>
          </a:p>
        </p:txBody>
      </p:sp>
      <p:sp>
        <p:nvSpPr>
          <p:cNvPr id="8" name="Rectangle 7"/>
          <p:cNvSpPr/>
          <p:nvPr/>
        </p:nvSpPr>
        <p:spPr>
          <a:xfrm>
            <a:off x="6252518" y="5453627"/>
            <a:ext cx="1565097" cy="646331"/>
          </a:xfrm>
          <a:prstGeom prst="rect">
            <a:avLst/>
          </a:prstGeom>
        </p:spPr>
        <p:txBody>
          <a:bodyPr wrap="square">
            <a:spAutoFit/>
          </a:bodyPr>
          <a:lstStyle/>
          <a:p>
            <a:pPr algn="l"/>
            <a:r>
              <a:rPr lang="fr-FR" altLang="fr-FR" b="1" dirty="0">
                <a:solidFill>
                  <a:srgbClr val="3333CC"/>
                </a:solidFill>
              </a:rPr>
              <a:t>Étape n°3</a:t>
            </a:r>
          </a:p>
          <a:p>
            <a:pPr algn="l"/>
            <a:r>
              <a:rPr lang="fr-FR" altLang="fr-FR" b="1" dirty="0">
                <a:solidFill>
                  <a:srgbClr val="3333CC"/>
                </a:solidFill>
              </a:rPr>
              <a:t>(sortie </a:t>
            </a:r>
            <a:r>
              <a:rPr lang="fr-FR" altLang="fr-FR" b="1" dirty="0" smtClean="0">
                <a:solidFill>
                  <a:srgbClr val="3333CC"/>
                </a:solidFill>
              </a:rPr>
              <a:t>P2)</a:t>
            </a:r>
            <a:endParaRPr lang="fr-FR" dirty="0"/>
          </a:p>
        </p:txBody>
      </p:sp>
      <p:sp>
        <p:nvSpPr>
          <p:cNvPr id="10" name="Rectangle 9"/>
          <p:cNvSpPr/>
          <p:nvPr/>
        </p:nvSpPr>
        <p:spPr bwMode="auto">
          <a:xfrm>
            <a:off x="2319508" y="1779373"/>
            <a:ext cx="7399134" cy="4320585"/>
          </a:xfrm>
          <a:prstGeom prst="rect">
            <a:avLst/>
          </a:prstGeom>
          <a:no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41" name="Rectangle 55"/>
          <p:cNvSpPr>
            <a:spLocks noChangeArrowheads="1"/>
          </p:cNvSpPr>
          <p:nvPr/>
        </p:nvSpPr>
        <p:spPr bwMode="auto">
          <a:xfrm>
            <a:off x="8068961" y="1877530"/>
            <a:ext cx="1383957" cy="425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45" tIns="35973" rIns="71945" bIns="35973" anchor="ct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solidFill>
                  <a:srgbClr val="3333CC"/>
                </a:solidFill>
              </a:rPr>
              <a:t>ARTICLE B</a:t>
            </a:r>
          </a:p>
        </p:txBody>
      </p:sp>
      <p:sp>
        <p:nvSpPr>
          <p:cNvPr id="42" name="Rectangle 55"/>
          <p:cNvSpPr>
            <a:spLocks noChangeArrowheads="1"/>
          </p:cNvSpPr>
          <p:nvPr/>
        </p:nvSpPr>
        <p:spPr bwMode="auto">
          <a:xfrm>
            <a:off x="608514" y="1877530"/>
            <a:ext cx="1383957" cy="425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45" tIns="35973" rIns="71945" bIns="35973" anchor="ct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solidFill>
                  <a:srgbClr val="3333CC"/>
                </a:solidFill>
              </a:rPr>
              <a:t>ARTICLE </a:t>
            </a:r>
            <a:r>
              <a:rPr lang="fr-FR" altLang="fr-FR" sz="1600" b="1" dirty="0" smtClean="0">
                <a:solidFill>
                  <a:srgbClr val="3333CC"/>
                </a:solidFill>
              </a:rPr>
              <a:t>A</a:t>
            </a:r>
            <a:endParaRPr lang="fr-FR" altLang="fr-FR" sz="1600" b="1" dirty="0">
              <a:solidFill>
                <a:srgbClr val="3333CC"/>
              </a:solidFill>
            </a:endParaRPr>
          </a:p>
        </p:txBody>
      </p:sp>
      <p:cxnSp>
        <p:nvCxnSpPr>
          <p:cNvPr id="18" name="Connecteur droit avec flèche 17"/>
          <p:cNvCxnSpPr/>
          <p:nvPr/>
        </p:nvCxnSpPr>
        <p:spPr bwMode="auto">
          <a:xfrm flipH="1">
            <a:off x="5479379" y="1298283"/>
            <a:ext cx="1" cy="48118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22"/>
          <p:cNvSpPr>
            <a:spLocks noChangeArrowheads="1"/>
          </p:cNvSpPr>
          <p:nvPr/>
        </p:nvSpPr>
        <p:spPr bwMode="auto">
          <a:xfrm>
            <a:off x="3237583" y="826344"/>
            <a:ext cx="3314119" cy="468634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38" name="Rectangle 23"/>
          <p:cNvSpPr>
            <a:spLocks noChangeArrowheads="1"/>
          </p:cNvSpPr>
          <p:nvPr/>
        </p:nvSpPr>
        <p:spPr bwMode="auto">
          <a:xfrm>
            <a:off x="3532082" y="803189"/>
            <a:ext cx="3019620" cy="196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nSpc>
                <a:spcPct val="90000"/>
              </a:lnSpc>
            </a:pPr>
            <a:r>
              <a:rPr lang="fr-FR" altLang="fr-FR" sz="2800" b="1" dirty="0">
                <a:solidFill>
                  <a:srgbClr val="3333CC"/>
                </a:solidFill>
              </a:rPr>
              <a:t>Pour fabriquer </a:t>
            </a:r>
          </a:p>
          <a:p>
            <a:pPr>
              <a:lnSpc>
                <a:spcPct val="90000"/>
              </a:lnSpc>
            </a:pPr>
            <a:r>
              <a:rPr lang="fr-FR" altLang="fr-FR" sz="3600" b="1" dirty="0">
                <a:solidFill>
                  <a:srgbClr val="3333CC"/>
                </a:solidFill>
              </a:rPr>
              <a:t>1</a:t>
            </a:r>
            <a:r>
              <a:rPr lang="fr-FR" altLang="fr-FR" sz="2800" b="1" dirty="0">
                <a:solidFill>
                  <a:srgbClr val="3333CC"/>
                </a:solidFill>
              </a:rPr>
              <a:t> article </a:t>
            </a:r>
            <a:r>
              <a:rPr lang="fr-FR" altLang="fr-FR" sz="4000" b="1" dirty="0">
                <a:solidFill>
                  <a:srgbClr val="3333CC"/>
                </a:solidFill>
              </a:rPr>
              <a:t>B</a:t>
            </a:r>
            <a:endParaRPr lang="fr-FR" altLang="fr-FR" sz="2800" b="1" dirty="0">
              <a:solidFill>
                <a:srgbClr val="3333CC"/>
              </a:solidFill>
            </a:endParaRPr>
          </a:p>
          <a:p>
            <a:pPr>
              <a:lnSpc>
                <a:spcPct val="90000"/>
              </a:lnSpc>
            </a:pPr>
            <a:r>
              <a:rPr lang="fr-FR" altLang="fr-FR" sz="2800" b="1" dirty="0">
                <a:solidFill>
                  <a:srgbClr val="3333CC"/>
                </a:solidFill>
              </a:rPr>
              <a:t>il faut </a:t>
            </a:r>
          </a:p>
          <a:p>
            <a:pPr>
              <a:lnSpc>
                <a:spcPct val="90000"/>
              </a:lnSpc>
            </a:pPr>
            <a:r>
              <a:rPr lang="fr-FR" altLang="fr-FR" sz="3600" b="1" dirty="0">
                <a:solidFill>
                  <a:srgbClr val="3333CC"/>
                </a:solidFill>
              </a:rPr>
              <a:t>1 </a:t>
            </a:r>
            <a:r>
              <a:rPr lang="fr-FR" altLang="fr-FR" sz="2800" b="1" dirty="0">
                <a:solidFill>
                  <a:srgbClr val="3333CC"/>
                </a:solidFill>
              </a:rPr>
              <a:t>article </a:t>
            </a:r>
            <a:r>
              <a:rPr lang="fr-FR" altLang="fr-FR" sz="4000" b="1" dirty="0">
                <a:solidFill>
                  <a:srgbClr val="3333CC"/>
                </a:solidFill>
              </a:rPr>
              <a:t>A</a:t>
            </a:r>
            <a:r>
              <a:rPr lang="fr-FR" altLang="fr-FR" sz="2800" b="1" dirty="0">
                <a:solidFill>
                  <a:srgbClr val="3333CC"/>
                </a:solidFill>
              </a:rPr>
              <a:t> </a:t>
            </a:r>
          </a:p>
        </p:txBody>
      </p:sp>
      <p:sp>
        <p:nvSpPr>
          <p:cNvPr id="39" name="Rectangle 24"/>
          <p:cNvSpPr>
            <a:spLocks noChangeArrowheads="1"/>
          </p:cNvSpPr>
          <p:nvPr/>
        </p:nvSpPr>
        <p:spPr bwMode="auto">
          <a:xfrm>
            <a:off x="3332018" y="2813273"/>
            <a:ext cx="3095958" cy="454546"/>
          </a:xfrm>
          <a:prstGeom prst="rect">
            <a:avLst/>
          </a:prstGeom>
          <a:solidFill>
            <a:schemeClr val="bg1"/>
          </a:solidFill>
          <a:ln w="12700">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400" b="1" dirty="0">
                <a:solidFill>
                  <a:srgbClr val="009900"/>
                </a:solidFill>
              </a:rPr>
              <a:t>NOMENCLATURE</a:t>
            </a:r>
          </a:p>
        </p:txBody>
      </p:sp>
      <p:grpSp>
        <p:nvGrpSpPr>
          <p:cNvPr id="40" name="Group 26"/>
          <p:cNvGrpSpPr>
            <a:grpSpLocks/>
          </p:cNvGrpSpPr>
          <p:nvPr/>
        </p:nvGrpSpPr>
        <p:grpSpPr bwMode="auto">
          <a:xfrm>
            <a:off x="3435027" y="3397911"/>
            <a:ext cx="2351358" cy="1985294"/>
            <a:chOff x="2754" y="1945"/>
            <a:chExt cx="1043" cy="960"/>
          </a:xfrm>
        </p:grpSpPr>
        <p:sp>
          <p:nvSpPr>
            <p:cNvPr id="45" name="Rectangle 27"/>
            <p:cNvSpPr>
              <a:spLocks noChangeArrowheads="1"/>
            </p:cNvSpPr>
            <p:nvPr/>
          </p:nvSpPr>
          <p:spPr bwMode="auto">
            <a:xfrm>
              <a:off x="2754" y="1945"/>
              <a:ext cx="1043"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329" tIns="38665" rIns="77329" bIns="3866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b="1" dirty="0">
                  <a:solidFill>
                    <a:srgbClr val="3333CC"/>
                  </a:solidFill>
                </a:rPr>
                <a:t>Pour faire </a:t>
              </a:r>
              <a:r>
                <a:rPr lang="fr-FR" altLang="fr-FR" b="1" dirty="0" smtClean="0">
                  <a:solidFill>
                    <a:srgbClr val="3333CC"/>
                  </a:solidFill>
                </a:rPr>
                <a:t>1 B</a:t>
              </a:r>
              <a:endParaRPr lang="fr-FR" altLang="fr-FR" b="1" dirty="0">
                <a:solidFill>
                  <a:srgbClr val="3333CC"/>
                </a:solidFill>
              </a:endParaRPr>
            </a:p>
          </p:txBody>
        </p:sp>
        <p:sp>
          <p:nvSpPr>
            <p:cNvPr id="46" name="Rectangle 28"/>
            <p:cNvSpPr>
              <a:spLocks noChangeArrowheads="1"/>
            </p:cNvSpPr>
            <p:nvPr/>
          </p:nvSpPr>
          <p:spPr bwMode="auto">
            <a:xfrm>
              <a:off x="2902" y="2684"/>
              <a:ext cx="746"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329" tIns="38665" rIns="77329" bIns="3866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b="1">
                  <a:solidFill>
                    <a:srgbClr val="3333CC"/>
                  </a:solidFill>
                </a:rPr>
                <a:t>Il faut 1 A</a:t>
              </a:r>
            </a:p>
          </p:txBody>
        </p:sp>
        <p:sp>
          <p:nvSpPr>
            <p:cNvPr id="47" name="AutoShape 29"/>
            <p:cNvSpPr>
              <a:spLocks noChangeArrowheads="1"/>
            </p:cNvSpPr>
            <p:nvPr/>
          </p:nvSpPr>
          <p:spPr bwMode="auto">
            <a:xfrm>
              <a:off x="3072" y="2190"/>
              <a:ext cx="404" cy="482"/>
            </a:xfrm>
            <a:prstGeom prst="upDownArrowCallout">
              <a:avLst>
                <a:gd name="adj1" fmla="val 25000"/>
                <a:gd name="adj2" fmla="val 25000"/>
                <a:gd name="adj3" fmla="val 12615"/>
                <a:gd name="adj4"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329" tIns="38665" rIns="77329" bIns="38665">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dirty="0">
                  <a:solidFill>
                    <a:schemeClr val="bg1"/>
                  </a:solidFill>
                </a:rPr>
                <a:t>Lien</a:t>
              </a:r>
            </a:p>
          </p:txBody>
        </p:sp>
      </p:grpSp>
      <p:sp>
        <p:nvSpPr>
          <p:cNvPr id="44" name="Text Box 30"/>
          <p:cNvSpPr txBox="1">
            <a:spLocks noChangeArrowheads="1"/>
          </p:cNvSpPr>
          <p:nvPr/>
        </p:nvSpPr>
        <p:spPr bwMode="auto">
          <a:xfrm>
            <a:off x="5373826" y="3925505"/>
            <a:ext cx="1983528" cy="93986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329" tIns="38665" rIns="77329" bIns="38665">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dirty="0">
                <a:solidFill>
                  <a:schemeClr val="tx1"/>
                </a:solidFill>
              </a:rPr>
              <a:t>Appelé couramment</a:t>
            </a:r>
          </a:p>
          <a:p>
            <a:pPr algn="l"/>
            <a:r>
              <a:rPr lang="fr-FR" altLang="fr-FR" sz="1400" dirty="0">
                <a:solidFill>
                  <a:schemeClr val="tx1"/>
                </a:solidFill>
              </a:rPr>
              <a:t>« lien de nomenclature</a:t>
            </a:r>
          </a:p>
          <a:p>
            <a:pPr algn="l"/>
            <a:r>
              <a:rPr lang="fr-FR" altLang="fr-FR" sz="1400" dirty="0" smtClean="0">
                <a:solidFill>
                  <a:schemeClr val="tx1"/>
                </a:solidFill>
              </a:rPr>
              <a:t>avec </a:t>
            </a:r>
            <a:r>
              <a:rPr lang="fr-FR" altLang="fr-FR" sz="1400" dirty="0">
                <a:solidFill>
                  <a:schemeClr val="tx1"/>
                </a:solidFill>
              </a:rPr>
              <a:t>une quantité de 1</a:t>
            </a:r>
          </a:p>
          <a:p>
            <a:pPr algn="l"/>
            <a:r>
              <a:rPr lang="fr-FR" altLang="fr-FR" sz="1400" dirty="0" smtClean="0">
                <a:solidFill>
                  <a:schemeClr val="tx1"/>
                </a:solidFill>
              </a:rPr>
              <a:t>(coefficient de </a:t>
            </a:r>
            <a:r>
              <a:rPr lang="fr-FR" altLang="fr-FR" sz="1400" dirty="0">
                <a:solidFill>
                  <a:schemeClr val="tx1"/>
                </a:solidFill>
              </a:rPr>
              <a:t>lien</a:t>
            </a:r>
            <a:r>
              <a:rPr lang="fr-FR" altLang="fr-FR" sz="1400" dirty="0" smtClean="0">
                <a:solidFill>
                  <a:schemeClr val="tx1"/>
                </a:solidFill>
              </a:rPr>
              <a:t>) »</a:t>
            </a:r>
            <a:endParaRPr lang="fr-FR" altLang="fr-FR" sz="1400" dirty="0">
              <a:solidFill>
                <a:schemeClr val="tx1"/>
              </a:solidFill>
            </a:endParaRPr>
          </a:p>
        </p:txBody>
      </p:sp>
      <p:sp>
        <p:nvSpPr>
          <p:cNvPr id="48" name="Rectangle 36"/>
          <p:cNvSpPr>
            <a:spLocks noChangeArrowheads="1"/>
          </p:cNvSpPr>
          <p:nvPr/>
        </p:nvSpPr>
        <p:spPr bwMode="auto">
          <a:xfrm>
            <a:off x="103188" y="6228102"/>
            <a:ext cx="9596437" cy="460375"/>
          </a:xfrm>
          <a:prstGeom prst="rect">
            <a:avLst/>
          </a:prstGeom>
          <a:solidFill>
            <a:schemeClr val="bg1"/>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400">
                <a:solidFill>
                  <a:srgbClr val="3333CC"/>
                </a:solidFill>
              </a:rPr>
              <a:t>UN LIEN DE NOMENCLATURE = LE LIEN ENTRE DEUX STOCKS</a:t>
            </a:r>
          </a:p>
        </p:txBody>
      </p:sp>
    </p:spTree>
    <p:extLst>
      <p:ext uri="{BB962C8B-B14F-4D97-AF65-F5344CB8AC3E}">
        <p14:creationId xmlns:p14="http://schemas.microsoft.com/office/powerpoint/2010/main" val="23744195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1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605" grpId="0"/>
      <p:bldP spid="39" grpId="0" animBg="1"/>
      <p:bldP spid="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85" name="Rectangle 4"/>
          <p:cNvSpPr>
            <a:spLocks noChangeArrowheads="1"/>
          </p:cNvSpPr>
          <p:nvPr/>
        </p:nvSpPr>
        <p:spPr bwMode="auto">
          <a:xfrm>
            <a:off x="646113" y="-77811"/>
            <a:ext cx="8540750" cy="51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i="1" dirty="0" smtClean="0">
                <a:solidFill>
                  <a:srgbClr val="3333CC"/>
                </a:solidFill>
              </a:rPr>
              <a:t>Quelle est la nomenclature de EML ?</a:t>
            </a:r>
            <a:endParaRPr lang="fr-FR" altLang="fr-FR" sz="2800" b="1" i="1" dirty="0">
              <a:solidFill>
                <a:srgbClr val="3333CC"/>
              </a:solidFill>
            </a:endParaRPr>
          </a:p>
        </p:txBody>
      </p:sp>
      <p:sp>
        <p:nvSpPr>
          <p:cNvPr id="67" name="Rectangle 12"/>
          <p:cNvSpPr>
            <a:spLocks noChangeArrowheads="1"/>
          </p:cNvSpPr>
          <p:nvPr/>
        </p:nvSpPr>
        <p:spPr bwMode="auto">
          <a:xfrm>
            <a:off x="8000803" y="3574504"/>
            <a:ext cx="1765518" cy="1061976"/>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8" name="Freeform 14"/>
          <p:cNvSpPr>
            <a:spLocks/>
          </p:cNvSpPr>
          <p:nvPr/>
        </p:nvSpPr>
        <p:spPr bwMode="auto">
          <a:xfrm>
            <a:off x="3375062" y="2652238"/>
            <a:ext cx="6420691" cy="4134703"/>
          </a:xfrm>
          <a:custGeom>
            <a:avLst/>
            <a:gdLst>
              <a:gd name="T0" fmla="*/ 0 w 4180"/>
              <a:gd name="T1" fmla="*/ 0 h 3254"/>
              <a:gd name="T2" fmla="*/ 2147483647 w 4180"/>
              <a:gd name="T3" fmla="*/ 0 h 3254"/>
              <a:gd name="T4" fmla="*/ 2147483647 w 4180"/>
              <a:gd name="T5" fmla="*/ 2147483647 h 3254"/>
              <a:gd name="T6" fmla="*/ 0 w 4180"/>
              <a:gd name="T7" fmla="*/ 2147483647 h 3254"/>
              <a:gd name="T8" fmla="*/ 0 w 4180"/>
              <a:gd name="T9" fmla="*/ 0 h 3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0" h="3254">
                <a:moveTo>
                  <a:pt x="0" y="0"/>
                </a:moveTo>
                <a:lnTo>
                  <a:pt x="4179" y="0"/>
                </a:lnTo>
                <a:lnTo>
                  <a:pt x="4179" y="3253"/>
                </a:lnTo>
                <a:lnTo>
                  <a:pt x="0" y="3253"/>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69" name="Rectangle 34"/>
          <p:cNvSpPr>
            <a:spLocks noChangeArrowheads="1"/>
          </p:cNvSpPr>
          <p:nvPr/>
        </p:nvSpPr>
        <p:spPr bwMode="auto">
          <a:xfrm>
            <a:off x="1970117" y="3695388"/>
            <a:ext cx="1264770"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100" dirty="0">
                <a:solidFill>
                  <a:srgbClr val="3333CC"/>
                </a:solidFill>
                <a:latin typeface="Eras Bold ITC" pitchFamily="34" charset="0"/>
              </a:rPr>
              <a:t>délai = 10 jours</a:t>
            </a:r>
          </a:p>
        </p:txBody>
      </p:sp>
      <p:sp>
        <p:nvSpPr>
          <p:cNvPr id="70" name="Freeform 55"/>
          <p:cNvSpPr>
            <a:spLocks/>
          </p:cNvSpPr>
          <p:nvPr/>
        </p:nvSpPr>
        <p:spPr bwMode="auto">
          <a:xfrm>
            <a:off x="3375062" y="496894"/>
            <a:ext cx="6420691" cy="2157241"/>
          </a:xfrm>
          <a:custGeom>
            <a:avLst/>
            <a:gdLst>
              <a:gd name="T0" fmla="*/ 0 w 4175"/>
              <a:gd name="T1" fmla="*/ 0 h 942"/>
              <a:gd name="T2" fmla="*/ 2147483647 w 4175"/>
              <a:gd name="T3" fmla="*/ 0 h 942"/>
              <a:gd name="T4" fmla="*/ 2147483647 w 4175"/>
              <a:gd name="T5" fmla="*/ 2147483647 h 942"/>
              <a:gd name="T6" fmla="*/ 0 w 4175"/>
              <a:gd name="T7" fmla="*/ 2147483647 h 942"/>
              <a:gd name="T8" fmla="*/ 0 w 4175"/>
              <a:gd name="T9" fmla="*/ 0 h 9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5" h="942">
                <a:moveTo>
                  <a:pt x="0" y="0"/>
                </a:moveTo>
                <a:lnTo>
                  <a:pt x="4174" y="0"/>
                </a:lnTo>
                <a:lnTo>
                  <a:pt x="4174" y="941"/>
                </a:lnTo>
                <a:lnTo>
                  <a:pt x="0" y="941"/>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1" name="Freeform 56"/>
          <p:cNvSpPr>
            <a:spLocks/>
          </p:cNvSpPr>
          <p:nvPr/>
        </p:nvSpPr>
        <p:spPr bwMode="auto">
          <a:xfrm flipV="1">
            <a:off x="3387319" y="4590761"/>
            <a:ext cx="6388978" cy="45719"/>
          </a:xfrm>
          <a:custGeom>
            <a:avLst/>
            <a:gdLst>
              <a:gd name="T0" fmla="*/ 0 w 4148"/>
              <a:gd name="T1" fmla="*/ 0 h 1"/>
              <a:gd name="T2" fmla="*/ 2147483647 w 4148"/>
              <a:gd name="T3" fmla="*/ 0 h 1"/>
              <a:gd name="T4" fmla="*/ 0 w 4148"/>
              <a:gd name="T5" fmla="*/ 0 h 1"/>
              <a:gd name="T6" fmla="*/ 0 60000 65536"/>
              <a:gd name="T7" fmla="*/ 0 60000 65536"/>
              <a:gd name="T8" fmla="*/ 0 60000 65536"/>
            </a:gdLst>
            <a:ahLst/>
            <a:cxnLst>
              <a:cxn ang="T6">
                <a:pos x="T0" y="T1"/>
              </a:cxn>
              <a:cxn ang="T7">
                <a:pos x="T2" y="T3"/>
              </a:cxn>
              <a:cxn ang="T8">
                <a:pos x="T4" y="T5"/>
              </a:cxn>
            </a:cxnLst>
            <a:rect l="0" t="0" r="r" b="b"/>
            <a:pathLst>
              <a:path w="4148" h="1">
                <a:moveTo>
                  <a:pt x="0" y="0"/>
                </a:moveTo>
                <a:lnTo>
                  <a:pt x="4147" y="0"/>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2" name="Freeform 57"/>
          <p:cNvSpPr>
            <a:spLocks/>
          </p:cNvSpPr>
          <p:nvPr/>
        </p:nvSpPr>
        <p:spPr bwMode="auto">
          <a:xfrm>
            <a:off x="8577263" y="4058105"/>
            <a:ext cx="538162" cy="1588"/>
          </a:xfrm>
          <a:custGeom>
            <a:avLst/>
            <a:gdLst>
              <a:gd name="T0" fmla="*/ 2147483647 w 365"/>
              <a:gd name="T1" fmla="*/ 0 h 1"/>
              <a:gd name="T2" fmla="*/ 0 w 365"/>
              <a:gd name="T3" fmla="*/ 0 h 1"/>
              <a:gd name="T4" fmla="*/ 2147483647 w 365"/>
              <a:gd name="T5" fmla="*/ 0 h 1"/>
              <a:gd name="T6" fmla="*/ 0 60000 65536"/>
              <a:gd name="T7" fmla="*/ 0 60000 65536"/>
              <a:gd name="T8" fmla="*/ 0 60000 65536"/>
            </a:gdLst>
            <a:ahLst/>
            <a:cxnLst>
              <a:cxn ang="T6">
                <a:pos x="T0" y="T1"/>
              </a:cxn>
              <a:cxn ang="T7">
                <a:pos x="T2" y="T3"/>
              </a:cxn>
              <a:cxn ang="T8">
                <a:pos x="T4" y="T5"/>
              </a:cxn>
            </a:cxnLst>
            <a:rect l="0" t="0" r="r" b="b"/>
            <a:pathLst>
              <a:path w="365" h="1">
                <a:moveTo>
                  <a:pt x="364" y="0"/>
                </a:moveTo>
                <a:lnTo>
                  <a:pt x="0" y="0"/>
                </a:lnTo>
                <a:lnTo>
                  <a:pt x="364" y="0"/>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3" name="Freeform 243"/>
          <p:cNvSpPr>
            <a:spLocks/>
          </p:cNvSpPr>
          <p:nvPr/>
        </p:nvSpPr>
        <p:spPr bwMode="auto">
          <a:xfrm>
            <a:off x="6259513" y="1565564"/>
            <a:ext cx="1587" cy="506412"/>
          </a:xfrm>
          <a:custGeom>
            <a:avLst/>
            <a:gdLst>
              <a:gd name="T0" fmla="*/ 0 w 1"/>
              <a:gd name="T1" fmla="*/ 0 h 355"/>
              <a:gd name="T2" fmla="*/ 0 w 1"/>
              <a:gd name="T3" fmla="*/ 2147483647 h 355"/>
              <a:gd name="T4" fmla="*/ 0 w 1"/>
              <a:gd name="T5" fmla="*/ 0 h 355"/>
              <a:gd name="T6" fmla="*/ 0 60000 65536"/>
              <a:gd name="T7" fmla="*/ 0 60000 65536"/>
              <a:gd name="T8" fmla="*/ 0 60000 65536"/>
            </a:gdLst>
            <a:ahLst/>
            <a:cxnLst>
              <a:cxn ang="T6">
                <a:pos x="T0" y="T1"/>
              </a:cxn>
              <a:cxn ang="T7">
                <a:pos x="T2" y="T3"/>
              </a:cxn>
              <a:cxn ang="T8">
                <a:pos x="T4" y="T5"/>
              </a:cxn>
            </a:cxnLst>
            <a:rect l="0" t="0" r="r" b="b"/>
            <a:pathLst>
              <a:path w="1" h="355">
                <a:moveTo>
                  <a:pt x="0" y="0"/>
                </a:moveTo>
                <a:lnTo>
                  <a:pt x="0" y="354"/>
                </a:lnTo>
                <a:lnTo>
                  <a:pt x="0" y="0"/>
                </a:lnTo>
              </a:path>
            </a:pathLst>
          </a:custGeom>
          <a:noFill/>
          <a:ln w="508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4" name="Rectangle 244"/>
          <p:cNvSpPr>
            <a:spLocks noChangeArrowheads="1"/>
          </p:cNvSpPr>
          <p:nvPr/>
        </p:nvSpPr>
        <p:spPr bwMode="auto">
          <a:xfrm>
            <a:off x="3297607" y="6167893"/>
            <a:ext cx="141288" cy="439737"/>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5" name="Rectangle 282"/>
          <p:cNvSpPr>
            <a:spLocks noChangeArrowheads="1"/>
          </p:cNvSpPr>
          <p:nvPr/>
        </p:nvSpPr>
        <p:spPr bwMode="auto">
          <a:xfrm>
            <a:off x="1606550" y="4073980"/>
            <a:ext cx="10207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dirty="0">
                <a:solidFill>
                  <a:schemeClr val="bg1"/>
                </a:solidFill>
                <a:latin typeface="Arial Black" panose="020B0A04020102020204" pitchFamily="34" charset="0"/>
              </a:rPr>
              <a:t>2. TRANSPORT</a:t>
            </a:r>
          </a:p>
        </p:txBody>
      </p:sp>
      <p:sp>
        <p:nvSpPr>
          <p:cNvPr id="76" name="Freeform 328"/>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7" name="Freeform 329"/>
          <p:cNvSpPr>
            <a:spLocks/>
          </p:cNvSpPr>
          <p:nvPr/>
        </p:nvSpPr>
        <p:spPr bwMode="auto">
          <a:xfrm>
            <a:off x="357188" y="5040768"/>
            <a:ext cx="1300162" cy="1200150"/>
          </a:xfrm>
          <a:custGeom>
            <a:avLst/>
            <a:gdLst>
              <a:gd name="T0" fmla="*/ 2147483647 w 882"/>
              <a:gd name="T1" fmla="*/ 2147483647 h 840"/>
              <a:gd name="T2" fmla="*/ 2147483647 w 882"/>
              <a:gd name="T3" fmla="*/ 2147483647 h 840"/>
              <a:gd name="T4" fmla="*/ 2147483647 w 882"/>
              <a:gd name="T5" fmla="*/ 2147483647 h 840"/>
              <a:gd name="T6" fmla="*/ 2147483647 w 882"/>
              <a:gd name="T7" fmla="*/ 2147483647 h 840"/>
              <a:gd name="T8" fmla="*/ 2147483647 w 882"/>
              <a:gd name="T9" fmla="*/ 2147483647 h 840"/>
              <a:gd name="T10" fmla="*/ 2147483647 w 882"/>
              <a:gd name="T11" fmla="*/ 2147483647 h 840"/>
              <a:gd name="T12" fmla="*/ 2147483647 w 882"/>
              <a:gd name="T13" fmla="*/ 2147483647 h 840"/>
              <a:gd name="T14" fmla="*/ 2147483647 w 882"/>
              <a:gd name="T15" fmla="*/ 2147483647 h 840"/>
              <a:gd name="T16" fmla="*/ 2147483647 w 882"/>
              <a:gd name="T17" fmla="*/ 2147483647 h 840"/>
              <a:gd name="T18" fmla="*/ 2147483647 w 882"/>
              <a:gd name="T19" fmla="*/ 2147483647 h 840"/>
              <a:gd name="T20" fmla="*/ 2147483647 w 882"/>
              <a:gd name="T21" fmla="*/ 2147483647 h 840"/>
              <a:gd name="T22" fmla="*/ 2147483647 w 882"/>
              <a:gd name="T23" fmla="*/ 2147483647 h 840"/>
              <a:gd name="T24" fmla="*/ 2147483647 w 882"/>
              <a:gd name="T25" fmla="*/ 2147483647 h 840"/>
              <a:gd name="T26" fmla="*/ 2147483647 w 882"/>
              <a:gd name="T27" fmla="*/ 2147483647 h 840"/>
              <a:gd name="T28" fmla="*/ 2147483647 w 882"/>
              <a:gd name="T29" fmla="*/ 2147483647 h 840"/>
              <a:gd name="T30" fmla="*/ 2147483647 w 882"/>
              <a:gd name="T31" fmla="*/ 2147483647 h 840"/>
              <a:gd name="T32" fmla="*/ 2147483647 w 882"/>
              <a:gd name="T33" fmla="*/ 2147483647 h 840"/>
              <a:gd name="T34" fmla="*/ 2147483647 w 882"/>
              <a:gd name="T35" fmla="*/ 2147483647 h 840"/>
              <a:gd name="T36" fmla="*/ 2147483647 w 882"/>
              <a:gd name="T37" fmla="*/ 2147483647 h 840"/>
              <a:gd name="T38" fmla="*/ 2147483647 w 882"/>
              <a:gd name="T39" fmla="*/ 2147483647 h 840"/>
              <a:gd name="T40" fmla="*/ 2147483647 w 882"/>
              <a:gd name="T41" fmla="*/ 2147483647 h 840"/>
              <a:gd name="T42" fmla="*/ 2147483647 w 882"/>
              <a:gd name="T43" fmla="*/ 2147483647 h 840"/>
              <a:gd name="T44" fmla="*/ 2147483647 w 882"/>
              <a:gd name="T45" fmla="*/ 2147483647 h 840"/>
              <a:gd name="T46" fmla="*/ 2147483647 w 882"/>
              <a:gd name="T47" fmla="*/ 2147483647 h 840"/>
              <a:gd name="T48" fmla="*/ 2147483647 w 882"/>
              <a:gd name="T49" fmla="*/ 2147483647 h 840"/>
              <a:gd name="T50" fmla="*/ 2147483647 w 882"/>
              <a:gd name="T51" fmla="*/ 2147483647 h 840"/>
              <a:gd name="T52" fmla="*/ 2147483647 w 882"/>
              <a:gd name="T53" fmla="*/ 2147483647 h 840"/>
              <a:gd name="T54" fmla="*/ 2147483647 w 882"/>
              <a:gd name="T55" fmla="*/ 2147483647 h 840"/>
              <a:gd name="T56" fmla="*/ 2147483647 w 882"/>
              <a:gd name="T57" fmla="*/ 2147483647 h 840"/>
              <a:gd name="T58" fmla="*/ 2147483647 w 882"/>
              <a:gd name="T59" fmla="*/ 2147483647 h 840"/>
              <a:gd name="T60" fmla="*/ 2147483647 w 882"/>
              <a:gd name="T61" fmla="*/ 2147483647 h 840"/>
              <a:gd name="T62" fmla="*/ 2147483647 w 882"/>
              <a:gd name="T63" fmla="*/ 2147483647 h 840"/>
              <a:gd name="T64" fmla="*/ 2147483647 w 882"/>
              <a:gd name="T65" fmla="*/ 2147483647 h 840"/>
              <a:gd name="T66" fmla="*/ 2147483647 w 882"/>
              <a:gd name="T67" fmla="*/ 2147483647 h 840"/>
              <a:gd name="T68" fmla="*/ 2147483647 w 882"/>
              <a:gd name="T69" fmla="*/ 2147483647 h 840"/>
              <a:gd name="T70" fmla="*/ 2147483647 w 882"/>
              <a:gd name="T71" fmla="*/ 2147483647 h 840"/>
              <a:gd name="T72" fmla="*/ 2147483647 w 882"/>
              <a:gd name="T73" fmla="*/ 2147483647 h 840"/>
              <a:gd name="T74" fmla="*/ 2147483647 w 882"/>
              <a:gd name="T75" fmla="*/ 2147483647 h 840"/>
              <a:gd name="T76" fmla="*/ 0 w 882"/>
              <a:gd name="T77" fmla="*/ 2147483647 h 840"/>
              <a:gd name="T78" fmla="*/ 2147483647 w 882"/>
              <a:gd name="T79" fmla="*/ 2147483647 h 840"/>
              <a:gd name="T80" fmla="*/ 2147483647 w 882"/>
              <a:gd name="T81" fmla="*/ 2147483647 h 840"/>
              <a:gd name="T82" fmla="*/ 2147483647 w 882"/>
              <a:gd name="T83" fmla="*/ 2147483647 h 840"/>
              <a:gd name="T84" fmla="*/ 2147483647 w 882"/>
              <a:gd name="T85" fmla="*/ 2147483647 h 840"/>
              <a:gd name="T86" fmla="*/ 2147483647 w 882"/>
              <a:gd name="T87" fmla="*/ 2147483647 h 840"/>
              <a:gd name="T88" fmla="*/ 2147483647 w 882"/>
              <a:gd name="T89" fmla="*/ 2147483647 h 840"/>
              <a:gd name="T90" fmla="*/ 2147483647 w 882"/>
              <a:gd name="T91" fmla="*/ 2147483647 h 840"/>
              <a:gd name="T92" fmla="*/ 2147483647 w 882"/>
              <a:gd name="T93" fmla="*/ 2147483647 h 840"/>
              <a:gd name="T94" fmla="*/ 2147483647 w 882"/>
              <a:gd name="T95" fmla="*/ 2147483647 h 840"/>
              <a:gd name="T96" fmla="*/ 2147483647 w 882"/>
              <a:gd name="T97" fmla="*/ 2147483647 h 840"/>
              <a:gd name="T98" fmla="*/ 2147483647 w 882"/>
              <a:gd name="T99" fmla="*/ 2147483647 h 840"/>
              <a:gd name="T100" fmla="*/ 2147483647 w 882"/>
              <a:gd name="T101" fmla="*/ 2147483647 h 840"/>
              <a:gd name="T102" fmla="*/ 2147483647 w 882"/>
              <a:gd name="T103" fmla="*/ 2147483647 h 8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2" h="840">
                <a:moveTo>
                  <a:pt x="867" y="419"/>
                </a:moveTo>
                <a:lnTo>
                  <a:pt x="867" y="444"/>
                </a:lnTo>
                <a:lnTo>
                  <a:pt x="865" y="470"/>
                </a:lnTo>
                <a:lnTo>
                  <a:pt x="860" y="494"/>
                </a:lnTo>
                <a:lnTo>
                  <a:pt x="854" y="518"/>
                </a:lnTo>
                <a:lnTo>
                  <a:pt x="848" y="542"/>
                </a:lnTo>
                <a:lnTo>
                  <a:pt x="838" y="566"/>
                </a:lnTo>
                <a:lnTo>
                  <a:pt x="829" y="589"/>
                </a:lnTo>
                <a:lnTo>
                  <a:pt x="816" y="611"/>
                </a:lnTo>
                <a:lnTo>
                  <a:pt x="804" y="633"/>
                </a:lnTo>
                <a:lnTo>
                  <a:pt x="790" y="654"/>
                </a:lnTo>
                <a:lnTo>
                  <a:pt x="772" y="674"/>
                </a:lnTo>
                <a:lnTo>
                  <a:pt x="756" y="694"/>
                </a:lnTo>
                <a:lnTo>
                  <a:pt x="738" y="711"/>
                </a:lnTo>
                <a:lnTo>
                  <a:pt x="718" y="728"/>
                </a:lnTo>
                <a:lnTo>
                  <a:pt x="697" y="743"/>
                </a:lnTo>
                <a:lnTo>
                  <a:pt x="677" y="758"/>
                </a:lnTo>
                <a:lnTo>
                  <a:pt x="654" y="771"/>
                </a:lnTo>
                <a:lnTo>
                  <a:pt x="630" y="783"/>
                </a:lnTo>
                <a:lnTo>
                  <a:pt x="607" y="793"/>
                </a:lnTo>
                <a:lnTo>
                  <a:pt x="582" y="803"/>
                </a:lnTo>
                <a:lnTo>
                  <a:pt x="557" y="810"/>
                </a:lnTo>
                <a:lnTo>
                  <a:pt x="532" y="816"/>
                </a:lnTo>
                <a:lnTo>
                  <a:pt x="506" y="821"/>
                </a:lnTo>
                <a:lnTo>
                  <a:pt x="480" y="824"/>
                </a:lnTo>
                <a:lnTo>
                  <a:pt x="454" y="826"/>
                </a:lnTo>
                <a:lnTo>
                  <a:pt x="428" y="826"/>
                </a:lnTo>
                <a:lnTo>
                  <a:pt x="402" y="824"/>
                </a:lnTo>
                <a:lnTo>
                  <a:pt x="375" y="821"/>
                </a:lnTo>
                <a:lnTo>
                  <a:pt x="350" y="816"/>
                </a:lnTo>
                <a:lnTo>
                  <a:pt x="324" y="810"/>
                </a:lnTo>
                <a:lnTo>
                  <a:pt x="299" y="803"/>
                </a:lnTo>
                <a:lnTo>
                  <a:pt x="274" y="793"/>
                </a:lnTo>
                <a:lnTo>
                  <a:pt x="251" y="783"/>
                </a:lnTo>
                <a:lnTo>
                  <a:pt x="227" y="771"/>
                </a:lnTo>
                <a:lnTo>
                  <a:pt x="204" y="758"/>
                </a:lnTo>
                <a:lnTo>
                  <a:pt x="184" y="743"/>
                </a:lnTo>
                <a:lnTo>
                  <a:pt x="164" y="728"/>
                </a:lnTo>
                <a:lnTo>
                  <a:pt x="144" y="711"/>
                </a:lnTo>
                <a:lnTo>
                  <a:pt x="126" y="694"/>
                </a:lnTo>
                <a:lnTo>
                  <a:pt x="109" y="674"/>
                </a:lnTo>
                <a:lnTo>
                  <a:pt x="92" y="654"/>
                </a:lnTo>
                <a:lnTo>
                  <a:pt x="77" y="633"/>
                </a:lnTo>
                <a:lnTo>
                  <a:pt x="65" y="611"/>
                </a:lnTo>
                <a:lnTo>
                  <a:pt x="53" y="589"/>
                </a:lnTo>
                <a:lnTo>
                  <a:pt x="43" y="566"/>
                </a:lnTo>
                <a:lnTo>
                  <a:pt x="33" y="542"/>
                </a:lnTo>
                <a:lnTo>
                  <a:pt x="27" y="518"/>
                </a:lnTo>
                <a:lnTo>
                  <a:pt x="21" y="494"/>
                </a:lnTo>
                <a:lnTo>
                  <a:pt x="17" y="470"/>
                </a:lnTo>
                <a:lnTo>
                  <a:pt x="15" y="444"/>
                </a:lnTo>
                <a:lnTo>
                  <a:pt x="14" y="419"/>
                </a:lnTo>
                <a:lnTo>
                  <a:pt x="15" y="394"/>
                </a:lnTo>
                <a:lnTo>
                  <a:pt x="17" y="369"/>
                </a:lnTo>
                <a:lnTo>
                  <a:pt x="21" y="344"/>
                </a:lnTo>
                <a:lnTo>
                  <a:pt x="27" y="320"/>
                </a:lnTo>
                <a:lnTo>
                  <a:pt x="33" y="296"/>
                </a:lnTo>
                <a:lnTo>
                  <a:pt x="43" y="272"/>
                </a:lnTo>
                <a:lnTo>
                  <a:pt x="53" y="250"/>
                </a:lnTo>
                <a:lnTo>
                  <a:pt x="65" y="227"/>
                </a:lnTo>
                <a:lnTo>
                  <a:pt x="77" y="206"/>
                </a:lnTo>
                <a:lnTo>
                  <a:pt x="92" y="185"/>
                </a:lnTo>
                <a:lnTo>
                  <a:pt x="109" y="165"/>
                </a:lnTo>
                <a:lnTo>
                  <a:pt x="126" y="145"/>
                </a:lnTo>
                <a:lnTo>
                  <a:pt x="144" y="128"/>
                </a:lnTo>
                <a:lnTo>
                  <a:pt x="164" y="111"/>
                </a:lnTo>
                <a:lnTo>
                  <a:pt x="184" y="95"/>
                </a:lnTo>
                <a:lnTo>
                  <a:pt x="204" y="80"/>
                </a:lnTo>
                <a:lnTo>
                  <a:pt x="227" y="67"/>
                </a:lnTo>
                <a:lnTo>
                  <a:pt x="251" y="55"/>
                </a:lnTo>
                <a:lnTo>
                  <a:pt x="274" y="45"/>
                </a:lnTo>
                <a:lnTo>
                  <a:pt x="299" y="36"/>
                </a:lnTo>
                <a:lnTo>
                  <a:pt x="324" y="29"/>
                </a:lnTo>
                <a:lnTo>
                  <a:pt x="350" y="22"/>
                </a:lnTo>
                <a:lnTo>
                  <a:pt x="375" y="18"/>
                </a:lnTo>
                <a:lnTo>
                  <a:pt x="402" y="14"/>
                </a:lnTo>
                <a:lnTo>
                  <a:pt x="428" y="13"/>
                </a:lnTo>
                <a:lnTo>
                  <a:pt x="454" y="13"/>
                </a:lnTo>
                <a:lnTo>
                  <a:pt x="480" y="14"/>
                </a:lnTo>
                <a:lnTo>
                  <a:pt x="506" y="18"/>
                </a:lnTo>
                <a:lnTo>
                  <a:pt x="532" y="22"/>
                </a:lnTo>
                <a:lnTo>
                  <a:pt x="557" y="29"/>
                </a:lnTo>
                <a:lnTo>
                  <a:pt x="582" y="36"/>
                </a:lnTo>
                <a:lnTo>
                  <a:pt x="607" y="45"/>
                </a:lnTo>
                <a:lnTo>
                  <a:pt x="630" y="55"/>
                </a:lnTo>
                <a:lnTo>
                  <a:pt x="654" y="67"/>
                </a:lnTo>
                <a:lnTo>
                  <a:pt x="677" y="80"/>
                </a:lnTo>
                <a:lnTo>
                  <a:pt x="697" y="95"/>
                </a:lnTo>
                <a:lnTo>
                  <a:pt x="718" y="111"/>
                </a:lnTo>
                <a:lnTo>
                  <a:pt x="738" y="128"/>
                </a:lnTo>
                <a:lnTo>
                  <a:pt x="756" y="145"/>
                </a:lnTo>
                <a:lnTo>
                  <a:pt x="772" y="165"/>
                </a:lnTo>
                <a:lnTo>
                  <a:pt x="790" y="185"/>
                </a:lnTo>
                <a:lnTo>
                  <a:pt x="804" y="206"/>
                </a:lnTo>
                <a:lnTo>
                  <a:pt x="816" y="227"/>
                </a:lnTo>
                <a:lnTo>
                  <a:pt x="829" y="250"/>
                </a:lnTo>
                <a:lnTo>
                  <a:pt x="838" y="272"/>
                </a:lnTo>
                <a:lnTo>
                  <a:pt x="848" y="296"/>
                </a:lnTo>
                <a:lnTo>
                  <a:pt x="854" y="320"/>
                </a:lnTo>
                <a:lnTo>
                  <a:pt x="860" y="344"/>
                </a:lnTo>
                <a:lnTo>
                  <a:pt x="865" y="369"/>
                </a:lnTo>
                <a:lnTo>
                  <a:pt x="867" y="394"/>
                </a:lnTo>
                <a:lnTo>
                  <a:pt x="867" y="419"/>
                </a:lnTo>
                <a:lnTo>
                  <a:pt x="881" y="419"/>
                </a:lnTo>
                <a:lnTo>
                  <a:pt x="880" y="444"/>
                </a:lnTo>
                <a:lnTo>
                  <a:pt x="879" y="470"/>
                </a:lnTo>
                <a:lnTo>
                  <a:pt x="874" y="495"/>
                </a:lnTo>
                <a:lnTo>
                  <a:pt x="868" y="519"/>
                </a:lnTo>
                <a:lnTo>
                  <a:pt x="861" y="544"/>
                </a:lnTo>
                <a:lnTo>
                  <a:pt x="853" y="567"/>
                </a:lnTo>
                <a:lnTo>
                  <a:pt x="843" y="592"/>
                </a:lnTo>
                <a:lnTo>
                  <a:pt x="830" y="614"/>
                </a:lnTo>
                <a:lnTo>
                  <a:pt x="817" y="637"/>
                </a:lnTo>
                <a:lnTo>
                  <a:pt x="802" y="658"/>
                </a:lnTo>
                <a:lnTo>
                  <a:pt x="787" y="677"/>
                </a:lnTo>
                <a:lnTo>
                  <a:pt x="770" y="697"/>
                </a:lnTo>
                <a:lnTo>
                  <a:pt x="752" y="716"/>
                </a:lnTo>
                <a:lnTo>
                  <a:pt x="732" y="733"/>
                </a:lnTo>
                <a:lnTo>
                  <a:pt x="712" y="749"/>
                </a:lnTo>
                <a:lnTo>
                  <a:pt x="692" y="764"/>
                </a:lnTo>
                <a:lnTo>
                  <a:pt x="669" y="779"/>
                </a:lnTo>
                <a:lnTo>
                  <a:pt x="645" y="791"/>
                </a:lnTo>
                <a:lnTo>
                  <a:pt x="621" y="802"/>
                </a:lnTo>
                <a:lnTo>
                  <a:pt x="597" y="812"/>
                </a:lnTo>
                <a:lnTo>
                  <a:pt x="572" y="819"/>
                </a:lnTo>
                <a:lnTo>
                  <a:pt x="546" y="827"/>
                </a:lnTo>
                <a:lnTo>
                  <a:pt x="520" y="832"/>
                </a:lnTo>
                <a:lnTo>
                  <a:pt x="494" y="836"/>
                </a:lnTo>
                <a:lnTo>
                  <a:pt x="468" y="838"/>
                </a:lnTo>
                <a:lnTo>
                  <a:pt x="441" y="839"/>
                </a:lnTo>
                <a:lnTo>
                  <a:pt x="415" y="838"/>
                </a:lnTo>
                <a:lnTo>
                  <a:pt x="388" y="836"/>
                </a:lnTo>
                <a:lnTo>
                  <a:pt x="361" y="832"/>
                </a:lnTo>
                <a:lnTo>
                  <a:pt x="336" y="827"/>
                </a:lnTo>
                <a:lnTo>
                  <a:pt x="309" y="819"/>
                </a:lnTo>
                <a:lnTo>
                  <a:pt x="285" y="812"/>
                </a:lnTo>
                <a:lnTo>
                  <a:pt x="260" y="802"/>
                </a:lnTo>
                <a:lnTo>
                  <a:pt x="237" y="791"/>
                </a:lnTo>
                <a:lnTo>
                  <a:pt x="212" y="779"/>
                </a:lnTo>
                <a:lnTo>
                  <a:pt x="191" y="764"/>
                </a:lnTo>
                <a:lnTo>
                  <a:pt x="170" y="749"/>
                </a:lnTo>
                <a:lnTo>
                  <a:pt x="149" y="733"/>
                </a:lnTo>
                <a:lnTo>
                  <a:pt x="129" y="716"/>
                </a:lnTo>
                <a:lnTo>
                  <a:pt x="111" y="697"/>
                </a:lnTo>
                <a:lnTo>
                  <a:pt x="94" y="677"/>
                </a:lnTo>
                <a:lnTo>
                  <a:pt x="79" y="658"/>
                </a:lnTo>
                <a:lnTo>
                  <a:pt x="65" y="637"/>
                </a:lnTo>
                <a:lnTo>
                  <a:pt x="51" y="614"/>
                </a:lnTo>
                <a:lnTo>
                  <a:pt x="39" y="592"/>
                </a:lnTo>
                <a:lnTo>
                  <a:pt x="29" y="567"/>
                </a:lnTo>
                <a:lnTo>
                  <a:pt x="21" y="544"/>
                </a:lnTo>
                <a:lnTo>
                  <a:pt x="13" y="519"/>
                </a:lnTo>
                <a:lnTo>
                  <a:pt x="8" y="495"/>
                </a:lnTo>
                <a:lnTo>
                  <a:pt x="3" y="470"/>
                </a:lnTo>
                <a:lnTo>
                  <a:pt x="1" y="444"/>
                </a:lnTo>
                <a:lnTo>
                  <a:pt x="0" y="419"/>
                </a:lnTo>
                <a:lnTo>
                  <a:pt x="1" y="394"/>
                </a:lnTo>
                <a:lnTo>
                  <a:pt x="3" y="368"/>
                </a:lnTo>
                <a:lnTo>
                  <a:pt x="8" y="344"/>
                </a:lnTo>
                <a:lnTo>
                  <a:pt x="13" y="319"/>
                </a:lnTo>
                <a:lnTo>
                  <a:pt x="21" y="295"/>
                </a:lnTo>
                <a:lnTo>
                  <a:pt x="29" y="271"/>
                </a:lnTo>
                <a:lnTo>
                  <a:pt x="39" y="246"/>
                </a:lnTo>
                <a:lnTo>
                  <a:pt x="51" y="224"/>
                </a:lnTo>
                <a:lnTo>
                  <a:pt x="65" y="202"/>
                </a:lnTo>
                <a:lnTo>
                  <a:pt x="79" y="180"/>
                </a:lnTo>
                <a:lnTo>
                  <a:pt x="94" y="161"/>
                </a:lnTo>
                <a:lnTo>
                  <a:pt x="111" y="142"/>
                </a:lnTo>
                <a:lnTo>
                  <a:pt x="129" y="123"/>
                </a:lnTo>
                <a:lnTo>
                  <a:pt x="149" y="106"/>
                </a:lnTo>
                <a:lnTo>
                  <a:pt x="170" y="89"/>
                </a:lnTo>
                <a:lnTo>
                  <a:pt x="191" y="74"/>
                </a:lnTo>
                <a:lnTo>
                  <a:pt x="212" y="60"/>
                </a:lnTo>
                <a:lnTo>
                  <a:pt x="237" y="47"/>
                </a:lnTo>
                <a:lnTo>
                  <a:pt x="260" y="36"/>
                </a:lnTo>
                <a:lnTo>
                  <a:pt x="285" y="26"/>
                </a:lnTo>
                <a:lnTo>
                  <a:pt x="309" y="19"/>
                </a:lnTo>
                <a:lnTo>
                  <a:pt x="336" y="12"/>
                </a:lnTo>
                <a:lnTo>
                  <a:pt x="361" y="7"/>
                </a:lnTo>
                <a:lnTo>
                  <a:pt x="388" y="3"/>
                </a:lnTo>
                <a:lnTo>
                  <a:pt x="415" y="0"/>
                </a:lnTo>
                <a:lnTo>
                  <a:pt x="441" y="0"/>
                </a:lnTo>
                <a:lnTo>
                  <a:pt x="468" y="0"/>
                </a:lnTo>
                <a:lnTo>
                  <a:pt x="494" y="3"/>
                </a:lnTo>
                <a:lnTo>
                  <a:pt x="520" y="7"/>
                </a:lnTo>
                <a:lnTo>
                  <a:pt x="546" y="12"/>
                </a:lnTo>
                <a:lnTo>
                  <a:pt x="572" y="19"/>
                </a:lnTo>
                <a:lnTo>
                  <a:pt x="597" y="26"/>
                </a:lnTo>
                <a:lnTo>
                  <a:pt x="621" y="36"/>
                </a:lnTo>
                <a:lnTo>
                  <a:pt x="645" y="47"/>
                </a:lnTo>
                <a:lnTo>
                  <a:pt x="669" y="60"/>
                </a:lnTo>
                <a:lnTo>
                  <a:pt x="692" y="74"/>
                </a:lnTo>
                <a:lnTo>
                  <a:pt x="712" y="89"/>
                </a:lnTo>
                <a:lnTo>
                  <a:pt x="732" y="106"/>
                </a:lnTo>
                <a:lnTo>
                  <a:pt x="752" y="123"/>
                </a:lnTo>
                <a:lnTo>
                  <a:pt x="770" y="142"/>
                </a:lnTo>
                <a:lnTo>
                  <a:pt x="787" y="161"/>
                </a:lnTo>
                <a:lnTo>
                  <a:pt x="802" y="180"/>
                </a:lnTo>
                <a:lnTo>
                  <a:pt x="817" y="202"/>
                </a:lnTo>
                <a:lnTo>
                  <a:pt x="830" y="224"/>
                </a:lnTo>
                <a:lnTo>
                  <a:pt x="843" y="246"/>
                </a:lnTo>
                <a:lnTo>
                  <a:pt x="853" y="271"/>
                </a:lnTo>
                <a:lnTo>
                  <a:pt x="861" y="295"/>
                </a:lnTo>
                <a:lnTo>
                  <a:pt x="868" y="319"/>
                </a:lnTo>
                <a:lnTo>
                  <a:pt x="874" y="344"/>
                </a:lnTo>
                <a:lnTo>
                  <a:pt x="879" y="368"/>
                </a:lnTo>
                <a:lnTo>
                  <a:pt x="880" y="394"/>
                </a:lnTo>
                <a:lnTo>
                  <a:pt x="881" y="419"/>
                </a:lnTo>
                <a:lnTo>
                  <a:pt x="867" y="4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8" name="Freeform 330"/>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9" name="Rectangle 354"/>
          <p:cNvSpPr>
            <a:spLocks noChangeArrowheads="1"/>
          </p:cNvSpPr>
          <p:nvPr/>
        </p:nvSpPr>
        <p:spPr bwMode="auto">
          <a:xfrm>
            <a:off x="8196263" y="3063068"/>
            <a:ext cx="1211262" cy="112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 name="Rectangle 355"/>
          <p:cNvSpPr>
            <a:spLocks noChangeArrowheads="1"/>
          </p:cNvSpPr>
          <p:nvPr/>
        </p:nvSpPr>
        <p:spPr bwMode="auto">
          <a:xfrm>
            <a:off x="8064500" y="2878918"/>
            <a:ext cx="1341438" cy="146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 name="Rectangle 358"/>
          <p:cNvSpPr>
            <a:spLocks noChangeArrowheads="1"/>
          </p:cNvSpPr>
          <p:nvPr/>
        </p:nvSpPr>
        <p:spPr bwMode="auto">
          <a:xfrm>
            <a:off x="1490390" y="2525686"/>
            <a:ext cx="1759029" cy="3891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566" tIns="40283" rIns="80566" bIns="40283">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defTabSz="739775"/>
            <a:r>
              <a:rPr lang="fr-FR" altLang="fr-FR" sz="1000" dirty="0" smtClean="0">
                <a:solidFill>
                  <a:srgbClr val="3333CC"/>
                </a:solidFill>
                <a:latin typeface="Arial Black" panose="020B0A04020102020204" pitchFamily="34" charset="0"/>
              </a:rPr>
              <a:t>13.4 Logistique d’approvisionnement</a:t>
            </a:r>
            <a:endParaRPr lang="fr-FR" altLang="fr-FR" sz="1000" dirty="0">
              <a:solidFill>
                <a:srgbClr val="3333CC"/>
              </a:solidFill>
              <a:latin typeface="Arial Black" panose="020B0A04020102020204" pitchFamily="34" charset="0"/>
            </a:endParaRPr>
          </a:p>
        </p:txBody>
      </p:sp>
      <p:sp>
        <p:nvSpPr>
          <p:cNvPr id="82" name="Rectangle 360"/>
          <p:cNvSpPr>
            <a:spLocks noChangeArrowheads="1"/>
          </p:cNvSpPr>
          <p:nvPr/>
        </p:nvSpPr>
        <p:spPr bwMode="auto">
          <a:xfrm>
            <a:off x="3435351" y="2725757"/>
            <a:ext cx="1307689"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13.1.  Logistique </a:t>
            </a:r>
            <a:r>
              <a:rPr lang="fr-FR" altLang="fr-FR" sz="1000" dirty="0" smtClean="0">
                <a:solidFill>
                  <a:srgbClr val="3333CC"/>
                </a:solidFill>
                <a:latin typeface="Arial Black" panose="020B0A04020102020204" pitchFamily="34" charset="0"/>
              </a:rPr>
              <a:t>usinage</a:t>
            </a:r>
            <a:endParaRPr lang="fr-FR" altLang="fr-FR" sz="1000" dirty="0">
              <a:solidFill>
                <a:srgbClr val="3333CC"/>
              </a:solidFill>
              <a:latin typeface="Arial Black" panose="020B0A04020102020204" pitchFamily="34" charset="0"/>
            </a:endParaRPr>
          </a:p>
        </p:txBody>
      </p:sp>
      <p:sp>
        <p:nvSpPr>
          <p:cNvPr id="83" name="Rectangle 362"/>
          <p:cNvSpPr>
            <a:spLocks noChangeArrowheads="1"/>
          </p:cNvSpPr>
          <p:nvPr/>
        </p:nvSpPr>
        <p:spPr bwMode="auto">
          <a:xfrm>
            <a:off x="5375682" y="4734790"/>
            <a:ext cx="2546850"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 2 Logistique assemblage</a:t>
            </a:r>
            <a:endParaRPr lang="fr-FR" altLang="fr-FR" sz="1000" dirty="0">
              <a:solidFill>
                <a:srgbClr val="3333CC"/>
              </a:solidFill>
              <a:latin typeface="Arial Black" panose="020B0A04020102020204" pitchFamily="34" charset="0"/>
            </a:endParaRPr>
          </a:p>
        </p:txBody>
      </p:sp>
      <p:sp>
        <p:nvSpPr>
          <p:cNvPr id="84" name="Rectangle 370"/>
          <p:cNvSpPr>
            <a:spLocks noChangeArrowheads="1"/>
          </p:cNvSpPr>
          <p:nvPr/>
        </p:nvSpPr>
        <p:spPr bwMode="auto">
          <a:xfrm>
            <a:off x="3565525" y="4697868"/>
            <a:ext cx="1090613"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 name="Rectangle 371"/>
          <p:cNvSpPr>
            <a:spLocks noChangeArrowheads="1"/>
          </p:cNvSpPr>
          <p:nvPr/>
        </p:nvSpPr>
        <p:spPr bwMode="auto">
          <a:xfrm>
            <a:off x="3614738" y="4856618"/>
            <a:ext cx="1090612"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6" name="Rectangle 318"/>
          <p:cNvSpPr>
            <a:spLocks noChangeArrowheads="1"/>
          </p:cNvSpPr>
          <p:nvPr/>
        </p:nvSpPr>
        <p:spPr bwMode="auto">
          <a:xfrm>
            <a:off x="1606550" y="4195779"/>
            <a:ext cx="1020764" cy="243656"/>
          </a:xfrm>
          <a:prstGeom prst="rect">
            <a:avLst/>
          </a:prstGeom>
          <a:solidFill>
            <a:schemeClr val="bg1"/>
          </a:solidFill>
          <a:ln>
            <a:solidFill>
              <a:srgbClr val="3333CC"/>
            </a:solidFill>
          </a:ln>
          <a:effectLs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2 </a:t>
            </a:r>
            <a:r>
              <a:rPr lang="fr-FR" altLang="fr-FR" sz="1000" dirty="0" smtClean="0">
                <a:solidFill>
                  <a:srgbClr val="3333CC"/>
                </a:solidFill>
                <a:latin typeface="Arial Black" panose="020B0A04020102020204" pitchFamily="34" charset="0"/>
              </a:rPr>
              <a:t>Transport</a:t>
            </a:r>
            <a:endParaRPr lang="fr-FR" altLang="fr-FR" sz="1000" dirty="0">
              <a:solidFill>
                <a:srgbClr val="3333CC"/>
              </a:solidFill>
              <a:latin typeface="Arial Black" panose="020B0A04020102020204" pitchFamily="34" charset="0"/>
            </a:endParaRPr>
          </a:p>
        </p:txBody>
      </p:sp>
      <p:sp>
        <p:nvSpPr>
          <p:cNvPr id="87" name="Rectangle 318"/>
          <p:cNvSpPr>
            <a:spLocks noChangeArrowheads="1"/>
          </p:cNvSpPr>
          <p:nvPr/>
        </p:nvSpPr>
        <p:spPr bwMode="auto">
          <a:xfrm>
            <a:off x="1970118" y="5896494"/>
            <a:ext cx="114455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smtClean="0">
                <a:solidFill>
                  <a:srgbClr val="3333CC"/>
                </a:solidFill>
                <a:latin typeface="Arial Black" panose="020B0A04020102020204" pitchFamily="34" charset="0"/>
              </a:rPr>
              <a:t>10 Transport</a:t>
            </a:r>
            <a:endParaRPr lang="fr-FR" altLang="fr-FR" sz="1000" dirty="0">
              <a:solidFill>
                <a:srgbClr val="3333CC"/>
              </a:solidFill>
              <a:latin typeface="Arial Black" panose="020B0A04020102020204" pitchFamily="34" charset="0"/>
            </a:endParaRPr>
          </a:p>
        </p:txBody>
      </p:sp>
      <p:sp>
        <p:nvSpPr>
          <p:cNvPr id="88" name="Rectangle 319"/>
          <p:cNvSpPr>
            <a:spLocks noChangeArrowheads="1"/>
          </p:cNvSpPr>
          <p:nvPr/>
        </p:nvSpPr>
        <p:spPr bwMode="auto">
          <a:xfrm>
            <a:off x="8486775" y="4733455"/>
            <a:ext cx="1159445" cy="875188"/>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9" name="Rectangle 319"/>
          <p:cNvSpPr>
            <a:spLocks noChangeArrowheads="1"/>
          </p:cNvSpPr>
          <p:nvPr/>
        </p:nvSpPr>
        <p:spPr bwMode="auto">
          <a:xfrm>
            <a:off x="5980652" y="5608642"/>
            <a:ext cx="1266453" cy="85731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0" name="Rectangle 319"/>
          <p:cNvSpPr>
            <a:spLocks noChangeArrowheads="1"/>
          </p:cNvSpPr>
          <p:nvPr/>
        </p:nvSpPr>
        <p:spPr bwMode="auto">
          <a:xfrm>
            <a:off x="5286069" y="3365499"/>
            <a:ext cx="965200" cy="92120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1" name="Rectangle 360"/>
          <p:cNvSpPr>
            <a:spLocks noChangeArrowheads="1"/>
          </p:cNvSpPr>
          <p:nvPr/>
        </p:nvSpPr>
        <p:spPr bwMode="auto">
          <a:xfrm>
            <a:off x="99216" y="4685030"/>
            <a:ext cx="1095354"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13.3 </a:t>
            </a:r>
          </a:p>
          <a:p>
            <a:r>
              <a:rPr lang="fr-FR" altLang="fr-FR" sz="1000" dirty="0" smtClean="0">
                <a:solidFill>
                  <a:srgbClr val="3333CC"/>
                </a:solidFill>
                <a:latin typeface="Arial Black" panose="020B0A04020102020204" pitchFamily="34" charset="0"/>
              </a:rPr>
              <a:t>Logistique d’expédition</a:t>
            </a:r>
            <a:endParaRPr lang="fr-FR" altLang="fr-FR" sz="1000" dirty="0">
              <a:solidFill>
                <a:srgbClr val="3333CC"/>
              </a:solidFill>
              <a:latin typeface="Arial Black" panose="020B0A04020102020204" pitchFamily="34" charset="0"/>
            </a:endParaRPr>
          </a:p>
        </p:txBody>
      </p:sp>
      <p:sp>
        <p:nvSpPr>
          <p:cNvPr id="92" name="Rectangle 360"/>
          <p:cNvSpPr>
            <a:spLocks noChangeArrowheads="1"/>
          </p:cNvSpPr>
          <p:nvPr/>
        </p:nvSpPr>
        <p:spPr bwMode="auto">
          <a:xfrm>
            <a:off x="6083415" y="556378"/>
            <a:ext cx="1311582"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12 Commercial</a:t>
            </a:r>
            <a:endParaRPr lang="fr-FR" altLang="fr-FR" sz="1000" dirty="0">
              <a:solidFill>
                <a:srgbClr val="3333CC"/>
              </a:solidFill>
              <a:latin typeface="Arial Black" panose="020B0A04020102020204" pitchFamily="34" charset="0"/>
            </a:endParaRPr>
          </a:p>
        </p:txBody>
      </p:sp>
      <p:sp>
        <p:nvSpPr>
          <p:cNvPr id="93" name="Rectangle 360"/>
          <p:cNvSpPr>
            <a:spLocks noChangeArrowheads="1"/>
          </p:cNvSpPr>
          <p:nvPr/>
        </p:nvSpPr>
        <p:spPr bwMode="auto">
          <a:xfrm>
            <a:off x="165391" y="2508819"/>
            <a:ext cx="1204283" cy="4129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 Fournisseur</a:t>
            </a:r>
          </a:p>
          <a:p>
            <a:r>
              <a:rPr lang="fr-FR" altLang="fr-FR" sz="1000" dirty="0" err="1" smtClean="0">
                <a:solidFill>
                  <a:srgbClr val="3333CC"/>
                </a:solidFill>
                <a:latin typeface="Arial Black" panose="020B0A04020102020204" pitchFamily="34" charset="0"/>
              </a:rPr>
              <a:t>Mastobois</a:t>
            </a:r>
            <a:endParaRPr lang="fr-FR" altLang="fr-FR" sz="1000" dirty="0">
              <a:solidFill>
                <a:srgbClr val="3333CC"/>
              </a:solidFill>
              <a:latin typeface="Arial Black" panose="020B0A04020102020204" pitchFamily="34" charset="0"/>
            </a:endParaRPr>
          </a:p>
        </p:txBody>
      </p:sp>
      <p:sp>
        <p:nvSpPr>
          <p:cNvPr id="94" name="Rectangle 12"/>
          <p:cNvSpPr>
            <a:spLocks noChangeArrowheads="1"/>
          </p:cNvSpPr>
          <p:nvPr/>
        </p:nvSpPr>
        <p:spPr bwMode="auto">
          <a:xfrm>
            <a:off x="3361401" y="3503838"/>
            <a:ext cx="1528837" cy="103536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5" name="Rectangle 15"/>
          <p:cNvSpPr>
            <a:spLocks noChangeArrowheads="1"/>
          </p:cNvSpPr>
          <p:nvPr/>
        </p:nvSpPr>
        <p:spPr bwMode="auto">
          <a:xfrm>
            <a:off x="3313150" y="3635830"/>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6" name="Rectangle 12"/>
          <p:cNvSpPr>
            <a:spLocks noChangeArrowheads="1"/>
          </p:cNvSpPr>
          <p:nvPr/>
        </p:nvSpPr>
        <p:spPr bwMode="auto">
          <a:xfrm>
            <a:off x="3376242" y="4753678"/>
            <a:ext cx="1516040" cy="108539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7" name="Rectangle 15"/>
          <p:cNvSpPr>
            <a:spLocks noChangeArrowheads="1"/>
          </p:cNvSpPr>
          <p:nvPr/>
        </p:nvSpPr>
        <p:spPr bwMode="auto">
          <a:xfrm>
            <a:off x="3314329" y="497000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8" name="Rectangle 360"/>
          <p:cNvSpPr>
            <a:spLocks noChangeArrowheads="1"/>
          </p:cNvSpPr>
          <p:nvPr/>
        </p:nvSpPr>
        <p:spPr bwMode="auto">
          <a:xfrm>
            <a:off x="274321" y="5839074"/>
            <a:ext cx="97743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11 Clients</a:t>
            </a:r>
            <a:endParaRPr lang="fr-FR" altLang="fr-FR" sz="1000" dirty="0">
              <a:solidFill>
                <a:srgbClr val="3333CC"/>
              </a:solidFill>
              <a:latin typeface="Arial Black" panose="020B0A04020102020204" pitchFamily="34" charset="0"/>
            </a:endParaRPr>
          </a:p>
        </p:txBody>
      </p:sp>
      <p:graphicFrame>
        <p:nvGraphicFramePr>
          <p:cNvPr id="99" name="Tableau 98"/>
          <p:cNvGraphicFramePr>
            <a:graphicFrameLocks noGrp="1"/>
          </p:cNvGraphicFramePr>
          <p:nvPr>
            <p:extLst>
              <p:ext uri="{D42A27DB-BD31-4B8C-83A1-F6EECF244321}">
                <p14:modId xmlns:p14="http://schemas.microsoft.com/office/powerpoint/2010/main" val="3992127153"/>
              </p:ext>
            </p:extLst>
          </p:nvPr>
        </p:nvGraphicFramePr>
        <p:xfrm>
          <a:off x="274321" y="3080700"/>
          <a:ext cx="2979520" cy="549840"/>
        </p:xfrm>
        <a:graphic>
          <a:graphicData uri="http://schemas.openxmlformats.org/drawingml/2006/table">
            <a:tbl>
              <a:tblPr firstRow="1" firstCol="1" bandRow="1">
                <a:tableStyleId>{F5AB1C69-6EDB-4FF4-983F-18BD219EF322}</a:tableStyleId>
              </a:tblPr>
              <a:tblGrid>
                <a:gridCol w="595904"/>
                <a:gridCol w="595904"/>
                <a:gridCol w="595904"/>
                <a:gridCol w="595904"/>
                <a:gridCol w="595904"/>
              </a:tblGrid>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OA 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Article</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Quantité</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Début</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Fin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16-févr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01-mars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M3</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03-mars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0" name="Tableau 99"/>
          <p:cNvGraphicFramePr>
            <a:graphicFrameLocks noGrp="1"/>
          </p:cNvGraphicFramePr>
          <p:nvPr>
            <p:extLst>
              <p:ext uri="{D42A27DB-BD31-4B8C-83A1-F6EECF244321}">
                <p14:modId xmlns:p14="http://schemas.microsoft.com/office/powerpoint/2010/main" val="2004105366"/>
              </p:ext>
            </p:extLst>
          </p:nvPr>
        </p:nvGraphicFramePr>
        <p:xfrm>
          <a:off x="6497571" y="2762806"/>
          <a:ext cx="3176920" cy="397040"/>
        </p:xfrm>
        <a:graphic>
          <a:graphicData uri="http://schemas.openxmlformats.org/drawingml/2006/table">
            <a:tbl>
              <a:tblPr firstRow="1" firstCol="1" bandRow="1">
                <a:tableStyleId>{F5AB1C69-6EDB-4FF4-983F-18BD219EF322}</a:tableStyleId>
              </a:tblPr>
              <a:tblGrid>
                <a:gridCol w="635384"/>
                <a:gridCol w="635384"/>
                <a:gridCol w="635384"/>
                <a:gridCol w="635384"/>
                <a:gridCol w="635384"/>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B2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25</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29</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1" name="Tableau 100"/>
          <p:cNvGraphicFramePr>
            <a:graphicFrameLocks noGrp="1"/>
          </p:cNvGraphicFramePr>
          <p:nvPr>
            <p:extLst>
              <p:ext uri="{D42A27DB-BD31-4B8C-83A1-F6EECF244321}">
                <p14:modId xmlns:p14="http://schemas.microsoft.com/office/powerpoint/2010/main" val="1976151556"/>
              </p:ext>
            </p:extLst>
          </p:nvPr>
        </p:nvGraphicFramePr>
        <p:xfrm>
          <a:off x="4987412" y="5087743"/>
          <a:ext cx="3399835" cy="397040"/>
        </p:xfrm>
        <a:graphic>
          <a:graphicData uri="http://schemas.openxmlformats.org/drawingml/2006/table">
            <a:tbl>
              <a:tblPr firstRow="1" firstCol="1" bandRow="1">
                <a:tableStyleId>{F5AB1C69-6EDB-4FF4-983F-18BD219EF322}</a:tableStyleId>
              </a:tblPr>
              <a:tblGrid>
                <a:gridCol w="679967"/>
                <a:gridCol w="679967"/>
                <a:gridCol w="679967"/>
                <a:gridCol w="679967"/>
                <a:gridCol w="67996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EMV</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120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2" name="Tableau 101"/>
          <p:cNvGraphicFramePr>
            <a:graphicFrameLocks noGrp="1"/>
          </p:cNvGraphicFramePr>
          <p:nvPr>
            <p:extLst>
              <p:ext uri="{D42A27DB-BD31-4B8C-83A1-F6EECF244321}">
                <p14:modId xmlns:p14="http://schemas.microsoft.com/office/powerpoint/2010/main" val="4010269263"/>
              </p:ext>
            </p:extLst>
          </p:nvPr>
        </p:nvGraphicFramePr>
        <p:xfrm>
          <a:off x="3456112" y="929234"/>
          <a:ext cx="6152988" cy="366560"/>
        </p:xfrm>
        <a:graphic>
          <a:graphicData uri="http://schemas.openxmlformats.org/drawingml/2006/table">
            <a:tbl>
              <a:tblPr firstRow="1" firstCol="1" bandRow="1">
                <a:tableStyleId>{F5AB1C69-6EDB-4FF4-983F-18BD219EF322}</a:tableStyleId>
              </a:tblPr>
              <a:tblGrid>
                <a:gridCol w="1546000"/>
                <a:gridCol w="1151747"/>
                <a:gridCol w="1151747"/>
                <a:gridCol w="1151747"/>
                <a:gridCol w="115174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EMV</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28 février -</a:t>
                      </a:r>
                      <a:r>
                        <a:rPr lang="fr-FR" sz="1000" b="0" kern="1200" baseline="0" dirty="0" smtClean="0">
                          <a:solidFill>
                            <a:schemeClr val="tx1"/>
                          </a:solidFill>
                          <a:latin typeface="Arial" panose="020B0604020202020204" pitchFamily="34" charset="0"/>
                          <a:ea typeface="+mn-ea"/>
                          <a:cs typeface="Arial" panose="020B0604020202020204" pitchFamily="34" charset="0"/>
                        </a:rPr>
                        <a:t> 3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9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11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15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23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Prévisions par jour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30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3" name="Tableau 102"/>
          <p:cNvGraphicFramePr>
            <a:graphicFrameLocks noGrp="1"/>
          </p:cNvGraphicFramePr>
          <p:nvPr>
            <p:extLst>
              <p:ext uri="{D42A27DB-BD31-4B8C-83A1-F6EECF244321}">
                <p14:modId xmlns:p14="http://schemas.microsoft.com/office/powerpoint/2010/main" val="3275220577"/>
              </p:ext>
            </p:extLst>
          </p:nvPr>
        </p:nvGraphicFramePr>
        <p:xfrm>
          <a:off x="3465334" y="1497198"/>
          <a:ext cx="6167792" cy="1036752"/>
        </p:xfrm>
        <a:graphic>
          <a:graphicData uri="http://schemas.openxmlformats.org/drawingml/2006/table">
            <a:tbl>
              <a:tblPr firstRow="1" bandRow="1">
                <a:tableStyleId>{5C22544A-7EE6-4342-B048-85BDC9FD1C3A}</a:tableStyleId>
              </a:tblPr>
              <a:tblGrid>
                <a:gridCol w="770974"/>
                <a:gridCol w="770974"/>
                <a:gridCol w="770974"/>
                <a:gridCol w="757890"/>
                <a:gridCol w="784058"/>
                <a:gridCol w="770974"/>
                <a:gridCol w="770974"/>
                <a:gridCol w="770974"/>
              </a:tblGrid>
              <a:tr h="259188">
                <a:tc>
                  <a:txBody>
                    <a:bodyPr/>
                    <a:lstStyle/>
                    <a:p>
                      <a:pPr algn="ctr"/>
                      <a:r>
                        <a:rPr lang="fr-FR" sz="1100" b="0" dirty="0" smtClean="0">
                          <a:solidFill>
                            <a:schemeClr val="tx1"/>
                          </a:solidFill>
                          <a:latin typeface="Arial" panose="020B0604020202020204" pitchFamily="34" charset="0"/>
                          <a:cs typeface="Arial" panose="020B0604020202020204" pitchFamily="34" charset="0"/>
                        </a:rPr>
                        <a:t>Article</a:t>
                      </a:r>
                      <a:endParaRPr lang="fr-FR" sz="1100" b="0" dirty="0">
                        <a:solidFill>
                          <a:schemeClr val="tx1"/>
                        </a:solidFill>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solidFill>
                          <a:schemeClr val="tx1"/>
                        </a:solidFill>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Ligne</a:t>
                      </a:r>
                      <a:endParaRPr lang="fr-FR" sz="1200" b="0" kern="1200" dirty="0" smtClean="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003</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004</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005</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006</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007</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algn="ctr" rtl="0" eaLnBrk="1" fontAlgn="t" latinLnBrk="0" hangingPunct="1">
                        <a:spcBef>
                          <a:spcPts val="0"/>
                        </a:spcBef>
                        <a:spcAft>
                          <a:spcPts val="0"/>
                        </a:spcAft>
                      </a:pPr>
                      <a:r>
                        <a:rPr lang="fr-FR" sz="1050" b="0" i="0" u="none" strike="noStrike" kern="1200" dirty="0" smtClean="0">
                          <a:solidFill>
                            <a:srgbClr val="000000"/>
                          </a:solidFill>
                          <a:effectLst/>
                          <a:latin typeface="Arial"/>
                          <a:cs typeface="Arial"/>
                        </a:rPr>
                        <a:t>Quantité</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rtl="0" eaLnBrk="1" fontAlgn="auto" latinLnBrk="0" hangingPunct="1">
                        <a:spcBef>
                          <a:spcPts val="0"/>
                        </a:spcBef>
                        <a:spcAft>
                          <a:spcPts val="0"/>
                        </a:spcAft>
                      </a:pPr>
                      <a:r>
                        <a:rPr lang="fr-FR" sz="1100" b="0" i="0" u="none" strike="noStrike" kern="1200" dirty="0" smtClean="0">
                          <a:solidFill>
                            <a:srgbClr val="000000"/>
                          </a:solidFill>
                          <a:effectLst/>
                          <a:latin typeface="Arial"/>
                          <a:cs typeface="Arial"/>
                        </a:rPr>
                        <a:t>Pour le</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b="0" dirty="0" smtClean="0">
                          <a:latin typeface="Arial" panose="020B0604020202020204" pitchFamily="34" charset="0"/>
                          <a:cs typeface="Arial" panose="020B0604020202020204" pitchFamily="34" charset="0"/>
                        </a:rPr>
                        <a:t>28 février</a:t>
                      </a:r>
                      <a:endParaRPr lang="fr-FR" sz="1100" b="0" dirty="0">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8 mars</a:t>
                      </a: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smtClean="0">
                          <a:latin typeface="Arial" panose="020B0604020202020204" pitchFamily="34" charset="0"/>
                          <a:cs typeface="Arial" panose="020B0604020202020204" pitchFamily="34" charset="0"/>
                        </a:rPr>
                        <a:t>10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14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4" name="Rectangle 15"/>
          <p:cNvSpPr>
            <a:spLocks noChangeArrowheads="1"/>
          </p:cNvSpPr>
          <p:nvPr/>
        </p:nvSpPr>
        <p:spPr bwMode="auto">
          <a:xfrm>
            <a:off x="4848631" y="381763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5" name="Rectangle 15"/>
          <p:cNvSpPr>
            <a:spLocks noChangeArrowheads="1"/>
          </p:cNvSpPr>
          <p:nvPr/>
        </p:nvSpPr>
        <p:spPr bwMode="auto">
          <a:xfrm>
            <a:off x="7913251" y="3788450"/>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6" name="Rectangle 15"/>
          <p:cNvSpPr>
            <a:spLocks noChangeArrowheads="1"/>
          </p:cNvSpPr>
          <p:nvPr/>
        </p:nvSpPr>
        <p:spPr bwMode="auto">
          <a:xfrm>
            <a:off x="9405938" y="455221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7" name="Rectangle 15"/>
          <p:cNvSpPr>
            <a:spLocks noChangeArrowheads="1"/>
          </p:cNvSpPr>
          <p:nvPr/>
        </p:nvSpPr>
        <p:spPr bwMode="auto">
          <a:xfrm>
            <a:off x="4817572" y="5061596"/>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8" name="Rectangle 107"/>
          <p:cNvSpPr/>
          <p:nvPr/>
        </p:nvSpPr>
        <p:spPr>
          <a:xfrm>
            <a:off x="5351261" y="3468199"/>
            <a:ext cx="827471"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4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Usinage</a:t>
            </a: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B2 et B3</a:t>
            </a:r>
            <a:endParaRPr lang="fr-FR" altLang="fr-FR" sz="1050" dirty="0">
              <a:solidFill>
                <a:schemeClr val="bg1"/>
              </a:solidFill>
              <a:latin typeface="Arial Black" panose="020B0A04020102020204" pitchFamily="34" charset="0"/>
            </a:endParaRPr>
          </a:p>
        </p:txBody>
      </p:sp>
      <p:sp>
        <p:nvSpPr>
          <p:cNvPr id="109" name="Rectangle 319"/>
          <p:cNvSpPr>
            <a:spLocks noChangeArrowheads="1"/>
          </p:cNvSpPr>
          <p:nvPr/>
        </p:nvSpPr>
        <p:spPr bwMode="auto">
          <a:xfrm>
            <a:off x="8387247" y="5679337"/>
            <a:ext cx="1231818" cy="949048"/>
          </a:xfrm>
          <a:prstGeom prst="rect">
            <a:avLst/>
          </a:prstGeom>
          <a:noFill/>
          <a:ln w="50800">
            <a:solidFill>
              <a:schemeClr val="bg2"/>
            </a:solidFill>
            <a:miter lim="800000"/>
            <a:headEnd/>
            <a:tailEnd/>
          </a:ln>
          <a:effectLs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0" name="Rectangle 15"/>
          <p:cNvSpPr>
            <a:spLocks noChangeArrowheads="1"/>
          </p:cNvSpPr>
          <p:nvPr/>
        </p:nvSpPr>
        <p:spPr bwMode="auto">
          <a:xfrm>
            <a:off x="8529411" y="4697868"/>
            <a:ext cx="412520" cy="173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1" name="Rectangle 15"/>
          <p:cNvSpPr>
            <a:spLocks noChangeArrowheads="1"/>
          </p:cNvSpPr>
          <p:nvPr/>
        </p:nvSpPr>
        <p:spPr bwMode="auto">
          <a:xfrm>
            <a:off x="6189356" y="3667099"/>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2" name="Rectangle 15"/>
          <p:cNvSpPr>
            <a:spLocks noChangeArrowheads="1"/>
          </p:cNvSpPr>
          <p:nvPr/>
        </p:nvSpPr>
        <p:spPr bwMode="auto">
          <a:xfrm>
            <a:off x="5188524" y="3574875"/>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3" name="Rectangle 15"/>
          <p:cNvSpPr>
            <a:spLocks noChangeArrowheads="1"/>
          </p:cNvSpPr>
          <p:nvPr/>
        </p:nvSpPr>
        <p:spPr bwMode="auto">
          <a:xfrm>
            <a:off x="9337332" y="557156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4" name="Rectangle 15"/>
          <p:cNvSpPr>
            <a:spLocks noChangeArrowheads="1"/>
          </p:cNvSpPr>
          <p:nvPr/>
        </p:nvSpPr>
        <p:spPr bwMode="auto">
          <a:xfrm>
            <a:off x="8281249" y="621773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5" name="Rectangle 15"/>
          <p:cNvSpPr>
            <a:spLocks noChangeArrowheads="1"/>
          </p:cNvSpPr>
          <p:nvPr/>
        </p:nvSpPr>
        <p:spPr bwMode="auto">
          <a:xfrm>
            <a:off x="6838662" y="622827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6" name="Rectangle 15"/>
          <p:cNvSpPr>
            <a:spLocks noChangeArrowheads="1"/>
          </p:cNvSpPr>
          <p:nvPr/>
        </p:nvSpPr>
        <p:spPr bwMode="auto">
          <a:xfrm>
            <a:off x="5877889" y="613336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1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800034"/>
            <a:ext cx="2778189" cy="127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 name="Rectangle 318"/>
          <p:cNvSpPr>
            <a:spLocks noChangeArrowheads="1"/>
          </p:cNvSpPr>
          <p:nvPr/>
        </p:nvSpPr>
        <p:spPr bwMode="auto">
          <a:xfrm>
            <a:off x="3438895" y="3548185"/>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smtClean="0">
                <a:solidFill>
                  <a:schemeClr val="bg1"/>
                </a:solidFill>
                <a:latin typeface="Arial Black" panose="020B0A04020102020204" pitchFamily="34" charset="0"/>
              </a:rPr>
              <a:t>3 Magasin matière première</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M2  - 1500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M3 - 1500</a:t>
            </a:r>
            <a:endParaRPr lang="fr-FR" altLang="fr-FR" sz="1200" b="1" dirty="0">
              <a:solidFill>
                <a:schemeClr val="bg1"/>
              </a:solidFill>
              <a:latin typeface="Arial Black" panose="020B0A04020102020204" pitchFamily="34" charset="0"/>
            </a:endParaRPr>
          </a:p>
        </p:txBody>
      </p:sp>
      <p:sp>
        <p:nvSpPr>
          <p:cNvPr id="119" name="Rectangle 318"/>
          <p:cNvSpPr>
            <a:spLocks noChangeArrowheads="1"/>
          </p:cNvSpPr>
          <p:nvPr/>
        </p:nvSpPr>
        <p:spPr bwMode="auto">
          <a:xfrm>
            <a:off x="8066259" y="3630916"/>
            <a:ext cx="1651669"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5 Magasin  composants usines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B2 - 2500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B3 - 3500</a:t>
            </a:r>
            <a:endParaRPr lang="fr-FR" altLang="fr-FR" sz="1200" b="1" dirty="0">
              <a:solidFill>
                <a:schemeClr val="bg1"/>
              </a:solidFill>
              <a:cs typeface="Arial" panose="020B0604020202020204" pitchFamily="34" charset="0"/>
            </a:endParaRPr>
          </a:p>
        </p:txBody>
      </p:sp>
      <p:sp>
        <p:nvSpPr>
          <p:cNvPr id="120" name="Rectangle 318"/>
          <p:cNvSpPr>
            <a:spLocks noChangeArrowheads="1"/>
          </p:cNvSpPr>
          <p:nvPr/>
        </p:nvSpPr>
        <p:spPr bwMode="auto">
          <a:xfrm>
            <a:off x="3435647" y="4829033"/>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9 Magasin produits-finis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EML - 20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EMV - 200</a:t>
            </a:r>
            <a:endParaRPr lang="fr-FR" altLang="fr-FR" sz="1200" b="1" dirty="0">
              <a:solidFill>
                <a:schemeClr val="bg1"/>
              </a:solidFill>
              <a:cs typeface="Arial" panose="020B0604020202020204" pitchFamily="34" charset="0"/>
            </a:endParaRPr>
          </a:p>
        </p:txBody>
      </p:sp>
      <p:sp>
        <p:nvSpPr>
          <p:cNvPr id="121" name="Rectangle 120"/>
          <p:cNvSpPr/>
          <p:nvPr/>
        </p:nvSpPr>
        <p:spPr bwMode="auto">
          <a:xfrm>
            <a:off x="3446384" y="3555993"/>
            <a:ext cx="1392519" cy="40722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2" name="Rectangle 121"/>
          <p:cNvSpPr/>
          <p:nvPr/>
        </p:nvSpPr>
        <p:spPr bwMode="auto">
          <a:xfrm>
            <a:off x="3443136" y="4826167"/>
            <a:ext cx="1392519" cy="38111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3" name="Rectangle 122"/>
          <p:cNvSpPr/>
          <p:nvPr/>
        </p:nvSpPr>
        <p:spPr bwMode="auto">
          <a:xfrm>
            <a:off x="8066260" y="3636719"/>
            <a:ext cx="1651668" cy="384800"/>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4" name="Rectangle 123"/>
          <p:cNvSpPr/>
          <p:nvPr/>
        </p:nvSpPr>
        <p:spPr>
          <a:xfrm>
            <a:off x="8532113" y="479844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6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montage</a:t>
            </a:r>
            <a:endParaRPr lang="fr-FR" altLang="fr-FR" sz="1050" dirty="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125" name="Rectangle 124"/>
          <p:cNvSpPr/>
          <p:nvPr/>
        </p:nvSpPr>
        <p:spPr>
          <a:xfrm>
            <a:off x="8480225" y="577772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7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lasure</a:t>
            </a: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126" name="Rectangle 125"/>
          <p:cNvSpPr/>
          <p:nvPr/>
        </p:nvSpPr>
        <p:spPr>
          <a:xfrm>
            <a:off x="6140856" y="5679337"/>
            <a:ext cx="903332" cy="738664"/>
          </a:xfrm>
          <a:prstGeom prst="rect">
            <a:avLst/>
          </a:prstGeom>
          <a:solidFill>
            <a:srgbClr val="3333CC"/>
          </a:solidFill>
          <a:ln>
            <a:solidFill>
              <a:srgbClr val="3333CC"/>
            </a:solidFill>
          </a:ln>
        </p:spPr>
        <p:txBody>
          <a:bodyPr wrap="square">
            <a:spAutoFit/>
          </a:bodyPr>
          <a:lstStyle/>
          <a:p>
            <a:r>
              <a:rPr lang="fr-FR" altLang="fr-FR" sz="1050" dirty="0">
                <a:solidFill>
                  <a:schemeClr val="bg1"/>
                </a:solidFill>
                <a:latin typeface="Arial Black" panose="020B0A04020102020204" pitchFamily="34" charset="0"/>
              </a:rPr>
              <a:t>8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vernis </a:t>
            </a:r>
            <a:endParaRPr lang="fr-FR" altLang="fr-FR" sz="1050" dirty="0" smtClean="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EMV</a:t>
            </a:r>
            <a:endParaRPr lang="fr-FR" altLang="fr-FR" sz="1050" dirty="0">
              <a:solidFill>
                <a:schemeClr val="bg1"/>
              </a:solidFill>
              <a:latin typeface="Arial Black" panose="020B0A04020102020204" pitchFamily="34" charset="0"/>
            </a:endParaRPr>
          </a:p>
        </p:txBody>
      </p:sp>
      <p:sp>
        <p:nvSpPr>
          <p:cNvPr id="127" name="Rectangle 126"/>
          <p:cNvSpPr/>
          <p:nvPr/>
        </p:nvSpPr>
        <p:spPr bwMode="auto">
          <a:xfrm>
            <a:off x="5339341" y="3486395"/>
            <a:ext cx="839392"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8" name="Rectangle 127"/>
          <p:cNvSpPr/>
          <p:nvPr/>
        </p:nvSpPr>
        <p:spPr bwMode="auto">
          <a:xfrm>
            <a:off x="8529411" y="4802180"/>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9" name="Rectangle 128"/>
          <p:cNvSpPr/>
          <p:nvPr/>
        </p:nvSpPr>
        <p:spPr bwMode="auto">
          <a:xfrm>
            <a:off x="8486775" y="5777361"/>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30" name="Rectangle 129"/>
          <p:cNvSpPr/>
          <p:nvPr/>
        </p:nvSpPr>
        <p:spPr bwMode="auto">
          <a:xfrm>
            <a:off x="6150584" y="5690876"/>
            <a:ext cx="891224"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31" name="Rectangle 15"/>
          <p:cNvSpPr>
            <a:spLocks noChangeArrowheads="1"/>
          </p:cNvSpPr>
          <p:nvPr/>
        </p:nvSpPr>
        <p:spPr bwMode="auto">
          <a:xfrm>
            <a:off x="7144342" y="5858895"/>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2" name="Rectangle 15"/>
          <p:cNvSpPr>
            <a:spLocks noChangeArrowheads="1"/>
          </p:cNvSpPr>
          <p:nvPr/>
        </p:nvSpPr>
        <p:spPr bwMode="auto">
          <a:xfrm>
            <a:off x="9582369" y="5839074"/>
            <a:ext cx="135559" cy="198224"/>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 name="Rectangle 35"/>
          <p:cNvSpPr>
            <a:spLocks noChangeArrowheads="1"/>
          </p:cNvSpPr>
          <p:nvPr/>
        </p:nvSpPr>
        <p:spPr bwMode="auto">
          <a:xfrm>
            <a:off x="3094924" y="2473677"/>
            <a:ext cx="1580408" cy="39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3333CC"/>
                </a:solidFill>
              </a:rPr>
              <a:t>Machine P1</a:t>
            </a:r>
            <a:endParaRPr lang="fr-FR" altLang="fr-FR" sz="2000" b="1" dirty="0">
              <a:solidFill>
                <a:srgbClr val="3333CC"/>
              </a:solidFill>
            </a:endParaRPr>
          </a:p>
        </p:txBody>
      </p:sp>
      <p:sp>
        <p:nvSpPr>
          <p:cNvPr id="32868" name="Rectangle 38"/>
          <p:cNvSpPr>
            <a:spLocks noChangeArrowheads="1"/>
          </p:cNvSpPr>
          <p:nvPr/>
        </p:nvSpPr>
        <p:spPr bwMode="auto">
          <a:xfrm>
            <a:off x="5276851" y="2473677"/>
            <a:ext cx="1580462" cy="39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3333CC"/>
                </a:solidFill>
              </a:rPr>
              <a:t>Machine P2</a:t>
            </a:r>
            <a:endParaRPr lang="fr-FR" altLang="fr-FR" sz="2000" b="1" dirty="0">
              <a:solidFill>
                <a:srgbClr val="3333CC"/>
              </a:solidFill>
            </a:endParaRPr>
          </a:p>
        </p:txBody>
      </p:sp>
      <p:sp>
        <p:nvSpPr>
          <p:cNvPr id="1301605" name="Rectangle 101"/>
          <p:cNvSpPr>
            <a:spLocks noChangeArrowheads="1"/>
          </p:cNvSpPr>
          <p:nvPr/>
        </p:nvSpPr>
        <p:spPr bwMode="auto">
          <a:xfrm>
            <a:off x="1" y="53584"/>
            <a:ext cx="9906000" cy="51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defRPr/>
            </a:pPr>
            <a:r>
              <a:rPr lang="fr-FR" sz="2800" b="1" i="1" dirty="0">
                <a:solidFill>
                  <a:srgbClr val="3333CC"/>
                </a:solidFill>
              </a:rPr>
              <a:t>Comment différencier les étapes n°2 et n°3 ?</a:t>
            </a:r>
          </a:p>
        </p:txBody>
      </p:sp>
      <p:pic>
        <p:nvPicPr>
          <p:cNvPr id="103" name="Picture 2" descr="Résultat de recherche d'images pour &quot;stockage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054" y="3037109"/>
            <a:ext cx="1757734" cy="231506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Résultat de recherche d'images pour &quot;stockage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616" y="2879291"/>
            <a:ext cx="1757734" cy="2315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8183" y="2509959"/>
            <a:ext cx="2031325" cy="369332"/>
          </a:xfrm>
          <a:prstGeom prst="rect">
            <a:avLst/>
          </a:prstGeom>
        </p:spPr>
        <p:txBody>
          <a:bodyPr wrap="none">
            <a:spAutoFit/>
          </a:bodyPr>
          <a:lstStyle/>
          <a:p>
            <a:pPr algn="l"/>
            <a:r>
              <a:rPr lang="fr-FR" altLang="fr-FR" b="1" dirty="0" smtClean="0">
                <a:solidFill>
                  <a:srgbClr val="3333CC"/>
                </a:solidFill>
              </a:rPr>
              <a:t>Matière première</a:t>
            </a:r>
            <a:endParaRPr lang="fr-FR" altLang="fr-FR" b="1" dirty="0">
              <a:solidFill>
                <a:srgbClr val="3333CC"/>
              </a:solidFill>
            </a:endParaRPr>
          </a:p>
        </p:txBody>
      </p:sp>
      <p:sp>
        <p:nvSpPr>
          <p:cNvPr id="106" name="Rectangle 105"/>
          <p:cNvSpPr/>
          <p:nvPr/>
        </p:nvSpPr>
        <p:spPr>
          <a:xfrm>
            <a:off x="2317481" y="1779468"/>
            <a:ext cx="4006225" cy="369332"/>
          </a:xfrm>
          <a:prstGeom prst="rect">
            <a:avLst/>
          </a:prstGeom>
          <a:ln>
            <a:solidFill>
              <a:srgbClr val="3333CC"/>
            </a:solidFill>
          </a:ln>
        </p:spPr>
        <p:txBody>
          <a:bodyPr wrap="none">
            <a:spAutoFit/>
          </a:bodyPr>
          <a:lstStyle/>
          <a:p>
            <a:pPr algn="l"/>
            <a:r>
              <a:rPr lang="fr-FR" altLang="fr-FR" b="1" dirty="0" smtClean="0">
                <a:solidFill>
                  <a:srgbClr val="3333CC"/>
                </a:solidFill>
              </a:rPr>
              <a:t>Sous ensemble système flux stock</a:t>
            </a:r>
            <a:endParaRPr lang="fr-FR" altLang="fr-FR" b="1" dirty="0">
              <a:solidFill>
                <a:srgbClr val="3333CC"/>
              </a:solidFill>
            </a:endParaRPr>
          </a:p>
        </p:txBody>
      </p:sp>
      <p:pic>
        <p:nvPicPr>
          <p:cNvPr id="107" name="Picture 2" descr="Résultat de recherche d'images pour &quot;machine industrielle de plastiqu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911" y="3081564"/>
            <a:ext cx="1784490" cy="133836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Résultat de recherche d'images pour &quot;machine industrielle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2072" y="2796316"/>
            <a:ext cx="1985597" cy="13227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2869538" y="5128937"/>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nvGrpSpPr>
          <p:cNvPr id="4" name="Groupe 3"/>
          <p:cNvGrpSpPr/>
          <p:nvPr/>
        </p:nvGrpSpPr>
        <p:grpSpPr>
          <a:xfrm>
            <a:off x="4702404" y="4906515"/>
            <a:ext cx="691979" cy="444844"/>
            <a:chOff x="3390571" y="5572898"/>
            <a:chExt cx="691979" cy="444844"/>
          </a:xfrm>
        </p:grpSpPr>
        <p:sp>
          <p:nvSpPr>
            <p:cNvPr id="62" name="Rectangle 61"/>
            <p:cNvSpPr/>
            <p:nvPr/>
          </p:nvSpPr>
          <p:spPr bwMode="auto">
            <a:xfrm>
              <a:off x="3390571" y="5572898"/>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3" name="Rectangle 62"/>
            <p:cNvSpPr/>
            <p:nvPr/>
          </p:nvSpPr>
          <p:spPr bwMode="auto">
            <a:xfrm>
              <a:off x="3390571" y="5795320"/>
              <a:ext cx="691979" cy="222422"/>
            </a:xfrm>
            <a:prstGeom prst="rect">
              <a:avLst/>
            </a:prstGeom>
            <a:solidFill>
              <a:srgbClr val="3333CC"/>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grpSp>
        <p:nvGrpSpPr>
          <p:cNvPr id="5" name="Groupe 4"/>
          <p:cNvGrpSpPr/>
          <p:nvPr/>
        </p:nvGrpSpPr>
        <p:grpSpPr>
          <a:xfrm>
            <a:off x="6535270" y="4675857"/>
            <a:ext cx="691979" cy="675502"/>
            <a:chOff x="4828096" y="5482283"/>
            <a:chExt cx="691979" cy="675502"/>
          </a:xfrm>
        </p:grpSpPr>
        <p:sp>
          <p:nvSpPr>
            <p:cNvPr id="64" name="Rectangle 63"/>
            <p:cNvSpPr/>
            <p:nvPr/>
          </p:nvSpPr>
          <p:spPr bwMode="auto">
            <a:xfrm>
              <a:off x="4828096" y="5482283"/>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5" name="Rectangle 64"/>
            <p:cNvSpPr/>
            <p:nvPr/>
          </p:nvSpPr>
          <p:spPr bwMode="auto">
            <a:xfrm>
              <a:off x="4828096" y="5708821"/>
              <a:ext cx="691979" cy="222422"/>
            </a:xfrm>
            <a:prstGeom prst="rect">
              <a:avLst/>
            </a:prstGeom>
            <a:solidFill>
              <a:srgbClr val="3333CC"/>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6" name="Rectangle 65"/>
            <p:cNvSpPr/>
            <p:nvPr/>
          </p:nvSpPr>
          <p:spPr bwMode="auto">
            <a:xfrm>
              <a:off x="4828096" y="5935363"/>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cxnSp>
        <p:nvCxnSpPr>
          <p:cNvPr id="9" name="Connecteur droit avec flèche 8"/>
          <p:cNvCxnSpPr>
            <a:stCxn id="103" idx="3"/>
          </p:cNvCxnSpPr>
          <p:nvPr/>
        </p:nvCxnSpPr>
        <p:spPr bwMode="auto">
          <a:xfrm>
            <a:off x="1982788" y="4194642"/>
            <a:ext cx="1112136" cy="93017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avec flèche 10"/>
          <p:cNvCxnSpPr>
            <a:endCxn id="107" idx="2"/>
          </p:cNvCxnSpPr>
          <p:nvPr/>
        </p:nvCxnSpPr>
        <p:spPr bwMode="auto">
          <a:xfrm flipV="1">
            <a:off x="3336324" y="4419932"/>
            <a:ext cx="558832" cy="70900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avec flèche 12"/>
          <p:cNvCxnSpPr>
            <a:endCxn id="62" idx="0"/>
          </p:cNvCxnSpPr>
          <p:nvPr/>
        </p:nvCxnSpPr>
        <p:spPr bwMode="auto">
          <a:xfrm>
            <a:off x="4287795" y="4419932"/>
            <a:ext cx="760599" cy="486583"/>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avec flèche 14"/>
          <p:cNvCxnSpPr/>
          <p:nvPr/>
        </p:nvCxnSpPr>
        <p:spPr bwMode="auto">
          <a:xfrm flipV="1">
            <a:off x="5276851" y="4194642"/>
            <a:ext cx="790231" cy="703637"/>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eur droit avec flèche 16"/>
          <p:cNvCxnSpPr>
            <a:endCxn id="64" idx="0"/>
          </p:cNvCxnSpPr>
          <p:nvPr/>
        </p:nvCxnSpPr>
        <p:spPr bwMode="auto">
          <a:xfrm>
            <a:off x="6252519" y="4194642"/>
            <a:ext cx="628741" cy="48121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avec flèche 18"/>
          <p:cNvCxnSpPr>
            <a:stCxn id="65" idx="3"/>
          </p:cNvCxnSpPr>
          <p:nvPr/>
        </p:nvCxnSpPr>
        <p:spPr bwMode="auto">
          <a:xfrm flipV="1">
            <a:off x="7227249" y="4194642"/>
            <a:ext cx="841713" cy="818964"/>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a:xfrm>
            <a:off x="2409796" y="5453627"/>
            <a:ext cx="1655577" cy="646331"/>
          </a:xfrm>
          <a:prstGeom prst="rect">
            <a:avLst/>
          </a:prstGeom>
        </p:spPr>
        <p:txBody>
          <a:bodyPr wrap="square">
            <a:spAutoFit/>
          </a:bodyPr>
          <a:lstStyle/>
          <a:p>
            <a:pPr algn="l"/>
            <a:r>
              <a:rPr lang="fr-FR" altLang="fr-FR" b="1" dirty="0">
                <a:solidFill>
                  <a:srgbClr val="3333CC"/>
                </a:solidFill>
              </a:rPr>
              <a:t>Étape n°1</a:t>
            </a:r>
          </a:p>
          <a:p>
            <a:pPr algn="l"/>
            <a:r>
              <a:rPr lang="fr-FR" altLang="fr-FR" b="1" dirty="0">
                <a:solidFill>
                  <a:srgbClr val="3333CC"/>
                </a:solidFill>
              </a:rPr>
              <a:t>(sortie stock)</a:t>
            </a:r>
          </a:p>
        </p:txBody>
      </p:sp>
      <p:sp>
        <p:nvSpPr>
          <p:cNvPr id="7" name="Rectangle 6"/>
          <p:cNvSpPr/>
          <p:nvPr/>
        </p:nvSpPr>
        <p:spPr>
          <a:xfrm>
            <a:off x="4466861" y="5453627"/>
            <a:ext cx="1384171" cy="646331"/>
          </a:xfrm>
          <a:prstGeom prst="rect">
            <a:avLst/>
          </a:prstGeom>
        </p:spPr>
        <p:txBody>
          <a:bodyPr wrap="square">
            <a:spAutoFit/>
          </a:bodyPr>
          <a:lstStyle/>
          <a:p>
            <a:pPr algn="l"/>
            <a:r>
              <a:rPr lang="fr-FR" altLang="fr-FR" b="1" dirty="0">
                <a:solidFill>
                  <a:srgbClr val="3333CC"/>
                </a:solidFill>
              </a:rPr>
              <a:t>Étape n°2</a:t>
            </a:r>
          </a:p>
          <a:p>
            <a:pPr algn="l"/>
            <a:r>
              <a:rPr lang="fr-FR" altLang="fr-FR" b="1" dirty="0">
                <a:solidFill>
                  <a:srgbClr val="3333CC"/>
                </a:solidFill>
              </a:rPr>
              <a:t>(sortie P1)</a:t>
            </a:r>
          </a:p>
        </p:txBody>
      </p:sp>
      <p:sp>
        <p:nvSpPr>
          <p:cNvPr id="8" name="Rectangle 7"/>
          <p:cNvSpPr/>
          <p:nvPr/>
        </p:nvSpPr>
        <p:spPr>
          <a:xfrm>
            <a:off x="6252519" y="5453627"/>
            <a:ext cx="1290038" cy="646331"/>
          </a:xfrm>
          <a:prstGeom prst="rect">
            <a:avLst/>
          </a:prstGeom>
        </p:spPr>
        <p:txBody>
          <a:bodyPr wrap="square">
            <a:spAutoFit/>
          </a:bodyPr>
          <a:lstStyle/>
          <a:p>
            <a:pPr algn="l"/>
            <a:r>
              <a:rPr lang="fr-FR" altLang="fr-FR" b="1" dirty="0">
                <a:solidFill>
                  <a:srgbClr val="3333CC"/>
                </a:solidFill>
              </a:rPr>
              <a:t>Étape n°3</a:t>
            </a:r>
          </a:p>
          <a:p>
            <a:pPr algn="l"/>
            <a:r>
              <a:rPr lang="fr-FR" altLang="fr-FR" b="1" dirty="0">
                <a:solidFill>
                  <a:srgbClr val="3333CC"/>
                </a:solidFill>
              </a:rPr>
              <a:t>(sortie P2</a:t>
            </a:r>
            <a:endParaRPr lang="fr-FR" dirty="0"/>
          </a:p>
        </p:txBody>
      </p:sp>
      <p:sp>
        <p:nvSpPr>
          <p:cNvPr id="10" name="Rectangle 9"/>
          <p:cNvSpPr/>
          <p:nvPr/>
        </p:nvSpPr>
        <p:spPr bwMode="auto">
          <a:xfrm>
            <a:off x="2319508" y="1779373"/>
            <a:ext cx="7399134" cy="4320585"/>
          </a:xfrm>
          <a:prstGeom prst="rect">
            <a:avLst/>
          </a:prstGeom>
          <a:no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32" name="Rectangle 6"/>
          <p:cNvSpPr>
            <a:spLocks noChangeArrowheads="1"/>
          </p:cNvSpPr>
          <p:nvPr/>
        </p:nvSpPr>
        <p:spPr bwMode="auto">
          <a:xfrm>
            <a:off x="1303845" y="584574"/>
            <a:ext cx="2581283" cy="1002011"/>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0" tIns="38960" rIns="77920" bIns="38960">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009900"/>
                </a:solidFill>
              </a:rPr>
              <a:t>Article B à l’étape 1</a:t>
            </a:r>
            <a:endParaRPr lang="fr-FR" altLang="fr-FR" sz="2000" b="1" dirty="0">
              <a:solidFill>
                <a:srgbClr val="009900"/>
              </a:solidFill>
            </a:endParaRPr>
          </a:p>
          <a:p>
            <a:pPr algn="l"/>
            <a:r>
              <a:rPr lang="fr-FR" altLang="fr-FR" sz="2000" b="1" dirty="0">
                <a:solidFill>
                  <a:srgbClr val="009900"/>
                </a:solidFill>
              </a:rPr>
              <a:t>Article B </a:t>
            </a:r>
            <a:r>
              <a:rPr lang="fr-FR" altLang="fr-FR" sz="2000" b="1" dirty="0" smtClean="0">
                <a:solidFill>
                  <a:srgbClr val="009900"/>
                </a:solidFill>
              </a:rPr>
              <a:t>à l’étape 2</a:t>
            </a:r>
            <a:endParaRPr lang="fr-FR" altLang="fr-FR" sz="2000" b="1" dirty="0">
              <a:solidFill>
                <a:srgbClr val="009900"/>
              </a:solidFill>
            </a:endParaRPr>
          </a:p>
          <a:p>
            <a:pPr algn="l"/>
            <a:r>
              <a:rPr lang="fr-FR" altLang="fr-FR" sz="2000" b="1" dirty="0">
                <a:solidFill>
                  <a:srgbClr val="009900"/>
                </a:solidFill>
              </a:rPr>
              <a:t>Article B </a:t>
            </a:r>
            <a:r>
              <a:rPr lang="fr-FR" altLang="fr-FR" sz="2000" b="1" dirty="0" smtClean="0">
                <a:solidFill>
                  <a:srgbClr val="009900"/>
                </a:solidFill>
              </a:rPr>
              <a:t>à </a:t>
            </a:r>
            <a:r>
              <a:rPr lang="fr-FR" altLang="fr-FR" sz="2000" b="1" dirty="0">
                <a:solidFill>
                  <a:srgbClr val="009900"/>
                </a:solidFill>
              </a:rPr>
              <a:t>l’étape </a:t>
            </a:r>
            <a:r>
              <a:rPr lang="fr-FR" altLang="fr-FR" sz="2000" b="1" dirty="0" smtClean="0">
                <a:solidFill>
                  <a:srgbClr val="009900"/>
                </a:solidFill>
              </a:rPr>
              <a:t>3</a:t>
            </a:r>
            <a:endParaRPr lang="fr-FR" altLang="fr-FR" sz="2000" b="1" dirty="0">
              <a:solidFill>
                <a:srgbClr val="009900"/>
              </a:solidFill>
            </a:endParaRPr>
          </a:p>
        </p:txBody>
      </p:sp>
      <p:sp>
        <p:nvSpPr>
          <p:cNvPr id="41" name="Rectangle 55"/>
          <p:cNvSpPr>
            <a:spLocks noChangeArrowheads="1"/>
          </p:cNvSpPr>
          <p:nvPr/>
        </p:nvSpPr>
        <p:spPr bwMode="auto">
          <a:xfrm>
            <a:off x="8068961" y="1877530"/>
            <a:ext cx="1383957" cy="425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45" tIns="35973" rIns="71945" bIns="35973" anchor="ct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solidFill>
                  <a:srgbClr val="3333CC"/>
                </a:solidFill>
              </a:rPr>
              <a:t>ARTICLE B</a:t>
            </a:r>
          </a:p>
        </p:txBody>
      </p:sp>
      <p:sp>
        <p:nvSpPr>
          <p:cNvPr id="42" name="Rectangle 55"/>
          <p:cNvSpPr>
            <a:spLocks noChangeArrowheads="1"/>
          </p:cNvSpPr>
          <p:nvPr/>
        </p:nvSpPr>
        <p:spPr bwMode="auto">
          <a:xfrm>
            <a:off x="608514" y="1877530"/>
            <a:ext cx="1383957" cy="425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45" tIns="35973" rIns="71945" bIns="35973" anchor="ct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solidFill>
                  <a:srgbClr val="3333CC"/>
                </a:solidFill>
              </a:rPr>
              <a:t>ARTICLE </a:t>
            </a:r>
            <a:r>
              <a:rPr lang="fr-FR" altLang="fr-FR" sz="1600" b="1" dirty="0" smtClean="0">
                <a:solidFill>
                  <a:srgbClr val="3333CC"/>
                </a:solidFill>
              </a:rPr>
              <a:t>A</a:t>
            </a:r>
            <a:endParaRPr lang="fr-FR" altLang="fr-FR" sz="1600" b="1" dirty="0">
              <a:solidFill>
                <a:srgbClr val="3333CC"/>
              </a:solidFill>
            </a:endParaRPr>
          </a:p>
        </p:txBody>
      </p:sp>
      <p:sp>
        <p:nvSpPr>
          <p:cNvPr id="43" name="Rectangle 55"/>
          <p:cNvSpPr>
            <a:spLocks noChangeArrowheads="1"/>
          </p:cNvSpPr>
          <p:nvPr/>
        </p:nvSpPr>
        <p:spPr bwMode="auto">
          <a:xfrm>
            <a:off x="4787401" y="872875"/>
            <a:ext cx="1383957" cy="425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45" tIns="35973" rIns="71945" bIns="35973" anchor="ct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solidFill>
                  <a:srgbClr val="3333CC"/>
                </a:solidFill>
              </a:rPr>
              <a:t>ARTICLE B</a:t>
            </a:r>
          </a:p>
        </p:txBody>
      </p:sp>
      <p:cxnSp>
        <p:nvCxnSpPr>
          <p:cNvPr id="14" name="Connecteur droit avec flèche 13"/>
          <p:cNvCxnSpPr>
            <a:stCxn id="32" idx="3"/>
            <a:endCxn id="43" idx="1"/>
          </p:cNvCxnSpPr>
          <p:nvPr/>
        </p:nvCxnSpPr>
        <p:spPr bwMode="auto">
          <a:xfrm flipV="1">
            <a:off x="3885128" y="1085579"/>
            <a:ext cx="902273" cy="1"/>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avec flèche 17"/>
          <p:cNvCxnSpPr>
            <a:stCxn id="43" idx="2"/>
          </p:cNvCxnSpPr>
          <p:nvPr/>
        </p:nvCxnSpPr>
        <p:spPr bwMode="auto">
          <a:xfrm flipH="1">
            <a:off x="5479379" y="1298283"/>
            <a:ext cx="1" cy="48118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ctangle 69"/>
          <p:cNvSpPr>
            <a:spLocks noChangeArrowheads="1"/>
          </p:cNvSpPr>
          <p:nvPr/>
        </p:nvSpPr>
        <p:spPr bwMode="auto">
          <a:xfrm>
            <a:off x="4798314" y="5398255"/>
            <a:ext cx="939656"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73" tIns="37437" rIns="74873" bIns="37437">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a:t>Pièce n°2</a:t>
            </a:r>
          </a:p>
        </p:txBody>
      </p:sp>
      <p:sp>
        <p:nvSpPr>
          <p:cNvPr id="37" name="Rectangle 70"/>
          <p:cNvSpPr>
            <a:spLocks noChangeArrowheads="1"/>
          </p:cNvSpPr>
          <p:nvPr/>
        </p:nvSpPr>
        <p:spPr bwMode="auto">
          <a:xfrm>
            <a:off x="6420249" y="5368977"/>
            <a:ext cx="939656" cy="28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73" tIns="37437" rIns="74873" bIns="37437">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a:t>Pièce n°3</a:t>
            </a:r>
          </a:p>
        </p:txBody>
      </p:sp>
      <p:sp>
        <p:nvSpPr>
          <p:cNvPr id="38" name="Rectangle 72"/>
          <p:cNvSpPr>
            <a:spLocks noChangeArrowheads="1"/>
          </p:cNvSpPr>
          <p:nvPr/>
        </p:nvSpPr>
        <p:spPr bwMode="auto">
          <a:xfrm>
            <a:off x="4493725" y="5112445"/>
            <a:ext cx="3001766" cy="1049829"/>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873" tIns="37437" rIns="74873" bIns="37437">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39" name="Rectangle 74"/>
          <p:cNvSpPr>
            <a:spLocks noChangeArrowheads="1"/>
          </p:cNvSpPr>
          <p:nvPr/>
        </p:nvSpPr>
        <p:spPr bwMode="auto">
          <a:xfrm>
            <a:off x="6601652" y="5138935"/>
            <a:ext cx="909197" cy="102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73" tIns="37437" rIns="74873" bIns="37437">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chemeClr val="tx1"/>
                </a:solidFill>
              </a:rPr>
              <a:t>Article</a:t>
            </a:r>
          </a:p>
          <a:p>
            <a:pPr algn="l"/>
            <a:r>
              <a:rPr lang="fr-FR" altLang="fr-FR" sz="2300" b="1" dirty="0">
                <a:solidFill>
                  <a:schemeClr val="tx1"/>
                </a:solidFill>
              </a:rPr>
              <a:t>B</a:t>
            </a:r>
          </a:p>
          <a:p>
            <a:pPr algn="l"/>
            <a:r>
              <a:rPr lang="fr-FR" altLang="fr-FR" sz="2300" b="1" dirty="0">
                <a:solidFill>
                  <a:schemeClr val="tx1"/>
                </a:solidFill>
              </a:rPr>
              <a:t>op 20</a:t>
            </a:r>
            <a:endParaRPr lang="fr-FR" altLang="fr-FR" sz="1600" b="1" dirty="0">
              <a:solidFill>
                <a:schemeClr val="tx1"/>
              </a:solidFill>
            </a:endParaRPr>
          </a:p>
        </p:txBody>
      </p:sp>
      <p:sp>
        <p:nvSpPr>
          <p:cNvPr id="40" name="Rectangle 75"/>
          <p:cNvSpPr>
            <a:spLocks noChangeArrowheads="1"/>
          </p:cNvSpPr>
          <p:nvPr/>
        </p:nvSpPr>
        <p:spPr bwMode="auto">
          <a:xfrm>
            <a:off x="5426301" y="5418833"/>
            <a:ext cx="1153072" cy="392991"/>
          </a:xfrm>
          <a:prstGeom prst="rect">
            <a:avLst/>
          </a:prstGeom>
          <a:noFill/>
          <a:ln w="12700">
            <a:solidFill>
              <a:srgbClr val="33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a:solidFill>
                  <a:srgbClr val="009900"/>
                </a:solidFill>
              </a:rPr>
              <a:t>GAMME</a:t>
            </a:r>
          </a:p>
        </p:txBody>
      </p:sp>
      <p:sp>
        <p:nvSpPr>
          <p:cNvPr id="44" name="Rectangle 73"/>
          <p:cNvSpPr>
            <a:spLocks noChangeArrowheads="1"/>
          </p:cNvSpPr>
          <p:nvPr/>
        </p:nvSpPr>
        <p:spPr bwMode="auto">
          <a:xfrm>
            <a:off x="4526227" y="5151292"/>
            <a:ext cx="909197" cy="126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73" tIns="37437" rIns="74873" bIns="37437">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chemeClr val="tx1"/>
                </a:solidFill>
              </a:rPr>
              <a:t>Article</a:t>
            </a:r>
          </a:p>
          <a:p>
            <a:pPr algn="l"/>
            <a:r>
              <a:rPr lang="fr-FR" altLang="fr-FR" sz="2300" b="1" dirty="0">
                <a:solidFill>
                  <a:schemeClr val="tx1"/>
                </a:solidFill>
              </a:rPr>
              <a:t>B</a:t>
            </a:r>
          </a:p>
          <a:p>
            <a:pPr algn="l"/>
            <a:r>
              <a:rPr lang="fr-FR" altLang="fr-FR" sz="2300" b="1" dirty="0">
                <a:solidFill>
                  <a:schemeClr val="tx1"/>
                </a:solidFill>
              </a:rPr>
              <a:t>op 10</a:t>
            </a:r>
          </a:p>
          <a:p>
            <a:pPr algn="l"/>
            <a:r>
              <a:rPr lang="fr-FR" altLang="fr-FR" sz="1600" b="1" dirty="0">
                <a:solidFill>
                  <a:schemeClr val="tx1"/>
                </a:solidFill>
              </a:rPr>
              <a:t> </a:t>
            </a:r>
          </a:p>
        </p:txBody>
      </p:sp>
      <p:sp>
        <p:nvSpPr>
          <p:cNvPr id="45" name="Rectangle 79"/>
          <p:cNvSpPr>
            <a:spLocks noChangeArrowheads="1"/>
          </p:cNvSpPr>
          <p:nvPr/>
        </p:nvSpPr>
        <p:spPr bwMode="auto">
          <a:xfrm>
            <a:off x="103188" y="6268759"/>
            <a:ext cx="9596437" cy="492125"/>
          </a:xfrm>
          <a:prstGeom prst="rect">
            <a:avLst/>
          </a:prstGeom>
          <a:solidFill>
            <a:schemeClr val="bg1"/>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600">
                <a:solidFill>
                  <a:srgbClr val="3333CC"/>
                </a:solidFill>
              </a:rPr>
              <a:t>UNE GAMME = UNE LISTE D’OPERATIONS</a:t>
            </a:r>
          </a:p>
        </p:txBody>
      </p:sp>
    </p:spTree>
    <p:extLst>
      <p:ext uri="{BB962C8B-B14F-4D97-AF65-F5344CB8AC3E}">
        <p14:creationId xmlns:p14="http://schemas.microsoft.com/office/powerpoint/2010/main" val="15783302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1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272"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strVal val="2/3*#ppt_w"/>
                                          </p:val>
                                        </p:tav>
                                        <p:tav tm="100000">
                                          <p:val>
                                            <p:strVal val="#ppt_w"/>
                                          </p:val>
                                        </p:tav>
                                      </p:tavLst>
                                    </p:anim>
                                    <p:anim calcmode="lin" valueType="num">
                                      <p:cBhvr>
                                        <p:cTn id="12" dur="500" fill="hold"/>
                                        <p:tgtEl>
                                          <p:spTgt spid="40"/>
                                        </p:tgtEl>
                                        <p:attrNameLst>
                                          <p:attrName>ppt_h</p:attrName>
                                        </p:attrNameLst>
                                      </p:cBhvr>
                                      <p:tavLst>
                                        <p:tav tm="0">
                                          <p:val>
                                            <p:strVal val="2/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605" grpId="0"/>
      <p:bldP spid="40" grpId="0" animBg="1" autoUpdateAnimBg="0"/>
      <p:bldP spid="45"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3" name="Rectangle 8"/>
          <p:cNvSpPr>
            <a:spLocks noGrp="1" noChangeArrowheads="1"/>
          </p:cNvSpPr>
          <p:nvPr>
            <p:ph type="title" idx="4294967295"/>
          </p:nvPr>
        </p:nvSpPr>
        <p:spPr bwMode="auto">
          <a:xfrm>
            <a:off x="733425" y="-74731"/>
            <a:ext cx="8382000" cy="515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2800" b="1" i="1" dirty="0" smtClean="0">
                <a:solidFill>
                  <a:srgbClr val="3333CC"/>
                </a:solidFill>
                <a:latin typeface="Arial" panose="020B0604020202020204" pitchFamily="34" charset="0"/>
              </a:rPr>
              <a:t>Quelle est la gamme de EML ?</a:t>
            </a:r>
            <a:endParaRPr lang="fr-FR" altLang="fr-FR" sz="2800" dirty="0" smtClean="0">
              <a:solidFill>
                <a:srgbClr val="3333CC"/>
              </a:solidFill>
              <a:latin typeface="Arial" panose="020B0604020202020204" pitchFamily="34" charset="0"/>
            </a:endParaRPr>
          </a:p>
        </p:txBody>
      </p:sp>
      <p:sp>
        <p:nvSpPr>
          <p:cNvPr id="67" name="Rectangle 12"/>
          <p:cNvSpPr>
            <a:spLocks noChangeArrowheads="1"/>
          </p:cNvSpPr>
          <p:nvPr/>
        </p:nvSpPr>
        <p:spPr bwMode="auto">
          <a:xfrm>
            <a:off x="8000803" y="3574504"/>
            <a:ext cx="1765518" cy="1061976"/>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8" name="Freeform 14"/>
          <p:cNvSpPr>
            <a:spLocks/>
          </p:cNvSpPr>
          <p:nvPr/>
        </p:nvSpPr>
        <p:spPr bwMode="auto">
          <a:xfrm>
            <a:off x="3375062" y="2652238"/>
            <a:ext cx="6420691" cy="4134703"/>
          </a:xfrm>
          <a:custGeom>
            <a:avLst/>
            <a:gdLst>
              <a:gd name="T0" fmla="*/ 0 w 4180"/>
              <a:gd name="T1" fmla="*/ 0 h 3254"/>
              <a:gd name="T2" fmla="*/ 2147483647 w 4180"/>
              <a:gd name="T3" fmla="*/ 0 h 3254"/>
              <a:gd name="T4" fmla="*/ 2147483647 w 4180"/>
              <a:gd name="T5" fmla="*/ 2147483647 h 3254"/>
              <a:gd name="T6" fmla="*/ 0 w 4180"/>
              <a:gd name="T7" fmla="*/ 2147483647 h 3254"/>
              <a:gd name="T8" fmla="*/ 0 w 4180"/>
              <a:gd name="T9" fmla="*/ 0 h 3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0" h="3254">
                <a:moveTo>
                  <a:pt x="0" y="0"/>
                </a:moveTo>
                <a:lnTo>
                  <a:pt x="4179" y="0"/>
                </a:lnTo>
                <a:lnTo>
                  <a:pt x="4179" y="3253"/>
                </a:lnTo>
                <a:lnTo>
                  <a:pt x="0" y="3253"/>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69" name="Rectangle 34"/>
          <p:cNvSpPr>
            <a:spLocks noChangeArrowheads="1"/>
          </p:cNvSpPr>
          <p:nvPr/>
        </p:nvSpPr>
        <p:spPr bwMode="auto">
          <a:xfrm>
            <a:off x="1970117" y="3695388"/>
            <a:ext cx="1264770"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100" dirty="0">
                <a:solidFill>
                  <a:srgbClr val="3333CC"/>
                </a:solidFill>
                <a:latin typeface="Eras Bold ITC" pitchFamily="34" charset="0"/>
              </a:rPr>
              <a:t>délai = 10 jours</a:t>
            </a:r>
          </a:p>
        </p:txBody>
      </p:sp>
      <p:sp>
        <p:nvSpPr>
          <p:cNvPr id="70" name="Freeform 55"/>
          <p:cNvSpPr>
            <a:spLocks/>
          </p:cNvSpPr>
          <p:nvPr/>
        </p:nvSpPr>
        <p:spPr bwMode="auto">
          <a:xfrm>
            <a:off x="3375062" y="496894"/>
            <a:ext cx="6420691" cy="2157241"/>
          </a:xfrm>
          <a:custGeom>
            <a:avLst/>
            <a:gdLst>
              <a:gd name="T0" fmla="*/ 0 w 4175"/>
              <a:gd name="T1" fmla="*/ 0 h 942"/>
              <a:gd name="T2" fmla="*/ 2147483647 w 4175"/>
              <a:gd name="T3" fmla="*/ 0 h 942"/>
              <a:gd name="T4" fmla="*/ 2147483647 w 4175"/>
              <a:gd name="T5" fmla="*/ 2147483647 h 942"/>
              <a:gd name="T6" fmla="*/ 0 w 4175"/>
              <a:gd name="T7" fmla="*/ 2147483647 h 942"/>
              <a:gd name="T8" fmla="*/ 0 w 4175"/>
              <a:gd name="T9" fmla="*/ 0 h 9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5" h="942">
                <a:moveTo>
                  <a:pt x="0" y="0"/>
                </a:moveTo>
                <a:lnTo>
                  <a:pt x="4174" y="0"/>
                </a:lnTo>
                <a:lnTo>
                  <a:pt x="4174" y="941"/>
                </a:lnTo>
                <a:lnTo>
                  <a:pt x="0" y="941"/>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1" name="Freeform 56"/>
          <p:cNvSpPr>
            <a:spLocks/>
          </p:cNvSpPr>
          <p:nvPr/>
        </p:nvSpPr>
        <p:spPr bwMode="auto">
          <a:xfrm flipV="1">
            <a:off x="3387319" y="4590761"/>
            <a:ext cx="6388978" cy="45719"/>
          </a:xfrm>
          <a:custGeom>
            <a:avLst/>
            <a:gdLst>
              <a:gd name="T0" fmla="*/ 0 w 4148"/>
              <a:gd name="T1" fmla="*/ 0 h 1"/>
              <a:gd name="T2" fmla="*/ 2147483647 w 4148"/>
              <a:gd name="T3" fmla="*/ 0 h 1"/>
              <a:gd name="T4" fmla="*/ 0 w 4148"/>
              <a:gd name="T5" fmla="*/ 0 h 1"/>
              <a:gd name="T6" fmla="*/ 0 60000 65536"/>
              <a:gd name="T7" fmla="*/ 0 60000 65536"/>
              <a:gd name="T8" fmla="*/ 0 60000 65536"/>
            </a:gdLst>
            <a:ahLst/>
            <a:cxnLst>
              <a:cxn ang="T6">
                <a:pos x="T0" y="T1"/>
              </a:cxn>
              <a:cxn ang="T7">
                <a:pos x="T2" y="T3"/>
              </a:cxn>
              <a:cxn ang="T8">
                <a:pos x="T4" y="T5"/>
              </a:cxn>
            </a:cxnLst>
            <a:rect l="0" t="0" r="r" b="b"/>
            <a:pathLst>
              <a:path w="4148" h="1">
                <a:moveTo>
                  <a:pt x="0" y="0"/>
                </a:moveTo>
                <a:lnTo>
                  <a:pt x="4147" y="0"/>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2" name="Freeform 57"/>
          <p:cNvSpPr>
            <a:spLocks/>
          </p:cNvSpPr>
          <p:nvPr/>
        </p:nvSpPr>
        <p:spPr bwMode="auto">
          <a:xfrm>
            <a:off x="8577263" y="4058105"/>
            <a:ext cx="538162" cy="1588"/>
          </a:xfrm>
          <a:custGeom>
            <a:avLst/>
            <a:gdLst>
              <a:gd name="T0" fmla="*/ 2147483647 w 365"/>
              <a:gd name="T1" fmla="*/ 0 h 1"/>
              <a:gd name="T2" fmla="*/ 0 w 365"/>
              <a:gd name="T3" fmla="*/ 0 h 1"/>
              <a:gd name="T4" fmla="*/ 2147483647 w 365"/>
              <a:gd name="T5" fmla="*/ 0 h 1"/>
              <a:gd name="T6" fmla="*/ 0 60000 65536"/>
              <a:gd name="T7" fmla="*/ 0 60000 65536"/>
              <a:gd name="T8" fmla="*/ 0 60000 65536"/>
            </a:gdLst>
            <a:ahLst/>
            <a:cxnLst>
              <a:cxn ang="T6">
                <a:pos x="T0" y="T1"/>
              </a:cxn>
              <a:cxn ang="T7">
                <a:pos x="T2" y="T3"/>
              </a:cxn>
              <a:cxn ang="T8">
                <a:pos x="T4" y="T5"/>
              </a:cxn>
            </a:cxnLst>
            <a:rect l="0" t="0" r="r" b="b"/>
            <a:pathLst>
              <a:path w="365" h="1">
                <a:moveTo>
                  <a:pt x="364" y="0"/>
                </a:moveTo>
                <a:lnTo>
                  <a:pt x="0" y="0"/>
                </a:lnTo>
                <a:lnTo>
                  <a:pt x="364" y="0"/>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3" name="Freeform 243"/>
          <p:cNvSpPr>
            <a:spLocks/>
          </p:cNvSpPr>
          <p:nvPr/>
        </p:nvSpPr>
        <p:spPr bwMode="auto">
          <a:xfrm>
            <a:off x="6259513" y="1565564"/>
            <a:ext cx="1587" cy="506412"/>
          </a:xfrm>
          <a:custGeom>
            <a:avLst/>
            <a:gdLst>
              <a:gd name="T0" fmla="*/ 0 w 1"/>
              <a:gd name="T1" fmla="*/ 0 h 355"/>
              <a:gd name="T2" fmla="*/ 0 w 1"/>
              <a:gd name="T3" fmla="*/ 2147483647 h 355"/>
              <a:gd name="T4" fmla="*/ 0 w 1"/>
              <a:gd name="T5" fmla="*/ 0 h 355"/>
              <a:gd name="T6" fmla="*/ 0 60000 65536"/>
              <a:gd name="T7" fmla="*/ 0 60000 65536"/>
              <a:gd name="T8" fmla="*/ 0 60000 65536"/>
            </a:gdLst>
            <a:ahLst/>
            <a:cxnLst>
              <a:cxn ang="T6">
                <a:pos x="T0" y="T1"/>
              </a:cxn>
              <a:cxn ang="T7">
                <a:pos x="T2" y="T3"/>
              </a:cxn>
              <a:cxn ang="T8">
                <a:pos x="T4" y="T5"/>
              </a:cxn>
            </a:cxnLst>
            <a:rect l="0" t="0" r="r" b="b"/>
            <a:pathLst>
              <a:path w="1" h="355">
                <a:moveTo>
                  <a:pt x="0" y="0"/>
                </a:moveTo>
                <a:lnTo>
                  <a:pt x="0" y="354"/>
                </a:lnTo>
                <a:lnTo>
                  <a:pt x="0" y="0"/>
                </a:lnTo>
              </a:path>
            </a:pathLst>
          </a:custGeom>
          <a:noFill/>
          <a:ln w="508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4" name="Rectangle 244"/>
          <p:cNvSpPr>
            <a:spLocks noChangeArrowheads="1"/>
          </p:cNvSpPr>
          <p:nvPr/>
        </p:nvSpPr>
        <p:spPr bwMode="auto">
          <a:xfrm>
            <a:off x="3297607" y="6167893"/>
            <a:ext cx="141288" cy="439737"/>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5" name="Rectangle 282"/>
          <p:cNvSpPr>
            <a:spLocks noChangeArrowheads="1"/>
          </p:cNvSpPr>
          <p:nvPr/>
        </p:nvSpPr>
        <p:spPr bwMode="auto">
          <a:xfrm>
            <a:off x="1606550" y="4073980"/>
            <a:ext cx="10207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dirty="0">
                <a:solidFill>
                  <a:schemeClr val="bg1"/>
                </a:solidFill>
                <a:latin typeface="Arial Black" panose="020B0A04020102020204" pitchFamily="34" charset="0"/>
              </a:rPr>
              <a:t>2. TRANSPORT</a:t>
            </a:r>
          </a:p>
        </p:txBody>
      </p:sp>
      <p:sp>
        <p:nvSpPr>
          <p:cNvPr id="76" name="Freeform 328"/>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7" name="Freeform 329"/>
          <p:cNvSpPr>
            <a:spLocks/>
          </p:cNvSpPr>
          <p:nvPr/>
        </p:nvSpPr>
        <p:spPr bwMode="auto">
          <a:xfrm>
            <a:off x="357188" y="5040768"/>
            <a:ext cx="1300162" cy="1200150"/>
          </a:xfrm>
          <a:custGeom>
            <a:avLst/>
            <a:gdLst>
              <a:gd name="T0" fmla="*/ 2147483647 w 882"/>
              <a:gd name="T1" fmla="*/ 2147483647 h 840"/>
              <a:gd name="T2" fmla="*/ 2147483647 w 882"/>
              <a:gd name="T3" fmla="*/ 2147483647 h 840"/>
              <a:gd name="T4" fmla="*/ 2147483647 w 882"/>
              <a:gd name="T5" fmla="*/ 2147483647 h 840"/>
              <a:gd name="T6" fmla="*/ 2147483647 w 882"/>
              <a:gd name="T7" fmla="*/ 2147483647 h 840"/>
              <a:gd name="T8" fmla="*/ 2147483647 w 882"/>
              <a:gd name="T9" fmla="*/ 2147483647 h 840"/>
              <a:gd name="T10" fmla="*/ 2147483647 w 882"/>
              <a:gd name="T11" fmla="*/ 2147483647 h 840"/>
              <a:gd name="T12" fmla="*/ 2147483647 w 882"/>
              <a:gd name="T13" fmla="*/ 2147483647 h 840"/>
              <a:gd name="T14" fmla="*/ 2147483647 w 882"/>
              <a:gd name="T15" fmla="*/ 2147483647 h 840"/>
              <a:gd name="T16" fmla="*/ 2147483647 w 882"/>
              <a:gd name="T17" fmla="*/ 2147483647 h 840"/>
              <a:gd name="T18" fmla="*/ 2147483647 w 882"/>
              <a:gd name="T19" fmla="*/ 2147483647 h 840"/>
              <a:gd name="T20" fmla="*/ 2147483647 w 882"/>
              <a:gd name="T21" fmla="*/ 2147483647 h 840"/>
              <a:gd name="T22" fmla="*/ 2147483647 w 882"/>
              <a:gd name="T23" fmla="*/ 2147483647 h 840"/>
              <a:gd name="T24" fmla="*/ 2147483647 w 882"/>
              <a:gd name="T25" fmla="*/ 2147483647 h 840"/>
              <a:gd name="T26" fmla="*/ 2147483647 w 882"/>
              <a:gd name="T27" fmla="*/ 2147483647 h 840"/>
              <a:gd name="T28" fmla="*/ 2147483647 w 882"/>
              <a:gd name="T29" fmla="*/ 2147483647 h 840"/>
              <a:gd name="T30" fmla="*/ 2147483647 w 882"/>
              <a:gd name="T31" fmla="*/ 2147483647 h 840"/>
              <a:gd name="T32" fmla="*/ 2147483647 w 882"/>
              <a:gd name="T33" fmla="*/ 2147483647 h 840"/>
              <a:gd name="T34" fmla="*/ 2147483647 w 882"/>
              <a:gd name="T35" fmla="*/ 2147483647 h 840"/>
              <a:gd name="T36" fmla="*/ 2147483647 w 882"/>
              <a:gd name="T37" fmla="*/ 2147483647 h 840"/>
              <a:gd name="T38" fmla="*/ 2147483647 w 882"/>
              <a:gd name="T39" fmla="*/ 2147483647 h 840"/>
              <a:gd name="T40" fmla="*/ 2147483647 w 882"/>
              <a:gd name="T41" fmla="*/ 2147483647 h 840"/>
              <a:gd name="T42" fmla="*/ 2147483647 w 882"/>
              <a:gd name="T43" fmla="*/ 2147483647 h 840"/>
              <a:gd name="T44" fmla="*/ 2147483647 w 882"/>
              <a:gd name="T45" fmla="*/ 2147483647 h 840"/>
              <a:gd name="T46" fmla="*/ 2147483647 w 882"/>
              <a:gd name="T47" fmla="*/ 2147483647 h 840"/>
              <a:gd name="T48" fmla="*/ 2147483647 w 882"/>
              <a:gd name="T49" fmla="*/ 2147483647 h 840"/>
              <a:gd name="T50" fmla="*/ 2147483647 w 882"/>
              <a:gd name="T51" fmla="*/ 2147483647 h 840"/>
              <a:gd name="T52" fmla="*/ 2147483647 w 882"/>
              <a:gd name="T53" fmla="*/ 2147483647 h 840"/>
              <a:gd name="T54" fmla="*/ 2147483647 w 882"/>
              <a:gd name="T55" fmla="*/ 2147483647 h 840"/>
              <a:gd name="T56" fmla="*/ 2147483647 w 882"/>
              <a:gd name="T57" fmla="*/ 2147483647 h 840"/>
              <a:gd name="T58" fmla="*/ 2147483647 w 882"/>
              <a:gd name="T59" fmla="*/ 2147483647 h 840"/>
              <a:gd name="T60" fmla="*/ 2147483647 w 882"/>
              <a:gd name="T61" fmla="*/ 2147483647 h 840"/>
              <a:gd name="T62" fmla="*/ 2147483647 w 882"/>
              <a:gd name="T63" fmla="*/ 2147483647 h 840"/>
              <a:gd name="T64" fmla="*/ 2147483647 w 882"/>
              <a:gd name="T65" fmla="*/ 2147483647 h 840"/>
              <a:gd name="T66" fmla="*/ 2147483647 w 882"/>
              <a:gd name="T67" fmla="*/ 2147483647 h 840"/>
              <a:gd name="T68" fmla="*/ 2147483647 w 882"/>
              <a:gd name="T69" fmla="*/ 2147483647 h 840"/>
              <a:gd name="T70" fmla="*/ 2147483647 w 882"/>
              <a:gd name="T71" fmla="*/ 2147483647 h 840"/>
              <a:gd name="T72" fmla="*/ 2147483647 w 882"/>
              <a:gd name="T73" fmla="*/ 2147483647 h 840"/>
              <a:gd name="T74" fmla="*/ 2147483647 w 882"/>
              <a:gd name="T75" fmla="*/ 2147483647 h 840"/>
              <a:gd name="T76" fmla="*/ 0 w 882"/>
              <a:gd name="T77" fmla="*/ 2147483647 h 840"/>
              <a:gd name="T78" fmla="*/ 2147483647 w 882"/>
              <a:gd name="T79" fmla="*/ 2147483647 h 840"/>
              <a:gd name="T80" fmla="*/ 2147483647 w 882"/>
              <a:gd name="T81" fmla="*/ 2147483647 h 840"/>
              <a:gd name="T82" fmla="*/ 2147483647 w 882"/>
              <a:gd name="T83" fmla="*/ 2147483647 h 840"/>
              <a:gd name="T84" fmla="*/ 2147483647 w 882"/>
              <a:gd name="T85" fmla="*/ 2147483647 h 840"/>
              <a:gd name="T86" fmla="*/ 2147483647 w 882"/>
              <a:gd name="T87" fmla="*/ 2147483647 h 840"/>
              <a:gd name="T88" fmla="*/ 2147483647 w 882"/>
              <a:gd name="T89" fmla="*/ 2147483647 h 840"/>
              <a:gd name="T90" fmla="*/ 2147483647 w 882"/>
              <a:gd name="T91" fmla="*/ 2147483647 h 840"/>
              <a:gd name="T92" fmla="*/ 2147483647 w 882"/>
              <a:gd name="T93" fmla="*/ 2147483647 h 840"/>
              <a:gd name="T94" fmla="*/ 2147483647 w 882"/>
              <a:gd name="T95" fmla="*/ 2147483647 h 840"/>
              <a:gd name="T96" fmla="*/ 2147483647 w 882"/>
              <a:gd name="T97" fmla="*/ 2147483647 h 840"/>
              <a:gd name="T98" fmla="*/ 2147483647 w 882"/>
              <a:gd name="T99" fmla="*/ 2147483647 h 840"/>
              <a:gd name="T100" fmla="*/ 2147483647 w 882"/>
              <a:gd name="T101" fmla="*/ 2147483647 h 840"/>
              <a:gd name="T102" fmla="*/ 2147483647 w 882"/>
              <a:gd name="T103" fmla="*/ 2147483647 h 8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2" h="840">
                <a:moveTo>
                  <a:pt x="867" y="419"/>
                </a:moveTo>
                <a:lnTo>
                  <a:pt x="867" y="444"/>
                </a:lnTo>
                <a:lnTo>
                  <a:pt x="865" y="470"/>
                </a:lnTo>
                <a:lnTo>
                  <a:pt x="860" y="494"/>
                </a:lnTo>
                <a:lnTo>
                  <a:pt x="854" y="518"/>
                </a:lnTo>
                <a:lnTo>
                  <a:pt x="848" y="542"/>
                </a:lnTo>
                <a:lnTo>
                  <a:pt x="838" y="566"/>
                </a:lnTo>
                <a:lnTo>
                  <a:pt x="829" y="589"/>
                </a:lnTo>
                <a:lnTo>
                  <a:pt x="816" y="611"/>
                </a:lnTo>
                <a:lnTo>
                  <a:pt x="804" y="633"/>
                </a:lnTo>
                <a:lnTo>
                  <a:pt x="790" y="654"/>
                </a:lnTo>
                <a:lnTo>
                  <a:pt x="772" y="674"/>
                </a:lnTo>
                <a:lnTo>
                  <a:pt x="756" y="694"/>
                </a:lnTo>
                <a:lnTo>
                  <a:pt x="738" y="711"/>
                </a:lnTo>
                <a:lnTo>
                  <a:pt x="718" y="728"/>
                </a:lnTo>
                <a:lnTo>
                  <a:pt x="697" y="743"/>
                </a:lnTo>
                <a:lnTo>
                  <a:pt x="677" y="758"/>
                </a:lnTo>
                <a:lnTo>
                  <a:pt x="654" y="771"/>
                </a:lnTo>
                <a:lnTo>
                  <a:pt x="630" y="783"/>
                </a:lnTo>
                <a:lnTo>
                  <a:pt x="607" y="793"/>
                </a:lnTo>
                <a:lnTo>
                  <a:pt x="582" y="803"/>
                </a:lnTo>
                <a:lnTo>
                  <a:pt x="557" y="810"/>
                </a:lnTo>
                <a:lnTo>
                  <a:pt x="532" y="816"/>
                </a:lnTo>
                <a:lnTo>
                  <a:pt x="506" y="821"/>
                </a:lnTo>
                <a:lnTo>
                  <a:pt x="480" y="824"/>
                </a:lnTo>
                <a:lnTo>
                  <a:pt x="454" y="826"/>
                </a:lnTo>
                <a:lnTo>
                  <a:pt x="428" y="826"/>
                </a:lnTo>
                <a:lnTo>
                  <a:pt x="402" y="824"/>
                </a:lnTo>
                <a:lnTo>
                  <a:pt x="375" y="821"/>
                </a:lnTo>
                <a:lnTo>
                  <a:pt x="350" y="816"/>
                </a:lnTo>
                <a:lnTo>
                  <a:pt x="324" y="810"/>
                </a:lnTo>
                <a:lnTo>
                  <a:pt x="299" y="803"/>
                </a:lnTo>
                <a:lnTo>
                  <a:pt x="274" y="793"/>
                </a:lnTo>
                <a:lnTo>
                  <a:pt x="251" y="783"/>
                </a:lnTo>
                <a:lnTo>
                  <a:pt x="227" y="771"/>
                </a:lnTo>
                <a:lnTo>
                  <a:pt x="204" y="758"/>
                </a:lnTo>
                <a:lnTo>
                  <a:pt x="184" y="743"/>
                </a:lnTo>
                <a:lnTo>
                  <a:pt x="164" y="728"/>
                </a:lnTo>
                <a:lnTo>
                  <a:pt x="144" y="711"/>
                </a:lnTo>
                <a:lnTo>
                  <a:pt x="126" y="694"/>
                </a:lnTo>
                <a:lnTo>
                  <a:pt x="109" y="674"/>
                </a:lnTo>
                <a:lnTo>
                  <a:pt x="92" y="654"/>
                </a:lnTo>
                <a:lnTo>
                  <a:pt x="77" y="633"/>
                </a:lnTo>
                <a:lnTo>
                  <a:pt x="65" y="611"/>
                </a:lnTo>
                <a:lnTo>
                  <a:pt x="53" y="589"/>
                </a:lnTo>
                <a:lnTo>
                  <a:pt x="43" y="566"/>
                </a:lnTo>
                <a:lnTo>
                  <a:pt x="33" y="542"/>
                </a:lnTo>
                <a:lnTo>
                  <a:pt x="27" y="518"/>
                </a:lnTo>
                <a:lnTo>
                  <a:pt x="21" y="494"/>
                </a:lnTo>
                <a:lnTo>
                  <a:pt x="17" y="470"/>
                </a:lnTo>
                <a:lnTo>
                  <a:pt x="15" y="444"/>
                </a:lnTo>
                <a:lnTo>
                  <a:pt x="14" y="419"/>
                </a:lnTo>
                <a:lnTo>
                  <a:pt x="15" y="394"/>
                </a:lnTo>
                <a:lnTo>
                  <a:pt x="17" y="369"/>
                </a:lnTo>
                <a:lnTo>
                  <a:pt x="21" y="344"/>
                </a:lnTo>
                <a:lnTo>
                  <a:pt x="27" y="320"/>
                </a:lnTo>
                <a:lnTo>
                  <a:pt x="33" y="296"/>
                </a:lnTo>
                <a:lnTo>
                  <a:pt x="43" y="272"/>
                </a:lnTo>
                <a:lnTo>
                  <a:pt x="53" y="250"/>
                </a:lnTo>
                <a:lnTo>
                  <a:pt x="65" y="227"/>
                </a:lnTo>
                <a:lnTo>
                  <a:pt x="77" y="206"/>
                </a:lnTo>
                <a:lnTo>
                  <a:pt x="92" y="185"/>
                </a:lnTo>
                <a:lnTo>
                  <a:pt x="109" y="165"/>
                </a:lnTo>
                <a:lnTo>
                  <a:pt x="126" y="145"/>
                </a:lnTo>
                <a:lnTo>
                  <a:pt x="144" y="128"/>
                </a:lnTo>
                <a:lnTo>
                  <a:pt x="164" y="111"/>
                </a:lnTo>
                <a:lnTo>
                  <a:pt x="184" y="95"/>
                </a:lnTo>
                <a:lnTo>
                  <a:pt x="204" y="80"/>
                </a:lnTo>
                <a:lnTo>
                  <a:pt x="227" y="67"/>
                </a:lnTo>
                <a:lnTo>
                  <a:pt x="251" y="55"/>
                </a:lnTo>
                <a:lnTo>
                  <a:pt x="274" y="45"/>
                </a:lnTo>
                <a:lnTo>
                  <a:pt x="299" y="36"/>
                </a:lnTo>
                <a:lnTo>
                  <a:pt x="324" y="29"/>
                </a:lnTo>
                <a:lnTo>
                  <a:pt x="350" y="22"/>
                </a:lnTo>
                <a:lnTo>
                  <a:pt x="375" y="18"/>
                </a:lnTo>
                <a:lnTo>
                  <a:pt x="402" y="14"/>
                </a:lnTo>
                <a:lnTo>
                  <a:pt x="428" y="13"/>
                </a:lnTo>
                <a:lnTo>
                  <a:pt x="454" y="13"/>
                </a:lnTo>
                <a:lnTo>
                  <a:pt x="480" y="14"/>
                </a:lnTo>
                <a:lnTo>
                  <a:pt x="506" y="18"/>
                </a:lnTo>
                <a:lnTo>
                  <a:pt x="532" y="22"/>
                </a:lnTo>
                <a:lnTo>
                  <a:pt x="557" y="29"/>
                </a:lnTo>
                <a:lnTo>
                  <a:pt x="582" y="36"/>
                </a:lnTo>
                <a:lnTo>
                  <a:pt x="607" y="45"/>
                </a:lnTo>
                <a:lnTo>
                  <a:pt x="630" y="55"/>
                </a:lnTo>
                <a:lnTo>
                  <a:pt x="654" y="67"/>
                </a:lnTo>
                <a:lnTo>
                  <a:pt x="677" y="80"/>
                </a:lnTo>
                <a:lnTo>
                  <a:pt x="697" y="95"/>
                </a:lnTo>
                <a:lnTo>
                  <a:pt x="718" y="111"/>
                </a:lnTo>
                <a:lnTo>
                  <a:pt x="738" y="128"/>
                </a:lnTo>
                <a:lnTo>
                  <a:pt x="756" y="145"/>
                </a:lnTo>
                <a:lnTo>
                  <a:pt x="772" y="165"/>
                </a:lnTo>
                <a:lnTo>
                  <a:pt x="790" y="185"/>
                </a:lnTo>
                <a:lnTo>
                  <a:pt x="804" y="206"/>
                </a:lnTo>
                <a:lnTo>
                  <a:pt x="816" y="227"/>
                </a:lnTo>
                <a:lnTo>
                  <a:pt x="829" y="250"/>
                </a:lnTo>
                <a:lnTo>
                  <a:pt x="838" y="272"/>
                </a:lnTo>
                <a:lnTo>
                  <a:pt x="848" y="296"/>
                </a:lnTo>
                <a:lnTo>
                  <a:pt x="854" y="320"/>
                </a:lnTo>
                <a:lnTo>
                  <a:pt x="860" y="344"/>
                </a:lnTo>
                <a:lnTo>
                  <a:pt x="865" y="369"/>
                </a:lnTo>
                <a:lnTo>
                  <a:pt x="867" y="394"/>
                </a:lnTo>
                <a:lnTo>
                  <a:pt x="867" y="419"/>
                </a:lnTo>
                <a:lnTo>
                  <a:pt x="881" y="419"/>
                </a:lnTo>
                <a:lnTo>
                  <a:pt x="880" y="444"/>
                </a:lnTo>
                <a:lnTo>
                  <a:pt x="879" y="470"/>
                </a:lnTo>
                <a:lnTo>
                  <a:pt x="874" y="495"/>
                </a:lnTo>
                <a:lnTo>
                  <a:pt x="868" y="519"/>
                </a:lnTo>
                <a:lnTo>
                  <a:pt x="861" y="544"/>
                </a:lnTo>
                <a:lnTo>
                  <a:pt x="853" y="567"/>
                </a:lnTo>
                <a:lnTo>
                  <a:pt x="843" y="592"/>
                </a:lnTo>
                <a:lnTo>
                  <a:pt x="830" y="614"/>
                </a:lnTo>
                <a:lnTo>
                  <a:pt x="817" y="637"/>
                </a:lnTo>
                <a:lnTo>
                  <a:pt x="802" y="658"/>
                </a:lnTo>
                <a:lnTo>
                  <a:pt x="787" y="677"/>
                </a:lnTo>
                <a:lnTo>
                  <a:pt x="770" y="697"/>
                </a:lnTo>
                <a:lnTo>
                  <a:pt x="752" y="716"/>
                </a:lnTo>
                <a:lnTo>
                  <a:pt x="732" y="733"/>
                </a:lnTo>
                <a:lnTo>
                  <a:pt x="712" y="749"/>
                </a:lnTo>
                <a:lnTo>
                  <a:pt x="692" y="764"/>
                </a:lnTo>
                <a:lnTo>
                  <a:pt x="669" y="779"/>
                </a:lnTo>
                <a:lnTo>
                  <a:pt x="645" y="791"/>
                </a:lnTo>
                <a:lnTo>
                  <a:pt x="621" y="802"/>
                </a:lnTo>
                <a:lnTo>
                  <a:pt x="597" y="812"/>
                </a:lnTo>
                <a:lnTo>
                  <a:pt x="572" y="819"/>
                </a:lnTo>
                <a:lnTo>
                  <a:pt x="546" y="827"/>
                </a:lnTo>
                <a:lnTo>
                  <a:pt x="520" y="832"/>
                </a:lnTo>
                <a:lnTo>
                  <a:pt x="494" y="836"/>
                </a:lnTo>
                <a:lnTo>
                  <a:pt x="468" y="838"/>
                </a:lnTo>
                <a:lnTo>
                  <a:pt x="441" y="839"/>
                </a:lnTo>
                <a:lnTo>
                  <a:pt x="415" y="838"/>
                </a:lnTo>
                <a:lnTo>
                  <a:pt x="388" y="836"/>
                </a:lnTo>
                <a:lnTo>
                  <a:pt x="361" y="832"/>
                </a:lnTo>
                <a:lnTo>
                  <a:pt x="336" y="827"/>
                </a:lnTo>
                <a:lnTo>
                  <a:pt x="309" y="819"/>
                </a:lnTo>
                <a:lnTo>
                  <a:pt x="285" y="812"/>
                </a:lnTo>
                <a:lnTo>
                  <a:pt x="260" y="802"/>
                </a:lnTo>
                <a:lnTo>
                  <a:pt x="237" y="791"/>
                </a:lnTo>
                <a:lnTo>
                  <a:pt x="212" y="779"/>
                </a:lnTo>
                <a:lnTo>
                  <a:pt x="191" y="764"/>
                </a:lnTo>
                <a:lnTo>
                  <a:pt x="170" y="749"/>
                </a:lnTo>
                <a:lnTo>
                  <a:pt x="149" y="733"/>
                </a:lnTo>
                <a:lnTo>
                  <a:pt x="129" y="716"/>
                </a:lnTo>
                <a:lnTo>
                  <a:pt x="111" y="697"/>
                </a:lnTo>
                <a:lnTo>
                  <a:pt x="94" y="677"/>
                </a:lnTo>
                <a:lnTo>
                  <a:pt x="79" y="658"/>
                </a:lnTo>
                <a:lnTo>
                  <a:pt x="65" y="637"/>
                </a:lnTo>
                <a:lnTo>
                  <a:pt x="51" y="614"/>
                </a:lnTo>
                <a:lnTo>
                  <a:pt x="39" y="592"/>
                </a:lnTo>
                <a:lnTo>
                  <a:pt x="29" y="567"/>
                </a:lnTo>
                <a:lnTo>
                  <a:pt x="21" y="544"/>
                </a:lnTo>
                <a:lnTo>
                  <a:pt x="13" y="519"/>
                </a:lnTo>
                <a:lnTo>
                  <a:pt x="8" y="495"/>
                </a:lnTo>
                <a:lnTo>
                  <a:pt x="3" y="470"/>
                </a:lnTo>
                <a:lnTo>
                  <a:pt x="1" y="444"/>
                </a:lnTo>
                <a:lnTo>
                  <a:pt x="0" y="419"/>
                </a:lnTo>
                <a:lnTo>
                  <a:pt x="1" y="394"/>
                </a:lnTo>
                <a:lnTo>
                  <a:pt x="3" y="368"/>
                </a:lnTo>
                <a:lnTo>
                  <a:pt x="8" y="344"/>
                </a:lnTo>
                <a:lnTo>
                  <a:pt x="13" y="319"/>
                </a:lnTo>
                <a:lnTo>
                  <a:pt x="21" y="295"/>
                </a:lnTo>
                <a:lnTo>
                  <a:pt x="29" y="271"/>
                </a:lnTo>
                <a:lnTo>
                  <a:pt x="39" y="246"/>
                </a:lnTo>
                <a:lnTo>
                  <a:pt x="51" y="224"/>
                </a:lnTo>
                <a:lnTo>
                  <a:pt x="65" y="202"/>
                </a:lnTo>
                <a:lnTo>
                  <a:pt x="79" y="180"/>
                </a:lnTo>
                <a:lnTo>
                  <a:pt x="94" y="161"/>
                </a:lnTo>
                <a:lnTo>
                  <a:pt x="111" y="142"/>
                </a:lnTo>
                <a:lnTo>
                  <a:pt x="129" y="123"/>
                </a:lnTo>
                <a:lnTo>
                  <a:pt x="149" y="106"/>
                </a:lnTo>
                <a:lnTo>
                  <a:pt x="170" y="89"/>
                </a:lnTo>
                <a:lnTo>
                  <a:pt x="191" y="74"/>
                </a:lnTo>
                <a:lnTo>
                  <a:pt x="212" y="60"/>
                </a:lnTo>
                <a:lnTo>
                  <a:pt x="237" y="47"/>
                </a:lnTo>
                <a:lnTo>
                  <a:pt x="260" y="36"/>
                </a:lnTo>
                <a:lnTo>
                  <a:pt x="285" y="26"/>
                </a:lnTo>
                <a:lnTo>
                  <a:pt x="309" y="19"/>
                </a:lnTo>
                <a:lnTo>
                  <a:pt x="336" y="12"/>
                </a:lnTo>
                <a:lnTo>
                  <a:pt x="361" y="7"/>
                </a:lnTo>
                <a:lnTo>
                  <a:pt x="388" y="3"/>
                </a:lnTo>
                <a:lnTo>
                  <a:pt x="415" y="0"/>
                </a:lnTo>
                <a:lnTo>
                  <a:pt x="441" y="0"/>
                </a:lnTo>
                <a:lnTo>
                  <a:pt x="468" y="0"/>
                </a:lnTo>
                <a:lnTo>
                  <a:pt x="494" y="3"/>
                </a:lnTo>
                <a:lnTo>
                  <a:pt x="520" y="7"/>
                </a:lnTo>
                <a:lnTo>
                  <a:pt x="546" y="12"/>
                </a:lnTo>
                <a:lnTo>
                  <a:pt x="572" y="19"/>
                </a:lnTo>
                <a:lnTo>
                  <a:pt x="597" y="26"/>
                </a:lnTo>
                <a:lnTo>
                  <a:pt x="621" y="36"/>
                </a:lnTo>
                <a:lnTo>
                  <a:pt x="645" y="47"/>
                </a:lnTo>
                <a:lnTo>
                  <a:pt x="669" y="60"/>
                </a:lnTo>
                <a:lnTo>
                  <a:pt x="692" y="74"/>
                </a:lnTo>
                <a:lnTo>
                  <a:pt x="712" y="89"/>
                </a:lnTo>
                <a:lnTo>
                  <a:pt x="732" y="106"/>
                </a:lnTo>
                <a:lnTo>
                  <a:pt x="752" y="123"/>
                </a:lnTo>
                <a:lnTo>
                  <a:pt x="770" y="142"/>
                </a:lnTo>
                <a:lnTo>
                  <a:pt x="787" y="161"/>
                </a:lnTo>
                <a:lnTo>
                  <a:pt x="802" y="180"/>
                </a:lnTo>
                <a:lnTo>
                  <a:pt x="817" y="202"/>
                </a:lnTo>
                <a:lnTo>
                  <a:pt x="830" y="224"/>
                </a:lnTo>
                <a:lnTo>
                  <a:pt x="843" y="246"/>
                </a:lnTo>
                <a:lnTo>
                  <a:pt x="853" y="271"/>
                </a:lnTo>
                <a:lnTo>
                  <a:pt x="861" y="295"/>
                </a:lnTo>
                <a:lnTo>
                  <a:pt x="868" y="319"/>
                </a:lnTo>
                <a:lnTo>
                  <a:pt x="874" y="344"/>
                </a:lnTo>
                <a:lnTo>
                  <a:pt x="879" y="368"/>
                </a:lnTo>
                <a:lnTo>
                  <a:pt x="880" y="394"/>
                </a:lnTo>
                <a:lnTo>
                  <a:pt x="881" y="419"/>
                </a:lnTo>
                <a:lnTo>
                  <a:pt x="867" y="4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8" name="Freeform 330"/>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9" name="Rectangle 354"/>
          <p:cNvSpPr>
            <a:spLocks noChangeArrowheads="1"/>
          </p:cNvSpPr>
          <p:nvPr/>
        </p:nvSpPr>
        <p:spPr bwMode="auto">
          <a:xfrm>
            <a:off x="8196263" y="3063068"/>
            <a:ext cx="1211262" cy="112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 name="Rectangle 355"/>
          <p:cNvSpPr>
            <a:spLocks noChangeArrowheads="1"/>
          </p:cNvSpPr>
          <p:nvPr/>
        </p:nvSpPr>
        <p:spPr bwMode="auto">
          <a:xfrm>
            <a:off x="8064500" y="2878918"/>
            <a:ext cx="1341438" cy="146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 name="Rectangle 358"/>
          <p:cNvSpPr>
            <a:spLocks noChangeArrowheads="1"/>
          </p:cNvSpPr>
          <p:nvPr/>
        </p:nvSpPr>
        <p:spPr bwMode="auto">
          <a:xfrm>
            <a:off x="1490390" y="2525686"/>
            <a:ext cx="1759029" cy="3891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566" tIns="40283" rIns="80566" bIns="40283">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defTabSz="739775"/>
            <a:r>
              <a:rPr lang="fr-FR" altLang="fr-FR" sz="1000" dirty="0" smtClean="0">
                <a:solidFill>
                  <a:srgbClr val="3333CC"/>
                </a:solidFill>
                <a:latin typeface="Arial Black" panose="020B0A04020102020204" pitchFamily="34" charset="0"/>
              </a:rPr>
              <a:t>13.4 Logistique d’approvisionnement</a:t>
            </a:r>
            <a:endParaRPr lang="fr-FR" altLang="fr-FR" sz="1000" dirty="0">
              <a:solidFill>
                <a:srgbClr val="3333CC"/>
              </a:solidFill>
              <a:latin typeface="Arial Black" panose="020B0A04020102020204" pitchFamily="34" charset="0"/>
            </a:endParaRPr>
          </a:p>
        </p:txBody>
      </p:sp>
      <p:sp>
        <p:nvSpPr>
          <p:cNvPr id="82" name="Rectangle 360"/>
          <p:cNvSpPr>
            <a:spLocks noChangeArrowheads="1"/>
          </p:cNvSpPr>
          <p:nvPr/>
        </p:nvSpPr>
        <p:spPr bwMode="auto">
          <a:xfrm>
            <a:off x="3435351" y="2725757"/>
            <a:ext cx="1307689"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13.1.  Logistique </a:t>
            </a:r>
            <a:r>
              <a:rPr lang="fr-FR" altLang="fr-FR" sz="1000" dirty="0" smtClean="0">
                <a:solidFill>
                  <a:srgbClr val="3333CC"/>
                </a:solidFill>
                <a:latin typeface="Arial Black" panose="020B0A04020102020204" pitchFamily="34" charset="0"/>
              </a:rPr>
              <a:t>usinage</a:t>
            </a:r>
            <a:endParaRPr lang="fr-FR" altLang="fr-FR" sz="1000" dirty="0">
              <a:solidFill>
                <a:srgbClr val="3333CC"/>
              </a:solidFill>
              <a:latin typeface="Arial Black" panose="020B0A04020102020204" pitchFamily="34" charset="0"/>
            </a:endParaRPr>
          </a:p>
        </p:txBody>
      </p:sp>
      <p:sp>
        <p:nvSpPr>
          <p:cNvPr id="83" name="Rectangle 362"/>
          <p:cNvSpPr>
            <a:spLocks noChangeArrowheads="1"/>
          </p:cNvSpPr>
          <p:nvPr/>
        </p:nvSpPr>
        <p:spPr bwMode="auto">
          <a:xfrm>
            <a:off x="5375682" y="4734790"/>
            <a:ext cx="2546850"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 2 Logistique assemblage</a:t>
            </a:r>
            <a:endParaRPr lang="fr-FR" altLang="fr-FR" sz="1000" dirty="0">
              <a:solidFill>
                <a:srgbClr val="3333CC"/>
              </a:solidFill>
              <a:latin typeface="Arial Black" panose="020B0A04020102020204" pitchFamily="34" charset="0"/>
            </a:endParaRPr>
          </a:p>
        </p:txBody>
      </p:sp>
      <p:sp>
        <p:nvSpPr>
          <p:cNvPr id="84" name="Rectangle 370"/>
          <p:cNvSpPr>
            <a:spLocks noChangeArrowheads="1"/>
          </p:cNvSpPr>
          <p:nvPr/>
        </p:nvSpPr>
        <p:spPr bwMode="auto">
          <a:xfrm>
            <a:off x="3565525" y="4697868"/>
            <a:ext cx="1090613"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 name="Rectangle 371"/>
          <p:cNvSpPr>
            <a:spLocks noChangeArrowheads="1"/>
          </p:cNvSpPr>
          <p:nvPr/>
        </p:nvSpPr>
        <p:spPr bwMode="auto">
          <a:xfrm>
            <a:off x="3614738" y="4856618"/>
            <a:ext cx="1090612"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6" name="Rectangle 318"/>
          <p:cNvSpPr>
            <a:spLocks noChangeArrowheads="1"/>
          </p:cNvSpPr>
          <p:nvPr/>
        </p:nvSpPr>
        <p:spPr bwMode="auto">
          <a:xfrm>
            <a:off x="1606550" y="4195779"/>
            <a:ext cx="1020764" cy="243656"/>
          </a:xfrm>
          <a:prstGeom prst="rect">
            <a:avLst/>
          </a:prstGeom>
          <a:solidFill>
            <a:schemeClr val="bg1"/>
          </a:solidFill>
          <a:ln>
            <a:solidFill>
              <a:srgbClr val="3333CC"/>
            </a:solidFill>
          </a:ln>
          <a:effectLs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2 </a:t>
            </a:r>
            <a:r>
              <a:rPr lang="fr-FR" altLang="fr-FR" sz="1000" dirty="0" smtClean="0">
                <a:solidFill>
                  <a:srgbClr val="3333CC"/>
                </a:solidFill>
                <a:latin typeface="Arial Black" panose="020B0A04020102020204" pitchFamily="34" charset="0"/>
              </a:rPr>
              <a:t>Transport</a:t>
            </a:r>
            <a:endParaRPr lang="fr-FR" altLang="fr-FR" sz="1000" dirty="0">
              <a:solidFill>
                <a:srgbClr val="3333CC"/>
              </a:solidFill>
              <a:latin typeface="Arial Black" panose="020B0A04020102020204" pitchFamily="34" charset="0"/>
            </a:endParaRPr>
          </a:p>
        </p:txBody>
      </p:sp>
      <p:sp>
        <p:nvSpPr>
          <p:cNvPr id="87" name="Rectangle 318"/>
          <p:cNvSpPr>
            <a:spLocks noChangeArrowheads="1"/>
          </p:cNvSpPr>
          <p:nvPr/>
        </p:nvSpPr>
        <p:spPr bwMode="auto">
          <a:xfrm>
            <a:off x="1970118" y="5896494"/>
            <a:ext cx="114455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smtClean="0">
                <a:solidFill>
                  <a:srgbClr val="3333CC"/>
                </a:solidFill>
                <a:latin typeface="Arial Black" panose="020B0A04020102020204" pitchFamily="34" charset="0"/>
              </a:rPr>
              <a:t>10 Transport</a:t>
            </a:r>
            <a:endParaRPr lang="fr-FR" altLang="fr-FR" sz="1000" dirty="0">
              <a:solidFill>
                <a:srgbClr val="3333CC"/>
              </a:solidFill>
              <a:latin typeface="Arial Black" panose="020B0A04020102020204" pitchFamily="34" charset="0"/>
            </a:endParaRPr>
          </a:p>
        </p:txBody>
      </p:sp>
      <p:sp>
        <p:nvSpPr>
          <p:cNvPr id="88" name="Rectangle 319"/>
          <p:cNvSpPr>
            <a:spLocks noChangeArrowheads="1"/>
          </p:cNvSpPr>
          <p:nvPr/>
        </p:nvSpPr>
        <p:spPr bwMode="auto">
          <a:xfrm>
            <a:off x="8486775" y="4733455"/>
            <a:ext cx="1159445" cy="875188"/>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9" name="Rectangle 319"/>
          <p:cNvSpPr>
            <a:spLocks noChangeArrowheads="1"/>
          </p:cNvSpPr>
          <p:nvPr/>
        </p:nvSpPr>
        <p:spPr bwMode="auto">
          <a:xfrm>
            <a:off x="5980652" y="5608642"/>
            <a:ext cx="1266453" cy="85731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0" name="Rectangle 319"/>
          <p:cNvSpPr>
            <a:spLocks noChangeArrowheads="1"/>
          </p:cNvSpPr>
          <p:nvPr/>
        </p:nvSpPr>
        <p:spPr bwMode="auto">
          <a:xfrm>
            <a:off x="5286069" y="3365499"/>
            <a:ext cx="965200" cy="92120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1" name="Rectangle 360"/>
          <p:cNvSpPr>
            <a:spLocks noChangeArrowheads="1"/>
          </p:cNvSpPr>
          <p:nvPr/>
        </p:nvSpPr>
        <p:spPr bwMode="auto">
          <a:xfrm>
            <a:off x="99216" y="4685030"/>
            <a:ext cx="1095354"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13.3 </a:t>
            </a:r>
          </a:p>
          <a:p>
            <a:r>
              <a:rPr lang="fr-FR" altLang="fr-FR" sz="1000" dirty="0" smtClean="0">
                <a:solidFill>
                  <a:srgbClr val="3333CC"/>
                </a:solidFill>
                <a:latin typeface="Arial Black" panose="020B0A04020102020204" pitchFamily="34" charset="0"/>
              </a:rPr>
              <a:t>Logistique d’expédition</a:t>
            </a:r>
            <a:endParaRPr lang="fr-FR" altLang="fr-FR" sz="1000" dirty="0">
              <a:solidFill>
                <a:srgbClr val="3333CC"/>
              </a:solidFill>
              <a:latin typeface="Arial Black" panose="020B0A04020102020204" pitchFamily="34" charset="0"/>
            </a:endParaRPr>
          </a:p>
        </p:txBody>
      </p:sp>
      <p:sp>
        <p:nvSpPr>
          <p:cNvPr id="92" name="Rectangle 360"/>
          <p:cNvSpPr>
            <a:spLocks noChangeArrowheads="1"/>
          </p:cNvSpPr>
          <p:nvPr/>
        </p:nvSpPr>
        <p:spPr bwMode="auto">
          <a:xfrm>
            <a:off x="6083415" y="556378"/>
            <a:ext cx="1311582"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12 Commercial</a:t>
            </a:r>
            <a:endParaRPr lang="fr-FR" altLang="fr-FR" sz="1000" dirty="0">
              <a:solidFill>
                <a:srgbClr val="3333CC"/>
              </a:solidFill>
              <a:latin typeface="Arial Black" panose="020B0A04020102020204" pitchFamily="34" charset="0"/>
            </a:endParaRPr>
          </a:p>
        </p:txBody>
      </p:sp>
      <p:sp>
        <p:nvSpPr>
          <p:cNvPr id="93" name="Rectangle 360"/>
          <p:cNvSpPr>
            <a:spLocks noChangeArrowheads="1"/>
          </p:cNvSpPr>
          <p:nvPr/>
        </p:nvSpPr>
        <p:spPr bwMode="auto">
          <a:xfrm>
            <a:off x="165391" y="2508819"/>
            <a:ext cx="1204283" cy="4129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 Fournisseur</a:t>
            </a:r>
          </a:p>
          <a:p>
            <a:r>
              <a:rPr lang="fr-FR" altLang="fr-FR" sz="1000" dirty="0" err="1" smtClean="0">
                <a:solidFill>
                  <a:srgbClr val="3333CC"/>
                </a:solidFill>
                <a:latin typeface="Arial Black" panose="020B0A04020102020204" pitchFamily="34" charset="0"/>
              </a:rPr>
              <a:t>Mastobois</a:t>
            </a:r>
            <a:endParaRPr lang="fr-FR" altLang="fr-FR" sz="1000" dirty="0">
              <a:solidFill>
                <a:srgbClr val="3333CC"/>
              </a:solidFill>
              <a:latin typeface="Arial Black" panose="020B0A04020102020204" pitchFamily="34" charset="0"/>
            </a:endParaRPr>
          </a:p>
        </p:txBody>
      </p:sp>
      <p:sp>
        <p:nvSpPr>
          <p:cNvPr id="94" name="Rectangle 12"/>
          <p:cNvSpPr>
            <a:spLocks noChangeArrowheads="1"/>
          </p:cNvSpPr>
          <p:nvPr/>
        </p:nvSpPr>
        <p:spPr bwMode="auto">
          <a:xfrm>
            <a:off x="3361401" y="3503838"/>
            <a:ext cx="1528837" cy="103536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5" name="Rectangle 15"/>
          <p:cNvSpPr>
            <a:spLocks noChangeArrowheads="1"/>
          </p:cNvSpPr>
          <p:nvPr/>
        </p:nvSpPr>
        <p:spPr bwMode="auto">
          <a:xfrm>
            <a:off x="3313150" y="3635830"/>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6" name="Rectangle 12"/>
          <p:cNvSpPr>
            <a:spLocks noChangeArrowheads="1"/>
          </p:cNvSpPr>
          <p:nvPr/>
        </p:nvSpPr>
        <p:spPr bwMode="auto">
          <a:xfrm>
            <a:off x="3376242" y="4753678"/>
            <a:ext cx="1516040" cy="108539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7" name="Rectangle 15"/>
          <p:cNvSpPr>
            <a:spLocks noChangeArrowheads="1"/>
          </p:cNvSpPr>
          <p:nvPr/>
        </p:nvSpPr>
        <p:spPr bwMode="auto">
          <a:xfrm>
            <a:off x="3314329" y="497000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8" name="Rectangle 360"/>
          <p:cNvSpPr>
            <a:spLocks noChangeArrowheads="1"/>
          </p:cNvSpPr>
          <p:nvPr/>
        </p:nvSpPr>
        <p:spPr bwMode="auto">
          <a:xfrm>
            <a:off x="274321" y="5839074"/>
            <a:ext cx="97743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11 Clients</a:t>
            </a:r>
            <a:endParaRPr lang="fr-FR" altLang="fr-FR" sz="1000" dirty="0">
              <a:solidFill>
                <a:srgbClr val="3333CC"/>
              </a:solidFill>
              <a:latin typeface="Arial Black" panose="020B0A04020102020204" pitchFamily="34" charset="0"/>
            </a:endParaRPr>
          </a:p>
        </p:txBody>
      </p:sp>
      <p:graphicFrame>
        <p:nvGraphicFramePr>
          <p:cNvPr id="99" name="Tableau 98"/>
          <p:cNvGraphicFramePr>
            <a:graphicFrameLocks noGrp="1"/>
          </p:cNvGraphicFramePr>
          <p:nvPr>
            <p:extLst>
              <p:ext uri="{D42A27DB-BD31-4B8C-83A1-F6EECF244321}">
                <p14:modId xmlns:p14="http://schemas.microsoft.com/office/powerpoint/2010/main" val="3992127153"/>
              </p:ext>
            </p:extLst>
          </p:nvPr>
        </p:nvGraphicFramePr>
        <p:xfrm>
          <a:off x="274321" y="3080700"/>
          <a:ext cx="2979520" cy="549840"/>
        </p:xfrm>
        <a:graphic>
          <a:graphicData uri="http://schemas.openxmlformats.org/drawingml/2006/table">
            <a:tbl>
              <a:tblPr firstRow="1" firstCol="1" bandRow="1">
                <a:tableStyleId>{F5AB1C69-6EDB-4FF4-983F-18BD219EF322}</a:tableStyleId>
              </a:tblPr>
              <a:tblGrid>
                <a:gridCol w="595904"/>
                <a:gridCol w="595904"/>
                <a:gridCol w="595904"/>
                <a:gridCol w="595904"/>
                <a:gridCol w="595904"/>
              </a:tblGrid>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OA 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Article</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Quantité</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Début</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Fin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16-févr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01-mars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M3</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03-mars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0" name="Tableau 99"/>
          <p:cNvGraphicFramePr>
            <a:graphicFrameLocks noGrp="1"/>
          </p:cNvGraphicFramePr>
          <p:nvPr>
            <p:extLst>
              <p:ext uri="{D42A27DB-BD31-4B8C-83A1-F6EECF244321}">
                <p14:modId xmlns:p14="http://schemas.microsoft.com/office/powerpoint/2010/main" val="2004105366"/>
              </p:ext>
            </p:extLst>
          </p:nvPr>
        </p:nvGraphicFramePr>
        <p:xfrm>
          <a:off x="6497571" y="2762806"/>
          <a:ext cx="3176920" cy="397040"/>
        </p:xfrm>
        <a:graphic>
          <a:graphicData uri="http://schemas.openxmlformats.org/drawingml/2006/table">
            <a:tbl>
              <a:tblPr firstRow="1" firstCol="1" bandRow="1">
                <a:tableStyleId>{F5AB1C69-6EDB-4FF4-983F-18BD219EF322}</a:tableStyleId>
              </a:tblPr>
              <a:tblGrid>
                <a:gridCol w="635384"/>
                <a:gridCol w="635384"/>
                <a:gridCol w="635384"/>
                <a:gridCol w="635384"/>
                <a:gridCol w="635384"/>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B2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25</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29</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1" name="Tableau 100"/>
          <p:cNvGraphicFramePr>
            <a:graphicFrameLocks noGrp="1"/>
          </p:cNvGraphicFramePr>
          <p:nvPr>
            <p:extLst>
              <p:ext uri="{D42A27DB-BD31-4B8C-83A1-F6EECF244321}">
                <p14:modId xmlns:p14="http://schemas.microsoft.com/office/powerpoint/2010/main" val="1976151556"/>
              </p:ext>
            </p:extLst>
          </p:nvPr>
        </p:nvGraphicFramePr>
        <p:xfrm>
          <a:off x="4987412" y="5087743"/>
          <a:ext cx="3399835" cy="397040"/>
        </p:xfrm>
        <a:graphic>
          <a:graphicData uri="http://schemas.openxmlformats.org/drawingml/2006/table">
            <a:tbl>
              <a:tblPr firstRow="1" firstCol="1" bandRow="1">
                <a:tableStyleId>{F5AB1C69-6EDB-4FF4-983F-18BD219EF322}</a:tableStyleId>
              </a:tblPr>
              <a:tblGrid>
                <a:gridCol w="679967"/>
                <a:gridCol w="679967"/>
                <a:gridCol w="679967"/>
                <a:gridCol w="679967"/>
                <a:gridCol w="67996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EMV</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120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2" name="Tableau 101"/>
          <p:cNvGraphicFramePr>
            <a:graphicFrameLocks noGrp="1"/>
          </p:cNvGraphicFramePr>
          <p:nvPr>
            <p:extLst>
              <p:ext uri="{D42A27DB-BD31-4B8C-83A1-F6EECF244321}">
                <p14:modId xmlns:p14="http://schemas.microsoft.com/office/powerpoint/2010/main" val="4010269263"/>
              </p:ext>
            </p:extLst>
          </p:nvPr>
        </p:nvGraphicFramePr>
        <p:xfrm>
          <a:off x="3456112" y="929234"/>
          <a:ext cx="6152988" cy="366560"/>
        </p:xfrm>
        <a:graphic>
          <a:graphicData uri="http://schemas.openxmlformats.org/drawingml/2006/table">
            <a:tbl>
              <a:tblPr firstRow="1" firstCol="1" bandRow="1">
                <a:tableStyleId>{F5AB1C69-6EDB-4FF4-983F-18BD219EF322}</a:tableStyleId>
              </a:tblPr>
              <a:tblGrid>
                <a:gridCol w="1546000"/>
                <a:gridCol w="1151747"/>
                <a:gridCol w="1151747"/>
                <a:gridCol w="1151747"/>
                <a:gridCol w="115174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EMV</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28 février -</a:t>
                      </a:r>
                      <a:r>
                        <a:rPr lang="fr-FR" sz="1000" b="0" kern="1200" baseline="0" dirty="0" smtClean="0">
                          <a:solidFill>
                            <a:schemeClr val="tx1"/>
                          </a:solidFill>
                          <a:latin typeface="Arial" panose="020B0604020202020204" pitchFamily="34" charset="0"/>
                          <a:ea typeface="+mn-ea"/>
                          <a:cs typeface="Arial" panose="020B0604020202020204" pitchFamily="34" charset="0"/>
                        </a:rPr>
                        <a:t> 3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9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11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15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23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Prévisions par jour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30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3" name="Tableau 102"/>
          <p:cNvGraphicFramePr>
            <a:graphicFrameLocks noGrp="1"/>
          </p:cNvGraphicFramePr>
          <p:nvPr>
            <p:extLst>
              <p:ext uri="{D42A27DB-BD31-4B8C-83A1-F6EECF244321}">
                <p14:modId xmlns:p14="http://schemas.microsoft.com/office/powerpoint/2010/main" val="3275220577"/>
              </p:ext>
            </p:extLst>
          </p:nvPr>
        </p:nvGraphicFramePr>
        <p:xfrm>
          <a:off x="3465334" y="1497198"/>
          <a:ext cx="6167792" cy="1036752"/>
        </p:xfrm>
        <a:graphic>
          <a:graphicData uri="http://schemas.openxmlformats.org/drawingml/2006/table">
            <a:tbl>
              <a:tblPr firstRow="1" bandRow="1">
                <a:tableStyleId>{5C22544A-7EE6-4342-B048-85BDC9FD1C3A}</a:tableStyleId>
              </a:tblPr>
              <a:tblGrid>
                <a:gridCol w="770974"/>
                <a:gridCol w="770974"/>
                <a:gridCol w="770974"/>
                <a:gridCol w="757890"/>
                <a:gridCol w="784058"/>
                <a:gridCol w="770974"/>
                <a:gridCol w="770974"/>
                <a:gridCol w="770974"/>
              </a:tblGrid>
              <a:tr h="259188">
                <a:tc>
                  <a:txBody>
                    <a:bodyPr/>
                    <a:lstStyle/>
                    <a:p>
                      <a:pPr algn="ctr"/>
                      <a:r>
                        <a:rPr lang="fr-FR" sz="1100" b="0" dirty="0" smtClean="0">
                          <a:solidFill>
                            <a:schemeClr val="tx1"/>
                          </a:solidFill>
                          <a:latin typeface="Arial" panose="020B0604020202020204" pitchFamily="34" charset="0"/>
                          <a:cs typeface="Arial" panose="020B0604020202020204" pitchFamily="34" charset="0"/>
                        </a:rPr>
                        <a:t>Article</a:t>
                      </a:r>
                      <a:endParaRPr lang="fr-FR" sz="1100" b="0" dirty="0">
                        <a:solidFill>
                          <a:schemeClr val="tx1"/>
                        </a:solidFill>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solidFill>
                          <a:schemeClr val="tx1"/>
                        </a:solidFill>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Ligne</a:t>
                      </a:r>
                      <a:endParaRPr lang="fr-FR" sz="1200" b="0" kern="1200" dirty="0" smtClean="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003</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004</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005</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006</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007</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algn="ctr" rtl="0" eaLnBrk="1" fontAlgn="t" latinLnBrk="0" hangingPunct="1">
                        <a:spcBef>
                          <a:spcPts val="0"/>
                        </a:spcBef>
                        <a:spcAft>
                          <a:spcPts val="0"/>
                        </a:spcAft>
                      </a:pPr>
                      <a:r>
                        <a:rPr lang="fr-FR" sz="1050" b="0" i="0" u="none" strike="noStrike" kern="1200" dirty="0" smtClean="0">
                          <a:solidFill>
                            <a:srgbClr val="000000"/>
                          </a:solidFill>
                          <a:effectLst/>
                          <a:latin typeface="Arial"/>
                          <a:cs typeface="Arial"/>
                        </a:rPr>
                        <a:t>Quantité</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rtl="0" eaLnBrk="1" fontAlgn="auto" latinLnBrk="0" hangingPunct="1">
                        <a:spcBef>
                          <a:spcPts val="0"/>
                        </a:spcBef>
                        <a:spcAft>
                          <a:spcPts val="0"/>
                        </a:spcAft>
                      </a:pPr>
                      <a:r>
                        <a:rPr lang="fr-FR" sz="1100" b="0" i="0" u="none" strike="noStrike" kern="1200" dirty="0" smtClean="0">
                          <a:solidFill>
                            <a:srgbClr val="000000"/>
                          </a:solidFill>
                          <a:effectLst/>
                          <a:latin typeface="Arial"/>
                          <a:cs typeface="Arial"/>
                        </a:rPr>
                        <a:t>Pour le</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b="0" dirty="0" smtClean="0">
                          <a:latin typeface="Arial" panose="020B0604020202020204" pitchFamily="34" charset="0"/>
                          <a:cs typeface="Arial" panose="020B0604020202020204" pitchFamily="34" charset="0"/>
                        </a:rPr>
                        <a:t>28 février</a:t>
                      </a:r>
                      <a:endParaRPr lang="fr-FR" sz="1100" b="0" dirty="0">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8 mars</a:t>
                      </a: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smtClean="0">
                          <a:latin typeface="Arial" panose="020B0604020202020204" pitchFamily="34" charset="0"/>
                          <a:cs typeface="Arial" panose="020B0604020202020204" pitchFamily="34" charset="0"/>
                        </a:rPr>
                        <a:t>10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14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4" name="Rectangle 15"/>
          <p:cNvSpPr>
            <a:spLocks noChangeArrowheads="1"/>
          </p:cNvSpPr>
          <p:nvPr/>
        </p:nvSpPr>
        <p:spPr bwMode="auto">
          <a:xfrm>
            <a:off x="4848631" y="381763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5" name="Rectangle 15"/>
          <p:cNvSpPr>
            <a:spLocks noChangeArrowheads="1"/>
          </p:cNvSpPr>
          <p:nvPr/>
        </p:nvSpPr>
        <p:spPr bwMode="auto">
          <a:xfrm>
            <a:off x="7913251" y="3788450"/>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6" name="Rectangle 15"/>
          <p:cNvSpPr>
            <a:spLocks noChangeArrowheads="1"/>
          </p:cNvSpPr>
          <p:nvPr/>
        </p:nvSpPr>
        <p:spPr bwMode="auto">
          <a:xfrm>
            <a:off x="9405938" y="455221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7" name="Rectangle 15"/>
          <p:cNvSpPr>
            <a:spLocks noChangeArrowheads="1"/>
          </p:cNvSpPr>
          <p:nvPr/>
        </p:nvSpPr>
        <p:spPr bwMode="auto">
          <a:xfrm>
            <a:off x="4817572" y="5061596"/>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08" name="Rectangle 107"/>
          <p:cNvSpPr/>
          <p:nvPr/>
        </p:nvSpPr>
        <p:spPr>
          <a:xfrm>
            <a:off x="5351261" y="3468199"/>
            <a:ext cx="827471"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4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Usinage</a:t>
            </a: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B2 et B3</a:t>
            </a:r>
            <a:endParaRPr lang="fr-FR" altLang="fr-FR" sz="1050" dirty="0">
              <a:solidFill>
                <a:schemeClr val="bg1"/>
              </a:solidFill>
              <a:latin typeface="Arial Black" panose="020B0A04020102020204" pitchFamily="34" charset="0"/>
            </a:endParaRPr>
          </a:p>
        </p:txBody>
      </p:sp>
      <p:sp>
        <p:nvSpPr>
          <p:cNvPr id="109" name="Rectangle 319"/>
          <p:cNvSpPr>
            <a:spLocks noChangeArrowheads="1"/>
          </p:cNvSpPr>
          <p:nvPr/>
        </p:nvSpPr>
        <p:spPr bwMode="auto">
          <a:xfrm>
            <a:off x="8387247" y="5679337"/>
            <a:ext cx="1231818" cy="949048"/>
          </a:xfrm>
          <a:prstGeom prst="rect">
            <a:avLst/>
          </a:prstGeom>
          <a:noFill/>
          <a:ln w="50800">
            <a:solidFill>
              <a:schemeClr val="bg2"/>
            </a:solidFill>
            <a:miter lim="800000"/>
            <a:headEnd/>
            <a:tailEnd/>
          </a:ln>
          <a:effectLs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0" name="Rectangle 15"/>
          <p:cNvSpPr>
            <a:spLocks noChangeArrowheads="1"/>
          </p:cNvSpPr>
          <p:nvPr/>
        </p:nvSpPr>
        <p:spPr bwMode="auto">
          <a:xfrm>
            <a:off x="8529411" y="4697868"/>
            <a:ext cx="412520" cy="173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1" name="Rectangle 15"/>
          <p:cNvSpPr>
            <a:spLocks noChangeArrowheads="1"/>
          </p:cNvSpPr>
          <p:nvPr/>
        </p:nvSpPr>
        <p:spPr bwMode="auto">
          <a:xfrm>
            <a:off x="6189356" y="3667099"/>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2" name="Rectangle 15"/>
          <p:cNvSpPr>
            <a:spLocks noChangeArrowheads="1"/>
          </p:cNvSpPr>
          <p:nvPr/>
        </p:nvSpPr>
        <p:spPr bwMode="auto">
          <a:xfrm>
            <a:off x="5188524" y="3574875"/>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3" name="Rectangle 15"/>
          <p:cNvSpPr>
            <a:spLocks noChangeArrowheads="1"/>
          </p:cNvSpPr>
          <p:nvPr/>
        </p:nvSpPr>
        <p:spPr bwMode="auto">
          <a:xfrm>
            <a:off x="9337332" y="557156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4" name="Rectangle 15"/>
          <p:cNvSpPr>
            <a:spLocks noChangeArrowheads="1"/>
          </p:cNvSpPr>
          <p:nvPr/>
        </p:nvSpPr>
        <p:spPr bwMode="auto">
          <a:xfrm>
            <a:off x="8281249" y="621773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5" name="Rectangle 15"/>
          <p:cNvSpPr>
            <a:spLocks noChangeArrowheads="1"/>
          </p:cNvSpPr>
          <p:nvPr/>
        </p:nvSpPr>
        <p:spPr bwMode="auto">
          <a:xfrm>
            <a:off x="6838662" y="622827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6" name="Rectangle 15"/>
          <p:cNvSpPr>
            <a:spLocks noChangeArrowheads="1"/>
          </p:cNvSpPr>
          <p:nvPr/>
        </p:nvSpPr>
        <p:spPr bwMode="auto">
          <a:xfrm>
            <a:off x="5877889" y="613336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1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800034"/>
            <a:ext cx="2778189" cy="127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 name="Rectangle 318"/>
          <p:cNvSpPr>
            <a:spLocks noChangeArrowheads="1"/>
          </p:cNvSpPr>
          <p:nvPr/>
        </p:nvSpPr>
        <p:spPr bwMode="auto">
          <a:xfrm>
            <a:off x="3438895" y="3548185"/>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smtClean="0">
                <a:solidFill>
                  <a:schemeClr val="bg1"/>
                </a:solidFill>
                <a:latin typeface="Arial Black" panose="020B0A04020102020204" pitchFamily="34" charset="0"/>
              </a:rPr>
              <a:t>3 Magasin matière première</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M2  - 1500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M3 - 1500</a:t>
            </a:r>
            <a:endParaRPr lang="fr-FR" altLang="fr-FR" sz="1200" b="1" dirty="0">
              <a:solidFill>
                <a:schemeClr val="bg1"/>
              </a:solidFill>
              <a:latin typeface="Arial Black" panose="020B0A04020102020204" pitchFamily="34" charset="0"/>
            </a:endParaRPr>
          </a:p>
        </p:txBody>
      </p:sp>
      <p:sp>
        <p:nvSpPr>
          <p:cNvPr id="119" name="Rectangle 318"/>
          <p:cNvSpPr>
            <a:spLocks noChangeArrowheads="1"/>
          </p:cNvSpPr>
          <p:nvPr/>
        </p:nvSpPr>
        <p:spPr bwMode="auto">
          <a:xfrm>
            <a:off x="8066259" y="3630916"/>
            <a:ext cx="1651669"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5 Magasin  composants usines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B2 - 2500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B3 - 3500</a:t>
            </a:r>
            <a:endParaRPr lang="fr-FR" altLang="fr-FR" sz="1200" b="1" dirty="0">
              <a:solidFill>
                <a:schemeClr val="bg1"/>
              </a:solidFill>
              <a:cs typeface="Arial" panose="020B0604020202020204" pitchFamily="34" charset="0"/>
            </a:endParaRPr>
          </a:p>
        </p:txBody>
      </p:sp>
      <p:sp>
        <p:nvSpPr>
          <p:cNvPr id="120" name="Rectangle 318"/>
          <p:cNvSpPr>
            <a:spLocks noChangeArrowheads="1"/>
          </p:cNvSpPr>
          <p:nvPr/>
        </p:nvSpPr>
        <p:spPr bwMode="auto">
          <a:xfrm>
            <a:off x="3435647" y="4829033"/>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9 Magasin produits-finis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EML - 20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EMV - 200</a:t>
            </a:r>
            <a:endParaRPr lang="fr-FR" altLang="fr-FR" sz="1200" b="1" dirty="0">
              <a:solidFill>
                <a:schemeClr val="bg1"/>
              </a:solidFill>
              <a:cs typeface="Arial" panose="020B0604020202020204" pitchFamily="34" charset="0"/>
            </a:endParaRPr>
          </a:p>
        </p:txBody>
      </p:sp>
      <p:sp>
        <p:nvSpPr>
          <p:cNvPr id="121" name="Rectangle 120"/>
          <p:cNvSpPr/>
          <p:nvPr/>
        </p:nvSpPr>
        <p:spPr bwMode="auto">
          <a:xfrm>
            <a:off x="3446384" y="3555993"/>
            <a:ext cx="1392519" cy="40722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2" name="Rectangle 121"/>
          <p:cNvSpPr/>
          <p:nvPr/>
        </p:nvSpPr>
        <p:spPr bwMode="auto">
          <a:xfrm>
            <a:off x="3443136" y="4826167"/>
            <a:ext cx="1392519" cy="38111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3" name="Rectangle 122"/>
          <p:cNvSpPr/>
          <p:nvPr/>
        </p:nvSpPr>
        <p:spPr bwMode="auto">
          <a:xfrm>
            <a:off x="8066260" y="3636719"/>
            <a:ext cx="1651668" cy="384800"/>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4" name="Rectangle 123"/>
          <p:cNvSpPr/>
          <p:nvPr/>
        </p:nvSpPr>
        <p:spPr>
          <a:xfrm>
            <a:off x="8532113" y="479844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6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montage</a:t>
            </a:r>
            <a:endParaRPr lang="fr-FR" altLang="fr-FR" sz="1050" dirty="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125" name="Rectangle 124"/>
          <p:cNvSpPr/>
          <p:nvPr/>
        </p:nvSpPr>
        <p:spPr>
          <a:xfrm>
            <a:off x="8480225" y="577772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7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lasure</a:t>
            </a: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126" name="Rectangle 125"/>
          <p:cNvSpPr/>
          <p:nvPr/>
        </p:nvSpPr>
        <p:spPr>
          <a:xfrm>
            <a:off x="6140856" y="5679337"/>
            <a:ext cx="903332" cy="738664"/>
          </a:xfrm>
          <a:prstGeom prst="rect">
            <a:avLst/>
          </a:prstGeom>
          <a:solidFill>
            <a:srgbClr val="3333CC"/>
          </a:solidFill>
          <a:ln>
            <a:solidFill>
              <a:srgbClr val="3333CC"/>
            </a:solidFill>
          </a:ln>
        </p:spPr>
        <p:txBody>
          <a:bodyPr wrap="square">
            <a:spAutoFit/>
          </a:bodyPr>
          <a:lstStyle/>
          <a:p>
            <a:r>
              <a:rPr lang="fr-FR" altLang="fr-FR" sz="1050" dirty="0">
                <a:solidFill>
                  <a:schemeClr val="bg1"/>
                </a:solidFill>
                <a:latin typeface="Arial Black" panose="020B0A04020102020204" pitchFamily="34" charset="0"/>
              </a:rPr>
              <a:t>8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vernis </a:t>
            </a:r>
            <a:endParaRPr lang="fr-FR" altLang="fr-FR" sz="1050" dirty="0" smtClean="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EMV</a:t>
            </a:r>
            <a:endParaRPr lang="fr-FR" altLang="fr-FR" sz="1050" dirty="0">
              <a:solidFill>
                <a:schemeClr val="bg1"/>
              </a:solidFill>
              <a:latin typeface="Arial Black" panose="020B0A04020102020204" pitchFamily="34" charset="0"/>
            </a:endParaRPr>
          </a:p>
        </p:txBody>
      </p:sp>
      <p:sp>
        <p:nvSpPr>
          <p:cNvPr id="127" name="Rectangle 126"/>
          <p:cNvSpPr/>
          <p:nvPr/>
        </p:nvSpPr>
        <p:spPr bwMode="auto">
          <a:xfrm>
            <a:off x="5339341" y="3486395"/>
            <a:ext cx="839392"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8" name="Rectangle 127"/>
          <p:cNvSpPr/>
          <p:nvPr/>
        </p:nvSpPr>
        <p:spPr bwMode="auto">
          <a:xfrm>
            <a:off x="8529411" y="4802180"/>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29" name="Rectangle 128"/>
          <p:cNvSpPr/>
          <p:nvPr/>
        </p:nvSpPr>
        <p:spPr bwMode="auto">
          <a:xfrm>
            <a:off x="8486775" y="5777361"/>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30" name="Rectangle 129"/>
          <p:cNvSpPr/>
          <p:nvPr/>
        </p:nvSpPr>
        <p:spPr bwMode="auto">
          <a:xfrm>
            <a:off x="6150584" y="5690876"/>
            <a:ext cx="891224"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131" name="Rectangle 15"/>
          <p:cNvSpPr>
            <a:spLocks noChangeArrowheads="1"/>
          </p:cNvSpPr>
          <p:nvPr/>
        </p:nvSpPr>
        <p:spPr bwMode="auto">
          <a:xfrm>
            <a:off x="7144342" y="5858895"/>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2" name="Rectangle 15"/>
          <p:cNvSpPr>
            <a:spLocks noChangeArrowheads="1"/>
          </p:cNvSpPr>
          <p:nvPr/>
        </p:nvSpPr>
        <p:spPr bwMode="auto">
          <a:xfrm>
            <a:off x="9582369" y="5839074"/>
            <a:ext cx="135559" cy="198224"/>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Tree>
    <p:extLst>
      <p:ext uri="{BB962C8B-B14F-4D97-AF65-F5344CB8AC3E}">
        <p14:creationId xmlns:p14="http://schemas.microsoft.com/office/powerpoint/2010/main" val="966958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7266" name="Rectangle 2"/>
          <p:cNvSpPr>
            <a:spLocks noGrp="1" noChangeArrowheads="1"/>
          </p:cNvSpPr>
          <p:nvPr>
            <p:ph type="title"/>
          </p:nvPr>
        </p:nvSpPr>
        <p:spPr bwMode="auto">
          <a:xfrm>
            <a:off x="70883" y="496034"/>
            <a:ext cx="9711069"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z="3200" b="1" dirty="0" smtClean="0">
                <a:solidFill>
                  <a:srgbClr val="3333CC"/>
                </a:solidFill>
                <a:latin typeface="Arial" panose="020B0604020202020204" pitchFamily="34" charset="0"/>
                <a:cs typeface="Arial" panose="020B0604020202020204" pitchFamily="34" charset="0"/>
              </a:rPr>
              <a:t>L’ERP est un outil au service d’une organisation</a:t>
            </a:r>
            <a:endParaRPr lang="fr-FR" altLang="fr-FR" dirty="0" smtClean="0">
              <a:solidFill>
                <a:srgbClr val="3333CC"/>
              </a:solidFill>
              <a:latin typeface="Arial" panose="020B0604020202020204" pitchFamily="34" charset="0"/>
              <a:cs typeface="Arial" panose="020B0604020202020204" pitchFamily="34" charset="0"/>
            </a:endParaRPr>
          </a:p>
        </p:txBody>
      </p:sp>
      <p:sp>
        <p:nvSpPr>
          <p:cNvPr id="1547267" name="Rectangle 3"/>
          <p:cNvSpPr>
            <a:spLocks noGrp="1" noChangeArrowheads="1"/>
          </p:cNvSpPr>
          <p:nvPr>
            <p:ph type="body" idx="1"/>
          </p:nvPr>
        </p:nvSpPr>
        <p:spPr bwMode="auto">
          <a:xfrm>
            <a:off x="2814085" y="1519491"/>
            <a:ext cx="2480930" cy="156686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buFontTx/>
              <a:buNone/>
            </a:pPr>
            <a:r>
              <a:rPr lang="fr-FR" altLang="fr-FR" sz="6800" b="1" dirty="0" smtClean="0">
                <a:solidFill>
                  <a:srgbClr val="3333CC"/>
                </a:solidFill>
                <a:latin typeface="Arial" panose="020B0604020202020204" pitchFamily="34" charset="0"/>
              </a:rPr>
              <a:t>ERP</a:t>
            </a:r>
            <a:endParaRPr lang="fr-FR" altLang="fr-FR" sz="6800" b="1" dirty="0" smtClean="0">
              <a:solidFill>
                <a:srgbClr val="3333CC"/>
              </a:solidFill>
            </a:endParaRPr>
          </a:p>
        </p:txBody>
      </p:sp>
      <p:sp>
        <p:nvSpPr>
          <p:cNvPr id="1547269" name="Text Box 5"/>
          <p:cNvSpPr txBox="1">
            <a:spLocks noChangeArrowheads="1"/>
          </p:cNvSpPr>
          <p:nvPr/>
        </p:nvSpPr>
        <p:spPr bwMode="auto">
          <a:xfrm>
            <a:off x="752475" y="3395436"/>
            <a:ext cx="8772525"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hlink"/>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lnSpc>
                <a:spcPct val="110000"/>
              </a:lnSpc>
            </a:pPr>
            <a:r>
              <a:rPr lang="fr-FR" altLang="fr-FR" sz="6600" b="1" dirty="0">
                <a:solidFill>
                  <a:srgbClr val="009900"/>
                </a:solidFill>
              </a:rPr>
              <a:t>C’est un outil intégré</a:t>
            </a:r>
          </a:p>
        </p:txBody>
      </p:sp>
      <p:sp>
        <p:nvSpPr>
          <p:cNvPr id="1547270" name="Text Box 6"/>
          <p:cNvSpPr txBox="1">
            <a:spLocks noChangeArrowheads="1"/>
          </p:cNvSpPr>
          <p:nvPr/>
        </p:nvSpPr>
        <p:spPr bwMode="auto">
          <a:xfrm>
            <a:off x="5740438" y="1519491"/>
            <a:ext cx="2319041" cy="120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en-US" altLang="fr-FR" sz="2400" dirty="0">
                <a:solidFill>
                  <a:schemeClr val="tx1"/>
                </a:solidFill>
                <a:latin typeface="Arial Black" panose="020B0A04020102020204" pitchFamily="34" charset="0"/>
              </a:rPr>
              <a:t>Enterprise</a:t>
            </a:r>
            <a:r>
              <a:rPr lang="fr-FR" altLang="fr-FR" sz="2400" dirty="0">
                <a:solidFill>
                  <a:schemeClr val="tx1"/>
                </a:solidFill>
                <a:latin typeface="Arial Black" panose="020B0A04020102020204" pitchFamily="34" charset="0"/>
              </a:rPr>
              <a:t> </a:t>
            </a:r>
            <a:r>
              <a:rPr lang="fr-FR" altLang="fr-FR" sz="2400" dirty="0" smtClean="0">
                <a:solidFill>
                  <a:schemeClr val="tx1"/>
                </a:solidFill>
                <a:latin typeface="Arial Black" panose="020B0A04020102020204" pitchFamily="34" charset="0"/>
              </a:rPr>
              <a:t>Ressource </a:t>
            </a:r>
            <a:r>
              <a:rPr lang="fr-FR" altLang="fr-FR" sz="2400" dirty="0">
                <a:solidFill>
                  <a:schemeClr val="tx1"/>
                </a:solidFill>
                <a:latin typeface="Arial Black" panose="020B0A04020102020204" pitchFamily="34" charset="0"/>
              </a:rPr>
              <a:t>Planning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 name="Rectangle 35"/>
          <p:cNvSpPr>
            <a:spLocks noChangeArrowheads="1"/>
          </p:cNvSpPr>
          <p:nvPr/>
        </p:nvSpPr>
        <p:spPr bwMode="auto">
          <a:xfrm>
            <a:off x="3094924" y="2411892"/>
            <a:ext cx="1581073" cy="39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3333CC"/>
                </a:solidFill>
              </a:rPr>
              <a:t>Machine P1</a:t>
            </a:r>
            <a:endParaRPr lang="fr-FR" altLang="fr-FR" sz="2000" b="1" dirty="0">
              <a:solidFill>
                <a:srgbClr val="3333CC"/>
              </a:solidFill>
            </a:endParaRPr>
          </a:p>
        </p:txBody>
      </p:sp>
      <p:sp>
        <p:nvSpPr>
          <p:cNvPr id="32868" name="Rectangle 38"/>
          <p:cNvSpPr>
            <a:spLocks noChangeArrowheads="1"/>
          </p:cNvSpPr>
          <p:nvPr/>
        </p:nvSpPr>
        <p:spPr bwMode="auto">
          <a:xfrm>
            <a:off x="5276851" y="2411892"/>
            <a:ext cx="1580462" cy="39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3333CC"/>
                </a:solidFill>
              </a:rPr>
              <a:t>Machine P2</a:t>
            </a:r>
            <a:endParaRPr lang="fr-FR" altLang="fr-FR" sz="2000" b="1" dirty="0">
              <a:solidFill>
                <a:srgbClr val="3333CC"/>
              </a:solidFill>
            </a:endParaRPr>
          </a:p>
        </p:txBody>
      </p:sp>
      <p:sp>
        <p:nvSpPr>
          <p:cNvPr id="1301605" name="Rectangle 101"/>
          <p:cNvSpPr>
            <a:spLocks noChangeArrowheads="1"/>
          </p:cNvSpPr>
          <p:nvPr/>
        </p:nvSpPr>
        <p:spPr bwMode="auto">
          <a:xfrm>
            <a:off x="1" y="-8201"/>
            <a:ext cx="9906000" cy="51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i="1" dirty="0">
                <a:solidFill>
                  <a:srgbClr val="3333CC"/>
                </a:solidFill>
              </a:rPr>
              <a:t>Comment réaliser les opérations de la gamme ?</a:t>
            </a:r>
          </a:p>
        </p:txBody>
      </p:sp>
      <p:pic>
        <p:nvPicPr>
          <p:cNvPr id="103" name="Picture 2" descr="Résultat de recherche d'images pour &quot;stockage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054" y="2975324"/>
            <a:ext cx="1757734" cy="231506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Résultat de recherche d'images pour &quot;stockage dessi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616" y="2817506"/>
            <a:ext cx="1757734" cy="2315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8183" y="2448174"/>
            <a:ext cx="2031325" cy="369332"/>
          </a:xfrm>
          <a:prstGeom prst="rect">
            <a:avLst/>
          </a:prstGeom>
        </p:spPr>
        <p:txBody>
          <a:bodyPr wrap="none">
            <a:spAutoFit/>
          </a:bodyPr>
          <a:lstStyle/>
          <a:p>
            <a:pPr algn="l"/>
            <a:r>
              <a:rPr lang="fr-FR" altLang="fr-FR" b="1" dirty="0" smtClean="0">
                <a:solidFill>
                  <a:srgbClr val="3333CC"/>
                </a:solidFill>
              </a:rPr>
              <a:t>Matière première</a:t>
            </a:r>
            <a:endParaRPr lang="fr-FR" altLang="fr-FR" b="1" dirty="0">
              <a:solidFill>
                <a:srgbClr val="3333CC"/>
              </a:solidFill>
            </a:endParaRPr>
          </a:p>
        </p:txBody>
      </p:sp>
      <p:sp>
        <p:nvSpPr>
          <p:cNvPr id="106" name="Rectangle 105"/>
          <p:cNvSpPr/>
          <p:nvPr/>
        </p:nvSpPr>
        <p:spPr>
          <a:xfrm>
            <a:off x="2391769" y="1753960"/>
            <a:ext cx="2620849" cy="461665"/>
          </a:xfrm>
          <a:prstGeom prst="rect">
            <a:avLst/>
          </a:prstGeom>
          <a:ln>
            <a:solidFill>
              <a:srgbClr val="3333CC"/>
            </a:solidFill>
          </a:ln>
        </p:spPr>
        <p:txBody>
          <a:bodyPr wrap="square">
            <a:spAutoFit/>
          </a:bodyPr>
          <a:lstStyle/>
          <a:p>
            <a:r>
              <a:rPr lang="fr-FR" altLang="fr-FR" sz="2400" b="1" dirty="0">
                <a:solidFill>
                  <a:srgbClr val="009900"/>
                </a:solidFill>
              </a:rPr>
              <a:t>Poste de </a:t>
            </a:r>
            <a:r>
              <a:rPr lang="fr-FR" altLang="fr-FR" sz="2400" b="1" dirty="0" smtClean="0">
                <a:solidFill>
                  <a:srgbClr val="009900"/>
                </a:solidFill>
              </a:rPr>
              <a:t>charge</a:t>
            </a:r>
            <a:endParaRPr lang="fr-FR" altLang="fr-FR" sz="2400" b="1" dirty="0">
              <a:solidFill>
                <a:srgbClr val="009900"/>
              </a:solidFill>
            </a:endParaRPr>
          </a:p>
        </p:txBody>
      </p:sp>
      <p:pic>
        <p:nvPicPr>
          <p:cNvPr id="107" name="Picture 2" descr="Résultat de recherche d'images pour &quot;machine industrielle de plastiqu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911" y="3019779"/>
            <a:ext cx="1784490" cy="133836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Résultat de recherche d'images pour &quot;machine industrielle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2072" y="2734531"/>
            <a:ext cx="1985597" cy="13227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2869538" y="5067152"/>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nvGrpSpPr>
          <p:cNvPr id="4" name="Groupe 3"/>
          <p:cNvGrpSpPr/>
          <p:nvPr/>
        </p:nvGrpSpPr>
        <p:grpSpPr>
          <a:xfrm>
            <a:off x="4702404" y="4844730"/>
            <a:ext cx="691979" cy="444844"/>
            <a:chOff x="3390571" y="5572898"/>
            <a:chExt cx="691979" cy="444844"/>
          </a:xfrm>
        </p:grpSpPr>
        <p:sp>
          <p:nvSpPr>
            <p:cNvPr id="62" name="Rectangle 61"/>
            <p:cNvSpPr/>
            <p:nvPr/>
          </p:nvSpPr>
          <p:spPr bwMode="auto">
            <a:xfrm>
              <a:off x="3390571" y="5572898"/>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3" name="Rectangle 62"/>
            <p:cNvSpPr/>
            <p:nvPr/>
          </p:nvSpPr>
          <p:spPr bwMode="auto">
            <a:xfrm>
              <a:off x="3390571" y="5795320"/>
              <a:ext cx="691979" cy="222422"/>
            </a:xfrm>
            <a:prstGeom prst="rect">
              <a:avLst/>
            </a:prstGeom>
            <a:solidFill>
              <a:srgbClr val="3333CC"/>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grpSp>
        <p:nvGrpSpPr>
          <p:cNvPr id="5" name="Groupe 4"/>
          <p:cNvGrpSpPr/>
          <p:nvPr/>
        </p:nvGrpSpPr>
        <p:grpSpPr>
          <a:xfrm>
            <a:off x="6535270" y="4614072"/>
            <a:ext cx="691979" cy="675502"/>
            <a:chOff x="4828096" y="5482283"/>
            <a:chExt cx="691979" cy="675502"/>
          </a:xfrm>
        </p:grpSpPr>
        <p:sp>
          <p:nvSpPr>
            <p:cNvPr id="64" name="Rectangle 63"/>
            <p:cNvSpPr/>
            <p:nvPr/>
          </p:nvSpPr>
          <p:spPr bwMode="auto">
            <a:xfrm>
              <a:off x="4828096" y="5482283"/>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5" name="Rectangle 64"/>
            <p:cNvSpPr/>
            <p:nvPr/>
          </p:nvSpPr>
          <p:spPr bwMode="auto">
            <a:xfrm>
              <a:off x="4828096" y="5708821"/>
              <a:ext cx="691979" cy="222422"/>
            </a:xfrm>
            <a:prstGeom prst="rect">
              <a:avLst/>
            </a:prstGeom>
            <a:solidFill>
              <a:srgbClr val="3333CC"/>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66" name="Rectangle 65"/>
            <p:cNvSpPr/>
            <p:nvPr/>
          </p:nvSpPr>
          <p:spPr bwMode="auto">
            <a:xfrm>
              <a:off x="4828096" y="5935363"/>
              <a:ext cx="691979" cy="222422"/>
            </a:xfrm>
            <a:prstGeom prst="rect">
              <a:avLst/>
            </a:prstGeom>
            <a:solidFill>
              <a:srgbClr val="009900"/>
            </a:solid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cxnSp>
        <p:nvCxnSpPr>
          <p:cNvPr id="9" name="Connecteur droit avec flèche 8"/>
          <p:cNvCxnSpPr>
            <a:stCxn id="103" idx="3"/>
          </p:cNvCxnSpPr>
          <p:nvPr/>
        </p:nvCxnSpPr>
        <p:spPr bwMode="auto">
          <a:xfrm>
            <a:off x="1982788" y="4132857"/>
            <a:ext cx="1112136" cy="93017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avec flèche 10"/>
          <p:cNvCxnSpPr>
            <a:endCxn id="107" idx="2"/>
          </p:cNvCxnSpPr>
          <p:nvPr/>
        </p:nvCxnSpPr>
        <p:spPr bwMode="auto">
          <a:xfrm flipV="1">
            <a:off x="3336324" y="4358147"/>
            <a:ext cx="558832" cy="70900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avec flèche 12"/>
          <p:cNvCxnSpPr>
            <a:endCxn id="62" idx="0"/>
          </p:cNvCxnSpPr>
          <p:nvPr/>
        </p:nvCxnSpPr>
        <p:spPr bwMode="auto">
          <a:xfrm>
            <a:off x="4287795" y="4358147"/>
            <a:ext cx="760599" cy="486583"/>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avec flèche 14"/>
          <p:cNvCxnSpPr/>
          <p:nvPr/>
        </p:nvCxnSpPr>
        <p:spPr bwMode="auto">
          <a:xfrm flipV="1">
            <a:off x="5276851" y="4132857"/>
            <a:ext cx="790231" cy="703637"/>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eur droit avec flèche 16"/>
          <p:cNvCxnSpPr>
            <a:endCxn id="64" idx="0"/>
          </p:cNvCxnSpPr>
          <p:nvPr/>
        </p:nvCxnSpPr>
        <p:spPr bwMode="auto">
          <a:xfrm>
            <a:off x="6252519" y="4132857"/>
            <a:ext cx="628741" cy="48121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avec flèche 18"/>
          <p:cNvCxnSpPr>
            <a:stCxn id="65" idx="3"/>
          </p:cNvCxnSpPr>
          <p:nvPr/>
        </p:nvCxnSpPr>
        <p:spPr bwMode="auto">
          <a:xfrm flipV="1">
            <a:off x="7227249" y="4132857"/>
            <a:ext cx="841713" cy="818964"/>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a:xfrm>
            <a:off x="2409796" y="5391842"/>
            <a:ext cx="1655577" cy="646331"/>
          </a:xfrm>
          <a:prstGeom prst="rect">
            <a:avLst/>
          </a:prstGeom>
        </p:spPr>
        <p:txBody>
          <a:bodyPr wrap="square">
            <a:spAutoFit/>
          </a:bodyPr>
          <a:lstStyle/>
          <a:p>
            <a:pPr algn="l"/>
            <a:r>
              <a:rPr lang="fr-FR" altLang="fr-FR" b="1" dirty="0">
                <a:solidFill>
                  <a:srgbClr val="3333CC"/>
                </a:solidFill>
              </a:rPr>
              <a:t>Étape n°1</a:t>
            </a:r>
          </a:p>
          <a:p>
            <a:pPr algn="l"/>
            <a:r>
              <a:rPr lang="fr-FR" altLang="fr-FR" b="1" dirty="0">
                <a:solidFill>
                  <a:srgbClr val="3333CC"/>
                </a:solidFill>
              </a:rPr>
              <a:t>(sortie stock)</a:t>
            </a:r>
          </a:p>
        </p:txBody>
      </p:sp>
      <p:sp>
        <p:nvSpPr>
          <p:cNvPr id="7" name="Rectangle 6"/>
          <p:cNvSpPr/>
          <p:nvPr/>
        </p:nvSpPr>
        <p:spPr>
          <a:xfrm>
            <a:off x="4466861" y="5391842"/>
            <a:ext cx="1384171" cy="646331"/>
          </a:xfrm>
          <a:prstGeom prst="rect">
            <a:avLst/>
          </a:prstGeom>
        </p:spPr>
        <p:txBody>
          <a:bodyPr wrap="square">
            <a:spAutoFit/>
          </a:bodyPr>
          <a:lstStyle/>
          <a:p>
            <a:pPr algn="l"/>
            <a:r>
              <a:rPr lang="fr-FR" altLang="fr-FR" b="1" dirty="0">
                <a:solidFill>
                  <a:srgbClr val="3333CC"/>
                </a:solidFill>
              </a:rPr>
              <a:t>Étape n°2</a:t>
            </a:r>
          </a:p>
          <a:p>
            <a:pPr algn="l"/>
            <a:r>
              <a:rPr lang="fr-FR" altLang="fr-FR" b="1" dirty="0">
                <a:solidFill>
                  <a:srgbClr val="3333CC"/>
                </a:solidFill>
              </a:rPr>
              <a:t>(sortie P1)</a:t>
            </a:r>
          </a:p>
        </p:txBody>
      </p:sp>
      <p:sp>
        <p:nvSpPr>
          <p:cNvPr id="8" name="Rectangle 7"/>
          <p:cNvSpPr/>
          <p:nvPr/>
        </p:nvSpPr>
        <p:spPr>
          <a:xfrm>
            <a:off x="6252519" y="5391842"/>
            <a:ext cx="1395586" cy="646331"/>
          </a:xfrm>
          <a:prstGeom prst="rect">
            <a:avLst/>
          </a:prstGeom>
        </p:spPr>
        <p:txBody>
          <a:bodyPr wrap="square">
            <a:spAutoFit/>
          </a:bodyPr>
          <a:lstStyle/>
          <a:p>
            <a:pPr algn="l"/>
            <a:r>
              <a:rPr lang="fr-FR" altLang="fr-FR" b="1" dirty="0">
                <a:solidFill>
                  <a:srgbClr val="3333CC"/>
                </a:solidFill>
              </a:rPr>
              <a:t>Étape n°3</a:t>
            </a:r>
          </a:p>
          <a:p>
            <a:pPr algn="l"/>
            <a:r>
              <a:rPr lang="fr-FR" altLang="fr-FR" b="1" dirty="0">
                <a:solidFill>
                  <a:srgbClr val="3333CC"/>
                </a:solidFill>
              </a:rPr>
              <a:t>(sortie </a:t>
            </a:r>
            <a:r>
              <a:rPr lang="fr-FR" altLang="fr-FR" b="1" dirty="0" smtClean="0">
                <a:solidFill>
                  <a:srgbClr val="3333CC"/>
                </a:solidFill>
              </a:rPr>
              <a:t>P2)</a:t>
            </a:r>
            <a:endParaRPr lang="fr-FR" dirty="0"/>
          </a:p>
        </p:txBody>
      </p:sp>
      <p:sp>
        <p:nvSpPr>
          <p:cNvPr id="10" name="Rectangle 9"/>
          <p:cNvSpPr/>
          <p:nvPr/>
        </p:nvSpPr>
        <p:spPr bwMode="auto">
          <a:xfrm>
            <a:off x="2319508" y="1717588"/>
            <a:ext cx="7399134" cy="4320585"/>
          </a:xfrm>
          <a:prstGeom prst="rect">
            <a:avLst/>
          </a:prstGeom>
          <a:no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32" name="Rectangle 6"/>
          <p:cNvSpPr>
            <a:spLocks noChangeArrowheads="1"/>
          </p:cNvSpPr>
          <p:nvPr/>
        </p:nvSpPr>
        <p:spPr bwMode="auto">
          <a:xfrm>
            <a:off x="1303845" y="522789"/>
            <a:ext cx="2581283" cy="1002011"/>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0" tIns="38960" rIns="77920" bIns="38960">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009900"/>
                </a:solidFill>
              </a:rPr>
              <a:t>Article B à l’étape 1</a:t>
            </a:r>
            <a:endParaRPr lang="fr-FR" altLang="fr-FR" sz="2000" b="1" dirty="0">
              <a:solidFill>
                <a:srgbClr val="009900"/>
              </a:solidFill>
            </a:endParaRPr>
          </a:p>
          <a:p>
            <a:pPr algn="l"/>
            <a:r>
              <a:rPr lang="fr-FR" altLang="fr-FR" sz="2000" b="1" dirty="0">
                <a:solidFill>
                  <a:srgbClr val="009900"/>
                </a:solidFill>
              </a:rPr>
              <a:t>Article B </a:t>
            </a:r>
            <a:r>
              <a:rPr lang="fr-FR" altLang="fr-FR" sz="2000" b="1" dirty="0" smtClean="0">
                <a:solidFill>
                  <a:srgbClr val="009900"/>
                </a:solidFill>
              </a:rPr>
              <a:t>à l’étape 2</a:t>
            </a:r>
            <a:endParaRPr lang="fr-FR" altLang="fr-FR" sz="2000" b="1" dirty="0">
              <a:solidFill>
                <a:srgbClr val="009900"/>
              </a:solidFill>
            </a:endParaRPr>
          </a:p>
          <a:p>
            <a:pPr algn="l"/>
            <a:r>
              <a:rPr lang="fr-FR" altLang="fr-FR" sz="2000" b="1" dirty="0">
                <a:solidFill>
                  <a:srgbClr val="009900"/>
                </a:solidFill>
              </a:rPr>
              <a:t>Article B </a:t>
            </a:r>
            <a:r>
              <a:rPr lang="fr-FR" altLang="fr-FR" sz="2000" b="1" dirty="0" smtClean="0">
                <a:solidFill>
                  <a:srgbClr val="009900"/>
                </a:solidFill>
              </a:rPr>
              <a:t>à </a:t>
            </a:r>
            <a:r>
              <a:rPr lang="fr-FR" altLang="fr-FR" sz="2000" b="1" dirty="0">
                <a:solidFill>
                  <a:srgbClr val="009900"/>
                </a:solidFill>
              </a:rPr>
              <a:t>l’étape </a:t>
            </a:r>
            <a:r>
              <a:rPr lang="fr-FR" altLang="fr-FR" sz="2000" b="1" dirty="0" smtClean="0">
                <a:solidFill>
                  <a:srgbClr val="009900"/>
                </a:solidFill>
              </a:rPr>
              <a:t>3</a:t>
            </a:r>
            <a:endParaRPr lang="fr-FR" altLang="fr-FR" sz="2000" b="1" dirty="0">
              <a:solidFill>
                <a:srgbClr val="009900"/>
              </a:solidFill>
            </a:endParaRPr>
          </a:p>
        </p:txBody>
      </p:sp>
      <p:sp>
        <p:nvSpPr>
          <p:cNvPr id="41" name="Rectangle 55"/>
          <p:cNvSpPr>
            <a:spLocks noChangeArrowheads="1"/>
          </p:cNvSpPr>
          <p:nvPr/>
        </p:nvSpPr>
        <p:spPr bwMode="auto">
          <a:xfrm>
            <a:off x="8068961" y="1815745"/>
            <a:ext cx="1383957" cy="425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45" tIns="35973" rIns="71945" bIns="35973" anchor="ct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solidFill>
                  <a:srgbClr val="3333CC"/>
                </a:solidFill>
              </a:rPr>
              <a:t>ARTICLE B</a:t>
            </a:r>
          </a:p>
        </p:txBody>
      </p:sp>
      <p:sp>
        <p:nvSpPr>
          <p:cNvPr id="42" name="Rectangle 55"/>
          <p:cNvSpPr>
            <a:spLocks noChangeArrowheads="1"/>
          </p:cNvSpPr>
          <p:nvPr/>
        </p:nvSpPr>
        <p:spPr bwMode="auto">
          <a:xfrm>
            <a:off x="608514" y="1815745"/>
            <a:ext cx="1383957" cy="425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45" tIns="35973" rIns="71945" bIns="35973" anchor="ct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solidFill>
                  <a:srgbClr val="3333CC"/>
                </a:solidFill>
              </a:rPr>
              <a:t>ARTICLE </a:t>
            </a:r>
            <a:r>
              <a:rPr lang="fr-FR" altLang="fr-FR" sz="1600" b="1" dirty="0" smtClean="0">
                <a:solidFill>
                  <a:srgbClr val="3333CC"/>
                </a:solidFill>
              </a:rPr>
              <a:t>A</a:t>
            </a:r>
            <a:endParaRPr lang="fr-FR" altLang="fr-FR" sz="1600" b="1" dirty="0">
              <a:solidFill>
                <a:srgbClr val="3333CC"/>
              </a:solidFill>
            </a:endParaRPr>
          </a:p>
        </p:txBody>
      </p:sp>
      <p:sp>
        <p:nvSpPr>
          <p:cNvPr id="43" name="Rectangle 55"/>
          <p:cNvSpPr>
            <a:spLocks noChangeArrowheads="1"/>
          </p:cNvSpPr>
          <p:nvPr/>
        </p:nvSpPr>
        <p:spPr bwMode="auto">
          <a:xfrm>
            <a:off x="4787401" y="811090"/>
            <a:ext cx="1383957" cy="425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45" tIns="35973" rIns="71945" bIns="35973" anchor="ct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solidFill>
                  <a:srgbClr val="3333CC"/>
                </a:solidFill>
              </a:rPr>
              <a:t>ARTICLE B</a:t>
            </a:r>
          </a:p>
        </p:txBody>
      </p:sp>
      <p:cxnSp>
        <p:nvCxnSpPr>
          <p:cNvPr id="14" name="Connecteur droit avec flèche 13"/>
          <p:cNvCxnSpPr>
            <a:stCxn id="32" idx="3"/>
            <a:endCxn id="43" idx="1"/>
          </p:cNvCxnSpPr>
          <p:nvPr/>
        </p:nvCxnSpPr>
        <p:spPr bwMode="auto">
          <a:xfrm flipV="1">
            <a:off x="3885128" y="1023794"/>
            <a:ext cx="902273" cy="1"/>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avec flèche 17"/>
          <p:cNvCxnSpPr>
            <a:stCxn id="43" idx="2"/>
          </p:cNvCxnSpPr>
          <p:nvPr/>
        </p:nvCxnSpPr>
        <p:spPr bwMode="auto">
          <a:xfrm flipH="1">
            <a:off x="5479379" y="1236498"/>
            <a:ext cx="1" cy="481185"/>
          </a:xfrm>
          <a:prstGeom prst="straightConnector1">
            <a:avLst/>
          </a:prstGeom>
          <a:solidFill>
            <a:schemeClr val="accent1"/>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81"/>
          <p:cNvSpPr>
            <a:spLocks noChangeArrowheads="1"/>
          </p:cNvSpPr>
          <p:nvPr/>
        </p:nvSpPr>
        <p:spPr bwMode="auto">
          <a:xfrm>
            <a:off x="103188" y="6072770"/>
            <a:ext cx="9596437" cy="762321"/>
          </a:xfrm>
          <a:prstGeom prst="rect">
            <a:avLst/>
          </a:prstGeom>
          <a:solidFill>
            <a:schemeClr val="bg1"/>
          </a:solidFill>
          <a:ln w="9525">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200" dirty="0"/>
              <a:t>UN POSTE DE CHARGE = </a:t>
            </a:r>
            <a:r>
              <a:rPr lang="fr-FR" altLang="fr-FR" sz="2200" dirty="0" smtClean="0"/>
              <a:t>REGROUPEMENT DE MOYENS DANS UNE LOGIQUE DE GESTION</a:t>
            </a:r>
            <a:endParaRPr lang="fr-FR" altLang="fr-FR" sz="2200" dirty="0"/>
          </a:p>
        </p:txBody>
      </p:sp>
      <p:grpSp>
        <p:nvGrpSpPr>
          <p:cNvPr id="52" name="Groupe 51"/>
          <p:cNvGrpSpPr/>
          <p:nvPr/>
        </p:nvGrpSpPr>
        <p:grpSpPr>
          <a:xfrm>
            <a:off x="2554898" y="2421929"/>
            <a:ext cx="5152768" cy="2224216"/>
            <a:chOff x="2570205" y="2143444"/>
            <a:chExt cx="5152768" cy="2224216"/>
          </a:xfrm>
        </p:grpSpPr>
        <p:grpSp>
          <p:nvGrpSpPr>
            <p:cNvPr id="53" name="Groupe 52"/>
            <p:cNvGrpSpPr/>
            <p:nvPr/>
          </p:nvGrpSpPr>
          <p:grpSpPr>
            <a:xfrm>
              <a:off x="2683451" y="2206264"/>
              <a:ext cx="4879399" cy="2072718"/>
              <a:chOff x="2683451" y="2206264"/>
              <a:chExt cx="4879399" cy="2072718"/>
            </a:xfrm>
          </p:grpSpPr>
          <p:sp>
            <p:nvSpPr>
              <p:cNvPr id="55" name="Rectangle 35"/>
              <p:cNvSpPr>
                <a:spLocks noChangeArrowheads="1"/>
              </p:cNvSpPr>
              <p:nvPr/>
            </p:nvSpPr>
            <p:spPr bwMode="auto">
              <a:xfrm>
                <a:off x="2683451" y="2206264"/>
                <a:ext cx="2435474" cy="392991"/>
              </a:xfrm>
              <a:prstGeom prst="rect">
                <a:avLst/>
              </a:prstGeom>
              <a:solidFill>
                <a:schemeClr val="bg1"/>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3333CC"/>
                    </a:solidFill>
                  </a:rPr>
                  <a:t>Poste de charge 1 </a:t>
                </a:r>
                <a:endParaRPr lang="fr-FR" altLang="fr-FR" sz="2000" b="1" dirty="0">
                  <a:solidFill>
                    <a:srgbClr val="3333CC"/>
                  </a:solidFill>
                </a:endParaRPr>
              </a:p>
            </p:txBody>
          </p:sp>
          <p:pic>
            <p:nvPicPr>
              <p:cNvPr id="56" name="Picture 2" descr="Résultat de recherche d'images pour &quot;machine industrielle de plastiqu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3677" y="2916800"/>
                <a:ext cx="1784490" cy="1285934"/>
              </a:xfrm>
              <a:prstGeom prst="rect">
                <a:avLst/>
              </a:prstGeom>
              <a:solidFill>
                <a:schemeClr val="bg1"/>
              </a:solidFill>
              <a:ln>
                <a:solidFill>
                  <a:schemeClr val="bg1"/>
                </a:solidFill>
              </a:ln>
              <a:extLst/>
            </p:spPr>
          </p:pic>
          <p:sp>
            <p:nvSpPr>
              <p:cNvPr id="57" name="Rectangle 38"/>
              <p:cNvSpPr>
                <a:spLocks noChangeArrowheads="1"/>
              </p:cNvSpPr>
              <p:nvPr/>
            </p:nvSpPr>
            <p:spPr bwMode="auto">
              <a:xfrm>
                <a:off x="5197909" y="2210993"/>
                <a:ext cx="2364941" cy="392991"/>
              </a:xfrm>
              <a:prstGeom prst="rect">
                <a:avLst/>
              </a:prstGeom>
              <a:solidFill>
                <a:schemeClr val="bg1"/>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smtClean="0">
                    <a:solidFill>
                      <a:srgbClr val="3333CC"/>
                    </a:solidFill>
                  </a:rPr>
                  <a:t>Poste de charge 2</a:t>
                </a:r>
                <a:endParaRPr lang="fr-FR" altLang="fr-FR" sz="2000" b="1" dirty="0">
                  <a:solidFill>
                    <a:srgbClr val="3333CC"/>
                  </a:solidFill>
                </a:endParaRPr>
              </a:p>
            </p:txBody>
          </p:sp>
          <p:pic>
            <p:nvPicPr>
              <p:cNvPr id="58" name="Picture 4" descr="Résultat de recherche d'images pour &quot;machine industrielle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7581" y="2884627"/>
                <a:ext cx="1985597" cy="1394355"/>
              </a:xfrm>
              <a:prstGeom prst="rect">
                <a:avLst/>
              </a:prstGeom>
              <a:solidFill>
                <a:schemeClr val="bg1"/>
              </a:solidFill>
              <a:extLst/>
            </p:spPr>
          </p:pic>
        </p:grpSp>
        <p:sp>
          <p:nvSpPr>
            <p:cNvPr id="54" name="Rectangle 53"/>
            <p:cNvSpPr/>
            <p:nvPr/>
          </p:nvSpPr>
          <p:spPr bwMode="auto">
            <a:xfrm>
              <a:off x="2570205" y="2143444"/>
              <a:ext cx="5152768" cy="2224216"/>
            </a:xfrm>
            <a:prstGeom prst="rect">
              <a:avLst/>
            </a:prstGeom>
            <a:noFill/>
            <a:ln w="9525"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grpSp>
    </p:spTree>
    <p:extLst>
      <p:ext uri="{BB962C8B-B14F-4D97-AF65-F5344CB8AC3E}">
        <p14:creationId xmlns:p14="http://schemas.microsoft.com/office/powerpoint/2010/main" val="2691328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1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605" grpId="0"/>
      <p:bldP spid="46"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19113" y="944563"/>
            <a:ext cx="2538412" cy="43497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b="1">
                <a:solidFill>
                  <a:schemeClr val="tx1"/>
                </a:solidFill>
              </a:rPr>
              <a:t>Poste de travail</a:t>
            </a:r>
          </a:p>
        </p:txBody>
      </p:sp>
      <p:sp>
        <p:nvSpPr>
          <p:cNvPr id="1313795" name="Rectangle 3"/>
          <p:cNvSpPr>
            <a:spLocks noChangeArrowheads="1"/>
          </p:cNvSpPr>
          <p:nvPr/>
        </p:nvSpPr>
        <p:spPr bwMode="auto">
          <a:xfrm>
            <a:off x="527050" y="2906713"/>
            <a:ext cx="2449513" cy="43338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b="1">
                <a:solidFill>
                  <a:schemeClr val="tx1"/>
                </a:solidFill>
              </a:rPr>
              <a:t>Poste de charge</a:t>
            </a:r>
          </a:p>
        </p:txBody>
      </p:sp>
      <p:sp>
        <p:nvSpPr>
          <p:cNvPr id="41988" name="Rectangle 4"/>
          <p:cNvSpPr>
            <a:spLocks noChangeArrowheads="1"/>
          </p:cNvSpPr>
          <p:nvPr/>
        </p:nvSpPr>
        <p:spPr bwMode="auto">
          <a:xfrm>
            <a:off x="461963" y="893763"/>
            <a:ext cx="9029700" cy="1771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1989" name="Rectangle 5"/>
          <p:cNvSpPr>
            <a:spLocks noChangeArrowheads="1"/>
          </p:cNvSpPr>
          <p:nvPr/>
        </p:nvSpPr>
        <p:spPr bwMode="auto">
          <a:xfrm>
            <a:off x="461963" y="2844800"/>
            <a:ext cx="9029700" cy="37921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313822" name="Rectangle 30"/>
          <p:cNvSpPr>
            <a:spLocks noChangeArrowheads="1"/>
          </p:cNvSpPr>
          <p:nvPr/>
        </p:nvSpPr>
        <p:spPr bwMode="auto">
          <a:xfrm>
            <a:off x="115097" y="252485"/>
            <a:ext cx="9596437" cy="51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i="1" dirty="0" smtClean="0">
                <a:solidFill>
                  <a:srgbClr val="3333CC"/>
                </a:solidFill>
              </a:rPr>
              <a:t>Quelle différence entre poste de travail et de charge ?</a:t>
            </a:r>
            <a:endParaRPr lang="fr-FR" altLang="fr-FR" sz="2800" b="1" i="1" dirty="0">
              <a:solidFill>
                <a:srgbClr val="3333CC"/>
              </a:solidFill>
            </a:endParaRPr>
          </a:p>
        </p:txBody>
      </p:sp>
      <p:pic>
        <p:nvPicPr>
          <p:cNvPr id="31" name="Picture 4" descr="machine seulement.png"/>
          <p:cNvPicPr>
            <a:picLocks noChangeAspect="1"/>
          </p:cNvPicPr>
          <p:nvPr/>
        </p:nvPicPr>
        <p:blipFill rotWithShape="1">
          <a:blip r:embed="rId3" cstate="print">
            <a:grayscl/>
            <a:extLst>
              <a:ext uri="{28A0092B-C50C-407E-A947-70E740481C1C}">
                <a14:useLocalDpi xmlns:a14="http://schemas.microsoft.com/office/drawing/2010/main" val="0"/>
              </a:ext>
            </a:extLst>
          </a:blip>
          <a:srcRect l="17240" t="25372" r="31320" b="22023"/>
          <a:stretch/>
        </p:blipFill>
        <p:spPr>
          <a:xfrm>
            <a:off x="3313787" y="884448"/>
            <a:ext cx="2547170" cy="1767749"/>
          </a:xfrm>
          <a:prstGeom prst="rect">
            <a:avLst/>
          </a:prstGeom>
        </p:spPr>
      </p:pic>
      <p:pic>
        <p:nvPicPr>
          <p:cNvPr id="33" name="Picture 7" descr="opérateur seul.png"/>
          <p:cNvPicPr>
            <a:picLocks noChangeAspect="1"/>
          </p:cNvPicPr>
          <p:nvPr/>
        </p:nvPicPr>
        <p:blipFill rotWithShape="1">
          <a:blip r:embed="rId4" cstate="print">
            <a:grayscl/>
            <a:extLst>
              <a:ext uri="{28A0092B-C50C-407E-A947-70E740481C1C}">
                <a14:useLocalDpi xmlns:a14="http://schemas.microsoft.com/office/drawing/2010/main" val="0"/>
              </a:ext>
            </a:extLst>
          </a:blip>
          <a:srcRect l="41099" t="27824" r="36868" b="35035"/>
          <a:stretch/>
        </p:blipFill>
        <p:spPr>
          <a:xfrm>
            <a:off x="4367802" y="2658474"/>
            <a:ext cx="1091025" cy="1248107"/>
          </a:xfrm>
          <a:prstGeom prst="rect">
            <a:avLst/>
          </a:prstGeom>
        </p:spPr>
      </p:pic>
      <p:sp>
        <p:nvSpPr>
          <p:cNvPr id="34" name="Rectangle 3"/>
          <p:cNvSpPr>
            <a:spLocks noChangeArrowheads="1"/>
          </p:cNvSpPr>
          <p:nvPr/>
        </p:nvSpPr>
        <p:spPr bwMode="auto">
          <a:xfrm>
            <a:off x="3975867" y="2889536"/>
            <a:ext cx="783869" cy="57765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391" tIns="42195" rIns="84391" bIns="42195">
            <a:spAutoFit/>
          </a:bodyPr>
          <a:lstStyle/>
          <a:p>
            <a:pPr algn="l" defTabSz="838200"/>
            <a:r>
              <a:rPr lang="fr-FR" sz="3200" dirty="0" smtClean="0">
                <a:solidFill>
                  <a:schemeClr val="tx1"/>
                </a:solidFill>
                <a:latin typeface="Arial"/>
                <a:cs typeface="Arial"/>
              </a:rPr>
              <a:t>1</a:t>
            </a:r>
            <a:endParaRPr lang="fr-FR" sz="3200" dirty="0">
              <a:solidFill>
                <a:schemeClr val="tx1"/>
              </a:solidFill>
              <a:latin typeface="Arial"/>
              <a:cs typeface="Arial"/>
            </a:endParaRPr>
          </a:p>
        </p:txBody>
      </p:sp>
      <p:pic>
        <p:nvPicPr>
          <p:cNvPr id="35" name="Picture 664" descr="machine seulement.png"/>
          <p:cNvPicPr>
            <a:picLocks noChangeAspect="1"/>
          </p:cNvPicPr>
          <p:nvPr/>
        </p:nvPicPr>
        <p:blipFill rotWithShape="1">
          <a:blip r:embed="rId3" cstate="print">
            <a:grayscl/>
            <a:extLst>
              <a:ext uri="{28A0092B-C50C-407E-A947-70E740481C1C}">
                <a14:useLocalDpi xmlns:a14="http://schemas.microsoft.com/office/drawing/2010/main" val="0"/>
              </a:ext>
            </a:extLst>
          </a:blip>
          <a:srcRect l="17240" t="25372" r="31320" b="22023"/>
          <a:stretch/>
        </p:blipFill>
        <p:spPr>
          <a:xfrm>
            <a:off x="6769994" y="2906713"/>
            <a:ext cx="2547170" cy="1767749"/>
          </a:xfrm>
          <a:prstGeom prst="rect">
            <a:avLst/>
          </a:prstGeom>
        </p:spPr>
      </p:pic>
      <p:sp>
        <p:nvSpPr>
          <p:cNvPr id="36" name="Rectangle 3"/>
          <p:cNvSpPr>
            <a:spLocks noChangeArrowheads="1"/>
          </p:cNvSpPr>
          <p:nvPr/>
        </p:nvSpPr>
        <p:spPr bwMode="auto">
          <a:xfrm>
            <a:off x="6844784" y="2941538"/>
            <a:ext cx="783869" cy="57765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391" tIns="42195" rIns="84391" bIns="42195">
            <a:spAutoFit/>
          </a:bodyPr>
          <a:lstStyle/>
          <a:p>
            <a:pPr algn="l" defTabSz="838200"/>
            <a:r>
              <a:rPr lang="fr-FR" sz="3200" dirty="0" smtClean="0">
                <a:solidFill>
                  <a:schemeClr val="tx1"/>
                </a:solidFill>
                <a:latin typeface="Arial"/>
                <a:cs typeface="Arial"/>
              </a:rPr>
              <a:t>2</a:t>
            </a:r>
            <a:endParaRPr lang="fr-FR" sz="3200" dirty="0">
              <a:solidFill>
                <a:schemeClr val="tx1"/>
              </a:solidFill>
              <a:latin typeface="Arial"/>
              <a:cs typeface="Arial"/>
            </a:endParaRPr>
          </a:p>
        </p:txBody>
      </p:sp>
      <p:pic>
        <p:nvPicPr>
          <p:cNvPr id="37" name="Picture 6" descr="machine et opérateur.png"/>
          <p:cNvPicPr>
            <a:picLocks noChangeAspect="1"/>
          </p:cNvPicPr>
          <p:nvPr/>
        </p:nvPicPr>
        <p:blipFill rotWithShape="1">
          <a:blip r:embed="rId5" cstate="print">
            <a:grayscl/>
            <a:extLst>
              <a:ext uri="{28A0092B-C50C-407E-A947-70E740481C1C}">
                <a14:useLocalDpi xmlns:a14="http://schemas.microsoft.com/office/drawing/2010/main" val="0"/>
              </a:ext>
            </a:extLst>
          </a:blip>
          <a:srcRect l="3453" t="9583" r="19374" b="12001"/>
          <a:stretch/>
        </p:blipFill>
        <p:spPr>
          <a:xfrm>
            <a:off x="2676672" y="4001831"/>
            <a:ext cx="3821399" cy="2635107"/>
          </a:xfrm>
          <a:prstGeom prst="rect">
            <a:avLst/>
          </a:prstGeom>
        </p:spPr>
      </p:pic>
      <p:sp>
        <p:nvSpPr>
          <p:cNvPr id="38" name="Rectangle 3"/>
          <p:cNvSpPr>
            <a:spLocks noChangeArrowheads="1"/>
          </p:cNvSpPr>
          <p:nvPr/>
        </p:nvSpPr>
        <p:spPr bwMode="auto">
          <a:xfrm>
            <a:off x="2273656" y="5326626"/>
            <a:ext cx="783869" cy="57765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391" tIns="42195" rIns="84391" bIns="42195">
            <a:spAutoFit/>
          </a:bodyPr>
          <a:lstStyle/>
          <a:p>
            <a:pPr algn="l" defTabSz="838200"/>
            <a:r>
              <a:rPr lang="fr-FR" sz="3200" dirty="0" smtClean="0">
                <a:solidFill>
                  <a:schemeClr val="tx1"/>
                </a:solidFill>
                <a:latin typeface="Arial"/>
                <a:cs typeface="Arial"/>
              </a:rPr>
              <a:t>3</a:t>
            </a:r>
            <a:endParaRPr lang="fr-FR" sz="3200" dirty="0">
              <a:solidFill>
                <a:schemeClr val="tx1"/>
              </a:solidFill>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3795"/>
                                        </p:tgtEl>
                                        <p:attrNameLst>
                                          <p:attrName>style.visibility</p:attrName>
                                        </p:attrNameLst>
                                      </p:cBhvr>
                                      <p:to>
                                        <p:strVal val="visible"/>
                                      </p:to>
                                    </p:set>
                                    <p:anim calcmode="lin" valueType="num">
                                      <p:cBhvr>
                                        <p:cTn id="7" dur="500" fill="hold"/>
                                        <p:tgtEl>
                                          <p:spTgt spid="1313795"/>
                                        </p:tgtEl>
                                        <p:attrNameLst>
                                          <p:attrName>ppt_w</p:attrName>
                                        </p:attrNameLst>
                                      </p:cBhvr>
                                      <p:tavLst>
                                        <p:tav tm="0">
                                          <p:val>
                                            <p:fltVal val="0"/>
                                          </p:val>
                                        </p:tav>
                                        <p:tav tm="100000">
                                          <p:val>
                                            <p:strVal val="#ppt_w"/>
                                          </p:val>
                                        </p:tav>
                                      </p:tavLst>
                                    </p:anim>
                                    <p:anim calcmode="lin" valueType="num">
                                      <p:cBhvr>
                                        <p:cTn id="8" dur="500" fill="hold"/>
                                        <p:tgtEl>
                                          <p:spTgt spid="131379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313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795" grpId="0"/>
      <p:bldP spid="13138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05" name="Rectangle 1028"/>
          <p:cNvSpPr>
            <a:spLocks noChangeArrowheads="1"/>
          </p:cNvSpPr>
          <p:nvPr/>
        </p:nvSpPr>
        <p:spPr bwMode="auto">
          <a:xfrm>
            <a:off x="82550" y="-83004"/>
            <a:ext cx="9823450" cy="51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i="1" dirty="0" smtClean="0">
                <a:solidFill>
                  <a:srgbClr val="3333CC"/>
                </a:solidFill>
              </a:rPr>
              <a:t>Quels sont les postes de charge possibles ?</a:t>
            </a:r>
            <a:endParaRPr lang="fr-FR" altLang="fr-FR" sz="2800" b="1" i="1" dirty="0">
              <a:solidFill>
                <a:srgbClr val="3333CC"/>
              </a:solidFill>
            </a:endParaRPr>
          </a:p>
        </p:txBody>
      </p:sp>
      <p:sp>
        <p:nvSpPr>
          <p:cNvPr id="3" name="Rectangle 12"/>
          <p:cNvSpPr>
            <a:spLocks noChangeArrowheads="1"/>
          </p:cNvSpPr>
          <p:nvPr/>
        </p:nvSpPr>
        <p:spPr bwMode="auto">
          <a:xfrm>
            <a:off x="8000803" y="3574504"/>
            <a:ext cx="1765518" cy="1061976"/>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 name="Freeform 14"/>
          <p:cNvSpPr>
            <a:spLocks/>
          </p:cNvSpPr>
          <p:nvPr/>
        </p:nvSpPr>
        <p:spPr bwMode="auto">
          <a:xfrm>
            <a:off x="3375062" y="2652238"/>
            <a:ext cx="6420691" cy="4134703"/>
          </a:xfrm>
          <a:custGeom>
            <a:avLst/>
            <a:gdLst>
              <a:gd name="T0" fmla="*/ 0 w 4180"/>
              <a:gd name="T1" fmla="*/ 0 h 3254"/>
              <a:gd name="T2" fmla="*/ 2147483647 w 4180"/>
              <a:gd name="T3" fmla="*/ 0 h 3254"/>
              <a:gd name="T4" fmla="*/ 2147483647 w 4180"/>
              <a:gd name="T5" fmla="*/ 2147483647 h 3254"/>
              <a:gd name="T6" fmla="*/ 0 w 4180"/>
              <a:gd name="T7" fmla="*/ 2147483647 h 3254"/>
              <a:gd name="T8" fmla="*/ 0 w 4180"/>
              <a:gd name="T9" fmla="*/ 0 h 3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0" h="3254">
                <a:moveTo>
                  <a:pt x="0" y="0"/>
                </a:moveTo>
                <a:lnTo>
                  <a:pt x="4179" y="0"/>
                </a:lnTo>
                <a:lnTo>
                  <a:pt x="4179" y="3253"/>
                </a:lnTo>
                <a:lnTo>
                  <a:pt x="0" y="3253"/>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5" name="Rectangle 34"/>
          <p:cNvSpPr>
            <a:spLocks noChangeArrowheads="1"/>
          </p:cNvSpPr>
          <p:nvPr/>
        </p:nvSpPr>
        <p:spPr bwMode="auto">
          <a:xfrm>
            <a:off x="1970117" y="3695388"/>
            <a:ext cx="1264770"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100" dirty="0">
                <a:solidFill>
                  <a:srgbClr val="3333CC"/>
                </a:solidFill>
                <a:latin typeface="Eras Bold ITC" pitchFamily="34" charset="0"/>
              </a:rPr>
              <a:t>délai = 10 jours</a:t>
            </a:r>
          </a:p>
        </p:txBody>
      </p:sp>
      <p:sp>
        <p:nvSpPr>
          <p:cNvPr id="6" name="Freeform 55"/>
          <p:cNvSpPr>
            <a:spLocks/>
          </p:cNvSpPr>
          <p:nvPr/>
        </p:nvSpPr>
        <p:spPr bwMode="auto">
          <a:xfrm>
            <a:off x="3375062" y="496894"/>
            <a:ext cx="6420691" cy="2157241"/>
          </a:xfrm>
          <a:custGeom>
            <a:avLst/>
            <a:gdLst>
              <a:gd name="T0" fmla="*/ 0 w 4175"/>
              <a:gd name="T1" fmla="*/ 0 h 942"/>
              <a:gd name="T2" fmla="*/ 2147483647 w 4175"/>
              <a:gd name="T3" fmla="*/ 0 h 942"/>
              <a:gd name="T4" fmla="*/ 2147483647 w 4175"/>
              <a:gd name="T5" fmla="*/ 2147483647 h 942"/>
              <a:gd name="T6" fmla="*/ 0 w 4175"/>
              <a:gd name="T7" fmla="*/ 2147483647 h 942"/>
              <a:gd name="T8" fmla="*/ 0 w 4175"/>
              <a:gd name="T9" fmla="*/ 0 h 9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5" h="942">
                <a:moveTo>
                  <a:pt x="0" y="0"/>
                </a:moveTo>
                <a:lnTo>
                  <a:pt x="4174" y="0"/>
                </a:lnTo>
                <a:lnTo>
                  <a:pt x="4174" y="941"/>
                </a:lnTo>
                <a:lnTo>
                  <a:pt x="0" y="941"/>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7" name="Freeform 56"/>
          <p:cNvSpPr>
            <a:spLocks/>
          </p:cNvSpPr>
          <p:nvPr/>
        </p:nvSpPr>
        <p:spPr bwMode="auto">
          <a:xfrm flipV="1">
            <a:off x="3387319" y="4590761"/>
            <a:ext cx="6388978" cy="45719"/>
          </a:xfrm>
          <a:custGeom>
            <a:avLst/>
            <a:gdLst>
              <a:gd name="T0" fmla="*/ 0 w 4148"/>
              <a:gd name="T1" fmla="*/ 0 h 1"/>
              <a:gd name="T2" fmla="*/ 2147483647 w 4148"/>
              <a:gd name="T3" fmla="*/ 0 h 1"/>
              <a:gd name="T4" fmla="*/ 0 w 4148"/>
              <a:gd name="T5" fmla="*/ 0 h 1"/>
              <a:gd name="T6" fmla="*/ 0 60000 65536"/>
              <a:gd name="T7" fmla="*/ 0 60000 65536"/>
              <a:gd name="T8" fmla="*/ 0 60000 65536"/>
            </a:gdLst>
            <a:ahLst/>
            <a:cxnLst>
              <a:cxn ang="T6">
                <a:pos x="T0" y="T1"/>
              </a:cxn>
              <a:cxn ang="T7">
                <a:pos x="T2" y="T3"/>
              </a:cxn>
              <a:cxn ang="T8">
                <a:pos x="T4" y="T5"/>
              </a:cxn>
            </a:cxnLst>
            <a:rect l="0" t="0" r="r" b="b"/>
            <a:pathLst>
              <a:path w="4148" h="1">
                <a:moveTo>
                  <a:pt x="0" y="0"/>
                </a:moveTo>
                <a:lnTo>
                  <a:pt x="4147" y="0"/>
                </a:lnTo>
                <a:lnTo>
                  <a:pt x="0" y="0"/>
                </a:lnTo>
              </a:path>
            </a:pathLst>
          </a:custGeom>
          <a:noFill/>
          <a:ln w="762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8" name="Freeform 57"/>
          <p:cNvSpPr>
            <a:spLocks/>
          </p:cNvSpPr>
          <p:nvPr/>
        </p:nvSpPr>
        <p:spPr bwMode="auto">
          <a:xfrm>
            <a:off x="8577263" y="4058105"/>
            <a:ext cx="538162" cy="1588"/>
          </a:xfrm>
          <a:custGeom>
            <a:avLst/>
            <a:gdLst>
              <a:gd name="T0" fmla="*/ 2147483647 w 365"/>
              <a:gd name="T1" fmla="*/ 0 h 1"/>
              <a:gd name="T2" fmla="*/ 0 w 365"/>
              <a:gd name="T3" fmla="*/ 0 h 1"/>
              <a:gd name="T4" fmla="*/ 2147483647 w 365"/>
              <a:gd name="T5" fmla="*/ 0 h 1"/>
              <a:gd name="T6" fmla="*/ 0 60000 65536"/>
              <a:gd name="T7" fmla="*/ 0 60000 65536"/>
              <a:gd name="T8" fmla="*/ 0 60000 65536"/>
            </a:gdLst>
            <a:ahLst/>
            <a:cxnLst>
              <a:cxn ang="T6">
                <a:pos x="T0" y="T1"/>
              </a:cxn>
              <a:cxn ang="T7">
                <a:pos x="T2" y="T3"/>
              </a:cxn>
              <a:cxn ang="T8">
                <a:pos x="T4" y="T5"/>
              </a:cxn>
            </a:cxnLst>
            <a:rect l="0" t="0" r="r" b="b"/>
            <a:pathLst>
              <a:path w="365" h="1">
                <a:moveTo>
                  <a:pt x="364" y="0"/>
                </a:moveTo>
                <a:lnTo>
                  <a:pt x="0" y="0"/>
                </a:lnTo>
                <a:lnTo>
                  <a:pt x="364" y="0"/>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9" name="Freeform 243"/>
          <p:cNvSpPr>
            <a:spLocks/>
          </p:cNvSpPr>
          <p:nvPr/>
        </p:nvSpPr>
        <p:spPr bwMode="auto">
          <a:xfrm>
            <a:off x="6259513" y="1565564"/>
            <a:ext cx="1587" cy="506412"/>
          </a:xfrm>
          <a:custGeom>
            <a:avLst/>
            <a:gdLst>
              <a:gd name="T0" fmla="*/ 0 w 1"/>
              <a:gd name="T1" fmla="*/ 0 h 355"/>
              <a:gd name="T2" fmla="*/ 0 w 1"/>
              <a:gd name="T3" fmla="*/ 2147483647 h 355"/>
              <a:gd name="T4" fmla="*/ 0 w 1"/>
              <a:gd name="T5" fmla="*/ 0 h 355"/>
              <a:gd name="T6" fmla="*/ 0 60000 65536"/>
              <a:gd name="T7" fmla="*/ 0 60000 65536"/>
              <a:gd name="T8" fmla="*/ 0 60000 65536"/>
            </a:gdLst>
            <a:ahLst/>
            <a:cxnLst>
              <a:cxn ang="T6">
                <a:pos x="T0" y="T1"/>
              </a:cxn>
              <a:cxn ang="T7">
                <a:pos x="T2" y="T3"/>
              </a:cxn>
              <a:cxn ang="T8">
                <a:pos x="T4" y="T5"/>
              </a:cxn>
            </a:cxnLst>
            <a:rect l="0" t="0" r="r" b="b"/>
            <a:pathLst>
              <a:path w="1" h="355">
                <a:moveTo>
                  <a:pt x="0" y="0"/>
                </a:moveTo>
                <a:lnTo>
                  <a:pt x="0" y="354"/>
                </a:lnTo>
                <a:lnTo>
                  <a:pt x="0" y="0"/>
                </a:lnTo>
              </a:path>
            </a:pathLst>
          </a:custGeom>
          <a:noFill/>
          <a:ln w="508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0" name="Rectangle 244"/>
          <p:cNvSpPr>
            <a:spLocks noChangeArrowheads="1"/>
          </p:cNvSpPr>
          <p:nvPr/>
        </p:nvSpPr>
        <p:spPr bwMode="auto">
          <a:xfrm>
            <a:off x="3297607" y="6167893"/>
            <a:ext cx="141288" cy="439737"/>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1" name="Rectangle 282"/>
          <p:cNvSpPr>
            <a:spLocks noChangeArrowheads="1"/>
          </p:cNvSpPr>
          <p:nvPr/>
        </p:nvSpPr>
        <p:spPr bwMode="auto">
          <a:xfrm>
            <a:off x="1606550" y="4073980"/>
            <a:ext cx="10207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dirty="0">
                <a:solidFill>
                  <a:schemeClr val="bg1"/>
                </a:solidFill>
                <a:latin typeface="Arial Black" panose="020B0A04020102020204" pitchFamily="34" charset="0"/>
              </a:rPr>
              <a:t>2. TRANSPORT</a:t>
            </a:r>
          </a:p>
        </p:txBody>
      </p:sp>
      <p:sp>
        <p:nvSpPr>
          <p:cNvPr id="12" name="Freeform 328"/>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3" name="Freeform 329"/>
          <p:cNvSpPr>
            <a:spLocks/>
          </p:cNvSpPr>
          <p:nvPr/>
        </p:nvSpPr>
        <p:spPr bwMode="auto">
          <a:xfrm>
            <a:off x="357188" y="5040768"/>
            <a:ext cx="1300162" cy="1200150"/>
          </a:xfrm>
          <a:custGeom>
            <a:avLst/>
            <a:gdLst>
              <a:gd name="T0" fmla="*/ 2147483647 w 882"/>
              <a:gd name="T1" fmla="*/ 2147483647 h 840"/>
              <a:gd name="T2" fmla="*/ 2147483647 w 882"/>
              <a:gd name="T3" fmla="*/ 2147483647 h 840"/>
              <a:gd name="T4" fmla="*/ 2147483647 w 882"/>
              <a:gd name="T5" fmla="*/ 2147483647 h 840"/>
              <a:gd name="T6" fmla="*/ 2147483647 w 882"/>
              <a:gd name="T7" fmla="*/ 2147483647 h 840"/>
              <a:gd name="T8" fmla="*/ 2147483647 w 882"/>
              <a:gd name="T9" fmla="*/ 2147483647 h 840"/>
              <a:gd name="T10" fmla="*/ 2147483647 w 882"/>
              <a:gd name="T11" fmla="*/ 2147483647 h 840"/>
              <a:gd name="T12" fmla="*/ 2147483647 w 882"/>
              <a:gd name="T13" fmla="*/ 2147483647 h 840"/>
              <a:gd name="T14" fmla="*/ 2147483647 w 882"/>
              <a:gd name="T15" fmla="*/ 2147483647 h 840"/>
              <a:gd name="T16" fmla="*/ 2147483647 w 882"/>
              <a:gd name="T17" fmla="*/ 2147483647 h 840"/>
              <a:gd name="T18" fmla="*/ 2147483647 w 882"/>
              <a:gd name="T19" fmla="*/ 2147483647 h 840"/>
              <a:gd name="T20" fmla="*/ 2147483647 w 882"/>
              <a:gd name="T21" fmla="*/ 2147483647 h 840"/>
              <a:gd name="T22" fmla="*/ 2147483647 w 882"/>
              <a:gd name="T23" fmla="*/ 2147483647 h 840"/>
              <a:gd name="T24" fmla="*/ 2147483647 w 882"/>
              <a:gd name="T25" fmla="*/ 2147483647 h 840"/>
              <a:gd name="T26" fmla="*/ 2147483647 w 882"/>
              <a:gd name="T27" fmla="*/ 2147483647 h 840"/>
              <a:gd name="T28" fmla="*/ 2147483647 w 882"/>
              <a:gd name="T29" fmla="*/ 2147483647 h 840"/>
              <a:gd name="T30" fmla="*/ 2147483647 w 882"/>
              <a:gd name="T31" fmla="*/ 2147483647 h 840"/>
              <a:gd name="T32" fmla="*/ 2147483647 w 882"/>
              <a:gd name="T33" fmla="*/ 2147483647 h 840"/>
              <a:gd name="T34" fmla="*/ 2147483647 w 882"/>
              <a:gd name="T35" fmla="*/ 2147483647 h 840"/>
              <a:gd name="T36" fmla="*/ 2147483647 w 882"/>
              <a:gd name="T37" fmla="*/ 2147483647 h 840"/>
              <a:gd name="T38" fmla="*/ 2147483647 w 882"/>
              <a:gd name="T39" fmla="*/ 2147483647 h 840"/>
              <a:gd name="T40" fmla="*/ 2147483647 w 882"/>
              <a:gd name="T41" fmla="*/ 2147483647 h 840"/>
              <a:gd name="T42" fmla="*/ 2147483647 w 882"/>
              <a:gd name="T43" fmla="*/ 2147483647 h 840"/>
              <a:gd name="T44" fmla="*/ 2147483647 w 882"/>
              <a:gd name="T45" fmla="*/ 2147483647 h 840"/>
              <a:gd name="T46" fmla="*/ 2147483647 w 882"/>
              <a:gd name="T47" fmla="*/ 2147483647 h 840"/>
              <a:gd name="T48" fmla="*/ 2147483647 w 882"/>
              <a:gd name="T49" fmla="*/ 2147483647 h 840"/>
              <a:gd name="T50" fmla="*/ 2147483647 w 882"/>
              <a:gd name="T51" fmla="*/ 2147483647 h 840"/>
              <a:gd name="T52" fmla="*/ 2147483647 w 882"/>
              <a:gd name="T53" fmla="*/ 2147483647 h 840"/>
              <a:gd name="T54" fmla="*/ 2147483647 w 882"/>
              <a:gd name="T55" fmla="*/ 2147483647 h 840"/>
              <a:gd name="T56" fmla="*/ 2147483647 w 882"/>
              <a:gd name="T57" fmla="*/ 2147483647 h 840"/>
              <a:gd name="T58" fmla="*/ 2147483647 w 882"/>
              <a:gd name="T59" fmla="*/ 2147483647 h 840"/>
              <a:gd name="T60" fmla="*/ 2147483647 w 882"/>
              <a:gd name="T61" fmla="*/ 2147483647 h 840"/>
              <a:gd name="T62" fmla="*/ 2147483647 w 882"/>
              <a:gd name="T63" fmla="*/ 2147483647 h 840"/>
              <a:gd name="T64" fmla="*/ 2147483647 w 882"/>
              <a:gd name="T65" fmla="*/ 2147483647 h 840"/>
              <a:gd name="T66" fmla="*/ 2147483647 w 882"/>
              <a:gd name="T67" fmla="*/ 2147483647 h 840"/>
              <a:gd name="T68" fmla="*/ 2147483647 w 882"/>
              <a:gd name="T69" fmla="*/ 2147483647 h 840"/>
              <a:gd name="T70" fmla="*/ 2147483647 w 882"/>
              <a:gd name="T71" fmla="*/ 2147483647 h 840"/>
              <a:gd name="T72" fmla="*/ 2147483647 w 882"/>
              <a:gd name="T73" fmla="*/ 2147483647 h 840"/>
              <a:gd name="T74" fmla="*/ 2147483647 w 882"/>
              <a:gd name="T75" fmla="*/ 2147483647 h 840"/>
              <a:gd name="T76" fmla="*/ 0 w 882"/>
              <a:gd name="T77" fmla="*/ 2147483647 h 840"/>
              <a:gd name="T78" fmla="*/ 2147483647 w 882"/>
              <a:gd name="T79" fmla="*/ 2147483647 h 840"/>
              <a:gd name="T80" fmla="*/ 2147483647 w 882"/>
              <a:gd name="T81" fmla="*/ 2147483647 h 840"/>
              <a:gd name="T82" fmla="*/ 2147483647 w 882"/>
              <a:gd name="T83" fmla="*/ 2147483647 h 840"/>
              <a:gd name="T84" fmla="*/ 2147483647 w 882"/>
              <a:gd name="T85" fmla="*/ 2147483647 h 840"/>
              <a:gd name="T86" fmla="*/ 2147483647 w 882"/>
              <a:gd name="T87" fmla="*/ 2147483647 h 840"/>
              <a:gd name="T88" fmla="*/ 2147483647 w 882"/>
              <a:gd name="T89" fmla="*/ 2147483647 h 840"/>
              <a:gd name="T90" fmla="*/ 2147483647 w 882"/>
              <a:gd name="T91" fmla="*/ 2147483647 h 840"/>
              <a:gd name="T92" fmla="*/ 2147483647 w 882"/>
              <a:gd name="T93" fmla="*/ 2147483647 h 840"/>
              <a:gd name="T94" fmla="*/ 2147483647 w 882"/>
              <a:gd name="T95" fmla="*/ 2147483647 h 840"/>
              <a:gd name="T96" fmla="*/ 2147483647 w 882"/>
              <a:gd name="T97" fmla="*/ 2147483647 h 840"/>
              <a:gd name="T98" fmla="*/ 2147483647 w 882"/>
              <a:gd name="T99" fmla="*/ 2147483647 h 840"/>
              <a:gd name="T100" fmla="*/ 2147483647 w 882"/>
              <a:gd name="T101" fmla="*/ 2147483647 h 840"/>
              <a:gd name="T102" fmla="*/ 2147483647 w 882"/>
              <a:gd name="T103" fmla="*/ 2147483647 h 8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2" h="840">
                <a:moveTo>
                  <a:pt x="867" y="419"/>
                </a:moveTo>
                <a:lnTo>
                  <a:pt x="867" y="444"/>
                </a:lnTo>
                <a:lnTo>
                  <a:pt x="865" y="470"/>
                </a:lnTo>
                <a:lnTo>
                  <a:pt x="860" y="494"/>
                </a:lnTo>
                <a:lnTo>
                  <a:pt x="854" y="518"/>
                </a:lnTo>
                <a:lnTo>
                  <a:pt x="848" y="542"/>
                </a:lnTo>
                <a:lnTo>
                  <a:pt x="838" y="566"/>
                </a:lnTo>
                <a:lnTo>
                  <a:pt x="829" y="589"/>
                </a:lnTo>
                <a:lnTo>
                  <a:pt x="816" y="611"/>
                </a:lnTo>
                <a:lnTo>
                  <a:pt x="804" y="633"/>
                </a:lnTo>
                <a:lnTo>
                  <a:pt x="790" y="654"/>
                </a:lnTo>
                <a:lnTo>
                  <a:pt x="772" y="674"/>
                </a:lnTo>
                <a:lnTo>
                  <a:pt x="756" y="694"/>
                </a:lnTo>
                <a:lnTo>
                  <a:pt x="738" y="711"/>
                </a:lnTo>
                <a:lnTo>
                  <a:pt x="718" y="728"/>
                </a:lnTo>
                <a:lnTo>
                  <a:pt x="697" y="743"/>
                </a:lnTo>
                <a:lnTo>
                  <a:pt x="677" y="758"/>
                </a:lnTo>
                <a:lnTo>
                  <a:pt x="654" y="771"/>
                </a:lnTo>
                <a:lnTo>
                  <a:pt x="630" y="783"/>
                </a:lnTo>
                <a:lnTo>
                  <a:pt x="607" y="793"/>
                </a:lnTo>
                <a:lnTo>
                  <a:pt x="582" y="803"/>
                </a:lnTo>
                <a:lnTo>
                  <a:pt x="557" y="810"/>
                </a:lnTo>
                <a:lnTo>
                  <a:pt x="532" y="816"/>
                </a:lnTo>
                <a:lnTo>
                  <a:pt x="506" y="821"/>
                </a:lnTo>
                <a:lnTo>
                  <a:pt x="480" y="824"/>
                </a:lnTo>
                <a:lnTo>
                  <a:pt x="454" y="826"/>
                </a:lnTo>
                <a:lnTo>
                  <a:pt x="428" y="826"/>
                </a:lnTo>
                <a:lnTo>
                  <a:pt x="402" y="824"/>
                </a:lnTo>
                <a:lnTo>
                  <a:pt x="375" y="821"/>
                </a:lnTo>
                <a:lnTo>
                  <a:pt x="350" y="816"/>
                </a:lnTo>
                <a:lnTo>
                  <a:pt x="324" y="810"/>
                </a:lnTo>
                <a:lnTo>
                  <a:pt x="299" y="803"/>
                </a:lnTo>
                <a:lnTo>
                  <a:pt x="274" y="793"/>
                </a:lnTo>
                <a:lnTo>
                  <a:pt x="251" y="783"/>
                </a:lnTo>
                <a:lnTo>
                  <a:pt x="227" y="771"/>
                </a:lnTo>
                <a:lnTo>
                  <a:pt x="204" y="758"/>
                </a:lnTo>
                <a:lnTo>
                  <a:pt x="184" y="743"/>
                </a:lnTo>
                <a:lnTo>
                  <a:pt x="164" y="728"/>
                </a:lnTo>
                <a:lnTo>
                  <a:pt x="144" y="711"/>
                </a:lnTo>
                <a:lnTo>
                  <a:pt x="126" y="694"/>
                </a:lnTo>
                <a:lnTo>
                  <a:pt x="109" y="674"/>
                </a:lnTo>
                <a:lnTo>
                  <a:pt x="92" y="654"/>
                </a:lnTo>
                <a:lnTo>
                  <a:pt x="77" y="633"/>
                </a:lnTo>
                <a:lnTo>
                  <a:pt x="65" y="611"/>
                </a:lnTo>
                <a:lnTo>
                  <a:pt x="53" y="589"/>
                </a:lnTo>
                <a:lnTo>
                  <a:pt x="43" y="566"/>
                </a:lnTo>
                <a:lnTo>
                  <a:pt x="33" y="542"/>
                </a:lnTo>
                <a:lnTo>
                  <a:pt x="27" y="518"/>
                </a:lnTo>
                <a:lnTo>
                  <a:pt x="21" y="494"/>
                </a:lnTo>
                <a:lnTo>
                  <a:pt x="17" y="470"/>
                </a:lnTo>
                <a:lnTo>
                  <a:pt x="15" y="444"/>
                </a:lnTo>
                <a:lnTo>
                  <a:pt x="14" y="419"/>
                </a:lnTo>
                <a:lnTo>
                  <a:pt x="15" y="394"/>
                </a:lnTo>
                <a:lnTo>
                  <a:pt x="17" y="369"/>
                </a:lnTo>
                <a:lnTo>
                  <a:pt x="21" y="344"/>
                </a:lnTo>
                <a:lnTo>
                  <a:pt x="27" y="320"/>
                </a:lnTo>
                <a:lnTo>
                  <a:pt x="33" y="296"/>
                </a:lnTo>
                <a:lnTo>
                  <a:pt x="43" y="272"/>
                </a:lnTo>
                <a:lnTo>
                  <a:pt x="53" y="250"/>
                </a:lnTo>
                <a:lnTo>
                  <a:pt x="65" y="227"/>
                </a:lnTo>
                <a:lnTo>
                  <a:pt x="77" y="206"/>
                </a:lnTo>
                <a:lnTo>
                  <a:pt x="92" y="185"/>
                </a:lnTo>
                <a:lnTo>
                  <a:pt x="109" y="165"/>
                </a:lnTo>
                <a:lnTo>
                  <a:pt x="126" y="145"/>
                </a:lnTo>
                <a:lnTo>
                  <a:pt x="144" y="128"/>
                </a:lnTo>
                <a:lnTo>
                  <a:pt x="164" y="111"/>
                </a:lnTo>
                <a:lnTo>
                  <a:pt x="184" y="95"/>
                </a:lnTo>
                <a:lnTo>
                  <a:pt x="204" y="80"/>
                </a:lnTo>
                <a:lnTo>
                  <a:pt x="227" y="67"/>
                </a:lnTo>
                <a:lnTo>
                  <a:pt x="251" y="55"/>
                </a:lnTo>
                <a:lnTo>
                  <a:pt x="274" y="45"/>
                </a:lnTo>
                <a:lnTo>
                  <a:pt x="299" y="36"/>
                </a:lnTo>
                <a:lnTo>
                  <a:pt x="324" y="29"/>
                </a:lnTo>
                <a:lnTo>
                  <a:pt x="350" y="22"/>
                </a:lnTo>
                <a:lnTo>
                  <a:pt x="375" y="18"/>
                </a:lnTo>
                <a:lnTo>
                  <a:pt x="402" y="14"/>
                </a:lnTo>
                <a:lnTo>
                  <a:pt x="428" y="13"/>
                </a:lnTo>
                <a:lnTo>
                  <a:pt x="454" y="13"/>
                </a:lnTo>
                <a:lnTo>
                  <a:pt x="480" y="14"/>
                </a:lnTo>
                <a:lnTo>
                  <a:pt x="506" y="18"/>
                </a:lnTo>
                <a:lnTo>
                  <a:pt x="532" y="22"/>
                </a:lnTo>
                <a:lnTo>
                  <a:pt x="557" y="29"/>
                </a:lnTo>
                <a:lnTo>
                  <a:pt x="582" y="36"/>
                </a:lnTo>
                <a:lnTo>
                  <a:pt x="607" y="45"/>
                </a:lnTo>
                <a:lnTo>
                  <a:pt x="630" y="55"/>
                </a:lnTo>
                <a:lnTo>
                  <a:pt x="654" y="67"/>
                </a:lnTo>
                <a:lnTo>
                  <a:pt x="677" y="80"/>
                </a:lnTo>
                <a:lnTo>
                  <a:pt x="697" y="95"/>
                </a:lnTo>
                <a:lnTo>
                  <a:pt x="718" y="111"/>
                </a:lnTo>
                <a:lnTo>
                  <a:pt x="738" y="128"/>
                </a:lnTo>
                <a:lnTo>
                  <a:pt x="756" y="145"/>
                </a:lnTo>
                <a:lnTo>
                  <a:pt x="772" y="165"/>
                </a:lnTo>
                <a:lnTo>
                  <a:pt x="790" y="185"/>
                </a:lnTo>
                <a:lnTo>
                  <a:pt x="804" y="206"/>
                </a:lnTo>
                <a:lnTo>
                  <a:pt x="816" y="227"/>
                </a:lnTo>
                <a:lnTo>
                  <a:pt x="829" y="250"/>
                </a:lnTo>
                <a:lnTo>
                  <a:pt x="838" y="272"/>
                </a:lnTo>
                <a:lnTo>
                  <a:pt x="848" y="296"/>
                </a:lnTo>
                <a:lnTo>
                  <a:pt x="854" y="320"/>
                </a:lnTo>
                <a:lnTo>
                  <a:pt x="860" y="344"/>
                </a:lnTo>
                <a:lnTo>
                  <a:pt x="865" y="369"/>
                </a:lnTo>
                <a:lnTo>
                  <a:pt x="867" y="394"/>
                </a:lnTo>
                <a:lnTo>
                  <a:pt x="867" y="419"/>
                </a:lnTo>
                <a:lnTo>
                  <a:pt x="881" y="419"/>
                </a:lnTo>
                <a:lnTo>
                  <a:pt x="880" y="444"/>
                </a:lnTo>
                <a:lnTo>
                  <a:pt x="879" y="470"/>
                </a:lnTo>
                <a:lnTo>
                  <a:pt x="874" y="495"/>
                </a:lnTo>
                <a:lnTo>
                  <a:pt x="868" y="519"/>
                </a:lnTo>
                <a:lnTo>
                  <a:pt x="861" y="544"/>
                </a:lnTo>
                <a:lnTo>
                  <a:pt x="853" y="567"/>
                </a:lnTo>
                <a:lnTo>
                  <a:pt x="843" y="592"/>
                </a:lnTo>
                <a:lnTo>
                  <a:pt x="830" y="614"/>
                </a:lnTo>
                <a:lnTo>
                  <a:pt x="817" y="637"/>
                </a:lnTo>
                <a:lnTo>
                  <a:pt x="802" y="658"/>
                </a:lnTo>
                <a:lnTo>
                  <a:pt x="787" y="677"/>
                </a:lnTo>
                <a:lnTo>
                  <a:pt x="770" y="697"/>
                </a:lnTo>
                <a:lnTo>
                  <a:pt x="752" y="716"/>
                </a:lnTo>
                <a:lnTo>
                  <a:pt x="732" y="733"/>
                </a:lnTo>
                <a:lnTo>
                  <a:pt x="712" y="749"/>
                </a:lnTo>
                <a:lnTo>
                  <a:pt x="692" y="764"/>
                </a:lnTo>
                <a:lnTo>
                  <a:pt x="669" y="779"/>
                </a:lnTo>
                <a:lnTo>
                  <a:pt x="645" y="791"/>
                </a:lnTo>
                <a:lnTo>
                  <a:pt x="621" y="802"/>
                </a:lnTo>
                <a:lnTo>
                  <a:pt x="597" y="812"/>
                </a:lnTo>
                <a:lnTo>
                  <a:pt x="572" y="819"/>
                </a:lnTo>
                <a:lnTo>
                  <a:pt x="546" y="827"/>
                </a:lnTo>
                <a:lnTo>
                  <a:pt x="520" y="832"/>
                </a:lnTo>
                <a:lnTo>
                  <a:pt x="494" y="836"/>
                </a:lnTo>
                <a:lnTo>
                  <a:pt x="468" y="838"/>
                </a:lnTo>
                <a:lnTo>
                  <a:pt x="441" y="839"/>
                </a:lnTo>
                <a:lnTo>
                  <a:pt x="415" y="838"/>
                </a:lnTo>
                <a:lnTo>
                  <a:pt x="388" y="836"/>
                </a:lnTo>
                <a:lnTo>
                  <a:pt x="361" y="832"/>
                </a:lnTo>
                <a:lnTo>
                  <a:pt x="336" y="827"/>
                </a:lnTo>
                <a:lnTo>
                  <a:pt x="309" y="819"/>
                </a:lnTo>
                <a:lnTo>
                  <a:pt x="285" y="812"/>
                </a:lnTo>
                <a:lnTo>
                  <a:pt x="260" y="802"/>
                </a:lnTo>
                <a:lnTo>
                  <a:pt x="237" y="791"/>
                </a:lnTo>
                <a:lnTo>
                  <a:pt x="212" y="779"/>
                </a:lnTo>
                <a:lnTo>
                  <a:pt x="191" y="764"/>
                </a:lnTo>
                <a:lnTo>
                  <a:pt x="170" y="749"/>
                </a:lnTo>
                <a:lnTo>
                  <a:pt x="149" y="733"/>
                </a:lnTo>
                <a:lnTo>
                  <a:pt x="129" y="716"/>
                </a:lnTo>
                <a:lnTo>
                  <a:pt x="111" y="697"/>
                </a:lnTo>
                <a:lnTo>
                  <a:pt x="94" y="677"/>
                </a:lnTo>
                <a:lnTo>
                  <a:pt x="79" y="658"/>
                </a:lnTo>
                <a:lnTo>
                  <a:pt x="65" y="637"/>
                </a:lnTo>
                <a:lnTo>
                  <a:pt x="51" y="614"/>
                </a:lnTo>
                <a:lnTo>
                  <a:pt x="39" y="592"/>
                </a:lnTo>
                <a:lnTo>
                  <a:pt x="29" y="567"/>
                </a:lnTo>
                <a:lnTo>
                  <a:pt x="21" y="544"/>
                </a:lnTo>
                <a:lnTo>
                  <a:pt x="13" y="519"/>
                </a:lnTo>
                <a:lnTo>
                  <a:pt x="8" y="495"/>
                </a:lnTo>
                <a:lnTo>
                  <a:pt x="3" y="470"/>
                </a:lnTo>
                <a:lnTo>
                  <a:pt x="1" y="444"/>
                </a:lnTo>
                <a:lnTo>
                  <a:pt x="0" y="419"/>
                </a:lnTo>
                <a:lnTo>
                  <a:pt x="1" y="394"/>
                </a:lnTo>
                <a:lnTo>
                  <a:pt x="3" y="368"/>
                </a:lnTo>
                <a:lnTo>
                  <a:pt x="8" y="344"/>
                </a:lnTo>
                <a:lnTo>
                  <a:pt x="13" y="319"/>
                </a:lnTo>
                <a:lnTo>
                  <a:pt x="21" y="295"/>
                </a:lnTo>
                <a:lnTo>
                  <a:pt x="29" y="271"/>
                </a:lnTo>
                <a:lnTo>
                  <a:pt x="39" y="246"/>
                </a:lnTo>
                <a:lnTo>
                  <a:pt x="51" y="224"/>
                </a:lnTo>
                <a:lnTo>
                  <a:pt x="65" y="202"/>
                </a:lnTo>
                <a:lnTo>
                  <a:pt x="79" y="180"/>
                </a:lnTo>
                <a:lnTo>
                  <a:pt x="94" y="161"/>
                </a:lnTo>
                <a:lnTo>
                  <a:pt x="111" y="142"/>
                </a:lnTo>
                <a:lnTo>
                  <a:pt x="129" y="123"/>
                </a:lnTo>
                <a:lnTo>
                  <a:pt x="149" y="106"/>
                </a:lnTo>
                <a:lnTo>
                  <a:pt x="170" y="89"/>
                </a:lnTo>
                <a:lnTo>
                  <a:pt x="191" y="74"/>
                </a:lnTo>
                <a:lnTo>
                  <a:pt x="212" y="60"/>
                </a:lnTo>
                <a:lnTo>
                  <a:pt x="237" y="47"/>
                </a:lnTo>
                <a:lnTo>
                  <a:pt x="260" y="36"/>
                </a:lnTo>
                <a:lnTo>
                  <a:pt x="285" y="26"/>
                </a:lnTo>
                <a:lnTo>
                  <a:pt x="309" y="19"/>
                </a:lnTo>
                <a:lnTo>
                  <a:pt x="336" y="12"/>
                </a:lnTo>
                <a:lnTo>
                  <a:pt x="361" y="7"/>
                </a:lnTo>
                <a:lnTo>
                  <a:pt x="388" y="3"/>
                </a:lnTo>
                <a:lnTo>
                  <a:pt x="415" y="0"/>
                </a:lnTo>
                <a:lnTo>
                  <a:pt x="441" y="0"/>
                </a:lnTo>
                <a:lnTo>
                  <a:pt x="468" y="0"/>
                </a:lnTo>
                <a:lnTo>
                  <a:pt x="494" y="3"/>
                </a:lnTo>
                <a:lnTo>
                  <a:pt x="520" y="7"/>
                </a:lnTo>
                <a:lnTo>
                  <a:pt x="546" y="12"/>
                </a:lnTo>
                <a:lnTo>
                  <a:pt x="572" y="19"/>
                </a:lnTo>
                <a:lnTo>
                  <a:pt x="597" y="26"/>
                </a:lnTo>
                <a:lnTo>
                  <a:pt x="621" y="36"/>
                </a:lnTo>
                <a:lnTo>
                  <a:pt x="645" y="47"/>
                </a:lnTo>
                <a:lnTo>
                  <a:pt x="669" y="60"/>
                </a:lnTo>
                <a:lnTo>
                  <a:pt x="692" y="74"/>
                </a:lnTo>
                <a:lnTo>
                  <a:pt x="712" y="89"/>
                </a:lnTo>
                <a:lnTo>
                  <a:pt x="732" y="106"/>
                </a:lnTo>
                <a:lnTo>
                  <a:pt x="752" y="123"/>
                </a:lnTo>
                <a:lnTo>
                  <a:pt x="770" y="142"/>
                </a:lnTo>
                <a:lnTo>
                  <a:pt x="787" y="161"/>
                </a:lnTo>
                <a:lnTo>
                  <a:pt x="802" y="180"/>
                </a:lnTo>
                <a:lnTo>
                  <a:pt x="817" y="202"/>
                </a:lnTo>
                <a:lnTo>
                  <a:pt x="830" y="224"/>
                </a:lnTo>
                <a:lnTo>
                  <a:pt x="843" y="246"/>
                </a:lnTo>
                <a:lnTo>
                  <a:pt x="853" y="271"/>
                </a:lnTo>
                <a:lnTo>
                  <a:pt x="861" y="295"/>
                </a:lnTo>
                <a:lnTo>
                  <a:pt x="868" y="319"/>
                </a:lnTo>
                <a:lnTo>
                  <a:pt x="874" y="344"/>
                </a:lnTo>
                <a:lnTo>
                  <a:pt x="879" y="368"/>
                </a:lnTo>
                <a:lnTo>
                  <a:pt x="880" y="394"/>
                </a:lnTo>
                <a:lnTo>
                  <a:pt x="881" y="419"/>
                </a:lnTo>
                <a:lnTo>
                  <a:pt x="867" y="4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4" name="Freeform 330"/>
          <p:cNvSpPr>
            <a:spLocks/>
          </p:cNvSpPr>
          <p:nvPr/>
        </p:nvSpPr>
        <p:spPr bwMode="auto">
          <a:xfrm>
            <a:off x="377825" y="5059818"/>
            <a:ext cx="1258888" cy="1162050"/>
          </a:xfrm>
          <a:custGeom>
            <a:avLst/>
            <a:gdLst>
              <a:gd name="T0" fmla="*/ 2147483647 w 854"/>
              <a:gd name="T1" fmla="*/ 2147483647 h 813"/>
              <a:gd name="T2" fmla="*/ 2147483647 w 854"/>
              <a:gd name="T3" fmla="*/ 2147483647 h 813"/>
              <a:gd name="T4" fmla="*/ 2147483647 w 854"/>
              <a:gd name="T5" fmla="*/ 2147483647 h 813"/>
              <a:gd name="T6" fmla="*/ 2147483647 w 854"/>
              <a:gd name="T7" fmla="*/ 2147483647 h 813"/>
              <a:gd name="T8" fmla="*/ 2147483647 w 854"/>
              <a:gd name="T9" fmla="*/ 2147483647 h 813"/>
              <a:gd name="T10" fmla="*/ 2147483647 w 854"/>
              <a:gd name="T11" fmla="*/ 2147483647 h 813"/>
              <a:gd name="T12" fmla="*/ 2147483647 w 854"/>
              <a:gd name="T13" fmla="*/ 2147483647 h 813"/>
              <a:gd name="T14" fmla="*/ 2147483647 w 854"/>
              <a:gd name="T15" fmla="*/ 2147483647 h 813"/>
              <a:gd name="T16" fmla="*/ 2147483647 w 854"/>
              <a:gd name="T17" fmla="*/ 2147483647 h 813"/>
              <a:gd name="T18" fmla="*/ 2147483647 w 854"/>
              <a:gd name="T19" fmla="*/ 2147483647 h 813"/>
              <a:gd name="T20" fmla="*/ 2147483647 w 854"/>
              <a:gd name="T21" fmla="*/ 2147483647 h 813"/>
              <a:gd name="T22" fmla="*/ 2147483647 w 854"/>
              <a:gd name="T23" fmla="*/ 2147483647 h 813"/>
              <a:gd name="T24" fmla="*/ 2147483647 w 854"/>
              <a:gd name="T25" fmla="*/ 2147483647 h 813"/>
              <a:gd name="T26" fmla="*/ 2147483647 w 854"/>
              <a:gd name="T27" fmla="*/ 2147483647 h 813"/>
              <a:gd name="T28" fmla="*/ 2147483647 w 854"/>
              <a:gd name="T29" fmla="*/ 2147483647 h 813"/>
              <a:gd name="T30" fmla="*/ 2147483647 w 854"/>
              <a:gd name="T31" fmla="*/ 2147483647 h 813"/>
              <a:gd name="T32" fmla="*/ 2147483647 w 854"/>
              <a:gd name="T33" fmla="*/ 2147483647 h 813"/>
              <a:gd name="T34" fmla="*/ 2147483647 w 854"/>
              <a:gd name="T35" fmla="*/ 2147483647 h 813"/>
              <a:gd name="T36" fmla="*/ 2147483647 w 854"/>
              <a:gd name="T37" fmla="*/ 2147483647 h 813"/>
              <a:gd name="T38" fmla="*/ 2147483647 w 854"/>
              <a:gd name="T39" fmla="*/ 2147483647 h 813"/>
              <a:gd name="T40" fmla="*/ 2147483647 w 854"/>
              <a:gd name="T41" fmla="*/ 2147483647 h 813"/>
              <a:gd name="T42" fmla="*/ 2147483647 w 854"/>
              <a:gd name="T43" fmla="*/ 2147483647 h 813"/>
              <a:gd name="T44" fmla="*/ 2147483647 w 854"/>
              <a:gd name="T45" fmla="*/ 2147483647 h 813"/>
              <a:gd name="T46" fmla="*/ 2147483647 w 854"/>
              <a:gd name="T47" fmla="*/ 2147483647 h 813"/>
              <a:gd name="T48" fmla="*/ 2147483647 w 854"/>
              <a:gd name="T49" fmla="*/ 2147483647 h 813"/>
              <a:gd name="T50" fmla="*/ 2147483647 w 854"/>
              <a:gd name="T51" fmla="*/ 2147483647 h 813"/>
              <a:gd name="T52" fmla="*/ 2147483647 w 854"/>
              <a:gd name="T53" fmla="*/ 2147483647 h 813"/>
              <a:gd name="T54" fmla="*/ 2147483647 w 854"/>
              <a:gd name="T55" fmla="*/ 2147483647 h 813"/>
              <a:gd name="T56" fmla="*/ 2147483647 w 854"/>
              <a:gd name="T57" fmla="*/ 2147483647 h 813"/>
              <a:gd name="T58" fmla="*/ 2147483647 w 854"/>
              <a:gd name="T59" fmla="*/ 2147483647 h 813"/>
              <a:gd name="T60" fmla="*/ 2147483647 w 854"/>
              <a:gd name="T61" fmla="*/ 2147483647 h 813"/>
              <a:gd name="T62" fmla="*/ 2147483647 w 854"/>
              <a:gd name="T63" fmla="*/ 2147483647 h 813"/>
              <a:gd name="T64" fmla="*/ 2147483647 w 854"/>
              <a:gd name="T65" fmla="*/ 2147483647 h 813"/>
              <a:gd name="T66" fmla="*/ 2147483647 w 854"/>
              <a:gd name="T67" fmla="*/ 2147483647 h 813"/>
              <a:gd name="T68" fmla="*/ 2147483647 w 854"/>
              <a:gd name="T69" fmla="*/ 2147483647 h 813"/>
              <a:gd name="T70" fmla="*/ 2147483647 w 854"/>
              <a:gd name="T71" fmla="*/ 2147483647 h 813"/>
              <a:gd name="T72" fmla="*/ 2147483647 w 854"/>
              <a:gd name="T73" fmla="*/ 2147483647 h 813"/>
              <a:gd name="T74" fmla="*/ 2147483647 w 854"/>
              <a:gd name="T75" fmla="*/ 2147483647 h 813"/>
              <a:gd name="T76" fmla="*/ 2147483647 w 854"/>
              <a:gd name="T77" fmla="*/ 2147483647 h 813"/>
              <a:gd name="T78" fmla="*/ 2147483647 w 854"/>
              <a:gd name="T79" fmla="*/ 2147483647 h 813"/>
              <a:gd name="T80" fmla="*/ 2147483647 w 854"/>
              <a:gd name="T81" fmla="*/ 2147483647 h 813"/>
              <a:gd name="T82" fmla="*/ 2147483647 w 854"/>
              <a:gd name="T83" fmla="*/ 2147483647 h 813"/>
              <a:gd name="T84" fmla="*/ 2147483647 w 854"/>
              <a:gd name="T85" fmla="*/ 2147483647 h 813"/>
              <a:gd name="T86" fmla="*/ 2147483647 w 854"/>
              <a:gd name="T87" fmla="*/ 2147483647 h 813"/>
              <a:gd name="T88" fmla="*/ 2147483647 w 854"/>
              <a:gd name="T89" fmla="*/ 2147483647 h 813"/>
              <a:gd name="T90" fmla="*/ 2147483647 w 854"/>
              <a:gd name="T91" fmla="*/ 2147483647 h 813"/>
              <a:gd name="T92" fmla="*/ 2147483647 w 854"/>
              <a:gd name="T93" fmla="*/ 2147483647 h 813"/>
              <a:gd name="T94" fmla="*/ 2147483647 w 854"/>
              <a:gd name="T95" fmla="*/ 2147483647 h 813"/>
              <a:gd name="T96" fmla="*/ 2147483647 w 854"/>
              <a:gd name="T97" fmla="*/ 2147483647 h 813"/>
              <a:gd name="T98" fmla="*/ 2147483647 w 854"/>
              <a:gd name="T99" fmla="*/ 2147483647 h 813"/>
              <a:gd name="T100" fmla="*/ 2147483647 w 854"/>
              <a:gd name="T101" fmla="*/ 214748364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4" h="813">
                <a:moveTo>
                  <a:pt x="840" y="405"/>
                </a:moveTo>
                <a:lnTo>
                  <a:pt x="839" y="431"/>
                </a:lnTo>
                <a:lnTo>
                  <a:pt x="837" y="455"/>
                </a:lnTo>
                <a:lnTo>
                  <a:pt x="832" y="480"/>
                </a:lnTo>
                <a:lnTo>
                  <a:pt x="826" y="503"/>
                </a:lnTo>
                <a:lnTo>
                  <a:pt x="820" y="527"/>
                </a:lnTo>
                <a:lnTo>
                  <a:pt x="810" y="550"/>
                </a:lnTo>
                <a:lnTo>
                  <a:pt x="800" y="572"/>
                </a:lnTo>
                <a:lnTo>
                  <a:pt x="788" y="596"/>
                </a:lnTo>
                <a:lnTo>
                  <a:pt x="776" y="616"/>
                </a:lnTo>
                <a:lnTo>
                  <a:pt x="761" y="636"/>
                </a:lnTo>
                <a:lnTo>
                  <a:pt x="746" y="656"/>
                </a:lnTo>
                <a:lnTo>
                  <a:pt x="727" y="675"/>
                </a:lnTo>
                <a:lnTo>
                  <a:pt x="710" y="692"/>
                </a:lnTo>
                <a:lnTo>
                  <a:pt x="690" y="709"/>
                </a:lnTo>
                <a:lnTo>
                  <a:pt x="669" y="723"/>
                </a:lnTo>
                <a:lnTo>
                  <a:pt x="648" y="737"/>
                </a:lnTo>
                <a:lnTo>
                  <a:pt x="626" y="750"/>
                </a:lnTo>
                <a:lnTo>
                  <a:pt x="603" y="761"/>
                </a:lnTo>
                <a:lnTo>
                  <a:pt x="578" y="771"/>
                </a:lnTo>
                <a:lnTo>
                  <a:pt x="554" y="779"/>
                </a:lnTo>
                <a:lnTo>
                  <a:pt x="530" y="787"/>
                </a:lnTo>
                <a:lnTo>
                  <a:pt x="504" y="792"/>
                </a:lnTo>
                <a:lnTo>
                  <a:pt x="478" y="796"/>
                </a:lnTo>
                <a:lnTo>
                  <a:pt x="452" y="798"/>
                </a:lnTo>
                <a:lnTo>
                  <a:pt x="427" y="799"/>
                </a:lnTo>
                <a:lnTo>
                  <a:pt x="401" y="798"/>
                </a:lnTo>
                <a:lnTo>
                  <a:pt x="375" y="796"/>
                </a:lnTo>
                <a:lnTo>
                  <a:pt x="350" y="792"/>
                </a:lnTo>
                <a:lnTo>
                  <a:pt x="324" y="787"/>
                </a:lnTo>
                <a:lnTo>
                  <a:pt x="299" y="779"/>
                </a:lnTo>
                <a:lnTo>
                  <a:pt x="275" y="771"/>
                </a:lnTo>
                <a:lnTo>
                  <a:pt x="250" y="761"/>
                </a:lnTo>
                <a:lnTo>
                  <a:pt x="227" y="750"/>
                </a:lnTo>
                <a:lnTo>
                  <a:pt x="205" y="737"/>
                </a:lnTo>
                <a:lnTo>
                  <a:pt x="185" y="723"/>
                </a:lnTo>
                <a:lnTo>
                  <a:pt x="163" y="709"/>
                </a:lnTo>
                <a:lnTo>
                  <a:pt x="144" y="692"/>
                </a:lnTo>
                <a:lnTo>
                  <a:pt x="126" y="675"/>
                </a:lnTo>
                <a:lnTo>
                  <a:pt x="109" y="656"/>
                </a:lnTo>
                <a:lnTo>
                  <a:pt x="93" y="636"/>
                </a:lnTo>
                <a:lnTo>
                  <a:pt x="78" y="616"/>
                </a:lnTo>
                <a:lnTo>
                  <a:pt x="65" y="596"/>
                </a:lnTo>
                <a:lnTo>
                  <a:pt x="53" y="572"/>
                </a:lnTo>
                <a:lnTo>
                  <a:pt x="43" y="550"/>
                </a:lnTo>
                <a:lnTo>
                  <a:pt x="33" y="527"/>
                </a:lnTo>
                <a:lnTo>
                  <a:pt x="27" y="503"/>
                </a:lnTo>
                <a:lnTo>
                  <a:pt x="21" y="480"/>
                </a:lnTo>
                <a:lnTo>
                  <a:pt x="17" y="455"/>
                </a:lnTo>
                <a:lnTo>
                  <a:pt x="15" y="431"/>
                </a:lnTo>
                <a:lnTo>
                  <a:pt x="14" y="405"/>
                </a:lnTo>
                <a:lnTo>
                  <a:pt x="15" y="381"/>
                </a:lnTo>
                <a:lnTo>
                  <a:pt x="17" y="356"/>
                </a:lnTo>
                <a:lnTo>
                  <a:pt x="21" y="332"/>
                </a:lnTo>
                <a:lnTo>
                  <a:pt x="27" y="308"/>
                </a:lnTo>
                <a:lnTo>
                  <a:pt x="33" y="285"/>
                </a:lnTo>
                <a:lnTo>
                  <a:pt x="43" y="262"/>
                </a:lnTo>
                <a:lnTo>
                  <a:pt x="53" y="238"/>
                </a:lnTo>
                <a:lnTo>
                  <a:pt x="65" y="216"/>
                </a:lnTo>
                <a:lnTo>
                  <a:pt x="78" y="194"/>
                </a:lnTo>
                <a:lnTo>
                  <a:pt x="93" y="175"/>
                </a:lnTo>
                <a:lnTo>
                  <a:pt x="109" y="155"/>
                </a:lnTo>
                <a:lnTo>
                  <a:pt x="126" y="136"/>
                </a:lnTo>
                <a:lnTo>
                  <a:pt x="144" y="120"/>
                </a:lnTo>
                <a:lnTo>
                  <a:pt x="163" y="102"/>
                </a:lnTo>
                <a:lnTo>
                  <a:pt x="185" y="88"/>
                </a:lnTo>
                <a:lnTo>
                  <a:pt x="205" y="75"/>
                </a:lnTo>
                <a:lnTo>
                  <a:pt x="227" y="62"/>
                </a:lnTo>
                <a:lnTo>
                  <a:pt x="250" y="51"/>
                </a:lnTo>
                <a:lnTo>
                  <a:pt x="275" y="41"/>
                </a:lnTo>
                <a:lnTo>
                  <a:pt x="299" y="32"/>
                </a:lnTo>
                <a:lnTo>
                  <a:pt x="324" y="25"/>
                </a:lnTo>
                <a:lnTo>
                  <a:pt x="350" y="20"/>
                </a:lnTo>
                <a:lnTo>
                  <a:pt x="375" y="15"/>
                </a:lnTo>
                <a:lnTo>
                  <a:pt x="401" y="13"/>
                </a:lnTo>
                <a:lnTo>
                  <a:pt x="427" y="13"/>
                </a:lnTo>
                <a:lnTo>
                  <a:pt x="452" y="13"/>
                </a:lnTo>
                <a:lnTo>
                  <a:pt x="478" y="15"/>
                </a:lnTo>
                <a:lnTo>
                  <a:pt x="504" y="20"/>
                </a:lnTo>
                <a:lnTo>
                  <a:pt x="530" y="25"/>
                </a:lnTo>
                <a:lnTo>
                  <a:pt x="554" y="32"/>
                </a:lnTo>
                <a:lnTo>
                  <a:pt x="578" y="41"/>
                </a:lnTo>
                <a:lnTo>
                  <a:pt x="603" y="51"/>
                </a:lnTo>
                <a:lnTo>
                  <a:pt x="626" y="62"/>
                </a:lnTo>
                <a:lnTo>
                  <a:pt x="648" y="75"/>
                </a:lnTo>
                <a:lnTo>
                  <a:pt x="669" y="88"/>
                </a:lnTo>
                <a:lnTo>
                  <a:pt x="690" y="102"/>
                </a:lnTo>
                <a:lnTo>
                  <a:pt x="710" y="120"/>
                </a:lnTo>
                <a:lnTo>
                  <a:pt x="727" y="136"/>
                </a:lnTo>
                <a:lnTo>
                  <a:pt x="746" y="155"/>
                </a:lnTo>
                <a:lnTo>
                  <a:pt x="761" y="175"/>
                </a:lnTo>
                <a:lnTo>
                  <a:pt x="776" y="194"/>
                </a:lnTo>
                <a:lnTo>
                  <a:pt x="788" y="216"/>
                </a:lnTo>
                <a:lnTo>
                  <a:pt x="800" y="238"/>
                </a:lnTo>
                <a:lnTo>
                  <a:pt x="810" y="262"/>
                </a:lnTo>
                <a:lnTo>
                  <a:pt x="820" y="285"/>
                </a:lnTo>
                <a:lnTo>
                  <a:pt x="826" y="308"/>
                </a:lnTo>
                <a:lnTo>
                  <a:pt x="832" y="332"/>
                </a:lnTo>
                <a:lnTo>
                  <a:pt x="837" y="356"/>
                </a:lnTo>
                <a:lnTo>
                  <a:pt x="839" y="381"/>
                </a:lnTo>
                <a:lnTo>
                  <a:pt x="840" y="405"/>
                </a:lnTo>
                <a:lnTo>
                  <a:pt x="853" y="405"/>
                </a:lnTo>
                <a:lnTo>
                  <a:pt x="853" y="431"/>
                </a:lnTo>
                <a:lnTo>
                  <a:pt x="851" y="456"/>
                </a:lnTo>
                <a:lnTo>
                  <a:pt x="846" y="480"/>
                </a:lnTo>
                <a:lnTo>
                  <a:pt x="840" y="504"/>
                </a:lnTo>
                <a:lnTo>
                  <a:pt x="833" y="529"/>
                </a:lnTo>
                <a:lnTo>
                  <a:pt x="824" y="553"/>
                </a:lnTo>
                <a:lnTo>
                  <a:pt x="815" y="576"/>
                </a:lnTo>
                <a:lnTo>
                  <a:pt x="802" y="598"/>
                </a:lnTo>
                <a:lnTo>
                  <a:pt x="790" y="620"/>
                </a:lnTo>
                <a:lnTo>
                  <a:pt x="776" y="641"/>
                </a:lnTo>
                <a:lnTo>
                  <a:pt x="758" y="660"/>
                </a:lnTo>
                <a:lnTo>
                  <a:pt x="742" y="680"/>
                </a:lnTo>
                <a:lnTo>
                  <a:pt x="724" y="698"/>
                </a:lnTo>
                <a:lnTo>
                  <a:pt x="704" y="714"/>
                </a:lnTo>
                <a:lnTo>
                  <a:pt x="683" y="730"/>
                </a:lnTo>
                <a:lnTo>
                  <a:pt x="663" y="744"/>
                </a:lnTo>
                <a:lnTo>
                  <a:pt x="639" y="757"/>
                </a:lnTo>
                <a:lnTo>
                  <a:pt x="616" y="769"/>
                </a:lnTo>
                <a:lnTo>
                  <a:pt x="593" y="779"/>
                </a:lnTo>
                <a:lnTo>
                  <a:pt x="568" y="789"/>
                </a:lnTo>
                <a:lnTo>
                  <a:pt x="543" y="797"/>
                </a:lnTo>
                <a:lnTo>
                  <a:pt x="518" y="802"/>
                </a:lnTo>
                <a:lnTo>
                  <a:pt x="492" y="808"/>
                </a:lnTo>
                <a:lnTo>
                  <a:pt x="466" y="810"/>
                </a:lnTo>
                <a:lnTo>
                  <a:pt x="440" y="812"/>
                </a:lnTo>
                <a:lnTo>
                  <a:pt x="414" y="812"/>
                </a:lnTo>
                <a:lnTo>
                  <a:pt x="388" y="810"/>
                </a:lnTo>
                <a:lnTo>
                  <a:pt x="361" y="808"/>
                </a:lnTo>
                <a:lnTo>
                  <a:pt x="336" y="802"/>
                </a:lnTo>
                <a:lnTo>
                  <a:pt x="310" y="797"/>
                </a:lnTo>
                <a:lnTo>
                  <a:pt x="285" y="789"/>
                </a:lnTo>
                <a:lnTo>
                  <a:pt x="260" y="779"/>
                </a:lnTo>
                <a:lnTo>
                  <a:pt x="237" y="769"/>
                </a:lnTo>
                <a:lnTo>
                  <a:pt x="214" y="757"/>
                </a:lnTo>
                <a:lnTo>
                  <a:pt x="190" y="744"/>
                </a:lnTo>
                <a:lnTo>
                  <a:pt x="170" y="730"/>
                </a:lnTo>
                <a:lnTo>
                  <a:pt x="150" y="714"/>
                </a:lnTo>
                <a:lnTo>
                  <a:pt x="130" y="698"/>
                </a:lnTo>
                <a:lnTo>
                  <a:pt x="112" y="680"/>
                </a:lnTo>
                <a:lnTo>
                  <a:pt x="95" y="660"/>
                </a:lnTo>
                <a:lnTo>
                  <a:pt x="78" y="641"/>
                </a:lnTo>
                <a:lnTo>
                  <a:pt x="63" y="620"/>
                </a:lnTo>
                <a:lnTo>
                  <a:pt x="51" y="598"/>
                </a:lnTo>
                <a:lnTo>
                  <a:pt x="39" y="576"/>
                </a:lnTo>
                <a:lnTo>
                  <a:pt x="29" y="553"/>
                </a:lnTo>
                <a:lnTo>
                  <a:pt x="20" y="529"/>
                </a:lnTo>
                <a:lnTo>
                  <a:pt x="13" y="504"/>
                </a:lnTo>
                <a:lnTo>
                  <a:pt x="7" y="480"/>
                </a:lnTo>
                <a:lnTo>
                  <a:pt x="3" y="456"/>
                </a:lnTo>
                <a:lnTo>
                  <a:pt x="1" y="431"/>
                </a:lnTo>
                <a:lnTo>
                  <a:pt x="0" y="405"/>
                </a:lnTo>
                <a:lnTo>
                  <a:pt x="1" y="380"/>
                </a:lnTo>
                <a:lnTo>
                  <a:pt x="3" y="356"/>
                </a:lnTo>
                <a:lnTo>
                  <a:pt x="7" y="331"/>
                </a:lnTo>
                <a:lnTo>
                  <a:pt x="13" y="307"/>
                </a:lnTo>
                <a:lnTo>
                  <a:pt x="20" y="282"/>
                </a:lnTo>
                <a:lnTo>
                  <a:pt x="29" y="258"/>
                </a:lnTo>
                <a:lnTo>
                  <a:pt x="39" y="236"/>
                </a:lnTo>
                <a:lnTo>
                  <a:pt x="51" y="213"/>
                </a:lnTo>
                <a:lnTo>
                  <a:pt x="63" y="192"/>
                </a:lnTo>
                <a:lnTo>
                  <a:pt x="78" y="171"/>
                </a:lnTo>
                <a:lnTo>
                  <a:pt x="95" y="152"/>
                </a:lnTo>
                <a:lnTo>
                  <a:pt x="112" y="132"/>
                </a:lnTo>
                <a:lnTo>
                  <a:pt x="130" y="114"/>
                </a:lnTo>
                <a:lnTo>
                  <a:pt x="150" y="98"/>
                </a:lnTo>
                <a:lnTo>
                  <a:pt x="170" y="81"/>
                </a:lnTo>
                <a:lnTo>
                  <a:pt x="190" y="67"/>
                </a:lnTo>
                <a:lnTo>
                  <a:pt x="214" y="54"/>
                </a:lnTo>
                <a:lnTo>
                  <a:pt x="237" y="42"/>
                </a:lnTo>
                <a:lnTo>
                  <a:pt x="260" y="32"/>
                </a:lnTo>
                <a:lnTo>
                  <a:pt x="285" y="23"/>
                </a:lnTo>
                <a:lnTo>
                  <a:pt x="310" y="15"/>
                </a:lnTo>
                <a:lnTo>
                  <a:pt x="336" y="9"/>
                </a:lnTo>
                <a:lnTo>
                  <a:pt x="361" y="4"/>
                </a:lnTo>
                <a:lnTo>
                  <a:pt x="388" y="1"/>
                </a:lnTo>
                <a:lnTo>
                  <a:pt x="414" y="0"/>
                </a:lnTo>
                <a:lnTo>
                  <a:pt x="440" y="0"/>
                </a:lnTo>
                <a:lnTo>
                  <a:pt x="466" y="1"/>
                </a:lnTo>
                <a:lnTo>
                  <a:pt x="492" y="4"/>
                </a:lnTo>
                <a:lnTo>
                  <a:pt x="518" y="9"/>
                </a:lnTo>
                <a:lnTo>
                  <a:pt x="543" y="15"/>
                </a:lnTo>
                <a:lnTo>
                  <a:pt x="568" y="23"/>
                </a:lnTo>
                <a:lnTo>
                  <a:pt x="593" y="32"/>
                </a:lnTo>
                <a:lnTo>
                  <a:pt x="616" y="42"/>
                </a:lnTo>
                <a:lnTo>
                  <a:pt x="639" y="54"/>
                </a:lnTo>
                <a:lnTo>
                  <a:pt x="663" y="67"/>
                </a:lnTo>
                <a:lnTo>
                  <a:pt x="683" y="81"/>
                </a:lnTo>
                <a:lnTo>
                  <a:pt x="704" y="98"/>
                </a:lnTo>
                <a:lnTo>
                  <a:pt x="724" y="114"/>
                </a:lnTo>
                <a:lnTo>
                  <a:pt x="742" y="132"/>
                </a:lnTo>
                <a:lnTo>
                  <a:pt x="758" y="152"/>
                </a:lnTo>
                <a:lnTo>
                  <a:pt x="776" y="171"/>
                </a:lnTo>
                <a:lnTo>
                  <a:pt x="790" y="192"/>
                </a:lnTo>
                <a:lnTo>
                  <a:pt x="802" y="213"/>
                </a:lnTo>
                <a:lnTo>
                  <a:pt x="815" y="236"/>
                </a:lnTo>
                <a:lnTo>
                  <a:pt x="824" y="258"/>
                </a:lnTo>
                <a:lnTo>
                  <a:pt x="833" y="282"/>
                </a:lnTo>
                <a:lnTo>
                  <a:pt x="840" y="307"/>
                </a:lnTo>
                <a:lnTo>
                  <a:pt x="846" y="331"/>
                </a:lnTo>
                <a:lnTo>
                  <a:pt x="851" y="356"/>
                </a:lnTo>
                <a:lnTo>
                  <a:pt x="853" y="380"/>
                </a:lnTo>
                <a:lnTo>
                  <a:pt x="853" y="405"/>
                </a:lnTo>
                <a:lnTo>
                  <a:pt x="840" y="40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lstStyle/>
          <a:p>
            <a:endParaRPr lang="fr-FR"/>
          </a:p>
        </p:txBody>
      </p:sp>
      <p:sp>
        <p:nvSpPr>
          <p:cNvPr id="16" name="Rectangle 354"/>
          <p:cNvSpPr>
            <a:spLocks noChangeArrowheads="1"/>
          </p:cNvSpPr>
          <p:nvPr/>
        </p:nvSpPr>
        <p:spPr bwMode="auto">
          <a:xfrm>
            <a:off x="8196263" y="3063068"/>
            <a:ext cx="1211262" cy="112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7" name="Rectangle 355"/>
          <p:cNvSpPr>
            <a:spLocks noChangeArrowheads="1"/>
          </p:cNvSpPr>
          <p:nvPr/>
        </p:nvSpPr>
        <p:spPr bwMode="auto">
          <a:xfrm>
            <a:off x="8064500" y="2878918"/>
            <a:ext cx="1341438" cy="146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8" name="Rectangle 358"/>
          <p:cNvSpPr>
            <a:spLocks noChangeArrowheads="1"/>
          </p:cNvSpPr>
          <p:nvPr/>
        </p:nvSpPr>
        <p:spPr bwMode="auto">
          <a:xfrm>
            <a:off x="1490390" y="2525686"/>
            <a:ext cx="1759029" cy="3891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566" tIns="40283" rIns="80566" bIns="40283">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defTabSz="739775"/>
            <a:r>
              <a:rPr lang="fr-FR" altLang="fr-FR" sz="1000" dirty="0" smtClean="0">
                <a:solidFill>
                  <a:srgbClr val="3333CC"/>
                </a:solidFill>
                <a:latin typeface="Arial Black" panose="020B0A04020102020204" pitchFamily="34" charset="0"/>
              </a:rPr>
              <a:t>13.4 Logistique d’approvisionnement</a:t>
            </a:r>
            <a:endParaRPr lang="fr-FR" altLang="fr-FR" sz="1000" dirty="0">
              <a:solidFill>
                <a:srgbClr val="3333CC"/>
              </a:solidFill>
              <a:latin typeface="Arial Black" panose="020B0A04020102020204" pitchFamily="34" charset="0"/>
            </a:endParaRPr>
          </a:p>
        </p:txBody>
      </p:sp>
      <p:sp>
        <p:nvSpPr>
          <p:cNvPr id="19" name="Rectangle 360"/>
          <p:cNvSpPr>
            <a:spLocks noChangeArrowheads="1"/>
          </p:cNvSpPr>
          <p:nvPr/>
        </p:nvSpPr>
        <p:spPr bwMode="auto">
          <a:xfrm>
            <a:off x="3435351" y="2725757"/>
            <a:ext cx="1307689"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13.1.  Logistique </a:t>
            </a:r>
            <a:r>
              <a:rPr lang="fr-FR" altLang="fr-FR" sz="1000" dirty="0" smtClean="0">
                <a:solidFill>
                  <a:srgbClr val="3333CC"/>
                </a:solidFill>
                <a:latin typeface="Arial Black" panose="020B0A04020102020204" pitchFamily="34" charset="0"/>
              </a:rPr>
              <a:t>usinage</a:t>
            </a:r>
            <a:endParaRPr lang="fr-FR" altLang="fr-FR" sz="1000" dirty="0">
              <a:solidFill>
                <a:srgbClr val="3333CC"/>
              </a:solidFill>
              <a:latin typeface="Arial Black" panose="020B0A04020102020204" pitchFamily="34" charset="0"/>
            </a:endParaRPr>
          </a:p>
        </p:txBody>
      </p:sp>
      <p:sp>
        <p:nvSpPr>
          <p:cNvPr id="20" name="Rectangle 362"/>
          <p:cNvSpPr>
            <a:spLocks noChangeArrowheads="1"/>
          </p:cNvSpPr>
          <p:nvPr/>
        </p:nvSpPr>
        <p:spPr bwMode="auto">
          <a:xfrm>
            <a:off x="5375682" y="4734790"/>
            <a:ext cx="2546850"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 2 Logistique assemblage</a:t>
            </a:r>
            <a:endParaRPr lang="fr-FR" altLang="fr-FR" sz="1000" dirty="0">
              <a:solidFill>
                <a:srgbClr val="3333CC"/>
              </a:solidFill>
              <a:latin typeface="Arial Black" panose="020B0A04020102020204" pitchFamily="34" charset="0"/>
            </a:endParaRPr>
          </a:p>
        </p:txBody>
      </p:sp>
      <p:sp>
        <p:nvSpPr>
          <p:cNvPr id="21" name="Rectangle 370"/>
          <p:cNvSpPr>
            <a:spLocks noChangeArrowheads="1"/>
          </p:cNvSpPr>
          <p:nvPr/>
        </p:nvSpPr>
        <p:spPr bwMode="auto">
          <a:xfrm>
            <a:off x="3565525" y="4697868"/>
            <a:ext cx="1090613"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2" name="Rectangle 371"/>
          <p:cNvSpPr>
            <a:spLocks noChangeArrowheads="1"/>
          </p:cNvSpPr>
          <p:nvPr/>
        </p:nvSpPr>
        <p:spPr bwMode="auto">
          <a:xfrm>
            <a:off x="3614738" y="4856618"/>
            <a:ext cx="1090612" cy="100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8" name="Rectangle 318"/>
          <p:cNvSpPr>
            <a:spLocks noChangeArrowheads="1"/>
          </p:cNvSpPr>
          <p:nvPr/>
        </p:nvSpPr>
        <p:spPr bwMode="auto">
          <a:xfrm>
            <a:off x="1606550" y="4195779"/>
            <a:ext cx="1020764" cy="243656"/>
          </a:xfrm>
          <a:prstGeom prst="rect">
            <a:avLst/>
          </a:prstGeom>
          <a:solidFill>
            <a:schemeClr val="bg1"/>
          </a:solidFill>
          <a:ln>
            <a:solidFill>
              <a:srgbClr val="3333CC"/>
            </a:solidFill>
          </a:ln>
          <a:effectLst/>
          <a:extLst/>
        </p:spPr>
        <p:txBody>
          <a:bodyPr wrap="square" lIns="88900" tIns="44450" rIns="88900" bIns="44450">
            <a:spAutoFit/>
          </a:bodyPr>
          <a:lstStyle/>
          <a:p>
            <a:pPr defTabSz="739775"/>
            <a:r>
              <a:rPr lang="fr-FR" altLang="fr-FR" sz="1000" dirty="0">
                <a:solidFill>
                  <a:srgbClr val="3333CC"/>
                </a:solidFill>
                <a:latin typeface="Arial Black" panose="020B0A04020102020204" pitchFamily="34" charset="0"/>
              </a:rPr>
              <a:t>2 </a:t>
            </a:r>
            <a:r>
              <a:rPr lang="fr-FR" altLang="fr-FR" sz="1000" dirty="0" smtClean="0">
                <a:solidFill>
                  <a:srgbClr val="3333CC"/>
                </a:solidFill>
                <a:latin typeface="Arial Black" panose="020B0A04020102020204" pitchFamily="34" charset="0"/>
              </a:rPr>
              <a:t>Transport</a:t>
            </a:r>
            <a:endParaRPr lang="fr-FR" altLang="fr-FR" sz="1000" dirty="0">
              <a:solidFill>
                <a:srgbClr val="3333CC"/>
              </a:solidFill>
              <a:latin typeface="Arial Black" panose="020B0A04020102020204" pitchFamily="34" charset="0"/>
            </a:endParaRPr>
          </a:p>
        </p:txBody>
      </p:sp>
      <p:sp>
        <p:nvSpPr>
          <p:cNvPr id="29" name="Rectangle 318"/>
          <p:cNvSpPr>
            <a:spLocks noChangeArrowheads="1"/>
          </p:cNvSpPr>
          <p:nvPr/>
        </p:nvSpPr>
        <p:spPr bwMode="auto">
          <a:xfrm>
            <a:off x="1970118" y="5896494"/>
            <a:ext cx="114455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p>
            <a:pPr defTabSz="739775"/>
            <a:r>
              <a:rPr lang="fr-FR" altLang="fr-FR" sz="1000" dirty="0" smtClean="0">
                <a:solidFill>
                  <a:srgbClr val="3333CC"/>
                </a:solidFill>
                <a:latin typeface="Arial Black" panose="020B0A04020102020204" pitchFamily="34" charset="0"/>
              </a:rPr>
              <a:t>10 Transport</a:t>
            </a:r>
            <a:endParaRPr lang="fr-FR" altLang="fr-FR" sz="1000" dirty="0">
              <a:solidFill>
                <a:srgbClr val="3333CC"/>
              </a:solidFill>
              <a:latin typeface="Arial Black" panose="020B0A04020102020204" pitchFamily="34" charset="0"/>
            </a:endParaRPr>
          </a:p>
        </p:txBody>
      </p:sp>
      <p:sp>
        <p:nvSpPr>
          <p:cNvPr id="30" name="Rectangle 319"/>
          <p:cNvSpPr>
            <a:spLocks noChangeArrowheads="1"/>
          </p:cNvSpPr>
          <p:nvPr/>
        </p:nvSpPr>
        <p:spPr bwMode="auto">
          <a:xfrm>
            <a:off x="8486775" y="4733455"/>
            <a:ext cx="1159445" cy="875188"/>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31" name="Rectangle 319"/>
          <p:cNvSpPr>
            <a:spLocks noChangeArrowheads="1"/>
          </p:cNvSpPr>
          <p:nvPr/>
        </p:nvSpPr>
        <p:spPr bwMode="auto">
          <a:xfrm>
            <a:off x="5980652" y="5608642"/>
            <a:ext cx="1266453" cy="85731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33" name="Rectangle 319"/>
          <p:cNvSpPr>
            <a:spLocks noChangeArrowheads="1"/>
          </p:cNvSpPr>
          <p:nvPr/>
        </p:nvSpPr>
        <p:spPr bwMode="auto">
          <a:xfrm>
            <a:off x="5286069" y="3365499"/>
            <a:ext cx="965200" cy="92120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34" name="Rectangle 360"/>
          <p:cNvSpPr>
            <a:spLocks noChangeArrowheads="1"/>
          </p:cNvSpPr>
          <p:nvPr/>
        </p:nvSpPr>
        <p:spPr bwMode="auto">
          <a:xfrm>
            <a:off x="99216" y="4685030"/>
            <a:ext cx="1095354" cy="55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13.3 </a:t>
            </a:r>
          </a:p>
          <a:p>
            <a:r>
              <a:rPr lang="fr-FR" altLang="fr-FR" sz="1000" dirty="0" smtClean="0">
                <a:solidFill>
                  <a:srgbClr val="3333CC"/>
                </a:solidFill>
                <a:latin typeface="Arial Black" panose="020B0A04020102020204" pitchFamily="34" charset="0"/>
              </a:rPr>
              <a:t>Logistique d’expédition</a:t>
            </a:r>
            <a:endParaRPr lang="fr-FR" altLang="fr-FR" sz="1000" dirty="0">
              <a:solidFill>
                <a:srgbClr val="3333CC"/>
              </a:solidFill>
              <a:latin typeface="Arial Black" panose="020B0A04020102020204" pitchFamily="34" charset="0"/>
            </a:endParaRPr>
          </a:p>
        </p:txBody>
      </p:sp>
      <p:sp>
        <p:nvSpPr>
          <p:cNvPr id="35" name="Rectangle 360"/>
          <p:cNvSpPr>
            <a:spLocks noChangeArrowheads="1"/>
          </p:cNvSpPr>
          <p:nvPr/>
        </p:nvSpPr>
        <p:spPr bwMode="auto">
          <a:xfrm>
            <a:off x="6083415" y="556378"/>
            <a:ext cx="1311582"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12 Commercial</a:t>
            </a:r>
            <a:endParaRPr lang="fr-FR" altLang="fr-FR" sz="1000" dirty="0">
              <a:solidFill>
                <a:srgbClr val="3333CC"/>
              </a:solidFill>
              <a:latin typeface="Arial Black" panose="020B0A04020102020204" pitchFamily="34" charset="0"/>
            </a:endParaRPr>
          </a:p>
        </p:txBody>
      </p:sp>
      <p:sp>
        <p:nvSpPr>
          <p:cNvPr id="36" name="Rectangle 360"/>
          <p:cNvSpPr>
            <a:spLocks noChangeArrowheads="1"/>
          </p:cNvSpPr>
          <p:nvPr/>
        </p:nvSpPr>
        <p:spPr bwMode="auto">
          <a:xfrm>
            <a:off x="165391" y="2508819"/>
            <a:ext cx="1204283" cy="4129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 Fournisseur</a:t>
            </a:r>
          </a:p>
          <a:p>
            <a:r>
              <a:rPr lang="fr-FR" altLang="fr-FR" sz="1000" dirty="0" err="1" smtClean="0">
                <a:solidFill>
                  <a:srgbClr val="3333CC"/>
                </a:solidFill>
                <a:latin typeface="Arial Black" panose="020B0A04020102020204" pitchFamily="34" charset="0"/>
              </a:rPr>
              <a:t>Mastobois</a:t>
            </a:r>
            <a:endParaRPr lang="fr-FR" altLang="fr-FR" sz="1000" dirty="0">
              <a:solidFill>
                <a:srgbClr val="3333CC"/>
              </a:solidFill>
              <a:latin typeface="Arial Black" panose="020B0A04020102020204" pitchFamily="34" charset="0"/>
            </a:endParaRPr>
          </a:p>
        </p:txBody>
      </p:sp>
      <p:sp>
        <p:nvSpPr>
          <p:cNvPr id="37" name="Rectangle 12"/>
          <p:cNvSpPr>
            <a:spLocks noChangeArrowheads="1"/>
          </p:cNvSpPr>
          <p:nvPr/>
        </p:nvSpPr>
        <p:spPr bwMode="auto">
          <a:xfrm>
            <a:off x="3361401" y="3503838"/>
            <a:ext cx="1528837" cy="103536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38" name="Rectangle 15"/>
          <p:cNvSpPr>
            <a:spLocks noChangeArrowheads="1"/>
          </p:cNvSpPr>
          <p:nvPr/>
        </p:nvSpPr>
        <p:spPr bwMode="auto">
          <a:xfrm>
            <a:off x="3313150" y="3635830"/>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39" name="Rectangle 12"/>
          <p:cNvSpPr>
            <a:spLocks noChangeArrowheads="1"/>
          </p:cNvSpPr>
          <p:nvPr/>
        </p:nvSpPr>
        <p:spPr bwMode="auto">
          <a:xfrm>
            <a:off x="3376242" y="4753678"/>
            <a:ext cx="1516040" cy="1085395"/>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0" name="Rectangle 15"/>
          <p:cNvSpPr>
            <a:spLocks noChangeArrowheads="1"/>
          </p:cNvSpPr>
          <p:nvPr/>
        </p:nvSpPr>
        <p:spPr bwMode="auto">
          <a:xfrm>
            <a:off x="3314329" y="497000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1" name="Rectangle 360"/>
          <p:cNvSpPr>
            <a:spLocks noChangeArrowheads="1"/>
          </p:cNvSpPr>
          <p:nvPr/>
        </p:nvSpPr>
        <p:spPr bwMode="auto">
          <a:xfrm>
            <a:off x="274321" y="5839074"/>
            <a:ext cx="977438" cy="243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smtClean="0">
                <a:solidFill>
                  <a:srgbClr val="3333CC"/>
                </a:solidFill>
                <a:latin typeface="Arial Black" panose="020B0A04020102020204" pitchFamily="34" charset="0"/>
              </a:rPr>
              <a:t>11 Clients</a:t>
            </a:r>
            <a:endParaRPr lang="fr-FR" altLang="fr-FR" sz="1000" dirty="0">
              <a:solidFill>
                <a:srgbClr val="3333CC"/>
              </a:solidFill>
              <a:latin typeface="Arial Black" panose="020B0A04020102020204" pitchFamily="34" charset="0"/>
            </a:endParaRPr>
          </a:p>
        </p:txBody>
      </p:sp>
      <p:graphicFrame>
        <p:nvGraphicFramePr>
          <p:cNvPr id="42" name="Tableau 41"/>
          <p:cNvGraphicFramePr>
            <a:graphicFrameLocks noGrp="1"/>
          </p:cNvGraphicFramePr>
          <p:nvPr>
            <p:extLst>
              <p:ext uri="{D42A27DB-BD31-4B8C-83A1-F6EECF244321}">
                <p14:modId xmlns:p14="http://schemas.microsoft.com/office/powerpoint/2010/main" val="2700356943"/>
              </p:ext>
            </p:extLst>
          </p:nvPr>
        </p:nvGraphicFramePr>
        <p:xfrm>
          <a:off x="274321" y="3080700"/>
          <a:ext cx="2979520" cy="549840"/>
        </p:xfrm>
        <a:graphic>
          <a:graphicData uri="http://schemas.openxmlformats.org/drawingml/2006/table">
            <a:tbl>
              <a:tblPr firstRow="1" firstCol="1" bandRow="1">
                <a:tableStyleId>{F5AB1C69-6EDB-4FF4-983F-18BD219EF322}</a:tableStyleId>
              </a:tblPr>
              <a:tblGrid>
                <a:gridCol w="595904"/>
                <a:gridCol w="595904"/>
                <a:gridCol w="595904"/>
                <a:gridCol w="595904"/>
                <a:gridCol w="595904"/>
              </a:tblGrid>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OA 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Article</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Quantité</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Début</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Fin</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16-févr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01-mars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M3</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03-mars</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3" name="Tableau 42"/>
          <p:cNvGraphicFramePr>
            <a:graphicFrameLocks noGrp="1"/>
          </p:cNvGraphicFramePr>
          <p:nvPr>
            <p:extLst>
              <p:ext uri="{D42A27DB-BD31-4B8C-83A1-F6EECF244321}">
                <p14:modId xmlns:p14="http://schemas.microsoft.com/office/powerpoint/2010/main" val="1011876825"/>
              </p:ext>
            </p:extLst>
          </p:nvPr>
        </p:nvGraphicFramePr>
        <p:xfrm>
          <a:off x="6497571" y="2762806"/>
          <a:ext cx="3176920" cy="397040"/>
        </p:xfrm>
        <a:graphic>
          <a:graphicData uri="http://schemas.openxmlformats.org/drawingml/2006/table">
            <a:tbl>
              <a:tblPr firstRow="1" firstCol="1" bandRow="1">
                <a:tableStyleId>{F5AB1C69-6EDB-4FF4-983F-18BD219EF322}</a:tableStyleId>
              </a:tblPr>
              <a:tblGrid>
                <a:gridCol w="635384"/>
                <a:gridCol w="635384"/>
                <a:gridCol w="635384"/>
                <a:gridCol w="635384"/>
                <a:gridCol w="635384"/>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B2</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25</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29</a:t>
                      </a:r>
                      <a:r>
                        <a:rPr lang="fr-FR" sz="1100" b="0" kern="1200" baseline="0" dirty="0" smtClean="0">
                          <a:solidFill>
                            <a:schemeClr val="tx1"/>
                          </a:solidFill>
                          <a:latin typeface="Arial" panose="020B0604020202020204" pitchFamily="34" charset="0"/>
                          <a:ea typeface="+mn-ea"/>
                          <a:cs typeface="Arial" panose="020B0604020202020204" pitchFamily="34" charset="0"/>
                        </a:rPr>
                        <a:t> </a:t>
                      </a:r>
                      <a:r>
                        <a:rPr lang="fr-FR" sz="1100" b="0" kern="1200" dirty="0" smtClean="0">
                          <a:solidFill>
                            <a:schemeClr val="tx1"/>
                          </a:solidFill>
                          <a:latin typeface="Arial" panose="020B0604020202020204" pitchFamily="34" charset="0"/>
                          <a:ea typeface="+mn-ea"/>
                          <a:cs typeface="Arial" panose="020B0604020202020204" pitchFamily="34" charset="0"/>
                        </a:rPr>
                        <a:t>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4" name="Tableau 43"/>
          <p:cNvGraphicFramePr>
            <a:graphicFrameLocks noGrp="1"/>
          </p:cNvGraphicFramePr>
          <p:nvPr>
            <p:extLst>
              <p:ext uri="{D42A27DB-BD31-4B8C-83A1-F6EECF244321}">
                <p14:modId xmlns:p14="http://schemas.microsoft.com/office/powerpoint/2010/main" val="1527914902"/>
              </p:ext>
            </p:extLst>
          </p:nvPr>
        </p:nvGraphicFramePr>
        <p:xfrm>
          <a:off x="4987412" y="5087743"/>
          <a:ext cx="3399835" cy="397040"/>
        </p:xfrm>
        <a:graphic>
          <a:graphicData uri="http://schemas.openxmlformats.org/drawingml/2006/table">
            <a:tbl>
              <a:tblPr firstRow="1" firstCol="1" bandRow="1">
                <a:tableStyleId>{F5AB1C69-6EDB-4FF4-983F-18BD219EF322}</a:tableStyleId>
              </a:tblPr>
              <a:tblGrid>
                <a:gridCol w="679967"/>
                <a:gridCol w="679967"/>
                <a:gridCol w="679967"/>
                <a:gridCol w="679967"/>
                <a:gridCol w="67996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OF 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Article</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Quantité</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Début</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Fin</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EMV</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120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18-févr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28-févr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5" name="Tableau 44"/>
          <p:cNvGraphicFramePr>
            <a:graphicFrameLocks noGrp="1"/>
          </p:cNvGraphicFramePr>
          <p:nvPr>
            <p:extLst>
              <p:ext uri="{D42A27DB-BD31-4B8C-83A1-F6EECF244321}">
                <p14:modId xmlns:p14="http://schemas.microsoft.com/office/powerpoint/2010/main" val="2634833904"/>
              </p:ext>
            </p:extLst>
          </p:nvPr>
        </p:nvGraphicFramePr>
        <p:xfrm>
          <a:off x="3456112" y="929234"/>
          <a:ext cx="6152988" cy="366560"/>
        </p:xfrm>
        <a:graphic>
          <a:graphicData uri="http://schemas.openxmlformats.org/drawingml/2006/table">
            <a:tbl>
              <a:tblPr firstRow="1" firstCol="1" bandRow="1">
                <a:tableStyleId>{F5AB1C69-6EDB-4FF4-983F-18BD219EF322}</a:tableStyleId>
              </a:tblPr>
              <a:tblGrid>
                <a:gridCol w="1546000"/>
                <a:gridCol w="1151747"/>
                <a:gridCol w="1151747"/>
                <a:gridCol w="1151747"/>
                <a:gridCol w="1151747"/>
              </a:tblGrid>
              <a:tr h="180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EMV</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28 février -</a:t>
                      </a:r>
                      <a:r>
                        <a:rPr lang="fr-FR" sz="1000" b="0" kern="1200" baseline="0" dirty="0" smtClean="0">
                          <a:solidFill>
                            <a:schemeClr val="tx1"/>
                          </a:solidFill>
                          <a:latin typeface="Arial" panose="020B0604020202020204" pitchFamily="34" charset="0"/>
                          <a:ea typeface="+mn-ea"/>
                          <a:cs typeface="Arial" panose="020B0604020202020204" pitchFamily="34" charset="0"/>
                        </a:rPr>
                        <a:t> 3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9 mars</a:t>
                      </a:r>
                      <a:endParaRPr lang="fr-FR" sz="1000" b="0" kern="1200" dirty="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11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15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18 </a:t>
                      </a:r>
                      <a:r>
                        <a:rPr lang="fr-FR" sz="1000" b="0" kern="1200" baseline="0" dirty="0" smtClean="0">
                          <a:solidFill>
                            <a:schemeClr val="tx1"/>
                          </a:solidFill>
                          <a:latin typeface="Arial" panose="020B0604020202020204" pitchFamily="34" charset="0"/>
                          <a:ea typeface="+mn-ea"/>
                          <a:cs typeface="Arial" panose="020B0604020202020204" pitchFamily="34" charset="0"/>
                        </a:rPr>
                        <a:t>mars </a:t>
                      </a:r>
                      <a:r>
                        <a:rPr lang="fr-FR" sz="1000" b="0" kern="1200" dirty="0" smtClean="0">
                          <a:solidFill>
                            <a:schemeClr val="tx1"/>
                          </a:solidFill>
                          <a:latin typeface="Arial" panose="020B0604020202020204" pitchFamily="34" charset="0"/>
                          <a:ea typeface="+mn-ea"/>
                          <a:cs typeface="Arial" panose="020B0604020202020204" pitchFamily="34" charset="0"/>
                        </a:rPr>
                        <a:t>-</a:t>
                      </a:r>
                      <a:r>
                        <a:rPr lang="fr-FR" sz="1000" b="0" kern="1200" baseline="0" dirty="0" smtClean="0">
                          <a:solidFill>
                            <a:schemeClr val="tx1"/>
                          </a:solidFill>
                          <a:latin typeface="Arial" panose="020B0604020202020204" pitchFamily="34" charset="0"/>
                          <a:ea typeface="+mn-ea"/>
                          <a:cs typeface="Arial" panose="020B0604020202020204" pitchFamily="34" charset="0"/>
                        </a:rPr>
                        <a:t> 23 mars</a:t>
                      </a:r>
                      <a:endParaRPr lang="fr-FR" sz="1000" b="0" kern="1200" dirty="0" smtClean="0">
                        <a:solidFill>
                          <a:schemeClr val="tx1"/>
                        </a:solidFill>
                        <a:latin typeface="Arial" panose="020B0604020202020204" pitchFamily="34" charset="0"/>
                        <a:ea typeface="+mn-ea"/>
                        <a:cs typeface="Arial" panose="020B0604020202020204" pitchFamily="34" charset="0"/>
                      </a:endParaRP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Prévisions par jour</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50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10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chemeClr val="tx1"/>
                          </a:solidFill>
                          <a:latin typeface="Arial" panose="020B0604020202020204" pitchFamily="34" charset="0"/>
                          <a:ea typeface="+mn-ea"/>
                          <a:cs typeface="Arial" panose="020B0604020202020204" pitchFamily="34" charset="0"/>
                        </a:rPr>
                        <a:t>30</a:t>
                      </a:r>
                    </a:p>
                  </a:txBody>
                  <a:tcPr marL="30881" marR="30881" marT="15440" marB="15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6" name="Tableau 45"/>
          <p:cNvGraphicFramePr>
            <a:graphicFrameLocks noGrp="1"/>
          </p:cNvGraphicFramePr>
          <p:nvPr>
            <p:extLst>
              <p:ext uri="{D42A27DB-BD31-4B8C-83A1-F6EECF244321}">
                <p14:modId xmlns:p14="http://schemas.microsoft.com/office/powerpoint/2010/main" val="3607517646"/>
              </p:ext>
            </p:extLst>
          </p:nvPr>
        </p:nvGraphicFramePr>
        <p:xfrm>
          <a:off x="3465334" y="1497198"/>
          <a:ext cx="6167792" cy="1036752"/>
        </p:xfrm>
        <a:graphic>
          <a:graphicData uri="http://schemas.openxmlformats.org/drawingml/2006/table">
            <a:tbl>
              <a:tblPr firstRow="1" bandRow="1">
                <a:tableStyleId>{5C22544A-7EE6-4342-B048-85BDC9FD1C3A}</a:tableStyleId>
              </a:tblPr>
              <a:tblGrid>
                <a:gridCol w="770974"/>
                <a:gridCol w="770974"/>
                <a:gridCol w="770974"/>
                <a:gridCol w="757890"/>
                <a:gridCol w="784058"/>
                <a:gridCol w="770974"/>
                <a:gridCol w="770974"/>
                <a:gridCol w="770974"/>
              </a:tblGrid>
              <a:tr h="259188">
                <a:tc>
                  <a:txBody>
                    <a:bodyPr/>
                    <a:lstStyle/>
                    <a:p>
                      <a:pPr algn="ctr"/>
                      <a:r>
                        <a:rPr lang="fr-FR" sz="1100" b="0" dirty="0" smtClean="0">
                          <a:solidFill>
                            <a:schemeClr val="tx1"/>
                          </a:solidFill>
                          <a:latin typeface="Arial" panose="020B0604020202020204" pitchFamily="34" charset="0"/>
                          <a:cs typeface="Arial" panose="020B0604020202020204" pitchFamily="34" charset="0"/>
                        </a:rPr>
                        <a:t>Article</a:t>
                      </a:r>
                      <a:endParaRPr lang="fr-FR" sz="1100" b="0" dirty="0">
                        <a:solidFill>
                          <a:schemeClr val="tx1"/>
                        </a:solidFill>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kern="1200" dirty="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solidFill>
                          <a:schemeClr val="tx1"/>
                        </a:solidFill>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EML</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Ligne</a:t>
                      </a:r>
                      <a:endParaRPr lang="fr-FR" sz="1200" b="0" kern="1200" dirty="0" smtClean="0">
                        <a:solidFill>
                          <a:schemeClr val="tx1"/>
                        </a:solidFill>
                        <a:latin typeface="Arial" panose="020B0604020202020204" pitchFamily="34" charset="0"/>
                        <a:ea typeface="+mn-ea"/>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001</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002</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003</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004</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005</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006</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007</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algn="ctr" rtl="0" eaLnBrk="1" fontAlgn="t" latinLnBrk="0" hangingPunct="1">
                        <a:spcBef>
                          <a:spcPts val="0"/>
                        </a:spcBef>
                        <a:spcAft>
                          <a:spcPts val="0"/>
                        </a:spcAft>
                      </a:pPr>
                      <a:r>
                        <a:rPr lang="fr-FR" sz="1050" b="0" i="0" u="none" strike="noStrike" kern="1200" dirty="0" smtClean="0">
                          <a:solidFill>
                            <a:srgbClr val="000000"/>
                          </a:solidFill>
                          <a:effectLst/>
                          <a:latin typeface="Arial"/>
                          <a:cs typeface="Arial"/>
                        </a:rPr>
                        <a:t>Quantité</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7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50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tx1"/>
                          </a:solidFill>
                          <a:latin typeface="Arial" panose="020B0604020202020204" pitchFamily="34" charset="0"/>
                          <a:ea typeface="+mn-ea"/>
                          <a:cs typeface="Arial" panose="020B0604020202020204" pitchFamily="34" charset="0"/>
                        </a:rPr>
                        <a:t>20</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188">
                <a:tc>
                  <a:txBody>
                    <a:bodyPr/>
                    <a:lstStyle/>
                    <a:p>
                      <a:pPr marL="0" marR="0" indent="0" algn="ctr" rtl="0" eaLnBrk="1" fontAlgn="auto" latinLnBrk="0" hangingPunct="1">
                        <a:spcBef>
                          <a:spcPts val="0"/>
                        </a:spcBef>
                        <a:spcAft>
                          <a:spcPts val="0"/>
                        </a:spcAft>
                      </a:pPr>
                      <a:r>
                        <a:rPr lang="fr-FR" sz="1100" b="0" i="0" u="none" strike="noStrike" kern="1200" dirty="0" smtClean="0">
                          <a:solidFill>
                            <a:srgbClr val="000000"/>
                          </a:solidFill>
                          <a:effectLst/>
                          <a:latin typeface="Arial"/>
                          <a:cs typeface="Arial"/>
                        </a:rPr>
                        <a:t>Pour le</a:t>
                      </a:r>
                      <a:endParaRPr lang="fr-FR" sz="1400" b="0" i="0" u="none" strike="noStrike" dirty="0">
                        <a:effectLst/>
                        <a:latin typeface="Arial"/>
                      </a:endParaRPr>
                    </a:p>
                  </a:txBody>
                  <a:tcPr marL="82506" marR="82506" marT="41190" marB="41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b="0" dirty="0" smtClean="0">
                          <a:latin typeface="Arial" panose="020B0604020202020204" pitchFamily="34" charset="0"/>
                          <a:cs typeface="Arial" panose="020B0604020202020204" pitchFamily="34" charset="0"/>
                        </a:rPr>
                        <a:t>28 février</a:t>
                      </a:r>
                      <a:endParaRPr lang="fr-FR" sz="1100" b="0" dirty="0">
                        <a:latin typeface="Arial" panose="020B0604020202020204" pitchFamily="34" charset="0"/>
                        <a:cs typeface="Arial" panose="020B0604020202020204" pitchFamily="34" charset="0"/>
                      </a:endParaRP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8 mars</a:t>
                      </a:r>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smtClean="0">
                          <a:latin typeface="Arial" panose="020B0604020202020204" pitchFamily="34" charset="0"/>
                          <a:cs typeface="Arial" panose="020B0604020202020204" pitchFamily="34" charset="0"/>
                        </a:rPr>
                        <a:t>10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14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20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latin typeface="Arial" panose="020B0604020202020204" pitchFamily="34" charset="0"/>
                          <a:cs typeface="Arial" panose="020B0604020202020204" pitchFamily="34" charset="0"/>
                        </a:rPr>
                        <a:t>23 mars</a:t>
                      </a:r>
                      <a:endParaRPr lang="fr-FR" sz="1100" b="0" dirty="0"/>
                    </a:p>
                  </a:txBody>
                  <a:tcPr marL="82467" marR="82467" marT="41234" marB="412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7" name="Rectangle 15"/>
          <p:cNvSpPr>
            <a:spLocks noChangeArrowheads="1"/>
          </p:cNvSpPr>
          <p:nvPr/>
        </p:nvSpPr>
        <p:spPr bwMode="auto">
          <a:xfrm>
            <a:off x="4848631" y="3817634"/>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8" name="Rectangle 15"/>
          <p:cNvSpPr>
            <a:spLocks noChangeArrowheads="1"/>
          </p:cNvSpPr>
          <p:nvPr/>
        </p:nvSpPr>
        <p:spPr bwMode="auto">
          <a:xfrm>
            <a:off x="7913251" y="3788450"/>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9" name="Rectangle 15"/>
          <p:cNvSpPr>
            <a:spLocks noChangeArrowheads="1"/>
          </p:cNvSpPr>
          <p:nvPr/>
        </p:nvSpPr>
        <p:spPr bwMode="auto">
          <a:xfrm>
            <a:off x="9405938" y="455221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0" name="Rectangle 15"/>
          <p:cNvSpPr>
            <a:spLocks noChangeArrowheads="1"/>
          </p:cNvSpPr>
          <p:nvPr/>
        </p:nvSpPr>
        <p:spPr bwMode="auto">
          <a:xfrm>
            <a:off x="4817572" y="5061596"/>
            <a:ext cx="123825" cy="533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6" name="Rectangle 55"/>
          <p:cNvSpPr/>
          <p:nvPr/>
        </p:nvSpPr>
        <p:spPr>
          <a:xfrm>
            <a:off x="5351261" y="3468199"/>
            <a:ext cx="827471"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4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Usinage</a:t>
            </a: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B2 et B3</a:t>
            </a:r>
            <a:endParaRPr lang="fr-FR" altLang="fr-FR" sz="1050" dirty="0">
              <a:solidFill>
                <a:schemeClr val="bg1"/>
              </a:solidFill>
              <a:latin typeface="Arial Black" panose="020B0A04020102020204" pitchFamily="34" charset="0"/>
            </a:endParaRPr>
          </a:p>
        </p:txBody>
      </p:sp>
      <p:sp>
        <p:nvSpPr>
          <p:cNvPr id="58" name="Rectangle 319"/>
          <p:cNvSpPr>
            <a:spLocks noChangeArrowheads="1"/>
          </p:cNvSpPr>
          <p:nvPr/>
        </p:nvSpPr>
        <p:spPr bwMode="auto">
          <a:xfrm>
            <a:off x="8387247" y="5679337"/>
            <a:ext cx="1231818" cy="949048"/>
          </a:xfrm>
          <a:prstGeom prst="rect">
            <a:avLst/>
          </a:prstGeom>
          <a:noFill/>
          <a:ln w="50800">
            <a:solidFill>
              <a:schemeClr val="bg2"/>
            </a:solidFill>
            <a:miter lim="800000"/>
            <a:headEnd/>
            <a:tailEnd/>
          </a:ln>
          <a:effectLs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9" name="Rectangle 15"/>
          <p:cNvSpPr>
            <a:spLocks noChangeArrowheads="1"/>
          </p:cNvSpPr>
          <p:nvPr/>
        </p:nvSpPr>
        <p:spPr bwMode="auto">
          <a:xfrm>
            <a:off x="8529411" y="4697868"/>
            <a:ext cx="412520" cy="1730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0" name="Rectangle 15"/>
          <p:cNvSpPr>
            <a:spLocks noChangeArrowheads="1"/>
          </p:cNvSpPr>
          <p:nvPr/>
        </p:nvSpPr>
        <p:spPr bwMode="auto">
          <a:xfrm>
            <a:off x="6189356" y="3667099"/>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1" name="Rectangle 15"/>
          <p:cNvSpPr>
            <a:spLocks noChangeArrowheads="1"/>
          </p:cNvSpPr>
          <p:nvPr/>
        </p:nvSpPr>
        <p:spPr bwMode="auto">
          <a:xfrm>
            <a:off x="5188524" y="3574875"/>
            <a:ext cx="123825" cy="509721"/>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2" name="Rectangle 15"/>
          <p:cNvSpPr>
            <a:spLocks noChangeArrowheads="1"/>
          </p:cNvSpPr>
          <p:nvPr/>
        </p:nvSpPr>
        <p:spPr bwMode="auto">
          <a:xfrm>
            <a:off x="9337332" y="557156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3" name="Rectangle 15"/>
          <p:cNvSpPr>
            <a:spLocks noChangeArrowheads="1"/>
          </p:cNvSpPr>
          <p:nvPr/>
        </p:nvSpPr>
        <p:spPr bwMode="auto">
          <a:xfrm>
            <a:off x="8281249" y="621773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4" name="Rectangle 15"/>
          <p:cNvSpPr>
            <a:spLocks noChangeArrowheads="1"/>
          </p:cNvSpPr>
          <p:nvPr/>
        </p:nvSpPr>
        <p:spPr bwMode="auto">
          <a:xfrm>
            <a:off x="6838662" y="6228273"/>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5" name="Rectangle 15"/>
          <p:cNvSpPr>
            <a:spLocks noChangeArrowheads="1"/>
          </p:cNvSpPr>
          <p:nvPr/>
        </p:nvSpPr>
        <p:spPr bwMode="auto">
          <a:xfrm>
            <a:off x="5877889" y="6133362"/>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6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800034"/>
            <a:ext cx="2778189" cy="127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318"/>
          <p:cNvSpPr>
            <a:spLocks noChangeArrowheads="1"/>
          </p:cNvSpPr>
          <p:nvPr/>
        </p:nvSpPr>
        <p:spPr bwMode="auto">
          <a:xfrm>
            <a:off x="3438895" y="3548185"/>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smtClean="0">
                <a:solidFill>
                  <a:schemeClr val="bg1"/>
                </a:solidFill>
                <a:latin typeface="Arial Black" panose="020B0A04020102020204" pitchFamily="34" charset="0"/>
              </a:rPr>
              <a:t>3 Magasin matière première</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M2  - 1500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M3 - 1500</a:t>
            </a:r>
            <a:endParaRPr lang="fr-FR" altLang="fr-FR" sz="1200" b="1" dirty="0">
              <a:solidFill>
                <a:schemeClr val="bg1"/>
              </a:solidFill>
              <a:latin typeface="Arial Black" panose="020B0A04020102020204" pitchFamily="34" charset="0"/>
            </a:endParaRPr>
          </a:p>
        </p:txBody>
      </p:sp>
      <p:sp>
        <p:nvSpPr>
          <p:cNvPr id="69" name="Rectangle 318"/>
          <p:cNvSpPr>
            <a:spLocks noChangeArrowheads="1"/>
          </p:cNvSpPr>
          <p:nvPr/>
        </p:nvSpPr>
        <p:spPr bwMode="auto">
          <a:xfrm>
            <a:off x="8066259" y="3630916"/>
            <a:ext cx="1651669"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5 Magasin  composants usines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B2 - 2500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B3 - 3500</a:t>
            </a:r>
            <a:endParaRPr lang="fr-FR" altLang="fr-FR" sz="1200" b="1" dirty="0">
              <a:solidFill>
                <a:schemeClr val="bg1"/>
              </a:solidFill>
              <a:cs typeface="Arial" panose="020B0604020202020204" pitchFamily="34" charset="0"/>
            </a:endParaRPr>
          </a:p>
        </p:txBody>
      </p:sp>
      <p:sp>
        <p:nvSpPr>
          <p:cNvPr id="72" name="Rectangle 318"/>
          <p:cNvSpPr>
            <a:spLocks noChangeArrowheads="1"/>
          </p:cNvSpPr>
          <p:nvPr/>
        </p:nvSpPr>
        <p:spPr bwMode="auto">
          <a:xfrm>
            <a:off x="3435647" y="4829033"/>
            <a:ext cx="1414652" cy="951543"/>
          </a:xfrm>
          <a:prstGeom prst="rect">
            <a:avLst/>
          </a:prstGeom>
          <a:solidFill>
            <a:srgbClr val="009900"/>
          </a:solidFill>
          <a:ln w="9525">
            <a:noFill/>
            <a:miter lim="800000"/>
            <a:headEnd/>
            <a:tailEnd/>
          </a:ln>
          <a:effectLst/>
          <a:extLst/>
        </p:spPr>
        <p:txBody>
          <a:bodyPr wrap="square" lIns="88900" tIns="44450" rIns="88900" bIns="44450">
            <a:spAutoFit/>
          </a:bodyPr>
          <a:lstStyle>
            <a:lvl1pPr defTabSz="739775">
              <a:defRPr>
                <a:solidFill>
                  <a:srgbClr val="063DE8"/>
                </a:solidFill>
                <a:latin typeface="Arial" panose="020B0604020202020204" pitchFamily="34" charset="0"/>
              </a:defRPr>
            </a:lvl1pPr>
            <a:lvl2pPr marL="742950" indent="-285750" defTabSz="739775">
              <a:defRPr>
                <a:solidFill>
                  <a:srgbClr val="063DE8"/>
                </a:solidFill>
                <a:latin typeface="Arial" panose="020B0604020202020204" pitchFamily="34" charset="0"/>
              </a:defRPr>
            </a:lvl2pPr>
            <a:lvl3pPr marL="1143000" indent="-228600" defTabSz="739775">
              <a:defRPr>
                <a:solidFill>
                  <a:srgbClr val="063DE8"/>
                </a:solidFill>
                <a:latin typeface="Arial" panose="020B0604020202020204" pitchFamily="34" charset="0"/>
              </a:defRPr>
            </a:lvl3pPr>
            <a:lvl4pPr marL="1600200" indent="-228600" defTabSz="739775">
              <a:defRPr>
                <a:solidFill>
                  <a:srgbClr val="063DE8"/>
                </a:solidFill>
                <a:latin typeface="Arial" panose="020B0604020202020204" pitchFamily="34" charset="0"/>
              </a:defRPr>
            </a:lvl4pPr>
            <a:lvl5pPr marL="2057400" indent="-228600" defTabSz="739775">
              <a:defRPr>
                <a:solidFill>
                  <a:srgbClr val="063DE8"/>
                </a:solidFill>
                <a:latin typeface="Arial" panose="020B0604020202020204" pitchFamily="34" charset="0"/>
              </a:defRPr>
            </a:lvl5pPr>
            <a:lvl6pPr marL="2514600" indent="-228600" algn="ctr" defTabSz="7397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97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97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9775"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bg1"/>
                </a:solidFill>
                <a:latin typeface="Arial Black" panose="020B0A04020102020204" pitchFamily="34" charset="0"/>
              </a:rPr>
              <a:t>9 Magasin produits-finis</a:t>
            </a:r>
          </a:p>
          <a:p>
            <a:endParaRPr lang="fr-FR" altLang="fr-FR" sz="1200" b="1" dirty="0" smtClean="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EML - 20</a:t>
            </a:r>
            <a:endParaRPr lang="fr-FR" altLang="fr-FR" sz="1200" b="1" dirty="0">
              <a:solidFill>
                <a:schemeClr val="bg1"/>
              </a:solidFill>
              <a:cs typeface="Arial" panose="020B0604020202020204" pitchFamily="34" charset="0"/>
            </a:endParaRPr>
          </a:p>
          <a:p>
            <a:r>
              <a:rPr lang="fr-FR" altLang="fr-FR" sz="1200" b="1" dirty="0" smtClean="0">
                <a:solidFill>
                  <a:schemeClr val="bg1"/>
                </a:solidFill>
                <a:cs typeface="Arial" panose="020B0604020202020204" pitchFamily="34" charset="0"/>
              </a:rPr>
              <a:t>EMV - 200</a:t>
            </a:r>
            <a:endParaRPr lang="fr-FR" altLang="fr-FR" sz="1200" b="1" dirty="0">
              <a:solidFill>
                <a:schemeClr val="bg1"/>
              </a:solidFill>
              <a:cs typeface="Arial" panose="020B0604020202020204" pitchFamily="34" charset="0"/>
            </a:endParaRPr>
          </a:p>
        </p:txBody>
      </p:sp>
      <p:sp>
        <p:nvSpPr>
          <p:cNvPr id="68" name="Rectangle 67"/>
          <p:cNvSpPr/>
          <p:nvPr/>
        </p:nvSpPr>
        <p:spPr bwMode="auto">
          <a:xfrm>
            <a:off x="3446384" y="3555993"/>
            <a:ext cx="1392519" cy="40722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74" name="Rectangle 73"/>
          <p:cNvSpPr/>
          <p:nvPr/>
        </p:nvSpPr>
        <p:spPr bwMode="auto">
          <a:xfrm>
            <a:off x="3443136" y="4826167"/>
            <a:ext cx="1392519" cy="381111"/>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75" name="Rectangle 74"/>
          <p:cNvSpPr/>
          <p:nvPr/>
        </p:nvSpPr>
        <p:spPr bwMode="auto">
          <a:xfrm>
            <a:off x="8066260" y="3636719"/>
            <a:ext cx="1651668" cy="384800"/>
          </a:xfrm>
          <a:prstGeom prst="rect">
            <a:avLst/>
          </a:prstGeom>
          <a:noFill/>
          <a:ln w="19050" cap="flat" cmpd="sng" algn="ctr">
            <a:solidFill>
              <a:srgbClr val="0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76" name="Rectangle 75"/>
          <p:cNvSpPr/>
          <p:nvPr/>
        </p:nvSpPr>
        <p:spPr>
          <a:xfrm>
            <a:off x="8532113" y="479844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6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montage</a:t>
            </a:r>
            <a:endParaRPr lang="fr-FR" altLang="fr-FR" sz="1050" dirty="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77" name="Rectangle 76"/>
          <p:cNvSpPr/>
          <p:nvPr/>
        </p:nvSpPr>
        <p:spPr>
          <a:xfrm>
            <a:off x="8480225" y="5777721"/>
            <a:ext cx="1066318" cy="738664"/>
          </a:xfrm>
          <a:prstGeom prst="rect">
            <a:avLst/>
          </a:prstGeom>
          <a:solidFill>
            <a:srgbClr val="3333CC"/>
          </a:solidFill>
          <a:ln>
            <a:solidFill>
              <a:srgbClr val="3333CC"/>
            </a:solidFill>
          </a:ln>
        </p:spPr>
        <p:txBody>
          <a:bodyPr wrap="none">
            <a:spAutoFit/>
          </a:bodyPr>
          <a:lstStyle/>
          <a:p>
            <a:r>
              <a:rPr lang="fr-FR" altLang="fr-FR" sz="1050" dirty="0">
                <a:solidFill>
                  <a:schemeClr val="bg1"/>
                </a:solidFill>
                <a:latin typeface="Arial Black" panose="020B0A04020102020204" pitchFamily="34" charset="0"/>
              </a:rPr>
              <a:t>7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lasure</a:t>
            </a:r>
          </a:p>
          <a:p>
            <a:endParaRPr lang="fr-FR" altLang="fr-FR" sz="1050" dirty="0">
              <a:solidFill>
                <a:schemeClr val="bg1"/>
              </a:solidFill>
              <a:latin typeface="Arial Black" panose="020B0A04020102020204" pitchFamily="34" charset="0"/>
            </a:endParaRPr>
          </a:p>
          <a:p>
            <a:r>
              <a:rPr lang="fr-FR" altLang="fr-FR" sz="1050" dirty="0">
                <a:solidFill>
                  <a:schemeClr val="bg1"/>
                </a:solidFill>
                <a:latin typeface="Arial Black" panose="020B0A04020102020204" pitchFamily="34" charset="0"/>
              </a:rPr>
              <a:t>EML et EMV</a:t>
            </a:r>
          </a:p>
        </p:txBody>
      </p:sp>
      <p:sp>
        <p:nvSpPr>
          <p:cNvPr id="78" name="Rectangle 77"/>
          <p:cNvSpPr/>
          <p:nvPr/>
        </p:nvSpPr>
        <p:spPr>
          <a:xfrm>
            <a:off x="6140856" y="5679337"/>
            <a:ext cx="903332" cy="738664"/>
          </a:xfrm>
          <a:prstGeom prst="rect">
            <a:avLst/>
          </a:prstGeom>
          <a:solidFill>
            <a:srgbClr val="3333CC"/>
          </a:solidFill>
          <a:ln>
            <a:solidFill>
              <a:srgbClr val="3333CC"/>
            </a:solidFill>
          </a:ln>
        </p:spPr>
        <p:txBody>
          <a:bodyPr wrap="square">
            <a:spAutoFit/>
          </a:bodyPr>
          <a:lstStyle/>
          <a:p>
            <a:r>
              <a:rPr lang="fr-FR" altLang="fr-FR" sz="1050" dirty="0">
                <a:solidFill>
                  <a:schemeClr val="bg1"/>
                </a:solidFill>
                <a:latin typeface="Arial Black" panose="020B0A04020102020204" pitchFamily="34" charset="0"/>
              </a:rPr>
              <a:t>8 Poste  </a:t>
            </a:r>
            <a:endParaRPr lang="fr-FR" altLang="fr-FR" sz="1050" dirty="0" smtClean="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de </a:t>
            </a:r>
            <a:r>
              <a:rPr lang="fr-FR" altLang="fr-FR" sz="1050" dirty="0">
                <a:solidFill>
                  <a:schemeClr val="bg1"/>
                </a:solidFill>
                <a:latin typeface="Arial Black" panose="020B0A04020102020204" pitchFamily="34" charset="0"/>
              </a:rPr>
              <a:t>vernis </a:t>
            </a:r>
            <a:endParaRPr lang="fr-FR" altLang="fr-FR" sz="1050" dirty="0" smtClean="0">
              <a:solidFill>
                <a:schemeClr val="bg1"/>
              </a:solidFill>
              <a:latin typeface="Arial Black" panose="020B0A04020102020204" pitchFamily="34" charset="0"/>
            </a:endParaRPr>
          </a:p>
          <a:p>
            <a:endParaRPr lang="fr-FR" altLang="fr-FR" sz="1050" dirty="0">
              <a:solidFill>
                <a:schemeClr val="bg1"/>
              </a:solidFill>
              <a:latin typeface="Arial Black" panose="020B0A04020102020204" pitchFamily="34" charset="0"/>
            </a:endParaRPr>
          </a:p>
          <a:p>
            <a:r>
              <a:rPr lang="fr-FR" altLang="fr-FR" sz="1050" dirty="0" smtClean="0">
                <a:solidFill>
                  <a:schemeClr val="bg1"/>
                </a:solidFill>
                <a:latin typeface="Arial Black" panose="020B0A04020102020204" pitchFamily="34" charset="0"/>
              </a:rPr>
              <a:t>EMV</a:t>
            </a:r>
            <a:endParaRPr lang="fr-FR" altLang="fr-FR" sz="1050" dirty="0">
              <a:solidFill>
                <a:schemeClr val="bg1"/>
              </a:solidFill>
              <a:latin typeface="Arial Black" panose="020B0A04020102020204" pitchFamily="34" charset="0"/>
            </a:endParaRPr>
          </a:p>
        </p:txBody>
      </p:sp>
      <p:sp>
        <p:nvSpPr>
          <p:cNvPr id="79" name="Rectangle 78"/>
          <p:cNvSpPr/>
          <p:nvPr/>
        </p:nvSpPr>
        <p:spPr bwMode="auto">
          <a:xfrm>
            <a:off x="5339341" y="3486395"/>
            <a:ext cx="839392"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80" name="Rectangle 79"/>
          <p:cNvSpPr/>
          <p:nvPr/>
        </p:nvSpPr>
        <p:spPr bwMode="auto">
          <a:xfrm>
            <a:off x="8529411" y="4802180"/>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81" name="Rectangle 80"/>
          <p:cNvSpPr/>
          <p:nvPr/>
        </p:nvSpPr>
        <p:spPr bwMode="auto">
          <a:xfrm>
            <a:off x="8486775" y="5777361"/>
            <a:ext cx="1069019"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82" name="Rectangle 81"/>
          <p:cNvSpPr/>
          <p:nvPr/>
        </p:nvSpPr>
        <p:spPr bwMode="auto">
          <a:xfrm>
            <a:off x="6150584" y="5690876"/>
            <a:ext cx="891224" cy="407221"/>
          </a:xfrm>
          <a:prstGeom prst="rect">
            <a:avLst/>
          </a:prstGeom>
          <a:no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63DE8"/>
              </a:solidFill>
              <a:effectLst/>
              <a:latin typeface="Arial" pitchFamily="34" charset="0"/>
            </a:endParaRPr>
          </a:p>
        </p:txBody>
      </p:sp>
      <p:sp>
        <p:nvSpPr>
          <p:cNvPr id="83" name="Rectangle 15"/>
          <p:cNvSpPr>
            <a:spLocks noChangeArrowheads="1"/>
          </p:cNvSpPr>
          <p:nvPr/>
        </p:nvSpPr>
        <p:spPr bwMode="auto">
          <a:xfrm>
            <a:off x="7144342" y="5858895"/>
            <a:ext cx="205526" cy="14565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4" name="Rectangle 15"/>
          <p:cNvSpPr>
            <a:spLocks noChangeArrowheads="1"/>
          </p:cNvSpPr>
          <p:nvPr/>
        </p:nvSpPr>
        <p:spPr bwMode="auto">
          <a:xfrm>
            <a:off x="9582369" y="5839074"/>
            <a:ext cx="135559" cy="198224"/>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10" tIns="40005" rIns="80010" bIns="40005"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ChangeArrowheads="1"/>
          </p:cNvSpPr>
          <p:nvPr/>
        </p:nvSpPr>
        <p:spPr bwMode="auto">
          <a:xfrm>
            <a:off x="165100" y="285750"/>
            <a:ext cx="9575800" cy="273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8382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lnSpc>
                <a:spcPct val="80000"/>
              </a:lnSpc>
            </a:pPr>
            <a:r>
              <a:rPr lang="fr-FR" altLang="fr-FR" sz="3100" b="1" u="sng" dirty="0">
                <a:solidFill>
                  <a:srgbClr val="3333CC"/>
                </a:solidFill>
              </a:rPr>
              <a:t>2 grandes familles de données techniques :</a:t>
            </a:r>
            <a:endParaRPr lang="fr-FR" altLang="fr-FR" sz="3100" dirty="0">
              <a:solidFill>
                <a:srgbClr val="3333CC"/>
              </a:solidFill>
            </a:endParaRPr>
          </a:p>
          <a:p>
            <a:pPr algn="l">
              <a:lnSpc>
                <a:spcPct val="80000"/>
              </a:lnSpc>
            </a:pPr>
            <a:endParaRPr lang="fr-FR" altLang="fr-FR" sz="2700" dirty="0">
              <a:solidFill>
                <a:schemeClr val="tx1"/>
              </a:solidFill>
            </a:endParaRPr>
          </a:p>
          <a:p>
            <a:pPr algn="l">
              <a:lnSpc>
                <a:spcPct val="80000"/>
              </a:lnSpc>
            </a:pPr>
            <a:r>
              <a:rPr lang="fr-FR" altLang="fr-FR" sz="2700" dirty="0">
                <a:solidFill>
                  <a:schemeClr val="tx1"/>
                </a:solidFill>
              </a:rPr>
              <a:t>données relatives aux produits</a:t>
            </a:r>
            <a:r>
              <a:rPr lang="fr-FR" altLang="fr-FR" sz="2300" dirty="0">
                <a:solidFill>
                  <a:schemeClr val="tx1"/>
                </a:solidFill>
              </a:rPr>
              <a:t>  </a:t>
            </a:r>
            <a:r>
              <a:rPr lang="fr-FR" altLang="fr-FR" sz="3800" dirty="0">
                <a:solidFill>
                  <a:schemeClr val="tx1"/>
                </a:solidFill>
              </a:rPr>
              <a:t>(</a:t>
            </a:r>
            <a:r>
              <a:rPr lang="fr-FR" altLang="fr-FR" sz="3800" dirty="0">
                <a:solidFill>
                  <a:srgbClr val="009900"/>
                </a:solidFill>
              </a:rPr>
              <a:t>quoi faire ?</a:t>
            </a:r>
            <a:r>
              <a:rPr lang="fr-FR" altLang="fr-FR" sz="3800" dirty="0">
                <a:solidFill>
                  <a:schemeClr val="tx1"/>
                </a:solidFill>
              </a:rPr>
              <a:t>)</a:t>
            </a:r>
            <a:r>
              <a:rPr lang="fr-FR" altLang="fr-FR" sz="3400" b="1" dirty="0">
                <a:solidFill>
                  <a:srgbClr val="009900"/>
                </a:solidFill>
              </a:rPr>
              <a:t> </a:t>
            </a:r>
            <a:r>
              <a:rPr lang="fr-FR" altLang="fr-FR" sz="3400" b="1" dirty="0">
                <a:solidFill>
                  <a:schemeClr val="tx1"/>
                </a:solidFill>
              </a:rPr>
              <a:t>: </a:t>
            </a:r>
            <a:endParaRPr lang="fr-FR" altLang="fr-FR" sz="3700" b="1" dirty="0">
              <a:solidFill>
                <a:schemeClr val="tx1"/>
              </a:solidFill>
            </a:endParaRPr>
          </a:p>
          <a:p>
            <a:pPr lvl="2" algn="l">
              <a:lnSpc>
                <a:spcPct val="80000"/>
              </a:lnSpc>
            </a:pPr>
            <a:endParaRPr lang="fr-FR" altLang="fr-FR" sz="2700" b="1" dirty="0">
              <a:solidFill>
                <a:schemeClr val="tx1"/>
              </a:solidFill>
            </a:endParaRPr>
          </a:p>
          <a:p>
            <a:pPr lvl="2" algn="l">
              <a:lnSpc>
                <a:spcPct val="80000"/>
              </a:lnSpc>
            </a:pPr>
            <a:endParaRPr lang="fr-FR" altLang="fr-FR" sz="2700" b="1" dirty="0">
              <a:solidFill>
                <a:schemeClr val="tx1"/>
              </a:solidFill>
            </a:endParaRPr>
          </a:p>
          <a:p>
            <a:pPr algn="l">
              <a:lnSpc>
                <a:spcPct val="80000"/>
              </a:lnSpc>
            </a:pPr>
            <a:endParaRPr lang="fr-FR" altLang="fr-FR" sz="2700" dirty="0">
              <a:solidFill>
                <a:schemeClr val="tx1"/>
              </a:solidFill>
            </a:endParaRPr>
          </a:p>
          <a:p>
            <a:pPr algn="l">
              <a:lnSpc>
                <a:spcPct val="80000"/>
              </a:lnSpc>
            </a:pPr>
            <a:r>
              <a:rPr lang="fr-FR" altLang="fr-FR" sz="2700" dirty="0">
                <a:solidFill>
                  <a:schemeClr val="tx1"/>
                </a:solidFill>
              </a:rPr>
              <a:t>données relatives aux moyens</a:t>
            </a:r>
            <a:r>
              <a:rPr lang="fr-FR" altLang="fr-FR" sz="3700" dirty="0">
                <a:solidFill>
                  <a:schemeClr val="tx1"/>
                </a:solidFill>
              </a:rPr>
              <a:t> </a:t>
            </a:r>
            <a:r>
              <a:rPr lang="fr-FR" altLang="fr-FR" sz="3800" dirty="0">
                <a:solidFill>
                  <a:schemeClr val="tx1"/>
                </a:solidFill>
              </a:rPr>
              <a:t>(</a:t>
            </a:r>
            <a:r>
              <a:rPr lang="fr-FR" altLang="fr-FR" sz="3800" dirty="0">
                <a:solidFill>
                  <a:srgbClr val="009900"/>
                </a:solidFill>
              </a:rPr>
              <a:t>comment faire ?</a:t>
            </a:r>
            <a:r>
              <a:rPr lang="fr-FR" altLang="fr-FR" sz="3800" dirty="0">
                <a:solidFill>
                  <a:schemeClr val="tx1"/>
                </a:solidFill>
              </a:rPr>
              <a:t>)</a:t>
            </a:r>
            <a:r>
              <a:rPr lang="fr-FR" altLang="fr-FR" sz="3400" b="1" dirty="0">
                <a:solidFill>
                  <a:schemeClr val="tx1"/>
                </a:solidFill>
              </a:rPr>
              <a:t> :</a:t>
            </a:r>
            <a:endParaRPr lang="fr-FR" altLang="fr-FR" sz="2700" dirty="0"/>
          </a:p>
        </p:txBody>
      </p:sp>
      <p:grpSp>
        <p:nvGrpSpPr>
          <p:cNvPr id="1317903" name="Group 15"/>
          <p:cNvGrpSpPr>
            <a:grpSpLocks/>
          </p:cNvGrpSpPr>
          <p:nvPr/>
        </p:nvGrpSpPr>
        <p:grpSpPr bwMode="auto">
          <a:xfrm>
            <a:off x="2867025" y="3906838"/>
            <a:ext cx="6237288" cy="2582862"/>
            <a:chOff x="1806" y="2461"/>
            <a:chExt cx="3929" cy="1627"/>
          </a:xfrm>
        </p:grpSpPr>
        <p:sp>
          <p:nvSpPr>
            <p:cNvPr id="44041" name="AutoShape 3"/>
            <p:cNvSpPr>
              <a:spLocks noChangeArrowheads="1"/>
            </p:cNvSpPr>
            <p:nvPr/>
          </p:nvSpPr>
          <p:spPr bwMode="auto">
            <a:xfrm>
              <a:off x="1806" y="3762"/>
              <a:ext cx="1636" cy="326"/>
            </a:xfrm>
            <a:prstGeom prst="cube">
              <a:avLst>
                <a:gd name="adj" fmla="val 25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0740" rIns="82936" bIns="40740">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a:t>N</a:t>
              </a:r>
              <a:r>
                <a:rPr lang="fr-FR" altLang="fr-FR" sz="2000" b="1" dirty="0" smtClean="0"/>
                <a:t>omenclatures</a:t>
              </a:r>
              <a:endParaRPr lang="fr-FR" altLang="fr-FR" sz="2000" b="1" dirty="0"/>
            </a:p>
          </p:txBody>
        </p:sp>
        <p:sp>
          <p:nvSpPr>
            <p:cNvPr id="44042" name="AutoShape 4"/>
            <p:cNvSpPr>
              <a:spLocks noChangeArrowheads="1"/>
            </p:cNvSpPr>
            <p:nvPr/>
          </p:nvSpPr>
          <p:spPr bwMode="auto">
            <a:xfrm>
              <a:off x="4020" y="2461"/>
              <a:ext cx="1715" cy="326"/>
            </a:xfrm>
            <a:prstGeom prst="cube">
              <a:avLst>
                <a:gd name="adj" fmla="val 25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0740" rIns="82936" bIns="40740">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a:t>P</a:t>
              </a:r>
              <a:r>
                <a:rPr lang="fr-FR" altLang="fr-FR" sz="2000" b="1" dirty="0" smtClean="0"/>
                <a:t>ostes </a:t>
              </a:r>
              <a:r>
                <a:rPr lang="fr-FR" altLang="fr-FR" sz="2000" b="1" dirty="0"/>
                <a:t>de charges</a:t>
              </a:r>
            </a:p>
          </p:txBody>
        </p:sp>
        <p:sp>
          <p:nvSpPr>
            <p:cNvPr id="44043" name="AutoShape 5"/>
            <p:cNvSpPr>
              <a:spLocks noChangeArrowheads="1"/>
            </p:cNvSpPr>
            <p:nvPr/>
          </p:nvSpPr>
          <p:spPr bwMode="auto">
            <a:xfrm>
              <a:off x="4686" y="3387"/>
              <a:ext cx="1049" cy="584"/>
            </a:xfrm>
            <a:prstGeom prst="cube">
              <a:avLst>
                <a:gd name="adj" fmla="val 25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0740" rIns="82936" bIns="40740">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a:t>G</a:t>
              </a:r>
              <a:r>
                <a:rPr lang="fr-FR" altLang="fr-FR" sz="2000" b="1" dirty="0" smtClean="0"/>
                <a:t>ammes</a:t>
              </a:r>
              <a:endParaRPr lang="fr-FR" altLang="fr-FR" sz="2000" dirty="0"/>
            </a:p>
            <a:p>
              <a:pPr eaLnBrk="1" hangingPunct="1"/>
              <a:endParaRPr lang="fr-FR" altLang="fr-FR" sz="2000" dirty="0"/>
            </a:p>
          </p:txBody>
        </p:sp>
        <p:sp>
          <p:nvSpPr>
            <p:cNvPr id="44044" name="AutoShape 6"/>
            <p:cNvSpPr>
              <a:spLocks noChangeArrowheads="1"/>
            </p:cNvSpPr>
            <p:nvPr/>
          </p:nvSpPr>
          <p:spPr bwMode="auto">
            <a:xfrm>
              <a:off x="2140" y="2524"/>
              <a:ext cx="1163" cy="584"/>
            </a:xfrm>
            <a:prstGeom prst="cube">
              <a:avLst>
                <a:gd name="adj" fmla="val 25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0740" rIns="82936" bIns="40740">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a:t>A</a:t>
              </a:r>
              <a:r>
                <a:rPr lang="fr-FR" altLang="fr-FR" sz="2000" b="1" dirty="0" smtClean="0"/>
                <a:t>rticles</a:t>
              </a:r>
              <a:endParaRPr lang="fr-FR" altLang="fr-FR" sz="2000" b="1" dirty="0"/>
            </a:p>
            <a:p>
              <a:pPr eaLnBrk="1" hangingPunct="1"/>
              <a:endParaRPr lang="fr-FR" altLang="fr-FR" sz="2000" b="1" dirty="0"/>
            </a:p>
          </p:txBody>
        </p:sp>
      </p:grpSp>
      <p:sp>
        <p:nvSpPr>
          <p:cNvPr id="1317895" name="Line 7"/>
          <p:cNvSpPr>
            <a:spLocks noChangeShapeType="1"/>
          </p:cNvSpPr>
          <p:nvPr/>
        </p:nvSpPr>
        <p:spPr bwMode="auto">
          <a:xfrm>
            <a:off x="4551363" y="4922838"/>
            <a:ext cx="0" cy="1047750"/>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17896" name="Line 8"/>
          <p:cNvSpPr>
            <a:spLocks noChangeShapeType="1"/>
          </p:cNvSpPr>
          <p:nvPr/>
        </p:nvSpPr>
        <p:spPr bwMode="auto">
          <a:xfrm flipV="1">
            <a:off x="8116888" y="4413250"/>
            <a:ext cx="0" cy="960438"/>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17897" name="Line 9"/>
          <p:cNvSpPr>
            <a:spLocks noChangeShapeType="1"/>
          </p:cNvSpPr>
          <p:nvPr/>
        </p:nvSpPr>
        <p:spPr bwMode="auto">
          <a:xfrm>
            <a:off x="5418138" y="4684713"/>
            <a:ext cx="2166937" cy="688975"/>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17898" name="Rectangle 10"/>
          <p:cNvSpPr>
            <a:spLocks noChangeArrowheads="1"/>
          </p:cNvSpPr>
          <p:nvPr/>
        </p:nvSpPr>
        <p:spPr bwMode="auto">
          <a:xfrm>
            <a:off x="141288" y="1577421"/>
            <a:ext cx="4141993" cy="852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nchor="ctr">
            <a:spAutoFit/>
          </a:bodyPr>
          <a:lstStyle>
            <a:lvl1pPr marL="342900" indent="-342900"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877888"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lvl="2" algn="l">
              <a:lnSpc>
                <a:spcPct val="80000"/>
              </a:lnSpc>
              <a:buFontTx/>
              <a:buChar char="•"/>
            </a:pPr>
            <a:r>
              <a:rPr lang="fr-FR" altLang="fr-FR" sz="3100" dirty="0">
                <a:solidFill>
                  <a:srgbClr val="009900"/>
                </a:solidFill>
              </a:rPr>
              <a:t> </a:t>
            </a:r>
            <a:r>
              <a:rPr lang="fr-FR" altLang="fr-FR" sz="3100" b="1" dirty="0">
                <a:solidFill>
                  <a:srgbClr val="009900"/>
                </a:solidFill>
              </a:rPr>
              <a:t>articles</a:t>
            </a:r>
          </a:p>
          <a:p>
            <a:pPr lvl="2" algn="l">
              <a:lnSpc>
                <a:spcPct val="80000"/>
              </a:lnSpc>
              <a:buFontTx/>
              <a:buChar char="•"/>
            </a:pPr>
            <a:r>
              <a:rPr lang="fr-FR" altLang="fr-FR" sz="3100" dirty="0">
                <a:solidFill>
                  <a:srgbClr val="009900"/>
                </a:solidFill>
              </a:rPr>
              <a:t> </a:t>
            </a:r>
            <a:r>
              <a:rPr lang="fr-FR" altLang="fr-FR" sz="3100" b="1" dirty="0">
                <a:solidFill>
                  <a:srgbClr val="009900"/>
                </a:solidFill>
              </a:rPr>
              <a:t>nomenclatures</a:t>
            </a:r>
          </a:p>
        </p:txBody>
      </p:sp>
      <p:sp>
        <p:nvSpPr>
          <p:cNvPr id="1317899" name="Rectangle 11"/>
          <p:cNvSpPr>
            <a:spLocks noChangeArrowheads="1"/>
          </p:cNvSpPr>
          <p:nvPr/>
        </p:nvSpPr>
        <p:spPr bwMode="auto">
          <a:xfrm>
            <a:off x="141288" y="2940762"/>
            <a:ext cx="4804034" cy="1233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877888"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lvl="2" algn="l">
              <a:lnSpc>
                <a:spcPct val="80000"/>
              </a:lnSpc>
              <a:buFontTx/>
              <a:buChar char="•"/>
            </a:pPr>
            <a:r>
              <a:rPr lang="fr-FR" altLang="fr-FR" sz="3100" b="1" dirty="0">
                <a:solidFill>
                  <a:srgbClr val="009900"/>
                </a:solidFill>
              </a:rPr>
              <a:t> postes de charges</a:t>
            </a:r>
          </a:p>
          <a:p>
            <a:pPr lvl="2" algn="l">
              <a:lnSpc>
                <a:spcPct val="80000"/>
              </a:lnSpc>
              <a:buFontTx/>
              <a:buChar char="•"/>
            </a:pPr>
            <a:r>
              <a:rPr lang="fr-FR" altLang="fr-FR" sz="3100" b="1" dirty="0">
                <a:solidFill>
                  <a:srgbClr val="009900"/>
                </a:solidFill>
              </a:rPr>
              <a:t> gammes</a:t>
            </a:r>
            <a:endParaRPr lang="fr-FR" altLang="fr-FR" sz="3100" dirty="0">
              <a:solidFill>
                <a:srgbClr val="009900"/>
              </a:solidFill>
            </a:endParaRPr>
          </a:p>
          <a:p>
            <a:pPr algn="l">
              <a:lnSpc>
                <a:spcPct val="80000"/>
              </a:lnSpc>
              <a:buFontTx/>
              <a:buChar char="•"/>
            </a:pPr>
            <a:endParaRPr lang="fr-FR" altLang="fr-FR" sz="3100" dirty="0">
              <a:solidFill>
                <a:srgbClr val="0099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17890"/>
                                        </p:tgtEl>
                                        <p:attrNameLst>
                                          <p:attrName>style.visibility</p:attrName>
                                        </p:attrNameLst>
                                      </p:cBhvr>
                                      <p:to>
                                        <p:strVal val="visible"/>
                                      </p:to>
                                    </p:set>
                                    <p:anim calcmode="lin" valueType="num">
                                      <p:cBhvr additive="base">
                                        <p:cTn id="7" dur="500" fill="hold"/>
                                        <p:tgtEl>
                                          <p:spTgt spid="1317890"/>
                                        </p:tgtEl>
                                        <p:attrNameLst>
                                          <p:attrName>ppt_x</p:attrName>
                                        </p:attrNameLst>
                                      </p:cBhvr>
                                      <p:tavLst>
                                        <p:tav tm="0">
                                          <p:val>
                                            <p:strVal val="0-#ppt_w/2"/>
                                          </p:val>
                                        </p:tav>
                                        <p:tav tm="100000">
                                          <p:val>
                                            <p:strVal val="#ppt_x"/>
                                          </p:val>
                                        </p:tav>
                                      </p:tavLst>
                                    </p:anim>
                                    <p:anim calcmode="lin" valueType="num">
                                      <p:cBhvr additive="base">
                                        <p:cTn id="8" dur="500" fill="hold"/>
                                        <p:tgtEl>
                                          <p:spTgt spid="13178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17898">
                                            <p:txEl>
                                              <p:pRg st="0" end="0"/>
                                            </p:txEl>
                                          </p:spTgt>
                                        </p:tgtEl>
                                        <p:attrNameLst>
                                          <p:attrName>style.visibility</p:attrName>
                                        </p:attrNameLst>
                                      </p:cBhvr>
                                      <p:to>
                                        <p:strVal val="visible"/>
                                      </p:to>
                                    </p:set>
                                    <p:anim calcmode="lin" valueType="num">
                                      <p:cBhvr additive="base">
                                        <p:cTn id="13" dur="500" fill="hold"/>
                                        <p:tgtEl>
                                          <p:spTgt spid="131789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17898">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17898">
                                            <p:txEl>
                                              <p:pRg st="1" end="1"/>
                                            </p:txEl>
                                          </p:spTgt>
                                        </p:tgtEl>
                                        <p:attrNameLst>
                                          <p:attrName>style.visibility</p:attrName>
                                        </p:attrNameLst>
                                      </p:cBhvr>
                                      <p:to>
                                        <p:strVal val="visible"/>
                                      </p:to>
                                    </p:set>
                                    <p:anim calcmode="lin" valueType="num">
                                      <p:cBhvr additive="base">
                                        <p:cTn id="17" dur="500" fill="hold"/>
                                        <p:tgtEl>
                                          <p:spTgt spid="1317898">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178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17899"/>
                                        </p:tgtEl>
                                        <p:attrNameLst>
                                          <p:attrName>style.visibility</p:attrName>
                                        </p:attrNameLst>
                                      </p:cBhvr>
                                      <p:to>
                                        <p:strVal val="visible"/>
                                      </p:to>
                                    </p:set>
                                    <p:anim calcmode="lin" valueType="num">
                                      <p:cBhvr additive="base">
                                        <p:cTn id="23" dur="500" fill="hold"/>
                                        <p:tgtEl>
                                          <p:spTgt spid="1317899"/>
                                        </p:tgtEl>
                                        <p:attrNameLst>
                                          <p:attrName>ppt_x</p:attrName>
                                        </p:attrNameLst>
                                      </p:cBhvr>
                                      <p:tavLst>
                                        <p:tav tm="0">
                                          <p:val>
                                            <p:strVal val="0-#ppt_w/2"/>
                                          </p:val>
                                        </p:tav>
                                        <p:tav tm="100000">
                                          <p:val>
                                            <p:strVal val="#ppt_x"/>
                                          </p:val>
                                        </p:tav>
                                      </p:tavLst>
                                    </p:anim>
                                    <p:anim calcmode="lin" valueType="num">
                                      <p:cBhvr additive="base">
                                        <p:cTn id="24" dur="500" fill="hold"/>
                                        <p:tgtEl>
                                          <p:spTgt spid="131789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131790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317895"/>
                                        </p:tgtEl>
                                        <p:attrNameLst>
                                          <p:attrName>style.visibility</p:attrName>
                                        </p:attrNameLst>
                                      </p:cBhvr>
                                      <p:to>
                                        <p:strVal val="visible"/>
                                      </p:to>
                                    </p:set>
                                    <p:anim calcmode="lin" valueType="num">
                                      <p:cBhvr>
                                        <p:cTn id="33" dur="500" fill="hold"/>
                                        <p:tgtEl>
                                          <p:spTgt spid="1317895"/>
                                        </p:tgtEl>
                                        <p:attrNameLst>
                                          <p:attrName>ppt_w</p:attrName>
                                        </p:attrNameLst>
                                      </p:cBhvr>
                                      <p:tavLst>
                                        <p:tav tm="0">
                                          <p:val>
                                            <p:fltVal val="0"/>
                                          </p:val>
                                        </p:tav>
                                        <p:tav tm="100000">
                                          <p:val>
                                            <p:strVal val="#ppt_w"/>
                                          </p:val>
                                        </p:tav>
                                      </p:tavLst>
                                    </p:anim>
                                    <p:anim calcmode="lin" valueType="num">
                                      <p:cBhvr>
                                        <p:cTn id="34" dur="500" fill="hold"/>
                                        <p:tgtEl>
                                          <p:spTgt spid="1317895"/>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317897"/>
                                        </p:tgtEl>
                                        <p:attrNameLst>
                                          <p:attrName>style.visibility</p:attrName>
                                        </p:attrNameLst>
                                      </p:cBhvr>
                                      <p:to>
                                        <p:strVal val="visible"/>
                                      </p:to>
                                    </p:set>
                                    <p:anim calcmode="lin" valueType="num">
                                      <p:cBhvr>
                                        <p:cTn id="39" dur="500" fill="hold"/>
                                        <p:tgtEl>
                                          <p:spTgt spid="1317897"/>
                                        </p:tgtEl>
                                        <p:attrNameLst>
                                          <p:attrName>ppt_w</p:attrName>
                                        </p:attrNameLst>
                                      </p:cBhvr>
                                      <p:tavLst>
                                        <p:tav tm="0">
                                          <p:val>
                                            <p:fltVal val="0"/>
                                          </p:val>
                                        </p:tav>
                                        <p:tav tm="100000">
                                          <p:val>
                                            <p:strVal val="#ppt_w"/>
                                          </p:val>
                                        </p:tav>
                                      </p:tavLst>
                                    </p:anim>
                                    <p:anim calcmode="lin" valueType="num">
                                      <p:cBhvr>
                                        <p:cTn id="40" dur="500" fill="hold"/>
                                        <p:tgtEl>
                                          <p:spTgt spid="1317897"/>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317896"/>
                                        </p:tgtEl>
                                        <p:attrNameLst>
                                          <p:attrName>style.visibility</p:attrName>
                                        </p:attrNameLst>
                                      </p:cBhvr>
                                      <p:to>
                                        <p:strVal val="visible"/>
                                      </p:to>
                                    </p:set>
                                    <p:anim calcmode="lin" valueType="num">
                                      <p:cBhvr>
                                        <p:cTn id="45" dur="500" fill="hold"/>
                                        <p:tgtEl>
                                          <p:spTgt spid="1317896"/>
                                        </p:tgtEl>
                                        <p:attrNameLst>
                                          <p:attrName>ppt_w</p:attrName>
                                        </p:attrNameLst>
                                      </p:cBhvr>
                                      <p:tavLst>
                                        <p:tav tm="0">
                                          <p:val>
                                            <p:fltVal val="0"/>
                                          </p:val>
                                        </p:tav>
                                        <p:tav tm="100000">
                                          <p:val>
                                            <p:strVal val="#ppt_w"/>
                                          </p:val>
                                        </p:tav>
                                      </p:tavLst>
                                    </p:anim>
                                    <p:anim calcmode="lin" valueType="num">
                                      <p:cBhvr>
                                        <p:cTn id="46" dur="500" fill="hold"/>
                                        <p:tgtEl>
                                          <p:spTgt spid="13178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7890" grpId="0" autoUpdateAnimBg="0"/>
      <p:bldP spid="1317895" grpId="0" animBg="1"/>
      <p:bldP spid="1317896" grpId="0" animBg="1"/>
      <p:bldP spid="1317897" grpId="0" animBg="1"/>
      <p:bldP spid="1317898" grpId="0" build="p" autoUpdateAnimBg="0"/>
      <p:bldP spid="131789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031"/>
          <p:cNvSpPr txBox="1">
            <a:spLocks noChangeArrowheads="1"/>
          </p:cNvSpPr>
          <p:nvPr/>
        </p:nvSpPr>
        <p:spPr bwMode="auto">
          <a:xfrm>
            <a:off x="198674" y="93190"/>
            <a:ext cx="9567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smtClean="0">
                <a:solidFill>
                  <a:srgbClr val="3333CC"/>
                </a:solidFill>
              </a:rPr>
              <a:t>A vos gommes et vos crayons !</a:t>
            </a:r>
            <a:endParaRPr lang="fr-FR" altLang="fr-FR" sz="3600" b="1" i="1" dirty="0">
              <a:solidFill>
                <a:srgbClr val="3333CC"/>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61950" y="1104900"/>
            <a:ext cx="9105900" cy="485775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6083" name="Rectangle 3"/>
          <p:cNvSpPr>
            <a:spLocks noChangeArrowheads="1"/>
          </p:cNvSpPr>
          <p:nvPr/>
        </p:nvSpPr>
        <p:spPr bwMode="auto">
          <a:xfrm>
            <a:off x="2743200" y="1257300"/>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6084" name="Rectangle 4"/>
          <p:cNvSpPr>
            <a:spLocks noChangeArrowheads="1"/>
          </p:cNvSpPr>
          <p:nvPr/>
        </p:nvSpPr>
        <p:spPr bwMode="auto">
          <a:xfrm>
            <a:off x="6991350" y="1238250"/>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6085" name="Rectangle 5"/>
          <p:cNvSpPr>
            <a:spLocks noChangeArrowheads="1"/>
          </p:cNvSpPr>
          <p:nvPr/>
        </p:nvSpPr>
        <p:spPr bwMode="auto">
          <a:xfrm>
            <a:off x="550863" y="1276350"/>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6091" name="Text Box 11"/>
          <p:cNvSpPr txBox="1">
            <a:spLocks noChangeArrowheads="1"/>
          </p:cNvSpPr>
          <p:nvPr/>
        </p:nvSpPr>
        <p:spPr bwMode="auto">
          <a:xfrm>
            <a:off x="593725" y="590550"/>
            <a:ext cx="206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Ressources</a:t>
            </a:r>
          </a:p>
        </p:txBody>
      </p:sp>
      <p:sp>
        <p:nvSpPr>
          <p:cNvPr id="15" name="Rectangle 21">
            <a:hlinkClick r:id="rId3" action="ppaction://hlinksldjump"/>
          </p:cNvPr>
          <p:cNvSpPr>
            <a:spLocks noChangeArrowheads="1"/>
          </p:cNvSpPr>
          <p:nvPr/>
        </p:nvSpPr>
        <p:spPr bwMode="auto">
          <a:xfrm>
            <a:off x="609600" y="1352550"/>
            <a:ext cx="1962150" cy="20764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 name="Rectangle 15"/>
          <p:cNvSpPr/>
          <p:nvPr/>
        </p:nvSpPr>
        <p:spPr>
          <a:xfrm>
            <a:off x="636304" y="1927364"/>
            <a:ext cx="1870641" cy="830997"/>
          </a:xfrm>
          <a:prstGeom prst="rect">
            <a:avLst/>
          </a:prstGeom>
        </p:spPr>
        <p:txBody>
          <a:bodyPr wrap="none">
            <a:spAutoFit/>
          </a:bodyPr>
          <a:lstStyle/>
          <a:p>
            <a:r>
              <a:rPr lang="fr-FR" altLang="fr-FR" sz="2400" b="1" dirty="0">
                <a:solidFill>
                  <a:srgbClr val="3333CC"/>
                </a:solidFill>
              </a:rPr>
              <a:t>Données</a:t>
            </a:r>
          </a:p>
          <a:p>
            <a:r>
              <a:rPr lang="fr-FR" altLang="fr-FR" sz="2400" b="1" dirty="0">
                <a:solidFill>
                  <a:srgbClr val="3333CC"/>
                </a:solidFill>
              </a:rPr>
              <a:t>Techniques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5122"/>
          <p:cNvGrpSpPr>
            <a:grpSpLocks/>
          </p:cNvGrpSpPr>
          <p:nvPr/>
        </p:nvGrpSpPr>
        <p:grpSpPr bwMode="auto">
          <a:xfrm>
            <a:off x="231775" y="611188"/>
            <a:ext cx="9493250" cy="5576887"/>
            <a:chOff x="238" y="385"/>
            <a:chExt cx="5980" cy="3513"/>
          </a:xfrm>
        </p:grpSpPr>
        <p:sp>
          <p:nvSpPr>
            <p:cNvPr id="47141" name="Rectangle 5123"/>
            <p:cNvSpPr>
              <a:spLocks noChangeArrowheads="1"/>
            </p:cNvSpPr>
            <p:nvPr/>
          </p:nvSpPr>
          <p:spPr bwMode="auto">
            <a:xfrm>
              <a:off x="238" y="722"/>
              <a:ext cx="5980" cy="317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7142" name="Rectangle 5124"/>
            <p:cNvSpPr>
              <a:spLocks noChangeArrowheads="1"/>
            </p:cNvSpPr>
            <p:nvPr/>
          </p:nvSpPr>
          <p:spPr bwMode="auto">
            <a:xfrm>
              <a:off x="1802" y="822"/>
              <a:ext cx="2715" cy="301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7143" name="Rectangle 5125"/>
            <p:cNvSpPr>
              <a:spLocks noChangeArrowheads="1"/>
            </p:cNvSpPr>
            <p:nvPr/>
          </p:nvSpPr>
          <p:spPr bwMode="auto">
            <a:xfrm>
              <a:off x="4592" y="809"/>
              <a:ext cx="1564" cy="301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7144" name="Rectangle 5126"/>
            <p:cNvSpPr>
              <a:spLocks noChangeArrowheads="1"/>
            </p:cNvSpPr>
            <p:nvPr/>
          </p:nvSpPr>
          <p:spPr bwMode="auto">
            <a:xfrm>
              <a:off x="350" y="834"/>
              <a:ext cx="1377" cy="301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nvGrpSpPr>
            <p:cNvPr id="47145" name="Group 5127"/>
            <p:cNvGrpSpPr>
              <a:grpSpLocks/>
            </p:cNvGrpSpPr>
            <p:nvPr/>
          </p:nvGrpSpPr>
          <p:grpSpPr bwMode="auto">
            <a:xfrm>
              <a:off x="390" y="385"/>
              <a:ext cx="1345" cy="1857"/>
              <a:chOff x="374" y="371"/>
              <a:chExt cx="1291" cy="1789"/>
            </a:xfrm>
          </p:grpSpPr>
          <p:sp>
            <p:nvSpPr>
              <p:cNvPr id="47148" name="Rectangle 5129"/>
              <p:cNvSpPr>
                <a:spLocks noChangeArrowheads="1"/>
              </p:cNvSpPr>
              <p:nvPr/>
            </p:nvSpPr>
            <p:spPr bwMode="auto">
              <a:xfrm>
                <a:off x="384" y="852"/>
                <a:ext cx="1236" cy="1308"/>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7147" name="Text Box 5131"/>
              <p:cNvSpPr txBox="1">
                <a:spLocks noChangeArrowheads="1"/>
              </p:cNvSpPr>
              <p:nvPr/>
            </p:nvSpPr>
            <p:spPr bwMode="auto">
              <a:xfrm>
                <a:off x="374" y="371"/>
                <a:ext cx="129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900" dirty="0">
                    <a:solidFill>
                      <a:srgbClr val="3333CC"/>
                    </a:solidFill>
                  </a:rPr>
                  <a:t>Ressources</a:t>
                </a:r>
              </a:p>
            </p:txBody>
          </p:sp>
        </p:grpSp>
      </p:grpSp>
      <p:grpSp>
        <p:nvGrpSpPr>
          <p:cNvPr id="47107" name="Group 5172"/>
          <p:cNvGrpSpPr>
            <a:grpSpLocks/>
          </p:cNvGrpSpPr>
          <p:nvPr/>
        </p:nvGrpSpPr>
        <p:grpSpPr bwMode="auto">
          <a:xfrm>
            <a:off x="225425" y="1854200"/>
            <a:ext cx="8713788" cy="3375025"/>
            <a:chOff x="142" y="1168"/>
            <a:chExt cx="5489" cy="2126"/>
          </a:xfrm>
        </p:grpSpPr>
        <p:sp>
          <p:nvSpPr>
            <p:cNvPr id="47116" name="Text Box 5173"/>
            <p:cNvSpPr txBox="1">
              <a:spLocks noChangeArrowheads="1"/>
            </p:cNvSpPr>
            <p:nvPr/>
          </p:nvSpPr>
          <p:spPr bwMode="auto">
            <a:xfrm>
              <a:off x="667" y="1168"/>
              <a:ext cx="1214" cy="264"/>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r>
                <a:rPr lang="fr-FR" altLang="fr-FR" sz="2100" b="1">
                  <a:solidFill>
                    <a:schemeClr val="tx1"/>
                  </a:solidFill>
                </a:rPr>
                <a:t>Table Articles</a:t>
              </a:r>
            </a:p>
          </p:txBody>
        </p:sp>
        <p:sp>
          <p:nvSpPr>
            <p:cNvPr id="47117" name="Rectangle 5174"/>
            <p:cNvSpPr>
              <a:spLocks noChangeArrowheads="1"/>
            </p:cNvSpPr>
            <p:nvPr/>
          </p:nvSpPr>
          <p:spPr bwMode="auto">
            <a:xfrm>
              <a:off x="142" y="1511"/>
              <a:ext cx="5489" cy="176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7118" name="Text Box 5175"/>
            <p:cNvSpPr txBox="1">
              <a:spLocks noChangeArrowheads="1"/>
            </p:cNvSpPr>
            <p:nvPr/>
          </p:nvSpPr>
          <p:spPr bwMode="auto">
            <a:xfrm>
              <a:off x="179" y="1572"/>
              <a:ext cx="544" cy="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700" b="1">
                  <a:solidFill>
                    <a:schemeClr val="tx1"/>
                  </a:solidFill>
                </a:rPr>
                <a:t>Article</a:t>
              </a:r>
            </a:p>
          </p:txBody>
        </p:sp>
        <p:sp>
          <p:nvSpPr>
            <p:cNvPr id="47119" name="Text Box 5176"/>
            <p:cNvSpPr txBox="1">
              <a:spLocks noChangeArrowheads="1"/>
            </p:cNvSpPr>
            <p:nvPr/>
          </p:nvSpPr>
          <p:spPr bwMode="auto">
            <a:xfrm>
              <a:off x="890" y="1572"/>
              <a:ext cx="899" cy="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700" b="1">
                  <a:solidFill>
                    <a:schemeClr val="tx1"/>
                  </a:solidFill>
                </a:rPr>
                <a:t>Désignation</a:t>
              </a:r>
            </a:p>
          </p:txBody>
        </p:sp>
        <p:sp>
          <p:nvSpPr>
            <p:cNvPr id="47120" name="Text Box 5177"/>
            <p:cNvSpPr txBox="1">
              <a:spLocks noChangeArrowheads="1"/>
            </p:cNvSpPr>
            <p:nvPr/>
          </p:nvSpPr>
          <p:spPr bwMode="auto">
            <a:xfrm>
              <a:off x="1872" y="1587"/>
              <a:ext cx="399"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a:solidFill>
                    <a:schemeClr val="tx1"/>
                  </a:solidFill>
                </a:rPr>
                <a:t>Unité</a:t>
              </a:r>
            </a:p>
          </p:txBody>
        </p:sp>
        <p:sp>
          <p:nvSpPr>
            <p:cNvPr id="47121" name="Text Box 5178"/>
            <p:cNvSpPr txBox="1">
              <a:spLocks noChangeArrowheads="1"/>
            </p:cNvSpPr>
            <p:nvPr/>
          </p:nvSpPr>
          <p:spPr bwMode="auto">
            <a:xfrm>
              <a:off x="2372" y="1587"/>
              <a:ext cx="380"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a:solidFill>
                    <a:schemeClr val="tx1"/>
                  </a:solidFill>
                </a:rPr>
                <a:t>Type</a:t>
              </a:r>
            </a:p>
          </p:txBody>
        </p:sp>
        <p:sp>
          <p:nvSpPr>
            <p:cNvPr id="47122" name="Text Box 5179"/>
            <p:cNvSpPr txBox="1">
              <a:spLocks noChangeArrowheads="1"/>
            </p:cNvSpPr>
            <p:nvPr/>
          </p:nvSpPr>
          <p:spPr bwMode="auto">
            <a:xfrm>
              <a:off x="3653" y="1510"/>
              <a:ext cx="548" cy="3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b="1">
                  <a:solidFill>
                    <a:schemeClr val="tx1"/>
                  </a:solidFill>
                </a:rPr>
                <a:t>Lot </a:t>
              </a:r>
            </a:p>
            <a:p>
              <a:r>
                <a:rPr lang="fr-FR" altLang="fr-FR" sz="1400" b="1">
                  <a:solidFill>
                    <a:schemeClr val="tx1"/>
                  </a:solidFill>
                </a:rPr>
                <a:t>multiple</a:t>
              </a:r>
            </a:p>
          </p:txBody>
        </p:sp>
        <p:sp>
          <p:nvSpPr>
            <p:cNvPr id="47123" name="Text Box 5180"/>
            <p:cNvSpPr txBox="1">
              <a:spLocks noChangeArrowheads="1"/>
            </p:cNvSpPr>
            <p:nvPr/>
          </p:nvSpPr>
          <p:spPr bwMode="auto">
            <a:xfrm>
              <a:off x="4312" y="1601"/>
              <a:ext cx="685" cy="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200" b="1">
                  <a:solidFill>
                    <a:schemeClr val="tx1"/>
                  </a:solidFill>
                </a:rPr>
                <a:t>Lotissement</a:t>
              </a:r>
            </a:p>
          </p:txBody>
        </p:sp>
        <p:sp>
          <p:nvSpPr>
            <p:cNvPr id="47124" name="Line 5181"/>
            <p:cNvSpPr>
              <a:spLocks noChangeShapeType="1"/>
            </p:cNvSpPr>
            <p:nvPr/>
          </p:nvSpPr>
          <p:spPr bwMode="auto">
            <a:xfrm>
              <a:off x="942" y="1511"/>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25" name="Line 5182"/>
            <p:cNvSpPr>
              <a:spLocks noChangeShapeType="1"/>
            </p:cNvSpPr>
            <p:nvPr/>
          </p:nvSpPr>
          <p:spPr bwMode="auto">
            <a:xfrm>
              <a:off x="1892" y="1511"/>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26" name="Line 5183"/>
            <p:cNvSpPr>
              <a:spLocks noChangeShapeType="1"/>
            </p:cNvSpPr>
            <p:nvPr/>
          </p:nvSpPr>
          <p:spPr bwMode="auto">
            <a:xfrm>
              <a:off x="2363" y="1511"/>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27" name="Line 5184"/>
            <p:cNvSpPr>
              <a:spLocks noChangeShapeType="1"/>
            </p:cNvSpPr>
            <p:nvPr/>
          </p:nvSpPr>
          <p:spPr bwMode="auto">
            <a:xfrm>
              <a:off x="4311" y="1519"/>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28" name="Line 5185"/>
            <p:cNvSpPr>
              <a:spLocks noChangeShapeType="1"/>
            </p:cNvSpPr>
            <p:nvPr/>
          </p:nvSpPr>
          <p:spPr bwMode="auto">
            <a:xfrm>
              <a:off x="3599" y="1517"/>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29" name="Line 5186"/>
            <p:cNvSpPr>
              <a:spLocks noChangeShapeType="1"/>
            </p:cNvSpPr>
            <p:nvPr/>
          </p:nvSpPr>
          <p:spPr bwMode="auto">
            <a:xfrm>
              <a:off x="391" y="1812"/>
              <a:ext cx="1"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30" name="Line 5187"/>
            <p:cNvSpPr>
              <a:spLocks noChangeShapeType="1"/>
            </p:cNvSpPr>
            <p:nvPr/>
          </p:nvSpPr>
          <p:spPr bwMode="auto">
            <a:xfrm>
              <a:off x="143" y="1812"/>
              <a:ext cx="5487"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31" name="Line 5188"/>
            <p:cNvSpPr>
              <a:spLocks noChangeShapeType="1"/>
            </p:cNvSpPr>
            <p:nvPr/>
          </p:nvSpPr>
          <p:spPr bwMode="auto">
            <a:xfrm>
              <a:off x="157" y="2038"/>
              <a:ext cx="547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32" name="Line 5189"/>
            <p:cNvSpPr>
              <a:spLocks noChangeShapeType="1"/>
            </p:cNvSpPr>
            <p:nvPr/>
          </p:nvSpPr>
          <p:spPr bwMode="auto">
            <a:xfrm>
              <a:off x="154" y="2266"/>
              <a:ext cx="547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33" name="Line 5190"/>
            <p:cNvSpPr>
              <a:spLocks noChangeShapeType="1"/>
            </p:cNvSpPr>
            <p:nvPr/>
          </p:nvSpPr>
          <p:spPr bwMode="auto">
            <a:xfrm>
              <a:off x="152" y="2510"/>
              <a:ext cx="5479"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34" name="Line 5191"/>
            <p:cNvSpPr>
              <a:spLocks noChangeShapeType="1"/>
            </p:cNvSpPr>
            <p:nvPr/>
          </p:nvSpPr>
          <p:spPr bwMode="auto">
            <a:xfrm>
              <a:off x="148" y="2747"/>
              <a:ext cx="548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35" name="Line 5192"/>
            <p:cNvSpPr>
              <a:spLocks noChangeShapeType="1"/>
            </p:cNvSpPr>
            <p:nvPr/>
          </p:nvSpPr>
          <p:spPr bwMode="auto">
            <a:xfrm>
              <a:off x="154" y="2989"/>
              <a:ext cx="547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36" name="Line 5193"/>
            <p:cNvSpPr>
              <a:spLocks noChangeShapeType="1"/>
            </p:cNvSpPr>
            <p:nvPr/>
          </p:nvSpPr>
          <p:spPr bwMode="auto">
            <a:xfrm>
              <a:off x="2903" y="1530"/>
              <a:ext cx="1" cy="17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37" name="Text Box 5194"/>
            <p:cNvSpPr txBox="1">
              <a:spLocks noChangeArrowheads="1"/>
            </p:cNvSpPr>
            <p:nvPr/>
          </p:nvSpPr>
          <p:spPr bwMode="auto">
            <a:xfrm>
              <a:off x="4937" y="1587"/>
              <a:ext cx="635" cy="1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a:solidFill>
                    <a:schemeClr val="tx1"/>
                  </a:solidFill>
                </a:rPr>
                <a:t>Délai (jrs)</a:t>
              </a:r>
            </a:p>
          </p:txBody>
        </p:sp>
        <p:sp>
          <p:nvSpPr>
            <p:cNvPr id="47138" name="Line 5195"/>
            <p:cNvSpPr>
              <a:spLocks noChangeShapeType="1"/>
            </p:cNvSpPr>
            <p:nvPr/>
          </p:nvSpPr>
          <p:spPr bwMode="auto">
            <a:xfrm>
              <a:off x="4978" y="1519"/>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39" name="Line 5196"/>
            <p:cNvSpPr>
              <a:spLocks noChangeShapeType="1"/>
            </p:cNvSpPr>
            <p:nvPr/>
          </p:nvSpPr>
          <p:spPr bwMode="auto">
            <a:xfrm>
              <a:off x="5630" y="1528"/>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40" name="Text Box 5197"/>
            <p:cNvSpPr txBox="1">
              <a:spLocks noChangeArrowheads="1"/>
            </p:cNvSpPr>
            <p:nvPr/>
          </p:nvSpPr>
          <p:spPr bwMode="auto">
            <a:xfrm>
              <a:off x="3030" y="1493"/>
              <a:ext cx="506" cy="3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a:solidFill>
                    <a:schemeClr val="tx1"/>
                  </a:solidFill>
                </a:rPr>
                <a:t>Stock </a:t>
              </a:r>
            </a:p>
            <a:p>
              <a:pPr algn="l"/>
              <a:r>
                <a:rPr lang="fr-FR" altLang="fr-FR" sz="1400" b="1">
                  <a:solidFill>
                    <a:schemeClr val="tx1"/>
                  </a:solidFill>
                </a:rPr>
                <a:t>Sécu</a:t>
              </a:r>
            </a:p>
          </p:txBody>
        </p:sp>
      </p:grpSp>
      <p:sp>
        <p:nvSpPr>
          <p:cNvPr id="1621035" name="AutoShape 5163"/>
          <p:cNvSpPr>
            <a:spLocks/>
          </p:cNvSpPr>
          <p:nvPr/>
        </p:nvSpPr>
        <p:spPr bwMode="auto">
          <a:xfrm>
            <a:off x="723900" y="5248275"/>
            <a:ext cx="1325563" cy="609600"/>
          </a:xfrm>
          <a:prstGeom prst="borderCallout2">
            <a:avLst>
              <a:gd name="adj1" fmla="val 18750"/>
              <a:gd name="adj2" fmla="val -5750"/>
              <a:gd name="adj3" fmla="val 18750"/>
              <a:gd name="adj4" fmla="val -13176"/>
              <a:gd name="adj5" fmla="val -173958"/>
              <a:gd name="adj6" fmla="val -20718"/>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Code, référence</a:t>
            </a:r>
          </a:p>
        </p:txBody>
      </p:sp>
      <p:sp>
        <p:nvSpPr>
          <p:cNvPr id="1621036" name="AutoShape 5164"/>
          <p:cNvSpPr>
            <a:spLocks/>
          </p:cNvSpPr>
          <p:nvPr/>
        </p:nvSpPr>
        <p:spPr bwMode="auto">
          <a:xfrm>
            <a:off x="2154238" y="5268913"/>
            <a:ext cx="2406650" cy="609600"/>
          </a:xfrm>
          <a:prstGeom prst="borderCallout2">
            <a:avLst>
              <a:gd name="adj1" fmla="val 18750"/>
              <a:gd name="adj2" fmla="val -3167"/>
              <a:gd name="adj3" fmla="val 18750"/>
              <a:gd name="adj4" fmla="val -6796"/>
              <a:gd name="adj5" fmla="val -183074"/>
              <a:gd name="adj6" fmla="val -10486"/>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Nom, appellation détaillée</a:t>
            </a:r>
          </a:p>
        </p:txBody>
      </p:sp>
      <p:sp>
        <p:nvSpPr>
          <p:cNvPr id="1621037" name="AutoShape 5165"/>
          <p:cNvSpPr>
            <a:spLocks/>
          </p:cNvSpPr>
          <p:nvPr/>
        </p:nvSpPr>
        <p:spPr bwMode="auto">
          <a:xfrm>
            <a:off x="225425" y="1146175"/>
            <a:ext cx="2686050" cy="609600"/>
          </a:xfrm>
          <a:prstGeom prst="borderCallout2">
            <a:avLst>
              <a:gd name="adj1" fmla="val 18750"/>
              <a:gd name="adj2" fmla="val 102838"/>
              <a:gd name="adj3" fmla="val 18750"/>
              <a:gd name="adj4" fmla="val 112412"/>
              <a:gd name="adj5" fmla="val 239843"/>
              <a:gd name="adj6" fmla="val 123583"/>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Comment je compte mon article</a:t>
            </a:r>
          </a:p>
        </p:txBody>
      </p:sp>
      <p:sp>
        <p:nvSpPr>
          <p:cNvPr id="1621038" name="AutoShape 5166"/>
          <p:cNvSpPr>
            <a:spLocks/>
          </p:cNvSpPr>
          <p:nvPr/>
        </p:nvSpPr>
        <p:spPr bwMode="auto">
          <a:xfrm>
            <a:off x="2976563" y="1760538"/>
            <a:ext cx="1279525" cy="609600"/>
          </a:xfrm>
          <a:prstGeom prst="borderCallout2">
            <a:avLst>
              <a:gd name="adj1" fmla="val 18750"/>
              <a:gd name="adj2" fmla="val 105954"/>
              <a:gd name="adj3" fmla="val 18750"/>
              <a:gd name="adj4" fmla="val 114394"/>
              <a:gd name="adj5" fmla="val 139583"/>
              <a:gd name="adj6" fmla="val 123079"/>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Fabriqué/Acheté</a:t>
            </a:r>
          </a:p>
        </p:txBody>
      </p:sp>
      <p:sp>
        <p:nvSpPr>
          <p:cNvPr id="1621039" name="AutoShape 5167"/>
          <p:cNvSpPr>
            <a:spLocks/>
          </p:cNvSpPr>
          <p:nvPr/>
        </p:nvSpPr>
        <p:spPr bwMode="auto">
          <a:xfrm>
            <a:off x="2049463" y="5883275"/>
            <a:ext cx="3054350" cy="609600"/>
          </a:xfrm>
          <a:prstGeom prst="borderCallout2">
            <a:avLst>
              <a:gd name="adj1" fmla="val 18750"/>
              <a:gd name="adj2" fmla="val 102495"/>
              <a:gd name="adj3" fmla="val 18750"/>
              <a:gd name="adj4" fmla="val 106912"/>
              <a:gd name="adj5" fmla="val -277606"/>
              <a:gd name="adj6" fmla="val 111537"/>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Quantité de protection contre les aléas</a:t>
            </a:r>
          </a:p>
        </p:txBody>
      </p:sp>
      <p:sp>
        <p:nvSpPr>
          <p:cNvPr id="1621040" name="AutoShape 5168"/>
          <p:cNvSpPr>
            <a:spLocks/>
          </p:cNvSpPr>
          <p:nvPr/>
        </p:nvSpPr>
        <p:spPr bwMode="auto">
          <a:xfrm>
            <a:off x="6394450" y="5248275"/>
            <a:ext cx="2173288" cy="609600"/>
          </a:xfrm>
          <a:prstGeom prst="borderCallout2">
            <a:avLst>
              <a:gd name="adj1" fmla="val 18750"/>
              <a:gd name="adj2" fmla="val -3505"/>
              <a:gd name="adj3" fmla="val 18750"/>
              <a:gd name="adj4" fmla="val -8764"/>
              <a:gd name="adj5" fmla="val -180208"/>
              <a:gd name="adj6" fmla="val -14463"/>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Qté OF = X x Lot multiple</a:t>
            </a:r>
          </a:p>
        </p:txBody>
      </p:sp>
      <p:sp>
        <p:nvSpPr>
          <p:cNvPr id="1621041" name="AutoShape 5169"/>
          <p:cNvSpPr>
            <a:spLocks/>
          </p:cNvSpPr>
          <p:nvPr/>
        </p:nvSpPr>
        <p:spPr bwMode="auto">
          <a:xfrm>
            <a:off x="3798888" y="841375"/>
            <a:ext cx="3187700" cy="609600"/>
          </a:xfrm>
          <a:prstGeom prst="borderCallout2">
            <a:avLst>
              <a:gd name="adj1" fmla="val 18750"/>
              <a:gd name="adj2" fmla="val 102389"/>
              <a:gd name="adj3" fmla="val 18750"/>
              <a:gd name="adj4" fmla="val 110458"/>
              <a:gd name="adj5" fmla="val 280468"/>
              <a:gd name="adj6" fmla="val 119023"/>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Règle de regroupement des besoins</a:t>
            </a:r>
          </a:p>
        </p:txBody>
      </p:sp>
      <p:sp>
        <p:nvSpPr>
          <p:cNvPr id="1621042" name="AutoShape 5170"/>
          <p:cNvSpPr>
            <a:spLocks/>
          </p:cNvSpPr>
          <p:nvPr/>
        </p:nvSpPr>
        <p:spPr bwMode="auto">
          <a:xfrm>
            <a:off x="8362950" y="5248275"/>
            <a:ext cx="1423988" cy="609600"/>
          </a:xfrm>
          <a:prstGeom prst="borderCallout2">
            <a:avLst>
              <a:gd name="adj1" fmla="val 18750"/>
              <a:gd name="adj2" fmla="val -5352"/>
              <a:gd name="adj3" fmla="val 18750"/>
              <a:gd name="adj4" fmla="val -11259"/>
              <a:gd name="adj5" fmla="val -167449"/>
              <a:gd name="adj6" fmla="val -17278"/>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dirty="0" smtClean="0">
                <a:solidFill>
                  <a:schemeClr val="tx1"/>
                </a:solidFill>
              </a:rPr>
              <a:t>Délai </a:t>
            </a:r>
            <a:r>
              <a:rPr lang="fr-FR" altLang="fr-FR" sz="2000" dirty="0">
                <a:solidFill>
                  <a:schemeClr val="tx1"/>
                </a:solidFill>
              </a:rPr>
              <a:t>de la boucle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21035"/>
                                        </p:tgtEl>
                                        <p:attrNameLst>
                                          <p:attrName>style.visibility</p:attrName>
                                        </p:attrNameLst>
                                      </p:cBhvr>
                                      <p:to>
                                        <p:strVal val="visible"/>
                                      </p:to>
                                    </p:set>
                                  </p:childTnLst>
                                  <p:subTnLst>
                                    <p:set>
                                      <p:cBhvr override="childStyle">
                                        <p:cTn dur="1" fill="hold" display="0" masterRel="nextClick" afterEffect="1"/>
                                        <p:tgtEl>
                                          <p:spTgt spid="162103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21036"/>
                                        </p:tgtEl>
                                        <p:attrNameLst>
                                          <p:attrName>style.visibility</p:attrName>
                                        </p:attrNameLst>
                                      </p:cBhvr>
                                      <p:to>
                                        <p:strVal val="visible"/>
                                      </p:to>
                                    </p:set>
                                  </p:childTnLst>
                                  <p:subTnLst>
                                    <p:set>
                                      <p:cBhvr override="childStyle">
                                        <p:cTn dur="1" fill="hold" display="0" masterRel="nextClick" afterEffect="1"/>
                                        <p:tgtEl>
                                          <p:spTgt spid="1621036"/>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21037"/>
                                        </p:tgtEl>
                                        <p:attrNameLst>
                                          <p:attrName>style.visibility</p:attrName>
                                        </p:attrNameLst>
                                      </p:cBhvr>
                                      <p:to>
                                        <p:strVal val="visible"/>
                                      </p:to>
                                    </p:set>
                                  </p:childTnLst>
                                  <p:subTnLst>
                                    <p:set>
                                      <p:cBhvr override="childStyle">
                                        <p:cTn dur="1" fill="hold" display="0" masterRel="nextClick" afterEffect="1"/>
                                        <p:tgtEl>
                                          <p:spTgt spid="162103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21038"/>
                                        </p:tgtEl>
                                        <p:attrNameLst>
                                          <p:attrName>style.visibility</p:attrName>
                                        </p:attrNameLst>
                                      </p:cBhvr>
                                      <p:to>
                                        <p:strVal val="visible"/>
                                      </p:to>
                                    </p:set>
                                  </p:childTnLst>
                                  <p:subTnLst>
                                    <p:set>
                                      <p:cBhvr override="childStyle">
                                        <p:cTn dur="1" fill="hold" display="0" masterRel="nextClick" afterEffect="1"/>
                                        <p:tgtEl>
                                          <p:spTgt spid="1621038"/>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21039"/>
                                        </p:tgtEl>
                                        <p:attrNameLst>
                                          <p:attrName>style.visibility</p:attrName>
                                        </p:attrNameLst>
                                      </p:cBhvr>
                                      <p:to>
                                        <p:strVal val="visible"/>
                                      </p:to>
                                    </p:set>
                                  </p:childTnLst>
                                  <p:subTnLst>
                                    <p:set>
                                      <p:cBhvr override="childStyle">
                                        <p:cTn dur="1" fill="hold" display="0" masterRel="nextClick" afterEffect="1"/>
                                        <p:tgtEl>
                                          <p:spTgt spid="162103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21040"/>
                                        </p:tgtEl>
                                        <p:attrNameLst>
                                          <p:attrName>style.visibility</p:attrName>
                                        </p:attrNameLst>
                                      </p:cBhvr>
                                      <p:to>
                                        <p:strVal val="visible"/>
                                      </p:to>
                                    </p:set>
                                  </p:childTnLst>
                                  <p:subTnLst>
                                    <p:set>
                                      <p:cBhvr override="childStyle">
                                        <p:cTn dur="1" fill="hold" display="0" masterRel="nextClick" afterEffect="1"/>
                                        <p:tgtEl>
                                          <p:spTgt spid="1621040"/>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21041"/>
                                        </p:tgtEl>
                                        <p:attrNameLst>
                                          <p:attrName>style.visibility</p:attrName>
                                        </p:attrNameLst>
                                      </p:cBhvr>
                                      <p:to>
                                        <p:strVal val="visible"/>
                                      </p:to>
                                    </p:set>
                                  </p:childTnLst>
                                  <p:subTnLst>
                                    <p:set>
                                      <p:cBhvr override="childStyle">
                                        <p:cTn dur="1" fill="hold" display="0" masterRel="nextClick" afterEffect="1"/>
                                        <p:tgtEl>
                                          <p:spTgt spid="1621041"/>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621042"/>
                                        </p:tgtEl>
                                        <p:attrNameLst>
                                          <p:attrName>style.visibility</p:attrName>
                                        </p:attrNameLst>
                                      </p:cBhvr>
                                      <p:to>
                                        <p:strVal val="visible"/>
                                      </p:to>
                                    </p:set>
                                  </p:childTnLst>
                                  <p:subTnLst>
                                    <p:set>
                                      <p:cBhvr override="childStyle">
                                        <p:cTn dur="1" fill="hold" display="0" masterRel="nextClick" afterEffect="1"/>
                                        <p:tgtEl>
                                          <p:spTgt spid="162104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1035" grpId="0" animBg="1" autoUpdateAnimBg="0"/>
      <p:bldP spid="1621036" grpId="0" animBg="1" autoUpdateAnimBg="0"/>
      <p:bldP spid="1621037" grpId="0" animBg="1" autoUpdateAnimBg="0"/>
      <p:bldP spid="1621038" grpId="0" animBg="1" autoUpdateAnimBg="0"/>
      <p:bldP spid="1621039" grpId="0" animBg="1" autoUpdateAnimBg="0"/>
      <p:bldP spid="1621040" grpId="0" animBg="1" autoUpdateAnimBg="0"/>
      <p:bldP spid="1621041" grpId="0" animBg="1" autoUpdateAnimBg="0"/>
      <p:bldP spid="1621042"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8" name="Rectangle 20"/>
          <p:cNvSpPr>
            <a:spLocks noChangeArrowheads="1"/>
          </p:cNvSpPr>
          <p:nvPr/>
        </p:nvSpPr>
        <p:spPr bwMode="auto">
          <a:xfrm>
            <a:off x="7304088" y="3267778"/>
            <a:ext cx="1492126" cy="437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898" tIns="42712" rIns="83898" bIns="4271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300" b="1">
                <a:solidFill>
                  <a:schemeClr val="bg1"/>
                </a:solidFill>
              </a:rPr>
              <a:t>GUICHET</a:t>
            </a:r>
          </a:p>
        </p:txBody>
      </p:sp>
      <p:sp>
        <p:nvSpPr>
          <p:cNvPr id="48150" name="Line 27"/>
          <p:cNvSpPr>
            <a:spLocks noChangeShapeType="1"/>
          </p:cNvSpPr>
          <p:nvPr/>
        </p:nvSpPr>
        <p:spPr bwMode="auto">
          <a:xfrm flipV="1">
            <a:off x="1125279" y="2055813"/>
            <a:ext cx="0" cy="19986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8151" name="Group 28"/>
          <p:cNvGrpSpPr>
            <a:grpSpLocks/>
          </p:cNvGrpSpPr>
          <p:nvPr/>
        </p:nvGrpSpPr>
        <p:grpSpPr bwMode="auto">
          <a:xfrm>
            <a:off x="1119188" y="2805120"/>
            <a:ext cx="5005387" cy="90223"/>
            <a:chOff x="735" y="1268"/>
            <a:chExt cx="3287" cy="59"/>
          </a:xfrm>
        </p:grpSpPr>
        <p:sp>
          <p:nvSpPr>
            <p:cNvPr id="48152" name="Freeform 29"/>
            <p:cNvSpPr>
              <a:spLocks/>
            </p:cNvSpPr>
            <p:nvPr/>
          </p:nvSpPr>
          <p:spPr bwMode="auto">
            <a:xfrm>
              <a:off x="735" y="1268"/>
              <a:ext cx="127" cy="59"/>
            </a:xfrm>
            <a:custGeom>
              <a:avLst/>
              <a:gdLst>
                <a:gd name="T0" fmla="*/ 0 w 127"/>
                <a:gd name="T1" fmla="*/ 25 h 59"/>
                <a:gd name="T2" fmla="*/ 126 w 127"/>
                <a:gd name="T3" fmla="*/ 0 h 59"/>
                <a:gd name="T4" fmla="*/ 126 w 127"/>
                <a:gd name="T5" fmla="*/ 25 h 59"/>
                <a:gd name="T6" fmla="*/ 126 w 127"/>
                <a:gd name="T7" fmla="*/ 58 h 59"/>
                <a:gd name="T8" fmla="*/ 0 w 127"/>
                <a:gd name="T9" fmla="*/ 25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59">
                  <a:moveTo>
                    <a:pt x="0" y="25"/>
                  </a:moveTo>
                  <a:lnTo>
                    <a:pt x="126" y="0"/>
                  </a:lnTo>
                  <a:lnTo>
                    <a:pt x="126" y="25"/>
                  </a:lnTo>
                  <a:lnTo>
                    <a:pt x="126" y="58"/>
                  </a:lnTo>
                  <a:lnTo>
                    <a:pt x="0" y="25"/>
                  </a:lnTo>
                </a:path>
              </a:pathLst>
            </a:custGeom>
            <a:solidFill>
              <a:srgbClr val="00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53" name="Freeform 30"/>
            <p:cNvSpPr>
              <a:spLocks/>
            </p:cNvSpPr>
            <p:nvPr/>
          </p:nvSpPr>
          <p:spPr bwMode="auto">
            <a:xfrm>
              <a:off x="3895" y="1268"/>
              <a:ext cx="127" cy="59"/>
            </a:xfrm>
            <a:custGeom>
              <a:avLst/>
              <a:gdLst>
                <a:gd name="T0" fmla="*/ 126 w 127"/>
                <a:gd name="T1" fmla="*/ 25 h 59"/>
                <a:gd name="T2" fmla="*/ 0 w 127"/>
                <a:gd name="T3" fmla="*/ 58 h 59"/>
                <a:gd name="T4" fmla="*/ 0 w 127"/>
                <a:gd name="T5" fmla="*/ 25 h 59"/>
                <a:gd name="T6" fmla="*/ 0 w 127"/>
                <a:gd name="T7" fmla="*/ 0 h 59"/>
                <a:gd name="T8" fmla="*/ 126 w 127"/>
                <a:gd name="T9" fmla="*/ 25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59">
                  <a:moveTo>
                    <a:pt x="126" y="25"/>
                  </a:moveTo>
                  <a:lnTo>
                    <a:pt x="0" y="58"/>
                  </a:lnTo>
                  <a:lnTo>
                    <a:pt x="0" y="25"/>
                  </a:lnTo>
                  <a:lnTo>
                    <a:pt x="0" y="0"/>
                  </a:lnTo>
                  <a:lnTo>
                    <a:pt x="126" y="25"/>
                  </a:lnTo>
                </a:path>
              </a:pathLst>
            </a:custGeom>
            <a:solidFill>
              <a:srgbClr val="00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54" name="Line 31"/>
            <p:cNvSpPr>
              <a:spLocks noChangeShapeType="1"/>
            </p:cNvSpPr>
            <p:nvPr/>
          </p:nvSpPr>
          <p:spPr bwMode="auto">
            <a:xfrm>
              <a:off x="875" y="1300"/>
              <a:ext cx="301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319968" name="Group 32"/>
          <p:cNvGrpSpPr>
            <a:grpSpLocks/>
          </p:cNvGrpSpPr>
          <p:nvPr/>
        </p:nvGrpSpPr>
        <p:grpSpPr bwMode="auto">
          <a:xfrm>
            <a:off x="6134100" y="2052638"/>
            <a:ext cx="1909763" cy="1127125"/>
            <a:chOff x="4029" y="776"/>
            <a:chExt cx="1254" cy="737"/>
          </a:xfrm>
        </p:grpSpPr>
        <p:sp>
          <p:nvSpPr>
            <p:cNvPr id="48144" name="Line 33"/>
            <p:cNvSpPr>
              <a:spLocks noChangeShapeType="1"/>
            </p:cNvSpPr>
            <p:nvPr/>
          </p:nvSpPr>
          <p:spPr bwMode="auto">
            <a:xfrm flipV="1">
              <a:off x="5283" y="776"/>
              <a:ext cx="0" cy="73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145" name="Line 34"/>
            <p:cNvSpPr>
              <a:spLocks noChangeShapeType="1"/>
            </p:cNvSpPr>
            <p:nvPr/>
          </p:nvSpPr>
          <p:spPr bwMode="auto">
            <a:xfrm flipV="1">
              <a:off x="4032" y="1164"/>
              <a:ext cx="0" cy="34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8146" name="Group 35"/>
            <p:cNvGrpSpPr>
              <a:grpSpLocks/>
            </p:cNvGrpSpPr>
            <p:nvPr/>
          </p:nvGrpSpPr>
          <p:grpSpPr bwMode="auto">
            <a:xfrm>
              <a:off x="4029" y="1268"/>
              <a:ext cx="1244" cy="59"/>
              <a:chOff x="4029" y="1268"/>
              <a:chExt cx="1244" cy="59"/>
            </a:xfrm>
          </p:grpSpPr>
          <p:sp>
            <p:nvSpPr>
              <p:cNvPr id="48147" name="Freeform 36"/>
              <p:cNvSpPr>
                <a:spLocks/>
              </p:cNvSpPr>
              <p:nvPr/>
            </p:nvSpPr>
            <p:spPr bwMode="auto">
              <a:xfrm>
                <a:off x="4029" y="1268"/>
                <a:ext cx="127" cy="59"/>
              </a:xfrm>
              <a:custGeom>
                <a:avLst/>
                <a:gdLst>
                  <a:gd name="T0" fmla="*/ 0 w 127"/>
                  <a:gd name="T1" fmla="*/ 25 h 59"/>
                  <a:gd name="T2" fmla="*/ 126 w 127"/>
                  <a:gd name="T3" fmla="*/ 0 h 59"/>
                  <a:gd name="T4" fmla="*/ 126 w 127"/>
                  <a:gd name="T5" fmla="*/ 25 h 59"/>
                  <a:gd name="T6" fmla="*/ 126 w 127"/>
                  <a:gd name="T7" fmla="*/ 58 h 59"/>
                  <a:gd name="T8" fmla="*/ 0 w 127"/>
                  <a:gd name="T9" fmla="*/ 25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59">
                    <a:moveTo>
                      <a:pt x="0" y="25"/>
                    </a:moveTo>
                    <a:lnTo>
                      <a:pt x="126" y="0"/>
                    </a:lnTo>
                    <a:lnTo>
                      <a:pt x="126" y="25"/>
                    </a:lnTo>
                    <a:lnTo>
                      <a:pt x="126" y="58"/>
                    </a:lnTo>
                    <a:lnTo>
                      <a:pt x="0" y="25"/>
                    </a:lnTo>
                  </a:path>
                </a:pathLst>
              </a:custGeom>
              <a:solidFill>
                <a:srgbClr val="00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8" name="Freeform 37"/>
              <p:cNvSpPr>
                <a:spLocks/>
              </p:cNvSpPr>
              <p:nvPr/>
            </p:nvSpPr>
            <p:spPr bwMode="auto">
              <a:xfrm>
                <a:off x="5146" y="1268"/>
                <a:ext cx="127" cy="59"/>
              </a:xfrm>
              <a:custGeom>
                <a:avLst/>
                <a:gdLst>
                  <a:gd name="T0" fmla="*/ 126 w 127"/>
                  <a:gd name="T1" fmla="*/ 25 h 59"/>
                  <a:gd name="T2" fmla="*/ 0 w 127"/>
                  <a:gd name="T3" fmla="*/ 58 h 59"/>
                  <a:gd name="T4" fmla="*/ 0 w 127"/>
                  <a:gd name="T5" fmla="*/ 25 h 59"/>
                  <a:gd name="T6" fmla="*/ 0 w 127"/>
                  <a:gd name="T7" fmla="*/ 0 h 59"/>
                  <a:gd name="T8" fmla="*/ 126 w 127"/>
                  <a:gd name="T9" fmla="*/ 25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59">
                    <a:moveTo>
                      <a:pt x="126" y="25"/>
                    </a:moveTo>
                    <a:lnTo>
                      <a:pt x="0" y="58"/>
                    </a:lnTo>
                    <a:lnTo>
                      <a:pt x="0" y="25"/>
                    </a:lnTo>
                    <a:lnTo>
                      <a:pt x="0" y="0"/>
                    </a:lnTo>
                    <a:lnTo>
                      <a:pt x="126" y="25"/>
                    </a:lnTo>
                  </a:path>
                </a:pathLst>
              </a:custGeom>
              <a:solidFill>
                <a:srgbClr val="00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9" name="Line 38"/>
              <p:cNvSpPr>
                <a:spLocks noChangeShapeType="1"/>
              </p:cNvSpPr>
              <p:nvPr/>
            </p:nvSpPr>
            <p:spPr bwMode="auto">
              <a:xfrm>
                <a:off x="4169" y="1300"/>
                <a:ext cx="9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48135" name="Group 39"/>
          <p:cNvGrpSpPr>
            <a:grpSpLocks/>
          </p:cNvGrpSpPr>
          <p:nvPr/>
        </p:nvGrpSpPr>
        <p:grpSpPr bwMode="auto">
          <a:xfrm>
            <a:off x="1146175" y="1358900"/>
            <a:ext cx="6881813" cy="887413"/>
            <a:chOff x="753" y="350"/>
            <a:chExt cx="4520" cy="580"/>
          </a:xfrm>
        </p:grpSpPr>
        <p:grpSp>
          <p:nvGrpSpPr>
            <p:cNvPr id="48139" name="Group 40"/>
            <p:cNvGrpSpPr>
              <a:grpSpLocks/>
            </p:cNvGrpSpPr>
            <p:nvPr/>
          </p:nvGrpSpPr>
          <p:grpSpPr bwMode="auto">
            <a:xfrm>
              <a:off x="753" y="873"/>
              <a:ext cx="4520" cy="57"/>
              <a:chOff x="753" y="873"/>
              <a:chExt cx="4520" cy="57"/>
            </a:xfrm>
          </p:grpSpPr>
          <p:sp>
            <p:nvSpPr>
              <p:cNvPr id="48141" name="Freeform 41"/>
              <p:cNvSpPr>
                <a:spLocks/>
              </p:cNvSpPr>
              <p:nvPr/>
            </p:nvSpPr>
            <p:spPr bwMode="auto">
              <a:xfrm>
                <a:off x="753" y="873"/>
                <a:ext cx="128" cy="57"/>
              </a:xfrm>
              <a:custGeom>
                <a:avLst/>
                <a:gdLst>
                  <a:gd name="T0" fmla="*/ 0 w 128"/>
                  <a:gd name="T1" fmla="*/ 32 h 57"/>
                  <a:gd name="T2" fmla="*/ 127 w 128"/>
                  <a:gd name="T3" fmla="*/ 0 h 57"/>
                  <a:gd name="T4" fmla="*/ 127 w 128"/>
                  <a:gd name="T5" fmla="*/ 32 h 57"/>
                  <a:gd name="T6" fmla="*/ 127 w 128"/>
                  <a:gd name="T7" fmla="*/ 56 h 57"/>
                  <a:gd name="T8" fmla="*/ 0 w 128"/>
                  <a:gd name="T9" fmla="*/ 32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57">
                    <a:moveTo>
                      <a:pt x="0" y="32"/>
                    </a:moveTo>
                    <a:lnTo>
                      <a:pt x="127" y="0"/>
                    </a:lnTo>
                    <a:lnTo>
                      <a:pt x="127" y="32"/>
                    </a:lnTo>
                    <a:lnTo>
                      <a:pt x="127" y="56"/>
                    </a:lnTo>
                    <a:lnTo>
                      <a:pt x="0" y="32"/>
                    </a:lnTo>
                  </a:path>
                </a:pathLst>
              </a:custGeom>
              <a:solidFill>
                <a:srgbClr val="00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98" tIns="42712" rIns="83898" bIns="42712">
                <a:spAutoFit/>
              </a:bodyPr>
              <a:lstStyle/>
              <a:p>
                <a:endParaRPr lang="fr-FR"/>
              </a:p>
            </p:txBody>
          </p:sp>
          <p:sp>
            <p:nvSpPr>
              <p:cNvPr id="48142" name="Freeform 42"/>
              <p:cNvSpPr>
                <a:spLocks/>
              </p:cNvSpPr>
              <p:nvPr/>
            </p:nvSpPr>
            <p:spPr bwMode="auto">
              <a:xfrm>
                <a:off x="5146" y="873"/>
                <a:ext cx="127" cy="57"/>
              </a:xfrm>
              <a:custGeom>
                <a:avLst/>
                <a:gdLst>
                  <a:gd name="T0" fmla="*/ 126 w 127"/>
                  <a:gd name="T1" fmla="*/ 32 h 57"/>
                  <a:gd name="T2" fmla="*/ 0 w 127"/>
                  <a:gd name="T3" fmla="*/ 56 h 57"/>
                  <a:gd name="T4" fmla="*/ 0 w 127"/>
                  <a:gd name="T5" fmla="*/ 32 h 57"/>
                  <a:gd name="T6" fmla="*/ 0 w 127"/>
                  <a:gd name="T7" fmla="*/ 0 h 57"/>
                  <a:gd name="T8" fmla="*/ 126 w 127"/>
                  <a:gd name="T9" fmla="*/ 32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57">
                    <a:moveTo>
                      <a:pt x="126" y="32"/>
                    </a:moveTo>
                    <a:lnTo>
                      <a:pt x="0" y="56"/>
                    </a:lnTo>
                    <a:lnTo>
                      <a:pt x="0" y="32"/>
                    </a:lnTo>
                    <a:lnTo>
                      <a:pt x="0" y="0"/>
                    </a:lnTo>
                    <a:lnTo>
                      <a:pt x="126" y="32"/>
                    </a:lnTo>
                  </a:path>
                </a:pathLst>
              </a:custGeom>
              <a:solidFill>
                <a:srgbClr val="00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98" tIns="42712" rIns="83898" bIns="42712">
                <a:spAutoFit/>
              </a:bodyPr>
              <a:lstStyle/>
              <a:p>
                <a:endParaRPr lang="fr-FR"/>
              </a:p>
            </p:txBody>
          </p:sp>
          <p:sp>
            <p:nvSpPr>
              <p:cNvPr id="48143" name="Line 43"/>
              <p:cNvSpPr>
                <a:spLocks noChangeShapeType="1"/>
              </p:cNvSpPr>
              <p:nvPr/>
            </p:nvSpPr>
            <p:spPr bwMode="auto">
              <a:xfrm>
                <a:off x="894" y="913"/>
                <a:ext cx="42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98" tIns="42712" rIns="83898" bIns="42712">
                <a:spAutoFit/>
              </a:bodyPr>
              <a:lstStyle/>
              <a:p>
                <a:endParaRPr lang="fr-FR"/>
              </a:p>
            </p:txBody>
          </p:sp>
        </p:grpSp>
        <p:sp>
          <p:nvSpPr>
            <p:cNvPr id="48140" name="Rectangle 44"/>
            <p:cNvSpPr>
              <a:spLocks noChangeArrowheads="1"/>
            </p:cNvSpPr>
            <p:nvPr/>
          </p:nvSpPr>
          <p:spPr bwMode="auto">
            <a:xfrm>
              <a:off x="1368" y="350"/>
              <a:ext cx="3629" cy="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98" tIns="42712" rIns="83898" bIns="4271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4200" dirty="0">
                  <a:solidFill>
                    <a:srgbClr val="009900"/>
                  </a:solidFill>
                </a:rPr>
                <a:t>DELAI D’OBTENTION</a:t>
              </a:r>
            </a:p>
          </p:txBody>
        </p:sp>
      </p:grpSp>
      <p:sp>
        <p:nvSpPr>
          <p:cNvPr id="1319981" name="Rectangle 45"/>
          <p:cNvSpPr>
            <a:spLocks noChangeArrowheads="1"/>
          </p:cNvSpPr>
          <p:nvPr/>
        </p:nvSpPr>
        <p:spPr bwMode="auto">
          <a:xfrm>
            <a:off x="2173288" y="2379663"/>
            <a:ext cx="26162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98" tIns="42712" rIns="83898" bIns="4271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900">
                <a:solidFill>
                  <a:schemeClr val="tx1"/>
                </a:solidFill>
              </a:rPr>
              <a:t>Temps de file d’attente</a:t>
            </a:r>
          </a:p>
        </p:txBody>
      </p:sp>
      <p:sp>
        <p:nvSpPr>
          <p:cNvPr id="1319982" name="Rectangle 46"/>
          <p:cNvSpPr>
            <a:spLocks noChangeArrowheads="1"/>
          </p:cNvSpPr>
          <p:nvPr/>
        </p:nvSpPr>
        <p:spPr bwMode="auto">
          <a:xfrm>
            <a:off x="6113463" y="2379663"/>
            <a:ext cx="18351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98" tIns="42712" rIns="83898" bIns="4271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900" dirty="0">
                <a:solidFill>
                  <a:schemeClr val="tx1"/>
                </a:solidFill>
              </a:rPr>
              <a:t>Temps Gamme</a:t>
            </a:r>
          </a:p>
        </p:txBody>
      </p:sp>
      <p:sp>
        <p:nvSpPr>
          <p:cNvPr id="48138" name="Text Box 47"/>
          <p:cNvSpPr txBox="1">
            <a:spLocks noChangeArrowheads="1"/>
          </p:cNvSpPr>
          <p:nvPr/>
        </p:nvSpPr>
        <p:spPr bwMode="auto">
          <a:xfrm>
            <a:off x="111125" y="268288"/>
            <a:ext cx="9567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smtClean="0">
                <a:solidFill>
                  <a:srgbClr val="3333CC"/>
                </a:solidFill>
              </a:rPr>
              <a:t>Qu’est-ce que le délai ?</a:t>
            </a:r>
            <a:endParaRPr lang="fr-FR" altLang="fr-FR" sz="3600" b="1" i="1" dirty="0">
              <a:solidFill>
                <a:srgbClr val="3333CC"/>
              </a:solidFill>
            </a:endParaRPr>
          </a:p>
        </p:txBody>
      </p:sp>
      <p:sp>
        <p:nvSpPr>
          <p:cNvPr id="2" name="AutoShape 4" descr="Résultat de recherche d'images pour &quot;file d'attente clipar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7295" name="Picture 15"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32540" y="3705323"/>
            <a:ext cx="2154038" cy="2062765"/>
          </a:xfrm>
          <a:prstGeom prst="rect">
            <a:avLst/>
          </a:prstGeom>
          <a:noFill/>
          <a:extLst>
            <a:ext uri="{909E8E84-426E-40DD-AFC4-6F175D3DCCD1}">
              <a14:hiddenFill xmlns:a14="http://schemas.microsoft.com/office/drawing/2010/main">
                <a:solidFill>
                  <a:srgbClr val="FFFFFF"/>
                </a:solidFill>
              </a14:hiddenFill>
            </a:ext>
          </a:extLst>
        </p:spPr>
      </p:pic>
      <p:pic>
        <p:nvPicPr>
          <p:cNvPr id="9729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598" y="3705324"/>
            <a:ext cx="4924849" cy="206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298"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596" y="3874693"/>
            <a:ext cx="10191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9112" y="5387457"/>
            <a:ext cx="17145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0696" y="5386356"/>
            <a:ext cx="17145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397" name="Group 5"/>
          <p:cNvGrpSpPr>
            <a:grpSpLocks/>
          </p:cNvGrpSpPr>
          <p:nvPr/>
        </p:nvGrpSpPr>
        <p:grpSpPr bwMode="auto">
          <a:xfrm>
            <a:off x="3330575" y="1720041"/>
            <a:ext cx="3355975" cy="2139950"/>
            <a:chOff x="2187" y="810"/>
            <a:chExt cx="2205" cy="1399"/>
          </a:xfrm>
        </p:grpSpPr>
        <p:grpSp>
          <p:nvGrpSpPr>
            <p:cNvPr id="43402" name="Group 6"/>
            <p:cNvGrpSpPr>
              <a:grpSpLocks/>
            </p:cNvGrpSpPr>
            <p:nvPr/>
          </p:nvGrpSpPr>
          <p:grpSpPr bwMode="auto">
            <a:xfrm>
              <a:off x="2187" y="810"/>
              <a:ext cx="2205" cy="409"/>
              <a:chOff x="2187" y="810"/>
              <a:chExt cx="2205" cy="409"/>
            </a:xfrm>
          </p:grpSpPr>
          <p:sp>
            <p:nvSpPr>
              <p:cNvPr id="43409" name="Rectangle 7"/>
              <p:cNvSpPr>
                <a:spLocks noChangeArrowheads="1"/>
              </p:cNvSpPr>
              <p:nvPr/>
            </p:nvSpPr>
            <p:spPr bwMode="auto">
              <a:xfrm>
                <a:off x="2187" y="842"/>
                <a:ext cx="2205" cy="377"/>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920" tIns="38960" rIns="77920" bIns="38960">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410" name="Rectangle 8"/>
              <p:cNvSpPr>
                <a:spLocks noChangeArrowheads="1"/>
              </p:cNvSpPr>
              <p:nvPr/>
            </p:nvSpPr>
            <p:spPr bwMode="auto">
              <a:xfrm>
                <a:off x="2203" y="818"/>
                <a:ext cx="2160" cy="379"/>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920" tIns="38960" rIns="77920" bIns="38960">
                <a:spAutoFit/>
              </a:bodyP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411" name="Rectangle 9"/>
              <p:cNvSpPr>
                <a:spLocks noChangeArrowheads="1"/>
              </p:cNvSpPr>
              <p:nvPr/>
            </p:nvSpPr>
            <p:spPr bwMode="auto">
              <a:xfrm>
                <a:off x="3282" y="818"/>
                <a:ext cx="998"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920" tIns="38960" rIns="77920" bIns="38960">
                <a:spAutoFit/>
              </a:bodyPr>
              <a:lstStyle>
                <a:lvl1pPr defTabSz="838200">
                  <a:defRPr>
                    <a:solidFill>
                      <a:srgbClr val="063DE8"/>
                    </a:solidFill>
                    <a:latin typeface="Arial" pitchFamily="34" charset="0"/>
                  </a:defRPr>
                </a:lvl1pPr>
                <a:lvl2pPr marL="742950" indent="-285750" defTabSz="838200">
                  <a:defRPr>
                    <a:solidFill>
                      <a:srgbClr val="063DE8"/>
                    </a:solidFill>
                    <a:latin typeface="Arial" pitchFamily="34" charset="0"/>
                  </a:defRPr>
                </a:lvl2pPr>
                <a:lvl3pPr marL="1143000" indent="-228600" defTabSz="838200">
                  <a:defRPr>
                    <a:solidFill>
                      <a:srgbClr val="063DE8"/>
                    </a:solidFill>
                    <a:latin typeface="Arial" pitchFamily="34" charset="0"/>
                  </a:defRPr>
                </a:lvl3pPr>
                <a:lvl4pPr marL="1600200" indent="-228600" defTabSz="838200">
                  <a:defRPr>
                    <a:solidFill>
                      <a:srgbClr val="063DE8"/>
                    </a:solidFill>
                    <a:latin typeface="Arial" pitchFamily="34" charset="0"/>
                  </a:defRPr>
                </a:lvl4pPr>
                <a:lvl5pPr marL="2057400" indent="-228600" defTabSz="838200">
                  <a:defRPr>
                    <a:solidFill>
                      <a:srgbClr val="063DE8"/>
                    </a:solidFill>
                    <a:latin typeface="Arial" pitchFamily="34" charset="0"/>
                  </a:defRPr>
                </a:lvl5pPr>
                <a:lvl6pPr marL="2514600" indent="-228600" algn="ctr" defTabSz="838200" eaLnBrk="0" fontAlgn="base" hangingPunct="0">
                  <a:spcBef>
                    <a:spcPct val="0"/>
                  </a:spcBef>
                  <a:spcAft>
                    <a:spcPct val="0"/>
                  </a:spcAft>
                  <a:defRPr>
                    <a:solidFill>
                      <a:srgbClr val="063DE8"/>
                    </a:solidFill>
                    <a:latin typeface="Arial" pitchFamily="34" charset="0"/>
                  </a:defRPr>
                </a:lvl6pPr>
                <a:lvl7pPr marL="2971800" indent="-228600" algn="ctr" defTabSz="838200" eaLnBrk="0" fontAlgn="base" hangingPunct="0">
                  <a:spcBef>
                    <a:spcPct val="0"/>
                  </a:spcBef>
                  <a:spcAft>
                    <a:spcPct val="0"/>
                  </a:spcAft>
                  <a:defRPr>
                    <a:solidFill>
                      <a:srgbClr val="063DE8"/>
                    </a:solidFill>
                    <a:latin typeface="Arial" pitchFamily="34" charset="0"/>
                  </a:defRPr>
                </a:lvl7pPr>
                <a:lvl8pPr marL="3429000" indent="-228600" algn="ctr" defTabSz="838200" eaLnBrk="0" fontAlgn="base" hangingPunct="0">
                  <a:spcBef>
                    <a:spcPct val="0"/>
                  </a:spcBef>
                  <a:spcAft>
                    <a:spcPct val="0"/>
                  </a:spcAft>
                  <a:defRPr>
                    <a:solidFill>
                      <a:srgbClr val="063DE8"/>
                    </a:solidFill>
                    <a:latin typeface="Arial" pitchFamily="34" charset="0"/>
                  </a:defRPr>
                </a:lvl8pPr>
                <a:lvl9pPr marL="3886200" indent="-228600" algn="ctr" defTabSz="838200" eaLnBrk="0" fontAlgn="base" hangingPunct="0">
                  <a:spcBef>
                    <a:spcPct val="0"/>
                  </a:spcBef>
                  <a:spcAft>
                    <a:spcPct val="0"/>
                  </a:spcAft>
                  <a:defRPr>
                    <a:solidFill>
                      <a:srgbClr val="063DE8"/>
                    </a:solidFill>
                    <a:latin typeface="Arial" pitchFamily="34" charset="0"/>
                  </a:defRPr>
                </a:lvl9pPr>
              </a:lstStyle>
              <a:p>
                <a:pPr algn="l"/>
                <a:r>
                  <a:rPr lang="fr-FR" altLang="fr-FR" sz="1600" b="1">
                    <a:solidFill>
                      <a:schemeClr val="tx1"/>
                    </a:solidFill>
                  </a:rPr>
                  <a:t>Tps. DE</a:t>
                </a:r>
              </a:p>
              <a:p>
                <a:pPr algn="l"/>
                <a:r>
                  <a:rPr lang="fr-FR" altLang="fr-FR" sz="1600" b="1">
                    <a:solidFill>
                      <a:schemeClr val="tx1"/>
                    </a:solidFill>
                  </a:rPr>
                  <a:t>PRODUCTION</a:t>
                </a:r>
              </a:p>
            </p:txBody>
          </p:sp>
          <p:sp>
            <p:nvSpPr>
              <p:cNvPr id="43412" name="Rectangle 10"/>
              <p:cNvSpPr>
                <a:spLocks noChangeArrowheads="1"/>
              </p:cNvSpPr>
              <p:nvPr/>
            </p:nvSpPr>
            <p:spPr bwMode="auto">
              <a:xfrm>
                <a:off x="2187" y="810"/>
                <a:ext cx="1071"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920" tIns="38960" rIns="77920" bIns="38960">
                <a:spAutoFit/>
              </a:bodyPr>
              <a:lstStyle>
                <a:lvl1pPr defTabSz="838200">
                  <a:defRPr>
                    <a:solidFill>
                      <a:srgbClr val="063DE8"/>
                    </a:solidFill>
                    <a:latin typeface="Arial" pitchFamily="34" charset="0"/>
                  </a:defRPr>
                </a:lvl1pPr>
                <a:lvl2pPr marL="742950" indent="-285750" defTabSz="838200">
                  <a:defRPr>
                    <a:solidFill>
                      <a:srgbClr val="063DE8"/>
                    </a:solidFill>
                    <a:latin typeface="Arial" pitchFamily="34" charset="0"/>
                  </a:defRPr>
                </a:lvl2pPr>
                <a:lvl3pPr marL="1143000" indent="-228600" defTabSz="838200">
                  <a:defRPr>
                    <a:solidFill>
                      <a:srgbClr val="063DE8"/>
                    </a:solidFill>
                    <a:latin typeface="Arial" pitchFamily="34" charset="0"/>
                  </a:defRPr>
                </a:lvl3pPr>
                <a:lvl4pPr marL="1600200" indent="-228600" defTabSz="838200">
                  <a:defRPr>
                    <a:solidFill>
                      <a:srgbClr val="063DE8"/>
                    </a:solidFill>
                    <a:latin typeface="Arial" pitchFamily="34" charset="0"/>
                  </a:defRPr>
                </a:lvl4pPr>
                <a:lvl5pPr marL="2057400" indent="-228600" defTabSz="838200">
                  <a:defRPr>
                    <a:solidFill>
                      <a:srgbClr val="063DE8"/>
                    </a:solidFill>
                    <a:latin typeface="Arial" pitchFamily="34" charset="0"/>
                  </a:defRPr>
                </a:lvl5pPr>
                <a:lvl6pPr marL="2514600" indent="-228600" algn="ctr" defTabSz="838200" eaLnBrk="0" fontAlgn="base" hangingPunct="0">
                  <a:spcBef>
                    <a:spcPct val="0"/>
                  </a:spcBef>
                  <a:spcAft>
                    <a:spcPct val="0"/>
                  </a:spcAft>
                  <a:defRPr>
                    <a:solidFill>
                      <a:srgbClr val="063DE8"/>
                    </a:solidFill>
                    <a:latin typeface="Arial" pitchFamily="34" charset="0"/>
                  </a:defRPr>
                </a:lvl6pPr>
                <a:lvl7pPr marL="2971800" indent="-228600" algn="ctr" defTabSz="838200" eaLnBrk="0" fontAlgn="base" hangingPunct="0">
                  <a:spcBef>
                    <a:spcPct val="0"/>
                  </a:spcBef>
                  <a:spcAft>
                    <a:spcPct val="0"/>
                  </a:spcAft>
                  <a:defRPr>
                    <a:solidFill>
                      <a:srgbClr val="063DE8"/>
                    </a:solidFill>
                    <a:latin typeface="Arial" pitchFamily="34" charset="0"/>
                  </a:defRPr>
                </a:lvl7pPr>
                <a:lvl8pPr marL="3429000" indent="-228600" algn="ctr" defTabSz="838200" eaLnBrk="0" fontAlgn="base" hangingPunct="0">
                  <a:spcBef>
                    <a:spcPct val="0"/>
                  </a:spcBef>
                  <a:spcAft>
                    <a:spcPct val="0"/>
                  </a:spcAft>
                  <a:defRPr>
                    <a:solidFill>
                      <a:srgbClr val="063DE8"/>
                    </a:solidFill>
                    <a:latin typeface="Arial" pitchFamily="34" charset="0"/>
                  </a:defRPr>
                </a:lvl8pPr>
                <a:lvl9pPr marL="3886200" indent="-228600" algn="ctr" defTabSz="838200" eaLnBrk="0" fontAlgn="base" hangingPunct="0">
                  <a:spcBef>
                    <a:spcPct val="0"/>
                  </a:spcBef>
                  <a:spcAft>
                    <a:spcPct val="0"/>
                  </a:spcAft>
                  <a:defRPr>
                    <a:solidFill>
                      <a:srgbClr val="063DE8"/>
                    </a:solidFill>
                    <a:latin typeface="Arial" pitchFamily="34" charset="0"/>
                  </a:defRPr>
                </a:lvl9pPr>
              </a:lstStyle>
              <a:p>
                <a:pPr algn="l"/>
                <a:r>
                  <a:rPr lang="fr-FR" altLang="fr-FR" sz="1600" b="1">
                    <a:solidFill>
                      <a:schemeClr val="tx1"/>
                    </a:solidFill>
                  </a:rPr>
                  <a:t>Tps. DE</a:t>
                </a:r>
              </a:p>
              <a:p>
                <a:pPr algn="l"/>
                <a:r>
                  <a:rPr lang="fr-FR" altLang="fr-FR" sz="1600" b="1">
                    <a:solidFill>
                      <a:schemeClr val="tx1"/>
                    </a:solidFill>
                  </a:rPr>
                  <a:t>PREPARATION</a:t>
                </a:r>
              </a:p>
            </p:txBody>
          </p:sp>
        </p:grpSp>
        <p:grpSp>
          <p:nvGrpSpPr>
            <p:cNvPr id="43403" name="Group 11"/>
            <p:cNvGrpSpPr>
              <a:grpSpLocks/>
            </p:cNvGrpSpPr>
            <p:nvPr/>
          </p:nvGrpSpPr>
          <p:grpSpPr bwMode="auto">
            <a:xfrm>
              <a:off x="3495" y="1182"/>
              <a:ext cx="374" cy="939"/>
              <a:chOff x="3610" y="1265"/>
              <a:chExt cx="386" cy="1006"/>
            </a:xfrm>
          </p:grpSpPr>
          <p:sp>
            <p:nvSpPr>
              <p:cNvPr id="43407" name="Freeform 12"/>
              <p:cNvSpPr>
                <a:spLocks/>
              </p:cNvSpPr>
              <p:nvPr/>
            </p:nvSpPr>
            <p:spPr bwMode="auto">
              <a:xfrm>
                <a:off x="3610" y="2123"/>
                <a:ext cx="79" cy="148"/>
              </a:xfrm>
              <a:custGeom>
                <a:avLst/>
                <a:gdLst>
                  <a:gd name="T0" fmla="*/ 0 w 79"/>
                  <a:gd name="T1" fmla="*/ 147 h 148"/>
                  <a:gd name="T2" fmla="*/ 15 w 79"/>
                  <a:gd name="T3" fmla="*/ 0 h 148"/>
                  <a:gd name="T4" fmla="*/ 47 w 79"/>
                  <a:gd name="T5" fmla="*/ 17 h 148"/>
                  <a:gd name="T6" fmla="*/ 78 w 79"/>
                  <a:gd name="T7" fmla="*/ 25 h 148"/>
                  <a:gd name="T8" fmla="*/ 0 w 79"/>
                  <a:gd name="T9" fmla="*/ 1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148">
                    <a:moveTo>
                      <a:pt x="0" y="147"/>
                    </a:moveTo>
                    <a:lnTo>
                      <a:pt x="15" y="0"/>
                    </a:lnTo>
                    <a:lnTo>
                      <a:pt x="47" y="17"/>
                    </a:lnTo>
                    <a:lnTo>
                      <a:pt x="78" y="25"/>
                    </a:lnTo>
                    <a:lnTo>
                      <a:pt x="0" y="1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920" tIns="38960" rIns="77920" bIns="38960">
                <a:spAutoFit/>
              </a:bodyPr>
              <a:lstStyle/>
              <a:p>
                <a:endParaRPr lang="fr-FR"/>
              </a:p>
            </p:txBody>
          </p:sp>
          <p:sp>
            <p:nvSpPr>
              <p:cNvPr id="43408" name="Line 13"/>
              <p:cNvSpPr>
                <a:spLocks noChangeShapeType="1"/>
              </p:cNvSpPr>
              <p:nvPr/>
            </p:nvSpPr>
            <p:spPr bwMode="auto">
              <a:xfrm flipH="1">
                <a:off x="3662" y="1265"/>
                <a:ext cx="334" cy="876"/>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920" tIns="38960" rIns="77920" bIns="38960">
                <a:spAutoFit/>
              </a:bodyPr>
              <a:lstStyle/>
              <a:p>
                <a:endParaRPr lang="fr-FR"/>
              </a:p>
            </p:txBody>
          </p:sp>
        </p:grpSp>
        <p:grpSp>
          <p:nvGrpSpPr>
            <p:cNvPr id="43404" name="Group 14"/>
            <p:cNvGrpSpPr>
              <a:grpSpLocks/>
            </p:cNvGrpSpPr>
            <p:nvPr/>
          </p:nvGrpSpPr>
          <p:grpSpPr bwMode="auto">
            <a:xfrm>
              <a:off x="2688" y="1165"/>
              <a:ext cx="518" cy="1044"/>
              <a:chOff x="2777" y="1248"/>
              <a:chExt cx="534" cy="1118"/>
            </a:xfrm>
          </p:grpSpPr>
          <p:sp>
            <p:nvSpPr>
              <p:cNvPr id="43405" name="Freeform 15"/>
              <p:cNvSpPr>
                <a:spLocks/>
              </p:cNvSpPr>
              <p:nvPr/>
            </p:nvSpPr>
            <p:spPr bwMode="auto">
              <a:xfrm>
                <a:off x="3223" y="2227"/>
                <a:ext cx="88" cy="139"/>
              </a:xfrm>
              <a:custGeom>
                <a:avLst/>
                <a:gdLst>
                  <a:gd name="T0" fmla="*/ 87 w 88"/>
                  <a:gd name="T1" fmla="*/ 138 h 139"/>
                  <a:gd name="T2" fmla="*/ 0 w 88"/>
                  <a:gd name="T3" fmla="*/ 32 h 139"/>
                  <a:gd name="T4" fmla="*/ 24 w 88"/>
                  <a:gd name="T5" fmla="*/ 16 h 139"/>
                  <a:gd name="T6" fmla="*/ 55 w 88"/>
                  <a:gd name="T7" fmla="*/ 0 h 139"/>
                  <a:gd name="T8" fmla="*/ 87 w 88"/>
                  <a:gd name="T9" fmla="*/ 138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139">
                    <a:moveTo>
                      <a:pt x="87" y="138"/>
                    </a:moveTo>
                    <a:lnTo>
                      <a:pt x="0" y="32"/>
                    </a:lnTo>
                    <a:lnTo>
                      <a:pt x="24" y="16"/>
                    </a:lnTo>
                    <a:lnTo>
                      <a:pt x="55" y="0"/>
                    </a:lnTo>
                    <a:lnTo>
                      <a:pt x="87" y="13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920" tIns="38960" rIns="77920" bIns="38960">
                <a:spAutoFit/>
              </a:bodyPr>
              <a:lstStyle/>
              <a:p>
                <a:endParaRPr lang="fr-FR"/>
              </a:p>
            </p:txBody>
          </p:sp>
          <p:sp>
            <p:nvSpPr>
              <p:cNvPr id="43406" name="Line 16"/>
              <p:cNvSpPr>
                <a:spLocks noChangeShapeType="1"/>
              </p:cNvSpPr>
              <p:nvPr/>
            </p:nvSpPr>
            <p:spPr bwMode="auto">
              <a:xfrm>
                <a:off x="2777" y="1248"/>
                <a:ext cx="471" cy="996"/>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920" tIns="38960" rIns="77920" bIns="38960">
                <a:spAutoFit/>
              </a:bodyPr>
              <a:lstStyle/>
              <a:p>
                <a:endParaRPr lang="fr-FR"/>
              </a:p>
            </p:txBody>
          </p:sp>
        </p:grpSp>
      </p:grpSp>
      <p:grpSp>
        <p:nvGrpSpPr>
          <p:cNvPr id="43011" name="Group 21"/>
          <p:cNvGrpSpPr>
            <a:grpSpLocks/>
          </p:cNvGrpSpPr>
          <p:nvPr/>
        </p:nvGrpSpPr>
        <p:grpSpPr bwMode="auto">
          <a:xfrm>
            <a:off x="1311275" y="1219978"/>
            <a:ext cx="7108825" cy="773113"/>
            <a:chOff x="861" y="484"/>
            <a:chExt cx="4669" cy="505"/>
          </a:xfrm>
        </p:grpSpPr>
        <p:sp>
          <p:nvSpPr>
            <p:cNvPr id="43392" name="Rectangle 22"/>
            <p:cNvSpPr>
              <a:spLocks noChangeArrowheads="1"/>
            </p:cNvSpPr>
            <p:nvPr/>
          </p:nvSpPr>
          <p:spPr bwMode="auto">
            <a:xfrm>
              <a:off x="2020" y="484"/>
              <a:ext cx="2445"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lvl1pPr defTabSz="838200">
                <a:defRPr>
                  <a:solidFill>
                    <a:srgbClr val="063DE8"/>
                  </a:solidFill>
                  <a:latin typeface="Arial" pitchFamily="34" charset="0"/>
                </a:defRPr>
              </a:lvl1pPr>
              <a:lvl2pPr marL="742950" indent="-285750" defTabSz="838200">
                <a:defRPr>
                  <a:solidFill>
                    <a:srgbClr val="063DE8"/>
                  </a:solidFill>
                  <a:latin typeface="Arial" pitchFamily="34" charset="0"/>
                </a:defRPr>
              </a:lvl2pPr>
              <a:lvl3pPr marL="1143000" indent="-228600" defTabSz="838200">
                <a:defRPr>
                  <a:solidFill>
                    <a:srgbClr val="063DE8"/>
                  </a:solidFill>
                  <a:latin typeface="Arial" pitchFamily="34" charset="0"/>
                </a:defRPr>
              </a:lvl3pPr>
              <a:lvl4pPr marL="1600200" indent="-228600" defTabSz="838200">
                <a:defRPr>
                  <a:solidFill>
                    <a:srgbClr val="063DE8"/>
                  </a:solidFill>
                  <a:latin typeface="Arial" pitchFamily="34" charset="0"/>
                </a:defRPr>
              </a:lvl4pPr>
              <a:lvl5pPr marL="2057400" indent="-228600" defTabSz="838200">
                <a:defRPr>
                  <a:solidFill>
                    <a:srgbClr val="063DE8"/>
                  </a:solidFill>
                  <a:latin typeface="Arial" pitchFamily="34" charset="0"/>
                </a:defRPr>
              </a:lvl5pPr>
              <a:lvl6pPr marL="2514600" indent="-228600" algn="ctr" defTabSz="838200" eaLnBrk="0" fontAlgn="base" hangingPunct="0">
                <a:spcBef>
                  <a:spcPct val="0"/>
                </a:spcBef>
                <a:spcAft>
                  <a:spcPct val="0"/>
                </a:spcAft>
                <a:defRPr>
                  <a:solidFill>
                    <a:srgbClr val="063DE8"/>
                  </a:solidFill>
                  <a:latin typeface="Arial" pitchFamily="34" charset="0"/>
                </a:defRPr>
              </a:lvl6pPr>
              <a:lvl7pPr marL="2971800" indent="-228600" algn="ctr" defTabSz="838200" eaLnBrk="0" fontAlgn="base" hangingPunct="0">
                <a:spcBef>
                  <a:spcPct val="0"/>
                </a:spcBef>
                <a:spcAft>
                  <a:spcPct val="0"/>
                </a:spcAft>
                <a:defRPr>
                  <a:solidFill>
                    <a:srgbClr val="063DE8"/>
                  </a:solidFill>
                  <a:latin typeface="Arial" pitchFamily="34" charset="0"/>
                </a:defRPr>
              </a:lvl7pPr>
              <a:lvl8pPr marL="3429000" indent="-228600" algn="ctr" defTabSz="838200" eaLnBrk="0" fontAlgn="base" hangingPunct="0">
                <a:spcBef>
                  <a:spcPct val="0"/>
                </a:spcBef>
                <a:spcAft>
                  <a:spcPct val="0"/>
                </a:spcAft>
                <a:defRPr>
                  <a:solidFill>
                    <a:srgbClr val="063DE8"/>
                  </a:solidFill>
                  <a:latin typeface="Arial" pitchFamily="34" charset="0"/>
                </a:defRPr>
              </a:lvl8pPr>
              <a:lvl9pPr marL="3886200" indent="-228600" algn="ctr" defTabSz="838200" eaLnBrk="0" fontAlgn="base" hangingPunct="0">
                <a:spcBef>
                  <a:spcPct val="0"/>
                </a:spcBef>
                <a:spcAft>
                  <a:spcPct val="0"/>
                </a:spcAft>
                <a:defRPr>
                  <a:solidFill>
                    <a:srgbClr val="063DE8"/>
                  </a:solidFill>
                  <a:latin typeface="Arial" pitchFamily="34" charset="0"/>
                </a:defRPr>
              </a:lvl9pPr>
            </a:lstStyle>
            <a:p>
              <a:pPr algn="l"/>
              <a:r>
                <a:rPr lang="fr-FR" altLang="fr-FR" b="1" dirty="0" smtClean="0">
                  <a:solidFill>
                    <a:schemeClr val="tx1"/>
                  </a:solidFill>
                </a:rPr>
                <a:t>DELAI DE </a:t>
              </a:r>
              <a:r>
                <a:rPr lang="fr-FR" altLang="fr-FR" b="1" dirty="0">
                  <a:solidFill>
                    <a:schemeClr val="tx1"/>
                  </a:solidFill>
                </a:rPr>
                <a:t>PRODUCTION : 100 %</a:t>
              </a:r>
            </a:p>
          </p:txBody>
        </p:sp>
        <p:grpSp>
          <p:nvGrpSpPr>
            <p:cNvPr id="43393" name="Group 23"/>
            <p:cNvGrpSpPr>
              <a:grpSpLocks/>
            </p:cNvGrpSpPr>
            <p:nvPr/>
          </p:nvGrpSpPr>
          <p:grpSpPr bwMode="auto">
            <a:xfrm>
              <a:off x="861" y="633"/>
              <a:ext cx="4669" cy="356"/>
              <a:chOff x="896" y="633"/>
              <a:chExt cx="4669" cy="363"/>
            </a:xfrm>
          </p:grpSpPr>
          <p:sp>
            <p:nvSpPr>
              <p:cNvPr id="43394" name="Line 24"/>
              <p:cNvSpPr>
                <a:spLocks noChangeShapeType="1"/>
              </p:cNvSpPr>
              <p:nvPr/>
            </p:nvSpPr>
            <p:spPr bwMode="auto">
              <a:xfrm flipV="1">
                <a:off x="5558" y="633"/>
                <a:ext cx="7" cy="356"/>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p>
                <a:endParaRPr lang="fr-FR"/>
              </a:p>
            </p:txBody>
          </p:sp>
          <p:sp>
            <p:nvSpPr>
              <p:cNvPr id="43395" name="Line 25"/>
              <p:cNvSpPr>
                <a:spLocks noChangeShapeType="1"/>
              </p:cNvSpPr>
              <p:nvPr/>
            </p:nvSpPr>
            <p:spPr bwMode="auto">
              <a:xfrm flipV="1">
                <a:off x="896" y="640"/>
                <a:ext cx="6" cy="356"/>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p>
                <a:endParaRPr lang="fr-FR"/>
              </a:p>
            </p:txBody>
          </p:sp>
          <p:sp>
            <p:nvSpPr>
              <p:cNvPr id="43396" name="Line 26"/>
              <p:cNvSpPr>
                <a:spLocks noChangeShapeType="1"/>
              </p:cNvSpPr>
              <p:nvPr/>
            </p:nvSpPr>
            <p:spPr bwMode="auto">
              <a:xfrm>
                <a:off x="923" y="777"/>
                <a:ext cx="4607" cy="0"/>
              </a:xfrm>
              <a:prstGeom prst="line">
                <a:avLst/>
              </a:prstGeom>
              <a:noFill/>
              <a:ln w="50800">
                <a:solidFill>
                  <a:schemeClr val="hlink"/>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91" tIns="42195" rIns="84391" bIns="42195">
                <a:spAutoFit/>
              </a:bodyPr>
              <a:lstStyle/>
              <a:p>
                <a:endParaRPr lang="fr-FR"/>
              </a:p>
            </p:txBody>
          </p:sp>
        </p:grpSp>
      </p:grpSp>
      <p:sp>
        <p:nvSpPr>
          <p:cNvPr id="43016" name="Freeform 193"/>
          <p:cNvSpPr>
            <a:spLocks/>
          </p:cNvSpPr>
          <p:nvPr/>
        </p:nvSpPr>
        <p:spPr bwMode="auto">
          <a:xfrm>
            <a:off x="2292867" y="1758141"/>
            <a:ext cx="7278171" cy="4611687"/>
          </a:xfrm>
          <a:custGeom>
            <a:avLst/>
            <a:gdLst>
              <a:gd name="T0" fmla="*/ 3370 w 4938"/>
              <a:gd name="T1" fmla="*/ 0 h 3228"/>
              <a:gd name="T2" fmla="*/ 2476 w 4938"/>
              <a:gd name="T3" fmla="*/ 772 h 3228"/>
              <a:gd name="T4" fmla="*/ 0 w 4938"/>
              <a:gd name="T5" fmla="*/ 772 h 3228"/>
              <a:gd name="T6" fmla="*/ 0 w 4938"/>
              <a:gd name="T7" fmla="*/ 2629 h 3228"/>
              <a:gd name="T8" fmla="*/ 4478 w 4938"/>
              <a:gd name="T9" fmla="*/ 2629 h 3228"/>
              <a:gd name="T10" fmla="*/ 4478 w 4938"/>
              <a:gd name="T11" fmla="*/ 0 h 3228"/>
              <a:gd name="T12" fmla="*/ 3378 w 4938"/>
              <a:gd name="T13" fmla="*/ 0 h 32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38" h="3228">
                <a:moveTo>
                  <a:pt x="3715" y="0"/>
                </a:moveTo>
                <a:lnTo>
                  <a:pt x="2730" y="947"/>
                </a:lnTo>
                <a:lnTo>
                  <a:pt x="0" y="947"/>
                </a:lnTo>
                <a:lnTo>
                  <a:pt x="0" y="3227"/>
                </a:lnTo>
                <a:lnTo>
                  <a:pt x="4937" y="3227"/>
                </a:lnTo>
                <a:lnTo>
                  <a:pt x="4937" y="0"/>
                </a:lnTo>
                <a:lnTo>
                  <a:pt x="372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p>
            <a:endParaRPr lang="fr-FR"/>
          </a:p>
        </p:txBody>
      </p:sp>
      <p:sp>
        <p:nvSpPr>
          <p:cNvPr id="43021" name="Line 202"/>
          <p:cNvSpPr>
            <a:spLocks noChangeShapeType="1"/>
          </p:cNvSpPr>
          <p:nvPr/>
        </p:nvSpPr>
        <p:spPr bwMode="auto">
          <a:xfrm>
            <a:off x="1475215" y="5190521"/>
            <a:ext cx="1012549" cy="445108"/>
          </a:xfrm>
          <a:prstGeom prst="line">
            <a:avLst/>
          </a:prstGeom>
          <a:noFill/>
          <a:ln w="50800">
            <a:solidFill>
              <a:srgbClr val="063DE8"/>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p>
            <a:endParaRPr lang="fr-FR"/>
          </a:p>
        </p:txBody>
      </p:sp>
      <p:sp>
        <p:nvSpPr>
          <p:cNvPr id="43022" name="Line 203"/>
          <p:cNvSpPr>
            <a:spLocks noChangeShapeType="1"/>
          </p:cNvSpPr>
          <p:nvPr/>
        </p:nvSpPr>
        <p:spPr bwMode="auto">
          <a:xfrm flipV="1">
            <a:off x="7538327" y="4733176"/>
            <a:ext cx="526830" cy="810678"/>
          </a:xfrm>
          <a:prstGeom prst="line">
            <a:avLst/>
          </a:prstGeom>
          <a:noFill/>
          <a:ln w="50800">
            <a:solidFill>
              <a:srgbClr val="063DE8"/>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p>
            <a:endParaRPr lang="fr-FR"/>
          </a:p>
        </p:txBody>
      </p:sp>
      <p:sp>
        <p:nvSpPr>
          <p:cNvPr id="43023" name="Line 204"/>
          <p:cNvSpPr>
            <a:spLocks noChangeShapeType="1"/>
          </p:cNvSpPr>
          <p:nvPr/>
        </p:nvSpPr>
        <p:spPr bwMode="auto">
          <a:xfrm>
            <a:off x="2784676" y="2631532"/>
            <a:ext cx="764360" cy="1528052"/>
          </a:xfrm>
          <a:prstGeom prst="line">
            <a:avLst/>
          </a:prstGeom>
          <a:noFill/>
          <a:ln w="50800">
            <a:solidFill>
              <a:srgbClr val="063DE8"/>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p>
            <a:endParaRPr lang="fr-FR"/>
          </a:p>
        </p:txBody>
      </p:sp>
      <p:sp>
        <p:nvSpPr>
          <p:cNvPr id="43024" name="Line 205"/>
          <p:cNvSpPr>
            <a:spLocks noChangeShapeType="1"/>
          </p:cNvSpPr>
          <p:nvPr/>
        </p:nvSpPr>
        <p:spPr bwMode="auto">
          <a:xfrm flipV="1">
            <a:off x="3468337" y="5167577"/>
            <a:ext cx="234485" cy="501703"/>
          </a:xfrm>
          <a:prstGeom prst="line">
            <a:avLst/>
          </a:prstGeom>
          <a:noFill/>
          <a:ln w="50800">
            <a:solidFill>
              <a:srgbClr val="063DE8"/>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p>
            <a:endParaRPr lang="fr-FR"/>
          </a:p>
        </p:txBody>
      </p:sp>
      <p:sp>
        <p:nvSpPr>
          <p:cNvPr id="43025" name="Line 206"/>
          <p:cNvSpPr>
            <a:spLocks noChangeShapeType="1"/>
          </p:cNvSpPr>
          <p:nvPr/>
        </p:nvSpPr>
        <p:spPr bwMode="auto">
          <a:xfrm>
            <a:off x="6145121" y="5100276"/>
            <a:ext cx="587735" cy="397691"/>
          </a:xfrm>
          <a:prstGeom prst="line">
            <a:avLst/>
          </a:prstGeom>
          <a:noFill/>
          <a:ln w="50800">
            <a:solidFill>
              <a:srgbClr val="063DE8"/>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p>
            <a:endParaRPr lang="fr-FR"/>
          </a:p>
        </p:txBody>
      </p:sp>
      <p:sp>
        <p:nvSpPr>
          <p:cNvPr id="43026" name="Line 207"/>
          <p:cNvSpPr>
            <a:spLocks noChangeShapeType="1"/>
          </p:cNvSpPr>
          <p:nvPr/>
        </p:nvSpPr>
        <p:spPr bwMode="auto">
          <a:xfrm flipH="1">
            <a:off x="6321746" y="3579872"/>
            <a:ext cx="318230" cy="706666"/>
          </a:xfrm>
          <a:prstGeom prst="line">
            <a:avLst/>
          </a:prstGeom>
          <a:noFill/>
          <a:ln w="50800">
            <a:solidFill>
              <a:srgbClr val="063DE8"/>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p>
            <a:endParaRPr lang="fr-FR"/>
          </a:p>
        </p:txBody>
      </p:sp>
      <p:pic>
        <p:nvPicPr>
          <p:cNvPr id="43027" name="Picture 20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4921" y="4347722"/>
            <a:ext cx="797858" cy="72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29" name="Rectangle 373"/>
          <p:cNvSpPr>
            <a:spLocks noChangeArrowheads="1"/>
          </p:cNvSpPr>
          <p:nvPr/>
        </p:nvSpPr>
        <p:spPr bwMode="auto">
          <a:xfrm>
            <a:off x="6015697" y="4867779"/>
            <a:ext cx="25885" cy="38240"/>
          </a:xfrm>
          <a:prstGeom prst="rect">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30" name="Rectangle 374"/>
          <p:cNvSpPr>
            <a:spLocks noChangeArrowheads="1"/>
          </p:cNvSpPr>
          <p:nvPr/>
        </p:nvSpPr>
        <p:spPr bwMode="auto">
          <a:xfrm>
            <a:off x="6020265" y="4873898"/>
            <a:ext cx="13704" cy="2753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31" name="Rectangle 375"/>
          <p:cNvSpPr>
            <a:spLocks noChangeArrowheads="1"/>
          </p:cNvSpPr>
          <p:nvPr/>
        </p:nvSpPr>
        <p:spPr bwMode="auto">
          <a:xfrm>
            <a:off x="6119236" y="4867779"/>
            <a:ext cx="27407" cy="38240"/>
          </a:xfrm>
          <a:prstGeom prst="rect">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32" name="Rectangle 376"/>
          <p:cNvSpPr>
            <a:spLocks noChangeArrowheads="1"/>
          </p:cNvSpPr>
          <p:nvPr/>
        </p:nvSpPr>
        <p:spPr bwMode="auto">
          <a:xfrm>
            <a:off x="6123804" y="4873898"/>
            <a:ext cx="16749" cy="2753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33" name="Rectangle 377"/>
          <p:cNvSpPr>
            <a:spLocks noChangeArrowheads="1"/>
          </p:cNvSpPr>
          <p:nvPr/>
        </p:nvSpPr>
        <p:spPr bwMode="auto">
          <a:xfrm>
            <a:off x="6222775" y="4867779"/>
            <a:ext cx="25885" cy="38240"/>
          </a:xfrm>
          <a:prstGeom prst="rect">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34" name="Rectangle 378"/>
          <p:cNvSpPr>
            <a:spLocks noChangeArrowheads="1"/>
          </p:cNvSpPr>
          <p:nvPr/>
        </p:nvSpPr>
        <p:spPr bwMode="auto">
          <a:xfrm>
            <a:off x="6227343" y="4873898"/>
            <a:ext cx="13704" cy="2753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35" name="Rectangle 379"/>
          <p:cNvSpPr>
            <a:spLocks noChangeArrowheads="1"/>
          </p:cNvSpPr>
          <p:nvPr/>
        </p:nvSpPr>
        <p:spPr bwMode="auto">
          <a:xfrm>
            <a:off x="6015697" y="4714821"/>
            <a:ext cx="232962" cy="15907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36" name="Rectangle 380"/>
          <p:cNvSpPr>
            <a:spLocks noChangeArrowheads="1"/>
          </p:cNvSpPr>
          <p:nvPr/>
        </p:nvSpPr>
        <p:spPr bwMode="auto">
          <a:xfrm>
            <a:off x="6020265" y="4719410"/>
            <a:ext cx="220781" cy="149899"/>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37" name="Rectangle 381"/>
          <p:cNvSpPr>
            <a:spLocks noChangeArrowheads="1"/>
          </p:cNvSpPr>
          <p:nvPr/>
        </p:nvSpPr>
        <p:spPr bwMode="auto">
          <a:xfrm>
            <a:off x="6279112" y="4867779"/>
            <a:ext cx="25885" cy="38240"/>
          </a:xfrm>
          <a:prstGeom prst="rect">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38" name="Rectangle 382"/>
          <p:cNvSpPr>
            <a:spLocks noChangeArrowheads="1"/>
          </p:cNvSpPr>
          <p:nvPr/>
        </p:nvSpPr>
        <p:spPr bwMode="auto">
          <a:xfrm>
            <a:off x="6285203" y="4873898"/>
            <a:ext cx="13704" cy="2753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39" name="Rectangle 383"/>
          <p:cNvSpPr>
            <a:spLocks noChangeArrowheads="1"/>
          </p:cNvSpPr>
          <p:nvPr/>
        </p:nvSpPr>
        <p:spPr bwMode="auto">
          <a:xfrm>
            <a:off x="6382651" y="4867779"/>
            <a:ext cx="25885" cy="38240"/>
          </a:xfrm>
          <a:prstGeom prst="rect">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40" name="Rectangle 384"/>
          <p:cNvSpPr>
            <a:spLocks noChangeArrowheads="1"/>
          </p:cNvSpPr>
          <p:nvPr/>
        </p:nvSpPr>
        <p:spPr bwMode="auto">
          <a:xfrm>
            <a:off x="6388741" y="4873898"/>
            <a:ext cx="13704" cy="2753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41" name="Rectangle 385"/>
          <p:cNvSpPr>
            <a:spLocks noChangeArrowheads="1"/>
          </p:cNvSpPr>
          <p:nvPr/>
        </p:nvSpPr>
        <p:spPr bwMode="auto">
          <a:xfrm>
            <a:off x="6484667" y="4867779"/>
            <a:ext cx="25885" cy="38240"/>
          </a:xfrm>
          <a:prstGeom prst="rect">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42" name="Rectangle 386"/>
          <p:cNvSpPr>
            <a:spLocks noChangeArrowheads="1"/>
          </p:cNvSpPr>
          <p:nvPr/>
        </p:nvSpPr>
        <p:spPr bwMode="auto">
          <a:xfrm>
            <a:off x="6492280" y="4873898"/>
            <a:ext cx="13704" cy="2753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43" name="Rectangle 387"/>
          <p:cNvSpPr>
            <a:spLocks noChangeArrowheads="1"/>
          </p:cNvSpPr>
          <p:nvPr/>
        </p:nvSpPr>
        <p:spPr bwMode="auto">
          <a:xfrm>
            <a:off x="6279112" y="4714821"/>
            <a:ext cx="231440" cy="15907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44" name="Rectangle 388"/>
          <p:cNvSpPr>
            <a:spLocks noChangeArrowheads="1"/>
          </p:cNvSpPr>
          <p:nvPr/>
        </p:nvSpPr>
        <p:spPr bwMode="auto">
          <a:xfrm>
            <a:off x="6285203" y="4719410"/>
            <a:ext cx="220781" cy="149899"/>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45" name="Rectangle 389"/>
          <p:cNvSpPr>
            <a:spLocks noChangeArrowheads="1"/>
          </p:cNvSpPr>
          <p:nvPr/>
        </p:nvSpPr>
        <p:spPr bwMode="auto">
          <a:xfrm>
            <a:off x="6279112" y="4647520"/>
            <a:ext cx="25885" cy="38240"/>
          </a:xfrm>
          <a:prstGeom prst="rect">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46" name="Rectangle 390"/>
          <p:cNvSpPr>
            <a:spLocks noChangeArrowheads="1"/>
          </p:cNvSpPr>
          <p:nvPr/>
        </p:nvSpPr>
        <p:spPr bwMode="auto">
          <a:xfrm>
            <a:off x="6285203" y="4653638"/>
            <a:ext cx="13704" cy="260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47" name="Rectangle 391"/>
          <p:cNvSpPr>
            <a:spLocks noChangeArrowheads="1"/>
          </p:cNvSpPr>
          <p:nvPr/>
        </p:nvSpPr>
        <p:spPr bwMode="auto">
          <a:xfrm>
            <a:off x="6382651" y="4647520"/>
            <a:ext cx="25885" cy="38240"/>
          </a:xfrm>
          <a:prstGeom prst="rect">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48" name="Rectangle 392"/>
          <p:cNvSpPr>
            <a:spLocks noChangeArrowheads="1"/>
          </p:cNvSpPr>
          <p:nvPr/>
        </p:nvSpPr>
        <p:spPr bwMode="auto">
          <a:xfrm>
            <a:off x="6388741" y="4653638"/>
            <a:ext cx="13704" cy="260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49" name="Rectangle 393"/>
          <p:cNvSpPr>
            <a:spLocks noChangeArrowheads="1"/>
          </p:cNvSpPr>
          <p:nvPr/>
        </p:nvSpPr>
        <p:spPr bwMode="auto">
          <a:xfrm>
            <a:off x="6484667" y="4647520"/>
            <a:ext cx="25885" cy="38240"/>
          </a:xfrm>
          <a:prstGeom prst="rect">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50" name="Rectangle 394"/>
          <p:cNvSpPr>
            <a:spLocks noChangeArrowheads="1"/>
          </p:cNvSpPr>
          <p:nvPr/>
        </p:nvSpPr>
        <p:spPr bwMode="auto">
          <a:xfrm>
            <a:off x="6492280" y="4653638"/>
            <a:ext cx="13704" cy="260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51" name="Rectangle 395"/>
          <p:cNvSpPr>
            <a:spLocks noChangeArrowheads="1"/>
          </p:cNvSpPr>
          <p:nvPr/>
        </p:nvSpPr>
        <p:spPr bwMode="auto">
          <a:xfrm>
            <a:off x="6279112" y="4491502"/>
            <a:ext cx="231440" cy="16366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52" name="Rectangle 396"/>
          <p:cNvSpPr>
            <a:spLocks noChangeArrowheads="1"/>
          </p:cNvSpPr>
          <p:nvPr/>
        </p:nvSpPr>
        <p:spPr bwMode="auto">
          <a:xfrm>
            <a:off x="6285203" y="4497621"/>
            <a:ext cx="220781" cy="151429"/>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53" name="Rectangle 397"/>
          <p:cNvSpPr>
            <a:spLocks noChangeArrowheads="1"/>
          </p:cNvSpPr>
          <p:nvPr/>
        </p:nvSpPr>
        <p:spPr bwMode="auto">
          <a:xfrm>
            <a:off x="5989812" y="4682700"/>
            <a:ext cx="546624" cy="19885"/>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54" name="Rectangle 398"/>
          <p:cNvSpPr>
            <a:spLocks noChangeArrowheads="1"/>
          </p:cNvSpPr>
          <p:nvPr/>
        </p:nvSpPr>
        <p:spPr bwMode="auto">
          <a:xfrm>
            <a:off x="5997426" y="4688818"/>
            <a:ext cx="532920" cy="764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55" name="Rectangle 399"/>
          <p:cNvSpPr>
            <a:spLocks noChangeArrowheads="1"/>
          </p:cNvSpPr>
          <p:nvPr/>
        </p:nvSpPr>
        <p:spPr bwMode="auto">
          <a:xfrm>
            <a:off x="5992858" y="4460911"/>
            <a:ext cx="543579" cy="16825"/>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56" name="Rectangle 400"/>
          <p:cNvSpPr>
            <a:spLocks noChangeArrowheads="1"/>
          </p:cNvSpPr>
          <p:nvPr/>
        </p:nvSpPr>
        <p:spPr bwMode="auto">
          <a:xfrm>
            <a:off x="6000471" y="4467029"/>
            <a:ext cx="529875" cy="611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57" name="Rectangle 401"/>
          <p:cNvSpPr>
            <a:spLocks noChangeArrowheads="1"/>
          </p:cNvSpPr>
          <p:nvPr/>
        </p:nvSpPr>
        <p:spPr bwMode="auto">
          <a:xfrm>
            <a:off x="6528823" y="4424201"/>
            <a:ext cx="25885" cy="481818"/>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58" name="Rectangle 402"/>
          <p:cNvSpPr>
            <a:spLocks noChangeArrowheads="1"/>
          </p:cNvSpPr>
          <p:nvPr/>
        </p:nvSpPr>
        <p:spPr bwMode="auto">
          <a:xfrm>
            <a:off x="6534914" y="4430319"/>
            <a:ext cx="12181" cy="47111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59" name="Rectangle 403"/>
          <p:cNvSpPr>
            <a:spLocks noChangeArrowheads="1"/>
          </p:cNvSpPr>
          <p:nvPr/>
        </p:nvSpPr>
        <p:spPr bwMode="auto">
          <a:xfrm>
            <a:off x="5965450" y="4424201"/>
            <a:ext cx="27407" cy="481818"/>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60" name="Rectangle 404"/>
          <p:cNvSpPr>
            <a:spLocks noChangeArrowheads="1"/>
          </p:cNvSpPr>
          <p:nvPr/>
        </p:nvSpPr>
        <p:spPr bwMode="auto">
          <a:xfrm>
            <a:off x="5971541" y="4430319"/>
            <a:ext cx="16749" cy="47111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61" name="Rectangle 405"/>
          <p:cNvSpPr>
            <a:spLocks noChangeArrowheads="1"/>
          </p:cNvSpPr>
          <p:nvPr/>
        </p:nvSpPr>
        <p:spPr bwMode="auto">
          <a:xfrm>
            <a:off x="5868002" y="4907548"/>
            <a:ext cx="775019" cy="6883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1" tIns="40545" rIns="81091" bIns="40545" anchor="ctr"/>
          <a:lstStyle>
            <a:lvl1pPr>
              <a:defRPr>
                <a:solidFill>
                  <a:srgbClr val="063DE8"/>
                </a:solidFill>
                <a:latin typeface="Arial" pitchFamily="34" charset="0"/>
              </a:defRPr>
            </a:lvl1pPr>
            <a:lvl2pPr marL="742950" indent="-285750">
              <a:defRPr>
                <a:solidFill>
                  <a:srgbClr val="063DE8"/>
                </a:solidFill>
                <a:latin typeface="Arial" pitchFamily="34" charset="0"/>
              </a:defRPr>
            </a:lvl2pPr>
            <a:lvl3pPr marL="1143000" indent="-228600">
              <a:defRPr>
                <a:solidFill>
                  <a:srgbClr val="063DE8"/>
                </a:solidFill>
                <a:latin typeface="Arial" pitchFamily="34" charset="0"/>
              </a:defRPr>
            </a:lvl3pPr>
            <a:lvl4pPr marL="1600200" indent="-228600">
              <a:defRPr>
                <a:solidFill>
                  <a:srgbClr val="063DE8"/>
                </a:solidFill>
                <a:latin typeface="Arial" pitchFamily="34" charset="0"/>
              </a:defRPr>
            </a:lvl4pPr>
            <a:lvl5pPr marL="2057400" indent="-228600">
              <a:defRPr>
                <a:solidFill>
                  <a:srgbClr val="063DE8"/>
                </a:solidFill>
                <a:latin typeface="Arial" pitchFamily="34" charset="0"/>
              </a:defRPr>
            </a:lvl5pPr>
            <a:lvl6pPr marL="2514600" indent="-228600" algn="ctr" eaLnBrk="0" fontAlgn="base" hangingPunct="0">
              <a:spcBef>
                <a:spcPct val="0"/>
              </a:spcBef>
              <a:spcAft>
                <a:spcPct val="0"/>
              </a:spcAft>
              <a:defRPr>
                <a:solidFill>
                  <a:srgbClr val="063DE8"/>
                </a:solidFill>
                <a:latin typeface="Arial" pitchFamily="34" charset="0"/>
              </a:defRPr>
            </a:lvl6pPr>
            <a:lvl7pPr marL="2971800" indent="-228600" algn="ctr" eaLnBrk="0" fontAlgn="base" hangingPunct="0">
              <a:spcBef>
                <a:spcPct val="0"/>
              </a:spcBef>
              <a:spcAft>
                <a:spcPct val="0"/>
              </a:spcAft>
              <a:defRPr>
                <a:solidFill>
                  <a:srgbClr val="063DE8"/>
                </a:solidFill>
                <a:latin typeface="Arial" pitchFamily="34" charset="0"/>
              </a:defRPr>
            </a:lvl7pPr>
            <a:lvl8pPr marL="3429000" indent="-228600" algn="ctr" eaLnBrk="0" fontAlgn="base" hangingPunct="0">
              <a:spcBef>
                <a:spcPct val="0"/>
              </a:spcBef>
              <a:spcAft>
                <a:spcPct val="0"/>
              </a:spcAft>
              <a:defRPr>
                <a:solidFill>
                  <a:srgbClr val="063DE8"/>
                </a:solidFill>
                <a:latin typeface="Arial" pitchFamily="34" charset="0"/>
              </a:defRPr>
            </a:lvl8pPr>
            <a:lvl9pPr marL="3886200" indent="-228600" algn="ctr" eaLnBrk="0" fontAlgn="base" hangingPunct="0">
              <a:spcBef>
                <a:spcPct val="0"/>
              </a:spcBef>
              <a:spcAft>
                <a:spcPct val="0"/>
              </a:spcAft>
              <a:defRPr>
                <a:solidFill>
                  <a:srgbClr val="063DE8"/>
                </a:solidFill>
                <a:latin typeface="Arial" pitchFamily="34" charset="0"/>
              </a:defRPr>
            </a:lvl9pPr>
          </a:lstStyle>
          <a:p>
            <a:endParaRPr lang="fr-FR" altLang="fr-FR"/>
          </a:p>
        </p:txBody>
      </p:sp>
      <p:sp>
        <p:nvSpPr>
          <p:cNvPr id="43013" name="Rectangle 406"/>
          <p:cNvSpPr>
            <a:spLocks noChangeArrowheads="1"/>
          </p:cNvSpPr>
          <p:nvPr/>
        </p:nvSpPr>
        <p:spPr bwMode="auto">
          <a:xfrm>
            <a:off x="214313" y="190500"/>
            <a:ext cx="9439275" cy="582613"/>
          </a:xfrm>
          <a:prstGeom prst="rect">
            <a:avLst/>
          </a:prstGeom>
          <a:noFill/>
          <a:ln w="9525">
            <a:noFill/>
            <a:miter lim="800000"/>
            <a:headEnd/>
            <a:tailEnd/>
          </a:ln>
          <a:effectLst/>
          <a:extLst/>
        </p:spPr>
        <p:txBody>
          <a:bodyPr lIns="84388" tIns="42194" rIns="84388" bIns="42194">
            <a:spAutoFit/>
          </a:bodyPr>
          <a:lstStyle>
            <a:lvl1pPr defTabSz="838200">
              <a:defRPr>
                <a:solidFill>
                  <a:srgbClr val="063DE8"/>
                </a:solidFill>
                <a:latin typeface="Arial" pitchFamily="34" charset="0"/>
              </a:defRPr>
            </a:lvl1pPr>
            <a:lvl2pPr marL="742950" indent="-285750" defTabSz="838200">
              <a:defRPr>
                <a:solidFill>
                  <a:srgbClr val="063DE8"/>
                </a:solidFill>
                <a:latin typeface="Arial" pitchFamily="34" charset="0"/>
              </a:defRPr>
            </a:lvl2pPr>
            <a:lvl3pPr marL="1143000" indent="-228600" defTabSz="838200">
              <a:defRPr>
                <a:solidFill>
                  <a:srgbClr val="063DE8"/>
                </a:solidFill>
                <a:latin typeface="Arial" pitchFamily="34" charset="0"/>
              </a:defRPr>
            </a:lvl3pPr>
            <a:lvl4pPr marL="1600200" indent="-228600" defTabSz="838200">
              <a:defRPr>
                <a:solidFill>
                  <a:srgbClr val="063DE8"/>
                </a:solidFill>
                <a:latin typeface="Arial" pitchFamily="34" charset="0"/>
              </a:defRPr>
            </a:lvl4pPr>
            <a:lvl5pPr marL="2057400" indent="-228600" defTabSz="838200">
              <a:defRPr>
                <a:solidFill>
                  <a:srgbClr val="063DE8"/>
                </a:solidFill>
                <a:latin typeface="Arial" pitchFamily="34" charset="0"/>
              </a:defRPr>
            </a:lvl5pPr>
            <a:lvl6pPr marL="2514600" indent="-228600" algn="ctr" defTabSz="838200" eaLnBrk="0" fontAlgn="base" hangingPunct="0">
              <a:spcBef>
                <a:spcPct val="0"/>
              </a:spcBef>
              <a:spcAft>
                <a:spcPct val="0"/>
              </a:spcAft>
              <a:defRPr>
                <a:solidFill>
                  <a:srgbClr val="063DE8"/>
                </a:solidFill>
                <a:latin typeface="Arial" pitchFamily="34" charset="0"/>
              </a:defRPr>
            </a:lvl6pPr>
            <a:lvl7pPr marL="2971800" indent="-228600" algn="ctr" defTabSz="838200" eaLnBrk="0" fontAlgn="base" hangingPunct="0">
              <a:spcBef>
                <a:spcPct val="0"/>
              </a:spcBef>
              <a:spcAft>
                <a:spcPct val="0"/>
              </a:spcAft>
              <a:defRPr>
                <a:solidFill>
                  <a:srgbClr val="063DE8"/>
                </a:solidFill>
                <a:latin typeface="Arial" pitchFamily="34" charset="0"/>
              </a:defRPr>
            </a:lvl7pPr>
            <a:lvl8pPr marL="3429000" indent="-228600" algn="ctr" defTabSz="838200" eaLnBrk="0" fontAlgn="base" hangingPunct="0">
              <a:spcBef>
                <a:spcPct val="0"/>
              </a:spcBef>
              <a:spcAft>
                <a:spcPct val="0"/>
              </a:spcAft>
              <a:defRPr>
                <a:solidFill>
                  <a:srgbClr val="063DE8"/>
                </a:solidFill>
                <a:latin typeface="Arial" pitchFamily="34" charset="0"/>
              </a:defRPr>
            </a:lvl8pPr>
            <a:lvl9pPr marL="3886200" indent="-228600" algn="ctr" defTabSz="838200" eaLnBrk="0" fontAlgn="base" hangingPunct="0">
              <a:spcBef>
                <a:spcPct val="0"/>
              </a:spcBef>
              <a:spcAft>
                <a:spcPct val="0"/>
              </a:spcAft>
              <a:defRPr>
                <a:solidFill>
                  <a:srgbClr val="063DE8"/>
                </a:solidFill>
                <a:latin typeface="Arial" pitchFamily="34" charset="0"/>
              </a:defRPr>
            </a:lvl9pPr>
          </a:lstStyle>
          <a:p>
            <a:r>
              <a:rPr lang="fr-FR" altLang="fr-FR" sz="3200" b="1" i="1" dirty="0">
                <a:solidFill>
                  <a:srgbClr val="3333CC"/>
                </a:solidFill>
              </a:rPr>
              <a:t>De quoi est constitué un délai ?</a:t>
            </a:r>
            <a:endParaRPr lang="fr-FR" altLang="fr-FR" sz="3200" b="1" i="1" dirty="0">
              <a:solidFill>
                <a:schemeClr val="bg1"/>
              </a:solidFill>
            </a:endParaRPr>
          </a:p>
        </p:txBody>
      </p:sp>
      <p:pic>
        <p:nvPicPr>
          <p:cNvPr id="408" name="Picture 2" descr="Résultat de recherche d'images pour &quot;stockage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0992" y="2852511"/>
            <a:ext cx="1757734" cy="2315066"/>
          </a:xfrm>
          <a:prstGeom prst="rect">
            <a:avLst/>
          </a:prstGeom>
          <a:noFill/>
          <a:extLst>
            <a:ext uri="{909E8E84-426E-40DD-AFC4-6F175D3DCCD1}">
              <a14:hiddenFill xmlns:a14="http://schemas.microsoft.com/office/drawing/2010/main">
                <a:solidFill>
                  <a:srgbClr val="FFFFFF"/>
                </a:solidFill>
              </a14:hiddenFill>
            </a:ext>
          </a:extLst>
        </p:spPr>
      </p:pic>
      <p:pic>
        <p:nvPicPr>
          <p:cNvPr id="409" name="Picture 2" descr="Résultat de recherche d'images pour &quot;stockage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44132"/>
            <a:ext cx="1757734" cy="2315066"/>
          </a:xfrm>
          <a:prstGeom prst="rect">
            <a:avLst/>
          </a:prstGeom>
          <a:noFill/>
          <a:extLst>
            <a:ext uri="{909E8E84-426E-40DD-AFC4-6F175D3DCCD1}">
              <a14:hiddenFill xmlns:a14="http://schemas.microsoft.com/office/drawing/2010/main">
                <a:solidFill>
                  <a:srgbClr val="FFFFFF"/>
                </a:solidFill>
              </a14:hiddenFill>
            </a:ext>
          </a:extLst>
        </p:spPr>
      </p:pic>
      <p:sp>
        <p:nvSpPr>
          <p:cNvPr id="410" name="Rectangle 12"/>
          <p:cNvSpPr>
            <a:spLocks noChangeArrowheads="1"/>
          </p:cNvSpPr>
          <p:nvPr/>
        </p:nvSpPr>
        <p:spPr bwMode="auto">
          <a:xfrm>
            <a:off x="599897" y="2110836"/>
            <a:ext cx="1382891" cy="38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3" tIns="37437" rIns="74873" bIns="37437">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a:solidFill>
                  <a:schemeClr val="tx1"/>
                </a:solidFill>
              </a:rPr>
              <a:t>Article A</a:t>
            </a:r>
          </a:p>
        </p:txBody>
      </p:sp>
      <p:sp>
        <p:nvSpPr>
          <p:cNvPr id="411" name="Rectangle 12"/>
          <p:cNvSpPr>
            <a:spLocks noChangeArrowheads="1"/>
          </p:cNvSpPr>
          <p:nvPr/>
        </p:nvSpPr>
        <p:spPr bwMode="auto">
          <a:xfrm>
            <a:off x="7828413" y="1964732"/>
            <a:ext cx="1382891" cy="38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3" tIns="37437" rIns="74873" bIns="37437">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a:solidFill>
                  <a:schemeClr val="tx1"/>
                </a:solidFill>
              </a:rPr>
              <a:t>Article </a:t>
            </a:r>
            <a:r>
              <a:rPr lang="fr-FR" altLang="fr-FR" sz="2000" b="1" dirty="0" smtClean="0">
                <a:solidFill>
                  <a:schemeClr val="tx1"/>
                </a:solidFill>
              </a:rPr>
              <a:t>B</a:t>
            </a:r>
            <a:endParaRPr lang="fr-FR" altLang="fr-FR" sz="2000" b="1" dirty="0">
              <a:solidFill>
                <a:schemeClr val="tx1"/>
              </a:solidFill>
            </a:endParaRPr>
          </a:p>
        </p:txBody>
      </p:sp>
      <p:sp>
        <p:nvSpPr>
          <p:cNvPr id="43401" name="Rectangle 20"/>
          <p:cNvSpPr>
            <a:spLocks noChangeArrowheads="1"/>
          </p:cNvSpPr>
          <p:nvPr/>
        </p:nvSpPr>
        <p:spPr bwMode="auto">
          <a:xfrm>
            <a:off x="3530161" y="2914419"/>
            <a:ext cx="3130721" cy="386996"/>
          </a:xfrm>
          <a:prstGeom prst="rect">
            <a:avLst/>
          </a:prstGeom>
          <a:solidFill>
            <a:schemeClr val="bg1"/>
          </a:solidFill>
          <a:ln>
            <a:solidFill>
              <a:srgbClr val="009900"/>
            </a:solidFill>
          </a:ln>
          <a:effectLst/>
          <a:extLst/>
        </p:spPr>
        <p:txBody>
          <a:bodyPr wrap="none" lIns="77920" tIns="38960" rIns="77920" bIns="38960">
            <a:spAutoFit/>
          </a:bodyPr>
          <a:lstStyle>
            <a:lvl1pPr defTabSz="838200">
              <a:defRPr>
                <a:solidFill>
                  <a:srgbClr val="063DE8"/>
                </a:solidFill>
                <a:latin typeface="Arial" pitchFamily="34" charset="0"/>
              </a:defRPr>
            </a:lvl1pPr>
            <a:lvl2pPr marL="742950" indent="-285750" defTabSz="838200">
              <a:defRPr>
                <a:solidFill>
                  <a:srgbClr val="063DE8"/>
                </a:solidFill>
                <a:latin typeface="Arial" pitchFamily="34" charset="0"/>
              </a:defRPr>
            </a:lvl2pPr>
            <a:lvl3pPr marL="1143000" indent="-228600" defTabSz="838200">
              <a:defRPr>
                <a:solidFill>
                  <a:srgbClr val="063DE8"/>
                </a:solidFill>
                <a:latin typeface="Arial" pitchFamily="34" charset="0"/>
              </a:defRPr>
            </a:lvl3pPr>
            <a:lvl4pPr marL="1600200" indent="-228600" defTabSz="838200">
              <a:defRPr>
                <a:solidFill>
                  <a:srgbClr val="063DE8"/>
                </a:solidFill>
                <a:latin typeface="Arial" pitchFamily="34" charset="0"/>
              </a:defRPr>
            </a:lvl4pPr>
            <a:lvl5pPr marL="2057400" indent="-228600" defTabSz="838200">
              <a:defRPr>
                <a:solidFill>
                  <a:srgbClr val="063DE8"/>
                </a:solidFill>
                <a:latin typeface="Arial" pitchFamily="34" charset="0"/>
              </a:defRPr>
            </a:lvl5pPr>
            <a:lvl6pPr marL="2514600" indent="-228600" algn="ctr" defTabSz="838200" eaLnBrk="0" fontAlgn="base" hangingPunct="0">
              <a:spcBef>
                <a:spcPct val="0"/>
              </a:spcBef>
              <a:spcAft>
                <a:spcPct val="0"/>
              </a:spcAft>
              <a:defRPr>
                <a:solidFill>
                  <a:srgbClr val="063DE8"/>
                </a:solidFill>
                <a:latin typeface="Arial" pitchFamily="34" charset="0"/>
              </a:defRPr>
            </a:lvl6pPr>
            <a:lvl7pPr marL="2971800" indent="-228600" algn="ctr" defTabSz="838200" eaLnBrk="0" fontAlgn="base" hangingPunct="0">
              <a:spcBef>
                <a:spcPct val="0"/>
              </a:spcBef>
              <a:spcAft>
                <a:spcPct val="0"/>
              </a:spcAft>
              <a:defRPr>
                <a:solidFill>
                  <a:srgbClr val="063DE8"/>
                </a:solidFill>
                <a:latin typeface="Arial" pitchFamily="34" charset="0"/>
              </a:defRPr>
            </a:lvl7pPr>
            <a:lvl8pPr marL="3429000" indent="-228600" algn="ctr" defTabSz="838200" eaLnBrk="0" fontAlgn="base" hangingPunct="0">
              <a:spcBef>
                <a:spcPct val="0"/>
              </a:spcBef>
              <a:spcAft>
                <a:spcPct val="0"/>
              </a:spcAft>
              <a:defRPr>
                <a:solidFill>
                  <a:srgbClr val="063DE8"/>
                </a:solidFill>
                <a:latin typeface="Arial" pitchFamily="34" charset="0"/>
              </a:defRPr>
            </a:lvl8pPr>
            <a:lvl9pPr marL="3886200" indent="-228600" algn="ctr" defTabSz="838200" eaLnBrk="0" fontAlgn="base" hangingPunct="0">
              <a:spcBef>
                <a:spcPct val="0"/>
              </a:spcBef>
              <a:spcAft>
                <a:spcPct val="0"/>
              </a:spcAft>
              <a:defRPr>
                <a:solidFill>
                  <a:srgbClr val="063DE8"/>
                </a:solidFill>
                <a:latin typeface="Arial" pitchFamily="34" charset="0"/>
              </a:defRPr>
            </a:lvl9pPr>
          </a:lstStyle>
          <a:p>
            <a:pPr algn="l"/>
            <a:r>
              <a:rPr lang="fr-FR" altLang="fr-FR" sz="2000" b="1" dirty="0">
                <a:solidFill>
                  <a:srgbClr val="009900"/>
                </a:solidFill>
              </a:rPr>
              <a:t>Tps. GAMME : 5</a:t>
            </a:r>
            <a:r>
              <a:rPr lang="fr-FR" altLang="fr-FR" sz="2000" b="1" dirty="0" smtClean="0">
                <a:solidFill>
                  <a:srgbClr val="009900"/>
                </a:solidFill>
              </a:rPr>
              <a:t>% à 20%</a:t>
            </a:r>
            <a:endParaRPr lang="fr-FR" altLang="fr-FR" sz="2000" b="1" dirty="0">
              <a:solidFill>
                <a:srgbClr val="009900"/>
              </a:solidFill>
            </a:endParaRPr>
          </a:p>
        </p:txBody>
      </p:sp>
      <p:sp>
        <p:nvSpPr>
          <p:cNvPr id="4" name="AutoShape 9" descr="Résultat de recherche d'images pour &quot;chariots élévateurs dessin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 name="Picture 6" descr="machine et opérateur.png"/>
          <p:cNvPicPr>
            <a:picLocks noChangeAspect="1"/>
          </p:cNvPicPr>
          <p:nvPr/>
        </p:nvPicPr>
        <p:blipFill rotWithShape="1">
          <a:blip r:embed="rId6" cstate="print">
            <a:grayscl/>
            <a:extLst>
              <a:ext uri="{28A0092B-C50C-407E-A947-70E740481C1C}">
                <a14:useLocalDpi xmlns:a14="http://schemas.microsoft.com/office/drawing/2010/main" val="0"/>
              </a:ext>
            </a:extLst>
          </a:blip>
          <a:srcRect l="3453" t="9583" r="19374" b="12001"/>
          <a:stretch/>
        </p:blipFill>
        <p:spPr>
          <a:xfrm>
            <a:off x="4458910" y="3798678"/>
            <a:ext cx="1409092" cy="971662"/>
          </a:xfrm>
          <a:prstGeom prst="rect">
            <a:avLst/>
          </a:prstGeom>
        </p:spPr>
      </p:pic>
    </p:spTree>
    <p:extLst>
      <p:ext uri="{BB962C8B-B14F-4D97-AF65-F5344CB8AC3E}">
        <p14:creationId xmlns:p14="http://schemas.microsoft.com/office/powerpoint/2010/main" val="149362628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1114"/>
          <p:cNvGrpSpPr>
            <a:grpSpLocks/>
          </p:cNvGrpSpPr>
          <p:nvPr/>
        </p:nvGrpSpPr>
        <p:grpSpPr bwMode="auto">
          <a:xfrm>
            <a:off x="804863" y="314325"/>
            <a:ext cx="8766175" cy="6040438"/>
            <a:chOff x="507" y="198"/>
            <a:chExt cx="5522" cy="3805"/>
          </a:xfrm>
        </p:grpSpPr>
        <p:sp>
          <p:nvSpPr>
            <p:cNvPr id="50179" name="Oval 1072"/>
            <p:cNvSpPr>
              <a:spLocks noChangeArrowheads="1"/>
            </p:cNvSpPr>
            <p:nvPr/>
          </p:nvSpPr>
          <p:spPr bwMode="auto">
            <a:xfrm>
              <a:off x="1061" y="1117"/>
              <a:ext cx="1308" cy="432"/>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0180" name="Oval 1073"/>
            <p:cNvSpPr>
              <a:spLocks noChangeArrowheads="1"/>
            </p:cNvSpPr>
            <p:nvPr/>
          </p:nvSpPr>
          <p:spPr bwMode="auto">
            <a:xfrm>
              <a:off x="2297" y="1153"/>
              <a:ext cx="408" cy="4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0181" name="Text Box 1074"/>
            <p:cNvSpPr txBox="1">
              <a:spLocks noChangeArrowheads="1"/>
            </p:cNvSpPr>
            <p:nvPr/>
          </p:nvSpPr>
          <p:spPr bwMode="auto">
            <a:xfrm>
              <a:off x="1165" y="1204"/>
              <a:ext cx="1077" cy="3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80000"/>
                </a:lnSpc>
              </a:pPr>
              <a:r>
                <a:rPr lang="fr-FR" altLang="fr-FR" sz="1600" b="1">
                  <a:solidFill>
                    <a:schemeClr val="bg1"/>
                  </a:solidFill>
                </a:rPr>
                <a:t>Valeur ajoutée vendable</a:t>
              </a:r>
            </a:p>
          </p:txBody>
        </p:sp>
        <p:sp>
          <p:nvSpPr>
            <p:cNvPr id="50182" name="Text Box 1075"/>
            <p:cNvSpPr txBox="1">
              <a:spLocks noChangeArrowheads="1"/>
            </p:cNvSpPr>
            <p:nvPr/>
          </p:nvSpPr>
          <p:spPr bwMode="auto">
            <a:xfrm>
              <a:off x="2295" y="1285"/>
              <a:ext cx="424"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b="1">
                  <a:solidFill>
                    <a:srgbClr val="009900"/>
                  </a:solidFill>
                </a:rPr>
                <a:t>5%</a:t>
              </a:r>
            </a:p>
          </p:txBody>
        </p:sp>
        <p:sp>
          <p:nvSpPr>
            <p:cNvPr id="50183" name="Line 1076"/>
            <p:cNvSpPr>
              <a:spLocks noChangeShapeType="1"/>
            </p:cNvSpPr>
            <p:nvPr/>
          </p:nvSpPr>
          <p:spPr bwMode="auto">
            <a:xfrm flipV="1">
              <a:off x="1879" y="698"/>
              <a:ext cx="496" cy="394"/>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184" name="Line 1078"/>
            <p:cNvSpPr>
              <a:spLocks noChangeShapeType="1"/>
            </p:cNvSpPr>
            <p:nvPr/>
          </p:nvSpPr>
          <p:spPr bwMode="auto">
            <a:xfrm>
              <a:off x="977" y="626"/>
              <a:ext cx="4488" cy="0"/>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185" name="Rectangle 1079"/>
            <p:cNvSpPr>
              <a:spLocks noChangeArrowheads="1"/>
            </p:cNvSpPr>
            <p:nvPr/>
          </p:nvSpPr>
          <p:spPr bwMode="auto">
            <a:xfrm>
              <a:off x="1193" y="578"/>
              <a:ext cx="240" cy="84"/>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0186" name="Rectangle 1080"/>
            <p:cNvSpPr>
              <a:spLocks noChangeArrowheads="1"/>
            </p:cNvSpPr>
            <p:nvPr/>
          </p:nvSpPr>
          <p:spPr bwMode="auto">
            <a:xfrm>
              <a:off x="2315" y="572"/>
              <a:ext cx="240" cy="84"/>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0187" name="Rectangle 1081"/>
            <p:cNvSpPr>
              <a:spLocks noChangeArrowheads="1"/>
            </p:cNvSpPr>
            <p:nvPr/>
          </p:nvSpPr>
          <p:spPr bwMode="auto">
            <a:xfrm>
              <a:off x="3599" y="572"/>
              <a:ext cx="240" cy="84"/>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0188" name="Rectangle 1082"/>
            <p:cNvSpPr>
              <a:spLocks noChangeArrowheads="1"/>
            </p:cNvSpPr>
            <p:nvPr/>
          </p:nvSpPr>
          <p:spPr bwMode="auto">
            <a:xfrm>
              <a:off x="4781" y="578"/>
              <a:ext cx="240" cy="84"/>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0189" name="Line 1083"/>
            <p:cNvSpPr>
              <a:spLocks noChangeShapeType="1"/>
            </p:cNvSpPr>
            <p:nvPr/>
          </p:nvSpPr>
          <p:spPr bwMode="auto">
            <a:xfrm>
              <a:off x="1066" y="291"/>
              <a:ext cx="4056" cy="0"/>
            </a:xfrm>
            <a:prstGeom prst="line">
              <a:avLst/>
            </a:prstGeom>
            <a:noFill/>
            <a:ln w="1587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190" name="Text Box 1084"/>
            <p:cNvSpPr txBox="1">
              <a:spLocks noChangeArrowheads="1"/>
            </p:cNvSpPr>
            <p:nvPr/>
          </p:nvSpPr>
          <p:spPr bwMode="auto">
            <a:xfrm>
              <a:off x="1868" y="198"/>
              <a:ext cx="2008" cy="20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200">
                  <a:solidFill>
                    <a:schemeClr val="tx1"/>
                  </a:solidFill>
                </a:rPr>
                <a:t>Cycle de production</a:t>
              </a:r>
            </a:p>
          </p:txBody>
        </p:sp>
        <p:grpSp>
          <p:nvGrpSpPr>
            <p:cNvPr id="50191" name="Group 1085"/>
            <p:cNvGrpSpPr>
              <a:grpSpLocks/>
            </p:cNvGrpSpPr>
            <p:nvPr/>
          </p:nvGrpSpPr>
          <p:grpSpPr bwMode="auto">
            <a:xfrm>
              <a:off x="4271" y="658"/>
              <a:ext cx="1758" cy="855"/>
              <a:chOff x="4002" y="799"/>
              <a:chExt cx="1758" cy="855"/>
            </a:xfrm>
          </p:grpSpPr>
          <p:sp>
            <p:nvSpPr>
              <p:cNvPr id="50215" name="Oval 1086"/>
              <p:cNvSpPr>
                <a:spLocks noChangeArrowheads="1"/>
              </p:cNvSpPr>
              <p:nvPr/>
            </p:nvSpPr>
            <p:spPr bwMode="auto">
              <a:xfrm>
                <a:off x="4102" y="1210"/>
                <a:ext cx="1308" cy="43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0216" name="Oval 1087"/>
              <p:cNvSpPr>
                <a:spLocks noChangeArrowheads="1"/>
              </p:cNvSpPr>
              <p:nvPr/>
            </p:nvSpPr>
            <p:spPr bwMode="auto">
              <a:xfrm>
                <a:off x="5338" y="1246"/>
                <a:ext cx="408" cy="4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0217" name="Text Box 1088"/>
              <p:cNvSpPr txBox="1">
                <a:spLocks noChangeArrowheads="1"/>
              </p:cNvSpPr>
              <p:nvPr/>
            </p:nvSpPr>
            <p:spPr bwMode="auto">
              <a:xfrm>
                <a:off x="4206" y="1297"/>
                <a:ext cx="1077" cy="3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80000"/>
                  </a:lnSpc>
                </a:pPr>
                <a:r>
                  <a:rPr lang="fr-FR" altLang="fr-FR" sz="1600" b="1">
                    <a:solidFill>
                      <a:schemeClr val="bg1"/>
                    </a:solidFill>
                  </a:rPr>
                  <a:t>Valeur ajoutée non vendable</a:t>
                </a:r>
              </a:p>
            </p:txBody>
          </p:sp>
          <p:sp>
            <p:nvSpPr>
              <p:cNvPr id="50218" name="Text Box 1089"/>
              <p:cNvSpPr txBox="1">
                <a:spLocks noChangeArrowheads="1"/>
              </p:cNvSpPr>
              <p:nvPr/>
            </p:nvSpPr>
            <p:spPr bwMode="auto">
              <a:xfrm>
                <a:off x="5336" y="1378"/>
                <a:ext cx="424"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b="1">
                    <a:solidFill>
                      <a:srgbClr val="CC0000"/>
                    </a:solidFill>
                  </a:rPr>
                  <a:t>95%</a:t>
                </a:r>
              </a:p>
            </p:txBody>
          </p:sp>
          <p:sp>
            <p:nvSpPr>
              <p:cNvPr id="50219" name="Line 1090"/>
              <p:cNvSpPr>
                <a:spLocks noChangeShapeType="1"/>
              </p:cNvSpPr>
              <p:nvPr/>
            </p:nvSpPr>
            <p:spPr bwMode="auto">
              <a:xfrm flipH="1" flipV="1">
                <a:off x="4002" y="799"/>
                <a:ext cx="416" cy="450"/>
              </a:xfrm>
              <a:prstGeom prst="line">
                <a:avLst/>
              </a:prstGeom>
              <a:noFill/>
              <a:ln w="158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50192" name="Group 1091"/>
            <p:cNvGrpSpPr>
              <a:grpSpLocks/>
            </p:cNvGrpSpPr>
            <p:nvPr/>
          </p:nvGrpSpPr>
          <p:grpSpPr bwMode="auto">
            <a:xfrm>
              <a:off x="507" y="1962"/>
              <a:ext cx="5050" cy="2041"/>
              <a:chOff x="238" y="2103"/>
              <a:chExt cx="5050" cy="2041"/>
            </a:xfrm>
          </p:grpSpPr>
          <p:sp>
            <p:nvSpPr>
              <p:cNvPr id="50193" name="Text Box 1092"/>
              <p:cNvSpPr txBox="1">
                <a:spLocks noChangeArrowheads="1"/>
              </p:cNvSpPr>
              <p:nvPr/>
            </p:nvSpPr>
            <p:spPr bwMode="auto">
              <a:xfrm>
                <a:off x="634" y="2967"/>
                <a:ext cx="120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Ranger</a:t>
                </a:r>
              </a:p>
            </p:txBody>
          </p:sp>
          <p:sp>
            <p:nvSpPr>
              <p:cNvPr id="50194" name="Text Box 1093"/>
              <p:cNvSpPr txBox="1">
                <a:spLocks noChangeArrowheads="1"/>
              </p:cNvSpPr>
              <p:nvPr/>
            </p:nvSpPr>
            <p:spPr bwMode="auto">
              <a:xfrm>
                <a:off x="2218" y="2907"/>
                <a:ext cx="120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Stocker</a:t>
                </a:r>
              </a:p>
            </p:txBody>
          </p:sp>
          <p:sp>
            <p:nvSpPr>
              <p:cNvPr id="50195" name="Text Box 1094"/>
              <p:cNvSpPr txBox="1">
                <a:spLocks noChangeArrowheads="1"/>
              </p:cNvSpPr>
              <p:nvPr/>
            </p:nvSpPr>
            <p:spPr bwMode="auto">
              <a:xfrm>
                <a:off x="910" y="3267"/>
                <a:ext cx="120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Chercher</a:t>
                </a:r>
              </a:p>
            </p:txBody>
          </p:sp>
          <p:sp>
            <p:nvSpPr>
              <p:cNvPr id="50196" name="Text Box 1095"/>
              <p:cNvSpPr txBox="1">
                <a:spLocks noChangeArrowheads="1"/>
              </p:cNvSpPr>
              <p:nvPr/>
            </p:nvSpPr>
            <p:spPr bwMode="auto">
              <a:xfrm>
                <a:off x="2566" y="3315"/>
                <a:ext cx="120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Grouper</a:t>
                </a:r>
              </a:p>
            </p:txBody>
          </p:sp>
          <p:sp>
            <p:nvSpPr>
              <p:cNvPr id="50197" name="Text Box 1096"/>
              <p:cNvSpPr txBox="1">
                <a:spLocks noChangeArrowheads="1"/>
              </p:cNvSpPr>
              <p:nvPr/>
            </p:nvSpPr>
            <p:spPr bwMode="auto">
              <a:xfrm>
                <a:off x="3466" y="2715"/>
                <a:ext cx="1732"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Sortir du magasin</a:t>
                </a:r>
              </a:p>
            </p:txBody>
          </p:sp>
          <p:sp>
            <p:nvSpPr>
              <p:cNvPr id="50198" name="Text Box 1097"/>
              <p:cNvSpPr txBox="1">
                <a:spLocks noChangeArrowheads="1"/>
              </p:cNvSpPr>
              <p:nvPr/>
            </p:nvSpPr>
            <p:spPr bwMode="auto">
              <a:xfrm>
                <a:off x="3922" y="3339"/>
                <a:ext cx="120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Surveiller</a:t>
                </a:r>
              </a:p>
            </p:txBody>
          </p:sp>
          <p:sp>
            <p:nvSpPr>
              <p:cNvPr id="50199" name="Text Box 1098"/>
              <p:cNvSpPr txBox="1">
                <a:spLocks noChangeArrowheads="1"/>
              </p:cNvSpPr>
              <p:nvPr/>
            </p:nvSpPr>
            <p:spPr bwMode="auto">
              <a:xfrm>
                <a:off x="310" y="3471"/>
                <a:ext cx="120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Attendre</a:t>
                </a:r>
              </a:p>
            </p:txBody>
          </p:sp>
          <p:sp>
            <p:nvSpPr>
              <p:cNvPr id="50200" name="Text Box 1099"/>
              <p:cNvSpPr txBox="1">
                <a:spLocks noChangeArrowheads="1"/>
              </p:cNvSpPr>
              <p:nvPr/>
            </p:nvSpPr>
            <p:spPr bwMode="auto">
              <a:xfrm>
                <a:off x="1052" y="3916"/>
                <a:ext cx="120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Dégrouper</a:t>
                </a:r>
              </a:p>
            </p:txBody>
          </p:sp>
          <p:sp>
            <p:nvSpPr>
              <p:cNvPr id="50201" name="Text Box 1100"/>
              <p:cNvSpPr txBox="1">
                <a:spLocks noChangeArrowheads="1"/>
              </p:cNvSpPr>
              <p:nvPr/>
            </p:nvSpPr>
            <p:spPr bwMode="auto">
              <a:xfrm>
                <a:off x="3470" y="3567"/>
                <a:ext cx="120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endParaRPr lang="fr-FR" altLang="fr-FR" sz="2000" b="1">
                  <a:solidFill>
                    <a:srgbClr val="CC0000"/>
                  </a:solidFill>
                </a:endParaRPr>
              </a:p>
            </p:txBody>
          </p:sp>
          <p:sp>
            <p:nvSpPr>
              <p:cNvPr id="50202" name="Text Box 1101"/>
              <p:cNvSpPr txBox="1">
                <a:spLocks noChangeArrowheads="1"/>
              </p:cNvSpPr>
              <p:nvPr/>
            </p:nvSpPr>
            <p:spPr bwMode="auto">
              <a:xfrm>
                <a:off x="2840" y="2451"/>
                <a:ext cx="1396"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Manutentionner</a:t>
                </a:r>
              </a:p>
            </p:txBody>
          </p:sp>
          <p:sp>
            <p:nvSpPr>
              <p:cNvPr id="50203" name="Text Box 1102"/>
              <p:cNvSpPr txBox="1">
                <a:spLocks noChangeArrowheads="1"/>
              </p:cNvSpPr>
              <p:nvPr/>
            </p:nvSpPr>
            <p:spPr bwMode="auto">
              <a:xfrm>
                <a:off x="4084" y="3850"/>
                <a:ext cx="120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Transcrire</a:t>
                </a:r>
              </a:p>
            </p:txBody>
          </p:sp>
          <p:sp>
            <p:nvSpPr>
              <p:cNvPr id="50204" name="Text Box 1103"/>
              <p:cNvSpPr txBox="1">
                <a:spLocks noChangeArrowheads="1"/>
              </p:cNvSpPr>
              <p:nvPr/>
            </p:nvSpPr>
            <p:spPr bwMode="auto">
              <a:xfrm>
                <a:off x="3440" y="3034"/>
                <a:ext cx="138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Recommencer</a:t>
                </a:r>
              </a:p>
            </p:txBody>
          </p:sp>
          <p:sp>
            <p:nvSpPr>
              <p:cNvPr id="50205" name="Text Box 1104"/>
              <p:cNvSpPr txBox="1">
                <a:spLocks noChangeArrowheads="1"/>
              </p:cNvSpPr>
              <p:nvPr/>
            </p:nvSpPr>
            <p:spPr bwMode="auto">
              <a:xfrm>
                <a:off x="3049" y="3858"/>
                <a:ext cx="1360"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Recopier</a:t>
                </a:r>
              </a:p>
            </p:txBody>
          </p:sp>
          <p:sp>
            <p:nvSpPr>
              <p:cNvPr id="50206" name="Text Box 1105"/>
              <p:cNvSpPr txBox="1">
                <a:spLocks noChangeArrowheads="1"/>
              </p:cNvSpPr>
              <p:nvPr/>
            </p:nvSpPr>
            <p:spPr bwMode="auto">
              <a:xfrm>
                <a:off x="666" y="3702"/>
                <a:ext cx="1096"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Détruire</a:t>
                </a:r>
              </a:p>
            </p:txBody>
          </p:sp>
          <p:sp>
            <p:nvSpPr>
              <p:cNvPr id="50207" name="Text Box 1106"/>
              <p:cNvSpPr txBox="1">
                <a:spLocks noChangeArrowheads="1"/>
              </p:cNvSpPr>
              <p:nvPr/>
            </p:nvSpPr>
            <p:spPr bwMode="auto">
              <a:xfrm>
                <a:off x="2352" y="3672"/>
                <a:ext cx="120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Compter</a:t>
                </a:r>
              </a:p>
            </p:txBody>
          </p:sp>
          <p:sp>
            <p:nvSpPr>
              <p:cNvPr id="50208" name="AutoShape 1107"/>
              <p:cNvSpPr>
                <a:spLocks noChangeArrowheads="1"/>
              </p:cNvSpPr>
              <p:nvPr/>
            </p:nvSpPr>
            <p:spPr bwMode="auto">
              <a:xfrm rot="10800000">
                <a:off x="312" y="2260"/>
                <a:ext cx="4956" cy="1884"/>
              </a:xfrm>
              <a:prstGeom prst="wedgeRectCallout">
                <a:avLst>
                  <a:gd name="adj1" fmla="val -39509"/>
                  <a:gd name="adj2" fmla="val 78130"/>
                </a:avLst>
              </a:prstGeom>
              <a:noFill/>
              <a:ln w="15875">
                <a:solidFill>
                  <a:srgbClr val="99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en-US" altLang="fr-FR" sz="2400">
                  <a:solidFill>
                    <a:schemeClr val="tx1"/>
                  </a:solidFill>
                </a:endParaRPr>
              </a:p>
            </p:txBody>
          </p:sp>
          <p:sp>
            <p:nvSpPr>
              <p:cNvPr id="50209" name="Text Box 1108"/>
              <p:cNvSpPr txBox="1">
                <a:spLocks noChangeArrowheads="1"/>
              </p:cNvSpPr>
              <p:nvPr/>
            </p:nvSpPr>
            <p:spPr bwMode="auto">
              <a:xfrm>
                <a:off x="528" y="2103"/>
                <a:ext cx="1948" cy="4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i="1">
                    <a:solidFill>
                      <a:srgbClr val="CC0000"/>
                    </a:solidFill>
                  </a:rPr>
                  <a:t>Parmi ces 20 verbes </a:t>
                </a:r>
              </a:p>
              <a:p>
                <a:r>
                  <a:rPr lang="fr-FR" altLang="fr-FR" sz="2000" b="1" i="1">
                    <a:solidFill>
                      <a:srgbClr val="CC0000"/>
                    </a:solidFill>
                  </a:rPr>
                  <a:t>lequel est</a:t>
                </a:r>
                <a:r>
                  <a:rPr lang="fr-FR" altLang="fr-FR" sz="2000" i="1">
                    <a:solidFill>
                      <a:schemeClr val="tx1"/>
                    </a:solidFill>
                  </a:rPr>
                  <a:t> </a:t>
                </a:r>
                <a:r>
                  <a:rPr lang="fr-FR" altLang="fr-FR" sz="2000" b="1" i="1">
                    <a:solidFill>
                      <a:srgbClr val="009900"/>
                    </a:solidFill>
                  </a:rPr>
                  <a:t>l’intrus ?</a:t>
                </a:r>
              </a:p>
            </p:txBody>
          </p:sp>
          <p:sp>
            <p:nvSpPr>
              <p:cNvPr id="50210" name="Text Box 1109"/>
              <p:cNvSpPr txBox="1">
                <a:spLocks noChangeArrowheads="1"/>
              </p:cNvSpPr>
              <p:nvPr/>
            </p:nvSpPr>
            <p:spPr bwMode="auto">
              <a:xfrm>
                <a:off x="238" y="2679"/>
                <a:ext cx="120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Déplacer</a:t>
                </a:r>
              </a:p>
            </p:txBody>
          </p:sp>
          <p:sp>
            <p:nvSpPr>
              <p:cNvPr id="50211" name="Text Box 1110"/>
              <p:cNvSpPr txBox="1">
                <a:spLocks noChangeArrowheads="1"/>
              </p:cNvSpPr>
              <p:nvPr/>
            </p:nvSpPr>
            <p:spPr bwMode="auto">
              <a:xfrm>
                <a:off x="1438" y="2691"/>
                <a:ext cx="120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Annuler</a:t>
                </a:r>
              </a:p>
            </p:txBody>
          </p:sp>
          <p:sp>
            <p:nvSpPr>
              <p:cNvPr id="50212" name="Text Box 1111"/>
              <p:cNvSpPr txBox="1">
                <a:spLocks noChangeArrowheads="1"/>
              </p:cNvSpPr>
              <p:nvPr/>
            </p:nvSpPr>
            <p:spPr bwMode="auto">
              <a:xfrm>
                <a:off x="1726" y="3159"/>
                <a:ext cx="120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Réparer</a:t>
                </a:r>
              </a:p>
            </p:txBody>
          </p:sp>
          <p:sp>
            <p:nvSpPr>
              <p:cNvPr id="50213" name="Text Box 1112"/>
              <p:cNvSpPr txBox="1">
                <a:spLocks noChangeArrowheads="1"/>
              </p:cNvSpPr>
              <p:nvPr/>
            </p:nvSpPr>
            <p:spPr bwMode="auto">
              <a:xfrm>
                <a:off x="1655" y="3620"/>
                <a:ext cx="892"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Régler</a:t>
                </a:r>
              </a:p>
            </p:txBody>
          </p:sp>
          <p:sp>
            <p:nvSpPr>
              <p:cNvPr id="50214" name="Text Box 1113"/>
              <p:cNvSpPr txBox="1">
                <a:spLocks noChangeArrowheads="1"/>
              </p:cNvSpPr>
              <p:nvPr/>
            </p:nvSpPr>
            <p:spPr bwMode="auto">
              <a:xfrm>
                <a:off x="2176" y="3914"/>
                <a:ext cx="1060"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70000"/>
                  </a:lnSpc>
                </a:pPr>
                <a:r>
                  <a:rPr lang="fr-FR" altLang="fr-FR" sz="2000" b="1">
                    <a:solidFill>
                      <a:srgbClr val="CC0000"/>
                    </a:solidFill>
                  </a:rPr>
                  <a:t>Transformer</a:t>
                </a: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8290" name="Rectangle 2"/>
          <p:cNvSpPr>
            <a:spLocks noChangeArrowheads="1"/>
          </p:cNvSpPr>
          <p:nvPr/>
        </p:nvSpPr>
        <p:spPr bwMode="auto">
          <a:xfrm>
            <a:off x="1454151" y="1008063"/>
            <a:ext cx="7051292" cy="588962"/>
          </a:xfrm>
          <a:prstGeom prst="rect">
            <a:avLst/>
          </a:prstGeom>
          <a:solidFill>
            <a:srgbClr val="FF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dirty="0" smtClean="0">
                <a:solidFill>
                  <a:srgbClr val="009900"/>
                </a:solidFill>
                <a:latin typeface="Arial Black" panose="020B0A04020102020204" pitchFamily="34" charset="0"/>
              </a:rPr>
              <a:t>Gestion </a:t>
            </a:r>
            <a:r>
              <a:rPr lang="fr-FR" altLang="fr-FR" sz="2800" b="1" dirty="0">
                <a:solidFill>
                  <a:srgbClr val="009900"/>
                </a:solidFill>
                <a:latin typeface="Arial Black" panose="020B0A04020102020204" pitchFamily="34" charset="0"/>
              </a:rPr>
              <a:t>des Ressources Humaines</a:t>
            </a:r>
          </a:p>
        </p:txBody>
      </p:sp>
      <p:grpSp>
        <p:nvGrpSpPr>
          <p:cNvPr id="29" name="Groupe 28"/>
          <p:cNvGrpSpPr/>
          <p:nvPr/>
        </p:nvGrpSpPr>
        <p:grpSpPr>
          <a:xfrm>
            <a:off x="3984625" y="1600200"/>
            <a:ext cx="2103438" cy="2541049"/>
            <a:chOff x="3984625" y="1600200"/>
            <a:chExt cx="2103438" cy="2541049"/>
          </a:xfrm>
        </p:grpSpPr>
        <p:sp>
          <p:nvSpPr>
            <p:cNvPr id="1548292" name="Rectangle 4"/>
            <p:cNvSpPr>
              <a:spLocks noChangeArrowheads="1"/>
            </p:cNvSpPr>
            <p:nvPr/>
          </p:nvSpPr>
          <p:spPr bwMode="auto">
            <a:xfrm>
              <a:off x="3984625" y="1922240"/>
              <a:ext cx="2103438" cy="2219009"/>
            </a:xfrm>
            <a:prstGeom prst="rect">
              <a:avLst/>
            </a:prstGeom>
            <a:solidFill>
              <a:srgbClr val="FFFFFF"/>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smtClean="0">
                  <a:solidFill>
                    <a:srgbClr val="009900"/>
                  </a:solidFill>
                  <a:latin typeface="Arial Black" panose="020B0A04020102020204" pitchFamily="34" charset="0"/>
                </a:rPr>
                <a:t>Gestion de</a:t>
              </a:r>
              <a:endParaRPr lang="fr-FR" altLang="fr-FR" sz="2000" b="1" dirty="0">
                <a:solidFill>
                  <a:srgbClr val="009900"/>
                </a:solidFill>
                <a:latin typeface="Arial Black" panose="020B0A04020102020204" pitchFamily="34" charset="0"/>
              </a:endParaRPr>
            </a:p>
            <a:p>
              <a:r>
                <a:rPr lang="fr-FR" altLang="fr-FR" sz="2000" b="1" dirty="0" smtClean="0">
                  <a:solidFill>
                    <a:srgbClr val="009900"/>
                  </a:solidFill>
                  <a:latin typeface="Arial Black" panose="020B0A04020102020204" pitchFamily="34" charset="0"/>
                </a:rPr>
                <a:t>Production</a:t>
              </a:r>
            </a:p>
            <a:p>
              <a:endParaRPr lang="fr-FR" altLang="fr-FR" b="1" dirty="0" smtClean="0">
                <a:solidFill>
                  <a:srgbClr val="009900"/>
                </a:solidFill>
              </a:endParaRPr>
            </a:p>
            <a:p>
              <a:r>
                <a:rPr lang="fr-FR" altLang="fr-FR" sz="2000" b="1" dirty="0" smtClean="0">
                  <a:solidFill>
                    <a:srgbClr val="0000FF"/>
                  </a:solidFill>
                </a:rPr>
                <a:t>Gestion </a:t>
              </a:r>
              <a:r>
                <a:rPr lang="fr-FR" altLang="fr-FR" sz="2000" b="1" dirty="0">
                  <a:solidFill>
                    <a:srgbClr val="0000FF"/>
                  </a:solidFill>
                </a:rPr>
                <a:t>de </a:t>
              </a:r>
              <a:r>
                <a:rPr lang="fr-FR" altLang="fr-FR" sz="2000" b="1" dirty="0" smtClean="0">
                  <a:solidFill>
                    <a:srgbClr val="0000FF"/>
                  </a:solidFill>
                </a:rPr>
                <a:t>la maintenance</a:t>
              </a:r>
              <a:endParaRPr lang="fr-FR" altLang="fr-FR" sz="2000" b="1" dirty="0">
                <a:solidFill>
                  <a:srgbClr val="0000FF"/>
                </a:solidFill>
              </a:endParaRPr>
            </a:p>
            <a:p>
              <a:r>
                <a:rPr lang="fr-FR" altLang="fr-FR" sz="2000" b="1" dirty="0" smtClean="0">
                  <a:solidFill>
                    <a:srgbClr val="0000FF"/>
                  </a:solidFill>
                </a:rPr>
                <a:t>Gestion </a:t>
              </a:r>
              <a:r>
                <a:rPr lang="fr-FR" altLang="fr-FR" sz="2000" b="1" dirty="0">
                  <a:solidFill>
                    <a:srgbClr val="0000FF"/>
                  </a:solidFill>
                </a:rPr>
                <a:t>de </a:t>
              </a:r>
              <a:r>
                <a:rPr lang="fr-FR" altLang="fr-FR" sz="2000" b="1" dirty="0" smtClean="0">
                  <a:solidFill>
                    <a:srgbClr val="0000FF"/>
                  </a:solidFill>
                </a:rPr>
                <a:t>la qualité</a:t>
              </a:r>
              <a:endParaRPr lang="fr-FR" altLang="fr-FR" sz="2000" b="1" dirty="0">
                <a:solidFill>
                  <a:schemeClr val="tx1"/>
                </a:solidFill>
              </a:endParaRPr>
            </a:p>
            <a:p>
              <a:endParaRPr lang="fr-FR" altLang="fr-FR" sz="1600" b="1" dirty="0">
                <a:solidFill>
                  <a:srgbClr val="FF0000"/>
                </a:solidFill>
                <a:latin typeface="Bookman Old Style" panose="02050604050505020204" pitchFamily="18" charset="0"/>
              </a:endParaRPr>
            </a:p>
          </p:txBody>
        </p:sp>
        <p:sp>
          <p:nvSpPr>
            <p:cNvPr id="1548296" name="Line 8"/>
            <p:cNvSpPr>
              <a:spLocks noChangeShapeType="1"/>
            </p:cNvSpPr>
            <p:nvPr/>
          </p:nvSpPr>
          <p:spPr bwMode="auto">
            <a:xfrm>
              <a:off x="5043488" y="1600200"/>
              <a:ext cx="0" cy="304578"/>
            </a:xfrm>
            <a:prstGeom prst="line">
              <a:avLst/>
            </a:prstGeom>
            <a:noFill/>
            <a:ln w="19050">
              <a:solidFill>
                <a:srgbClr val="00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23" name="Groupe 22"/>
          <p:cNvGrpSpPr/>
          <p:nvPr/>
        </p:nvGrpSpPr>
        <p:grpSpPr>
          <a:xfrm>
            <a:off x="1625600" y="1600200"/>
            <a:ext cx="2359025" cy="2571413"/>
            <a:chOff x="1625600" y="1600200"/>
            <a:chExt cx="2359025" cy="2571413"/>
          </a:xfrm>
        </p:grpSpPr>
        <p:sp>
          <p:nvSpPr>
            <p:cNvPr id="1548291" name="Rectangle 3"/>
            <p:cNvSpPr>
              <a:spLocks noChangeArrowheads="1"/>
            </p:cNvSpPr>
            <p:nvPr/>
          </p:nvSpPr>
          <p:spPr bwMode="auto">
            <a:xfrm>
              <a:off x="1625600" y="1943557"/>
              <a:ext cx="1816099" cy="2228056"/>
            </a:xfrm>
            <a:prstGeom prst="rect">
              <a:avLst/>
            </a:prstGeom>
            <a:solidFill>
              <a:srgbClr val="FF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1200" b="1" dirty="0">
                <a:solidFill>
                  <a:schemeClr val="tx1"/>
                </a:solidFill>
                <a:latin typeface="Bookman Old Style" panose="02050604050505020204" pitchFamily="18" charset="0"/>
              </a:endParaRPr>
            </a:p>
            <a:p>
              <a:endParaRPr lang="fr-FR" altLang="fr-FR" b="1" dirty="0">
                <a:solidFill>
                  <a:srgbClr val="0000FF"/>
                </a:solidFill>
                <a:latin typeface="Bookman Old Style" panose="02050604050505020204" pitchFamily="18" charset="0"/>
              </a:endParaRPr>
            </a:p>
            <a:p>
              <a:endParaRPr lang="fr-FR" altLang="fr-FR" sz="2000" b="1" dirty="0" smtClean="0">
                <a:solidFill>
                  <a:srgbClr val="0000FF"/>
                </a:solidFill>
                <a:latin typeface="Bookman Old Style" panose="02050604050505020204" pitchFamily="18" charset="0"/>
              </a:endParaRPr>
            </a:p>
            <a:p>
              <a:r>
                <a:rPr lang="fr-FR" altLang="fr-FR" sz="2000" b="1" dirty="0" smtClean="0">
                  <a:solidFill>
                    <a:srgbClr val="009900"/>
                  </a:solidFill>
                  <a:latin typeface="Arial Black" panose="020B0A04020102020204" pitchFamily="34" charset="0"/>
                </a:rPr>
                <a:t>Gestion </a:t>
              </a:r>
            </a:p>
            <a:p>
              <a:r>
                <a:rPr lang="fr-FR" altLang="fr-FR" sz="2000" b="1" dirty="0" smtClean="0">
                  <a:solidFill>
                    <a:srgbClr val="009900"/>
                  </a:solidFill>
                  <a:latin typeface="Arial Black" panose="020B0A04020102020204" pitchFamily="34" charset="0"/>
                </a:rPr>
                <a:t>des</a:t>
              </a:r>
              <a:endParaRPr lang="fr-FR" altLang="fr-FR" sz="2000" b="1" dirty="0">
                <a:solidFill>
                  <a:srgbClr val="009900"/>
                </a:solidFill>
                <a:latin typeface="Arial Black" panose="020B0A04020102020204" pitchFamily="34" charset="0"/>
              </a:endParaRPr>
            </a:p>
            <a:p>
              <a:r>
                <a:rPr lang="fr-FR" altLang="fr-FR" sz="2000" b="1" dirty="0" smtClean="0">
                  <a:solidFill>
                    <a:srgbClr val="009900"/>
                  </a:solidFill>
                  <a:latin typeface="Arial Black" panose="020B0A04020102020204" pitchFamily="34" charset="0"/>
                </a:rPr>
                <a:t>Achats</a:t>
              </a:r>
              <a:endParaRPr lang="fr-FR" altLang="fr-FR" sz="1400" b="1" dirty="0">
                <a:solidFill>
                  <a:srgbClr val="009900"/>
                </a:solidFill>
                <a:latin typeface="Arial Black" panose="020B0A04020102020204" pitchFamily="34" charset="0"/>
              </a:endParaRPr>
            </a:p>
          </p:txBody>
        </p:sp>
        <p:sp>
          <p:nvSpPr>
            <p:cNvPr id="1548295" name="Line 7"/>
            <p:cNvSpPr>
              <a:spLocks noChangeShapeType="1"/>
            </p:cNvSpPr>
            <p:nvPr/>
          </p:nvSpPr>
          <p:spPr bwMode="auto">
            <a:xfrm>
              <a:off x="2525713" y="1600200"/>
              <a:ext cx="0" cy="348119"/>
            </a:xfrm>
            <a:prstGeom prst="line">
              <a:avLst/>
            </a:prstGeom>
            <a:noFill/>
            <a:ln w="19050">
              <a:solidFill>
                <a:srgbClr val="00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1548298" name="Line 10"/>
            <p:cNvSpPr>
              <a:spLocks noChangeShapeType="1"/>
            </p:cNvSpPr>
            <p:nvPr/>
          </p:nvSpPr>
          <p:spPr bwMode="auto">
            <a:xfrm flipV="1">
              <a:off x="3441699" y="2989718"/>
              <a:ext cx="542926" cy="0"/>
            </a:xfrm>
            <a:prstGeom prst="line">
              <a:avLst/>
            </a:prstGeom>
            <a:noFill/>
            <a:ln w="19050">
              <a:solidFill>
                <a:srgbClr val="000000"/>
              </a:solidFill>
              <a:round/>
              <a:headEnd type="none" w="med"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sp>
        <p:nvSpPr>
          <p:cNvPr id="1548304" name="Line 16"/>
          <p:cNvSpPr>
            <a:spLocks noChangeShapeType="1"/>
          </p:cNvSpPr>
          <p:nvPr/>
        </p:nvSpPr>
        <p:spPr bwMode="auto">
          <a:xfrm>
            <a:off x="609600" y="2997233"/>
            <a:ext cx="1003301" cy="7514"/>
          </a:xfrm>
          <a:prstGeom prst="line">
            <a:avLst/>
          </a:prstGeom>
          <a:noFill/>
          <a:ln w="19050">
            <a:solidFill>
              <a:srgbClr val="000000"/>
            </a:solidFill>
            <a:round/>
            <a:headEnd type="none" w="med"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nvGrpSpPr>
          <p:cNvPr id="24" name="Groupe 23"/>
          <p:cNvGrpSpPr/>
          <p:nvPr/>
        </p:nvGrpSpPr>
        <p:grpSpPr>
          <a:xfrm>
            <a:off x="6088063" y="1600201"/>
            <a:ext cx="3208336" cy="2529458"/>
            <a:chOff x="6088063" y="1600201"/>
            <a:chExt cx="3208336" cy="2529458"/>
          </a:xfrm>
        </p:grpSpPr>
        <p:sp>
          <p:nvSpPr>
            <p:cNvPr id="1548293" name="Rectangle 5"/>
            <p:cNvSpPr>
              <a:spLocks noChangeArrowheads="1"/>
            </p:cNvSpPr>
            <p:nvPr/>
          </p:nvSpPr>
          <p:spPr bwMode="auto">
            <a:xfrm>
              <a:off x="6600444" y="1915890"/>
              <a:ext cx="1904999" cy="2213769"/>
            </a:xfrm>
            <a:prstGeom prst="rect">
              <a:avLst/>
            </a:prstGeom>
            <a:solidFill>
              <a:srgbClr val="FF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solidFill>
                  <a:schemeClr val="tx1"/>
                </a:solidFill>
                <a:latin typeface="Bookman Old Style" panose="02050604050505020204" pitchFamily="18" charset="0"/>
              </a:endParaRPr>
            </a:p>
            <a:p>
              <a:endParaRPr lang="fr-FR" altLang="fr-FR" b="1" dirty="0">
                <a:solidFill>
                  <a:srgbClr val="0000FF"/>
                </a:solidFill>
                <a:latin typeface="Bookman Old Style" panose="02050604050505020204" pitchFamily="18" charset="0"/>
              </a:endParaRPr>
            </a:p>
            <a:p>
              <a:endParaRPr lang="fr-FR" altLang="fr-FR" b="1" dirty="0">
                <a:solidFill>
                  <a:srgbClr val="0000FF"/>
                </a:solidFill>
                <a:latin typeface="Bookman Old Style" panose="02050604050505020204" pitchFamily="18" charset="0"/>
              </a:endParaRPr>
            </a:p>
            <a:p>
              <a:r>
                <a:rPr lang="fr-FR" altLang="fr-FR" sz="2000" b="1" dirty="0" smtClean="0">
                  <a:solidFill>
                    <a:srgbClr val="009900"/>
                  </a:solidFill>
                  <a:latin typeface="Arial Black" panose="020B0A04020102020204" pitchFamily="34" charset="0"/>
                </a:rPr>
                <a:t>Gestion</a:t>
              </a:r>
              <a:endParaRPr lang="fr-FR" altLang="fr-FR" sz="2000" b="1" dirty="0">
                <a:solidFill>
                  <a:srgbClr val="009900"/>
                </a:solidFill>
                <a:latin typeface="Arial Black" panose="020B0A04020102020204" pitchFamily="34" charset="0"/>
              </a:endParaRPr>
            </a:p>
            <a:p>
              <a:r>
                <a:rPr lang="fr-FR" altLang="fr-FR" sz="2000" b="1" dirty="0">
                  <a:solidFill>
                    <a:srgbClr val="009900"/>
                  </a:solidFill>
                  <a:latin typeface="Arial Black" panose="020B0A04020102020204" pitchFamily="34" charset="0"/>
                </a:rPr>
                <a:t>Commerciale</a:t>
              </a:r>
              <a:endParaRPr lang="fr-FR" altLang="fr-FR" sz="2000" dirty="0">
                <a:solidFill>
                  <a:srgbClr val="009900"/>
                </a:solidFill>
                <a:latin typeface="Arial Black" panose="020B0A04020102020204" pitchFamily="34" charset="0"/>
              </a:endParaRPr>
            </a:p>
          </p:txBody>
        </p:sp>
        <p:sp>
          <p:nvSpPr>
            <p:cNvPr id="1548297" name="Line 9"/>
            <p:cNvSpPr>
              <a:spLocks noChangeShapeType="1"/>
            </p:cNvSpPr>
            <p:nvPr/>
          </p:nvSpPr>
          <p:spPr bwMode="auto">
            <a:xfrm>
              <a:off x="7552944" y="1600201"/>
              <a:ext cx="21019" cy="299814"/>
            </a:xfrm>
            <a:prstGeom prst="line">
              <a:avLst/>
            </a:prstGeom>
            <a:noFill/>
            <a:ln w="19050">
              <a:solidFill>
                <a:srgbClr val="00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1548299" name="Line 11"/>
            <p:cNvSpPr>
              <a:spLocks noChangeShapeType="1"/>
            </p:cNvSpPr>
            <p:nvPr/>
          </p:nvSpPr>
          <p:spPr bwMode="auto">
            <a:xfrm flipV="1">
              <a:off x="6088063" y="2947765"/>
              <a:ext cx="538162" cy="13440"/>
            </a:xfrm>
            <a:prstGeom prst="line">
              <a:avLst/>
            </a:prstGeom>
            <a:noFill/>
            <a:ln w="19050">
              <a:solidFill>
                <a:srgbClr val="000000"/>
              </a:solidFill>
              <a:round/>
              <a:headEnd type="none" w="med"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1548305" name="Line 17"/>
            <p:cNvSpPr>
              <a:spLocks noChangeShapeType="1"/>
            </p:cNvSpPr>
            <p:nvPr/>
          </p:nvSpPr>
          <p:spPr bwMode="auto">
            <a:xfrm flipV="1">
              <a:off x="8505443" y="2946176"/>
              <a:ext cx="790956" cy="0"/>
            </a:xfrm>
            <a:prstGeom prst="line">
              <a:avLst/>
            </a:prstGeom>
            <a:noFill/>
            <a:ln w="19050">
              <a:solidFill>
                <a:srgbClr val="000000"/>
              </a:solidFill>
              <a:round/>
              <a:headEnd type="none" w="med"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sp>
        <p:nvSpPr>
          <p:cNvPr id="1548322" name="Text Box 34"/>
          <p:cNvSpPr txBox="1">
            <a:spLocks noChangeArrowheads="1"/>
          </p:cNvSpPr>
          <p:nvPr/>
        </p:nvSpPr>
        <p:spPr bwMode="auto">
          <a:xfrm>
            <a:off x="558115" y="726592"/>
            <a:ext cx="8801099" cy="6032500"/>
          </a:xfrm>
          <a:prstGeom prst="rect">
            <a:avLst/>
          </a:prstGeom>
          <a:solidFill>
            <a:srgbClr val="FFFF99">
              <a:alpha val="67059"/>
            </a:srgbClr>
          </a:solidFill>
          <a:ln w="38100">
            <a:solidFill>
              <a:schemeClr val="accent1"/>
            </a:solidFill>
            <a:prstDash val="sysDot"/>
            <a:miter lim="800000"/>
            <a:headEnd/>
            <a:tailEnd/>
          </a:ln>
          <a:effectLst/>
          <a:extLst/>
        </p:spPr>
        <p:txBody>
          <a:bodyPr wrap="none" lIns="90000" tIns="46800" rIns="90000" bIns="46800"/>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endParaRPr lang="fr-FR" sz="4400" b="1" dirty="0" smtClean="0">
              <a:solidFill>
                <a:srgbClr val="3333CC"/>
              </a:solidFill>
              <a:effectLst>
                <a:outerShdw blurRad="38100" dist="38100" dir="2700000" algn="tl">
                  <a:srgbClr val="000000"/>
                </a:outerShdw>
              </a:effectLst>
              <a:latin typeface="Arial Black" pitchFamily="34" charset="0"/>
            </a:endParaRPr>
          </a:p>
          <a:p>
            <a:pPr>
              <a:spcBef>
                <a:spcPct val="50000"/>
              </a:spcBef>
              <a:defRPr/>
            </a:pPr>
            <a:r>
              <a:rPr lang="fr-FR" sz="4400" b="1" dirty="0" smtClean="0">
                <a:solidFill>
                  <a:srgbClr val="3333CC"/>
                </a:solidFill>
                <a:effectLst>
                  <a:outerShdw blurRad="38100" dist="38100" dir="2700000" algn="tl">
                    <a:srgbClr val="000000"/>
                  </a:outerShdw>
                </a:effectLst>
                <a:latin typeface="Arial Black" pitchFamily="34" charset="0"/>
              </a:rPr>
              <a:t>ERP</a:t>
            </a:r>
            <a:r>
              <a:rPr lang="fr-FR" dirty="0" smtClean="0">
                <a:solidFill>
                  <a:schemeClr val="bg1"/>
                </a:solidFill>
                <a:effectLst>
                  <a:outerShdw blurRad="38100" dist="38100" dir="2700000" algn="tl">
                    <a:srgbClr val="000000"/>
                  </a:outerShdw>
                </a:effectLst>
                <a:latin typeface="Arial" pitchFamily="34" charset="0"/>
              </a:rPr>
              <a:t>  </a:t>
            </a:r>
          </a:p>
        </p:txBody>
      </p:sp>
      <p:sp>
        <p:nvSpPr>
          <p:cNvPr id="6164" name="Rectangle 35"/>
          <p:cNvSpPr>
            <a:spLocks noGrp="1" noChangeArrowheads="1"/>
          </p:cNvSpPr>
          <p:nvPr>
            <p:ph type="title" idx="4294967295"/>
          </p:nvPr>
        </p:nvSpPr>
        <p:spPr bwMode="auto">
          <a:xfrm>
            <a:off x="155575" y="-2437"/>
            <a:ext cx="9374188" cy="608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3200" b="1" i="1" dirty="0" smtClean="0">
                <a:solidFill>
                  <a:srgbClr val="3333CC"/>
                </a:solidFill>
                <a:latin typeface="Arial" panose="020B0604020202020204" pitchFamily="34" charset="0"/>
              </a:rPr>
              <a:t>La gestion intégrée</a:t>
            </a:r>
            <a:endParaRPr lang="fr-FR" altLang="fr-FR" dirty="0" smtClean="0">
              <a:solidFill>
                <a:srgbClr val="3333CC"/>
              </a:solidFill>
            </a:endParaRPr>
          </a:p>
        </p:txBody>
      </p:sp>
      <p:sp>
        <p:nvSpPr>
          <p:cNvPr id="2" name="Rectangle 1"/>
          <p:cNvSpPr/>
          <p:nvPr/>
        </p:nvSpPr>
        <p:spPr>
          <a:xfrm>
            <a:off x="-131909" y="1600201"/>
            <a:ext cx="738664" cy="3195747"/>
          </a:xfrm>
          <a:prstGeom prst="rect">
            <a:avLst/>
          </a:prstGeom>
        </p:spPr>
        <p:txBody>
          <a:bodyPr vert="vert270" wrap="none">
            <a:spAutoFit/>
          </a:bodyPr>
          <a:lstStyle/>
          <a:p>
            <a:r>
              <a:rPr lang="fr-FR" altLang="fr-FR" sz="3600" b="1" dirty="0" smtClean="0">
                <a:solidFill>
                  <a:srgbClr val="0000FF"/>
                </a:solidFill>
                <a:latin typeface="Bookman Old Style" panose="02050604050505020204" pitchFamily="18" charset="0"/>
              </a:rPr>
              <a:t>Fournisseurs</a:t>
            </a:r>
            <a:endParaRPr lang="fr-FR" sz="3200" dirty="0"/>
          </a:p>
        </p:txBody>
      </p:sp>
      <p:sp>
        <p:nvSpPr>
          <p:cNvPr id="34" name="Rectangle 33"/>
          <p:cNvSpPr/>
          <p:nvPr/>
        </p:nvSpPr>
        <p:spPr>
          <a:xfrm>
            <a:off x="9241949" y="1991057"/>
            <a:ext cx="738664" cy="1791516"/>
          </a:xfrm>
          <a:prstGeom prst="rect">
            <a:avLst/>
          </a:prstGeom>
        </p:spPr>
        <p:txBody>
          <a:bodyPr vert="vert270" wrap="none">
            <a:spAutoFit/>
          </a:bodyPr>
          <a:lstStyle/>
          <a:p>
            <a:r>
              <a:rPr lang="fr-FR" sz="3600" b="1" dirty="0" smtClean="0">
                <a:solidFill>
                  <a:srgbClr val="0000FF"/>
                </a:solidFill>
                <a:latin typeface="Bookman Old Style" panose="02050604050505020204" pitchFamily="18" charset="0"/>
              </a:rPr>
              <a:t>Clients</a:t>
            </a:r>
            <a:endParaRPr lang="fr-FR" sz="3200" dirty="0"/>
          </a:p>
        </p:txBody>
      </p:sp>
      <p:grpSp>
        <p:nvGrpSpPr>
          <p:cNvPr id="9" name="Groupe 8"/>
          <p:cNvGrpSpPr/>
          <p:nvPr/>
        </p:nvGrpSpPr>
        <p:grpSpPr>
          <a:xfrm>
            <a:off x="609599" y="4129659"/>
            <a:ext cx="8505349" cy="2548002"/>
            <a:chOff x="609599" y="4129659"/>
            <a:chExt cx="8505349" cy="2548002"/>
          </a:xfrm>
        </p:grpSpPr>
        <p:grpSp>
          <p:nvGrpSpPr>
            <p:cNvPr id="28" name="Groupe 27"/>
            <p:cNvGrpSpPr/>
            <p:nvPr/>
          </p:nvGrpSpPr>
          <p:grpSpPr>
            <a:xfrm>
              <a:off x="609599" y="4129659"/>
              <a:ext cx="8505349" cy="2548002"/>
              <a:chOff x="609599" y="4129659"/>
              <a:chExt cx="8505349" cy="2548002"/>
            </a:xfrm>
          </p:grpSpPr>
          <p:sp>
            <p:nvSpPr>
              <p:cNvPr id="1548294" name="Rectangle 6"/>
              <p:cNvSpPr>
                <a:spLocks noChangeArrowheads="1"/>
              </p:cNvSpPr>
              <p:nvPr/>
            </p:nvSpPr>
            <p:spPr bwMode="auto">
              <a:xfrm>
                <a:off x="609599" y="6169661"/>
                <a:ext cx="8505349" cy="508000"/>
              </a:xfrm>
              <a:prstGeom prst="rect">
                <a:avLst/>
              </a:prstGeom>
              <a:solidFill>
                <a:srgbClr val="FFFFFF"/>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dirty="0">
                    <a:solidFill>
                      <a:srgbClr val="009900"/>
                    </a:solidFill>
                    <a:latin typeface="Arial Black" panose="020B0A04020102020204" pitchFamily="34" charset="0"/>
                  </a:rPr>
                  <a:t>Fonction de </a:t>
                </a:r>
                <a:r>
                  <a:rPr lang="fr-FR" altLang="fr-FR" sz="2800" b="1" dirty="0" smtClean="0">
                    <a:solidFill>
                      <a:srgbClr val="009900"/>
                    </a:solidFill>
                    <a:latin typeface="Arial Black" panose="020B0A04020102020204" pitchFamily="34" charset="0"/>
                  </a:rPr>
                  <a:t>contrôle et Gestion </a:t>
                </a:r>
                <a:r>
                  <a:rPr lang="fr-FR" altLang="fr-FR" sz="2800" b="1" dirty="0">
                    <a:solidFill>
                      <a:srgbClr val="009900"/>
                    </a:solidFill>
                    <a:latin typeface="Arial Black" panose="020B0A04020102020204" pitchFamily="34" charset="0"/>
                  </a:rPr>
                  <a:t>Financière</a:t>
                </a:r>
              </a:p>
            </p:txBody>
          </p:sp>
          <p:grpSp>
            <p:nvGrpSpPr>
              <p:cNvPr id="25" name="Groupe 24"/>
              <p:cNvGrpSpPr/>
              <p:nvPr/>
            </p:nvGrpSpPr>
            <p:grpSpPr>
              <a:xfrm>
                <a:off x="1454150" y="4171613"/>
                <a:ext cx="2159000" cy="1987825"/>
                <a:chOff x="1454150" y="4171613"/>
                <a:chExt cx="2159000" cy="1987825"/>
              </a:xfrm>
            </p:grpSpPr>
            <p:cxnSp>
              <p:nvCxnSpPr>
                <p:cNvPr id="4" name="Connecteur droit avec flèche 3"/>
                <p:cNvCxnSpPr>
                  <a:stCxn id="1548291" idx="2"/>
                </p:cNvCxnSpPr>
                <p:nvPr/>
              </p:nvCxnSpPr>
              <p:spPr bwMode="auto">
                <a:xfrm flipH="1">
                  <a:off x="2525714" y="4171613"/>
                  <a:ext cx="7936" cy="1987825"/>
                </a:xfrm>
                <a:prstGeom prst="straightConnector1">
                  <a:avLst/>
                </a:prstGeom>
                <a:ln>
                  <a:headEnd type="arrow"/>
                  <a:tailEnd type="arrow"/>
                </a:ln>
                <a:extLst/>
              </p:spPr>
              <p:style>
                <a:lnRef idx="2">
                  <a:schemeClr val="dk1"/>
                </a:lnRef>
                <a:fillRef idx="0">
                  <a:schemeClr val="dk1"/>
                </a:fillRef>
                <a:effectRef idx="1">
                  <a:schemeClr val="dk1"/>
                </a:effectRef>
                <a:fontRef idx="minor">
                  <a:schemeClr val="tx1"/>
                </a:fontRef>
              </p:style>
            </p:cxnSp>
            <p:sp>
              <p:nvSpPr>
                <p:cNvPr id="6174" name="Rectangle 13"/>
                <p:cNvSpPr>
                  <a:spLocks noChangeArrowheads="1"/>
                </p:cNvSpPr>
                <p:nvPr/>
              </p:nvSpPr>
              <p:spPr bwMode="auto">
                <a:xfrm>
                  <a:off x="1454150" y="4830174"/>
                  <a:ext cx="2159000" cy="694709"/>
                </a:xfrm>
                <a:prstGeom prst="rect">
                  <a:avLst/>
                </a:prstGeom>
                <a:solidFill>
                  <a:schemeClr val="bg1"/>
                </a:solidFill>
                <a:ln>
                  <a:noFill/>
                </a:ln>
                <a:effectLs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a:solidFill>
                        <a:schemeClr val="tx2"/>
                      </a:solidFill>
                    </a:rPr>
                    <a:t>Comptabilité fournisseurs</a:t>
                  </a:r>
                </a:p>
              </p:txBody>
            </p:sp>
          </p:grpSp>
          <p:cxnSp>
            <p:nvCxnSpPr>
              <p:cNvPr id="37" name="Connecteur droit avec flèche 36"/>
              <p:cNvCxnSpPr>
                <a:stCxn id="1548292" idx="2"/>
              </p:cNvCxnSpPr>
              <p:nvPr/>
            </p:nvCxnSpPr>
            <p:spPr bwMode="auto">
              <a:xfrm>
                <a:off x="5036344" y="4141249"/>
                <a:ext cx="7144" cy="2028412"/>
              </a:xfrm>
              <a:prstGeom prst="straightConnector1">
                <a:avLst/>
              </a:prstGeom>
              <a:ln>
                <a:headEnd type="arrow"/>
                <a:tailEnd type="arrow"/>
              </a:ln>
              <a:extLst/>
            </p:spPr>
            <p:style>
              <a:lnRef idx="2">
                <a:schemeClr val="dk1"/>
              </a:lnRef>
              <a:fillRef idx="0">
                <a:schemeClr val="dk1"/>
              </a:fillRef>
              <a:effectRef idx="1">
                <a:schemeClr val="dk1"/>
              </a:effectRef>
              <a:fontRef idx="minor">
                <a:schemeClr val="tx1"/>
              </a:fontRef>
            </p:style>
          </p:cxnSp>
          <p:grpSp>
            <p:nvGrpSpPr>
              <p:cNvPr id="27" name="Groupe 26"/>
              <p:cNvGrpSpPr/>
              <p:nvPr/>
            </p:nvGrpSpPr>
            <p:grpSpPr>
              <a:xfrm>
                <a:off x="6678624" y="4129659"/>
                <a:ext cx="1619253" cy="2029779"/>
                <a:chOff x="6678624" y="4129659"/>
                <a:chExt cx="1619253" cy="2029779"/>
              </a:xfrm>
            </p:grpSpPr>
            <p:cxnSp>
              <p:nvCxnSpPr>
                <p:cNvPr id="38" name="Connecteur droit avec flèche 37"/>
                <p:cNvCxnSpPr>
                  <a:stCxn id="1548293" idx="2"/>
                </p:cNvCxnSpPr>
                <p:nvPr/>
              </p:nvCxnSpPr>
              <p:spPr bwMode="auto">
                <a:xfrm flipH="1">
                  <a:off x="7552943" y="4129659"/>
                  <a:ext cx="1" cy="2029779"/>
                </a:xfrm>
                <a:prstGeom prst="straightConnector1">
                  <a:avLst/>
                </a:prstGeom>
                <a:ln>
                  <a:headEnd type="arrow"/>
                  <a:tailEnd type="arrow"/>
                </a:ln>
                <a:extLst/>
              </p:spPr>
              <p:style>
                <a:lnRef idx="2">
                  <a:schemeClr val="dk1"/>
                </a:lnRef>
                <a:fillRef idx="0">
                  <a:schemeClr val="dk1"/>
                </a:fillRef>
                <a:effectRef idx="1">
                  <a:schemeClr val="dk1"/>
                </a:effectRef>
                <a:fontRef idx="minor">
                  <a:schemeClr val="tx1"/>
                </a:fontRef>
              </p:style>
            </p:cxnSp>
            <p:sp>
              <p:nvSpPr>
                <p:cNvPr id="6171" name="Rectangle 19"/>
                <p:cNvSpPr>
                  <a:spLocks noChangeArrowheads="1"/>
                </p:cNvSpPr>
                <p:nvPr/>
              </p:nvSpPr>
              <p:spPr bwMode="auto">
                <a:xfrm>
                  <a:off x="6678624" y="4819334"/>
                  <a:ext cx="1619253" cy="618298"/>
                </a:xfrm>
                <a:prstGeom prst="rect">
                  <a:avLst/>
                </a:prstGeom>
                <a:solidFill>
                  <a:schemeClr val="bg1"/>
                </a:solidFill>
                <a:ln w="12700">
                  <a:noFill/>
                  <a:miter lim="800000"/>
                  <a:headEnd/>
                  <a:tailEnd/>
                </a:ln>
                <a:effectLs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a:solidFill>
                        <a:schemeClr val="tx2"/>
                      </a:solidFill>
                    </a:rPr>
                    <a:t>Comptabilité clients</a:t>
                  </a:r>
                </a:p>
              </p:txBody>
            </p:sp>
          </p:grpSp>
        </p:grpSp>
        <p:sp>
          <p:nvSpPr>
            <p:cNvPr id="8" name="Rectangle 7"/>
            <p:cNvSpPr/>
            <p:nvPr/>
          </p:nvSpPr>
          <p:spPr>
            <a:xfrm>
              <a:off x="3909839" y="4389819"/>
              <a:ext cx="2469092" cy="1477328"/>
            </a:xfrm>
            <a:prstGeom prst="rect">
              <a:avLst/>
            </a:prstGeom>
            <a:solidFill>
              <a:schemeClr val="bg1"/>
            </a:solidFill>
          </p:spPr>
          <p:txBody>
            <a:bodyPr wrap="square">
              <a:spAutoFit/>
            </a:bodyPr>
            <a:lstStyle/>
            <a:p>
              <a:r>
                <a:rPr lang="fr-FR" altLang="fr-FR" b="1" dirty="0">
                  <a:solidFill>
                    <a:schemeClr val="tx2"/>
                  </a:solidFill>
                </a:rPr>
                <a:t>Comptabilité industrielle</a:t>
              </a:r>
            </a:p>
            <a:p>
              <a:r>
                <a:rPr lang="fr-FR" altLang="fr-FR" b="1" dirty="0">
                  <a:solidFill>
                    <a:schemeClr val="tx2"/>
                  </a:solidFill>
                </a:rPr>
                <a:t>ou</a:t>
              </a:r>
            </a:p>
            <a:p>
              <a:r>
                <a:rPr lang="fr-FR" altLang="fr-FR" b="1" dirty="0">
                  <a:solidFill>
                    <a:schemeClr val="tx2"/>
                  </a:solidFill>
                </a:rPr>
                <a:t>comptabilité</a:t>
              </a:r>
            </a:p>
            <a:p>
              <a:r>
                <a:rPr lang="fr-FR" altLang="fr-FR" b="1" dirty="0">
                  <a:solidFill>
                    <a:schemeClr val="tx2"/>
                  </a:solidFill>
                </a:rPr>
                <a:t>analytique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8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83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83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8290" grpId="0" animBg="1"/>
      <p:bldP spid="1548304" grpId="0" animBg="1"/>
      <p:bldP spid="1548322" grpId="0" animBg="1"/>
      <p:bldP spid="2" grpId="0"/>
      <p:bldP spid="3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231775" y="611188"/>
            <a:ext cx="9493250" cy="5576887"/>
            <a:chOff x="238" y="385"/>
            <a:chExt cx="5980" cy="3513"/>
          </a:xfrm>
        </p:grpSpPr>
        <p:sp>
          <p:nvSpPr>
            <p:cNvPr id="51240" name="Rectangle 3"/>
            <p:cNvSpPr>
              <a:spLocks noChangeArrowheads="1"/>
            </p:cNvSpPr>
            <p:nvPr/>
          </p:nvSpPr>
          <p:spPr bwMode="auto">
            <a:xfrm>
              <a:off x="238" y="722"/>
              <a:ext cx="5980" cy="317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1241" name="Rectangle 4"/>
            <p:cNvSpPr>
              <a:spLocks noChangeArrowheads="1"/>
            </p:cNvSpPr>
            <p:nvPr/>
          </p:nvSpPr>
          <p:spPr bwMode="auto">
            <a:xfrm>
              <a:off x="1802" y="822"/>
              <a:ext cx="2715" cy="301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1242" name="Rectangle 5"/>
            <p:cNvSpPr>
              <a:spLocks noChangeArrowheads="1"/>
            </p:cNvSpPr>
            <p:nvPr/>
          </p:nvSpPr>
          <p:spPr bwMode="auto">
            <a:xfrm>
              <a:off x="4592" y="809"/>
              <a:ext cx="1564" cy="301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1243" name="Rectangle 6"/>
            <p:cNvSpPr>
              <a:spLocks noChangeArrowheads="1"/>
            </p:cNvSpPr>
            <p:nvPr/>
          </p:nvSpPr>
          <p:spPr bwMode="auto">
            <a:xfrm>
              <a:off x="350" y="834"/>
              <a:ext cx="1377" cy="301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nvGrpSpPr>
            <p:cNvPr id="51244" name="Group 7"/>
            <p:cNvGrpSpPr>
              <a:grpSpLocks/>
            </p:cNvGrpSpPr>
            <p:nvPr/>
          </p:nvGrpSpPr>
          <p:grpSpPr bwMode="auto">
            <a:xfrm>
              <a:off x="390" y="385"/>
              <a:ext cx="1345" cy="1857"/>
              <a:chOff x="374" y="371"/>
              <a:chExt cx="1291" cy="1789"/>
            </a:xfrm>
          </p:grpSpPr>
          <p:sp>
            <p:nvSpPr>
              <p:cNvPr id="51247" name="Rectangle 9"/>
              <p:cNvSpPr>
                <a:spLocks noChangeArrowheads="1"/>
              </p:cNvSpPr>
              <p:nvPr/>
            </p:nvSpPr>
            <p:spPr bwMode="auto">
              <a:xfrm>
                <a:off x="384" y="852"/>
                <a:ext cx="1236" cy="1308"/>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1246" name="Text Box 11"/>
              <p:cNvSpPr txBox="1">
                <a:spLocks noChangeArrowheads="1"/>
              </p:cNvSpPr>
              <p:nvPr/>
            </p:nvSpPr>
            <p:spPr bwMode="auto">
              <a:xfrm>
                <a:off x="374" y="371"/>
                <a:ext cx="129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900" dirty="0">
                    <a:solidFill>
                      <a:srgbClr val="3333CC"/>
                    </a:solidFill>
                  </a:rPr>
                  <a:t>Ressources</a:t>
                </a:r>
              </a:p>
            </p:txBody>
          </p:sp>
        </p:grpSp>
      </p:grpSp>
      <p:grpSp>
        <p:nvGrpSpPr>
          <p:cNvPr id="51203" name="Group 63"/>
          <p:cNvGrpSpPr>
            <a:grpSpLocks/>
          </p:cNvGrpSpPr>
          <p:nvPr/>
        </p:nvGrpSpPr>
        <p:grpSpPr bwMode="auto">
          <a:xfrm>
            <a:off x="644525" y="1854200"/>
            <a:ext cx="8797925" cy="3375025"/>
            <a:chOff x="142" y="1168"/>
            <a:chExt cx="5542" cy="2126"/>
          </a:xfrm>
        </p:grpSpPr>
        <p:sp>
          <p:nvSpPr>
            <p:cNvPr id="51215" name="Text Box 64"/>
            <p:cNvSpPr txBox="1">
              <a:spLocks noChangeArrowheads="1"/>
            </p:cNvSpPr>
            <p:nvPr/>
          </p:nvSpPr>
          <p:spPr bwMode="auto">
            <a:xfrm>
              <a:off x="666" y="1168"/>
              <a:ext cx="1214" cy="264"/>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r>
                <a:rPr lang="fr-FR" altLang="fr-FR" sz="2100" b="1">
                  <a:solidFill>
                    <a:schemeClr val="tx1"/>
                  </a:solidFill>
                </a:rPr>
                <a:t>Table Articles</a:t>
              </a:r>
            </a:p>
          </p:txBody>
        </p:sp>
        <p:sp>
          <p:nvSpPr>
            <p:cNvPr id="51216" name="Rectangle 65"/>
            <p:cNvSpPr>
              <a:spLocks noChangeArrowheads="1"/>
            </p:cNvSpPr>
            <p:nvPr/>
          </p:nvSpPr>
          <p:spPr bwMode="auto">
            <a:xfrm>
              <a:off x="142" y="1511"/>
              <a:ext cx="5489" cy="176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1217" name="Text Box 66"/>
            <p:cNvSpPr txBox="1">
              <a:spLocks noChangeArrowheads="1"/>
            </p:cNvSpPr>
            <p:nvPr/>
          </p:nvSpPr>
          <p:spPr bwMode="auto">
            <a:xfrm>
              <a:off x="179" y="1572"/>
              <a:ext cx="544" cy="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700" b="1">
                  <a:solidFill>
                    <a:schemeClr val="tx1"/>
                  </a:solidFill>
                </a:rPr>
                <a:t>Article</a:t>
              </a:r>
            </a:p>
          </p:txBody>
        </p:sp>
        <p:sp>
          <p:nvSpPr>
            <p:cNvPr id="51218" name="Text Box 67"/>
            <p:cNvSpPr txBox="1">
              <a:spLocks noChangeArrowheads="1"/>
            </p:cNvSpPr>
            <p:nvPr/>
          </p:nvSpPr>
          <p:spPr bwMode="auto">
            <a:xfrm>
              <a:off x="890" y="1572"/>
              <a:ext cx="899" cy="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700" b="1">
                  <a:solidFill>
                    <a:schemeClr val="tx1"/>
                  </a:solidFill>
                </a:rPr>
                <a:t>Désignation</a:t>
              </a:r>
            </a:p>
          </p:txBody>
        </p:sp>
        <p:sp>
          <p:nvSpPr>
            <p:cNvPr id="51219" name="Text Box 68"/>
            <p:cNvSpPr txBox="1">
              <a:spLocks noChangeArrowheads="1"/>
            </p:cNvSpPr>
            <p:nvPr/>
          </p:nvSpPr>
          <p:spPr bwMode="auto">
            <a:xfrm>
              <a:off x="1872" y="1587"/>
              <a:ext cx="399"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a:solidFill>
                    <a:schemeClr val="tx1"/>
                  </a:solidFill>
                </a:rPr>
                <a:t>Unité</a:t>
              </a:r>
            </a:p>
          </p:txBody>
        </p:sp>
        <p:sp>
          <p:nvSpPr>
            <p:cNvPr id="51220" name="Text Box 69"/>
            <p:cNvSpPr txBox="1">
              <a:spLocks noChangeArrowheads="1"/>
            </p:cNvSpPr>
            <p:nvPr/>
          </p:nvSpPr>
          <p:spPr bwMode="auto">
            <a:xfrm>
              <a:off x="2372" y="1587"/>
              <a:ext cx="380"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a:solidFill>
                    <a:schemeClr val="tx1"/>
                  </a:solidFill>
                </a:rPr>
                <a:t>Type</a:t>
              </a:r>
            </a:p>
          </p:txBody>
        </p:sp>
        <p:sp>
          <p:nvSpPr>
            <p:cNvPr id="51221" name="Text Box 70"/>
            <p:cNvSpPr txBox="1">
              <a:spLocks noChangeArrowheads="1"/>
            </p:cNvSpPr>
            <p:nvPr/>
          </p:nvSpPr>
          <p:spPr bwMode="auto">
            <a:xfrm>
              <a:off x="3653" y="1510"/>
              <a:ext cx="548" cy="3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b="1">
                  <a:solidFill>
                    <a:schemeClr val="tx1"/>
                  </a:solidFill>
                </a:rPr>
                <a:t>Lot </a:t>
              </a:r>
            </a:p>
            <a:p>
              <a:r>
                <a:rPr lang="fr-FR" altLang="fr-FR" sz="1400" b="1">
                  <a:solidFill>
                    <a:schemeClr val="tx1"/>
                  </a:solidFill>
                </a:rPr>
                <a:t>multiple</a:t>
              </a:r>
            </a:p>
          </p:txBody>
        </p:sp>
        <p:sp>
          <p:nvSpPr>
            <p:cNvPr id="51222" name="Text Box 71"/>
            <p:cNvSpPr txBox="1">
              <a:spLocks noChangeArrowheads="1"/>
            </p:cNvSpPr>
            <p:nvPr/>
          </p:nvSpPr>
          <p:spPr bwMode="auto">
            <a:xfrm>
              <a:off x="4312" y="1601"/>
              <a:ext cx="685" cy="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200" b="1">
                  <a:solidFill>
                    <a:schemeClr val="tx1"/>
                  </a:solidFill>
                </a:rPr>
                <a:t>Lotissement</a:t>
              </a:r>
            </a:p>
          </p:txBody>
        </p:sp>
        <p:sp>
          <p:nvSpPr>
            <p:cNvPr id="51223" name="Line 72"/>
            <p:cNvSpPr>
              <a:spLocks noChangeShapeType="1"/>
            </p:cNvSpPr>
            <p:nvPr/>
          </p:nvSpPr>
          <p:spPr bwMode="auto">
            <a:xfrm>
              <a:off x="942" y="1511"/>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24" name="Line 73"/>
            <p:cNvSpPr>
              <a:spLocks noChangeShapeType="1"/>
            </p:cNvSpPr>
            <p:nvPr/>
          </p:nvSpPr>
          <p:spPr bwMode="auto">
            <a:xfrm>
              <a:off x="1892" y="1511"/>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25" name="Line 74"/>
            <p:cNvSpPr>
              <a:spLocks noChangeShapeType="1"/>
            </p:cNvSpPr>
            <p:nvPr/>
          </p:nvSpPr>
          <p:spPr bwMode="auto">
            <a:xfrm>
              <a:off x="2363" y="1511"/>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26" name="Line 75"/>
            <p:cNvSpPr>
              <a:spLocks noChangeShapeType="1"/>
            </p:cNvSpPr>
            <p:nvPr/>
          </p:nvSpPr>
          <p:spPr bwMode="auto">
            <a:xfrm>
              <a:off x="4311" y="1519"/>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27" name="Line 76"/>
            <p:cNvSpPr>
              <a:spLocks noChangeShapeType="1"/>
            </p:cNvSpPr>
            <p:nvPr/>
          </p:nvSpPr>
          <p:spPr bwMode="auto">
            <a:xfrm>
              <a:off x="3599" y="1517"/>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28" name="Line 77"/>
            <p:cNvSpPr>
              <a:spLocks noChangeShapeType="1"/>
            </p:cNvSpPr>
            <p:nvPr/>
          </p:nvSpPr>
          <p:spPr bwMode="auto">
            <a:xfrm>
              <a:off x="391" y="1812"/>
              <a:ext cx="1"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29" name="Line 78"/>
            <p:cNvSpPr>
              <a:spLocks noChangeShapeType="1"/>
            </p:cNvSpPr>
            <p:nvPr/>
          </p:nvSpPr>
          <p:spPr bwMode="auto">
            <a:xfrm>
              <a:off x="143" y="1812"/>
              <a:ext cx="5487"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30" name="Line 79"/>
            <p:cNvSpPr>
              <a:spLocks noChangeShapeType="1"/>
            </p:cNvSpPr>
            <p:nvPr/>
          </p:nvSpPr>
          <p:spPr bwMode="auto">
            <a:xfrm>
              <a:off x="157" y="2038"/>
              <a:ext cx="547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31" name="Line 80"/>
            <p:cNvSpPr>
              <a:spLocks noChangeShapeType="1"/>
            </p:cNvSpPr>
            <p:nvPr/>
          </p:nvSpPr>
          <p:spPr bwMode="auto">
            <a:xfrm>
              <a:off x="154" y="2266"/>
              <a:ext cx="547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32" name="Line 81"/>
            <p:cNvSpPr>
              <a:spLocks noChangeShapeType="1"/>
            </p:cNvSpPr>
            <p:nvPr/>
          </p:nvSpPr>
          <p:spPr bwMode="auto">
            <a:xfrm>
              <a:off x="152" y="2510"/>
              <a:ext cx="5479"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33" name="Line 82"/>
            <p:cNvSpPr>
              <a:spLocks noChangeShapeType="1"/>
            </p:cNvSpPr>
            <p:nvPr/>
          </p:nvSpPr>
          <p:spPr bwMode="auto">
            <a:xfrm>
              <a:off x="148" y="2747"/>
              <a:ext cx="548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34" name="Line 83"/>
            <p:cNvSpPr>
              <a:spLocks noChangeShapeType="1"/>
            </p:cNvSpPr>
            <p:nvPr/>
          </p:nvSpPr>
          <p:spPr bwMode="auto">
            <a:xfrm>
              <a:off x="154" y="2989"/>
              <a:ext cx="547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35" name="Line 84"/>
            <p:cNvSpPr>
              <a:spLocks noChangeShapeType="1"/>
            </p:cNvSpPr>
            <p:nvPr/>
          </p:nvSpPr>
          <p:spPr bwMode="auto">
            <a:xfrm>
              <a:off x="2903" y="1530"/>
              <a:ext cx="1" cy="17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36" name="Text Box 85"/>
            <p:cNvSpPr txBox="1">
              <a:spLocks noChangeArrowheads="1"/>
            </p:cNvSpPr>
            <p:nvPr/>
          </p:nvSpPr>
          <p:spPr bwMode="auto">
            <a:xfrm>
              <a:off x="4925" y="1587"/>
              <a:ext cx="759" cy="1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a:solidFill>
                    <a:schemeClr val="tx1"/>
                  </a:solidFill>
                </a:rPr>
                <a:t>délai (jours)</a:t>
              </a:r>
            </a:p>
          </p:txBody>
        </p:sp>
        <p:sp>
          <p:nvSpPr>
            <p:cNvPr id="51237" name="Line 86"/>
            <p:cNvSpPr>
              <a:spLocks noChangeShapeType="1"/>
            </p:cNvSpPr>
            <p:nvPr/>
          </p:nvSpPr>
          <p:spPr bwMode="auto">
            <a:xfrm>
              <a:off x="4978" y="1519"/>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38" name="Line 87"/>
            <p:cNvSpPr>
              <a:spLocks noChangeShapeType="1"/>
            </p:cNvSpPr>
            <p:nvPr/>
          </p:nvSpPr>
          <p:spPr bwMode="auto">
            <a:xfrm>
              <a:off x="5630" y="1528"/>
              <a:ext cx="1" cy="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39" name="Text Box 88"/>
            <p:cNvSpPr txBox="1">
              <a:spLocks noChangeArrowheads="1"/>
            </p:cNvSpPr>
            <p:nvPr/>
          </p:nvSpPr>
          <p:spPr bwMode="auto">
            <a:xfrm>
              <a:off x="3030" y="1493"/>
              <a:ext cx="506" cy="3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152" tIns="47576" rIns="95152" bIns="47576">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a:solidFill>
                    <a:schemeClr val="tx1"/>
                  </a:solidFill>
                </a:rPr>
                <a:t>Stock </a:t>
              </a:r>
            </a:p>
            <a:p>
              <a:pPr algn="l"/>
              <a:r>
                <a:rPr lang="fr-FR" altLang="fr-FR" sz="1400" b="1">
                  <a:solidFill>
                    <a:schemeClr val="tx1"/>
                  </a:solidFill>
                </a:rPr>
                <a:t>Sécu</a:t>
              </a:r>
            </a:p>
          </p:txBody>
        </p:sp>
      </p:grpSp>
      <p:sp>
        <p:nvSpPr>
          <p:cNvPr id="1571880" name="Text Box 40"/>
          <p:cNvSpPr txBox="1">
            <a:spLocks noChangeArrowheads="1"/>
          </p:cNvSpPr>
          <p:nvPr/>
        </p:nvSpPr>
        <p:spPr bwMode="auto">
          <a:xfrm>
            <a:off x="1952625" y="2854325"/>
            <a:ext cx="1436688" cy="232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62862" rIns="0" bIns="62862">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lnSpc>
                <a:spcPct val="150000"/>
              </a:lnSpc>
            </a:pPr>
            <a:r>
              <a:rPr lang="fr-FR" altLang="fr-FR" sz="1600" dirty="0">
                <a:solidFill>
                  <a:schemeClr val="tx1"/>
                </a:solidFill>
              </a:rPr>
              <a:t>Meuble </a:t>
            </a:r>
            <a:r>
              <a:rPr lang="fr-FR" altLang="fr-FR" sz="1600" dirty="0" err="1">
                <a:solidFill>
                  <a:schemeClr val="tx1"/>
                </a:solidFill>
              </a:rPr>
              <a:t>lasuré</a:t>
            </a:r>
            <a:endParaRPr lang="fr-FR" altLang="fr-FR" sz="1600" dirty="0">
              <a:solidFill>
                <a:schemeClr val="tx1"/>
              </a:solidFill>
            </a:endParaRPr>
          </a:p>
          <a:p>
            <a:pPr algn="l">
              <a:lnSpc>
                <a:spcPct val="150000"/>
              </a:lnSpc>
            </a:pPr>
            <a:r>
              <a:rPr lang="fr-FR" altLang="fr-FR" sz="1600" dirty="0">
                <a:solidFill>
                  <a:schemeClr val="tx1"/>
                </a:solidFill>
              </a:rPr>
              <a:t>Meuble vernis</a:t>
            </a:r>
          </a:p>
          <a:p>
            <a:pPr algn="l">
              <a:lnSpc>
                <a:spcPct val="150000"/>
              </a:lnSpc>
            </a:pPr>
            <a:r>
              <a:rPr lang="fr-FR" altLang="fr-FR" sz="1600" dirty="0">
                <a:solidFill>
                  <a:schemeClr val="tx1"/>
                </a:solidFill>
              </a:rPr>
              <a:t>Carrelet 445</a:t>
            </a:r>
          </a:p>
          <a:p>
            <a:pPr algn="l">
              <a:lnSpc>
                <a:spcPct val="150000"/>
              </a:lnSpc>
            </a:pPr>
            <a:r>
              <a:rPr lang="fr-FR" altLang="fr-FR" sz="1600" dirty="0">
                <a:solidFill>
                  <a:schemeClr val="tx1"/>
                </a:solidFill>
              </a:rPr>
              <a:t>Carrelet 830</a:t>
            </a:r>
          </a:p>
          <a:p>
            <a:pPr algn="l">
              <a:lnSpc>
                <a:spcPct val="150000"/>
              </a:lnSpc>
            </a:pPr>
            <a:r>
              <a:rPr lang="fr-FR" altLang="fr-FR" sz="1600" dirty="0">
                <a:solidFill>
                  <a:schemeClr val="tx1"/>
                </a:solidFill>
              </a:rPr>
              <a:t>Avivé 455</a:t>
            </a:r>
          </a:p>
          <a:p>
            <a:pPr algn="l">
              <a:lnSpc>
                <a:spcPct val="150000"/>
              </a:lnSpc>
            </a:pPr>
            <a:r>
              <a:rPr lang="fr-FR" altLang="fr-FR" sz="1600" dirty="0">
                <a:solidFill>
                  <a:schemeClr val="tx1"/>
                </a:solidFill>
              </a:rPr>
              <a:t>Avivé 840</a:t>
            </a:r>
          </a:p>
        </p:txBody>
      </p:sp>
      <p:sp>
        <p:nvSpPr>
          <p:cNvPr id="1571881" name="Text Box 41"/>
          <p:cNvSpPr txBox="1">
            <a:spLocks noChangeArrowheads="1"/>
          </p:cNvSpPr>
          <p:nvPr/>
        </p:nvSpPr>
        <p:spPr bwMode="auto">
          <a:xfrm>
            <a:off x="3330575" y="2854325"/>
            <a:ext cx="887413"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5720" tIns="62862" rIns="125720" bIns="62862">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nSpc>
                <a:spcPct val="130000"/>
              </a:lnSpc>
            </a:pPr>
            <a:r>
              <a:rPr lang="fr-FR" altLang="fr-FR">
                <a:solidFill>
                  <a:schemeClr val="tx1"/>
                </a:solidFill>
              </a:rPr>
              <a:t>Unité</a:t>
            </a:r>
          </a:p>
          <a:p>
            <a:pPr>
              <a:lnSpc>
                <a:spcPct val="130000"/>
              </a:lnSpc>
            </a:pPr>
            <a:r>
              <a:rPr lang="fr-FR" altLang="fr-FR">
                <a:solidFill>
                  <a:schemeClr val="tx1"/>
                </a:solidFill>
              </a:rPr>
              <a:t>UN</a:t>
            </a:r>
          </a:p>
          <a:p>
            <a:pPr>
              <a:lnSpc>
                <a:spcPct val="130000"/>
              </a:lnSpc>
            </a:pPr>
            <a:r>
              <a:rPr lang="fr-FR" altLang="fr-FR">
                <a:solidFill>
                  <a:schemeClr val="tx1"/>
                </a:solidFill>
              </a:rPr>
              <a:t>UN</a:t>
            </a:r>
          </a:p>
          <a:p>
            <a:pPr>
              <a:lnSpc>
                <a:spcPct val="130000"/>
              </a:lnSpc>
            </a:pPr>
            <a:r>
              <a:rPr lang="fr-FR" altLang="fr-FR">
                <a:solidFill>
                  <a:schemeClr val="tx1"/>
                </a:solidFill>
              </a:rPr>
              <a:t>UN</a:t>
            </a:r>
          </a:p>
          <a:p>
            <a:pPr>
              <a:lnSpc>
                <a:spcPct val="130000"/>
              </a:lnSpc>
            </a:pPr>
            <a:r>
              <a:rPr lang="fr-FR" altLang="fr-FR">
                <a:solidFill>
                  <a:schemeClr val="tx1"/>
                </a:solidFill>
              </a:rPr>
              <a:t>UN</a:t>
            </a:r>
          </a:p>
          <a:p>
            <a:pPr>
              <a:lnSpc>
                <a:spcPct val="130000"/>
              </a:lnSpc>
            </a:pPr>
            <a:r>
              <a:rPr lang="fr-FR" altLang="fr-FR">
                <a:solidFill>
                  <a:schemeClr val="tx1"/>
                </a:solidFill>
              </a:rPr>
              <a:t>UN</a:t>
            </a:r>
          </a:p>
        </p:txBody>
      </p:sp>
      <p:sp>
        <p:nvSpPr>
          <p:cNvPr id="1571882" name="Text Box 42"/>
          <p:cNvSpPr txBox="1">
            <a:spLocks noChangeArrowheads="1"/>
          </p:cNvSpPr>
          <p:nvPr/>
        </p:nvSpPr>
        <p:spPr bwMode="auto">
          <a:xfrm>
            <a:off x="4089400" y="2817813"/>
            <a:ext cx="919163"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5720" tIns="62862" rIns="125720" bIns="62862">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lnSpc>
                <a:spcPct val="120000"/>
              </a:lnSpc>
            </a:pPr>
            <a:r>
              <a:rPr lang="fr-FR" altLang="fr-FR" sz="2100">
                <a:solidFill>
                  <a:schemeClr val="tx1"/>
                </a:solidFill>
              </a:rPr>
              <a:t>F</a:t>
            </a:r>
            <a:r>
              <a:rPr lang="fr-FR" altLang="fr-FR" sz="1200">
                <a:solidFill>
                  <a:schemeClr val="tx1"/>
                </a:solidFill>
              </a:rPr>
              <a:t>abriqué</a:t>
            </a:r>
          </a:p>
          <a:p>
            <a:pPr algn="l">
              <a:lnSpc>
                <a:spcPct val="120000"/>
              </a:lnSpc>
            </a:pPr>
            <a:r>
              <a:rPr lang="fr-FR" altLang="fr-FR" sz="2000">
                <a:solidFill>
                  <a:schemeClr val="tx1"/>
                </a:solidFill>
              </a:rPr>
              <a:t>F</a:t>
            </a:r>
          </a:p>
          <a:p>
            <a:pPr algn="l">
              <a:lnSpc>
                <a:spcPct val="120000"/>
              </a:lnSpc>
            </a:pPr>
            <a:r>
              <a:rPr lang="fr-FR" altLang="fr-FR" sz="2000">
                <a:solidFill>
                  <a:schemeClr val="tx1"/>
                </a:solidFill>
              </a:rPr>
              <a:t>F</a:t>
            </a:r>
          </a:p>
          <a:p>
            <a:pPr algn="l">
              <a:lnSpc>
                <a:spcPct val="120000"/>
              </a:lnSpc>
            </a:pPr>
            <a:r>
              <a:rPr lang="fr-FR" altLang="fr-FR" sz="2000">
                <a:solidFill>
                  <a:schemeClr val="tx1"/>
                </a:solidFill>
              </a:rPr>
              <a:t>F</a:t>
            </a:r>
          </a:p>
          <a:p>
            <a:pPr algn="l">
              <a:lnSpc>
                <a:spcPct val="120000"/>
              </a:lnSpc>
            </a:pPr>
            <a:r>
              <a:rPr lang="fr-FR" altLang="fr-FR" sz="2000">
                <a:solidFill>
                  <a:schemeClr val="tx1"/>
                </a:solidFill>
              </a:rPr>
              <a:t>A</a:t>
            </a:r>
            <a:r>
              <a:rPr lang="fr-FR" altLang="fr-FR" sz="1200">
                <a:solidFill>
                  <a:schemeClr val="tx1"/>
                </a:solidFill>
              </a:rPr>
              <a:t>cheté</a:t>
            </a:r>
            <a:endParaRPr lang="fr-FR" altLang="fr-FR" sz="2000">
              <a:solidFill>
                <a:schemeClr val="tx1"/>
              </a:solidFill>
            </a:endParaRPr>
          </a:p>
          <a:p>
            <a:pPr algn="l">
              <a:lnSpc>
                <a:spcPct val="120000"/>
              </a:lnSpc>
            </a:pPr>
            <a:r>
              <a:rPr lang="fr-FR" altLang="fr-FR" sz="2000">
                <a:solidFill>
                  <a:schemeClr val="tx1"/>
                </a:solidFill>
              </a:rPr>
              <a:t>A</a:t>
            </a:r>
            <a:endParaRPr lang="fr-FR" altLang="fr-FR" sz="1500">
              <a:solidFill>
                <a:schemeClr val="tx1"/>
              </a:solidFill>
            </a:endParaRPr>
          </a:p>
        </p:txBody>
      </p:sp>
      <p:sp>
        <p:nvSpPr>
          <p:cNvPr id="1571883" name="Text Box 43"/>
          <p:cNvSpPr txBox="1">
            <a:spLocks noChangeArrowheads="1"/>
          </p:cNvSpPr>
          <p:nvPr/>
        </p:nvSpPr>
        <p:spPr bwMode="auto">
          <a:xfrm>
            <a:off x="757238" y="2797175"/>
            <a:ext cx="993775"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5720" tIns="62862" rIns="125720" bIns="62862">
            <a:spAutoFit/>
          </a:bodyPr>
          <a:lstStyle>
            <a:lvl1pPr defTabSz="950913">
              <a:defRPr>
                <a:solidFill>
                  <a:srgbClr val="063DE8"/>
                </a:solidFill>
                <a:latin typeface="Arial" panose="020B0604020202020204" pitchFamily="34" charset="0"/>
              </a:defRPr>
            </a:lvl1pPr>
            <a:lvl2pPr marL="742950" indent="-285750" defTabSz="950913">
              <a:defRPr>
                <a:solidFill>
                  <a:srgbClr val="063DE8"/>
                </a:solidFill>
                <a:latin typeface="Arial" panose="020B0604020202020204" pitchFamily="34" charset="0"/>
              </a:defRPr>
            </a:lvl2pPr>
            <a:lvl3pPr marL="1143000" indent="-228600" defTabSz="950913">
              <a:defRPr>
                <a:solidFill>
                  <a:srgbClr val="063DE8"/>
                </a:solidFill>
                <a:latin typeface="Arial" panose="020B0604020202020204" pitchFamily="34" charset="0"/>
              </a:defRPr>
            </a:lvl3pPr>
            <a:lvl4pPr marL="1600200" indent="-228600" defTabSz="950913">
              <a:defRPr>
                <a:solidFill>
                  <a:srgbClr val="063DE8"/>
                </a:solidFill>
                <a:latin typeface="Arial" panose="020B0604020202020204" pitchFamily="34" charset="0"/>
              </a:defRPr>
            </a:lvl4pPr>
            <a:lvl5pPr marL="2057400" indent="-228600" defTabSz="950913">
              <a:defRPr>
                <a:solidFill>
                  <a:srgbClr val="063DE8"/>
                </a:solidFill>
                <a:latin typeface="Arial" panose="020B0604020202020204" pitchFamily="34" charset="0"/>
              </a:defRPr>
            </a:lvl5pPr>
            <a:lvl6pPr marL="2514600" indent="-228600" algn="ctr" defTabSz="9509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09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09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09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b="1"/>
              <a:t>EML</a:t>
            </a:r>
          </a:p>
          <a:p>
            <a:pPr algn="l"/>
            <a:r>
              <a:rPr lang="fr-FR" altLang="fr-FR" sz="2500" b="1"/>
              <a:t>EMV</a:t>
            </a:r>
          </a:p>
          <a:p>
            <a:pPr algn="l"/>
            <a:r>
              <a:rPr lang="fr-FR" altLang="fr-FR" sz="2500" b="1"/>
              <a:t>B2</a:t>
            </a:r>
          </a:p>
          <a:p>
            <a:pPr algn="l"/>
            <a:r>
              <a:rPr lang="fr-FR" altLang="fr-FR" sz="2500" b="1"/>
              <a:t>B3</a:t>
            </a:r>
          </a:p>
          <a:p>
            <a:pPr algn="l"/>
            <a:r>
              <a:rPr lang="fr-FR" altLang="fr-FR" sz="2500" b="1"/>
              <a:t>M2</a:t>
            </a:r>
          </a:p>
          <a:p>
            <a:pPr algn="l"/>
            <a:r>
              <a:rPr lang="fr-FR" altLang="fr-FR" sz="2500" b="1"/>
              <a:t>M3</a:t>
            </a:r>
          </a:p>
        </p:txBody>
      </p:sp>
      <p:sp>
        <p:nvSpPr>
          <p:cNvPr id="1571884" name="Rectangle 44"/>
          <p:cNvSpPr>
            <a:spLocks noChangeArrowheads="1"/>
          </p:cNvSpPr>
          <p:nvPr/>
        </p:nvSpPr>
        <p:spPr bwMode="auto">
          <a:xfrm>
            <a:off x="6353175" y="2757488"/>
            <a:ext cx="625475"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120000"/>
              </a:lnSpc>
            </a:pPr>
            <a:r>
              <a:rPr lang="fr-FR" altLang="fr-FR" sz="2100">
                <a:solidFill>
                  <a:schemeClr val="tx1"/>
                </a:solidFill>
              </a:rPr>
              <a:t>10</a:t>
            </a:r>
          </a:p>
          <a:p>
            <a:pPr>
              <a:lnSpc>
                <a:spcPct val="120000"/>
              </a:lnSpc>
            </a:pPr>
            <a:r>
              <a:rPr lang="fr-FR" altLang="fr-FR" sz="2100">
                <a:solidFill>
                  <a:schemeClr val="tx1"/>
                </a:solidFill>
              </a:rPr>
              <a:t>50</a:t>
            </a:r>
          </a:p>
          <a:p>
            <a:pPr>
              <a:lnSpc>
                <a:spcPct val="120000"/>
              </a:lnSpc>
            </a:pPr>
            <a:r>
              <a:rPr lang="fr-FR" altLang="fr-FR" sz="2100">
                <a:solidFill>
                  <a:schemeClr val="tx1"/>
                </a:solidFill>
              </a:rPr>
              <a:t>250</a:t>
            </a:r>
          </a:p>
          <a:p>
            <a:pPr>
              <a:lnSpc>
                <a:spcPct val="120000"/>
              </a:lnSpc>
            </a:pPr>
            <a:r>
              <a:rPr lang="fr-FR" altLang="fr-FR" sz="2100">
                <a:solidFill>
                  <a:schemeClr val="tx1"/>
                </a:solidFill>
              </a:rPr>
              <a:t>250</a:t>
            </a:r>
          </a:p>
          <a:p>
            <a:pPr>
              <a:lnSpc>
                <a:spcPct val="120000"/>
              </a:lnSpc>
            </a:pPr>
            <a:r>
              <a:rPr lang="fr-FR" altLang="fr-FR" sz="2100">
                <a:solidFill>
                  <a:schemeClr val="tx1"/>
                </a:solidFill>
              </a:rPr>
              <a:t>500</a:t>
            </a:r>
          </a:p>
          <a:p>
            <a:pPr>
              <a:lnSpc>
                <a:spcPct val="120000"/>
              </a:lnSpc>
            </a:pPr>
            <a:r>
              <a:rPr lang="fr-FR" altLang="fr-FR" sz="2100">
                <a:solidFill>
                  <a:schemeClr val="tx1"/>
                </a:solidFill>
              </a:rPr>
              <a:t>500</a:t>
            </a:r>
          </a:p>
        </p:txBody>
      </p:sp>
      <p:sp>
        <p:nvSpPr>
          <p:cNvPr id="1571885" name="Rectangle 45"/>
          <p:cNvSpPr>
            <a:spLocks noChangeArrowheads="1"/>
          </p:cNvSpPr>
          <p:nvPr/>
        </p:nvSpPr>
        <p:spPr bwMode="auto">
          <a:xfrm>
            <a:off x="7518400" y="2757488"/>
            <a:ext cx="569913"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120000"/>
              </a:lnSpc>
            </a:pPr>
            <a:r>
              <a:rPr lang="fr-FR" altLang="fr-FR" sz="2100" dirty="0">
                <a:solidFill>
                  <a:schemeClr val="tx1"/>
                </a:solidFill>
              </a:rPr>
              <a:t>BQ</a:t>
            </a:r>
          </a:p>
          <a:p>
            <a:pPr>
              <a:lnSpc>
                <a:spcPct val="120000"/>
              </a:lnSpc>
            </a:pPr>
            <a:r>
              <a:rPr lang="fr-FR" altLang="fr-FR" sz="2100" dirty="0">
                <a:solidFill>
                  <a:schemeClr val="tx1"/>
                </a:solidFill>
              </a:rPr>
              <a:t>BQ</a:t>
            </a:r>
          </a:p>
          <a:p>
            <a:pPr>
              <a:lnSpc>
                <a:spcPct val="120000"/>
              </a:lnSpc>
            </a:pPr>
            <a:r>
              <a:rPr lang="fr-FR" altLang="fr-FR" sz="2100" dirty="0">
                <a:solidFill>
                  <a:schemeClr val="tx1"/>
                </a:solidFill>
              </a:rPr>
              <a:t>5j.</a:t>
            </a:r>
          </a:p>
          <a:p>
            <a:pPr>
              <a:lnSpc>
                <a:spcPct val="120000"/>
              </a:lnSpc>
            </a:pPr>
            <a:r>
              <a:rPr lang="fr-FR" altLang="fr-FR" sz="2100" dirty="0">
                <a:solidFill>
                  <a:schemeClr val="tx1"/>
                </a:solidFill>
              </a:rPr>
              <a:t>5j.</a:t>
            </a:r>
          </a:p>
          <a:p>
            <a:pPr>
              <a:lnSpc>
                <a:spcPct val="120000"/>
              </a:lnSpc>
            </a:pPr>
            <a:r>
              <a:rPr lang="fr-FR" altLang="fr-FR" sz="2100" dirty="0">
                <a:solidFill>
                  <a:schemeClr val="tx1"/>
                </a:solidFill>
              </a:rPr>
              <a:t>BQ</a:t>
            </a:r>
          </a:p>
          <a:p>
            <a:pPr>
              <a:lnSpc>
                <a:spcPct val="120000"/>
              </a:lnSpc>
            </a:pPr>
            <a:r>
              <a:rPr lang="fr-FR" altLang="fr-FR" sz="2100" dirty="0">
                <a:solidFill>
                  <a:schemeClr val="tx1"/>
                </a:solidFill>
              </a:rPr>
              <a:t>BQ</a:t>
            </a:r>
          </a:p>
        </p:txBody>
      </p:sp>
      <p:sp>
        <p:nvSpPr>
          <p:cNvPr id="1571886" name="Rectangle 46"/>
          <p:cNvSpPr>
            <a:spLocks noChangeArrowheads="1"/>
          </p:cNvSpPr>
          <p:nvPr/>
        </p:nvSpPr>
        <p:spPr bwMode="auto">
          <a:xfrm>
            <a:off x="8648700" y="2757488"/>
            <a:ext cx="479425"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120000"/>
              </a:lnSpc>
            </a:pPr>
            <a:r>
              <a:rPr lang="fr-FR" altLang="fr-FR" sz="2100">
                <a:solidFill>
                  <a:schemeClr val="tx1"/>
                </a:solidFill>
              </a:rPr>
              <a:t>2</a:t>
            </a:r>
          </a:p>
          <a:p>
            <a:pPr>
              <a:lnSpc>
                <a:spcPct val="120000"/>
              </a:lnSpc>
            </a:pPr>
            <a:r>
              <a:rPr lang="fr-FR" altLang="fr-FR" sz="2100">
                <a:solidFill>
                  <a:schemeClr val="tx1"/>
                </a:solidFill>
              </a:rPr>
              <a:t>6</a:t>
            </a:r>
          </a:p>
          <a:p>
            <a:pPr>
              <a:lnSpc>
                <a:spcPct val="120000"/>
              </a:lnSpc>
            </a:pPr>
            <a:r>
              <a:rPr lang="fr-FR" altLang="fr-FR" sz="2100">
                <a:solidFill>
                  <a:schemeClr val="tx1"/>
                </a:solidFill>
              </a:rPr>
              <a:t>2</a:t>
            </a:r>
          </a:p>
          <a:p>
            <a:pPr>
              <a:lnSpc>
                <a:spcPct val="120000"/>
              </a:lnSpc>
            </a:pPr>
            <a:r>
              <a:rPr lang="fr-FR" altLang="fr-FR" sz="2100">
                <a:solidFill>
                  <a:schemeClr val="tx1"/>
                </a:solidFill>
              </a:rPr>
              <a:t>5</a:t>
            </a:r>
          </a:p>
          <a:p>
            <a:pPr>
              <a:lnSpc>
                <a:spcPct val="120000"/>
              </a:lnSpc>
            </a:pPr>
            <a:r>
              <a:rPr lang="fr-FR" altLang="fr-FR" sz="2100">
                <a:solidFill>
                  <a:schemeClr val="tx1"/>
                </a:solidFill>
              </a:rPr>
              <a:t>10</a:t>
            </a:r>
          </a:p>
          <a:p>
            <a:pPr>
              <a:lnSpc>
                <a:spcPct val="120000"/>
              </a:lnSpc>
            </a:pPr>
            <a:r>
              <a:rPr lang="fr-FR" altLang="fr-FR" sz="2100">
                <a:solidFill>
                  <a:schemeClr val="tx1"/>
                </a:solidFill>
              </a:rPr>
              <a:t>10</a:t>
            </a:r>
          </a:p>
        </p:txBody>
      </p:sp>
      <p:grpSp>
        <p:nvGrpSpPr>
          <p:cNvPr id="1571888" name="Group 48"/>
          <p:cNvGrpSpPr>
            <a:grpSpLocks/>
          </p:cNvGrpSpPr>
          <p:nvPr/>
        </p:nvGrpSpPr>
        <p:grpSpPr bwMode="auto">
          <a:xfrm>
            <a:off x="4933950" y="1587500"/>
            <a:ext cx="3400425" cy="585788"/>
            <a:chOff x="2936" y="1000"/>
            <a:chExt cx="2141" cy="369"/>
          </a:xfrm>
        </p:grpSpPr>
        <p:sp>
          <p:nvSpPr>
            <p:cNvPr id="51213" name="Text Box 49"/>
            <p:cNvSpPr txBox="1">
              <a:spLocks noChangeArrowheads="1"/>
            </p:cNvSpPr>
            <p:nvPr/>
          </p:nvSpPr>
          <p:spPr bwMode="auto">
            <a:xfrm>
              <a:off x="2936" y="1000"/>
              <a:ext cx="21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400" b="1">
                  <a:solidFill>
                    <a:schemeClr val="tx1"/>
                  </a:solidFill>
                </a:rPr>
                <a:t>REGLES DE GESTION</a:t>
              </a:r>
            </a:p>
          </p:txBody>
        </p:sp>
        <p:sp>
          <p:nvSpPr>
            <p:cNvPr id="51214" name="Line 50"/>
            <p:cNvSpPr>
              <a:spLocks noChangeShapeType="1"/>
            </p:cNvSpPr>
            <p:nvPr/>
          </p:nvSpPr>
          <p:spPr bwMode="auto">
            <a:xfrm>
              <a:off x="2978" y="1369"/>
              <a:ext cx="2073" cy="0"/>
            </a:xfrm>
            <a:prstGeom prst="line">
              <a:avLst/>
            </a:prstGeom>
            <a:noFill/>
            <a:ln w="762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571891" name="Rectangle 51"/>
          <p:cNvSpPr>
            <a:spLocks noChangeArrowheads="1"/>
          </p:cNvSpPr>
          <p:nvPr/>
        </p:nvSpPr>
        <p:spPr bwMode="auto">
          <a:xfrm>
            <a:off x="5281613" y="2774950"/>
            <a:ext cx="627062"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nSpc>
                <a:spcPct val="120000"/>
              </a:lnSpc>
            </a:pPr>
            <a:r>
              <a:rPr lang="fr-FR" altLang="fr-FR" sz="2100">
                <a:solidFill>
                  <a:schemeClr val="tx1"/>
                </a:solidFill>
              </a:rPr>
              <a:t>0</a:t>
            </a:r>
          </a:p>
          <a:p>
            <a:pPr>
              <a:lnSpc>
                <a:spcPct val="120000"/>
              </a:lnSpc>
            </a:pPr>
            <a:r>
              <a:rPr lang="fr-FR" altLang="fr-FR" sz="2100">
                <a:solidFill>
                  <a:schemeClr val="tx1"/>
                </a:solidFill>
              </a:rPr>
              <a:t>0</a:t>
            </a:r>
          </a:p>
          <a:p>
            <a:pPr>
              <a:lnSpc>
                <a:spcPct val="120000"/>
              </a:lnSpc>
            </a:pPr>
            <a:r>
              <a:rPr lang="fr-FR" altLang="fr-FR" sz="2100">
                <a:solidFill>
                  <a:schemeClr val="tx1"/>
                </a:solidFill>
              </a:rPr>
              <a:t>250</a:t>
            </a:r>
          </a:p>
          <a:p>
            <a:pPr>
              <a:lnSpc>
                <a:spcPct val="120000"/>
              </a:lnSpc>
            </a:pPr>
            <a:r>
              <a:rPr lang="fr-FR" altLang="fr-FR" sz="2100">
                <a:solidFill>
                  <a:schemeClr val="tx1"/>
                </a:solidFill>
              </a:rPr>
              <a:t>250</a:t>
            </a:r>
          </a:p>
          <a:p>
            <a:pPr>
              <a:lnSpc>
                <a:spcPct val="120000"/>
              </a:lnSpc>
            </a:pPr>
            <a:r>
              <a:rPr lang="fr-FR" altLang="fr-FR" sz="2100">
                <a:solidFill>
                  <a:schemeClr val="tx1"/>
                </a:solidFill>
              </a:rPr>
              <a:t>500</a:t>
            </a:r>
          </a:p>
          <a:p>
            <a:pPr>
              <a:lnSpc>
                <a:spcPct val="120000"/>
              </a:lnSpc>
            </a:pPr>
            <a:r>
              <a:rPr lang="fr-FR" altLang="fr-FR" sz="2100">
                <a:solidFill>
                  <a:schemeClr val="tx1"/>
                </a:solidFill>
              </a:rPr>
              <a:t>500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71883">
                                            <p:txEl>
                                              <p:pRg st="0" end="0"/>
                                            </p:txEl>
                                          </p:spTgt>
                                        </p:tgtEl>
                                        <p:attrNameLst>
                                          <p:attrName>style.visibility</p:attrName>
                                        </p:attrNameLst>
                                      </p:cBhvr>
                                      <p:to>
                                        <p:strVal val="visible"/>
                                      </p:to>
                                    </p:set>
                                    <p:anim calcmode="lin" valueType="num">
                                      <p:cBhvr>
                                        <p:cTn id="7" dur="500" fill="hold"/>
                                        <p:tgtEl>
                                          <p:spTgt spid="15718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718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71883">
                                            <p:txEl>
                                              <p:pRg st="1" end="1"/>
                                            </p:txEl>
                                          </p:spTgt>
                                        </p:tgtEl>
                                        <p:attrNameLst>
                                          <p:attrName>style.visibility</p:attrName>
                                        </p:attrNameLst>
                                      </p:cBhvr>
                                      <p:to>
                                        <p:strVal val="visible"/>
                                      </p:to>
                                    </p:set>
                                    <p:anim calcmode="lin" valueType="num">
                                      <p:cBhvr>
                                        <p:cTn id="13" dur="500" fill="hold"/>
                                        <p:tgtEl>
                                          <p:spTgt spid="15718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718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71883">
                                            <p:txEl>
                                              <p:pRg st="2" end="2"/>
                                            </p:txEl>
                                          </p:spTgt>
                                        </p:tgtEl>
                                        <p:attrNameLst>
                                          <p:attrName>style.visibility</p:attrName>
                                        </p:attrNameLst>
                                      </p:cBhvr>
                                      <p:to>
                                        <p:strVal val="visible"/>
                                      </p:to>
                                    </p:set>
                                    <p:anim calcmode="lin" valueType="num">
                                      <p:cBhvr>
                                        <p:cTn id="19" dur="500" fill="hold"/>
                                        <p:tgtEl>
                                          <p:spTgt spid="157188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7188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571883">
                                            <p:txEl>
                                              <p:pRg st="3" end="3"/>
                                            </p:txEl>
                                          </p:spTgt>
                                        </p:tgtEl>
                                        <p:attrNameLst>
                                          <p:attrName>style.visibility</p:attrName>
                                        </p:attrNameLst>
                                      </p:cBhvr>
                                      <p:to>
                                        <p:strVal val="visible"/>
                                      </p:to>
                                    </p:set>
                                    <p:anim calcmode="lin" valueType="num">
                                      <p:cBhvr>
                                        <p:cTn id="25" dur="500" fill="hold"/>
                                        <p:tgtEl>
                                          <p:spTgt spid="157188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57188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71883">
                                            <p:txEl>
                                              <p:pRg st="4" end="4"/>
                                            </p:txEl>
                                          </p:spTgt>
                                        </p:tgtEl>
                                        <p:attrNameLst>
                                          <p:attrName>style.visibility</p:attrName>
                                        </p:attrNameLst>
                                      </p:cBhvr>
                                      <p:to>
                                        <p:strVal val="visible"/>
                                      </p:to>
                                    </p:set>
                                    <p:anim calcmode="lin" valueType="num">
                                      <p:cBhvr>
                                        <p:cTn id="31" dur="500" fill="hold"/>
                                        <p:tgtEl>
                                          <p:spTgt spid="157188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7188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571883">
                                            <p:txEl>
                                              <p:pRg st="5" end="5"/>
                                            </p:txEl>
                                          </p:spTgt>
                                        </p:tgtEl>
                                        <p:attrNameLst>
                                          <p:attrName>style.visibility</p:attrName>
                                        </p:attrNameLst>
                                      </p:cBhvr>
                                      <p:to>
                                        <p:strVal val="visible"/>
                                      </p:to>
                                    </p:set>
                                    <p:anim calcmode="lin" valueType="num">
                                      <p:cBhvr>
                                        <p:cTn id="37" dur="500" fill="hold"/>
                                        <p:tgtEl>
                                          <p:spTgt spid="157188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57188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571880">
                                            <p:txEl>
                                              <p:pRg st="0" end="0"/>
                                            </p:txEl>
                                          </p:spTgt>
                                        </p:tgtEl>
                                        <p:attrNameLst>
                                          <p:attrName>style.visibility</p:attrName>
                                        </p:attrNameLst>
                                      </p:cBhvr>
                                      <p:to>
                                        <p:strVal val="visible"/>
                                      </p:to>
                                    </p:set>
                                    <p:anim calcmode="lin" valueType="num">
                                      <p:cBhvr>
                                        <p:cTn id="43" dur="500" fill="hold"/>
                                        <p:tgtEl>
                                          <p:spTgt spid="1571880">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57188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571880">
                                            <p:txEl>
                                              <p:pRg st="1" end="1"/>
                                            </p:txEl>
                                          </p:spTgt>
                                        </p:tgtEl>
                                        <p:attrNameLst>
                                          <p:attrName>style.visibility</p:attrName>
                                        </p:attrNameLst>
                                      </p:cBhvr>
                                      <p:to>
                                        <p:strVal val="visible"/>
                                      </p:to>
                                    </p:set>
                                    <p:anim calcmode="lin" valueType="num">
                                      <p:cBhvr>
                                        <p:cTn id="49" dur="500" fill="hold"/>
                                        <p:tgtEl>
                                          <p:spTgt spid="1571880">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157188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571880">
                                            <p:txEl>
                                              <p:pRg st="2" end="2"/>
                                            </p:txEl>
                                          </p:spTgt>
                                        </p:tgtEl>
                                        <p:attrNameLst>
                                          <p:attrName>style.visibility</p:attrName>
                                        </p:attrNameLst>
                                      </p:cBhvr>
                                      <p:to>
                                        <p:strVal val="visible"/>
                                      </p:to>
                                    </p:set>
                                    <p:anim calcmode="lin" valueType="num">
                                      <p:cBhvr>
                                        <p:cTn id="55" dur="500" fill="hold"/>
                                        <p:tgtEl>
                                          <p:spTgt spid="1571880">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157188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571880">
                                            <p:txEl>
                                              <p:pRg st="3" end="3"/>
                                            </p:txEl>
                                          </p:spTgt>
                                        </p:tgtEl>
                                        <p:attrNameLst>
                                          <p:attrName>style.visibility</p:attrName>
                                        </p:attrNameLst>
                                      </p:cBhvr>
                                      <p:to>
                                        <p:strVal val="visible"/>
                                      </p:to>
                                    </p:set>
                                    <p:anim calcmode="lin" valueType="num">
                                      <p:cBhvr>
                                        <p:cTn id="61" dur="500" fill="hold"/>
                                        <p:tgtEl>
                                          <p:spTgt spid="1571880">
                                            <p:txEl>
                                              <p:pRg st="3" end="3"/>
                                            </p:txEl>
                                          </p:spTgt>
                                        </p:tgtEl>
                                        <p:attrNameLst>
                                          <p:attrName>ppt_w</p:attrName>
                                        </p:attrNameLst>
                                      </p:cBhvr>
                                      <p:tavLst>
                                        <p:tav tm="0">
                                          <p:val>
                                            <p:fltVal val="0"/>
                                          </p:val>
                                        </p:tav>
                                        <p:tav tm="100000">
                                          <p:val>
                                            <p:strVal val="#ppt_w"/>
                                          </p:val>
                                        </p:tav>
                                      </p:tavLst>
                                    </p:anim>
                                    <p:anim calcmode="lin" valueType="num">
                                      <p:cBhvr>
                                        <p:cTn id="62" dur="500" fill="hold"/>
                                        <p:tgtEl>
                                          <p:spTgt spid="157188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571880">
                                            <p:txEl>
                                              <p:pRg st="4" end="4"/>
                                            </p:txEl>
                                          </p:spTgt>
                                        </p:tgtEl>
                                        <p:attrNameLst>
                                          <p:attrName>style.visibility</p:attrName>
                                        </p:attrNameLst>
                                      </p:cBhvr>
                                      <p:to>
                                        <p:strVal val="visible"/>
                                      </p:to>
                                    </p:set>
                                    <p:anim calcmode="lin" valueType="num">
                                      <p:cBhvr>
                                        <p:cTn id="67" dur="500" fill="hold"/>
                                        <p:tgtEl>
                                          <p:spTgt spid="1571880">
                                            <p:txEl>
                                              <p:pRg st="4" end="4"/>
                                            </p:txEl>
                                          </p:spTgt>
                                        </p:tgtEl>
                                        <p:attrNameLst>
                                          <p:attrName>ppt_w</p:attrName>
                                        </p:attrNameLst>
                                      </p:cBhvr>
                                      <p:tavLst>
                                        <p:tav tm="0">
                                          <p:val>
                                            <p:fltVal val="0"/>
                                          </p:val>
                                        </p:tav>
                                        <p:tav tm="100000">
                                          <p:val>
                                            <p:strVal val="#ppt_w"/>
                                          </p:val>
                                        </p:tav>
                                      </p:tavLst>
                                    </p:anim>
                                    <p:anim calcmode="lin" valueType="num">
                                      <p:cBhvr>
                                        <p:cTn id="68" dur="500" fill="hold"/>
                                        <p:tgtEl>
                                          <p:spTgt spid="157188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571880">
                                            <p:txEl>
                                              <p:pRg st="5" end="5"/>
                                            </p:txEl>
                                          </p:spTgt>
                                        </p:tgtEl>
                                        <p:attrNameLst>
                                          <p:attrName>style.visibility</p:attrName>
                                        </p:attrNameLst>
                                      </p:cBhvr>
                                      <p:to>
                                        <p:strVal val="visible"/>
                                      </p:to>
                                    </p:set>
                                    <p:anim calcmode="lin" valueType="num">
                                      <p:cBhvr>
                                        <p:cTn id="73" dur="500" fill="hold"/>
                                        <p:tgtEl>
                                          <p:spTgt spid="1571880">
                                            <p:txEl>
                                              <p:pRg st="5" end="5"/>
                                            </p:txEl>
                                          </p:spTgt>
                                        </p:tgtEl>
                                        <p:attrNameLst>
                                          <p:attrName>ppt_w</p:attrName>
                                        </p:attrNameLst>
                                      </p:cBhvr>
                                      <p:tavLst>
                                        <p:tav tm="0">
                                          <p:val>
                                            <p:fltVal val="0"/>
                                          </p:val>
                                        </p:tav>
                                        <p:tav tm="100000">
                                          <p:val>
                                            <p:strVal val="#ppt_w"/>
                                          </p:val>
                                        </p:tav>
                                      </p:tavLst>
                                    </p:anim>
                                    <p:anim calcmode="lin" valueType="num">
                                      <p:cBhvr>
                                        <p:cTn id="74" dur="500" fill="hold"/>
                                        <p:tgtEl>
                                          <p:spTgt spid="157188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571881">
                                            <p:txEl>
                                              <p:pRg st="0" end="0"/>
                                            </p:txEl>
                                          </p:spTgt>
                                        </p:tgtEl>
                                        <p:attrNameLst>
                                          <p:attrName>style.visibility</p:attrName>
                                        </p:attrNameLst>
                                      </p:cBhvr>
                                      <p:to>
                                        <p:strVal val="visible"/>
                                      </p:to>
                                    </p:set>
                                    <p:anim calcmode="lin" valueType="num">
                                      <p:cBhvr>
                                        <p:cTn id="79" dur="500" fill="hold"/>
                                        <p:tgtEl>
                                          <p:spTgt spid="1571881">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157188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1571881">
                                            <p:txEl>
                                              <p:pRg st="1" end="1"/>
                                            </p:txEl>
                                          </p:spTgt>
                                        </p:tgtEl>
                                        <p:attrNameLst>
                                          <p:attrName>style.visibility</p:attrName>
                                        </p:attrNameLst>
                                      </p:cBhvr>
                                      <p:to>
                                        <p:strVal val="visible"/>
                                      </p:to>
                                    </p:set>
                                    <p:anim calcmode="lin" valueType="num">
                                      <p:cBhvr>
                                        <p:cTn id="85" dur="500" fill="hold"/>
                                        <p:tgtEl>
                                          <p:spTgt spid="1571881">
                                            <p:txEl>
                                              <p:pRg st="1" end="1"/>
                                            </p:txEl>
                                          </p:spTgt>
                                        </p:tgtEl>
                                        <p:attrNameLst>
                                          <p:attrName>ppt_w</p:attrName>
                                        </p:attrNameLst>
                                      </p:cBhvr>
                                      <p:tavLst>
                                        <p:tav tm="0">
                                          <p:val>
                                            <p:fltVal val="0"/>
                                          </p:val>
                                        </p:tav>
                                        <p:tav tm="100000">
                                          <p:val>
                                            <p:strVal val="#ppt_w"/>
                                          </p:val>
                                        </p:tav>
                                      </p:tavLst>
                                    </p:anim>
                                    <p:anim calcmode="lin" valueType="num">
                                      <p:cBhvr>
                                        <p:cTn id="86" dur="500" fill="hold"/>
                                        <p:tgtEl>
                                          <p:spTgt spid="157188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1571881">
                                            <p:txEl>
                                              <p:pRg st="2" end="2"/>
                                            </p:txEl>
                                          </p:spTgt>
                                        </p:tgtEl>
                                        <p:attrNameLst>
                                          <p:attrName>style.visibility</p:attrName>
                                        </p:attrNameLst>
                                      </p:cBhvr>
                                      <p:to>
                                        <p:strVal val="visible"/>
                                      </p:to>
                                    </p:set>
                                    <p:anim calcmode="lin" valueType="num">
                                      <p:cBhvr>
                                        <p:cTn id="91" dur="500" fill="hold"/>
                                        <p:tgtEl>
                                          <p:spTgt spid="1571881">
                                            <p:txEl>
                                              <p:pRg st="2" end="2"/>
                                            </p:txEl>
                                          </p:spTgt>
                                        </p:tgtEl>
                                        <p:attrNameLst>
                                          <p:attrName>ppt_w</p:attrName>
                                        </p:attrNameLst>
                                      </p:cBhvr>
                                      <p:tavLst>
                                        <p:tav tm="0">
                                          <p:val>
                                            <p:fltVal val="0"/>
                                          </p:val>
                                        </p:tav>
                                        <p:tav tm="100000">
                                          <p:val>
                                            <p:strVal val="#ppt_w"/>
                                          </p:val>
                                        </p:tav>
                                      </p:tavLst>
                                    </p:anim>
                                    <p:anim calcmode="lin" valueType="num">
                                      <p:cBhvr>
                                        <p:cTn id="92" dur="500" fill="hold"/>
                                        <p:tgtEl>
                                          <p:spTgt spid="157188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1571881">
                                            <p:txEl>
                                              <p:pRg st="3" end="3"/>
                                            </p:txEl>
                                          </p:spTgt>
                                        </p:tgtEl>
                                        <p:attrNameLst>
                                          <p:attrName>style.visibility</p:attrName>
                                        </p:attrNameLst>
                                      </p:cBhvr>
                                      <p:to>
                                        <p:strVal val="visible"/>
                                      </p:to>
                                    </p:set>
                                    <p:anim calcmode="lin" valueType="num">
                                      <p:cBhvr>
                                        <p:cTn id="97" dur="500" fill="hold"/>
                                        <p:tgtEl>
                                          <p:spTgt spid="1571881">
                                            <p:txEl>
                                              <p:pRg st="3" end="3"/>
                                            </p:txEl>
                                          </p:spTgt>
                                        </p:tgtEl>
                                        <p:attrNameLst>
                                          <p:attrName>ppt_w</p:attrName>
                                        </p:attrNameLst>
                                      </p:cBhvr>
                                      <p:tavLst>
                                        <p:tav tm="0">
                                          <p:val>
                                            <p:fltVal val="0"/>
                                          </p:val>
                                        </p:tav>
                                        <p:tav tm="100000">
                                          <p:val>
                                            <p:strVal val="#ppt_w"/>
                                          </p:val>
                                        </p:tav>
                                      </p:tavLst>
                                    </p:anim>
                                    <p:anim calcmode="lin" valueType="num">
                                      <p:cBhvr>
                                        <p:cTn id="98" dur="500" fill="hold"/>
                                        <p:tgtEl>
                                          <p:spTgt spid="157188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1571881">
                                            <p:txEl>
                                              <p:pRg st="4" end="4"/>
                                            </p:txEl>
                                          </p:spTgt>
                                        </p:tgtEl>
                                        <p:attrNameLst>
                                          <p:attrName>style.visibility</p:attrName>
                                        </p:attrNameLst>
                                      </p:cBhvr>
                                      <p:to>
                                        <p:strVal val="visible"/>
                                      </p:to>
                                    </p:set>
                                    <p:anim calcmode="lin" valueType="num">
                                      <p:cBhvr>
                                        <p:cTn id="103" dur="500" fill="hold"/>
                                        <p:tgtEl>
                                          <p:spTgt spid="1571881">
                                            <p:txEl>
                                              <p:pRg st="4" end="4"/>
                                            </p:txEl>
                                          </p:spTgt>
                                        </p:tgtEl>
                                        <p:attrNameLst>
                                          <p:attrName>ppt_w</p:attrName>
                                        </p:attrNameLst>
                                      </p:cBhvr>
                                      <p:tavLst>
                                        <p:tav tm="0">
                                          <p:val>
                                            <p:fltVal val="0"/>
                                          </p:val>
                                        </p:tav>
                                        <p:tav tm="100000">
                                          <p:val>
                                            <p:strVal val="#ppt_w"/>
                                          </p:val>
                                        </p:tav>
                                      </p:tavLst>
                                    </p:anim>
                                    <p:anim calcmode="lin" valueType="num">
                                      <p:cBhvr>
                                        <p:cTn id="104" dur="500" fill="hold"/>
                                        <p:tgtEl>
                                          <p:spTgt spid="157188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1571881">
                                            <p:txEl>
                                              <p:pRg st="5" end="5"/>
                                            </p:txEl>
                                          </p:spTgt>
                                        </p:tgtEl>
                                        <p:attrNameLst>
                                          <p:attrName>style.visibility</p:attrName>
                                        </p:attrNameLst>
                                      </p:cBhvr>
                                      <p:to>
                                        <p:strVal val="visible"/>
                                      </p:to>
                                    </p:set>
                                    <p:anim calcmode="lin" valueType="num">
                                      <p:cBhvr>
                                        <p:cTn id="109" dur="500" fill="hold"/>
                                        <p:tgtEl>
                                          <p:spTgt spid="1571881">
                                            <p:txEl>
                                              <p:pRg st="5" end="5"/>
                                            </p:txEl>
                                          </p:spTgt>
                                        </p:tgtEl>
                                        <p:attrNameLst>
                                          <p:attrName>ppt_w</p:attrName>
                                        </p:attrNameLst>
                                      </p:cBhvr>
                                      <p:tavLst>
                                        <p:tav tm="0">
                                          <p:val>
                                            <p:fltVal val="0"/>
                                          </p:val>
                                        </p:tav>
                                        <p:tav tm="100000">
                                          <p:val>
                                            <p:strVal val="#ppt_w"/>
                                          </p:val>
                                        </p:tav>
                                      </p:tavLst>
                                    </p:anim>
                                    <p:anim calcmode="lin" valueType="num">
                                      <p:cBhvr>
                                        <p:cTn id="110" dur="500" fill="hold"/>
                                        <p:tgtEl>
                                          <p:spTgt spid="157188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1571882">
                                            <p:txEl>
                                              <p:pRg st="0" end="0"/>
                                            </p:txEl>
                                          </p:spTgt>
                                        </p:tgtEl>
                                        <p:attrNameLst>
                                          <p:attrName>style.visibility</p:attrName>
                                        </p:attrNameLst>
                                      </p:cBhvr>
                                      <p:to>
                                        <p:strVal val="visible"/>
                                      </p:to>
                                    </p:set>
                                    <p:anim calcmode="lin" valueType="num">
                                      <p:cBhvr>
                                        <p:cTn id="115" dur="500" fill="hold"/>
                                        <p:tgtEl>
                                          <p:spTgt spid="1571882">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157188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1571882">
                                            <p:txEl>
                                              <p:pRg st="1" end="1"/>
                                            </p:txEl>
                                          </p:spTgt>
                                        </p:tgtEl>
                                        <p:attrNameLst>
                                          <p:attrName>style.visibility</p:attrName>
                                        </p:attrNameLst>
                                      </p:cBhvr>
                                      <p:to>
                                        <p:strVal val="visible"/>
                                      </p:to>
                                    </p:set>
                                    <p:anim calcmode="lin" valueType="num">
                                      <p:cBhvr>
                                        <p:cTn id="121" dur="500" fill="hold"/>
                                        <p:tgtEl>
                                          <p:spTgt spid="1571882">
                                            <p:txEl>
                                              <p:pRg st="1" end="1"/>
                                            </p:txEl>
                                          </p:spTgt>
                                        </p:tgtEl>
                                        <p:attrNameLst>
                                          <p:attrName>ppt_w</p:attrName>
                                        </p:attrNameLst>
                                      </p:cBhvr>
                                      <p:tavLst>
                                        <p:tav tm="0">
                                          <p:val>
                                            <p:fltVal val="0"/>
                                          </p:val>
                                        </p:tav>
                                        <p:tav tm="100000">
                                          <p:val>
                                            <p:strVal val="#ppt_w"/>
                                          </p:val>
                                        </p:tav>
                                      </p:tavLst>
                                    </p:anim>
                                    <p:anim calcmode="lin" valueType="num">
                                      <p:cBhvr>
                                        <p:cTn id="122" dur="500" fill="hold"/>
                                        <p:tgtEl>
                                          <p:spTgt spid="157188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16" fill="hold" grpId="0" nodeType="clickEffect">
                                  <p:stCondLst>
                                    <p:cond delay="0"/>
                                  </p:stCondLst>
                                  <p:childTnLst>
                                    <p:set>
                                      <p:cBhvr>
                                        <p:cTn id="126" dur="1" fill="hold">
                                          <p:stCondLst>
                                            <p:cond delay="0"/>
                                          </p:stCondLst>
                                        </p:cTn>
                                        <p:tgtEl>
                                          <p:spTgt spid="1571882">
                                            <p:txEl>
                                              <p:pRg st="2" end="2"/>
                                            </p:txEl>
                                          </p:spTgt>
                                        </p:tgtEl>
                                        <p:attrNameLst>
                                          <p:attrName>style.visibility</p:attrName>
                                        </p:attrNameLst>
                                      </p:cBhvr>
                                      <p:to>
                                        <p:strVal val="visible"/>
                                      </p:to>
                                    </p:set>
                                    <p:anim calcmode="lin" valueType="num">
                                      <p:cBhvr>
                                        <p:cTn id="127" dur="500" fill="hold"/>
                                        <p:tgtEl>
                                          <p:spTgt spid="1571882">
                                            <p:txEl>
                                              <p:pRg st="2" end="2"/>
                                            </p:txEl>
                                          </p:spTgt>
                                        </p:tgtEl>
                                        <p:attrNameLst>
                                          <p:attrName>ppt_w</p:attrName>
                                        </p:attrNameLst>
                                      </p:cBhvr>
                                      <p:tavLst>
                                        <p:tav tm="0">
                                          <p:val>
                                            <p:fltVal val="0"/>
                                          </p:val>
                                        </p:tav>
                                        <p:tav tm="100000">
                                          <p:val>
                                            <p:strVal val="#ppt_w"/>
                                          </p:val>
                                        </p:tav>
                                      </p:tavLst>
                                    </p:anim>
                                    <p:anim calcmode="lin" valueType="num">
                                      <p:cBhvr>
                                        <p:cTn id="128" dur="500" fill="hold"/>
                                        <p:tgtEl>
                                          <p:spTgt spid="157188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16" fill="hold" grpId="0" nodeType="clickEffect">
                                  <p:stCondLst>
                                    <p:cond delay="0"/>
                                  </p:stCondLst>
                                  <p:childTnLst>
                                    <p:set>
                                      <p:cBhvr>
                                        <p:cTn id="132" dur="1" fill="hold">
                                          <p:stCondLst>
                                            <p:cond delay="0"/>
                                          </p:stCondLst>
                                        </p:cTn>
                                        <p:tgtEl>
                                          <p:spTgt spid="1571882">
                                            <p:txEl>
                                              <p:pRg st="3" end="3"/>
                                            </p:txEl>
                                          </p:spTgt>
                                        </p:tgtEl>
                                        <p:attrNameLst>
                                          <p:attrName>style.visibility</p:attrName>
                                        </p:attrNameLst>
                                      </p:cBhvr>
                                      <p:to>
                                        <p:strVal val="visible"/>
                                      </p:to>
                                    </p:set>
                                    <p:anim calcmode="lin" valueType="num">
                                      <p:cBhvr>
                                        <p:cTn id="133" dur="500" fill="hold"/>
                                        <p:tgtEl>
                                          <p:spTgt spid="1571882">
                                            <p:txEl>
                                              <p:pRg st="3" end="3"/>
                                            </p:txEl>
                                          </p:spTgt>
                                        </p:tgtEl>
                                        <p:attrNameLst>
                                          <p:attrName>ppt_w</p:attrName>
                                        </p:attrNameLst>
                                      </p:cBhvr>
                                      <p:tavLst>
                                        <p:tav tm="0">
                                          <p:val>
                                            <p:fltVal val="0"/>
                                          </p:val>
                                        </p:tav>
                                        <p:tav tm="100000">
                                          <p:val>
                                            <p:strVal val="#ppt_w"/>
                                          </p:val>
                                        </p:tav>
                                      </p:tavLst>
                                    </p:anim>
                                    <p:anim calcmode="lin" valueType="num">
                                      <p:cBhvr>
                                        <p:cTn id="134" dur="500" fill="hold"/>
                                        <p:tgtEl>
                                          <p:spTgt spid="157188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ntr" presetSubtype="16" fill="hold" grpId="0" nodeType="clickEffect">
                                  <p:stCondLst>
                                    <p:cond delay="0"/>
                                  </p:stCondLst>
                                  <p:childTnLst>
                                    <p:set>
                                      <p:cBhvr>
                                        <p:cTn id="138" dur="1" fill="hold">
                                          <p:stCondLst>
                                            <p:cond delay="0"/>
                                          </p:stCondLst>
                                        </p:cTn>
                                        <p:tgtEl>
                                          <p:spTgt spid="1571882">
                                            <p:txEl>
                                              <p:pRg st="4" end="4"/>
                                            </p:txEl>
                                          </p:spTgt>
                                        </p:tgtEl>
                                        <p:attrNameLst>
                                          <p:attrName>style.visibility</p:attrName>
                                        </p:attrNameLst>
                                      </p:cBhvr>
                                      <p:to>
                                        <p:strVal val="visible"/>
                                      </p:to>
                                    </p:set>
                                    <p:anim calcmode="lin" valueType="num">
                                      <p:cBhvr>
                                        <p:cTn id="139" dur="500" fill="hold"/>
                                        <p:tgtEl>
                                          <p:spTgt spid="1571882">
                                            <p:txEl>
                                              <p:pRg st="4" end="4"/>
                                            </p:txEl>
                                          </p:spTgt>
                                        </p:tgtEl>
                                        <p:attrNameLst>
                                          <p:attrName>ppt_w</p:attrName>
                                        </p:attrNameLst>
                                      </p:cBhvr>
                                      <p:tavLst>
                                        <p:tav tm="0">
                                          <p:val>
                                            <p:fltVal val="0"/>
                                          </p:val>
                                        </p:tav>
                                        <p:tav tm="100000">
                                          <p:val>
                                            <p:strVal val="#ppt_w"/>
                                          </p:val>
                                        </p:tav>
                                      </p:tavLst>
                                    </p:anim>
                                    <p:anim calcmode="lin" valueType="num">
                                      <p:cBhvr>
                                        <p:cTn id="140" dur="500" fill="hold"/>
                                        <p:tgtEl>
                                          <p:spTgt spid="157188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1571882">
                                            <p:txEl>
                                              <p:pRg st="5" end="5"/>
                                            </p:txEl>
                                          </p:spTgt>
                                        </p:tgtEl>
                                        <p:attrNameLst>
                                          <p:attrName>style.visibility</p:attrName>
                                        </p:attrNameLst>
                                      </p:cBhvr>
                                      <p:to>
                                        <p:strVal val="visible"/>
                                      </p:to>
                                    </p:set>
                                    <p:anim calcmode="lin" valueType="num">
                                      <p:cBhvr>
                                        <p:cTn id="145" dur="500" fill="hold"/>
                                        <p:tgtEl>
                                          <p:spTgt spid="1571882">
                                            <p:txEl>
                                              <p:pRg st="5" end="5"/>
                                            </p:txEl>
                                          </p:spTgt>
                                        </p:tgtEl>
                                        <p:attrNameLst>
                                          <p:attrName>ppt_w</p:attrName>
                                        </p:attrNameLst>
                                      </p:cBhvr>
                                      <p:tavLst>
                                        <p:tav tm="0">
                                          <p:val>
                                            <p:fltVal val="0"/>
                                          </p:val>
                                        </p:tav>
                                        <p:tav tm="100000">
                                          <p:val>
                                            <p:strVal val="#ppt_w"/>
                                          </p:val>
                                        </p:tav>
                                      </p:tavLst>
                                    </p:anim>
                                    <p:anim calcmode="lin" valueType="num">
                                      <p:cBhvr>
                                        <p:cTn id="146" dur="500" fill="hold"/>
                                        <p:tgtEl>
                                          <p:spTgt spid="1571882">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3" presetClass="entr" presetSubtype="16" fill="hold" grpId="0" nodeType="clickEffect">
                                  <p:stCondLst>
                                    <p:cond delay="0"/>
                                  </p:stCondLst>
                                  <p:childTnLst>
                                    <p:set>
                                      <p:cBhvr>
                                        <p:cTn id="150" dur="1" fill="hold">
                                          <p:stCondLst>
                                            <p:cond delay="0"/>
                                          </p:stCondLst>
                                        </p:cTn>
                                        <p:tgtEl>
                                          <p:spTgt spid="1571891">
                                            <p:txEl>
                                              <p:pRg st="0" end="0"/>
                                            </p:txEl>
                                          </p:spTgt>
                                        </p:tgtEl>
                                        <p:attrNameLst>
                                          <p:attrName>style.visibility</p:attrName>
                                        </p:attrNameLst>
                                      </p:cBhvr>
                                      <p:to>
                                        <p:strVal val="visible"/>
                                      </p:to>
                                    </p:set>
                                    <p:anim calcmode="lin" valueType="num">
                                      <p:cBhvr>
                                        <p:cTn id="151" dur="500" fill="hold"/>
                                        <p:tgtEl>
                                          <p:spTgt spid="1571891">
                                            <p:txEl>
                                              <p:pRg st="0" end="0"/>
                                            </p:txEl>
                                          </p:spTgt>
                                        </p:tgtEl>
                                        <p:attrNameLst>
                                          <p:attrName>ppt_w</p:attrName>
                                        </p:attrNameLst>
                                      </p:cBhvr>
                                      <p:tavLst>
                                        <p:tav tm="0">
                                          <p:val>
                                            <p:fltVal val="0"/>
                                          </p:val>
                                        </p:tav>
                                        <p:tav tm="100000">
                                          <p:val>
                                            <p:strVal val="#ppt_w"/>
                                          </p:val>
                                        </p:tav>
                                      </p:tavLst>
                                    </p:anim>
                                    <p:anim calcmode="lin" valueType="num">
                                      <p:cBhvr>
                                        <p:cTn id="152" dur="500" fill="hold"/>
                                        <p:tgtEl>
                                          <p:spTgt spid="1571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3" presetClass="entr" presetSubtype="16" fill="hold" grpId="0" nodeType="clickEffect">
                                  <p:stCondLst>
                                    <p:cond delay="0"/>
                                  </p:stCondLst>
                                  <p:childTnLst>
                                    <p:set>
                                      <p:cBhvr>
                                        <p:cTn id="156" dur="1" fill="hold">
                                          <p:stCondLst>
                                            <p:cond delay="0"/>
                                          </p:stCondLst>
                                        </p:cTn>
                                        <p:tgtEl>
                                          <p:spTgt spid="1571891">
                                            <p:txEl>
                                              <p:pRg st="1" end="1"/>
                                            </p:txEl>
                                          </p:spTgt>
                                        </p:tgtEl>
                                        <p:attrNameLst>
                                          <p:attrName>style.visibility</p:attrName>
                                        </p:attrNameLst>
                                      </p:cBhvr>
                                      <p:to>
                                        <p:strVal val="visible"/>
                                      </p:to>
                                    </p:set>
                                    <p:anim calcmode="lin" valueType="num">
                                      <p:cBhvr>
                                        <p:cTn id="157" dur="500" fill="hold"/>
                                        <p:tgtEl>
                                          <p:spTgt spid="1571891">
                                            <p:txEl>
                                              <p:pRg st="1" end="1"/>
                                            </p:txEl>
                                          </p:spTgt>
                                        </p:tgtEl>
                                        <p:attrNameLst>
                                          <p:attrName>ppt_w</p:attrName>
                                        </p:attrNameLst>
                                      </p:cBhvr>
                                      <p:tavLst>
                                        <p:tav tm="0">
                                          <p:val>
                                            <p:fltVal val="0"/>
                                          </p:val>
                                        </p:tav>
                                        <p:tav tm="100000">
                                          <p:val>
                                            <p:strVal val="#ppt_w"/>
                                          </p:val>
                                        </p:tav>
                                      </p:tavLst>
                                    </p:anim>
                                    <p:anim calcmode="lin" valueType="num">
                                      <p:cBhvr>
                                        <p:cTn id="158" dur="500" fill="hold"/>
                                        <p:tgtEl>
                                          <p:spTgt spid="15718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3" presetClass="entr" presetSubtype="16" fill="hold" grpId="0" nodeType="clickEffect">
                                  <p:stCondLst>
                                    <p:cond delay="0"/>
                                  </p:stCondLst>
                                  <p:childTnLst>
                                    <p:set>
                                      <p:cBhvr>
                                        <p:cTn id="162" dur="1" fill="hold">
                                          <p:stCondLst>
                                            <p:cond delay="0"/>
                                          </p:stCondLst>
                                        </p:cTn>
                                        <p:tgtEl>
                                          <p:spTgt spid="1571891">
                                            <p:txEl>
                                              <p:pRg st="2" end="2"/>
                                            </p:txEl>
                                          </p:spTgt>
                                        </p:tgtEl>
                                        <p:attrNameLst>
                                          <p:attrName>style.visibility</p:attrName>
                                        </p:attrNameLst>
                                      </p:cBhvr>
                                      <p:to>
                                        <p:strVal val="visible"/>
                                      </p:to>
                                    </p:set>
                                    <p:anim calcmode="lin" valueType="num">
                                      <p:cBhvr>
                                        <p:cTn id="163" dur="500" fill="hold"/>
                                        <p:tgtEl>
                                          <p:spTgt spid="1571891">
                                            <p:txEl>
                                              <p:pRg st="2" end="2"/>
                                            </p:txEl>
                                          </p:spTgt>
                                        </p:tgtEl>
                                        <p:attrNameLst>
                                          <p:attrName>ppt_w</p:attrName>
                                        </p:attrNameLst>
                                      </p:cBhvr>
                                      <p:tavLst>
                                        <p:tav tm="0">
                                          <p:val>
                                            <p:fltVal val="0"/>
                                          </p:val>
                                        </p:tav>
                                        <p:tav tm="100000">
                                          <p:val>
                                            <p:strVal val="#ppt_w"/>
                                          </p:val>
                                        </p:tav>
                                      </p:tavLst>
                                    </p:anim>
                                    <p:anim calcmode="lin" valueType="num">
                                      <p:cBhvr>
                                        <p:cTn id="164" dur="500" fill="hold"/>
                                        <p:tgtEl>
                                          <p:spTgt spid="15718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3" presetClass="entr" presetSubtype="16" fill="hold" grpId="0" nodeType="clickEffect">
                                  <p:stCondLst>
                                    <p:cond delay="0"/>
                                  </p:stCondLst>
                                  <p:childTnLst>
                                    <p:set>
                                      <p:cBhvr>
                                        <p:cTn id="168" dur="1" fill="hold">
                                          <p:stCondLst>
                                            <p:cond delay="0"/>
                                          </p:stCondLst>
                                        </p:cTn>
                                        <p:tgtEl>
                                          <p:spTgt spid="1571891">
                                            <p:txEl>
                                              <p:pRg st="3" end="3"/>
                                            </p:txEl>
                                          </p:spTgt>
                                        </p:tgtEl>
                                        <p:attrNameLst>
                                          <p:attrName>style.visibility</p:attrName>
                                        </p:attrNameLst>
                                      </p:cBhvr>
                                      <p:to>
                                        <p:strVal val="visible"/>
                                      </p:to>
                                    </p:set>
                                    <p:anim calcmode="lin" valueType="num">
                                      <p:cBhvr>
                                        <p:cTn id="169" dur="500" fill="hold"/>
                                        <p:tgtEl>
                                          <p:spTgt spid="1571891">
                                            <p:txEl>
                                              <p:pRg st="3" end="3"/>
                                            </p:txEl>
                                          </p:spTgt>
                                        </p:tgtEl>
                                        <p:attrNameLst>
                                          <p:attrName>ppt_w</p:attrName>
                                        </p:attrNameLst>
                                      </p:cBhvr>
                                      <p:tavLst>
                                        <p:tav tm="0">
                                          <p:val>
                                            <p:fltVal val="0"/>
                                          </p:val>
                                        </p:tav>
                                        <p:tav tm="100000">
                                          <p:val>
                                            <p:strVal val="#ppt_w"/>
                                          </p:val>
                                        </p:tav>
                                      </p:tavLst>
                                    </p:anim>
                                    <p:anim calcmode="lin" valueType="num">
                                      <p:cBhvr>
                                        <p:cTn id="170" dur="500" fill="hold"/>
                                        <p:tgtEl>
                                          <p:spTgt spid="15718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3" presetClass="entr" presetSubtype="16" fill="hold" grpId="0" nodeType="clickEffect">
                                  <p:stCondLst>
                                    <p:cond delay="0"/>
                                  </p:stCondLst>
                                  <p:childTnLst>
                                    <p:set>
                                      <p:cBhvr>
                                        <p:cTn id="174" dur="1" fill="hold">
                                          <p:stCondLst>
                                            <p:cond delay="0"/>
                                          </p:stCondLst>
                                        </p:cTn>
                                        <p:tgtEl>
                                          <p:spTgt spid="1571891">
                                            <p:txEl>
                                              <p:pRg st="4" end="4"/>
                                            </p:txEl>
                                          </p:spTgt>
                                        </p:tgtEl>
                                        <p:attrNameLst>
                                          <p:attrName>style.visibility</p:attrName>
                                        </p:attrNameLst>
                                      </p:cBhvr>
                                      <p:to>
                                        <p:strVal val="visible"/>
                                      </p:to>
                                    </p:set>
                                    <p:anim calcmode="lin" valueType="num">
                                      <p:cBhvr>
                                        <p:cTn id="175" dur="500" fill="hold"/>
                                        <p:tgtEl>
                                          <p:spTgt spid="1571891">
                                            <p:txEl>
                                              <p:pRg st="4" end="4"/>
                                            </p:txEl>
                                          </p:spTgt>
                                        </p:tgtEl>
                                        <p:attrNameLst>
                                          <p:attrName>ppt_w</p:attrName>
                                        </p:attrNameLst>
                                      </p:cBhvr>
                                      <p:tavLst>
                                        <p:tav tm="0">
                                          <p:val>
                                            <p:fltVal val="0"/>
                                          </p:val>
                                        </p:tav>
                                        <p:tav tm="100000">
                                          <p:val>
                                            <p:strVal val="#ppt_w"/>
                                          </p:val>
                                        </p:tav>
                                      </p:tavLst>
                                    </p:anim>
                                    <p:anim calcmode="lin" valueType="num">
                                      <p:cBhvr>
                                        <p:cTn id="176" dur="500" fill="hold"/>
                                        <p:tgtEl>
                                          <p:spTgt spid="157189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3" presetClass="entr" presetSubtype="16" fill="hold" grpId="0" nodeType="clickEffect">
                                  <p:stCondLst>
                                    <p:cond delay="0"/>
                                  </p:stCondLst>
                                  <p:childTnLst>
                                    <p:set>
                                      <p:cBhvr>
                                        <p:cTn id="180" dur="1" fill="hold">
                                          <p:stCondLst>
                                            <p:cond delay="0"/>
                                          </p:stCondLst>
                                        </p:cTn>
                                        <p:tgtEl>
                                          <p:spTgt spid="1571891">
                                            <p:txEl>
                                              <p:pRg st="5" end="5"/>
                                            </p:txEl>
                                          </p:spTgt>
                                        </p:tgtEl>
                                        <p:attrNameLst>
                                          <p:attrName>style.visibility</p:attrName>
                                        </p:attrNameLst>
                                      </p:cBhvr>
                                      <p:to>
                                        <p:strVal val="visible"/>
                                      </p:to>
                                    </p:set>
                                    <p:anim calcmode="lin" valueType="num">
                                      <p:cBhvr>
                                        <p:cTn id="181" dur="500" fill="hold"/>
                                        <p:tgtEl>
                                          <p:spTgt spid="1571891">
                                            <p:txEl>
                                              <p:pRg st="5" end="5"/>
                                            </p:txEl>
                                          </p:spTgt>
                                        </p:tgtEl>
                                        <p:attrNameLst>
                                          <p:attrName>ppt_w</p:attrName>
                                        </p:attrNameLst>
                                      </p:cBhvr>
                                      <p:tavLst>
                                        <p:tav tm="0">
                                          <p:val>
                                            <p:fltVal val="0"/>
                                          </p:val>
                                        </p:tav>
                                        <p:tav tm="100000">
                                          <p:val>
                                            <p:strVal val="#ppt_w"/>
                                          </p:val>
                                        </p:tav>
                                      </p:tavLst>
                                    </p:anim>
                                    <p:anim calcmode="lin" valueType="num">
                                      <p:cBhvr>
                                        <p:cTn id="182" dur="500" fill="hold"/>
                                        <p:tgtEl>
                                          <p:spTgt spid="157189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3" presetClass="entr" presetSubtype="16" fill="hold" grpId="0" nodeType="clickEffect">
                                  <p:stCondLst>
                                    <p:cond delay="0"/>
                                  </p:stCondLst>
                                  <p:childTnLst>
                                    <p:set>
                                      <p:cBhvr>
                                        <p:cTn id="186" dur="1" fill="hold">
                                          <p:stCondLst>
                                            <p:cond delay="0"/>
                                          </p:stCondLst>
                                        </p:cTn>
                                        <p:tgtEl>
                                          <p:spTgt spid="1571884">
                                            <p:txEl>
                                              <p:pRg st="0" end="0"/>
                                            </p:txEl>
                                          </p:spTgt>
                                        </p:tgtEl>
                                        <p:attrNameLst>
                                          <p:attrName>style.visibility</p:attrName>
                                        </p:attrNameLst>
                                      </p:cBhvr>
                                      <p:to>
                                        <p:strVal val="visible"/>
                                      </p:to>
                                    </p:set>
                                    <p:anim calcmode="lin" valueType="num">
                                      <p:cBhvr>
                                        <p:cTn id="187" dur="500" fill="hold"/>
                                        <p:tgtEl>
                                          <p:spTgt spid="1571884">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157188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3" presetClass="entr" presetSubtype="16" fill="hold" grpId="0" nodeType="clickEffect">
                                  <p:stCondLst>
                                    <p:cond delay="0"/>
                                  </p:stCondLst>
                                  <p:childTnLst>
                                    <p:set>
                                      <p:cBhvr>
                                        <p:cTn id="192" dur="1" fill="hold">
                                          <p:stCondLst>
                                            <p:cond delay="0"/>
                                          </p:stCondLst>
                                        </p:cTn>
                                        <p:tgtEl>
                                          <p:spTgt spid="1571884">
                                            <p:txEl>
                                              <p:pRg st="1" end="1"/>
                                            </p:txEl>
                                          </p:spTgt>
                                        </p:tgtEl>
                                        <p:attrNameLst>
                                          <p:attrName>style.visibility</p:attrName>
                                        </p:attrNameLst>
                                      </p:cBhvr>
                                      <p:to>
                                        <p:strVal val="visible"/>
                                      </p:to>
                                    </p:set>
                                    <p:anim calcmode="lin" valueType="num">
                                      <p:cBhvr>
                                        <p:cTn id="193" dur="500" fill="hold"/>
                                        <p:tgtEl>
                                          <p:spTgt spid="1571884">
                                            <p:txEl>
                                              <p:pRg st="1" end="1"/>
                                            </p:txEl>
                                          </p:spTgt>
                                        </p:tgtEl>
                                        <p:attrNameLst>
                                          <p:attrName>ppt_w</p:attrName>
                                        </p:attrNameLst>
                                      </p:cBhvr>
                                      <p:tavLst>
                                        <p:tav tm="0">
                                          <p:val>
                                            <p:fltVal val="0"/>
                                          </p:val>
                                        </p:tav>
                                        <p:tav tm="100000">
                                          <p:val>
                                            <p:strVal val="#ppt_w"/>
                                          </p:val>
                                        </p:tav>
                                      </p:tavLst>
                                    </p:anim>
                                    <p:anim calcmode="lin" valueType="num">
                                      <p:cBhvr>
                                        <p:cTn id="194" dur="500" fill="hold"/>
                                        <p:tgtEl>
                                          <p:spTgt spid="157188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3" presetClass="entr" presetSubtype="16" fill="hold" grpId="0" nodeType="clickEffect">
                                  <p:stCondLst>
                                    <p:cond delay="0"/>
                                  </p:stCondLst>
                                  <p:childTnLst>
                                    <p:set>
                                      <p:cBhvr>
                                        <p:cTn id="198" dur="1" fill="hold">
                                          <p:stCondLst>
                                            <p:cond delay="0"/>
                                          </p:stCondLst>
                                        </p:cTn>
                                        <p:tgtEl>
                                          <p:spTgt spid="1571884">
                                            <p:txEl>
                                              <p:pRg st="2" end="2"/>
                                            </p:txEl>
                                          </p:spTgt>
                                        </p:tgtEl>
                                        <p:attrNameLst>
                                          <p:attrName>style.visibility</p:attrName>
                                        </p:attrNameLst>
                                      </p:cBhvr>
                                      <p:to>
                                        <p:strVal val="visible"/>
                                      </p:to>
                                    </p:set>
                                    <p:anim calcmode="lin" valueType="num">
                                      <p:cBhvr>
                                        <p:cTn id="199" dur="500" fill="hold"/>
                                        <p:tgtEl>
                                          <p:spTgt spid="1571884">
                                            <p:txEl>
                                              <p:pRg st="2" end="2"/>
                                            </p:txEl>
                                          </p:spTgt>
                                        </p:tgtEl>
                                        <p:attrNameLst>
                                          <p:attrName>ppt_w</p:attrName>
                                        </p:attrNameLst>
                                      </p:cBhvr>
                                      <p:tavLst>
                                        <p:tav tm="0">
                                          <p:val>
                                            <p:fltVal val="0"/>
                                          </p:val>
                                        </p:tav>
                                        <p:tav tm="100000">
                                          <p:val>
                                            <p:strVal val="#ppt_w"/>
                                          </p:val>
                                        </p:tav>
                                      </p:tavLst>
                                    </p:anim>
                                    <p:anim calcmode="lin" valueType="num">
                                      <p:cBhvr>
                                        <p:cTn id="200" dur="500" fill="hold"/>
                                        <p:tgtEl>
                                          <p:spTgt spid="157188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3" presetClass="entr" presetSubtype="16" fill="hold" grpId="0" nodeType="clickEffect">
                                  <p:stCondLst>
                                    <p:cond delay="0"/>
                                  </p:stCondLst>
                                  <p:childTnLst>
                                    <p:set>
                                      <p:cBhvr>
                                        <p:cTn id="204" dur="1" fill="hold">
                                          <p:stCondLst>
                                            <p:cond delay="0"/>
                                          </p:stCondLst>
                                        </p:cTn>
                                        <p:tgtEl>
                                          <p:spTgt spid="1571884">
                                            <p:txEl>
                                              <p:pRg st="3" end="3"/>
                                            </p:txEl>
                                          </p:spTgt>
                                        </p:tgtEl>
                                        <p:attrNameLst>
                                          <p:attrName>style.visibility</p:attrName>
                                        </p:attrNameLst>
                                      </p:cBhvr>
                                      <p:to>
                                        <p:strVal val="visible"/>
                                      </p:to>
                                    </p:set>
                                    <p:anim calcmode="lin" valueType="num">
                                      <p:cBhvr>
                                        <p:cTn id="205" dur="500" fill="hold"/>
                                        <p:tgtEl>
                                          <p:spTgt spid="1571884">
                                            <p:txEl>
                                              <p:pRg st="3" end="3"/>
                                            </p:txEl>
                                          </p:spTgt>
                                        </p:tgtEl>
                                        <p:attrNameLst>
                                          <p:attrName>ppt_w</p:attrName>
                                        </p:attrNameLst>
                                      </p:cBhvr>
                                      <p:tavLst>
                                        <p:tav tm="0">
                                          <p:val>
                                            <p:fltVal val="0"/>
                                          </p:val>
                                        </p:tav>
                                        <p:tav tm="100000">
                                          <p:val>
                                            <p:strVal val="#ppt_w"/>
                                          </p:val>
                                        </p:tav>
                                      </p:tavLst>
                                    </p:anim>
                                    <p:anim calcmode="lin" valueType="num">
                                      <p:cBhvr>
                                        <p:cTn id="206" dur="500" fill="hold"/>
                                        <p:tgtEl>
                                          <p:spTgt spid="157188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3" presetClass="entr" presetSubtype="16" fill="hold" grpId="0" nodeType="clickEffect">
                                  <p:stCondLst>
                                    <p:cond delay="0"/>
                                  </p:stCondLst>
                                  <p:childTnLst>
                                    <p:set>
                                      <p:cBhvr>
                                        <p:cTn id="210" dur="1" fill="hold">
                                          <p:stCondLst>
                                            <p:cond delay="0"/>
                                          </p:stCondLst>
                                        </p:cTn>
                                        <p:tgtEl>
                                          <p:spTgt spid="1571884">
                                            <p:txEl>
                                              <p:pRg st="4" end="4"/>
                                            </p:txEl>
                                          </p:spTgt>
                                        </p:tgtEl>
                                        <p:attrNameLst>
                                          <p:attrName>style.visibility</p:attrName>
                                        </p:attrNameLst>
                                      </p:cBhvr>
                                      <p:to>
                                        <p:strVal val="visible"/>
                                      </p:to>
                                    </p:set>
                                    <p:anim calcmode="lin" valueType="num">
                                      <p:cBhvr>
                                        <p:cTn id="211" dur="500" fill="hold"/>
                                        <p:tgtEl>
                                          <p:spTgt spid="1571884">
                                            <p:txEl>
                                              <p:pRg st="4" end="4"/>
                                            </p:txEl>
                                          </p:spTgt>
                                        </p:tgtEl>
                                        <p:attrNameLst>
                                          <p:attrName>ppt_w</p:attrName>
                                        </p:attrNameLst>
                                      </p:cBhvr>
                                      <p:tavLst>
                                        <p:tav tm="0">
                                          <p:val>
                                            <p:fltVal val="0"/>
                                          </p:val>
                                        </p:tav>
                                        <p:tav tm="100000">
                                          <p:val>
                                            <p:strVal val="#ppt_w"/>
                                          </p:val>
                                        </p:tav>
                                      </p:tavLst>
                                    </p:anim>
                                    <p:anim calcmode="lin" valueType="num">
                                      <p:cBhvr>
                                        <p:cTn id="212" dur="500" fill="hold"/>
                                        <p:tgtEl>
                                          <p:spTgt spid="157188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3" presetClass="entr" presetSubtype="16" fill="hold" grpId="0" nodeType="clickEffect">
                                  <p:stCondLst>
                                    <p:cond delay="0"/>
                                  </p:stCondLst>
                                  <p:childTnLst>
                                    <p:set>
                                      <p:cBhvr>
                                        <p:cTn id="216" dur="1" fill="hold">
                                          <p:stCondLst>
                                            <p:cond delay="0"/>
                                          </p:stCondLst>
                                        </p:cTn>
                                        <p:tgtEl>
                                          <p:spTgt spid="1571884">
                                            <p:txEl>
                                              <p:pRg st="5" end="5"/>
                                            </p:txEl>
                                          </p:spTgt>
                                        </p:tgtEl>
                                        <p:attrNameLst>
                                          <p:attrName>style.visibility</p:attrName>
                                        </p:attrNameLst>
                                      </p:cBhvr>
                                      <p:to>
                                        <p:strVal val="visible"/>
                                      </p:to>
                                    </p:set>
                                    <p:anim calcmode="lin" valueType="num">
                                      <p:cBhvr>
                                        <p:cTn id="217" dur="500" fill="hold"/>
                                        <p:tgtEl>
                                          <p:spTgt spid="1571884">
                                            <p:txEl>
                                              <p:pRg st="5" end="5"/>
                                            </p:txEl>
                                          </p:spTgt>
                                        </p:tgtEl>
                                        <p:attrNameLst>
                                          <p:attrName>ppt_w</p:attrName>
                                        </p:attrNameLst>
                                      </p:cBhvr>
                                      <p:tavLst>
                                        <p:tav tm="0">
                                          <p:val>
                                            <p:fltVal val="0"/>
                                          </p:val>
                                        </p:tav>
                                        <p:tav tm="100000">
                                          <p:val>
                                            <p:strVal val="#ppt_w"/>
                                          </p:val>
                                        </p:tav>
                                      </p:tavLst>
                                    </p:anim>
                                    <p:anim calcmode="lin" valueType="num">
                                      <p:cBhvr>
                                        <p:cTn id="218" dur="500" fill="hold"/>
                                        <p:tgtEl>
                                          <p:spTgt spid="157188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3" presetClass="entr" presetSubtype="16" fill="hold" grpId="0" nodeType="clickEffect">
                                  <p:stCondLst>
                                    <p:cond delay="0"/>
                                  </p:stCondLst>
                                  <p:childTnLst>
                                    <p:set>
                                      <p:cBhvr>
                                        <p:cTn id="222" dur="1" fill="hold">
                                          <p:stCondLst>
                                            <p:cond delay="0"/>
                                          </p:stCondLst>
                                        </p:cTn>
                                        <p:tgtEl>
                                          <p:spTgt spid="1571885">
                                            <p:txEl>
                                              <p:pRg st="0" end="0"/>
                                            </p:txEl>
                                          </p:spTgt>
                                        </p:tgtEl>
                                        <p:attrNameLst>
                                          <p:attrName>style.visibility</p:attrName>
                                        </p:attrNameLst>
                                      </p:cBhvr>
                                      <p:to>
                                        <p:strVal val="visible"/>
                                      </p:to>
                                    </p:set>
                                    <p:anim calcmode="lin" valueType="num">
                                      <p:cBhvr>
                                        <p:cTn id="223" dur="500" fill="hold"/>
                                        <p:tgtEl>
                                          <p:spTgt spid="1571885">
                                            <p:txEl>
                                              <p:pRg st="0" end="0"/>
                                            </p:txEl>
                                          </p:spTgt>
                                        </p:tgtEl>
                                        <p:attrNameLst>
                                          <p:attrName>ppt_w</p:attrName>
                                        </p:attrNameLst>
                                      </p:cBhvr>
                                      <p:tavLst>
                                        <p:tav tm="0">
                                          <p:val>
                                            <p:fltVal val="0"/>
                                          </p:val>
                                        </p:tav>
                                        <p:tav tm="100000">
                                          <p:val>
                                            <p:strVal val="#ppt_w"/>
                                          </p:val>
                                        </p:tav>
                                      </p:tavLst>
                                    </p:anim>
                                    <p:anim calcmode="lin" valueType="num">
                                      <p:cBhvr>
                                        <p:cTn id="224" dur="500" fill="hold"/>
                                        <p:tgtEl>
                                          <p:spTgt spid="157188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23" presetClass="entr" presetSubtype="16" fill="hold" grpId="0" nodeType="clickEffect">
                                  <p:stCondLst>
                                    <p:cond delay="0"/>
                                  </p:stCondLst>
                                  <p:childTnLst>
                                    <p:set>
                                      <p:cBhvr>
                                        <p:cTn id="228" dur="1" fill="hold">
                                          <p:stCondLst>
                                            <p:cond delay="0"/>
                                          </p:stCondLst>
                                        </p:cTn>
                                        <p:tgtEl>
                                          <p:spTgt spid="1571885">
                                            <p:txEl>
                                              <p:pRg st="1" end="1"/>
                                            </p:txEl>
                                          </p:spTgt>
                                        </p:tgtEl>
                                        <p:attrNameLst>
                                          <p:attrName>style.visibility</p:attrName>
                                        </p:attrNameLst>
                                      </p:cBhvr>
                                      <p:to>
                                        <p:strVal val="visible"/>
                                      </p:to>
                                    </p:set>
                                    <p:anim calcmode="lin" valueType="num">
                                      <p:cBhvr>
                                        <p:cTn id="229" dur="500" fill="hold"/>
                                        <p:tgtEl>
                                          <p:spTgt spid="1571885">
                                            <p:txEl>
                                              <p:pRg st="1" end="1"/>
                                            </p:txEl>
                                          </p:spTgt>
                                        </p:tgtEl>
                                        <p:attrNameLst>
                                          <p:attrName>ppt_w</p:attrName>
                                        </p:attrNameLst>
                                      </p:cBhvr>
                                      <p:tavLst>
                                        <p:tav tm="0">
                                          <p:val>
                                            <p:fltVal val="0"/>
                                          </p:val>
                                        </p:tav>
                                        <p:tav tm="100000">
                                          <p:val>
                                            <p:strVal val="#ppt_w"/>
                                          </p:val>
                                        </p:tav>
                                      </p:tavLst>
                                    </p:anim>
                                    <p:anim calcmode="lin" valueType="num">
                                      <p:cBhvr>
                                        <p:cTn id="230" dur="500" fill="hold"/>
                                        <p:tgtEl>
                                          <p:spTgt spid="157188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3" presetClass="entr" presetSubtype="16" fill="hold" grpId="0" nodeType="clickEffect">
                                  <p:stCondLst>
                                    <p:cond delay="0"/>
                                  </p:stCondLst>
                                  <p:childTnLst>
                                    <p:set>
                                      <p:cBhvr>
                                        <p:cTn id="234" dur="1" fill="hold">
                                          <p:stCondLst>
                                            <p:cond delay="0"/>
                                          </p:stCondLst>
                                        </p:cTn>
                                        <p:tgtEl>
                                          <p:spTgt spid="1571885">
                                            <p:txEl>
                                              <p:pRg st="2" end="2"/>
                                            </p:txEl>
                                          </p:spTgt>
                                        </p:tgtEl>
                                        <p:attrNameLst>
                                          <p:attrName>style.visibility</p:attrName>
                                        </p:attrNameLst>
                                      </p:cBhvr>
                                      <p:to>
                                        <p:strVal val="visible"/>
                                      </p:to>
                                    </p:set>
                                    <p:anim calcmode="lin" valueType="num">
                                      <p:cBhvr>
                                        <p:cTn id="235" dur="500" fill="hold"/>
                                        <p:tgtEl>
                                          <p:spTgt spid="1571885">
                                            <p:txEl>
                                              <p:pRg st="2" end="2"/>
                                            </p:txEl>
                                          </p:spTgt>
                                        </p:tgtEl>
                                        <p:attrNameLst>
                                          <p:attrName>ppt_w</p:attrName>
                                        </p:attrNameLst>
                                      </p:cBhvr>
                                      <p:tavLst>
                                        <p:tav tm="0">
                                          <p:val>
                                            <p:fltVal val="0"/>
                                          </p:val>
                                        </p:tav>
                                        <p:tav tm="100000">
                                          <p:val>
                                            <p:strVal val="#ppt_w"/>
                                          </p:val>
                                        </p:tav>
                                      </p:tavLst>
                                    </p:anim>
                                    <p:anim calcmode="lin" valueType="num">
                                      <p:cBhvr>
                                        <p:cTn id="236" dur="500" fill="hold"/>
                                        <p:tgtEl>
                                          <p:spTgt spid="157188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7" fill="hold" nodeType="clickPar">
                      <p:stCondLst>
                        <p:cond delay="indefinite"/>
                      </p:stCondLst>
                      <p:childTnLst>
                        <p:par>
                          <p:cTn id="238" fill="hold" nodeType="withGroup">
                            <p:stCondLst>
                              <p:cond delay="0"/>
                            </p:stCondLst>
                            <p:childTnLst>
                              <p:par>
                                <p:cTn id="239" presetID="23" presetClass="entr" presetSubtype="16" fill="hold" grpId="0" nodeType="clickEffect">
                                  <p:stCondLst>
                                    <p:cond delay="0"/>
                                  </p:stCondLst>
                                  <p:childTnLst>
                                    <p:set>
                                      <p:cBhvr>
                                        <p:cTn id="240" dur="1" fill="hold">
                                          <p:stCondLst>
                                            <p:cond delay="0"/>
                                          </p:stCondLst>
                                        </p:cTn>
                                        <p:tgtEl>
                                          <p:spTgt spid="1571885">
                                            <p:txEl>
                                              <p:pRg st="3" end="3"/>
                                            </p:txEl>
                                          </p:spTgt>
                                        </p:tgtEl>
                                        <p:attrNameLst>
                                          <p:attrName>style.visibility</p:attrName>
                                        </p:attrNameLst>
                                      </p:cBhvr>
                                      <p:to>
                                        <p:strVal val="visible"/>
                                      </p:to>
                                    </p:set>
                                    <p:anim calcmode="lin" valueType="num">
                                      <p:cBhvr>
                                        <p:cTn id="241" dur="500" fill="hold"/>
                                        <p:tgtEl>
                                          <p:spTgt spid="1571885">
                                            <p:txEl>
                                              <p:pRg st="3" end="3"/>
                                            </p:txEl>
                                          </p:spTgt>
                                        </p:tgtEl>
                                        <p:attrNameLst>
                                          <p:attrName>ppt_w</p:attrName>
                                        </p:attrNameLst>
                                      </p:cBhvr>
                                      <p:tavLst>
                                        <p:tav tm="0">
                                          <p:val>
                                            <p:fltVal val="0"/>
                                          </p:val>
                                        </p:tav>
                                        <p:tav tm="100000">
                                          <p:val>
                                            <p:strVal val="#ppt_w"/>
                                          </p:val>
                                        </p:tav>
                                      </p:tavLst>
                                    </p:anim>
                                    <p:anim calcmode="lin" valueType="num">
                                      <p:cBhvr>
                                        <p:cTn id="242" dur="500" fill="hold"/>
                                        <p:tgtEl>
                                          <p:spTgt spid="157188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43" fill="hold" nodeType="clickPar">
                      <p:stCondLst>
                        <p:cond delay="indefinite"/>
                      </p:stCondLst>
                      <p:childTnLst>
                        <p:par>
                          <p:cTn id="244" fill="hold" nodeType="withGroup">
                            <p:stCondLst>
                              <p:cond delay="0"/>
                            </p:stCondLst>
                            <p:childTnLst>
                              <p:par>
                                <p:cTn id="245" presetID="23" presetClass="entr" presetSubtype="16" fill="hold" grpId="0" nodeType="clickEffect">
                                  <p:stCondLst>
                                    <p:cond delay="0"/>
                                  </p:stCondLst>
                                  <p:childTnLst>
                                    <p:set>
                                      <p:cBhvr>
                                        <p:cTn id="246" dur="1" fill="hold">
                                          <p:stCondLst>
                                            <p:cond delay="0"/>
                                          </p:stCondLst>
                                        </p:cTn>
                                        <p:tgtEl>
                                          <p:spTgt spid="1571885">
                                            <p:txEl>
                                              <p:pRg st="4" end="4"/>
                                            </p:txEl>
                                          </p:spTgt>
                                        </p:tgtEl>
                                        <p:attrNameLst>
                                          <p:attrName>style.visibility</p:attrName>
                                        </p:attrNameLst>
                                      </p:cBhvr>
                                      <p:to>
                                        <p:strVal val="visible"/>
                                      </p:to>
                                    </p:set>
                                    <p:anim calcmode="lin" valueType="num">
                                      <p:cBhvr>
                                        <p:cTn id="247" dur="500" fill="hold"/>
                                        <p:tgtEl>
                                          <p:spTgt spid="1571885">
                                            <p:txEl>
                                              <p:pRg st="4" end="4"/>
                                            </p:txEl>
                                          </p:spTgt>
                                        </p:tgtEl>
                                        <p:attrNameLst>
                                          <p:attrName>ppt_w</p:attrName>
                                        </p:attrNameLst>
                                      </p:cBhvr>
                                      <p:tavLst>
                                        <p:tav tm="0">
                                          <p:val>
                                            <p:fltVal val="0"/>
                                          </p:val>
                                        </p:tav>
                                        <p:tav tm="100000">
                                          <p:val>
                                            <p:strVal val="#ppt_w"/>
                                          </p:val>
                                        </p:tav>
                                      </p:tavLst>
                                    </p:anim>
                                    <p:anim calcmode="lin" valueType="num">
                                      <p:cBhvr>
                                        <p:cTn id="248" dur="500" fill="hold"/>
                                        <p:tgtEl>
                                          <p:spTgt spid="157188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ntr" presetSubtype="16" fill="hold" grpId="0" nodeType="clickEffect">
                                  <p:stCondLst>
                                    <p:cond delay="0"/>
                                  </p:stCondLst>
                                  <p:childTnLst>
                                    <p:set>
                                      <p:cBhvr>
                                        <p:cTn id="252" dur="1" fill="hold">
                                          <p:stCondLst>
                                            <p:cond delay="0"/>
                                          </p:stCondLst>
                                        </p:cTn>
                                        <p:tgtEl>
                                          <p:spTgt spid="1571885">
                                            <p:txEl>
                                              <p:pRg st="5" end="5"/>
                                            </p:txEl>
                                          </p:spTgt>
                                        </p:tgtEl>
                                        <p:attrNameLst>
                                          <p:attrName>style.visibility</p:attrName>
                                        </p:attrNameLst>
                                      </p:cBhvr>
                                      <p:to>
                                        <p:strVal val="visible"/>
                                      </p:to>
                                    </p:set>
                                    <p:anim calcmode="lin" valueType="num">
                                      <p:cBhvr>
                                        <p:cTn id="253" dur="500" fill="hold"/>
                                        <p:tgtEl>
                                          <p:spTgt spid="1571885">
                                            <p:txEl>
                                              <p:pRg st="5" end="5"/>
                                            </p:txEl>
                                          </p:spTgt>
                                        </p:tgtEl>
                                        <p:attrNameLst>
                                          <p:attrName>ppt_w</p:attrName>
                                        </p:attrNameLst>
                                      </p:cBhvr>
                                      <p:tavLst>
                                        <p:tav tm="0">
                                          <p:val>
                                            <p:fltVal val="0"/>
                                          </p:val>
                                        </p:tav>
                                        <p:tav tm="100000">
                                          <p:val>
                                            <p:strVal val="#ppt_w"/>
                                          </p:val>
                                        </p:tav>
                                      </p:tavLst>
                                    </p:anim>
                                    <p:anim calcmode="lin" valueType="num">
                                      <p:cBhvr>
                                        <p:cTn id="254" dur="500" fill="hold"/>
                                        <p:tgtEl>
                                          <p:spTgt spid="157188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ntr" presetSubtype="0" fill="hold" nodeType="clickEffect">
                                  <p:stCondLst>
                                    <p:cond delay="0"/>
                                  </p:stCondLst>
                                  <p:childTnLst>
                                    <p:set>
                                      <p:cBhvr>
                                        <p:cTn id="258" dur="1" fill="hold">
                                          <p:stCondLst>
                                            <p:cond delay="499"/>
                                          </p:stCondLst>
                                        </p:cTn>
                                        <p:tgtEl>
                                          <p:spTgt spid="1571888"/>
                                        </p:tgtEl>
                                        <p:attrNameLst>
                                          <p:attrName>style.visibility</p:attrName>
                                        </p:attrNameLst>
                                      </p:cBhvr>
                                      <p:to>
                                        <p:strVal val="visible"/>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23" presetClass="entr" presetSubtype="16" fill="hold" grpId="0" nodeType="clickEffect">
                                  <p:stCondLst>
                                    <p:cond delay="0"/>
                                  </p:stCondLst>
                                  <p:childTnLst>
                                    <p:set>
                                      <p:cBhvr>
                                        <p:cTn id="262" dur="1" fill="hold">
                                          <p:stCondLst>
                                            <p:cond delay="0"/>
                                          </p:stCondLst>
                                        </p:cTn>
                                        <p:tgtEl>
                                          <p:spTgt spid="1571886">
                                            <p:txEl>
                                              <p:pRg st="0" end="0"/>
                                            </p:txEl>
                                          </p:spTgt>
                                        </p:tgtEl>
                                        <p:attrNameLst>
                                          <p:attrName>style.visibility</p:attrName>
                                        </p:attrNameLst>
                                      </p:cBhvr>
                                      <p:to>
                                        <p:strVal val="visible"/>
                                      </p:to>
                                    </p:set>
                                    <p:anim calcmode="lin" valueType="num">
                                      <p:cBhvr>
                                        <p:cTn id="263" dur="500" fill="hold"/>
                                        <p:tgtEl>
                                          <p:spTgt spid="1571886">
                                            <p:txEl>
                                              <p:pRg st="0" end="0"/>
                                            </p:txEl>
                                          </p:spTgt>
                                        </p:tgtEl>
                                        <p:attrNameLst>
                                          <p:attrName>ppt_w</p:attrName>
                                        </p:attrNameLst>
                                      </p:cBhvr>
                                      <p:tavLst>
                                        <p:tav tm="0">
                                          <p:val>
                                            <p:fltVal val="0"/>
                                          </p:val>
                                        </p:tav>
                                        <p:tav tm="100000">
                                          <p:val>
                                            <p:strVal val="#ppt_w"/>
                                          </p:val>
                                        </p:tav>
                                      </p:tavLst>
                                    </p:anim>
                                    <p:anim calcmode="lin" valueType="num">
                                      <p:cBhvr>
                                        <p:cTn id="264" dur="500" fill="hold"/>
                                        <p:tgtEl>
                                          <p:spTgt spid="157188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65" fill="hold" nodeType="clickPar">
                      <p:stCondLst>
                        <p:cond delay="indefinite"/>
                      </p:stCondLst>
                      <p:childTnLst>
                        <p:par>
                          <p:cTn id="266" fill="hold" nodeType="withGroup">
                            <p:stCondLst>
                              <p:cond delay="0"/>
                            </p:stCondLst>
                            <p:childTnLst>
                              <p:par>
                                <p:cTn id="267" presetID="23" presetClass="entr" presetSubtype="16" fill="hold" grpId="0" nodeType="clickEffect">
                                  <p:stCondLst>
                                    <p:cond delay="0"/>
                                  </p:stCondLst>
                                  <p:childTnLst>
                                    <p:set>
                                      <p:cBhvr>
                                        <p:cTn id="268" dur="1" fill="hold">
                                          <p:stCondLst>
                                            <p:cond delay="0"/>
                                          </p:stCondLst>
                                        </p:cTn>
                                        <p:tgtEl>
                                          <p:spTgt spid="1571886">
                                            <p:txEl>
                                              <p:pRg st="1" end="1"/>
                                            </p:txEl>
                                          </p:spTgt>
                                        </p:tgtEl>
                                        <p:attrNameLst>
                                          <p:attrName>style.visibility</p:attrName>
                                        </p:attrNameLst>
                                      </p:cBhvr>
                                      <p:to>
                                        <p:strVal val="visible"/>
                                      </p:to>
                                    </p:set>
                                    <p:anim calcmode="lin" valueType="num">
                                      <p:cBhvr>
                                        <p:cTn id="269" dur="500" fill="hold"/>
                                        <p:tgtEl>
                                          <p:spTgt spid="1571886">
                                            <p:txEl>
                                              <p:pRg st="1" end="1"/>
                                            </p:txEl>
                                          </p:spTgt>
                                        </p:tgtEl>
                                        <p:attrNameLst>
                                          <p:attrName>ppt_w</p:attrName>
                                        </p:attrNameLst>
                                      </p:cBhvr>
                                      <p:tavLst>
                                        <p:tav tm="0">
                                          <p:val>
                                            <p:fltVal val="0"/>
                                          </p:val>
                                        </p:tav>
                                        <p:tav tm="100000">
                                          <p:val>
                                            <p:strVal val="#ppt_w"/>
                                          </p:val>
                                        </p:tav>
                                      </p:tavLst>
                                    </p:anim>
                                    <p:anim calcmode="lin" valueType="num">
                                      <p:cBhvr>
                                        <p:cTn id="270" dur="500" fill="hold"/>
                                        <p:tgtEl>
                                          <p:spTgt spid="157188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1" fill="hold" nodeType="clickPar">
                      <p:stCondLst>
                        <p:cond delay="indefinite"/>
                      </p:stCondLst>
                      <p:childTnLst>
                        <p:par>
                          <p:cTn id="272" fill="hold" nodeType="withGroup">
                            <p:stCondLst>
                              <p:cond delay="0"/>
                            </p:stCondLst>
                            <p:childTnLst>
                              <p:par>
                                <p:cTn id="273" presetID="23" presetClass="entr" presetSubtype="16" fill="hold" grpId="0" nodeType="clickEffect">
                                  <p:stCondLst>
                                    <p:cond delay="0"/>
                                  </p:stCondLst>
                                  <p:childTnLst>
                                    <p:set>
                                      <p:cBhvr>
                                        <p:cTn id="274" dur="1" fill="hold">
                                          <p:stCondLst>
                                            <p:cond delay="0"/>
                                          </p:stCondLst>
                                        </p:cTn>
                                        <p:tgtEl>
                                          <p:spTgt spid="1571886">
                                            <p:txEl>
                                              <p:pRg st="2" end="2"/>
                                            </p:txEl>
                                          </p:spTgt>
                                        </p:tgtEl>
                                        <p:attrNameLst>
                                          <p:attrName>style.visibility</p:attrName>
                                        </p:attrNameLst>
                                      </p:cBhvr>
                                      <p:to>
                                        <p:strVal val="visible"/>
                                      </p:to>
                                    </p:set>
                                    <p:anim calcmode="lin" valueType="num">
                                      <p:cBhvr>
                                        <p:cTn id="275" dur="500" fill="hold"/>
                                        <p:tgtEl>
                                          <p:spTgt spid="1571886">
                                            <p:txEl>
                                              <p:pRg st="2" end="2"/>
                                            </p:txEl>
                                          </p:spTgt>
                                        </p:tgtEl>
                                        <p:attrNameLst>
                                          <p:attrName>ppt_w</p:attrName>
                                        </p:attrNameLst>
                                      </p:cBhvr>
                                      <p:tavLst>
                                        <p:tav tm="0">
                                          <p:val>
                                            <p:fltVal val="0"/>
                                          </p:val>
                                        </p:tav>
                                        <p:tav tm="100000">
                                          <p:val>
                                            <p:strVal val="#ppt_w"/>
                                          </p:val>
                                        </p:tav>
                                      </p:tavLst>
                                    </p:anim>
                                    <p:anim calcmode="lin" valueType="num">
                                      <p:cBhvr>
                                        <p:cTn id="276" dur="500" fill="hold"/>
                                        <p:tgtEl>
                                          <p:spTgt spid="157188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7" fill="hold" nodeType="clickPar">
                      <p:stCondLst>
                        <p:cond delay="indefinite"/>
                      </p:stCondLst>
                      <p:childTnLst>
                        <p:par>
                          <p:cTn id="278" fill="hold" nodeType="withGroup">
                            <p:stCondLst>
                              <p:cond delay="0"/>
                            </p:stCondLst>
                            <p:childTnLst>
                              <p:par>
                                <p:cTn id="279" presetID="23" presetClass="entr" presetSubtype="16" fill="hold" grpId="0" nodeType="clickEffect">
                                  <p:stCondLst>
                                    <p:cond delay="0"/>
                                  </p:stCondLst>
                                  <p:childTnLst>
                                    <p:set>
                                      <p:cBhvr>
                                        <p:cTn id="280" dur="1" fill="hold">
                                          <p:stCondLst>
                                            <p:cond delay="0"/>
                                          </p:stCondLst>
                                        </p:cTn>
                                        <p:tgtEl>
                                          <p:spTgt spid="1571886">
                                            <p:txEl>
                                              <p:pRg st="3" end="3"/>
                                            </p:txEl>
                                          </p:spTgt>
                                        </p:tgtEl>
                                        <p:attrNameLst>
                                          <p:attrName>style.visibility</p:attrName>
                                        </p:attrNameLst>
                                      </p:cBhvr>
                                      <p:to>
                                        <p:strVal val="visible"/>
                                      </p:to>
                                    </p:set>
                                    <p:anim calcmode="lin" valueType="num">
                                      <p:cBhvr>
                                        <p:cTn id="281" dur="500" fill="hold"/>
                                        <p:tgtEl>
                                          <p:spTgt spid="1571886">
                                            <p:txEl>
                                              <p:pRg st="3" end="3"/>
                                            </p:txEl>
                                          </p:spTgt>
                                        </p:tgtEl>
                                        <p:attrNameLst>
                                          <p:attrName>ppt_w</p:attrName>
                                        </p:attrNameLst>
                                      </p:cBhvr>
                                      <p:tavLst>
                                        <p:tav tm="0">
                                          <p:val>
                                            <p:fltVal val="0"/>
                                          </p:val>
                                        </p:tav>
                                        <p:tav tm="100000">
                                          <p:val>
                                            <p:strVal val="#ppt_w"/>
                                          </p:val>
                                        </p:tav>
                                      </p:tavLst>
                                    </p:anim>
                                    <p:anim calcmode="lin" valueType="num">
                                      <p:cBhvr>
                                        <p:cTn id="282" dur="500" fill="hold"/>
                                        <p:tgtEl>
                                          <p:spTgt spid="157188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83" fill="hold" nodeType="clickPar">
                      <p:stCondLst>
                        <p:cond delay="indefinite"/>
                      </p:stCondLst>
                      <p:childTnLst>
                        <p:par>
                          <p:cTn id="284" fill="hold" nodeType="withGroup">
                            <p:stCondLst>
                              <p:cond delay="0"/>
                            </p:stCondLst>
                            <p:childTnLst>
                              <p:par>
                                <p:cTn id="285" presetID="23" presetClass="entr" presetSubtype="16" fill="hold" grpId="0" nodeType="clickEffect">
                                  <p:stCondLst>
                                    <p:cond delay="0"/>
                                  </p:stCondLst>
                                  <p:childTnLst>
                                    <p:set>
                                      <p:cBhvr>
                                        <p:cTn id="286" dur="1" fill="hold">
                                          <p:stCondLst>
                                            <p:cond delay="0"/>
                                          </p:stCondLst>
                                        </p:cTn>
                                        <p:tgtEl>
                                          <p:spTgt spid="1571886">
                                            <p:txEl>
                                              <p:pRg st="4" end="4"/>
                                            </p:txEl>
                                          </p:spTgt>
                                        </p:tgtEl>
                                        <p:attrNameLst>
                                          <p:attrName>style.visibility</p:attrName>
                                        </p:attrNameLst>
                                      </p:cBhvr>
                                      <p:to>
                                        <p:strVal val="visible"/>
                                      </p:to>
                                    </p:set>
                                    <p:anim calcmode="lin" valueType="num">
                                      <p:cBhvr>
                                        <p:cTn id="287" dur="500" fill="hold"/>
                                        <p:tgtEl>
                                          <p:spTgt spid="1571886">
                                            <p:txEl>
                                              <p:pRg st="4" end="4"/>
                                            </p:txEl>
                                          </p:spTgt>
                                        </p:tgtEl>
                                        <p:attrNameLst>
                                          <p:attrName>ppt_w</p:attrName>
                                        </p:attrNameLst>
                                      </p:cBhvr>
                                      <p:tavLst>
                                        <p:tav tm="0">
                                          <p:val>
                                            <p:fltVal val="0"/>
                                          </p:val>
                                        </p:tav>
                                        <p:tav tm="100000">
                                          <p:val>
                                            <p:strVal val="#ppt_w"/>
                                          </p:val>
                                        </p:tav>
                                      </p:tavLst>
                                    </p:anim>
                                    <p:anim calcmode="lin" valueType="num">
                                      <p:cBhvr>
                                        <p:cTn id="288" dur="500" fill="hold"/>
                                        <p:tgtEl>
                                          <p:spTgt spid="157188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89" fill="hold" nodeType="clickPar">
                      <p:stCondLst>
                        <p:cond delay="indefinite"/>
                      </p:stCondLst>
                      <p:childTnLst>
                        <p:par>
                          <p:cTn id="290" fill="hold" nodeType="withGroup">
                            <p:stCondLst>
                              <p:cond delay="0"/>
                            </p:stCondLst>
                            <p:childTnLst>
                              <p:par>
                                <p:cTn id="291" presetID="23" presetClass="entr" presetSubtype="16" fill="hold" grpId="0" nodeType="clickEffect">
                                  <p:stCondLst>
                                    <p:cond delay="0"/>
                                  </p:stCondLst>
                                  <p:childTnLst>
                                    <p:set>
                                      <p:cBhvr>
                                        <p:cTn id="292" dur="1" fill="hold">
                                          <p:stCondLst>
                                            <p:cond delay="0"/>
                                          </p:stCondLst>
                                        </p:cTn>
                                        <p:tgtEl>
                                          <p:spTgt spid="1571886">
                                            <p:txEl>
                                              <p:pRg st="5" end="5"/>
                                            </p:txEl>
                                          </p:spTgt>
                                        </p:tgtEl>
                                        <p:attrNameLst>
                                          <p:attrName>style.visibility</p:attrName>
                                        </p:attrNameLst>
                                      </p:cBhvr>
                                      <p:to>
                                        <p:strVal val="visible"/>
                                      </p:to>
                                    </p:set>
                                    <p:anim calcmode="lin" valueType="num">
                                      <p:cBhvr>
                                        <p:cTn id="293" dur="500" fill="hold"/>
                                        <p:tgtEl>
                                          <p:spTgt spid="1571886">
                                            <p:txEl>
                                              <p:pRg st="5" end="5"/>
                                            </p:txEl>
                                          </p:spTgt>
                                        </p:tgtEl>
                                        <p:attrNameLst>
                                          <p:attrName>ppt_w</p:attrName>
                                        </p:attrNameLst>
                                      </p:cBhvr>
                                      <p:tavLst>
                                        <p:tav tm="0">
                                          <p:val>
                                            <p:fltVal val="0"/>
                                          </p:val>
                                        </p:tav>
                                        <p:tav tm="100000">
                                          <p:val>
                                            <p:strVal val="#ppt_w"/>
                                          </p:val>
                                        </p:tav>
                                      </p:tavLst>
                                    </p:anim>
                                    <p:anim calcmode="lin" valueType="num">
                                      <p:cBhvr>
                                        <p:cTn id="294" dur="500" fill="hold"/>
                                        <p:tgtEl>
                                          <p:spTgt spid="157188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1880" grpId="0" build="p" autoUpdateAnimBg="0"/>
      <p:bldP spid="1571881" grpId="0" build="p" autoUpdateAnimBg="0"/>
      <p:bldP spid="1571882" grpId="0" build="p" autoUpdateAnimBg="0"/>
      <p:bldP spid="1571883" grpId="0" build="p" autoUpdateAnimBg="0"/>
      <p:bldP spid="1571884" grpId="0" build="p" autoUpdateAnimBg="0"/>
      <p:bldP spid="1571885" grpId="0" build="p" autoUpdateAnimBg="0"/>
      <p:bldP spid="1571886" grpId="0" build="p" autoUpdateAnimBg="0"/>
      <p:bldP spid="157189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714375" y="373063"/>
            <a:ext cx="8477250" cy="66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898" tIns="42712" rIns="83898" bIns="42712" numCol="1" anchor="ctr" anchorCtr="0" compatLnSpc="1">
            <a:prstTxWarp prst="textNoShape">
              <a:avLst/>
            </a:prstTxWarp>
          </a:bodyPr>
          <a:lstStyle/>
          <a:p>
            <a:r>
              <a:rPr lang="fr-FR" altLang="fr-FR" sz="3600" b="1" i="1" dirty="0" smtClean="0">
                <a:solidFill>
                  <a:srgbClr val="3333CC"/>
                </a:solidFill>
                <a:latin typeface="Arial" panose="020B0604020202020204" pitchFamily="34" charset="0"/>
              </a:rPr>
              <a:t>Synthèse Articles</a:t>
            </a:r>
          </a:p>
        </p:txBody>
      </p:sp>
      <p:sp>
        <p:nvSpPr>
          <p:cNvPr id="1324035" name="Rectangle 3"/>
          <p:cNvSpPr>
            <a:spLocks noGrp="1" noChangeArrowheads="1"/>
          </p:cNvSpPr>
          <p:nvPr>
            <p:ph type="body" idx="1"/>
          </p:nvPr>
        </p:nvSpPr>
        <p:spPr bwMode="auto">
          <a:xfrm>
            <a:off x="220663" y="1344613"/>
            <a:ext cx="9469437" cy="846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898" tIns="42712" rIns="83898" bIns="42712" numCol="1" anchor="t" anchorCtr="0" compatLnSpc="1">
            <a:prstTxWarp prst="textNoShape">
              <a:avLst/>
            </a:prstTxWarp>
          </a:bodyPr>
          <a:lstStyle/>
          <a:p>
            <a:pPr algn="ctr">
              <a:buFontTx/>
              <a:buNone/>
            </a:pPr>
            <a:r>
              <a:rPr lang="fr-FR" altLang="fr-FR" sz="2100" dirty="0" smtClean="0">
                <a:latin typeface="Arial" panose="020B0604020202020204" pitchFamily="34" charset="0"/>
              </a:rPr>
              <a:t>Tout produit pris en compte individuellement par le système de gestion</a:t>
            </a:r>
          </a:p>
          <a:p>
            <a:pPr algn="ctr">
              <a:buFontTx/>
              <a:buNone/>
            </a:pPr>
            <a:r>
              <a:rPr lang="fr-FR" altLang="fr-FR" sz="2100" b="1" i="1" dirty="0" smtClean="0">
                <a:solidFill>
                  <a:srgbClr val="009900"/>
                </a:solidFill>
                <a:latin typeface="Arial" panose="020B0604020202020204" pitchFamily="34" charset="0"/>
              </a:rPr>
              <a:t>(Produit stocké à une phase au moins du processus de production)</a:t>
            </a:r>
            <a:endParaRPr lang="fr-FR" altLang="fr-FR" sz="3700" dirty="0" smtClean="0">
              <a:solidFill>
                <a:srgbClr val="009900"/>
              </a:solidFill>
              <a:latin typeface="Arial" panose="020B0604020202020204" pitchFamily="34" charset="0"/>
            </a:endParaRPr>
          </a:p>
          <a:p>
            <a:pPr algn="ctr">
              <a:buFontTx/>
              <a:buNone/>
            </a:pPr>
            <a:endParaRPr lang="fr-FR" altLang="fr-FR" sz="2800" dirty="0" smtClean="0">
              <a:latin typeface="Arial" panose="020B0604020202020204" pitchFamily="34" charset="0"/>
            </a:endParaRPr>
          </a:p>
        </p:txBody>
      </p:sp>
      <p:sp>
        <p:nvSpPr>
          <p:cNvPr id="1324036" name="Text Box 4"/>
          <p:cNvSpPr txBox="1">
            <a:spLocks noChangeArrowheads="1"/>
          </p:cNvSpPr>
          <p:nvPr/>
        </p:nvSpPr>
        <p:spPr bwMode="auto">
          <a:xfrm>
            <a:off x="2905125" y="2252663"/>
            <a:ext cx="4268310" cy="390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marL="457200" indent="-457200" algn="l">
              <a:lnSpc>
                <a:spcPct val="160000"/>
              </a:lnSpc>
              <a:buFont typeface="Arial" panose="020B0604020202020204" pitchFamily="34" charset="0"/>
              <a:buChar char="•"/>
            </a:pPr>
            <a:r>
              <a:rPr lang="fr-FR" altLang="fr-FR" sz="3100" b="1" dirty="0" smtClean="0">
                <a:solidFill>
                  <a:srgbClr val="3333CC"/>
                </a:solidFill>
              </a:rPr>
              <a:t>Produits finis</a:t>
            </a:r>
          </a:p>
          <a:p>
            <a:pPr marL="457200" indent="-457200" algn="l">
              <a:lnSpc>
                <a:spcPct val="160000"/>
              </a:lnSpc>
              <a:buFont typeface="Arial" panose="020B0604020202020204" pitchFamily="34" charset="0"/>
              <a:buChar char="•"/>
            </a:pPr>
            <a:r>
              <a:rPr lang="fr-FR" altLang="fr-FR" sz="3100" b="1" dirty="0" smtClean="0">
                <a:solidFill>
                  <a:srgbClr val="3333CC"/>
                </a:solidFill>
              </a:rPr>
              <a:t>Sous-ensembles</a:t>
            </a:r>
          </a:p>
          <a:p>
            <a:pPr marL="457200" indent="-457200" algn="l">
              <a:lnSpc>
                <a:spcPct val="160000"/>
              </a:lnSpc>
              <a:buFont typeface="Arial" panose="020B0604020202020204" pitchFamily="34" charset="0"/>
              <a:buChar char="•"/>
            </a:pPr>
            <a:r>
              <a:rPr lang="fr-FR" altLang="fr-FR" sz="3100" b="1" dirty="0" smtClean="0">
                <a:solidFill>
                  <a:srgbClr val="3333CC"/>
                </a:solidFill>
              </a:rPr>
              <a:t>Pièces achetées</a:t>
            </a:r>
          </a:p>
          <a:p>
            <a:pPr marL="457200" indent="-457200" algn="l">
              <a:lnSpc>
                <a:spcPct val="160000"/>
              </a:lnSpc>
              <a:buFont typeface="Arial" panose="020B0604020202020204" pitchFamily="34" charset="0"/>
              <a:buChar char="•"/>
            </a:pPr>
            <a:r>
              <a:rPr lang="fr-FR" altLang="fr-FR" sz="3100" b="1" dirty="0" smtClean="0">
                <a:solidFill>
                  <a:srgbClr val="3333CC"/>
                </a:solidFill>
              </a:rPr>
              <a:t>Pièces fabriquées</a:t>
            </a:r>
          </a:p>
          <a:p>
            <a:pPr marL="457200" indent="-457200" algn="l">
              <a:lnSpc>
                <a:spcPct val="160000"/>
              </a:lnSpc>
              <a:buFont typeface="Arial" panose="020B0604020202020204" pitchFamily="34" charset="0"/>
              <a:buChar char="•"/>
            </a:pPr>
            <a:r>
              <a:rPr lang="fr-FR" altLang="fr-FR" sz="3100" b="1" dirty="0" smtClean="0">
                <a:solidFill>
                  <a:srgbClr val="3333CC"/>
                </a:solidFill>
              </a:rPr>
              <a:t>Matières premières</a:t>
            </a:r>
            <a:endParaRPr lang="fr-FR" altLang="fr-FR" sz="3100" b="1" dirty="0">
              <a:solidFill>
                <a:srgbClr val="3333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40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2403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2403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2403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240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4035" grpId="0" build="p" autoUpdateAnimBg="0"/>
      <p:bldP spid="1324036"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526"/>
          <p:cNvSpPr>
            <a:spLocks noGrp="1" noChangeArrowheads="1"/>
          </p:cNvSpPr>
          <p:nvPr>
            <p:ph type="title"/>
          </p:nvPr>
        </p:nvSpPr>
        <p:spPr bwMode="auto">
          <a:xfrm>
            <a:off x="714375" y="290513"/>
            <a:ext cx="8477250" cy="66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898" tIns="42712" rIns="83898" bIns="42712" numCol="1" anchor="ctr" anchorCtr="0" compatLnSpc="1">
            <a:prstTxWarp prst="textNoShape">
              <a:avLst/>
            </a:prstTxWarp>
          </a:bodyPr>
          <a:lstStyle/>
          <a:p>
            <a:r>
              <a:rPr lang="fr-FR" altLang="fr-FR" sz="3600" b="1" i="1" dirty="0" smtClean="0">
                <a:solidFill>
                  <a:srgbClr val="3333CC"/>
                </a:solidFill>
                <a:latin typeface="Arial" panose="020B0604020202020204" pitchFamily="34" charset="0"/>
              </a:rPr>
              <a:t>Qu’est ce qu’un Article Fantôme ?</a:t>
            </a:r>
          </a:p>
        </p:txBody>
      </p:sp>
      <p:grpSp>
        <p:nvGrpSpPr>
          <p:cNvPr id="1657434" name="Group 602"/>
          <p:cNvGrpSpPr>
            <a:grpSpLocks/>
          </p:cNvGrpSpPr>
          <p:nvPr/>
        </p:nvGrpSpPr>
        <p:grpSpPr bwMode="auto">
          <a:xfrm>
            <a:off x="6016626" y="3786187"/>
            <a:ext cx="3527360" cy="1739899"/>
            <a:chOff x="3789" y="2385"/>
            <a:chExt cx="2223" cy="1096"/>
          </a:xfrm>
        </p:grpSpPr>
        <p:sp>
          <p:nvSpPr>
            <p:cNvPr id="53277" name="Freeform 553"/>
            <p:cNvSpPr>
              <a:spLocks/>
            </p:cNvSpPr>
            <p:nvPr/>
          </p:nvSpPr>
          <p:spPr bwMode="auto">
            <a:xfrm>
              <a:off x="5172" y="2397"/>
              <a:ext cx="749" cy="378"/>
            </a:xfrm>
            <a:custGeom>
              <a:avLst/>
              <a:gdLst>
                <a:gd name="T0" fmla="*/ 371 w 749"/>
                <a:gd name="T1" fmla="*/ 0 h 378"/>
                <a:gd name="T2" fmla="*/ 0 w 749"/>
                <a:gd name="T3" fmla="*/ 377 h 378"/>
                <a:gd name="T4" fmla="*/ 748 w 749"/>
                <a:gd name="T5" fmla="*/ 377 h 378"/>
                <a:gd name="T6" fmla="*/ 371 w 749"/>
                <a:gd name="T7" fmla="*/ 0 h 378"/>
                <a:gd name="T8" fmla="*/ 0 w 749"/>
                <a:gd name="T9" fmla="*/ 377 h 378"/>
                <a:gd name="T10" fmla="*/ 748 w 749"/>
                <a:gd name="T11" fmla="*/ 377 h 378"/>
                <a:gd name="T12" fmla="*/ 371 w 749"/>
                <a:gd name="T13" fmla="*/ 0 h 3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9" h="378">
                  <a:moveTo>
                    <a:pt x="371" y="0"/>
                  </a:moveTo>
                  <a:lnTo>
                    <a:pt x="0" y="377"/>
                  </a:lnTo>
                  <a:lnTo>
                    <a:pt x="748" y="377"/>
                  </a:lnTo>
                  <a:lnTo>
                    <a:pt x="371" y="0"/>
                  </a:lnTo>
                  <a:lnTo>
                    <a:pt x="0" y="377"/>
                  </a:lnTo>
                  <a:lnTo>
                    <a:pt x="748" y="377"/>
                  </a:lnTo>
                  <a:lnTo>
                    <a:pt x="371" y="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b="1">
                <a:solidFill>
                  <a:srgbClr val="3333CC"/>
                </a:solidFill>
              </a:endParaRPr>
            </a:p>
          </p:txBody>
        </p:sp>
        <p:sp>
          <p:nvSpPr>
            <p:cNvPr id="53278" name="Rectangle 556"/>
            <p:cNvSpPr>
              <a:spLocks noChangeArrowheads="1"/>
            </p:cNvSpPr>
            <p:nvPr/>
          </p:nvSpPr>
          <p:spPr bwMode="auto">
            <a:xfrm>
              <a:off x="5449" y="2551"/>
              <a:ext cx="241"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200" b="1">
                  <a:solidFill>
                    <a:srgbClr val="3333CC"/>
                  </a:solidFill>
                </a:rPr>
                <a:t>PF</a:t>
              </a:r>
            </a:p>
          </p:txBody>
        </p:sp>
        <p:sp>
          <p:nvSpPr>
            <p:cNvPr id="53279" name="Freeform 559"/>
            <p:cNvSpPr>
              <a:spLocks/>
            </p:cNvSpPr>
            <p:nvPr/>
          </p:nvSpPr>
          <p:spPr bwMode="auto">
            <a:xfrm>
              <a:off x="3842" y="2385"/>
              <a:ext cx="742" cy="370"/>
            </a:xfrm>
            <a:custGeom>
              <a:avLst/>
              <a:gdLst>
                <a:gd name="T0" fmla="*/ 374 w 742"/>
                <a:gd name="T1" fmla="*/ 0 h 370"/>
                <a:gd name="T2" fmla="*/ 0 w 742"/>
                <a:gd name="T3" fmla="*/ 369 h 370"/>
                <a:gd name="T4" fmla="*/ 741 w 742"/>
                <a:gd name="T5" fmla="*/ 369 h 370"/>
                <a:gd name="T6" fmla="*/ 374 w 74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2" h="370">
                  <a:moveTo>
                    <a:pt x="374" y="0"/>
                  </a:moveTo>
                  <a:lnTo>
                    <a:pt x="0" y="369"/>
                  </a:lnTo>
                  <a:lnTo>
                    <a:pt x="741" y="369"/>
                  </a:lnTo>
                  <a:lnTo>
                    <a:pt x="374"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b="1">
                <a:solidFill>
                  <a:srgbClr val="3333CC"/>
                </a:solidFill>
              </a:endParaRPr>
            </a:p>
          </p:txBody>
        </p:sp>
        <p:sp>
          <p:nvSpPr>
            <p:cNvPr id="53280" name="Freeform 560"/>
            <p:cNvSpPr>
              <a:spLocks/>
            </p:cNvSpPr>
            <p:nvPr/>
          </p:nvSpPr>
          <p:spPr bwMode="auto">
            <a:xfrm>
              <a:off x="3842" y="2385"/>
              <a:ext cx="750" cy="378"/>
            </a:xfrm>
            <a:custGeom>
              <a:avLst/>
              <a:gdLst>
                <a:gd name="T0" fmla="*/ 378 w 750"/>
                <a:gd name="T1" fmla="*/ 0 h 378"/>
                <a:gd name="T2" fmla="*/ 0 w 750"/>
                <a:gd name="T3" fmla="*/ 377 h 378"/>
                <a:gd name="T4" fmla="*/ 749 w 750"/>
                <a:gd name="T5" fmla="*/ 377 h 378"/>
                <a:gd name="T6" fmla="*/ 378 w 750"/>
                <a:gd name="T7" fmla="*/ 0 h 378"/>
                <a:gd name="T8" fmla="*/ 0 w 750"/>
                <a:gd name="T9" fmla="*/ 377 h 378"/>
                <a:gd name="T10" fmla="*/ 749 w 750"/>
                <a:gd name="T11" fmla="*/ 377 h 378"/>
                <a:gd name="T12" fmla="*/ 378 w 750"/>
                <a:gd name="T13" fmla="*/ 0 h 3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0" h="378">
                  <a:moveTo>
                    <a:pt x="378" y="0"/>
                  </a:moveTo>
                  <a:lnTo>
                    <a:pt x="0" y="377"/>
                  </a:lnTo>
                  <a:lnTo>
                    <a:pt x="749" y="377"/>
                  </a:lnTo>
                  <a:lnTo>
                    <a:pt x="378" y="0"/>
                  </a:lnTo>
                  <a:lnTo>
                    <a:pt x="0" y="377"/>
                  </a:lnTo>
                  <a:lnTo>
                    <a:pt x="749" y="377"/>
                  </a:lnTo>
                  <a:lnTo>
                    <a:pt x="378" y="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b="1">
                <a:solidFill>
                  <a:srgbClr val="3333CC"/>
                </a:solidFill>
              </a:endParaRPr>
            </a:p>
          </p:txBody>
        </p:sp>
        <p:sp>
          <p:nvSpPr>
            <p:cNvPr id="53281" name="Rectangle 561"/>
            <p:cNvSpPr>
              <a:spLocks noChangeArrowheads="1"/>
            </p:cNvSpPr>
            <p:nvPr/>
          </p:nvSpPr>
          <p:spPr bwMode="auto">
            <a:xfrm>
              <a:off x="4099" y="2534"/>
              <a:ext cx="246"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200" b="1">
                  <a:solidFill>
                    <a:srgbClr val="3333CC"/>
                  </a:solidFill>
                </a:rPr>
                <a:t>SE</a:t>
              </a:r>
            </a:p>
          </p:txBody>
        </p:sp>
        <p:sp>
          <p:nvSpPr>
            <p:cNvPr id="53282" name="Rectangle 562"/>
            <p:cNvSpPr>
              <a:spLocks noChangeArrowheads="1"/>
            </p:cNvSpPr>
            <p:nvPr/>
          </p:nvSpPr>
          <p:spPr bwMode="auto">
            <a:xfrm>
              <a:off x="4561" y="2474"/>
              <a:ext cx="671"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200" b="1">
                  <a:solidFill>
                    <a:srgbClr val="3333CC"/>
                  </a:solidFill>
                </a:rPr>
                <a:t>assemblage</a:t>
              </a:r>
            </a:p>
          </p:txBody>
        </p:sp>
        <p:sp>
          <p:nvSpPr>
            <p:cNvPr id="53283" name="Rectangle 563"/>
            <p:cNvSpPr>
              <a:spLocks noChangeArrowheads="1"/>
            </p:cNvSpPr>
            <p:nvPr/>
          </p:nvSpPr>
          <p:spPr bwMode="auto">
            <a:xfrm>
              <a:off x="3789" y="2812"/>
              <a:ext cx="429"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50" b="1" dirty="0">
                  <a:solidFill>
                    <a:srgbClr val="3333CC"/>
                  </a:solidFill>
                </a:rPr>
                <a:t>plateau</a:t>
              </a:r>
            </a:p>
            <a:p>
              <a:pPr algn="l"/>
              <a:r>
                <a:rPr lang="fr-FR" altLang="fr-FR" sz="1050" b="1" dirty="0">
                  <a:solidFill>
                    <a:srgbClr val="3333CC"/>
                  </a:solidFill>
                </a:rPr>
                <a:t>axe</a:t>
              </a:r>
            </a:p>
            <a:p>
              <a:pPr algn="l"/>
              <a:r>
                <a:rPr lang="fr-FR" altLang="fr-FR" sz="1050" b="1" dirty="0">
                  <a:solidFill>
                    <a:srgbClr val="3333CC"/>
                  </a:solidFill>
                </a:rPr>
                <a:t>cadre R</a:t>
              </a:r>
            </a:p>
            <a:p>
              <a:pPr algn="l"/>
              <a:r>
                <a:rPr lang="fr-FR" altLang="fr-FR" sz="1050" b="1" dirty="0">
                  <a:solidFill>
                    <a:srgbClr val="3333CC"/>
                  </a:solidFill>
                </a:rPr>
                <a:t>cadre C</a:t>
              </a:r>
            </a:p>
            <a:p>
              <a:pPr algn="l"/>
              <a:r>
                <a:rPr lang="fr-FR" altLang="fr-FR" sz="1050" b="1" dirty="0">
                  <a:solidFill>
                    <a:srgbClr val="3333CC"/>
                  </a:solidFill>
                </a:rPr>
                <a:t>cadre H</a:t>
              </a:r>
            </a:p>
            <a:p>
              <a:pPr algn="l"/>
              <a:r>
                <a:rPr lang="fr-FR" altLang="fr-FR" sz="1050" b="1" dirty="0">
                  <a:solidFill>
                    <a:srgbClr val="3333CC"/>
                  </a:solidFill>
                </a:rPr>
                <a:t>cadre F</a:t>
              </a:r>
            </a:p>
          </p:txBody>
        </p:sp>
        <p:sp>
          <p:nvSpPr>
            <p:cNvPr id="53284" name="Rectangle 564"/>
            <p:cNvSpPr>
              <a:spLocks noChangeArrowheads="1"/>
            </p:cNvSpPr>
            <p:nvPr/>
          </p:nvSpPr>
          <p:spPr bwMode="auto">
            <a:xfrm>
              <a:off x="4222" y="2814"/>
              <a:ext cx="483" cy="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50" b="1">
                  <a:solidFill>
                    <a:srgbClr val="3333CC"/>
                  </a:solidFill>
                </a:rPr>
                <a:t>pignon</a:t>
              </a:r>
            </a:p>
            <a:p>
              <a:pPr algn="l"/>
              <a:r>
                <a:rPr lang="fr-FR" altLang="fr-FR" sz="1050" b="1">
                  <a:solidFill>
                    <a:srgbClr val="3333CC"/>
                  </a:solidFill>
                </a:rPr>
                <a:t>chaîne</a:t>
              </a:r>
            </a:p>
            <a:p>
              <a:pPr algn="l"/>
              <a:r>
                <a:rPr lang="fr-FR" altLang="fr-FR" sz="1050" b="1">
                  <a:solidFill>
                    <a:srgbClr val="3333CC"/>
                  </a:solidFill>
                </a:rPr>
                <a:t>guidon R</a:t>
              </a:r>
            </a:p>
            <a:p>
              <a:pPr algn="l"/>
              <a:r>
                <a:rPr lang="fr-FR" altLang="fr-FR" sz="1050" b="1">
                  <a:solidFill>
                    <a:srgbClr val="3333CC"/>
                  </a:solidFill>
                </a:rPr>
                <a:t>guidon C</a:t>
              </a:r>
            </a:p>
            <a:p>
              <a:pPr algn="l"/>
              <a:r>
                <a:rPr lang="fr-FR" altLang="fr-FR" sz="1050" b="1">
                  <a:solidFill>
                    <a:srgbClr val="3333CC"/>
                  </a:solidFill>
                </a:rPr>
                <a:t>guidon H</a:t>
              </a:r>
            </a:p>
          </p:txBody>
        </p:sp>
        <p:sp>
          <p:nvSpPr>
            <p:cNvPr id="53285" name="Rectangle 565"/>
            <p:cNvSpPr>
              <a:spLocks noChangeArrowheads="1"/>
            </p:cNvSpPr>
            <p:nvPr/>
          </p:nvSpPr>
          <p:spPr bwMode="auto">
            <a:xfrm>
              <a:off x="5216" y="2925"/>
              <a:ext cx="652" cy="4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2000" b="1">
                <a:solidFill>
                  <a:srgbClr val="3333CC"/>
                </a:solidFill>
              </a:endParaRPr>
            </a:p>
          </p:txBody>
        </p:sp>
        <p:sp>
          <p:nvSpPr>
            <p:cNvPr id="53286" name="Rectangle 566"/>
            <p:cNvSpPr>
              <a:spLocks noChangeArrowheads="1"/>
            </p:cNvSpPr>
            <p:nvPr/>
          </p:nvSpPr>
          <p:spPr bwMode="auto">
            <a:xfrm>
              <a:off x="5309" y="2814"/>
              <a:ext cx="703" cy="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200" b="1">
                  <a:solidFill>
                    <a:srgbClr val="3333CC"/>
                  </a:solidFill>
                </a:rPr>
                <a:t>Homme</a:t>
              </a:r>
            </a:p>
            <a:p>
              <a:pPr algn="l"/>
              <a:r>
                <a:rPr lang="fr-FR" altLang="fr-FR" sz="1200" b="1">
                  <a:solidFill>
                    <a:srgbClr val="3333CC"/>
                  </a:solidFill>
                </a:rPr>
                <a:t>Femme</a:t>
              </a:r>
            </a:p>
            <a:p>
              <a:pPr algn="l"/>
              <a:r>
                <a:rPr lang="fr-FR" altLang="fr-FR" sz="1200" b="1">
                  <a:solidFill>
                    <a:srgbClr val="3333CC"/>
                  </a:solidFill>
                </a:rPr>
                <a:t>Rétro</a:t>
              </a:r>
            </a:p>
            <a:p>
              <a:pPr algn="l"/>
              <a:r>
                <a:rPr lang="fr-FR" altLang="fr-FR" sz="1200" b="1">
                  <a:solidFill>
                    <a:srgbClr val="3333CC"/>
                  </a:solidFill>
                </a:rPr>
                <a:t>Demi-course</a:t>
              </a:r>
            </a:p>
          </p:txBody>
        </p:sp>
        <p:sp>
          <p:nvSpPr>
            <p:cNvPr id="53287" name="Line 567"/>
            <p:cNvSpPr>
              <a:spLocks noChangeShapeType="1"/>
            </p:cNvSpPr>
            <p:nvPr/>
          </p:nvSpPr>
          <p:spPr bwMode="auto">
            <a:xfrm flipV="1">
              <a:off x="4518" y="2666"/>
              <a:ext cx="743"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b="1">
                <a:solidFill>
                  <a:srgbClr val="3333CC"/>
                </a:solidFill>
              </a:endParaRPr>
            </a:p>
          </p:txBody>
        </p:sp>
      </p:grpSp>
      <p:sp>
        <p:nvSpPr>
          <p:cNvPr id="53255" name="Line 531"/>
          <p:cNvSpPr>
            <a:spLocks noChangeShapeType="1"/>
          </p:cNvSpPr>
          <p:nvPr/>
        </p:nvSpPr>
        <p:spPr bwMode="auto">
          <a:xfrm>
            <a:off x="7879498" y="2647260"/>
            <a:ext cx="0" cy="2873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000"/>
          </a:p>
        </p:txBody>
      </p:sp>
      <p:sp>
        <p:nvSpPr>
          <p:cNvPr id="53256" name="Rectangle 532"/>
          <p:cNvSpPr>
            <a:spLocks noChangeArrowheads="1"/>
          </p:cNvSpPr>
          <p:nvPr/>
        </p:nvSpPr>
        <p:spPr bwMode="auto">
          <a:xfrm>
            <a:off x="6294311" y="3132138"/>
            <a:ext cx="633187"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dirty="0">
                <a:solidFill>
                  <a:srgbClr val="3333CC"/>
                </a:solidFill>
              </a:rPr>
              <a:t>plateau</a:t>
            </a:r>
          </a:p>
        </p:txBody>
      </p:sp>
      <p:sp>
        <p:nvSpPr>
          <p:cNvPr id="53257" name="Rectangle 533"/>
          <p:cNvSpPr>
            <a:spLocks noChangeArrowheads="1"/>
          </p:cNvSpPr>
          <p:nvPr/>
        </p:nvSpPr>
        <p:spPr bwMode="auto">
          <a:xfrm>
            <a:off x="6792558" y="3132138"/>
            <a:ext cx="613951"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rgbClr val="3333CC"/>
                </a:solidFill>
              </a:rPr>
              <a:t>pignon</a:t>
            </a:r>
          </a:p>
        </p:txBody>
      </p:sp>
      <p:sp>
        <p:nvSpPr>
          <p:cNvPr id="53258" name="Rectangle 534"/>
          <p:cNvSpPr>
            <a:spLocks noChangeArrowheads="1"/>
          </p:cNvSpPr>
          <p:nvPr/>
        </p:nvSpPr>
        <p:spPr bwMode="auto">
          <a:xfrm>
            <a:off x="7252722" y="3132138"/>
            <a:ext cx="589905"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rgbClr val="3333CC"/>
                </a:solidFill>
              </a:rPr>
              <a:t>chaîne</a:t>
            </a:r>
          </a:p>
        </p:txBody>
      </p:sp>
      <p:sp>
        <p:nvSpPr>
          <p:cNvPr id="53259" name="Rectangle 535"/>
          <p:cNvSpPr>
            <a:spLocks noChangeArrowheads="1"/>
          </p:cNvSpPr>
          <p:nvPr/>
        </p:nvSpPr>
        <p:spPr bwMode="auto">
          <a:xfrm>
            <a:off x="7701780" y="3132138"/>
            <a:ext cx="397545"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rgbClr val="3333CC"/>
                </a:solidFill>
              </a:rPr>
              <a:t>axe</a:t>
            </a:r>
          </a:p>
        </p:txBody>
      </p:sp>
      <p:sp>
        <p:nvSpPr>
          <p:cNvPr id="53260" name="Rectangle 536"/>
          <p:cNvSpPr>
            <a:spLocks noChangeArrowheads="1"/>
          </p:cNvSpPr>
          <p:nvPr/>
        </p:nvSpPr>
        <p:spPr bwMode="auto">
          <a:xfrm>
            <a:off x="7971531" y="3132138"/>
            <a:ext cx="654025"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rgbClr val="3333CC"/>
                </a:solidFill>
              </a:rPr>
              <a:t>cadre H</a:t>
            </a:r>
          </a:p>
        </p:txBody>
      </p:sp>
      <p:sp>
        <p:nvSpPr>
          <p:cNvPr id="53261" name="Rectangle 537"/>
          <p:cNvSpPr>
            <a:spLocks noChangeArrowheads="1"/>
          </p:cNvSpPr>
          <p:nvPr/>
        </p:nvSpPr>
        <p:spPr bwMode="auto">
          <a:xfrm>
            <a:off x="8480886" y="3132138"/>
            <a:ext cx="742191"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rgbClr val="3333CC"/>
                </a:solidFill>
              </a:rPr>
              <a:t>guidon H</a:t>
            </a:r>
          </a:p>
        </p:txBody>
      </p:sp>
      <p:sp>
        <p:nvSpPr>
          <p:cNvPr id="53262" name="Freeform 538"/>
          <p:cNvSpPr>
            <a:spLocks/>
          </p:cNvSpPr>
          <p:nvPr/>
        </p:nvSpPr>
        <p:spPr bwMode="auto">
          <a:xfrm>
            <a:off x="6575170" y="2911475"/>
            <a:ext cx="2208790" cy="220662"/>
          </a:xfrm>
          <a:custGeom>
            <a:avLst/>
            <a:gdLst>
              <a:gd name="T0" fmla="*/ 0 w 1392"/>
              <a:gd name="T1" fmla="*/ 138 h 139"/>
              <a:gd name="T2" fmla="*/ 0 w 1392"/>
              <a:gd name="T3" fmla="*/ 0 h 139"/>
              <a:gd name="T4" fmla="*/ 1391 w 1392"/>
              <a:gd name="T5" fmla="*/ 0 h 139"/>
              <a:gd name="T6" fmla="*/ 1391 w 1392"/>
              <a:gd name="T7" fmla="*/ 138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2" h="139">
                <a:moveTo>
                  <a:pt x="0" y="138"/>
                </a:moveTo>
                <a:lnTo>
                  <a:pt x="0" y="0"/>
                </a:lnTo>
                <a:lnTo>
                  <a:pt x="1391" y="0"/>
                </a:lnTo>
                <a:lnTo>
                  <a:pt x="1391" y="13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000" b="1">
              <a:solidFill>
                <a:srgbClr val="3333CC"/>
              </a:solidFill>
            </a:endParaRPr>
          </a:p>
        </p:txBody>
      </p:sp>
      <p:sp>
        <p:nvSpPr>
          <p:cNvPr id="53263" name="Freeform 539"/>
          <p:cNvSpPr>
            <a:spLocks/>
          </p:cNvSpPr>
          <p:nvPr/>
        </p:nvSpPr>
        <p:spPr bwMode="auto">
          <a:xfrm>
            <a:off x="6575170" y="2903538"/>
            <a:ext cx="2740360" cy="228600"/>
          </a:xfrm>
          <a:custGeom>
            <a:avLst/>
            <a:gdLst>
              <a:gd name="T0" fmla="*/ 0 w 1392"/>
              <a:gd name="T1" fmla="*/ 159 h 139"/>
              <a:gd name="T2" fmla="*/ 0 w 1392"/>
              <a:gd name="T3" fmla="*/ 0 h 139"/>
              <a:gd name="T4" fmla="*/ 3295 w 1392"/>
              <a:gd name="T5" fmla="*/ 0 h 139"/>
              <a:gd name="T6" fmla="*/ 3295 w 1392"/>
              <a:gd name="T7" fmla="*/ 15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2" h="139">
                <a:moveTo>
                  <a:pt x="0" y="138"/>
                </a:moveTo>
                <a:lnTo>
                  <a:pt x="0" y="0"/>
                </a:lnTo>
                <a:lnTo>
                  <a:pt x="1391" y="0"/>
                </a:lnTo>
                <a:lnTo>
                  <a:pt x="1391" y="13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000"/>
          </a:p>
        </p:txBody>
      </p:sp>
      <p:sp>
        <p:nvSpPr>
          <p:cNvPr id="53264" name="Line 540"/>
          <p:cNvSpPr>
            <a:spLocks noChangeShapeType="1"/>
          </p:cNvSpPr>
          <p:nvPr/>
        </p:nvSpPr>
        <p:spPr bwMode="auto">
          <a:xfrm>
            <a:off x="7060723" y="2911475"/>
            <a:ext cx="0" cy="2159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000" b="1">
              <a:solidFill>
                <a:srgbClr val="3333CC"/>
              </a:solidFill>
            </a:endParaRPr>
          </a:p>
        </p:txBody>
      </p:sp>
      <p:sp>
        <p:nvSpPr>
          <p:cNvPr id="53265" name="Line 541"/>
          <p:cNvSpPr>
            <a:spLocks noChangeShapeType="1"/>
          </p:cNvSpPr>
          <p:nvPr/>
        </p:nvSpPr>
        <p:spPr bwMode="auto">
          <a:xfrm>
            <a:off x="7539929" y="2911475"/>
            <a:ext cx="0" cy="2159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000" b="1">
              <a:solidFill>
                <a:srgbClr val="3333CC"/>
              </a:solidFill>
            </a:endParaRPr>
          </a:p>
        </p:txBody>
      </p:sp>
      <p:sp>
        <p:nvSpPr>
          <p:cNvPr id="53266" name="Line 542"/>
          <p:cNvSpPr>
            <a:spLocks noChangeShapeType="1"/>
          </p:cNvSpPr>
          <p:nvPr/>
        </p:nvSpPr>
        <p:spPr bwMode="auto">
          <a:xfrm>
            <a:off x="7879498" y="2911475"/>
            <a:ext cx="0" cy="2159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000" b="1">
              <a:solidFill>
                <a:srgbClr val="3333CC"/>
              </a:solidFill>
            </a:endParaRPr>
          </a:p>
        </p:txBody>
      </p:sp>
      <p:sp>
        <p:nvSpPr>
          <p:cNvPr id="53267" name="Line 543"/>
          <p:cNvSpPr>
            <a:spLocks noChangeShapeType="1"/>
          </p:cNvSpPr>
          <p:nvPr/>
        </p:nvSpPr>
        <p:spPr bwMode="auto">
          <a:xfrm>
            <a:off x="8249217" y="2911475"/>
            <a:ext cx="0" cy="2159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000" b="1">
              <a:solidFill>
                <a:srgbClr val="3333CC"/>
              </a:solidFill>
            </a:endParaRPr>
          </a:p>
        </p:txBody>
      </p:sp>
      <p:sp>
        <p:nvSpPr>
          <p:cNvPr id="53275" name="Text Box 603"/>
          <p:cNvSpPr txBox="1">
            <a:spLocks noChangeArrowheads="1"/>
          </p:cNvSpPr>
          <p:nvPr/>
        </p:nvSpPr>
        <p:spPr bwMode="auto">
          <a:xfrm>
            <a:off x="6016625" y="1379538"/>
            <a:ext cx="3383004"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2000" dirty="0">
                <a:solidFill>
                  <a:srgbClr val="009900"/>
                </a:solidFill>
              </a:rPr>
              <a:t>Exemple Nomenclature Homme</a:t>
            </a:r>
          </a:p>
        </p:txBody>
      </p:sp>
      <p:sp>
        <p:nvSpPr>
          <p:cNvPr id="53276" name="Rectangle 605"/>
          <p:cNvSpPr>
            <a:spLocks noChangeArrowheads="1"/>
          </p:cNvSpPr>
          <p:nvPr/>
        </p:nvSpPr>
        <p:spPr bwMode="auto">
          <a:xfrm>
            <a:off x="9072126" y="3132138"/>
            <a:ext cx="610745"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dirty="0">
                <a:solidFill>
                  <a:srgbClr val="3333CC"/>
                </a:solidFill>
              </a:rPr>
              <a:t>Selle B</a:t>
            </a:r>
          </a:p>
        </p:txBody>
      </p:sp>
      <p:sp>
        <p:nvSpPr>
          <p:cNvPr id="1657439" name="Rectangle 607"/>
          <p:cNvSpPr>
            <a:spLocks noChangeArrowheads="1"/>
          </p:cNvSpPr>
          <p:nvPr/>
        </p:nvSpPr>
        <p:spPr bwMode="auto">
          <a:xfrm>
            <a:off x="1168400" y="5470525"/>
            <a:ext cx="8477250" cy="930275"/>
          </a:xfrm>
          <a:prstGeom prst="rect">
            <a:avLst/>
          </a:prstGeom>
          <a:solidFill>
            <a:srgbClr val="009900"/>
          </a:solidFill>
          <a:ln w="12700">
            <a:solidFill>
              <a:srgbClr val="063DE8"/>
            </a:solidFill>
            <a:miter lim="800000"/>
            <a:headEnd/>
            <a:tailEnd/>
          </a:ln>
          <a:effectLst/>
          <a:extLst/>
        </p:spPr>
        <p:txBody>
          <a:bodyPr lIns="83898" tIns="42712" rIns="83898" bIns="42712" anchor="ctr"/>
          <a:lstStyle>
            <a:lvl1pPr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a:solidFill>
                  <a:schemeClr val="bg1"/>
                </a:solidFill>
              </a:rPr>
              <a:t>Que ce passe-t-il en cas de modification du pignon en pignon version 2 ?</a:t>
            </a:r>
          </a:p>
        </p:txBody>
      </p:sp>
      <p:grpSp>
        <p:nvGrpSpPr>
          <p:cNvPr id="2" name="Groupe 1"/>
          <p:cNvGrpSpPr/>
          <p:nvPr/>
        </p:nvGrpSpPr>
        <p:grpSpPr>
          <a:xfrm>
            <a:off x="617926" y="1186997"/>
            <a:ext cx="1640314" cy="1566517"/>
            <a:chOff x="617926" y="1186997"/>
            <a:chExt cx="1640314" cy="1566517"/>
          </a:xfrm>
        </p:grpSpPr>
        <p:sp>
          <p:nvSpPr>
            <p:cNvPr id="53315" name="Rectangle 509"/>
            <p:cNvSpPr>
              <a:spLocks noChangeArrowheads="1"/>
            </p:cNvSpPr>
            <p:nvPr/>
          </p:nvSpPr>
          <p:spPr bwMode="auto">
            <a:xfrm>
              <a:off x="969205" y="1186997"/>
              <a:ext cx="937757"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rgbClr val="009900"/>
                  </a:solidFill>
                </a:rPr>
                <a:t>Homme</a:t>
              </a:r>
            </a:p>
          </p:txBody>
        </p:sp>
        <p:pic>
          <p:nvPicPr>
            <p:cNvPr id="9728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926" y="1602846"/>
              <a:ext cx="1640314" cy="115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e 2"/>
          <p:cNvGrpSpPr/>
          <p:nvPr/>
        </p:nvGrpSpPr>
        <p:grpSpPr>
          <a:xfrm>
            <a:off x="3573000" y="1186997"/>
            <a:ext cx="1578002" cy="1747600"/>
            <a:chOff x="3453254" y="1296893"/>
            <a:chExt cx="1578002" cy="1747600"/>
          </a:xfrm>
        </p:grpSpPr>
        <p:pic>
          <p:nvPicPr>
            <p:cNvPr id="972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3254" y="1466491"/>
              <a:ext cx="1578002" cy="1578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7" name="Rectangle 509"/>
            <p:cNvSpPr>
              <a:spLocks noChangeArrowheads="1"/>
            </p:cNvSpPr>
            <p:nvPr/>
          </p:nvSpPr>
          <p:spPr bwMode="auto">
            <a:xfrm>
              <a:off x="3773377" y="1296893"/>
              <a:ext cx="937757"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rgbClr val="009900"/>
                  </a:solidFill>
                </a:rPr>
                <a:t>Femme</a:t>
              </a:r>
            </a:p>
          </p:txBody>
        </p:sp>
      </p:grpSp>
      <p:grpSp>
        <p:nvGrpSpPr>
          <p:cNvPr id="4" name="Groupe 3"/>
          <p:cNvGrpSpPr/>
          <p:nvPr/>
        </p:nvGrpSpPr>
        <p:grpSpPr>
          <a:xfrm>
            <a:off x="677790" y="3195902"/>
            <a:ext cx="1520586" cy="1675639"/>
            <a:chOff x="677790" y="3195902"/>
            <a:chExt cx="1520586" cy="1675639"/>
          </a:xfrm>
        </p:grpSpPr>
        <p:pic>
          <p:nvPicPr>
            <p:cNvPr id="9728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790" y="3593008"/>
              <a:ext cx="1520586" cy="1278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8" name="Rectangle 509"/>
            <p:cNvSpPr>
              <a:spLocks noChangeArrowheads="1"/>
            </p:cNvSpPr>
            <p:nvPr/>
          </p:nvSpPr>
          <p:spPr bwMode="auto">
            <a:xfrm>
              <a:off x="1077408" y="3195902"/>
              <a:ext cx="721351"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smtClean="0">
                  <a:solidFill>
                    <a:srgbClr val="009900"/>
                  </a:solidFill>
                </a:rPr>
                <a:t>Rétro</a:t>
              </a:r>
              <a:endParaRPr lang="fr-FR" altLang="fr-FR" sz="1600" b="1" dirty="0">
                <a:solidFill>
                  <a:srgbClr val="009900"/>
                </a:solidFill>
              </a:endParaRPr>
            </a:p>
          </p:txBody>
        </p:sp>
      </p:grpSp>
      <p:grpSp>
        <p:nvGrpSpPr>
          <p:cNvPr id="5" name="Groupe 4"/>
          <p:cNvGrpSpPr/>
          <p:nvPr/>
        </p:nvGrpSpPr>
        <p:grpSpPr>
          <a:xfrm>
            <a:off x="3586956" y="3195902"/>
            <a:ext cx="1614488" cy="1535388"/>
            <a:chOff x="3586956" y="3247912"/>
            <a:chExt cx="1614488" cy="1535388"/>
          </a:xfrm>
        </p:grpSpPr>
        <p:pic>
          <p:nvPicPr>
            <p:cNvPr id="97285" name="Picture 5" descr="Résultat de recherche d'images pour &quot;velos demi course&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6956" y="3722517"/>
              <a:ext cx="1614488" cy="1060783"/>
            </a:xfrm>
            <a:prstGeom prst="rect">
              <a:avLst/>
            </a:prstGeom>
            <a:noFill/>
            <a:extLst>
              <a:ext uri="{909E8E84-426E-40DD-AFC4-6F175D3DCCD1}">
                <a14:hiddenFill xmlns:a14="http://schemas.microsoft.com/office/drawing/2010/main">
                  <a:solidFill>
                    <a:srgbClr val="FFFFFF"/>
                  </a:solidFill>
                </a14:hiddenFill>
              </a:ext>
            </a:extLst>
          </p:spPr>
        </p:pic>
        <p:sp>
          <p:nvSpPr>
            <p:cNvPr id="569" name="Rectangle 509"/>
            <p:cNvSpPr>
              <a:spLocks noChangeArrowheads="1"/>
            </p:cNvSpPr>
            <p:nvPr/>
          </p:nvSpPr>
          <p:spPr bwMode="auto">
            <a:xfrm>
              <a:off x="3680062" y="3247912"/>
              <a:ext cx="1428276"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err="1" smtClean="0">
                  <a:solidFill>
                    <a:srgbClr val="009900"/>
                  </a:solidFill>
                </a:rPr>
                <a:t>Demi-course</a:t>
              </a:r>
              <a:endParaRPr lang="fr-FR" altLang="fr-FR" sz="1600" b="1" dirty="0">
                <a:solidFill>
                  <a:srgbClr val="009900"/>
                </a:solidFill>
              </a:endParaRPr>
            </a:p>
          </p:txBody>
        </p:sp>
      </p:grpSp>
      <p:sp>
        <p:nvSpPr>
          <p:cNvPr id="6" name="Rectangle 5"/>
          <p:cNvSpPr/>
          <p:nvPr/>
        </p:nvSpPr>
        <p:spPr>
          <a:xfrm>
            <a:off x="7385026" y="2251631"/>
            <a:ext cx="1031051" cy="369332"/>
          </a:xfrm>
          <a:prstGeom prst="rect">
            <a:avLst/>
          </a:prstGeom>
        </p:spPr>
        <p:txBody>
          <a:bodyPr wrap="none">
            <a:spAutoFit/>
          </a:bodyPr>
          <a:lstStyle/>
          <a:p>
            <a:r>
              <a:rPr lang="fr-FR" altLang="fr-FR" b="1" dirty="0">
                <a:solidFill>
                  <a:srgbClr val="009900"/>
                </a:solidFill>
              </a:rPr>
              <a:t>Homme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574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657439"/>
                                        </p:tgtEl>
                                        <p:attrNameLst>
                                          <p:attrName>style.visibility</p:attrName>
                                        </p:attrNameLst>
                                      </p:cBhvr>
                                      <p:to>
                                        <p:strVal val="visible"/>
                                      </p:to>
                                    </p:set>
                                    <p:animEffect transition="in" filter="dissolve">
                                      <p:cBhvr>
                                        <p:cTn id="11" dur="500"/>
                                        <p:tgtEl>
                                          <p:spTgt spid="1657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7439"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57963" name="Group 107"/>
          <p:cNvGrpSpPr>
            <a:grpSpLocks/>
          </p:cNvGrpSpPr>
          <p:nvPr/>
        </p:nvGrpSpPr>
        <p:grpSpPr bwMode="auto">
          <a:xfrm>
            <a:off x="117475" y="1257300"/>
            <a:ext cx="2609850" cy="1109663"/>
            <a:chOff x="74" y="948"/>
            <a:chExt cx="1644" cy="699"/>
          </a:xfrm>
        </p:grpSpPr>
        <p:sp>
          <p:nvSpPr>
            <p:cNvPr id="54379" name="Oval 105"/>
            <p:cNvSpPr>
              <a:spLocks noChangeArrowheads="1"/>
            </p:cNvSpPr>
            <p:nvPr/>
          </p:nvSpPr>
          <p:spPr bwMode="auto">
            <a:xfrm>
              <a:off x="893" y="1404"/>
              <a:ext cx="825" cy="24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4380" name="Text Box 106"/>
            <p:cNvSpPr txBox="1">
              <a:spLocks noChangeArrowheads="1"/>
            </p:cNvSpPr>
            <p:nvPr/>
          </p:nvSpPr>
          <p:spPr bwMode="auto">
            <a:xfrm>
              <a:off x="74" y="948"/>
              <a:ext cx="110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2000"/>
                <a:t>ARTICLE FANTOME</a:t>
              </a:r>
            </a:p>
          </p:txBody>
        </p:sp>
      </p:grpSp>
      <p:grpSp>
        <p:nvGrpSpPr>
          <p:cNvPr id="54275" name="Group 3"/>
          <p:cNvGrpSpPr>
            <a:grpSpLocks/>
          </p:cNvGrpSpPr>
          <p:nvPr/>
        </p:nvGrpSpPr>
        <p:grpSpPr bwMode="auto">
          <a:xfrm>
            <a:off x="1228725" y="1187450"/>
            <a:ext cx="8453438" cy="3776663"/>
            <a:chOff x="149" y="445"/>
            <a:chExt cx="5326" cy="3308"/>
          </a:xfrm>
        </p:grpSpPr>
        <p:sp>
          <p:nvSpPr>
            <p:cNvPr id="54279" name="Line 4"/>
            <p:cNvSpPr>
              <a:spLocks noChangeShapeType="1"/>
            </p:cNvSpPr>
            <p:nvPr/>
          </p:nvSpPr>
          <p:spPr bwMode="auto">
            <a:xfrm>
              <a:off x="1295" y="774"/>
              <a:ext cx="0" cy="23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80" name="Rectangle 5"/>
            <p:cNvSpPr>
              <a:spLocks noChangeArrowheads="1"/>
            </p:cNvSpPr>
            <p:nvPr/>
          </p:nvSpPr>
          <p:spPr bwMode="auto">
            <a:xfrm>
              <a:off x="149" y="1765"/>
              <a:ext cx="39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plateau</a:t>
              </a:r>
            </a:p>
          </p:txBody>
        </p:sp>
        <p:sp>
          <p:nvSpPr>
            <p:cNvPr id="54281" name="Rectangle 6"/>
            <p:cNvSpPr>
              <a:spLocks noChangeArrowheads="1"/>
            </p:cNvSpPr>
            <p:nvPr/>
          </p:nvSpPr>
          <p:spPr bwMode="auto">
            <a:xfrm>
              <a:off x="551" y="1765"/>
              <a:ext cx="38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pignon</a:t>
              </a:r>
            </a:p>
          </p:txBody>
        </p:sp>
        <p:sp>
          <p:nvSpPr>
            <p:cNvPr id="54282" name="Rectangle 7"/>
            <p:cNvSpPr>
              <a:spLocks noChangeArrowheads="1"/>
            </p:cNvSpPr>
            <p:nvPr/>
          </p:nvSpPr>
          <p:spPr bwMode="auto">
            <a:xfrm>
              <a:off x="920" y="1765"/>
              <a:ext cx="368"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chaîne</a:t>
              </a:r>
            </a:p>
          </p:txBody>
        </p:sp>
        <p:sp>
          <p:nvSpPr>
            <p:cNvPr id="54283" name="Rectangle 8"/>
            <p:cNvSpPr>
              <a:spLocks noChangeArrowheads="1"/>
            </p:cNvSpPr>
            <p:nvPr/>
          </p:nvSpPr>
          <p:spPr bwMode="auto">
            <a:xfrm>
              <a:off x="1289" y="1765"/>
              <a:ext cx="248"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axe</a:t>
              </a:r>
            </a:p>
          </p:txBody>
        </p:sp>
        <p:sp>
          <p:nvSpPr>
            <p:cNvPr id="54284" name="Rectangle 9"/>
            <p:cNvSpPr>
              <a:spLocks noChangeArrowheads="1"/>
            </p:cNvSpPr>
            <p:nvPr/>
          </p:nvSpPr>
          <p:spPr bwMode="auto">
            <a:xfrm>
              <a:off x="1498" y="1194"/>
              <a:ext cx="408"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cadre H</a:t>
              </a:r>
            </a:p>
          </p:txBody>
        </p:sp>
        <p:sp>
          <p:nvSpPr>
            <p:cNvPr id="54285" name="Rectangle 10"/>
            <p:cNvSpPr>
              <a:spLocks noChangeArrowheads="1"/>
            </p:cNvSpPr>
            <p:nvPr/>
          </p:nvSpPr>
          <p:spPr bwMode="auto">
            <a:xfrm>
              <a:off x="1908" y="1194"/>
              <a:ext cx="464"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guidon H</a:t>
              </a:r>
            </a:p>
          </p:txBody>
        </p:sp>
        <p:sp>
          <p:nvSpPr>
            <p:cNvPr id="54286" name="Freeform 11"/>
            <p:cNvSpPr>
              <a:spLocks/>
            </p:cNvSpPr>
            <p:nvPr/>
          </p:nvSpPr>
          <p:spPr bwMode="auto">
            <a:xfrm>
              <a:off x="745" y="1007"/>
              <a:ext cx="1390" cy="178"/>
            </a:xfrm>
            <a:custGeom>
              <a:avLst/>
              <a:gdLst>
                <a:gd name="T0" fmla="*/ 0 w 1390"/>
                <a:gd name="T1" fmla="*/ 177 h 178"/>
                <a:gd name="T2" fmla="*/ 0 w 1390"/>
                <a:gd name="T3" fmla="*/ 0 h 178"/>
                <a:gd name="T4" fmla="*/ 1389 w 1390"/>
                <a:gd name="T5" fmla="*/ 0 h 178"/>
                <a:gd name="T6" fmla="*/ 1389 w 1390"/>
                <a:gd name="T7" fmla="*/ 177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0" h="178">
                  <a:moveTo>
                    <a:pt x="0" y="177"/>
                  </a:moveTo>
                  <a:lnTo>
                    <a:pt x="0" y="0"/>
                  </a:lnTo>
                  <a:lnTo>
                    <a:pt x="1389" y="0"/>
                  </a:lnTo>
                  <a:lnTo>
                    <a:pt x="1389" y="1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87" name="Freeform 12"/>
            <p:cNvSpPr>
              <a:spLocks/>
            </p:cNvSpPr>
            <p:nvPr/>
          </p:nvSpPr>
          <p:spPr bwMode="auto">
            <a:xfrm>
              <a:off x="745" y="1007"/>
              <a:ext cx="1390" cy="178"/>
            </a:xfrm>
            <a:custGeom>
              <a:avLst/>
              <a:gdLst>
                <a:gd name="T0" fmla="*/ 0 w 1390"/>
                <a:gd name="T1" fmla="*/ 177 h 178"/>
                <a:gd name="T2" fmla="*/ 0 w 1390"/>
                <a:gd name="T3" fmla="*/ 0 h 178"/>
                <a:gd name="T4" fmla="*/ 1389 w 1390"/>
                <a:gd name="T5" fmla="*/ 0 h 178"/>
                <a:gd name="T6" fmla="*/ 1389 w 1390"/>
                <a:gd name="T7" fmla="*/ 177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0" h="178">
                  <a:moveTo>
                    <a:pt x="0" y="177"/>
                  </a:moveTo>
                  <a:lnTo>
                    <a:pt x="0" y="0"/>
                  </a:lnTo>
                  <a:lnTo>
                    <a:pt x="1389" y="0"/>
                  </a:lnTo>
                  <a:lnTo>
                    <a:pt x="1389" y="1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88" name="Line 13"/>
            <p:cNvSpPr>
              <a:spLocks noChangeShapeType="1"/>
            </p:cNvSpPr>
            <p:nvPr/>
          </p:nvSpPr>
          <p:spPr bwMode="auto">
            <a:xfrm>
              <a:off x="749" y="1344"/>
              <a:ext cx="0" cy="18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89" name="Line 14"/>
            <p:cNvSpPr>
              <a:spLocks noChangeShapeType="1"/>
            </p:cNvSpPr>
            <p:nvPr/>
          </p:nvSpPr>
          <p:spPr bwMode="auto">
            <a:xfrm>
              <a:off x="1135" y="1529"/>
              <a:ext cx="0" cy="18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90" name="Line 15"/>
            <p:cNvSpPr>
              <a:spLocks noChangeShapeType="1"/>
            </p:cNvSpPr>
            <p:nvPr/>
          </p:nvSpPr>
          <p:spPr bwMode="auto">
            <a:xfrm>
              <a:off x="1705" y="1007"/>
              <a:ext cx="0" cy="17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91" name="Line 16"/>
            <p:cNvSpPr>
              <a:spLocks noChangeShapeType="1"/>
            </p:cNvSpPr>
            <p:nvPr/>
          </p:nvSpPr>
          <p:spPr bwMode="auto">
            <a:xfrm>
              <a:off x="2110" y="1002"/>
              <a:ext cx="49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92" name="Rectangle 17"/>
            <p:cNvSpPr>
              <a:spLocks noChangeArrowheads="1"/>
            </p:cNvSpPr>
            <p:nvPr/>
          </p:nvSpPr>
          <p:spPr bwMode="auto">
            <a:xfrm>
              <a:off x="334" y="1194"/>
              <a:ext cx="752"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ENTRAINEMENT</a:t>
              </a:r>
            </a:p>
          </p:txBody>
        </p:sp>
        <p:sp>
          <p:nvSpPr>
            <p:cNvPr id="54293" name="Freeform 18"/>
            <p:cNvSpPr>
              <a:spLocks/>
            </p:cNvSpPr>
            <p:nvPr/>
          </p:nvSpPr>
          <p:spPr bwMode="auto">
            <a:xfrm>
              <a:off x="336" y="1529"/>
              <a:ext cx="1117" cy="185"/>
            </a:xfrm>
            <a:custGeom>
              <a:avLst/>
              <a:gdLst>
                <a:gd name="T0" fmla="*/ 0 w 1117"/>
                <a:gd name="T1" fmla="*/ 184 h 185"/>
                <a:gd name="T2" fmla="*/ 0 w 1117"/>
                <a:gd name="T3" fmla="*/ 0 h 185"/>
                <a:gd name="T4" fmla="*/ 1116 w 1117"/>
                <a:gd name="T5" fmla="*/ 0 h 185"/>
                <a:gd name="T6" fmla="*/ 1116 w 1117"/>
                <a:gd name="T7" fmla="*/ 184 h 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7" h="185">
                  <a:moveTo>
                    <a:pt x="0" y="184"/>
                  </a:moveTo>
                  <a:lnTo>
                    <a:pt x="0" y="0"/>
                  </a:lnTo>
                  <a:lnTo>
                    <a:pt x="1116" y="0"/>
                  </a:lnTo>
                  <a:lnTo>
                    <a:pt x="1116" y="18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94" name="Freeform 19"/>
            <p:cNvSpPr>
              <a:spLocks/>
            </p:cNvSpPr>
            <p:nvPr/>
          </p:nvSpPr>
          <p:spPr bwMode="auto">
            <a:xfrm>
              <a:off x="336" y="1529"/>
              <a:ext cx="1117" cy="185"/>
            </a:xfrm>
            <a:custGeom>
              <a:avLst/>
              <a:gdLst>
                <a:gd name="T0" fmla="*/ 0 w 1117"/>
                <a:gd name="T1" fmla="*/ 184 h 185"/>
                <a:gd name="T2" fmla="*/ 0 w 1117"/>
                <a:gd name="T3" fmla="*/ 0 h 185"/>
                <a:gd name="T4" fmla="*/ 1116 w 1117"/>
                <a:gd name="T5" fmla="*/ 0 h 185"/>
                <a:gd name="T6" fmla="*/ 1116 w 1117"/>
                <a:gd name="T7" fmla="*/ 184 h 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7" h="185">
                  <a:moveTo>
                    <a:pt x="0" y="184"/>
                  </a:moveTo>
                  <a:lnTo>
                    <a:pt x="0" y="0"/>
                  </a:lnTo>
                  <a:lnTo>
                    <a:pt x="1116" y="0"/>
                  </a:lnTo>
                  <a:lnTo>
                    <a:pt x="1116" y="18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95" name="Line 20"/>
            <p:cNvSpPr>
              <a:spLocks noChangeShapeType="1"/>
            </p:cNvSpPr>
            <p:nvPr/>
          </p:nvSpPr>
          <p:spPr bwMode="auto">
            <a:xfrm>
              <a:off x="749" y="1529"/>
              <a:ext cx="0" cy="18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96" name="Rectangle 21"/>
            <p:cNvSpPr>
              <a:spLocks noChangeArrowheads="1"/>
            </p:cNvSpPr>
            <p:nvPr/>
          </p:nvSpPr>
          <p:spPr bwMode="auto">
            <a:xfrm>
              <a:off x="3016" y="1765"/>
              <a:ext cx="39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plateau</a:t>
              </a:r>
            </a:p>
          </p:txBody>
        </p:sp>
        <p:sp>
          <p:nvSpPr>
            <p:cNvPr id="54297" name="Rectangle 22"/>
            <p:cNvSpPr>
              <a:spLocks noChangeArrowheads="1"/>
            </p:cNvSpPr>
            <p:nvPr/>
          </p:nvSpPr>
          <p:spPr bwMode="auto">
            <a:xfrm>
              <a:off x="3417" y="1765"/>
              <a:ext cx="38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pignon</a:t>
              </a:r>
            </a:p>
          </p:txBody>
        </p:sp>
        <p:sp>
          <p:nvSpPr>
            <p:cNvPr id="54298" name="Rectangle 23"/>
            <p:cNvSpPr>
              <a:spLocks noChangeArrowheads="1"/>
            </p:cNvSpPr>
            <p:nvPr/>
          </p:nvSpPr>
          <p:spPr bwMode="auto">
            <a:xfrm>
              <a:off x="3787" y="1765"/>
              <a:ext cx="368"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chaîne</a:t>
              </a:r>
            </a:p>
          </p:txBody>
        </p:sp>
        <p:sp>
          <p:nvSpPr>
            <p:cNvPr id="54299" name="Rectangle 24"/>
            <p:cNvSpPr>
              <a:spLocks noChangeArrowheads="1"/>
            </p:cNvSpPr>
            <p:nvPr/>
          </p:nvSpPr>
          <p:spPr bwMode="auto">
            <a:xfrm>
              <a:off x="4156" y="1765"/>
              <a:ext cx="248"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axe</a:t>
              </a:r>
            </a:p>
          </p:txBody>
        </p:sp>
        <p:sp>
          <p:nvSpPr>
            <p:cNvPr id="54300" name="Line 25"/>
            <p:cNvSpPr>
              <a:spLocks noChangeShapeType="1"/>
            </p:cNvSpPr>
            <p:nvPr/>
          </p:nvSpPr>
          <p:spPr bwMode="auto">
            <a:xfrm>
              <a:off x="3616" y="1344"/>
              <a:ext cx="0" cy="18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01" name="Line 26"/>
            <p:cNvSpPr>
              <a:spLocks noChangeShapeType="1"/>
            </p:cNvSpPr>
            <p:nvPr/>
          </p:nvSpPr>
          <p:spPr bwMode="auto">
            <a:xfrm>
              <a:off x="4001" y="1529"/>
              <a:ext cx="0" cy="18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02" name="Line 27"/>
            <p:cNvSpPr>
              <a:spLocks noChangeShapeType="1"/>
            </p:cNvSpPr>
            <p:nvPr/>
          </p:nvSpPr>
          <p:spPr bwMode="auto">
            <a:xfrm>
              <a:off x="4162" y="774"/>
              <a:ext cx="0" cy="23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03" name="Rectangle 28"/>
            <p:cNvSpPr>
              <a:spLocks noChangeArrowheads="1"/>
            </p:cNvSpPr>
            <p:nvPr/>
          </p:nvSpPr>
          <p:spPr bwMode="auto">
            <a:xfrm>
              <a:off x="4373" y="1194"/>
              <a:ext cx="399"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cadre F</a:t>
              </a:r>
            </a:p>
          </p:txBody>
        </p:sp>
        <p:sp>
          <p:nvSpPr>
            <p:cNvPr id="54304" name="Rectangle 29"/>
            <p:cNvSpPr>
              <a:spLocks noChangeArrowheads="1"/>
            </p:cNvSpPr>
            <p:nvPr/>
          </p:nvSpPr>
          <p:spPr bwMode="auto">
            <a:xfrm>
              <a:off x="4783" y="1194"/>
              <a:ext cx="464"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guidon H</a:t>
              </a:r>
            </a:p>
          </p:txBody>
        </p:sp>
        <p:sp>
          <p:nvSpPr>
            <p:cNvPr id="54305" name="Freeform 30"/>
            <p:cNvSpPr>
              <a:spLocks/>
            </p:cNvSpPr>
            <p:nvPr/>
          </p:nvSpPr>
          <p:spPr bwMode="auto">
            <a:xfrm>
              <a:off x="3612" y="1007"/>
              <a:ext cx="1390" cy="178"/>
            </a:xfrm>
            <a:custGeom>
              <a:avLst/>
              <a:gdLst>
                <a:gd name="T0" fmla="*/ 0 w 1390"/>
                <a:gd name="T1" fmla="*/ 177 h 178"/>
                <a:gd name="T2" fmla="*/ 0 w 1390"/>
                <a:gd name="T3" fmla="*/ 0 h 178"/>
                <a:gd name="T4" fmla="*/ 1389 w 1390"/>
                <a:gd name="T5" fmla="*/ 0 h 178"/>
                <a:gd name="T6" fmla="*/ 1389 w 1390"/>
                <a:gd name="T7" fmla="*/ 177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0" h="178">
                  <a:moveTo>
                    <a:pt x="0" y="177"/>
                  </a:moveTo>
                  <a:lnTo>
                    <a:pt x="0" y="0"/>
                  </a:lnTo>
                  <a:lnTo>
                    <a:pt x="1389" y="0"/>
                  </a:lnTo>
                  <a:lnTo>
                    <a:pt x="1389" y="1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06" name="Freeform 31"/>
            <p:cNvSpPr>
              <a:spLocks/>
            </p:cNvSpPr>
            <p:nvPr/>
          </p:nvSpPr>
          <p:spPr bwMode="auto">
            <a:xfrm>
              <a:off x="3612" y="1007"/>
              <a:ext cx="1390" cy="178"/>
            </a:xfrm>
            <a:custGeom>
              <a:avLst/>
              <a:gdLst>
                <a:gd name="T0" fmla="*/ 0 w 1390"/>
                <a:gd name="T1" fmla="*/ 177 h 178"/>
                <a:gd name="T2" fmla="*/ 0 w 1390"/>
                <a:gd name="T3" fmla="*/ 0 h 178"/>
                <a:gd name="T4" fmla="*/ 1389 w 1390"/>
                <a:gd name="T5" fmla="*/ 0 h 178"/>
                <a:gd name="T6" fmla="*/ 1389 w 1390"/>
                <a:gd name="T7" fmla="*/ 177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0" h="178">
                  <a:moveTo>
                    <a:pt x="0" y="177"/>
                  </a:moveTo>
                  <a:lnTo>
                    <a:pt x="0" y="0"/>
                  </a:lnTo>
                  <a:lnTo>
                    <a:pt x="1389" y="0"/>
                  </a:lnTo>
                  <a:lnTo>
                    <a:pt x="1389" y="1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07" name="Line 32"/>
            <p:cNvSpPr>
              <a:spLocks noChangeShapeType="1"/>
            </p:cNvSpPr>
            <p:nvPr/>
          </p:nvSpPr>
          <p:spPr bwMode="auto">
            <a:xfrm>
              <a:off x="4572" y="1007"/>
              <a:ext cx="0" cy="17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08" name="Line 33"/>
            <p:cNvSpPr>
              <a:spLocks noChangeShapeType="1"/>
            </p:cNvSpPr>
            <p:nvPr/>
          </p:nvSpPr>
          <p:spPr bwMode="auto">
            <a:xfrm>
              <a:off x="4977" y="1002"/>
              <a:ext cx="49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09" name="Rectangle 34"/>
            <p:cNvSpPr>
              <a:spLocks noChangeArrowheads="1"/>
            </p:cNvSpPr>
            <p:nvPr/>
          </p:nvSpPr>
          <p:spPr bwMode="auto">
            <a:xfrm>
              <a:off x="3201" y="1194"/>
              <a:ext cx="752"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ENTRAINEMENT</a:t>
              </a:r>
            </a:p>
          </p:txBody>
        </p:sp>
        <p:sp>
          <p:nvSpPr>
            <p:cNvPr id="54310" name="Freeform 35"/>
            <p:cNvSpPr>
              <a:spLocks/>
            </p:cNvSpPr>
            <p:nvPr/>
          </p:nvSpPr>
          <p:spPr bwMode="auto">
            <a:xfrm>
              <a:off x="3202" y="1529"/>
              <a:ext cx="1118" cy="185"/>
            </a:xfrm>
            <a:custGeom>
              <a:avLst/>
              <a:gdLst>
                <a:gd name="T0" fmla="*/ 0 w 1118"/>
                <a:gd name="T1" fmla="*/ 184 h 185"/>
                <a:gd name="T2" fmla="*/ 0 w 1118"/>
                <a:gd name="T3" fmla="*/ 0 h 185"/>
                <a:gd name="T4" fmla="*/ 1117 w 1118"/>
                <a:gd name="T5" fmla="*/ 0 h 185"/>
                <a:gd name="T6" fmla="*/ 1117 w 1118"/>
                <a:gd name="T7" fmla="*/ 184 h 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8" h="185">
                  <a:moveTo>
                    <a:pt x="0" y="184"/>
                  </a:moveTo>
                  <a:lnTo>
                    <a:pt x="0" y="0"/>
                  </a:lnTo>
                  <a:lnTo>
                    <a:pt x="1117" y="0"/>
                  </a:lnTo>
                  <a:lnTo>
                    <a:pt x="1117" y="18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11" name="Freeform 36"/>
            <p:cNvSpPr>
              <a:spLocks/>
            </p:cNvSpPr>
            <p:nvPr/>
          </p:nvSpPr>
          <p:spPr bwMode="auto">
            <a:xfrm>
              <a:off x="3202" y="1529"/>
              <a:ext cx="1118" cy="185"/>
            </a:xfrm>
            <a:custGeom>
              <a:avLst/>
              <a:gdLst>
                <a:gd name="T0" fmla="*/ 0 w 1118"/>
                <a:gd name="T1" fmla="*/ 184 h 185"/>
                <a:gd name="T2" fmla="*/ 0 w 1118"/>
                <a:gd name="T3" fmla="*/ 0 h 185"/>
                <a:gd name="T4" fmla="*/ 1117 w 1118"/>
                <a:gd name="T5" fmla="*/ 0 h 185"/>
                <a:gd name="T6" fmla="*/ 1117 w 1118"/>
                <a:gd name="T7" fmla="*/ 184 h 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8" h="185">
                  <a:moveTo>
                    <a:pt x="0" y="184"/>
                  </a:moveTo>
                  <a:lnTo>
                    <a:pt x="0" y="0"/>
                  </a:lnTo>
                  <a:lnTo>
                    <a:pt x="1117" y="0"/>
                  </a:lnTo>
                  <a:lnTo>
                    <a:pt x="1117" y="18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12" name="Line 37"/>
            <p:cNvSpPr>
              <a:spLocks noChangeShapeType="1"/>
            </p:cNvSpPr>
            <p:nvPr/>
          </p:nvSpPr>
          <p:spPr bwMode="auto">
            <a:xfrm>
              <a:off x="3616" y="1529"/>
              <a:ext cx="0" cy="18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13" name="Rectangle 38"/>
            <p:cNvSpPr>
              <a:spLocks noChangeArrowheads="1"/>
            </p:cNvSpPr>
            <p:nvPr/>
          </p:nvSpPr>
          <p:spPr bwMode="auto">
            <a:xfrm>
              <a:off x="173" y="3539"/>
              <a:ext cx="39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plateau</a:t>
              </a:r>
            </a:p>
          </p:txBody>
        </p:sp>
        <p:sp>
          <p:nvSpPr>
            <p:cNvPr id="54314" name="Rectangle 39"/>
            <p:cNvSpPr>
              <a:spLocks noChangeArrowheads="1"/>
            </p:cNvSpPr>
            <p:nvPr/>
          </p:nvSpPr>
          <p:spPr bwMode="auto">
            <a:xfrm>
              <a:off x="575" y="3539"/>
              <a:ext cx="38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pignon</a:t>
              </a:r>
            </a:p>
          </p:txBody>
        </p:sp>
        <p:sp>
          <p:nvSpPr>
            <p:cNvPr id="54315" name="Rectangle 40"/>
            <p:cNvSpPr>
              <a:spLocks noChangeArrowheads="1"/>
            </p:cNvSpPr>
            <p:nvPr/>
          </p:nvSpPr>
          <p:spPr bwMode="auto">
            <a:xfrm>
              <a:off x="936" y="3539"/>
              <a:ext cx="368"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chaîne</a:t>
              </a:r>
            </a:p>
          </p:txBody>
        </p:sp>
        <p:sp>
          <p:nvSpPr>
            <p:cNvPr id="54316" name="Rectangle 41"/>
            <p:cNvSpPr>
              <a:spLocks noChangeArrowheads="1"/>
            </p:cNvSpPr>
            <p:nvPr/>
          </p:nvSpPr>
          <p:spPr bwMode="auto">
            <a:xfrm>
              <a:off x="1313" y="3539"/>
              <a:ext cx="248"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axe</a:t>
              </a:r>
            </a:p>
          </p:txBody>
        </p:sp>
        <p:sp>
          <p:nvSpPr>
            <p:cNvPr id="54317" name="Line 42"/>
            <p:cNvSpPr>
              <a:spLocks noChangeShapeType="1"/>
            </p:cNvSpPr>
            <p:nvPr/>
          </p:nvSpPr>
          <p:spPr bwMode="auto">
            <a:xfrm>
              <a:off x="773" y="3118"/>
              <a:ext cx="0" cy="18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18" name="Line 43"/>
            <p:cNvSpPr>
              <a:spLocks noChangeShapeType="1"/>
            </p:cNvSpPr>
            <p:nvPr/>
          </p:nvSpPr>
          <p:spPr bwMode="auto">
            <a:xfrm>
              <a:off x="1159" y="3303"/>
              <a:ext cx="0" cy="18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19" name="Line 44"/>
            <p:cNvSpPr>
              <a:spLocks noChangeShapeType="1"/>
            </p:cNvSpPr>
            <p:nvPr/>
          </p:nvSpPr>
          <p:spPr bwMode="auto">
            <a:xfrm>
              <a:off x="1319" y="2548"/>
              <a:ext cx="0" cy="23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20" name="Rectangle 45"/>
            <p:cNvSpPr>
              <a:spLocks noChangeArrowheads="1"/>
            </p:cNvSpPr>
            <p:nvPr/>
          </p:nvSpPr>
          <p:spPr bwMode="auto">
            <a:xfrm>
              <a:off x="1522" y="2960"/>
              <a:ext cx="408"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cadre R</a:t>
              </a:r>
            </a:p>
          </p:txBody>
        </p:sp>
        <p:sp>
          <p:nvSpPr>
            <p:cNvPr id="54321" name="Rectangle 46"/>
            <p:cNvSpPr>
              <a:spLocks noChangeArrowheads="1"/>
            </p:cNvSpPr>
            <p:nvPr/>
          </p:nvSpPr>
          <p:spPr bwMode="auto">
            <a:xfrm>
              <a:off x="1932" y="2960"/>
              <a:ext cx="463"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guidon R</a:t>
              </a:r>
            </a:p>
          </p:txBody>
        </p:sp>
        <p:sp>
          <p:nvSpPr>
            <p:cNvPr id="54322" name="Freeform 47"/>
            <p:cNvSpPr>
              <a:spLocks/>
            </p:cNvSpPr>
            <p:nvPr/>
          </p:nvSpPr>
          <p:spPr bwMode="auto">
            <a:xfrm>
              <a:off x="769" y="2781"/>
              <a:ext cx="1390" cy="178"/>
            </a:xfrm>
            <a:custGeom>
              <a:avLst/>
              <a:gdLst>
                <a:gd name="T0" fmla="*/ 0 w 1390"/>
                <a:gd name="T1" fmla="*/ 177 h 178"/>
                <a:gd name="T2" fmla="*/ 0 w 1390"/>
                <a:gd name="T3" fmla="*/ 0 h 178"/>
                <a:gd name="T4" fmla="*/ 1389 w 1390"/>
                <a:gd name="T5" fmla="*/ 0 h 178"/>
                <a:gd name="T6" fmla="*/ 1389 w 1390"/>
                <a:gd name="T7" fmla="*/ 177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0" h="178">
                  <a:moveTo>
                    <a:pt x="0" y="177"/>
                  </a:moveTo>
                  <a:lnTo>
                    <a:pt x="0" y="0"/>
                  </a:lnTo>
                  <a:lnTo>
                    <a:pt x="1389" y="0"/>
                  </a:lnTo>
                  <a:lnTo>
                    <a:pt x="1389" y="1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23" name="Freeform 48"/>
            <p:cNvSpPr>
              <a:spLocks/>
            </p:cNvSpPr>
            <p:nvPr/>
          </p:nvSpPr>
          <p:spPr bwMode="auto">
            <a:xfrm>
              <a:off x="769" y="2781"/>
              <a:ext cx="1390" cy="178"/>
            </a:xfrm>
            <a:custGeom>
              <a:avLst/>
              <a:gdLst>
                <a:gd name="T0" fmla="*/ 0 w 1390"/>
                <a:gd name="T1" fmla="*/ 177 h 178"/>
                <a:gd name="T2" fmla="*/ 0 w 1390"/>
                <a:gd name="T3" fmla="*/ 0 h 178"/>
                <a:gd name="T4" fmla="*/ 1389 w 1390"/>
                <a:gd name="T5" fmla="*/ 0 h 178"/>
                <a:gd name="T6" fmla="*/ 1389 w 1390"/>
                <a:gd name="T7" fmla="*/ 177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0" h="178">
                  <a:moveTo>
                    <a:pt x="0" y="177"/>
                  </a:moveTo>
                  <a:lnTo>
                    <a:pt x="0" y="0"/>
                  </a:lnTo>
                  <a:lnTo>
                    <a:pt x="1389" y="0"/>
                  </a:lnTo>
                  <a:lnTo>
                    <a:pt x="1389" y="1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24" name="Line 49"/>
            <p:cNvSpPr>
              <a:spLocks noChangeShapeType="1"/>
            </p:cNvSpPr>
            <p:nvPr/>
          </p:nvSpPr>
          <p:spPr bwMode="auto">
            <a:xfrm>
              <a:off x="1729" y="2781"/>
              <a:ext cx="0" cy="17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25" name="Line 50"/>
            <p:cNvSpPr>
              <a:spLocks noChangeShapeType="1"/>
            </p:cNvSpPr>
            <p:nvPr/>
          </p:nvSpPr>
          <p:spPr bwMode="auto">
            <a:xfrm>
              <a:off x="2134" y="2776"/>
              <a:ext cx="49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26" name="Rectangle 51"/>
            <p:cNvSpPr>
              <a:spLocks noChangeArrowheads="1"/>
            </p:cNvSpPr>
            <p:nvPr/>
          </p:nvSpPr>
          <p:spPr bwMode="auto">
            <a:xfrm>
              <a:off x="358" y="2969"/>
              <a:ext cx="752"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ENTRAINEMENT</a:t>
              </a:r>
            </a:p>
          </p:txBody>
        </p:sp>
        <p:sp>
          <p:nvSpPr>
            <p:cNvPr id="54327" name="Freeform 52"/>
            <p:cNvSpPr>
              <a:spLocks/>
            </p:cNvSpPr>
            <p:nvPr/>
          </p:nvSpPr>
          <p:spPr bwMode="auto">
            <a:xfrm>
              <a:off x="360" y="3303"/>
              <a:ext cx="1117" cy="185"/>
            </a:xfrm>
            <a:custGeom>
              <a:avLst/>
              <a:gdLst>
                <a:gd name="T0" fmla="*/ 0 w 1117"/>
                <a:gd name="T1" fmla="*/ 184 h 185"/>
                <a:gd name="T2" fmla="*/ 0 w 1117"/>
                <a:gd name="T3" fmla="*/ 0 h 185"/>
                <a:gd name="T4" fmla="*/ 1116 w 1117"/>
                <a:gd name="T5" fmla="*/ 0 h 185"/>
                <a:gd name="T6" fmla="*/ 1116 w 1117"/>
                <a:gd name="T7" fmla="*/ 184 h 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7" h="185">
                  <a:moveTo>
                    <a:pt x="0" y="184"/>
                  </a:moveTo>
                  <a:lnTo>
                    <a:pt x="0" y="0"/>
                  </a:lnTo>
                  <a:lnTo>
                    <a:pt x="1116" y="0"/>
                  </a:lnTo>
                  <a:lnTo>
                    <a:pt x="1116" y="18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28" name="Freeform 53"/>
            <p:cNvSpPr>
              <a:spLocks/>
            </p:cNvSpPr>
            <p:nvPr/>
          </p:nvSpPr>
          <p:spPr bwMode="auto">
            <a:xfrm>
              <a:off x="360" y="3303"/>
              <a:ext cx="1117" cy="185"/>
            </a:xfrm>
            <a:custGeom>
              <a:avLst/>
              <a:gdLst>
                <a:gd name="T0" fmla="*/ 0 w 1117"/>
                <a:gd name="T1" fmla="*/ 184 h 185"/>
                <a:gd name="T2" fmla="*/ 0 w 1117"/>
                <a:gd name="T3" fmla="*/ 0 h 185"/>
                <a:gd name="T4" fmla="*/ 1116 w 1117"/>
                <a:gd name="T5" fmla="*/ 0 h 185"/>
                <a:gd name="T6" fmla="*/ 1116 w 1117"/>
                <a:gd name="T7" fmla="*/ 184 h 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7" h="185">
                  <a:moveTo>
                    <a:pt x="0" y="184"/>
                  </a:moveTo>
                  <a:lnTo>
                    <a:pt x="0" y="0"/>
                  </a:lnTo>
                  <a:lnTo>
                    <a:pt x="1116" y="0"/>
                  </a:lnTo>
                  <a:lnTo>
                    <a:pt x="1116" y="18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29" name="Line 54"/>
            <p:cNvSpPr>
              <a:spLocks noChangeShapeType="1"/>
            </p:cNvSpPr>
            <p:nvPr/>
          </p:nvSpPr>
          <p:spPr bwMode="auto">
            <a:xfrm>
              <a:off x="773" y="3303"/>
              <a:ext cx="0" cy="18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30" name="Rectangle 55"/>
            <p:cNvSpPr>
              <a:spLocks noChangeArrowheads="1"/>
            </p:cNvSpPr>
            <p:nvPr/>
          </p:nvSpPr>
          <p:spPr bwMode="auto">
            <a:xfrm>
              <a:off x="3016" y="3539"/>
              <a:ext cx="39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plateau</a:t>
              </a:r>
            </a:p>
          </p:txBody>
        </p:sp>
        <p:sp>
          <p:nvSpPr>
            <p:cNvPr id="54331" name="Rectangle 56"/>
            <p:cNvSpPr>
              <a:spLocks noChangeArrowheads="1"/>
            </p:cNvSpPr>
            <p:nvPr/>
          </p:nvSpPr>
          <p:spPr bwMode="auto">
            <a:xfrm>
              <a:off x="3417" y="3539"/>
              <a:ext cx="38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pignon</a:t>
              </a:r>
            </a:p>
          </p:txBody>
        </p:sp>
        <p:sp>
          <p:nvSpPr>
            <p:cNvPr id="54332" name="Rectangle 57"/>
            <p:cNvSpPr>
              <a:spLocks noChangeArrowheads="1"/>
            </p:cNvSpPr>
            <p:nvPr/>
          </p:nvSpPr>
          <p:spPr bwMode="auto">
            <a:xfrm>
              <a:off x="3787" y="3539"/>
              <a:ext cx="368"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chaîne</a:t>
              </a:r>
            </a:p>
          </p:txBody>
        </p:sp>
        <p:sp>
          <p:nvSpPr>
            <p:cNvPr id="54333" name="Rectangle 58"/>
            <p:cNvSpPr>
              <a:spLocks noChangeArrowheads="1"/>
            </p:cNvSpPr>
            <p:nvPr/>
          </p:nvSpPr>
          <p:spPr bwMode="auto">
            <a:xfrm>
              <a:off x="4156" y="3539"/>
              <a:ext cx="248"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axe</a:t>
              </a:r>
            </a:p>
          </p:txBody>
        </p:sp>
        <p:sp>
          <p:nvSpPr>
            <p:cNvPr id="54334" name="Line 59"/>
            <p:cNvSpPr>
              <a:spLocks noChangeShapeType="1"/>
            </p:cNvSpPr>
            <p:nvPr/>
          </p:nvSpPr>
          <p:spPr bwMode="auto">
            <a:xfrm>
              <a:off x="3616" y="3118"/>
              <a:ext cx="0" cy="18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35" name="Line 60"/>
            <p:cNvSpPr>
              <a:spLocks noChangeShapeType="1"/>
            </p:cNvSpPr>
            <p:nvPr/>
          </p:nvSpPr>
          <p:spPr bwMode="auto">
            <a:xfrm>
              <a:off x="4001" y="3303"/>
              <a:ext cx="0" cy="18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36" name="Line 61"/>
            <p:cNvSpPr>
              <a:spLocks noChangeShapeType="1"/>
            </p:cNvSpPr>
            <p:nvPr/>
          </p:nvSpPr>
          <p:spPr bwMode="auto">
            <a:xfrm>
              <a:off x="4162" y="2548"/>
              <a:ext cx="0" cy="23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37" name="Rectangle 62"/>
            <p:cNvSpPr>
              <a:spLocks noChangeArrowheads="1"/>
            </p:cNvSpPr>
            <p:nvPr/>
          </p:nvSpPr>
          <p:spPr bwMode="auto">
            <a:xfrm>
              <a:off x="4373" y="2962"/>
              <a:ext cx="408"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cadre C</a:t>
              </a:r>
            </a:p>
          </p:txBody>
        </p:sp>
        <p:sp>
          <p:nvSpPr>
            <p:cNvPr id="54338" name="Rectangle 63"/>
            <p:cNvSpPr>
              <a:spLocks noChangeArrowheads="1"/>
            </p:cNvSpPr>
            <p:nvPr/>
          </p:nvSpPr>
          <p:spPr bwMode="auto">
            <a:xfrm>
              <a:off x="4783" y="2962"/>
              <a:ext cx="46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guidon C</a:t>
              </a:r>
            </a:p>
          </p:txBody>
        </p:sp>
        <p:sp>
          <p:nvSpPr>
            <p:cNvPr id="54339" name="Freeform 64"/>
            <p:cNvSpPr>
              <a:spLocks/>
            </p:cNvSpPr>
            <p:nvPr/>
          </p:nvSpPr>
          <p:spPr bwMode="auto">
            <a:xfrm>
              <a:off x="3612" y="2781"/>
              <a:ext cx="1390" cy="178"/>
            </a:xfrm>
            <a:custGeom>
              <a:avLst/>
              <a:gdLst>
                <a:gd name="T0" fmla="*/ 0 w 1390"/>
                <a:gd name="T1" fmla="*/ 177 h 178"/>
                <a:gd name="T2" fmla="*/ 0 w 1390"/>
                <a:gd name="T3" fmla="*/ 0 h 178"/>
                <a:gd name="T4" fmla="*/ 1389 w 1390"/>
                <a:gd name="T5" fmla="*/ 0 h 178"/>
                <a:gd name="T6" fmla="*/ 1389 w 1390"/>
                <a:gd name="T7" fmla="*/ 177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0" h="178">
                  <a:moveTo>
                    <a:pt x="0" y="177"/>
                  </a:moveTo>
                  <a:lnTo>
                    <a:pt x="0" y="0"/>
                  </a:lnTo>
                  <a:lnTo>
                    <a:pt x="1389" y="0"/>
                  </a:lnTo>
                  <a:lnTo>
                    <a:pt x="1389" y="1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40" name="Freeform 65"/>
            <p:cNvSpPr>
              <a:spLocks/>
            </p:cNvSpPr>
            <p:nvPr/>
          </p:nvSpPr>
          <p:spPr bwMode="auto">
            <a:xfrm>
              <a:off x="3612" y="2781"/>
              <a:ext cx="1390" cy="178"/>
            </a:xfrm>
            <a:custGeom>
              <a:avLst/>
              <a:gdLst>
                <a:gd name="T0" fmla="*/ 0 w 1390"/>
                <a:gd name="T1" fmla="*/ 177 h 178"/>
                <a:gd name="T2" fmla="*/ 0 w 1390"/>
                <a:gd name="T3" fmla="*/ 0 h 178"/>
                <a:gd name="T4" fmla="*/ 1389 w 1390"/>
                <a:gd name="T5" fmla="*/ 0 h 178"/>
                <a:gd name="T6" fmla="*/ 1389 w 1390"/>
                <a:gd name="T7" fmla="*/ 177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0" h="178">
                  <a:moveTo>
                    <a:pt x="0" y="177"/>
                  </a:moveTo>
                  <a:lnTo>
                    <a:pt x="0" y="0"/>
                  </a:lnTo>
                  <a:lnTo>
                    <a:pt x="1389" y="0"/>
                  </a:lnTo>
                  <a:lnTo>
                    <a:pt x="1389" y="1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41" name="Line 66"/>
            <p:cNvSpPr>
              <a:spLocks noChangeShapeType="1"/>
            </p:cNvSpPr>
            <p:nvPr/>
          </p:nvSpPr>
          <p:spPr bwMode="auto">
            <a:xfrm>
              <a:off x="4572" y="2781"/>
              <a:ext cx="0" cy="17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42" name="Line 67"/>
            <p:cNvSpPr>
              <a:spLocks noChangeShapeType="1"/>
            </p:cNvSpPr>
            <p:nvPr/>
          </p:nvSpPr>
          <p:spPr bwMode="auto">
            <a:xfrm>
              <a:off x="4977" y="2776"/>
              <a:ext cx="49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43" name="Rectangle 68"/>
            <p:cNvSpPr>
              <a:spLocks noChangeArrowheads="1"/>
            </p:cNvSpPr>
            <p:nvPr/>
          </p:nvSpPr>
          <p:spPr bwMode="auto">
            <a:xfrm>
              <a:off x="3201" y="2969"/>
              <a:ext cx="752"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a:solidFill>
                    <a:schemeClr val="tx1"/>
                  </a:solidFill>
                </a:rPr>
                <a:t>ENTRAINEMENT</a:t>
              </a:r>
            </a:p>
          </p:txBody>
        </p:sp>
        <p:sp>
          <p:nvSpPr>
            <p:cNvPr id="54344" name="Freeform 69"/>
            <p:cNvSpPr>
              <a:spLocks/>
            </p:cNvSpPr>
            <p:nvPr/>
          </p:nvSpPr>
          <p:spPr bwMode="auto">
            <a:xfrm>
              <a:off x="3202" y="3303"/>
              <a:ext cx="1118" cy="185"/>
            </a:xfrm>
            <a:custGeom>
              <a:avLst/>
              <a:gdLst>
                <a:gd name="T0" fmla="*/ 0 w 1118"/>
                <a:gd name="T1" fmla="*/ 184 h 185"/>
                <a:gd name="T2" fmla="*/ 0 w 1118"/>
                <a:gd name="T3" fmla="*/ 0 h 185"/>
                <a:gd name="T4" fmla="*/ 1117 w 1118"/>
                <a:gd name="T5" fmla="*/ 0 h 185"/>
                <a:gd name="T6" fmla="*/ 1117 w 1118"/>
                <a:gd name="T7" fmla="*/ 184 h 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8" h="185">
                  <a:moveTo>
                    <a:pt x="0" y="184"/>
                  </a:moveTo>
                  <a:lnTo>
                    <a:pt x="0" y="0"/>
                  </a:lnTo>
                  <a:lnTo>
                    <a:pt x="1117" y="0"/>
                  </a:lnTo>
                  <a:lnTo>
                    <a:pt x="1117" y="18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45" name="Freeform 70"/>
            <p:cNvSpPr>
              <a:spLocks/>
            </p:cNvSpPr>
            <p:nvPr/>
          </p:nvSpPr>
          <p:spPr bwMode="auto">
            <a:xfrm>
              <a:off x="3202" y="3303"/>
              <a:ext cx="1118" cy="185"/>
            </a:xfrm>
            <a:custGeom>
              <a:avLst/>
              <a:gdLst>
                <a:gd name="T0" fmla="*/ 0 w 1118"/>
                <a:gd name="T1" fmla="*/ 184 h 185"/>
                <a:gd name="T2" fmla="*/ 0 w 1118"/>
                <a:gd name="T3" fmla="*/ 0 h 185"/>
                <a:gd name="T4" fmla="*/ 1117 w 1118"/>
                <a:gd name="T5" fmla="*/ 0 h 185"/>
                <a:gd name="T6" fmla="*/ 1117 w 1118"/>
                <a:gd name="T7" fmla="*/ 184 h 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8" h="185">
                  <a:moveTo>
                    <a:pt x="0" y="184"/>
                  </a:moveTo>
                  <a:lnTo>
                    <a:pt x="0" y="0"/>
                  </a:lnTo>
                  <a:lnTo>
                    <a:pt x="1117" y="0"/>
                  </a:lnTo>
                  <a:lnTo>
                    <a:pt x="1117" y="18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46" name="Line 71"/>
            <p:cNvSpPr>
              <a:spLocks noChangeShapeType="1"/>
            </p:cNvSpPr>
            <p:nvPr/>
          </p:nvSpPr>
          <p:spPr bwMode="auto">
            <a:xfrm>
              <a:off x="3616" y="3303"/>
              <a:ext cx="0" cy="18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4347" name="Group 72"/>
            <p:cNvGrpSpPr>
              <a:grpSpLocks/>
            </p:cNvGrpSpPr>
            <p:nvPr/>
          </p:nvGrpSpPr>
          <p:grpSpPr bwMode="auto">
            <a:xfrm>
              <a:off x="978" y="445"/>
              <a:ext cx="595" cy="346"/>
              <a:chOff x="978" y="445"/>
              <a:chExt cx="595" cy="346"/>
            </a:xfrm>
          </p:grpSpPr>
          <p:sp>
            <p:nvSpPr>
              <p:cNvPr id="54372" name="Freeform 73"/>
              <p:cNvSpPr>
                <a:spLocks/>
              </p:cNvSpPr>
              <p:nvPr/>
            </p:nvSpPr>
            <p:spPr bwMode="auto">
              <a:xfrm>
                <a:off x="994" y="461"/>
                <a:ext cx="579" cy="322"/>
              </a:xfrm>
              <a:custGeom>
                <a:avLst/>
                <a:gdLst>
                  <a:gd name="T0" fmla="*/ 0 w 579"/>
                  <a:gd name="T1" fmla="*/ 0 h 322"/>
                  <a:gd name="T2" fmla="*/ 578 w 579"/>
                  <a:gd name="T3" fmla="*/ 0 h 322"/>
                  <a:gd name="T4" fmla="*/ 578 w 579"/>
                  <a:gd name="T5" fmla="*/ 321 h 322"/>
                  <a:gd name="T6" fmla="*/ 64 w 579"/>
                  <a:gd name="T7" fmla="*/ 321 h 322"/>
                  <a:gd name="T8" fmla="*/ 0 w 579"/>
                  <a:gd name="T9" fmla="*/ 257 h 322"/>
                  <a:gd name="T10" fmla="*/ 0 w 579"/>
                  <a:gd name="T11" fmla="*/ 0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9" h="322">
                    <a:moveTo>
                      <a:pt x="0" y="0"/>
                    </a:moveTo>
                    <a:lnTo>
                      <a:pt x="578" y="0"/>
                    </a:lnTo>
                    <a:lnTo>
                      <a:pt x="578" y="321"/>
                    </a:lnTo>
                    <a:lnTo>
                      <a:pt x="64" y="321"/>
                    </a:lnTo>
                    <a:lnTo>
                      <a:pt x="0" y="257"/>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73" name="Freeform 74"/>
              <p:cNvSpPr>
                <a:spLocks/>
              </p:cNvSpPr>
              <p:nvPr/>
            </p:nvSpPr>
            <p:spPr bwMode="auto">
              <a:xfrm>
                <a:off x="978" y="445"/>
                <a:ext cx="579" cy="322"/>
              </a:xfrm>
              <a:custGeom>
                <a:avLst/>
                <a:gdLst>
                  <a:gd name="T0" fmla="*/ 0 w 579"/>
                  <a:gd name="T1" fmla="*/ 0 h 322"/>
                  <a:gd name="T2" fmla="*/ 578 w 579"/>
                  <a:gd name="T3" fmla="*/ 0 h 322"/>
                  <a:gd name="T4" fmla="*/ 578 w 579"/>
                  <a:gd name="T5" fmla="*/ 321 h 322"/>
                  <a:gd name="T6" fmla="*/ 64 w 579"/>
                  <a:gd name="T7" fmla="*/ 321 h 322"/>
                  <a:gd name="T8" fmla="*/ 0 w 579"/>
                  <a:gd name="T9" fmla="*/ 257 h 322"/>
                  <a:gd name="T10" fmla="*/ 0 w 579"/>
                  <a:gd name="T11" fmla="*/ 0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9" h="322">
                    <a:moveTo>
                      <a:pt x="0" y="0"/>
                    </a:moveTo>
                    <a:lnTo>
                      <a:pt x="578" y="0"/>
                    </a:lnTo>
                    <a:lnTo>
                      <a:pt x="578" y="321"/>
                    </a:lnTo>
                    <a:lnTo>
                      <a:pt x="64" y="321"/>
                    </a:lnTo>
                    <a:lnTo>
                      <a:pt x="0" y="257"/>
                    </a:lnTo>
                    <a:lnTo>
                      <a:pt x="0"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74" name="Freeform 75"/>
              <p:cNvSpPr>
                <a:spLocks/>
              </p:cNvSpPr>
              <p:nvPr/>
            </p:nvSpPr>
            <p:spPr bwMode="auto">
              <a:xfrm>
                <a:off x="978" y="702"/>
                <a:ext cx="65" cy="65"/>
              </a:xfrm>
              <a:custGeom>
                <a:avLst/>
                <a:gdLst>
                  <a:gd name="T0" fmla="*/ 64 w 65"/>
                  <a:gd name="T1" fmla="*/ 64 h 65"/>
                  <a:gd name="T2" fmla="*/ 64 w 65"/>
                  <a:gd name="T3" fmla="*/ 0 h 65"/>
                  <a:gd name="T4" fmla="*/ 0 w 65"/>
                  <a:gd name="T5" fmla="*/ 0 h 65"/>
                  <a:gd name="T6" fmla="*/ 0 60000 65536"/>
                  <a:gd name="T7" fmla="*/ 0 60000 65536"/>
                  <a:gd name="T8" fmla="*/ 0 60000 65536"/>
                </a:gdLst>
                <a:ahLst/>
                <a:cxnLst>
                  <a:cxn ang="T6">
                    <a:pos x="T0" y="T1"/>
                  </a:cxn>
                  <a:cxn ang="T7">
                    <a:pos x="T2" y="T3"/>
                  </a:cxn>
                  <a:cxn ang="T8">
                    <a:pos x="T4" y="T5"/>
                  </a:cxn>
                </a:cxnLst>
                <a:rect l="0" t="0" r="r" b="b"/>
                <a:pathLst>
                  <a:path w="65" h="65">
                    <a:moveTo>
                      <a:pt x="64" y="64"/>
                    </a:moveTo>
                    <a:lnTo>
                      <a:pt x="64" y="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75" name="Freeform 76"/>
              <p:cNvSpPr>
                <a:spLocks/>
              </p:cNvSpPr>
              <p:nvPr/>
            </p:nvSpPr>
            <p:spPr bwMode="auto">
              <a:xfrm>
                <a:off x="978" y="445"/>
                <a:ext cx="571" cy="49"/>
              </a:xfrm>
              <a:custGeom>
                <a:avLst/>
                <a:gdLst>
                  <a:gd name="T0" fmla="*/ 0 w 571"/>
                  <a:gd name="T1" fmla="*/ 0 h 49"/>
                  <a:gd name="T2" fmla="*/ 570 w 571"/>
                  <a:gd name="T3" fmla="*/ 0 h 49"/>
                  <a:gd name="T4" fmla="*/ 570 w 571"/>
                  <a:gd name="T5" fmla="*/ 48 h 49"/>
                  <a:gd name="T6" fmla="*/ 0 w 571"/>
                  <a:gd name="T7" fmla="*/ 48 h 49"/>
                  <a:gd name="T8" fmla="*/ 0 w 57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1" h="49">
                    <a:moveTo>
                      <a:pt x="0" y="0"/>
                    </a:moveTo>
                    <a:lnTo>
                      <a:pt x="570" y="0"/>
                    </a:lnTo>
                    <a:lnTo>
                      <a:pt x="570" y="48"/>
                    </a:lnTo>
                    <a:lnTo>
                      <a:pt x="0" y="48"/>
                    </a:lnTo>
                    <a:lnTo>
                      <a:pt x="0" y="0"/>
                    </a:lnTo>
                  </a:path>
                </a:pathLst>
              </a:custGeom>
              <a:pattFill prst="pct25">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76" name="Freeform 77"/>
              <p:cNvSpPr>
                <a:spLocks/>
              </p:cNvSpPr>
              <p:nvPr/>
            </p:nvSpPr>
            <p:spPr bwMode="auto">
              <a:xfrm>
                <a:off x="978" y="445"/>
                <a:ext cx="579" cy="322"/>
              </a:xfrm>
              <a:custGeom>
                <a:avLst/>
                <a:gdLst>
                  <a:gd name="T0" fmla="*/ 0 w 579"/>
                  <a:gd name="T1" fmla="*/ 0 h 322"/>
                  <a:gd name="T2" fmla="*/ 578 w 579"/>
                  <a:gd name="T3" fmla="*/ 0 h 322"/>
                  <a:gd name="T4" fmla="*/ 578 w 579"/>
                  <a:gd name="T5" fmla="*/ 321 h 322"/>
                  <a:gd name="T6" fmla="*/ 64 w 579"/>
                  <a:gd name="T7" fmla="*/ 321 h 322"/>
                  <a:gd name="T8" fmla="*/ 0 w 579"/>
                  <a:gd name="T9" fmla="*/ 257 h 322"/>
                  <a:gd name="T10" fmla="*/ 0 w 579"/>
                  <a:gd name="T11" fmla="*/ 0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9" h="322">
                    <a:moveTo>
                      <a:pt x="0" y="0"/>
                    </a:moveTo>
                    <a:lnTo>
                      <a:pt x="578" y="0"/>
                    </a:lnTo>
                    <a:lnTo>
                      <a:pt x="578" y="321"/>
                    </a:lnTo>
                    <a:lnTo>
                      <a:pt x="64" y="321"/>
                    </a:lnTo>
                    <a:lnTo>
                      <a:pt x="0" y="257"/>
                    </a:lnTo>
                    <a:lnTo>
                      <a:pt x="0" y="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77" name="Freeform 78"/>
              <p:cNvSpPr>
                <a:spLocks/>
              </p:cNvSpPr>
              <p:nvPr/>
            </p:nvSpPr>
            <p:spPr bwMode="auto">
              <a:xfrm>
                <a:off x="1042" y="710"/>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9">
                    <a:moveTo>
                      <a:pt x="0" y="0"/>
                    </a:moveTo>
                    <a:lnTo>
                      <a:pt x="16" y="0"/>
                    </a:lnTo>
                    <a:lnTo>
                      <a:pt x="16" y="48"/>
                    </a:lnTo>
                    <a:lnTo>
                      <a:pt x="0" y="4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78" name="Rectangle 79"/>
              <p:cNvSpPr>
                <a:spLocks noChangeArrowheads="1"/>
              </p:cNvSpPr>
              <p:nvPr/>
            </p:nvSpPr>
            <p:spPr bwMode="auto">
              <a:xfrm>
                <a:off x="992" y="524"/>
                <a:ext cx="527"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a:solidFill>
                      <a:schemeClr val="tx1"/>
                    </a:solidFill>
                  </a:rPr>
                  <a:t>Homme</a:t>
                </a:r>
              </a:p>
            </p:txBody>
          </p:sp>
        </p:grpSp>
        <p:grpSp>
          <p:nvGrpSpPr>
            <p:cNvPr id="54348" name="Group 80"/>
            <p:cNvGrpSpPr>
              <a:grpSpLocks/>
            </p:cNvGrpSpPr>
            <p:nvPr/>
          </p:nvGrpSpPr>
          <p:grpSpPr bwMode="auto">
            <a:xfrm>
              <a:off x="3837" y="445"/>
              <a:ext cx="587" cy="346"/>
              <a:chOff x="3837" y="445"/>
              <a:chExt cx="587" cy="346"/>
            </a:xfrm>
          </p:grpSpPr>
          <p:sp>
            <p:nvSpPr>
              <p:cNvPr id="54365" name="Freeform 81"/>
              <p:cNvSpPr>
                <a:spLocks/>
              </p:cNvSpPr>
              <p:nvPr/>
            </p:nvSpPr>
            <p:spPr bwMode="auto">
              <a:xfrm>
                <a:off x="3853" y="461"/>
                <a:ext cx="571" cy="322"/>
              </a:xfrm>
              <a:custGeom>
                <a:avLst/>
                <a:gdLst>
                  <a:gd name="T0" fmla="*/ 0 w 571"/>
                  <a:gd name="T1" fmla="*/ 0 h 322"/>
                  <a:gd name="T2" fmla="*/ 570 w 571"/>
                  <a:gd name="T3" fmla="*/ 0 h 322"/>
                  <a:gd name="T4" fmla="*/ 570 w 571"/>
                  <a:gd name="T5" fmla="*/ 321 h 322"/>
                  <a:gd name="T6" fmla="*/ 64 w 571"/>
                  <a:gd name="T7" fmla="*/ 321 h 322"/>
                  <a:gd name="T8" fmla="*/ 0 w 571"/>
                  <a:gd name="T9" fmla="*/ 257 h 322"/>
                  <a:gd name="T10" fmla="*/ 0 w 571"/>
                  <a:gd name="T11" fmla="*/ 0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1" h="322">
                    <a:moveTo>
                      <a:pt x="0" y="0"/>
                    </a:moveTo>
                    <a:lnTo>
                      <a:pt x="570" y="0"/>
                    </a:lnTo>
                    <a:lnTo>
                      <a:pt x="570" y="321"/>
                    </a:lnTo>
                    <a:lnTo>
                      <a:pt x="64" y="321"/>
                    </a:lnTo>
                    <a:lnTo>
                      <a:pt x="0" y="257"/>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6" name="Freeform 82"/>
              <p:cNvSpPr>
                <a:spLocks/>
              </p:cNvSpPr>
              <p:nvPr/>
            </p:nvSpPr>
            <p:spPr bwMode="auto">
              <a:xfrm>
                <a:off x="3837" y="445"/>
                <a:ext cx="571" cy="322"/>
              </a:xfrm>
              <a:custGeom>
                <a:avLst/>
                <a:gdLst>
                  <a:gd name="T0" fmla="*/ 0 w 571"/>
                  <a:gd name="T1" fmla="*/ 0 h 322"/>
                  <a:gd name="T2" fmla="*/ 570 w 571"/>
                  <a:gd name="T3" fmla="*/ 0 h 322"/>
                  <a:gd name="T4" fmla="*/ 570 w 571"/>
                  <a:gd name="T5" fmla="*/ 321 h 322"/>
                  <a:gd name="T6" fmla="*/ 64 w 571"/>
                  <a:gd name="T7" fmla="*/ 321 h 322"/>
                  <a:gd name="T8" fmla="*/ 0 w 571"/>
                  <a:gd name="T9" fmla="*/ 257 h 322"/>
                  <a:gd name="T10" fmla="*/ 0 w 571"/>
                  <a:gd name="T11" fmla="*/ 0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1" h="322">
                    <a:moveTo>
                      <a:pt x="0" y="0"/>
                    </a:moveTo>
                    <a:lnTo>
                      <a:pt x="570" y="0"/>
                    </a:lnTo>
                    <a:lnTo>
                      <a:pt x="570" y="321"/>
                    </a:lnTo>
                    <a:lnTo>
                      <a:pt x="64" y="321"/>
                    </a:lnTo>
                    <a:lnTo>
                      <a:pt x="0" y="257"/>
                    </a:lnTo>
                    <a:lnTo>
                      <a:pt x="0"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7" name="Freeform 83"/>
              <p:cNvSpPr>
                <a:spLocks/>
              </p:cNvSpPr>
              <p:nvPr/>
            </p:nvSpPr>
            <p:spPr bwMode="auto">
              <a:xfrm>
                <a:off x="3837" y="702"/>
                <a:ext cx="65" cy="65"/>
              </a:xfrm>
              <a:custGeom>
                <a:avLst/>
                <a:gdLst>
                  <a:gd name="T0" fmla="*/ 64 w 65"/>
                  <a:gd name="T1" fmla="*/ 64 h 65"/>
                  <a:gd name="T2" fmla="*/ 64 w 65"/>
                  <a:gd name="T3" fmla="*/ 0 h 65"/>
                  <a:gd name="T4" fmla="*/ 0 w 65"/>
                  <a:gd name="T5" fmla="*/ 0 h 65"/>
                  <a:gd name="T6" fmla="*/ 0 60000 65536"/>
                  <a:gd name="T7" fmla="*/ 0 60000 65536"/>
                  <a:gd name="T8" fmla="*/ 0 60000 65536"/>
                </a:gdLst>
                <a:ahLst/>
                <a:cxnLst>
                  <a:cxn ang="T6">
                    <a:pos x="T0" y="T1"/>
                  </a:cxn>
                  <a:cxn ang="T7">
                    <a:pos x="T2" y="T3"/>
                  </a:cxn>
                  <a:cxn ang="T8">
                    <a:pos x="T4" y="T5"/>
                  </a:cxn>
                </a:cxnLst>
                <a:rect l="0" t="0" r="r" b="b"/>
                <a:pathLst>
                  <a:path w="65" h="65">
                    <a:moveTo>
                      <a:pt x="64" y="64"/>
                    </a:moveTo>
                    <a:lnTo>
                      <a:pt x="64" y="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8" name="Freeform 84"/>
              <p:cNvSpPr>
                <a:spLocks/>
              </p:cNvSpPr>
              <p:nvPr/>
            </p:nvSpPr>
            <p:spPr bwMode="auto">
              <a:xfrm>
                <a:off x="3837" y="445"/>
                <a:ext cx="563" cy="49"/>
              </a:xfrm>
              <a:custGeom>
                <a:avLst/>
                <a:gdLst>
                  <a:gd name="T0" fmla="*/ 0 w 563"/>
                  <a:gd name="T1" fmla="*/ 0 h 49"/>
                  <a:gd name="T2" fmla="*/ 562 w 563"/>
                  <a:gd name="T3" fmla="*/ 0 h 49"/>
                  <a:gd name="T4" fmla="*/ 562 w 563"/>
                  <a:gd name="T5" fmla="*/ 48 h 49"/>
                  <a:gd name="T6" fmla="*/ 0 w 563"/>
                  <a:gd name="T7" fmla="*/ 48 h 49"/>
                  <a:gd name="T8" fmla="*/ 0 w 563"/>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3" h="49">
                    <a:moveTo>
                      <a:pt x="0" y="0"/>
                    </a:moveTo>
                    <a:lnTo>
                      <a:pt x="562" y="0"/>
                    </a:lnTo>
                    <a:lnTo>
                      <a:pt x="562" y="48"/>
                    </a:lnTo>
                    <a:lnTo>
                      <a:pt x="0" y="48"/>
                    </a:lnTo>
                    <a:lnTo>
                      <a:pt x="0" y="0"/>
                    </a:lnTo>
                  </a:path>
                </a:pathLst>
              </a:custGeom>
              <a:pattFill prst="pct25">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9" name="Freeform 85"/>
              <p:cNvSpPr>
                <a:spLocks/>
              </p:cNvSpPr>
              <p:nvPr/>
            </p:nvSpPr>
            <p:spPr bwMode="auto">
              <a:xfrm>
                <a:off x="3837" y="445"/>
                <a:ext cx="571" cy="322"/>
              </a:xfrm>
              <a:custGeom>
                <a:avLst/>
                <a:gdLst>
                  <a:gd name="T0" fmla="*/ 0 w 571"/>
                  <a:gd name="T1" fmla="*/ 0 h 322"/>
                  <a:gd name="T2" fmla="*/ 570 w 571"/>
                  <a:gd name="T3" fmla="*/ 0 h 322"/>
                  <a:gd name="T4" fmla="*/ 570 w 571"/>
                  <a:gd name="T5" fmla="*/ 321 h 322"/>
                  <a:gd name="T6" fmla="*/ 64 w 571"/>
                  <a:gd name="T7" fmla="*/ 321 h 322"/>
                  <a:gd name="T8" fmla="*/ 0 w 571"/>
                  <a:gd name="T9" fmla="*/ 257 h 322"/>
                  <a:gd name="T10" fmla="*/ 0 w 571"/>
                  <a:gd name="T11" fmla="*/ 0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1" h="322">
                    <a:moveTo>
                      <a:pt x="0" y="0"/>
                    </a:moveTo>
                    <a:lnTo>
                      <a:pt x="570" y="0"/>
                    </a:lnTo>
                    <a:lnTo>
                      <a:pt x="570" y="321"/>
                    </a:lnTo>
                    <a:lnTo>
                      <a:pt x="64" y="321"/>
                    </a:lnTo>
                    <a:lnTo>
                      <a:pt x="0" y="257"/>
                    </a:lnTo>
                    <a:lnTo>
                      <a:pt x="0" y="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70" name="Freeform 86"/>
              <p:cNvSpPr>
                <a:spLocks/>
              </p:cNvSpPr>
              <p:nvPr/>
            </p:nvSpPr>
            <p:spPr bwMode="auto">
              <a:xfrm>
                <a:off x="3901" y="710"/>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9">
                    <a:moveTo>
                      <a:pt x="0" y="0"/>
                    </a:moveTo>
                    <a:lnTo>
                      <a:pt x="16" y="0"/>
                    </a:lnTo>
                    <a:lnTo>
                      <a:pt x="16" y="48"/>
                    </a:lnTo>
                    <a:lnTo>
                      <a:pt x="0" y="4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71" name="Rectangle 87"/>
              <p:cNvSpPr>
                <a:spLocks noChangeArrowheads="1"/>
              </p:cNvSpPr>
              <p:nvPr/>
            </p:nvSpPr>
            <p:spPr bwMode="auto">
              <a:xfrm>
                <a:off x="3851" y="524"/>
                <a:ext cx="508"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a:solidFill>
                      <a:schemeClr val="tx1"/>
                    </a:solidFill>
                  </a:rPr>
                  <a:t>Femme</a:t>
                </a:r>
              </a:p>
            </p:txBody>
          </p:sp>
        </p:grpSp>
        <p:grpSp>
          <p:nvGrpSpPr>
            <p:cNvPr id="54349" name="Group 88"/>
            <p:cNvGrpSpPr>
              <a:grpSpLocks/>
            </p:cNvGrpSpPr>
            <p:nvPr/>
          </p:nvGrpSpPr>
          <p:grpSpPr bwMode="auto">
            <a:xfrm>
              <a:off x="1058" y="2211"/>
              <a:ext cx="507" cy="346"/>
              <a:chOff x="1058" y="2211"/>
              <a:chExt cx="507" cy="346"/>
            </a:xfrm>
          </p:grpSpPr>
          <p:sp>
            <p:nvSpPr>
              <p:cNvPr id="54358" name="Freeform 89"/>
              <p:cNvSpPr>
                <a:spLocks/>
              </p:cNvSpPr>
              <p:nvPr/>
            </p:nvSpPr>
            <p:spPr bwMode="auto">
              <a:xfrm>
                <a:off x="1074" y="2227"/>
                <a:ext cx="491" cy="322"/>
              </a:xfrm>
              <a:custGeom>
                <a:avLst/>
                <a:gdLst>
                  <a:gd name="T0" fmla="*/ 0 w 491"/>
                  <a:gd name="T1" fmla="*/ 0 h 322"/>
                  <a:gd name="T2" fmla="*/ 490 w 491"/>
                  <a:gd name="T3" fmla="*/ 0 h 322"/>
                  <a:gd name="T4" fmla="*/ 490 w 491"/>
                  <a:gd name="T5" fmla="*/ 321 h 322"/>
                  <a:gd name="T6" fmla="*/ 65 w 491"/>
                  <a:gd name="T7" fmla="*/ 321 h 322"/>
                  <a:gd name="T8" fmla="*/ 0 w 491"/>
                  <a:gd name="T9" fmla="*/ 257 h 322"/>
                  <a:gd name="T10" fmla="*/ 0 w 491"/>
                  <a:gd name="T11" fmla="*/ 0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1" h="322">
                    <a:moveTo>
                      <a:pt x="0" y="0"/>
                    </a:moveTo>
                    <a:lnTo>
                      <a:pt x="490" y="0"/>
                    </a:lnTo>
                    <a:lnTo>
                      <a:pt x="490" y="321"/>
                    </a:lnTo>
                    <a:lnTo>
                      <a:pt x="65" y="321"/>
                    </a:lnTo>
                    <a:lnTo>
                      <a:pt x="0" y="257"/>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9" name="Freeform 90"/>
              <p:cNvSpPr>
                <a:spLocks/>
              </p:cNvSpPr>
              <p:nvPr/>
            </p:nvSpPr>
            <p:spPr bwMode="auto">
              <a:xfrm>
                <a:off x="1058" y="2211"/>
                <a:ext cx="491" cy="322"/>
              </a:xfrm>
              <a:custGeom>
                <a:avLst/>
                <a:gdLst>
                  <a:gd name="T0" fmla="*/ 0 w 491"/>
                  <a:gd name="T1" fmla="*/ 0 h 322"/>
                  <a:gd name="T2" fmla="*/ 490 w 491"/>
                  <a:gd name="T3" fmla="*/ 0 h 322"/>
                  <a:gd name="T4" fmla="*/ 490 w 491"/>
                  <a:gd name="T5" fmla="*/ 321 h 322"/>
                  <a:gd name="T6" fmla="*/ 65 w 491"/>
                  <a:gd name="T7" fmla="*/ 321 h 322"/>
                  <a:gd name="T8" fmla="*/ 0 w 491"/>
                  <a:gd name="T9" fmla="*/ 257 h 322"/>
                  <a:gd name="T10" fmla="*/ 0 w 491"/>
                  <a:gd name="T11" fmla="*/ 0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1" h="322">
                    <a:moveTo>
                      <a:pt x="0" y="0"/>
                    </a:moveTo>
                    <a:lnTo>
                      <a:pt x="490" y="0"/>
                    </a:lnTo>
                    <a:lnTo>
                      <a:pt x="490" y="321"/>
                    </a:lnTo>
                    <a:lnTo>
                      <a:pt x="65" y="321"/>
                    </a:lnTo>
                    <a:lnTo>
                      <a:pt x="0" y="257"/>
                    </a:lnTo>
                    <a:lnTo>
                      <a:pt x="0"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0" name="Freeform 91"/>
              <p:cNvSpPr>
                <a:spLocks/>
              </p:cNvSpPr>
              <p:nvPr/>
            </p:nvSpPr>
            <p:spPr bwMode="auto">
              <a:xfrm>
                <a:off x="1058" y="2468"/>
                <a:ext cx="66" cy="65"/>
              </a:xfrm>
              <a:custGeom>
                <a:avLst/>
                <a:gdLst>
                  <a:gd name="T0" fmla="*/ 65 w 66"/>
                  <a:gd name="T1" fmla="*/ 64 h 65"/>
                  <a:gd name="T2" fmla="*/ 65 w 66"/>
                  <a:gd name="T3" fmla="*/ 0 h 65"/>
                  <a:gd name="T4" fmla="*/ 0 w 66"/>
                  <a:gd name="T5" fmla="*/ 0 h 65"/>
                  <a:gd name="T6" fmla="*/ 0 60000 65536"/>
                  <a:gd name="T7" fmla="*/ 0 60000 65536"/>
                  <a:gd name="T8" fmla="*/ 0 60000 65536"/>
                </a:gdLst>
                <a:ahLst/>
                <a:cxnLst>
                  <a:cxn ang="T6">
                    <a:pos x="T0" y="T1"/>
                  </a:cxn>
                  <a:cxn ang="T7">
                    <a:pos x="T2" y="T3"/>
                  </a:cxn>
                  <a:cxn ang="T8">
                    <a:pos x="T4" y="T5"/>
                  </a:cxn>
                </a:cxnLst>
                <a:rect l="0" t="0" r="r" b="b"/>
                <a:pathLst>
                  <a:path w="66" h="65">
                    <a:moveTo>
                      <a:pt x="65" y="64"/>
                    </a:moveTo>
                    <a:lnTo>
                      <a:pt x="65" y="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1" name="Freeform 92"/>
              <p:cNvSpPr>
                <a:spLocks/>
              </p:cNvSpPr>
              <p:nvPr/>
            </p:nvSpPr>
            <p:spPr bwMode="auto">
              <a:xfrm>
                <a:off x="1058" y="2211"/>
                <a:ext cx="483" cy="49"/>
              </a:xfrm>
              <a:custGeom>
                <a:avLst/>
                <a:gdLst>
                  <a:gd name="T0" fmla="*/ 0 w 483"/>
                  <a:gd name="T1" fmla="*/ 0 h 49"/>
                  <a:gd name="T2" fmla="*/ 482 w 483"/>
                  <a:gd name="T3" fmla="*/ 0 h 49"/>
                  <a:gd name="T4" fmla="*/ 482 w 483"/>
                  <a:gd name="T5" fmla="*/ 48 h 49"/>
                  <a:gd name="T6" fmla="*/ 0 w 483"/>
                  <a:gd name="T7" fmla="*/ 48 h 49"/>
                  <a:gd name="T8" fmla="*/ 0 w 483"/>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 h="49">
                    <a:moveTo>
                      <a:pt x="0" y="0"/>
                    </a:moveTo>
                    <a:lnTo>
                      <a:pt x="482" y="0"/>
                    </a:lnTo>
                    <a:lnTo>
                      <a:pt x="482" y="48"/>
                    </a:lnTo>
                    <a:lnTo>
                      <a:pt x="0" y="48"/>
                    </a:lnTo>
                    <a:lnTo>
                      <a:pt x="0" y="0"/>
                    </a:lnTo>
                  </a:path>
                </a:pathLst>
              </a:custGeom>
              <a:pattFill prst="pct25">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2" name="Freeform 93"/>
              <p:cNvSpPr>
                <a:spLocks/>
              </p:cNvSpPr>
              <p:nvPr/>
            </p:nvSpPr>
            <p:spPr bwMode="auto">
              <a:xfrm>
                <a:off x="1058" y="2211"/>
                <a:ext cx="491" cy="322"/>
              </a:xfrm>
              <a:custGeom>
                <a:avLst/>
                <a:gdLst>
                  <a:gd name="T0" fmla="*/ 0 w 491"/>
                  <a:gd name="T1" fmla="*/ 0 h 322"/>
                  <a:gd name="T2" fmla="*/ 490 w 491"/>
                  <a:gd name="T3" fmla="*/ 0 h 322"/>
                  <a:gd name="T4" fmla="*/ 490 w 491"/>
                  <a:gd name="T5" fmla="*/ 321 h 322"/>
                  <a:gd name="T6" fmla="*/ 65 w 491"/>
                  <a:gd name="T7" fmla="*/ 321 h 322"/>
                  <a:gd name="T8" fmla="*/ 0 w 491"/>
                  <a:gd name="T9" fmla="*/ 257 h 322"/>
                  <a:gd name="T10" fmla="*/ 0 w 491"/>
                  <a:gd name="T11" fmla="*/ 0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1" h="322">
                    <a:moveTo>
                      <a:pt x="0" y="0"/>
                    </a:moveTo>
                    <a:lnTo>
                      <a:pt x="490" y="0"/>
                    </a:lnTo>
                    <a:lnTo>
                      <a:pt x="490" y="321"/>
                    </a:lnTo>
                    <a:lnTo>
                      <a:pt x="65" y="321"/>
                    </a:lnTo>
                    <a:lnTo>
                      <a:pt x="0" y="257"/>
                    </a:lnTo>
                    <a:lnTo>
                      <a:pt x="0" y="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3" name="Freeform 94"/>
              <p:cNvSpPr>
                <a:spLocks/>
              </p:cNvSpPr>
              <p:nvPr/>
            </p:nvSpPr>
            <p:spPr bwMode="auto">
              <a:xfrm>
                <a:off x="1123" y="2476"/>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9">
                    <a:moveTo>
                      <a:pt x="0" y="0"/>
                    </a:moveTo>
                    <a:lnTo>
                      <a:pt x="16" y="0"/>
                    </a:lnTo>
                    <a:lnTo>
                      <a:pt x="16" y="48"/>
                    </a:lnTo>
                    <a:lnTo>
                      <a:pt x="0" y="4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4" name="Rectangle 95"/>
              <p:cNvSpPr>
                <a:spLocks noChangeArrowheads="1"/>
              </p:cNvSpPr>
              <p:nvPr/>
            </p:nvSpPr>
            <p:spPr bwMode="auto">
              <a:xfrm>
                <a:off x="1073" y="2290"/>
                <a:ext cx="408"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a:solidFill>
                      <a:schemeClr val="tx1"/>
                    </a:solidFill>
                  </a:rPr>
                  <a:t>Rétro</a:t>
                </a:r>
              </a:p>
            </p:txBody>
          </p:sp>
        </p:grpSp>
        <p:grpSp>
          <p:nvGrpSpPr>
            <p:cNvPr id="54350" name="Group 96"/>
            <p:cNvGrpSpPr>
              <a:grpSpLocks/>
            </p:cNvGrpSpPr>
            <p:nvPr/>
          </p:nvGrpSpPr>
          <p:grpSpPr bwMode="auto">
            <a:xfrm>
              <a:off x="3676" y="2221"/>
              <a:ext cx="965" cy="346"/>
              <a:chOff x="3676" y="2221"/>
              <a:chExt cx="965" cy="346"/>
            </a:xfrm>
          </p:grpSpPr>
          <p:sp>
            <p:nvSpPr>
              <p:cNvPr id="54351" name="Freeform 97"/>
              <p:cNvSpPr>
                <a:spLocks/>
              </p:cNvSpPr>
              <p:nvPr/>
            </p:nvSpPr>
            <p:spPr bwMode="auto">
              <a:xfrm>
                <a:off x="3692" y="2237"/>
                <a:ext cx="949" cy="322"/>
              </a:xfrm>
              <a:custGeom>
                <a:avLst/>
                <a:gdLst>
                  <a:gd name="T0" fmla="*/ 0 w 949"/>
                  <a:gd name="T1" fmla="*/ 0 h 322"/>
                  <a:gd name="T2" fmla="*/ 948 w 949"/>
                  <a:gd name="T3" fmla="*/ 0 h 322"/>
                  <a:gd name="T4" fmla="*/ 948 w 949"/>
                  <a:gd name="T5" fmla="*/ 321 h 322"/>
                  <a:gd name="T6" fmla="*/ 64 w 949"/>
                  <a:gd name="T7" fmla="*/ 321 h 322"/>
                  <a:gd name="T8" fmla="*/ 0 w 949"/>
                  <a:gd name="T9" fmla="*/ 257 h 322"/>
                  <a:gd name="T10" fmla="*/ 0 w 949"/>
                  <a:gd name="T11" fmla="*/ 0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9" h="322">
                    <a:moveTo>
                      <a:pt x="0" y="0"/>
                    </a:moveTo>
                    <a:lnTo>
                      <a:pt x="948" y="0"/>
                    </a:lnTo>
                    <a:lnTo>
                      <a:pt x="948" y="321"/>
                    </a:lnTo>
                    <a:lnTo>
                      <a:pt x="64" y="321"/>
                    </a:lnTo>
                    <a:lnTo>
                      <a:pt x="0" y="257"/>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2" name="Freeform 98"/>
              <p:cNvSpPr>
                <a:spLocks/>
              </p:cNvSpPr>
              <p:nvPr/>
            </p:nvSpPr>
            <p:spPr bwMode="auto">
              <a:xfrm>
                <a:off x="3676" y="2221"/>
                <a:ext cx="949" cy="322"/>
              </a:xfrm>
              <a:custGeom>
                <a:avLst/>
                <a:gdLst>
                  <a:gd name="T0" fmla="*/ 0 w 949"/>
                  <a:gd name="T1" fmla="*/ 0 h 322"/>
                  <a:gd name="T2" fmla="*/ 948 w 949"/>
                  <a:gd name="T3" fmla="*/ 0 h 322"/>
                  <a:gd name="T4" fmla="*/ 948 w 949"/>
                  <a:gd name="T5" fmla="*/ 321 h 322"/>
                  <a:gd name="T6" fmla="*/ 64 w 949"/>
                  <a:gd name="T7" fmla="*/ 321 h 322"/>
                  <a:gd name="T8" fmla="*/ 0 w 949"/>
                  <a:gd name="T9" fmla="*/ 257 h 322"/>
                  <a:gd name="T10" fmla="*/ 0 w 949"/>
                  <a:gd name="T11" fmla="*/ 0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9" h="322">
                    <a:moveTo>
                      <a:pt x="0" y="0"/>
                    </a:moveTo>
                    <a:lnTo>
                      <a:pt x="948" y="0"/>
                    </a:lnTo>
                    <a:lnTo>
                      <a:pt x="948" y="321"/>
                    </a:lnTo>
                    <a:lnTo>
                      <a:pt x="64" y="321"/>
                    </a:lnTo>
                    <a:lnTo>
                      <a:pt x="0" y="257"/>
                    </a:lnTo>
                    <a:lnTo>
                      <a:pt x="0"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3" name="Freeform 99"/>
              <p:cNvSpPr>
                <a:spLocks/>
              </p:cNvSpPr>
              <p:nvPr/>
            </p:nvSpPr>
            <p:spPr bwMode="auto">
              <a:xfrm>
                <a:off x="3676" y="2478"/>
                <a:ext cx="65" cy="65"/>
              </a:xfrm>
              <a:custGeom>
                <a:avLst/>
                <a:gdLst>
                  <a:gd name="T0" fmla="*/ 64 w 65"/>
                  <a:gd name="T1" fmla="*/ 64 h 65"/>
                  <a:gd name="T2" fmla="*/ 64 w 65"/>
                  <a:gd name="T3" fmla="*/ 0 h 65"/>
                  <a:gd name="T4" fmla="*/ 0 w 65"/>
                  <a:gd name="T5" fmla="*/ 0 h 65"/>
                  <a:gd name="T6" fmla="*/ 0 60000 65536"/>
                  <a:gd name="T7" fmla="*/ 0 60000 65536"/>
                  <a:gd name="T8" fmla="*/ 0 60000 65536"/>
                </a:gdLst>
                <a:ahLst/>
                <a:cxnLst>
                  <a:cxn ang="T6">
                    <a:pos x="T0" y="T1"/>
                  </a:cxn>
                  <a:cxn ang="T7">
                    <a:pos x="T2" y="T3"/>
                  </a:cxn>
                  <a:cxn ang="T8">
                    <a:pos x="T4" y="T5"/>
                  </a:cxn>
                </a:cxnLst>
                <a:rect l="0" t="0" r="r" b="b"/>
                <a:pathLst>
                  <a:path w="65" h="65">
                    <a:moveTo>
                      <a:pt x="64" y="64"/>
                    </a:moveTo>
                    <a:lnTo>
                      <a:pt x="64" y="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4" name="Freeform 100"/>
              <p:cNvSpPr>
                <a:spLocks/>
              </p:cNvSpPr>
              <p:nvPr/>
            </p:nvSpPr>
            <p:spPr bwMode="auto">
              <a:xfrm>
                <a:off x="3676" y="2221"/>
                <a:ext cx="941" cy="49"/>
              </a:xfrm>
              <a:custGeom>
                <a:avLst/>
                <a:gdLst>
                  <a:gd name="T0" fmla="*/ 0 w 941"/>
                  <a:gd name="T1" fmla="*/ 0 h 49"/>
                  <a:gd name="T2" fmla="*/ 940 w 941"/>
                  <a:gd name="T3" fmla="*/ 0 h 49"/>
                  <a:gd name="T4" fmla="*/ 940 w 941"/>
                  <a:gd name="T5" fmla="*/ 48 h 49"/>
                  <a:gd name="T6" fmla="*/ 0 w 941"/>
                  <a:gd name="T7" fmla="*/ 48 h 49"/>
                  <a:gd name="T8" fmla="*/ 0 w 94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1" h="49">
                    <a:moveTo>
                      <a:pt x="0" y="0"/>
                    </a:moveTo>
                    <a:lnTo>
                      <a:pt x="940" y="0"/>
                    </a:lnTo>
                    <a:lnTo>
                      <a:pt x="940" y="48"/>
                    </a:lnTo>
                    <a:lnTo>
                      <a:pt x="0" y="48"/>
                    </a:lnTo>
                    <a:lnTo>
                      <a:pt x="0" y="0"/>
                    </a:lnTo>
                  </a:path>
                </a:pathLst>
              </a:custGeom>
              <a:pattFill prst="pct25">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5" name="Freeform 101"/>
              <p:cNvSpPr>
                <a:spLocks/>
              </p:cNvSpPr>
              <p:nvPr/>
            </p:nvSpPr>
            <p:spPr bwMode="auto">
              <a:xfrm>
                <a:off x="3676" y="2221"/>
                <a:ext cx="949" cy="322"/>
              </a:xfrm>
              <a:custGeom>
                <a:avLst/>
                <a:gdLst>
                  <a:gd name="T0" fmla="*/ 0 w 949"/>
                  <a:gd name="T1" fmla="*/ 0 h 322"/>
                  <a:gd name="T2" fmla="*/ 948 w 949"/>
                  <a:gd name="T3" fmla="*/ 0 h 322"/>
                  <a:gd name="T4" fmla="*/ 948 w 949"/>
                  <a:gd name="T5" fmla="*/ 321 h 322"/>
                  <a:gd name="T6" fmla="*/ 64 w 949"/>
                  <a:gd name="T7" fmla="*/ 321 h 322"/>
                  <a:gd name="T8" fmla="*/ 0 w 949"/>
                  <a:gd name="T9" fmla="*/ 257 h 322"/>
                  <a:gd name="T10" fmla="*/ 0 w 949"/>
                  <a:gd name="T11" fmla="*/ 0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9" h="322">
                    <a:moveTo>
                      <a:pt x="0" y="0"/>
                    </a:moveTo>
                    <a:lnTo>
                      <a:pt x="948" y="0"/>
                    </a:lnTo>
                    <a:lnTo>
                      <a:pt x="948" y="321"/>
                    </a:lnTo>
                    <a:lnTo>
                      <a:pt x="64" y="321"/>
                    </a:lnTo>
                    <a:lnTo>
                      <a:pt x="0" y="257"/>
                    </a:lnTo>
                    <a:lnTo>
                      <a:pt x="0" y="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6" name="Freeform 102"/>
              <p:cNvSpPr>
                <a:spLocks/>
              </p:cNvSpPr>
              <p:nvPr/>
            </p:nvSpPr>
            <p:spPr bwMode="auto">
              <a:xfrm>
                <a:off x="3740" y="2486"/>
                <a:ext cx="17" cy="49"/>
              </a:xfrm>
              <a:custGeom>
                <a:avLst/>
                <a:gdLst>
                  <a:gd name="T0" fmla="*/ 0 w 17"/>
                  <a:gd name="T1" fmla="*/ 0 h 49"/>
                  <a:gd name="T2" fmla="*/ 16 w 17"/>
                  <a:gd name="T3" fmla="*/ 0 h 49"/>
                  <a:gd name="T4" fmla="*/ 16 w 17"/>
                  <a:gd name="T5" fmla="*/ 48 h 49"/>
                  <a:gd name="T6" fmla="*/ 0 w 17"/>
                  <a:gd name="T7" fmla="*/ 48 h 49"/>
                  <a:gd name="T8" fmla="*/ 0 w 1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9">
                    <a:moveTo>
                      <a:pt x="0" y="0"/>
                    </a:moveTo>
                    <a:lnTo>
                      <a:pt x="16" y="0"/>
                    </a:lnTo>
                    <a:lnTo>
                      <a:pt x="16" y="48"/>
                    </a:lnTo>
                    <a:lnTo>
                      <a:pt x="0" y="4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7" name="Rectangle 103"/>
              <p:cNvSpPr>
                <a:spLocks noChangeArrowheads="1"/>
              </p:cNvSpPr>
              <p:nvPr/>
            </p:nvSpPr>
            <p:spPr bwMode="auto">
              <a:xfrm>
                <a:off x="3700" y="2300"/>
                <a:ext cx="79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b="1">
                    <a:solidFill>
                      <a:schemeClr val="tx1"/>
                    </a:solidFill>
                  </a:rPr>
                  <a:t>Demi-course</a:t>
                </a:r>
              </a:p>
            </p:txBody>
          </p:sp>
        </p:grpSp>
      </p:grpSp>
      <p:sp>
        <p:nvSpPr>
          <p:cNvPr id="54276" name="Rectangle 104"/>
          <p:cNvSpPr>
            <a:spLocks noGrp="1" noChangeArrowheads="1"/>
          </p:cNvSpPr>
          <p:nvPr>
            <p:ph type="title"/>
          </p:nvPr>
        </p:nvSpPr>
        <p:spPr bwMode="auto">
          <a:xfrm>
            <a:off x="714375" y="290513"/>
            <a:ext cx="8477250" cy="66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898" tIns="42712" rIns="83898" bIns="42712" numCol="1" anchor="ctr" anchorCtr="0" compatLnSpc="1">
            <a:prstTxWarp prst="textNoShape">
              <a:avLst/>
            </a:prstTxWarp>
          </a:bodyPr>
          <a:lstStyle/>
          <a:p>
            <a:r>
              <a:rPr lang="fr-FR" altLang="fr-FR" sz="3600" b="1" i="1" dirty="0" smtClean="0">
                <a:solidFill>
                  <a:srgbClr val="3333CC"/>
                </a:solidFill>
                <a:latin typeface="Arial" panose="020B0604020202020204" pitchFamily="34" charset="0"/>
              </a:rPr>
              <a:t>Et avec un Article Fantôme ?</a:t>
            </a:r>
          </a:p>
        </p:txBody>
      </p:sp>
      <p:sp>
        <p:nvSpPr>
          <p:cNvPr id="1657964" name="Rectangle 108"/>
          <p:cNvSpPr>
            <a:spLocks noChangeArrowheads="1"/>
          </p:cNvSpPr>
          <p:nvPr/>
        </p:nvSpPr>
        <p:spPr bwMode="auto">
          <a:xfrm>
            <a:off x="117475" y="5067300"/>
            <a:ext cx="9564688" cy="920750"/>
          </a:xfrm>
          <a:prstGeom prst="rect">
            <a:avLst/>
          </a:prstGeom>
          <a:solidFill>
            <a:srgbClr val="009900"/>
          </a:solidFill>
          <a:ln w="12700">
            <a:solidFill>
              <a:srgbClr val="009900"/>
            </a:solidFill>
            <a:miter lim="800000"/>
            <a:headEnd/>
            <a:tailEnd/>
          </a:ln>
          <a:effectLst/>
          <a:extLst/>
        </p:spPr>
        <p:txBody>
          <a:bodyPr lIns="83898" tIns="42712" rIns="83898" bIns="42712" anchor="ctr"/>
          <a:lstStyle>
            <a:lvl1pPr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a:solidFill>
                  <a:schemeClr val="bg1"/>
                </a:solidFill>
              </a:rPr>
              <a:t>Quelle est la signification de l’article Fantôme ?</a:t>
            </a:r>
          </a:p>
        </p:txBody>
      </p:sp>
      <p:sp>
        <p:nvSpPr>
          <p:cNvPr id="1657965" name="Rectangle 109"/>
          <p:cNvSpPr>
            <a:spLocks noChangeArrowheads="1"/>
          </p:cNvSpPr>
          <p:nvPr/>
        </p:nvSpPr>
        <p:spPr bwMode="auto">
          <a:xfrm>
            <a:off x="146050" y="5075238"/>
            <a:ext cx="9564688" cy="920750"/>
          </a:xfrm>
          <a:prstGeom prst="rect">
            <a:avLst/>
          </a:prstGeom>
          <a:solidFill>
            <a:srgbClr val="009900"/>
          </a:solidFill>
          <a:ln w="12700">
            <a:solidFill>
              <a:srgbClr val="009900"/>
            </a:solidFill>
            <a:miter lim="800000"/>
            <a:headEnd/>
            <a:tailEnd/>
          </a:ln>
          <a:effectLst/>
          <a:extLst/>
        </p:spPr>
        <p:txBody>
          <a:bodyPr lIns="83898" tIns="42712" rIns="83898" bIns="42712" anchor="ctr"/>
          <a:lstStyle>
            <a:lvl1pPr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a:solidFill>
                  <a:schemeClr val="bg1"/>
                </a:solidFill>
              </a:rPr>
              <a:t>Non stocké, invisible physiquement, transparent au calcul MRP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57963"/>
                                        </p:tgtEl>
                                        <p:attrNameLst>
                                          <p:attrName>style.visibility</p:attrName>
                                        </p:attrNameLst>
                                      </p:cBhvr>
                                      <p:to>
                                        <p:strVal val="visible"/>
                                      </p:to>
                                    </p:set>
                                    <p:animEffect transition="in" filter="dissolve">
                                      <p:cBhvr>
                                        <p:cTn id="7" dur="500"/>
                                        <p:tgtEl>
                                          <p:spTgt spid="1657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65796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657965"/>
                                        </p:tgtEl>
                                        <p:attrNameLst>
                                          <p:attrName>style.visibility</p:attrName>
                                        </p:attrNameLst>
                                      </p:cBhvr>
                                      <p:to>
                                        <p:strVal val="visible"/>
                                      </p:to>
                                    </p:set>
                                    <p:animEffect transition="in" filter="dissolve">
                                      <p:cBhvr>
                                        <p:cTn id="16" dur="500"/>
                                        <p:tgtEl>
                                          <p:spTgt spid="1657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7964" grpId="0" animBg="1" autoUpdateAnimBg="0"/>
      <p:bldP spid="1657965"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2743200" y="1257300"/>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5300" name="Rectangle 4"/>
          <p:cNvSpPr>
            <a:spLocks noChangeArrowheads="1"/>
          </p:cNvSpPr>
          <p:nvPr/>
        </p:nvSpPr>
        <p:spPr bwMode="auto">
          <a:xfrm>
            <a:off x="6991350" y="1238250"/>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5301" name="Rectangle 5"/>
          <p:cNvSpPr>
            <a:spLocks noChangeArrowheads="1"/>
          </p:cNvSpPr>
          <p:nvPr/>
        </p:nvSpPr>
        <p:spPr bwMode="auto">
          <a:xfrm>
            <a:off x="533400" y="1276350"/>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5303" name="Rectangle 7"/>
          <p:cNvSpPr>
            <a:spLocks noChangeArrowheads="1"/>
          </p:cNvSpPr>
          <p:nvPr/>
        </p:nvSpPr>
        <p:spPr bwMode="auto">
          <a:xfrm>
            <a:off x="609600" y="1352550"/>
            <a:ext cx="1962150" cy="20764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5305" name="Text Box 9"/>
          <p:cNvSpPr txBox="1">
            <a:spLocks noChangeArrowheads="1"/>
          </p:cNvSpPr>
          <p:nvPr/>
        </p:nvSpPr>
        <p:spPr bwMode="auto">
          <a:xfrm>
            <a:off x="593725" y="590550"/>
            <a:ext cx="206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Ressources</a:t>
            </a:r>
          </a:p>
        </p:txBody>
      </p:sp>
      <p:sp>
        <p:nvSpPr>
          <p:cNvPr id="55306" name="Text Box 10"/>
          <p:cNvSpPr txBox="1">
            <a:spLocks noChangeArrowheads="1"/>
          </p:cNvSpPr>
          <p:nvPr/>
        </p:nvSpPr>
        <p:spPr bwMode="auto">
          <a:xfrm>
            <a:off x="746125" y="1519238"/>
            <a:ext cx="11763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200" b="1">
                <a:solidFill>
                  <a:schemeClr val="tx1"/>
                </a:solidFill>
              </a:rPr>
              <a:t>Table Articles</a:t>
            </a:r>
          </a:p>
        </p:txBody>
      </p:sp>
      <p:sp>
        <p:nvSpPr>
          <p:cNvPr id="55307" name="Rectangle 11"/>
          <p:cNvSpPr>
            <a:spLocks noChangeArrowheads="1"/>
          </p:cNvSpPr>
          <p:nvPr/>
        </p:nvSpPr>
        <p:spPr bwMode="auto">
          <a:xfrm>
            <a:off x="2001838" y="1165225"/>
            <a:ext cx="7793037" cy="531336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5308" name="Text Box 12"/>
          <p:cNvSpPr txBox="1">
            <a:spLocks noChangeArrowheads="1"/>
          </p:cNvSpPr>
          <p:nvPr/>
        </p:nvSpPr>
        <p:spPr bwMode="auto">
          <a:xfrm>
            <a:off x="2106613" y="1195388"/>
            <a:ext cx="2387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400" b="1">
                <a:solidFill>
                  <a:schemeClr val="tx1"/>
                </a:solidFill>
              </a:rPr>
              <a:t>Nomenclatures</a:t>
            </a:r>
          </a:p>
        </p:txBody>
      </p:sp>
      <p:sp>
        <p:nvSpPr>
          <p:cNvPr id="55309" name="Text Box 14"/>
          <p:cNvSpPr txBox="1">
            <a:spLocks noChangeArrowheads="1"/>
          </p:cNvSpPr>
          <p:nvPr/>
        </p:nvSpPr>
        <p:spPr bwMode="auto">
          <a:xfrm>
            <a:off x="3103563" y="1630363"/>
            <a:ext cx="116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a:solidFill>
                  <a:schemeClr val="tx1"/>
                </a:solidFill>
              </a:rPr>
              <a:t>Composé</a:t>
            </a:r>
          </a:p>
        </p:txBody>
      </p:sp>
      <p:sp>
        <p:nvSpPr>
          <p:cNvPr id="55310" name="Text Box 15"/>
          <p:cNvSpPr txBox="1">
            <a:spLocks noChangeArrowheads="1"/>
          </p:cNvSpPr>
          <p:nvPr/>
        </p:nvSpPr>
        <p:spPr bwMode="auto">
          <a:xfrm>
            <a:off x="4324350" y="1630363"/>
            <a:ext cx="1350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a:solidFill>
                  <a:schemeClr val="tx1"/>
                </a:solidFill>
              </a:rPr>
              <a:t>Composant</a:t>
            </a:r>
          </a:p>
        </p:txBody>
      </p:sp>
      <p:sp>
        <p:nvSpPr>
          <p:cNvPr id="55311" name="Text Box 16"/>
          <p:cNvSpPr txBox="1">
            <a:spLocks noChangeArrowheads="1"/>
          </p:cNvSpPr>
          <p:nvPr/>
        </p:nvSpPr>
        <p:spPr bwMode="auto">
          <a:xfrm>
            <a:off x="5770563" y="1630363"/>
            <a:ext cx="89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a:solidFill>
                  <a:schemeClr val="tx1"/>
                </a:solidFill>
              </a:rPr>
              <a:t>Niveau</a:t>
            </a:r>
          </a:p>
        </p:txBody>
      </p:sp>
      <p:sp>
        <p:nvSpPr>
          <p:cNvPr id="55312" name="Text Box 17"/>
          <p:cNvSpPr txBox="1">
            <a:spLocks noChangeArrowheads="1"/>
          </p:cNvSpPr>
          <p:nvPr/>
        </p:nvSpPr>
        <p:spPr bwMode="auto">
          <a:xfrm>
            <a:off x="6786563" y="1630363"/>
            <a:ext cx="206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a:solidFill>
                  <a:schemeClr val="tx1"/>
                </a:solidFill>
              </a:rPr>
              <a:t>Coefficient de lien </a:t>
            </a:r>
          </a:p>
        </p:txBody>
      </p:sp>
      <p:sp>
        <p:nvSpPr>
          <p:cNvPr id="55313" name="Rectangle 18"/>
          <p:cNvSpPr>
            <a:spLocks noChangeArrowheads="1"/>
          </p:cNvSpPr>
          <p:nvPr/>
        </p:nvSpPr>
        <p:spPr bwMode="auto">
          <a:xfrm>
            <a:off x="4252913" y="2016125"/>
            <a:ext cx="1471612" cy="419100"/>
          </a:xfrm>
          <a:prstGeom prst="rect">
            <a:avLst/>
          </a:prstGeom>
          <a:solidFill>
            <a:schemeClr val="tx1"/>
          </a:solidFill>
          <a:ln>
            <a:noFill/>
          </a:ln>
          <a:effectLst/>
          <a:extLst>
            <a:ext uri="{91240B29-F687-4F45-9708-019B960494DF}">
              <a14:hiddenLine xmlns:a14="http://schemas.microsoft.com/office/drawing/2010/main" w="12700">
                <a:solidFill>
                  <a:srgbClr val="B5B5B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5314" name="Rectangle 19"/>
          <p:cNvSpPr>
            <a:spLocks noChangeArrowheads="1"/>
          </p:cNvSpPr>
          <p:nvPr/>
        </p:nvSpPr>
        <p:spPr bwMode="auto">
          <a:xfrm>
            <a:off x="3103563" y="1658938"/>
            <a:ext cx="5627687" cy="4676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5315" name="Line 20"/>
          <p:cNvSpPr>
            <a:spLocks noChangeShapeType="1"/>
          </p:cNvSpPr>
          <p:nvPr/>
        </p:nvSpPr>
        <p:spPr bwMode="auto">
          <a:xfrm>
            <a:off x="4246563" y="1662113"/>
            <a:ext cx="0" cy="4672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16" name="Line 21"/>
          <p:cNvSpPr>
            <a:spLocks noChangeShapeType="1"/>
          </p:cNvSpPr>
          <p:nvPr/>
        </p:nvSpPr>
        <p:spPr bwMode="auto">
          <a:xfrm>
            <a:off x="5694363" y="1662113"/>
            <a:ext cx="0" cy="4668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17" name="Line 22"/>
          <p:cNvSpPr>
            <a:spLocks noChangeShapeType="1"/>
          </p:cNvSpPr>
          <p:nvPr/>
        </p:nvSpPr>
        <p:spPr bwMode="auto">
          <a:xfrm>
            <a:off x="6761163" y="1657350"/>
            <a:ext cx="0" cy="4676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18" name="Line 23"/>
          <p:cNvSpPr>
            <a:spLocks noChangeShapeType="1"/>
          </p:cNvSpPr>
          <p:nvPr/>
        </p:nvSpPr>
        <p:spPr bwMode="auto">
          <a:xfrm>
            <a:off x="3103563" y="2012950"/>
            <a:ext cx="5632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19" name="Line 24"/>
          <p:cNvSpPr>
            <a:spLocks noChangeShapeType="1"/>
          </p:cNvSpPr>
          <p:nvPr/>
        </p:nvSpPr>
        <p:spPr bwMode="auto">
          <a:xfrm>
            <a:off x="3101975" y="2438400"/>
            <a:ext cx="5629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20" name="Line 25"/>
          <p:cNvSpPr>
            <a:spLocks noChangeShapeType="1"/>
          </p:cNvSpPr>
          <p:nvPr/>
        </p:nvSpPr>
        <p:spPr bwMode="auto">
          <a:xfrm>
            <a:off x="4241800" y="2851150"/>
            <a:ext cx="4486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21" name="Line 26"/>
          <p:cNvSpPr>
            <a:spLocks noChangeShapeType="1"/>
          </p:cNvSpPr>
          <p:nvPr/>
        </p:nvSpPr>
        <p:spPr bwMode="auto">
          <a:xfrm>
            <a:off x="3101975" y="3262313"/>
            <a:ext cx="5629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22" name="Line 27"/>
          <p:cNvSpPr>
            <a:spLocks noChangeShapeType="1"/>
          </p:cNvSpPr>
          <p:nvPr/>
        </p:nvSpPr>
        <p:spPr bwMode="auto">
          <a:xfrm>
            <a:off x="3101975" y="3705225"/>
            <a:ext cx="56340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23" name="Line 28"/>
          <p:cNvSpPr>
            <a:spLocks noChangeShapeType="1"/>
          </p:cNvSpPr>
          <p:nvPr/>
        </p:nvSpPr>
        <p:spPr bwMode="auto">
          <a:xfrm>
            <a:off x="4248150" y="4127500"/>
            <a:ext cx="44815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24" name="Line 29"/>
          <p:cNvSpPr>
            <a:spLocks noChangeShapeType="1"/>
          </p:cNvSpPr>
          <p:nvPr/>
        </p:nvSpPr>
        <p:spPr bwMode="auto">
          <a:xfrm>
            <a:off x="3101975" y="4554538"/>
            <a:ext cx="5621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25" name="Line 30"/>
          <p:cNvSpPr>
            <a:spLocks noChangeShapeType="1"/>
          </p:cNvSpPr>
          <p:nvPr/>
        </p:nvSpPr>
        <p:spPr bwMode="auto">
          <a:xfrm>
            <a:off x="3101975" y="5080000"/>
            <a:ext cx="5627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26" name="Line 31"/>
          <p:cNvSpPr>
            <a:spLocks noChangeShapeType="1"/>
          </p:cNvSpPr>
          <p:nvPr/>
        </p:nvSpPr>
        <p:spPr bwMode="auto">
          <a:xfrm>
            <a:off x="3101975" y="5492750"/>
            <a:ext cx="5627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27" name="Line 32"/>
          <p:cNvSpPr>
            <a:spLocks noChangeShapeType="1"/>
          </p:cNvSpPr>
          <p:nvPr/>
        </p:nvSpPr>
        <p:spPr bwMode="auto">
          <a:xfrm>
            <a:off x="3101975" y="5919788"/>
            <a:ext cx="5627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28" name="Rectangle 33"/>
          <p:cNvSpPr>
            <a:spLocks noChangeArrowheads="1"/>
          </p:cNvSpPr>
          <p:nvPr/>
        </p:nvSpPr>
        <p:spPr bwMode="auto">
          <a:xfrm>
            <a:off x="4252913" y="3262313"/>
            <a:ext cx="1471612" cy="439737"/>
          </a:xfrm>
          <a:prstGeom prst="rect">
            <a:avLst/>
          </a:prstGeom>
          <a:solidFill>
            <a:schemeClr val="tx1"/>
          </a:solidFill>
          <a:ln>
            <a:noFill/>
          </a:ln>
          <a:effectLst/>
          <a:extLst>
            <a:ext uri="{91240B29-F687-4F45-9708-019B960494DF}">
              <a14:hiddenLine xmlns:a14="http://schemas.microsoft.com/office/drawing/2010/main" w="12700">
                <a:solidFill>
                  <a:srgbClr val="B5B5B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5329" name="Rectangle 34"/>
          <p:cNvSpPr>
            <a:spLocks noChangeArrowheads="1"/>
          </p:cNvSpPr>
          <p:nvPr/>
        </p:nvSpPr>
        <p:spPr bwMode="auto">
          <a:xfrm>
            <a:off x="4252913" y="4554538"/>
            <a:ext cx="1471612" cy="527050"/>
          </a:xfrm>
          <a:prstGeom prst="rect">
            <a:avLst/>
          </a:prstGeom>
          <a:solidFill>
            <a:schemeClr val="tx2"/>
          </a:solidFill>
          <a:ln>
            <a:noFill/>
          </a:ln>
          <a:effectLst/>
          <a:extLst>
            <a:ext uri="{91240B29-F687-4F45-9708-019B960494DF}">
              <a14:hiddenLine xmlns:a14="http://schemas.microsoft.com/office/drawing/2010/main" w="12700">
                <a:solidFill>
                  <a:srgbClr val="B5B5B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5330" name="Rectangle 35"/>
          <p:cNvSpPr>
            <a:spLocks noChangeArrowheads="1"/>
          </p:cNvSpPr>
          <p:nvPr/>
        </p:nvSpPr>
        <p:spPr bwMode="auto">
          <a:xfrm>
            <a:off x="4252913" y="5500688"/>
            <a:ext cx="1471612" cy="415925"/>
          </a:xfrm>
          <a:prstGeom prst="rect">
            <a:avLst/>
          </a:prstGeom>
          <a:solidFill>
            <a:schemeClr val="tx2"/>
          </a:solid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nvGrpSpPr>
          <p:cNvPr id="1572900" name="Group 36"/>
          <p:cNvGrpSpPr>
            <a:grpSpLocks/>
          </p:cNvGrpSpPr>
          <p:nvPr/>
        </p:nvGrpSpPr>
        <p:grpSpPr bwMode="auto">
          <a:xfrm>
            <a:off x="3251200" y="1990725"/>
            <a:ext cx="4757738" cy="909638"/>
            <a:chOff x="1830" y="1085"/>
            <a:chExt cx="3126" cy="595"/>
          </a:xfrm>
        </p:grpSpPr>
        <p:sp>
          <p:nvSpPr>
            <p:cNvPr id="55362" name="Rectangle 37"/>
            <p:cNvSpPr>
              <a:spLocks noChangeArrowheads="1"/>
            </p:cNvSpPr>
            <p:nvPr/>
          </p:nvSpPr>
          <p:spPr bwMode="auto">
            <a:xfrm>
              <a:off x="1830" y="1091"/>
              <a:ext cx="527"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rgbClr val="3333CC"/>
                  </a:solidFill>
                </a:rPr>
                <a:t>EML</a:t>
              </a:r>
            </a:p>
          </p:txBody>
        </p:sp>
        <p:sp>
          <p:nvSpPr>
            <p:cNvPr id="55363" name="Rectangle 38"/>
            <p:cNvSpPr>
              <a:spLocks noChangeArrowheads="1"/>
            </p:cNvSpPr>
            <p:nvPr/>
          </p:nvSpPr>
          <p:spPr bwMode="auto">
            <a:xfrm>
              <a:off x="2709" y="1363"/>
              <a:ext cx="360"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B2</a:t>
              </a:r>
            </a:p>
          </p:txBody>
        </p:sp>
        <p:sp>
          <p:nvSpPr>
            <p:cNvPr id="55364" name="Rectangle 39"/>
            <p:cNvSpPr>
              <a:spLocks noChangeArrowheads="1"/>
            </p:cNvSpPr>
            <p:nvPr/>
          </p:nvSpPr>
          <p:spPr bwMode="auto">
            <a:xfrm>
              <a:off x="3627" y="1101"/>
              <a:ext cx="226"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0</a:t>
              </a:r>
            </a:p>
          </p:txBody>
        </p:sp>
        <p:sp>
          <p:nvSpPr>
            <p:cNvPr id="55365" name="Rectangle 40"/>
            <p:cNvSpPr>
              <a:spLocks noChangeArrowheads="1"/>
            </p:cNvSpPr>
            <p:nvPr/>
          </p:nvSpPr>
          <p:spPr bwMode="auto">
            <a:xfrm>
              <a:off x="3627" y="1383"/>
              <a:ext cx="226"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1</a:t>
              </a:r>
            </a:p>
          </p:txBody>
        </p:sp>
        <p:sp>
          <p:nvSpPr>
            <p:cNvPr id="55366" name="Rectangle 41"/>
            <p:cNvSpPr>
              <a:spLocks noChangeArrowheads="1"/>
            </p:cNvSpPr>
            <p:nvPr/>
          </p:nvSpPr>
          <p:spPr bwMode="auto">
            <a:xfrm>
              <a:off x="4618" y="1371"/>
              <a:ext cx="338"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11</a:t>
              </a:r>
            </a:p>
          </p:txBody>
        </p:sp>
        <p:sp>
          <p:nvSpPr>
            <p:cNvPr id="55367" name="Rectangle 42"/>
            <p:cNvSpPr>
              <a:spLocks noChangeArrowheads="1"/>
            </p:cNvSpPr>
            <p:nvPr/>
          </p:nvSpPr>
          <p:spPr bwMode="auto">
            <a:xfrm>
              <a:off x="4685" y="1085"/>
              <a:ext cx="181"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a:t>
              </a:r>
            </a:p>
          </p:txBody>
        </p:sp>
      </p:grpSp>
      <p:grpSp>
        <p:nvGrpSpPr>
          <p:cNvPr id="1572907" name="Group 43"/>
          <p:cNvGrpSpPr>
            <a:grpSpLocks/>
          </p:cNvGrpSpPr>
          <p:nvPr/>
        </p:nvGrpSpPr>
        <p:grpSpPr bwMode="auto">
          <a:xfrm>
            <a:off x="3251200" y="2838450"/>
            <a:ext cx="4759325" cy="3535363"/>
            <a:chOff x="1830" y="1640"/>
            <a:chExt cx="3127" cy="2311"/>
          </a:xfrm>
        </p:grpSpPr>
        <p:sp>
          <p:nvSpPr>
            <p:cNvPr id="55338" name="Rectangle 44"/>
            <p:cNvSpPr>
              <a:spLocks noChangeArrowheads="1"/>
            </p:cNvSpPr>
            <p:nvPr/>
          </p:nvSpPr>
          <p:spPr bwMode="auto">
            <a:xfrm>
              <a:off x="2709" y="1640"/>
              <a:ext cx="360"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B3</a:t>
              </a:r>
            </a:p>
          </p:txBody>
        </p:sp>
        <p:sp>
          <p:nvSpPr>
            <p:cNvPr id="55339" name="Rectangle 45"/>
            <p:cNvSpPr>
              <a:spLocks noChangeArrowheads="1"/>
            </p:cNvSpPr>
            <p:nvPr/>
          </p:nvSpPr>
          <p:spPr bwMode="auto">
            <a:xfrm>
              <a:off x="2710" y="2484"/>
              <a:ext cx="360"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B3</a:t>
              </a:r>
            </a:p>
          </p:txBody>
        </p:sp>
        <p:sp>
          <p:nvSpPr>
            <p:cNvPr id="55340" name="Rectangle 46"/>
            <p:cNvSpPr>
              <a:spLocks noChangeArrowheads="1"/>
            </p:cNvSpPr>
            <p:nvPr/>
          </p:nvSpPr>
          <p:spPr bwMode="auto">
            <a:xfrm>
              <a:off x="2710" y="2191"/>
              <a:ext cx="360"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B2</a:t>
              </a:r>
            </a:p>
          </p:txBody>
        </p:sp>
        <p:sp>
          <p:nvSpPr>
            <p:cNvPr id="55341" name="Rectangle 47"/>
            <p:cNvSpPr>
              <a:spLocks noChangeArrowheads="1"/>
            </p:cNvSpPr>
            <p:nvPr/>
          </p:nvSpPr>
          <p:spPr bwMode="auto">
            <a:xfrm>
              <a:off x="1830" y="1927"/>
              <a:ext cx="548"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rgbClr val="3333CC"/>
                  </a:solidFill>
                </a:rPr>
                <a:t>EMV</a:t>
              </a:r>
            </a:p>
          </p:txBody>
        </p:sp>
        <p:sp>
          <p:nvSpPr>
            <p:cNvPr id="55342" name="Rectangle 48"/>
            <p:cNvSpPr>
              <a:spLocks noChangeArrowheads="1"/>
            </p:cNvSpPr>
            <p:nvPr/>
          </p:nvSpPr>
          <p:spPr bwMode="auto">
            <a:xfrm>
              <a:off x="1830" y="2789"/>
              <a:ext cx="360"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rgbClr val="3333CC"/>
                  </a:solidFill>
                </a:rPr>
                <a:t>B2</a:t>
              </a:r>
            </a:p>
          </p:txBody>
        </p:sp>
        <p:sp>
          <p:nvSpPr>
            <p:cNvPr id="55343" name="Rectangle 49"/>
            <p:cNvSpPr>
              <a:spLocks noChangeArrowheads="1"/>
            </p:cNvSpPr>
            <p:nvPr/>
          </p:nvSpPr>
          <p:spPr bwMode="auto">
            <a:xfrm>
              <a:off x="1830" y="3372"/>
              <a:ext cx="360"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rgbClr val="3333CC"/>
                  </a:solidFill>
                </a:rPr>
                <a:t>B3</a:t>
              </a:r>
            </a:p>
          </p:txBody>
        </p:sp>
        <p:sp>
          <p:nvSpPr>
            <p:cNvPr id="55344" name="Rectangle 50"/>
            <p:cNvSpPr>
              <a:spLocks noChangeArrowheads="1"/>
            </p:cNvSpPr>
            <p:nvPr/>
          </p:nvSpPr>
          <p:spPr bwMode="auto">
            <a:xfrm>
              <a:off x="2687" y="3093"/>
              <a:ext cx="393"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M2</a:t>
              </a:r>
            </a:p>
          </p:txBody>
        </p:sp>
        <p:sp>
          <p:nvSpPr>
            <p:cNvPr id="55345" name="Rectangle 51"/>
            <p:cNvSpPr>
              <a:spLocks noChangeArrowheads="1"/>
            </p:cNvSpPr>
            <p:nvPr/>
          </p:nvSpPr>
          <p:spPr bwMode="auto">
            <a:xfrm>
              <a:off x="2687" y="3651"/>
              <a:ext cx="393"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M3</a:t>
              </a:r>
            </a:p>
          </p:txBody>
        </p:sp>
        <p:sp>
          <p:nvSpPr>
            <p:cNvPr id="55346" name="Rectangle 52"/>
            <p:cNvSpPr>
              <a:spLocks noChangeArrowheads="1"/>
            </p:cNvSpPr>
            <p:nvPr/>
          </p:nvSpPr>
          <p:spPr bwMode="auto">
            <a:xfrm>
              <a:off x="3626" y="1665"/>
              <a:ext cx="227"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1</a:t>
              </a:r>
            </a:p>
          </p:txBody>
        </p:sp>
        <p:sp>
          <p:nvSpPr>
            <p:cNvPr id="55347" name="Rectangle 53"/>
            <p:cNvSpPr>
              <a:spLocks noChangeArrowheads="1"/>
            </p:cNvSpPr>
            <p:nvPr/>
          </p:nvSpPr>
          <p:spPr bwMode="auto">
            <a:xfrm>
              <a:off x="3626" y="1946"/>
              <a:ext cx="227"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0</a:t>
              </a:r>
            </a:p>
          </p:txBody>
        </p:sp>
        <p:sp>
          <p:nvSpPr>
            <p:cNvPr id="55348" name="Rectangle 54"/>
            <p:cNvSpPr>
              <a:spLocks noChangeArrowheads="1"/>
            </p:cNvSpPr>
            <p:nvPr/>
          </p:nvSpPr>
          <p:spPr bwMode="auto">
            <a:xfrm>
              <a:off x="3626" y="2228"/>
              <a:ext cx="227"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1</a:t>
              </a:r>
            </a:p>
          </p:txBody>
        </p:sp>
        <p:sp>
          <p:nvSpPr>
            <p:cNvPr id="55349" name="Rectangle 55"/>
            <p:cNvSpPr>
              <a:spLocks noChangeArrowheads="1"/>
            </p:cNvSpPr>
            <p:nvPr/>
          </p:nvSpPr>
          <p:spPr bwMode="auto">
            <a:xfrm>
              <a:off x="3626" y="2509"/>
              <a:ext cx="227"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1</a:t>
              </a:r>
            </a:p>
          </p:txBody>
        </p:sp>
        <p:sp>
          <p:nvSpPr>
            <p:cNvPr id="55350" name="Rectangle 56"/>
            <p:cNvSpPr>
              <a:spLocks noChangeArrowheads="1"/>
            </p:cNvSpPr>
            <p:nvPr/>
          </p:nvSpPr>
          <p:spPr bwMode="auto">
            <a:xfrm>
              <a:off x="3626" y="2791"/>
              <a:ext cx="227"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1</a:t>
              </a:r>
            </a:p>
          </p:txBody>
        </p:sp>
        <p:sp>
          <p:nvSpPr>
            <p:cNvPr id="55351" name="Rectangle 57"/>
            <p:cNvSpPr>
              <a:spLocks noChangeArrowheads="1"/>
            </p:cNvSpPr>
            <p:nvPr/>
          </p:nvSpPr>
          <p:spPr bwMode="auto">
            <a:xfrm>
              <a:off x="3626" y="3072"/>
              <a:ext cx="227"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2</a:t>
              </a:r>
            </a:p>
          </p:txBody>
        </p:sp>
        <p:sp>
          <p:nvSpPr>
            <p:cNvPr id="55352" name="Rectangle 58"/>
            <p:cNvSpPr>
              <a:spLocks noChangeArrowheads="1"/>
            </p:cNvSpPr>
            <p:nvPr/>
          </p:nvSpPr>
          <p:spPr bwMode="auto">
            <a:xfrm>
              <a:off x="3626" y="3354"/>
              <a:ext cx="227"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1</a:t>
              </a:r>
            </a:p>
          </p:txBody>
        </p:sp>
        <p:sp>
          <p:nvSpPr>
            <p:cNvPr id="55353" name="Rectangle 59"/>
            <p:cNvSpPr>
              <a:spLocks noChangeArrowheads="1"/>
            </p:cNvSpPr>
            <p:nvPr/>
          </p:nvSpPr>
          <p:spPr bwMode="auto">
            <a:xfrm>
              <a:off x="3626" y="3635"/>
              <a:ext cx="227"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2</a:t>
              </a:r>
            </a:p>
          </p:txBody>
        </p:sp>
        <p:sp>
          <p:nvSpPr>
            <p:cNvPr id="55354" name="Rectangle 60"/>
            <p:cNvSpPr>
              <a:spLocks noChangeArrowheads="1"/>
            </p:cNvSpPr>
            <p:nvPr/>
          </p:nvSpPr>
          <p:spPr bwMode="auto">
            <a:xfrm>
              <a:off x="4618" y="1656"/>
              <a:ext cx="338"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10</a:t>
              </a:r>
            </a:p>
          </p:txBody>
        </p:sp>
        <p:sp>
          <p:nvSpPr>
            <p:cNvPr id="55355" name="Rectangle 61"/>
            <p:cNvSpPr>
              <a:spLocks noChangeArrowheads="1"/>
            </p:cNvSpPr>
            <p:nvPr/>
          </p:nvSpPr>
          <p:spPr bwMode="auto">
            <a:xfrm>
              <a:off x="4619" y="2227"/>
              <a:ext cx="338"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12</a:t>
              </a:r>
            </a:p>
          </p:txBody>
        </p:sp>
        <p:sp>
          <p:nvSpPr>
            <p:cNvPr id="55356" name="Rectangle 62"/>
            <p:cNvSpPr>
              <a:spLocks noChangeArrowheads="1"/>
            </p:cNvSpPr>
            <p:nvPr/>
          </p:nvSpPr>
          <p:spPr bwMode="auto">
            <a:xfrm>
              <a:off x="4685" y="1942"/>
              <a:ext cx="181"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a:t>
              </a:r>
            </a:p>
          </p:txBody>
        </p:sp>
        <p:sp>
          <p:nvSpPr>
            <p:cNvPr id="55357" name="Rectangle 63"/>
            <p:cNvSpPr>
              <a:spLocks noChangeArrowheads="1"/>
            </p:cNvSpPr>
            <p:nvPr/>
          </p:nvSpPr>
          <p:spPr bwMode="auto">
            <a:xfrm>
              <a:off x="4668" y="2513"/>
              <a:ext cx="226"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8</a:t>
              </a:r>
            </a:p>
          </p:txBody>
        </p:sp>
        <p:sp>
          <p:nvSpPr>
            <p:cNvPr id="55358" name="Rectangle 64"/>
            <p:cNvSpPr>
              <a:spLocks noChangeArrowheads="1"/>
            </p:cNvSpPr>
            <p:nvPr/>
          </p:nvSpPr>
          <p:spPr bwMode="auto">
            <a:xfrm>
              <a:off x="4669" y="3084"/>
              <a:ext cx="226"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1</a:t>
              </a:r>
            </a:p>
          </p:txBody>
        </p:sp>
        <p:sp>
          <p:nvSpPr>
            <p:cNvPr id="55359" name="Rectangle 65"/>
            <p:cNvSpPr>
              <a:spLocks noChangeArrowheads="1"/>
            </p:cNvSpPr>
            <p:nvPr/>
          </p:nvSpPr>
          <p:spPr bwMode="auto">
            <a:xfrm>
              <a:off x="4685" y="2798"/>
              <a:ext cx="181"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a:t>
              </a:r>
            </a:p>
          </p:txBody>
        </p:sp>
        <p:sp>
          <p:nvSpPr>
            <p:cNvPr id="55360" name="Rectangle 66"/>
            <p:cNvSpPr>
              <a:spLocks noChangeArrowheads="1"/>
            </p:cNvSpPr>
            <p:nvPr/>
          </p:nvSpPr>
          <p:spPr bwMode="auto">
            <a:xfrm>
              <a:off x="4669" y="3654"/>
              <a:ext cx="226"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1</a:t>
              </a:r>
            </a:p>
          </p:txBody>
        </p:sp>
        <p:sp>
          <p:nvSpPr>
            <p:cNvPr id="55361" name="Rectangle 67"/>
            <p:cNvSpPr>
              <a:spLocks noChangeArrowheads="1"/>
            </p:cNvSpPr>
            <p:nvPr/>
          </p:nvSpPr>
          <p:spPr bwMode="auto">
            <a:xfrm>
              <a:off x="4685" y="3369"/>
              <a:ext cx="181"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a:solidFill>
                    <a:schemeClr val="tx1"/>
                  </a:solidFill>
                </a:rPr>
                <a:t>-</a:t>
              </a:r>
            </a:p>
          </p:txBody>
        </p:sp>
      </p:grpSp>
      <p:sp>
        <p:nvSpPr>
          <p:cNvPr id="55333" name="Rectangle 68"/>
          <p:cNvSpPr>
            <a:spLocks noChangeArrowheads="1"/>
          </p:cNvSpPr>
          <p:nvPr/>
        </p:nvSpPr>
        <p:spPr bwMode="auto">
          <a:xfrm>
            <a:off x="228600" y="2420938"/>
            <a:ext cx="2608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a:solidFill>
                  <a:schemeClr val="tx1"/>
                </a:solidFill>
              </a:rPr>
              <a:t>Table Nomenclature</a:t>
            </a:r>
          </a:p>
        </p:txBody>
      </p:sp>
      <p:sp>
        <p:nvSpPr>
          <p:cNvPr id="1572933" name="AutoShape 69"/>
          <p:cNvSpPr>
            <a:spLocks/>
          </p:cNvSpPr>
          <p:nvPr/>
        </p:nvSpPr>
        <p:spPr bwMode="auto">
          <a:xfrm>
            <a:off x="4016375" y="285750"/>
            <a:ext cx="1693863" cy="609600"/>
          </a:xfrm>
          <a:prstGeom prst="borderCallout2">
            <a:avLst>
              <a:gd name="adj1" fmla="val 18750"/>
              <a:gd name="adj2" fmla="val -4500"/>
              <a:gd name="adj3" fmla="val 18750"/>
              <a:gd name="adj4" fmla="val -15838"/>
              <a:gd name="adj5" fmla="val 252083"/>
              <a:gd name="adj6" fmla="val -29056"/>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Ce qui est fabriqué</a:t>
            </a:r>
          </a:p>
        </p:txBody>
      </p:sp>
      <p:sp>
        <p:nvSpPr>
          <p:cNvPr id="1572934" name="AutoShape 70"/>
          <p:cNvSpPr>
            <a:spLocks/>
          </p:cNvSpPr>
          <p:nvPr/>
        </p:nvSpPr>
        <p:spPr bwMode="auto">
          <a:xfrm>
            <a:off x="5862638" y="285750"/>
            <a:ext cx="1693862" cy="609600"/>
          </a:xfrm>
          <a:prstGeom prst="borderCallout2">
            <a:avLst>
              <a:gd name="adj1" fmla="val 18750"/>
              <a:gd name="adj2" fmla="val -4500"/>
              <a:gd name="adj3" fmla="val 18750"/>
              <a:gd name="adj4" fmla="val -22023"/>
              <a:gd name="adj5" fmla="val 235157"/>
              <a:gd name="adj6" fmla="val -42454"/>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Avec quoi il est fabriqué</a:t>
            </a:r>
          </a:p>
        </p:txBody>
      </p:sp>
      <p:sp>
        <p:nvSpPr>
          <p:cNvPr id="1572935" name="AutoShape 71"/>
          <p:cNvSpPr>
            <a:spLocks/>
          </p:cNvSpPr>
          <p:nvPr/>
        </p:nvSpPr>
        <p:spPr bwMode="auto">
          <a:xfrm>
            <a:off x="7773988" y="285750"/>
            <a:ext cx="1598612" cy="609600"/>
          </a:xfrm>
          <a:prstGeom prst="borderCallout2">
            <a:avLst>
              <a:gd name="adj1" fmla="val 18750"/>
              <a:gd name="adj2" fmla="val -4769"/>
              <a:gd name="adj3" fmla="val 18750"/>
              <a:gd name="adj4" fmla="val -18273"/>
              <a:gd name="adj5" fmla="val 249741"/>
              <a:gd name="adj6" fmla="val -33963"/>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Combien</a:t>
            </a:r>
          </a:p>
        </p:txBody>
      </p:sp>
      <p:sp>
        <p:nvSpPr>
          <p:cNvPr id="1572936" name="AutoShape 72"/>
          <p:cNvSpPr>
            <a:spLocks/>
          </p:cNvSpPr>
          <p:nvPr/>
        </p:nvSpPr>
        <p:spPr bwMode="auto">
          <a:xfrm>
            <a:off x="6313488" y="952500"/>
            <a:ext cx="2001837" cy="609600"/>
          </a:xfrm>
          <a:prstGeom prst="borderCallout2">
            <a:avLst>
              <a:gd name="adj1" fmla="val 18750"/>
              <a:gd name="adj2" fmla="val -3806"/>
              <a:gd name="adj3" fmla="val 18750"/>
              <a:gd name="adj4" fmla="val -8880"/>
              <a:gd name="adj5" fmla="val 140366"/>
              <a:gd name="adj6" fmla="val -14750"/>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dirty="0">
                <a:solidFill>
                  <a:schemeClr val="tx1"/>
                </a:solidFill>
              </a:rPr>
              <a:t>L’étage de la nomenclature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72933"/>
                                        </p:tgtEl>
                                        <p:attrNameLst>
                                          <p:attrName>style.visibility</p:attrName>
                                        </p:attrNameLst>
                                      </p:cBhvr>
                                      <p:to>
                                        <p:strVal val="visible"/>
                                      </p:to>
                                    </p:set>
                                  </p:childTnLst>
                                  <p:subTnLst>
                                    <p:set>
                                      <p:cBhvr override="childStyle">
                                        <p:cTn dur="1" fill="hold" display="0" masterRel="nextClick" afterEffect="1"/>
                                        <p:tgtEl>
                                          <p:spTgt spid="157293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72934"/>
                                        </p:tgtEl>
                                        <p:attrNameLst>
                                          <p:attrName>style.visibility</p:attrName>
                                        </p:attrNameLst>
                                      </p:cBhvr>
                                      <p:to>
                                        <p:strVal val="visible"/>
                                      </p:to>
                                    </p:set>
                                  </p:childTnLst>
                                  <p:subTnLst>
                                    <p:set>
                                      <p:cBhvr override="childStyle">
                                        <p:cTn dur="1" fill="hold" display="0" masterRel="nextClick" afterEffect="1"/>
                                        <p:tgtEl>
                                          <p:spTgt spid="157293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72935"/>
                                        </p:tgtEl>
                                        <p:attrNameLst>
                                          <p:attrName>style.visibility</p:attrName>
                                        </p:attrNameLst>
                                      </p:cBhvr>
                                      <p:to>
                                        <p:strVal val="visible"/>
                                      </p:to>
                                    </p:set>
                                  </p:childTnLst>
                                  <p:subTnLst>
                                    <p:set>
                                      <p:cBhvr override="childStyle">
                                        <p:cTn dur="1" fill="hold" display="0" masterRel="nextClick" afterEffect="1"/>
                                        <p:tgtEl>
                                          <p:spTgt spid="157293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72936"/>
                                        </p:tgtEl>
                                        <p:attrNameLst>
                                          <p:attrName>style.visibility</p:attrName>
                                        </p:attrNameLst>
                                      </p:cBhvr>
                                      <p:to>
                                        <p:strVal val="visible"/>
                                      </p:to>
                                    </p:set>
                                  </p:childTnLst>
                                  <p:subTnLst>
                                    <p:set>
                                      <p:cBhvr override="childStyle">
                                        <p:cTn dur="1" fill="hold" display="0" masterRel="nextClick" afterEffect="1"/>
                                        <p:tgtEl>
                                          <p:spTgt spid="157293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7290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572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2933" grpId="0" animBg="1" autoUpdateAnimBg="0"/>
      <p:bldP spid="1572934" grpId="0" animBg="1" autoUpdateAnimBg="0"/>
      <p:bldP spid="1572935" grpId="0" animBg="1" autoUpdateAnimBg="0"/>
      <p:bldP spid="1572936"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068388" y="1073740"/>
            <a:ext cx="8154553" cy="701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98" tIns="42712" rIns="83898" bIns="4271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dirty="0" smtClean="0">
                <a:solidFill>
                  <a:srgbClr val="009900"/>
                </a:solidFill>
              </a:rPr>
              <a:t>Elles définissent les </a:t>
            </a:r>
            <a:r>
              <a:rPr lang="fr-FR" altLang="fr-FR" sz="2000" b="1" dirty="0" smtClean="0">
                <a:solidFill>
                  <a:srgbClr val="009900"/>
                </a:solidFill>
              </a:rPr>
              <a:t>sous-ensembles, pièces </a:t>
            </a:r>
            <a:r>
              <a:rPr lang="fr-FR" altLang="fr-FR" sz="2000" dirty="0" smtClean="0">
                <a:solidFill>
                  <a:srgbClr val="009900"/>
                </a:solidFill>
              </a:rPr>
              <a:t>et </a:t>
            </a:r>
            <a:r>
              <a:rPr lang="fr-FR" altLang="fr-FR" sz="2000" b="1" dirty="0" smtClean="0">
                <a:solidFill>
                  <a:srgbClr val="009900"/>
                </a:solidFill>
              </a:rPr>
              <a:t>matières premières </a:t>
            </a:r>
            <a:r>
              <a:rPr lang="fr-FR" altLang="fr-FR" sz="2000" dirty="0" smtClean="0">
                <a:solidFill>
                  <a:srgbClr val="009900"/>
                </a:solidFill>
              </a:rPr>
              <a:t>qui constituent les produits finis</a:t>
            </a:r>
            <a:endParaRPr lang="fr-FR" altLang="fr-FR" sz="2000" dirty="0">
              <a:solidFill>
                <a:srgbClr val="009900"/>
              </a:solidFill>
            </a:endParaRPr>
          </a:p>
        </p:txBody>
      </p:sp>
      <p:sp>
        <p:nvSpPr>
          <p:cNvPr id="56323" name="Rectangle 3"/>
          <p:cNvSpPr>
            <a:spLocks noChangeArrowheads="1"/>
          </p:cNvSpPr>
          <p:nvPr/>
        </p:nvSpPr>
        <p:spPr bwMode="auto">
          <a:xfrm>
            <a:off x="1281113" y="4008438"/>
            <a:ext cx="8450262" cy="2554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898" tIns="42712" rIns="83898" bIns="4271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257300" defTabSz="838200">
              <a:defRPr>
                <a:solidFill>
                  <a:srgbClr val="063DE8"/>
                </a:solidFill>
                <a:latin typeface="Arial" panose="020B0604020202020204" pitchFamily="34" charset="0"/>
              </a:defRPr>
            </a:lvl4pPr>
            <a:lvl5pPr marL="1676400" defTabSz="838200">
              <a:defRPr>
                <a:solidFill>
                  <a:srgbClr val="063DE8"/>
                </a:solidFill>
                <a:latin typeface="Arial" panose="020B0604020202020204" pitchFamily="34" charset="0"/>
              </a:defRPr>
            </a:lvl5pPr>
            <a:lvl6pPr marL="2133600" algn="ctr" defTabSz="838200" eaLnBrk="0" fontAlgn="base" hangingPunct="0">
              <a:spcBef>
                <a:spcPct val="0"/>
              </a:spcBef>
              <a:spcAft>
                <a:spcPct val="0"/>
              </a:spcAft>
              <a:defRPr>
                <a:solidFill>
                  <a:srgbClr val="063DE8"/>
                </a:solidFill>
                <a:latin typeface="Arial" panose="020B0604020202020204" pitchFamily="34" charset="0"/>
              </a:defRPr>
            </a:lvl6pPr>
            <a:lvl7pPr marL="2590800" algn="ctr" defTabSz="838200" eaLnBrk="0" fontAlgn="base" hangingPunct="0">
              <a:spcBef>
                <a:spcPct val="0"/>
              </a:spcBef>
              <a:spcAft>
                <a:spcPct val="0"/>
              </a:spcAft>
              <a:defRPr>
                <a:solidFill>
                  <a:srgbClr val="063DE8"/>
                </a:solidFill>
                <a:latin typeface="Arial" panose="020B0604020202020204" pitchFamily="34" charset="0"/>
              </a:defRPr>
            </a:lvl7pPr>
            <a:lvl8pPr marL="3048000" algn="ctr" defTabSz="838200" eaLnBrk="0" fontAlgn="base" hangingPunct="0">
              <a:spcBef>
                <a:spcPct val="0"/>
              </a:spcBef>
              <a:spcAft>
                <a:spcPct val="0"/>
              </a:spcAft>
              <a:defRPr>
                <a:solidFill>
                  <a:srgbClr val="063DE8"/>
                </a:solidFill>
                <a:latin typeface="Arial" panose="020B0604020202020204" pitchFamily="34" charset="0"/>
              </a:defRPr>
            </a:lvl8pPr>
            <a:lvl9pPr marL="35052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b="1" dirty="0">
                <a:solidFill>
                  <a:srgbClr val="009900"/>
                </a:solidFill>
              </a:rPr>
              <a:t>La liaison entre un élément et un de ses composants est un</a:t>
            </a:r>
            <a:r>
              <a:rPr lang="fr-FR" altLang="fr-FR" dirty="0">
                <a:solidFill>
                  <a:srgbClr val="009900"/>
                </a:solidFill>
              </a:rPr>
              <a:t>  </a:t>
            </a:r>
          </a:p>
          <a:p>
            <a:pPr algn="l"/>
            <a:endParaRPr lang="fr-FR" altLang="fr-FR" sz="2300" b="1" dirty="0" smtClean="0">
              <a:solidFill>
                <a:srgbClr val="3333CC"/>
              </a:solidFill>
            </a:endParaRPr>
          </a:p>
          <a:p>
            <a:pPr algn="l"/>
            <a:r>
              <a:rPr lang="fr-FR" altLang="fr-FR" sz="2300" b="1" dirty="0" smtClean="0">
                <a:solidFill>
                  <a:srgbClr val="3333CC"/>
                </a:solidFill>
              </a:rPr>
              <a:t>LIEN </a:t>
            </a:r>
            <a:r>
              <a:rPr lang="fr-FR" altLang="fr-FR" sz="2300" b="1" dirty="0">
                <a:solidFill>
                  <a:srgbClr val="3333CC"/>
                </a:solidFill>
              </a:rPr>
              <a:t>DE NOMENCLATURE</a:t>
            </a:r>
          </a:p>
          <a:p>
            <a:pPr algn="l">
              <a:lnSpc>
                <a:spcPct val="40000"/>
              </a:lnSpc>
            </a:pPr>
            <a:endParaRPr lang="fr-FR" altLang="fr-FR" sz="1600" dirty="0">
              <a:solidFill>
                <a:schemeClr val="tx1"/>
              </a:solidFill>
            </a:endParaRPr>
          </a:p>
          <a:p>
            <a:pPr lvl="3" algn="l"/>
            <a:r>
              <a:rPr lang="fr-FR" altLang="fr-FR" b="1" dirty="0">
                <a:solidFill>
                  <a:schemeClr val="tx1"/>
                </a:solidFill>
              </a:rPr>
              <a:t>UN LIEN EST DEFINI PAR :</a:t>
            </a:r>
            <a:endParaRPr lang="fr-FR" altLang="fr-FR" dirty="0">
              <a:solidFill>
                <a:schemeClr val="tx1"/>
              </a:solidFill>
            </a:endParaRPr>
          </a:p>
          <a:p>
            <a:pPr marL="1962150" lvl="4" indent="-285750" algn="l">
              <a:buFont typeface="Arial" panose="020B0604020202020204" pitchFamily="34" charset="0"/>
              <a:buChar char="•"/>
            </a:pPr>
            <a:r>
              <a:rPr lang="fr-FR" altLang="fr-FR" dirty="0" smtClean="0"/>
              <a:t>Le composé </a:t>
            </a:r>
            <a:endParaRPr lang="fr-FR" altLang="fr-FR" dirty="0"/>
          </a:p>
          <a:p>
            <a:pPr marL="1962150" lvl="4" indent="-285750" algn="l">
              <a:buFont typeface="Arial" panose="020B0604020202020204" pitchFamily="34" charset="0"/>
              <a:buChar char="•"/>
            </a:pPr>
            <a:r>
              <a:rPr lang="fr-FR" altLang="fr-FR" dirty="0" smtClean="0"/>
              <a:t>Le </a:t>
            </a:r>
            <a:r>
              <a:rPr lang="fr-FR" altLang="fr-FR" dirty="0"/>
              <a:t>composant</a:t>
            </a:r>
          </a:p>
          <a:p>
            <a:pPr marL="1962150" lvl="4" indent="-285750" algn="l">
              <a:buFont typeface="Arial" panose="020B0604020202020204" pitchFamily="34" charset="0"/>
              <a:buChar char="•"/>
            </a:pPr>
            <a:r>
              <a:rPr lang="fr-FR" altLang="fr-FR" dirty="0" smtClean="0"/>
              <a:t>La quantité </a:t>
            </a:r>
            <a:r>
              <a:rPr lang="fr-FR" altLang="fr-FR" dirty="0"/>
              <a:t>du composant</a:t>
            </a:r>
          </a:p>
          <a:p>
            <a:pPr marL="1962150" lvl="4" indent="-285750" algn="l">
              <a:buFont typeface="Arial" panose="020B0604020202020204" pitchFamily="34" charset="0"/>
              <a:buChar char="•"/>
            </a:pPr>
            <a:r>
              <a:rPr lang="fr-FR" altLang="fr-FR" dirty="0" smtClean="0"/>
              <a:t>Les dates de </a:t>
            </a:r>
            <a:r>
              <a:rPr lang="fr-FR" altLang="fr-FR" b="1" dirty="0" smtClean="0"/>
              <a:t>début</a:t>
            </a:r>
            <a:r>
              <a:rPr lang="fr-FR" altLang="fr-FR" dirty="0" smtClean="0"/>
              <a:t> </a:t>
            </a:r>
            <a:r>
              <a:rPr lang="fr-FR" altLang="fr-FR" dirty="0"/>
              <a:t>de </a:t>
            </a:r>
            <a:r>
              <a:rPr lang="fr-FR" altLang="fr-FR" dirty="0" smtClean="0"/>
              <a:t>validité et de </a:t>
            </a:r>
            <a:r>
              <a:rPr lang="fr-FR" altLang="fr-FR" b="1" dirty="0" smtClean="0"/>
              <a:t>fin</a:t>
            </a:r>
            <a:r>
              <a:rPr lang="fr-FR" altLang="fr-FR" dirty="0" smtClean="0"/>
              <a:t> </a:t>
            </a:r>
            <a:r>
              <a:rPr lang="fr-FR" altLang="fr-FR" dirty="0"/>
              <a:t>de </a:t>
            </a:r>
            <a:r>
              <a:rPr lang="fr-FR" altLang="fr-FR" dirty="0" smtClean="0"/>
              <a:t>validité </a:t>
            </a:r>
            <a:r>
              <a:rPr lang="fr-FR" altLang="fr-FR" dirty="0"/>
              <a:t>du lien</a:t>
            </a:r>
          </a:p>
        </p:txBody>
      </p:sp>
      <p:sp>
        <p:nvSpPr>
          <p:cNvPr id="56324" name="Rectangle 4"/>
          <p:cNvSpPr>
            <a:spLocks noGrp="1" noChangeArrowheads="1"/>
          </p:cNvSpPr>
          <p:nvPr>
            <p:ph type="title"/>
          </p:nvPr>
        </p:nvSpPr>
        <p:spPr bwMode="auto">
          <a:xfrm>
            <a:off x="665163" y="336550"/>
            <a:ext cx="8480425" cy="766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898" tIns="42712" rIns="83898" bIns="42712" numCol="1" anchor="ctr" anchorCtr="0" compatLnSpc="1">
            <a:prstTxWarp prst="textNoShape">
              <a:avLst/>
            </a:prstTxWarp>
          </a:bodyPr>
          <a:lstStyle/>
          <a:p>
            <a:r>
              <a:rPr lang="fr-FR" altLang="fr-FR" sz="4000" b="1" i="1" dirty="0" smtClean="0">
                <a:solidFill>
                  <a:srgbClr val="3333CC"/>
                </a:solidFill>
                <a:latin typeface="Arial" panose="020B0604020202020204" pitchFamily="34" charset="0"/>
              </a:rPr>
              <a:t>Synthèse </a:t>
            </a:r>
            <a:r>
              <a:rPr lang="fr-FR" altLang="fr-FR" sz="4000" b="1" i="1" dirty="0">
                <a:solidFill>
                  <a:srgbClr val="3333CC"/>
                </a:solidFill>
                <a:latin typeface="Arial" panose="020B0604020202020204" pitchFamily="34" charset="0"/>
              </a:rPr>
              <a:t>N</a:t>
            </a:r>
            <a:r>
              <a:rPr lang="fr-FR" altLang="fr-FR" sz="4000" b="1" i="1" dirty="0" smtClean="0">
                <a:solidFill>
                  <a:srgbClr val="3333CC"/>
                </a:solidFill>
                <a:latin typeface="Arial" panose="020B0604020202020204" pitchFamily="34" charset="0"/>
              </a:rPr>
              <a:t>omenclatures</a:t>
            </a:r>
          </a:p>
        </p:txBody>
      </p:sp>
      <p:sp>
        <p:nvSpPr>
          <p:cNvPr id="56325" name="Rectangle 5"/>
          <p:cNvSpPr>
            <a:spLocks noChangeArrowheads="1"/>
          </p:cNvSpPr>
          <p:nvPr/>
        </p:nvSpPr>
        <p:spPr bwMode="auto">
          <a:xfrm>
            <a:off x="1414463" y="2011363"/>
            <a:ext cx="7194550" cy="20351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6326" name="Rectangle 6"/>
          <p:cNvSpPr>
            <a:spLocks noChangeArrowheads="1"/>
          </p:cNvSpPr>
          <p:nvPr/>
        </p:nvSpPr>
        <p:spPr bwMode="auto">
          <a:xfrm>
            <a:off x="3243263" y="3324225"/>
            <a:ext cx="1682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600">
              <a:solidFill>
                <a:schemeClr val="tx1"/>
              </a:solidFill>
            </a:endParaRPr>
          </a:p>
          <a:p>
            <a:pPr algn="l"/>
            <a:endParaRPr lang="fr-FR" altLang="fr-FR" sz="1600">
              <a:solidFill>
                <a:schemeClr val="tx1"/>
              </a:solidFill>
            </a:endParaRPr>
          </a:p>
        </p:txBody>
      </p:sp>
      <p:sp>
        <p:nvSpPr>
          <p:cNvPr id="56327" name="Rectangle 7"/>
          <p:cNvSpPr>
            <a:spLocks noChangeArrowheads="1"/>
          </p:cNvSpPr>
          <p:nvPr/>
        </p:nvSpPr>
        <p:spPr bwMode="auto">
          <a:xfrm>
            <a:off x="1668463" y="1789113"/>
            <a:ext cx="6677025" cy="339725"/>
          </a:xfrm>
          <a:prstGeom prst="rect">
            <a:avLst/>
          </a:prstGeom>
          <a:solidFill>
            <a:srgbClr val="33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bg1"/>
                </a:solidFill>
              </a:rPr>
              <a:t>EXEMPLE DE NOMENCLATURE ARBORESCENTE A 2 NIVEAUX</a:t>
            </a:r>
          </a:p>
        </p:txBody>
      </p:sp>
      <p:sp>
        <p:nvSpPr>
          <p:cNvPr id="56328" name="Rectangle 8"/>
          <p:cNvSpPr>
            <a:spLocks noChangeArrowheads="1"/>
          </p:cNvSpPr>
          <p:nvPr/>
        </p:nvSpPr>
        <p:spPr bwMode="auto">
          <a:xfrm>
            <a:off x="6667500" y="2311400"/>
            <a:ext cx="110331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NIVEAU 0</a:t>
            </a:r>
          </a:p>
        </p:txBody>
      </p:sp>
      <p:sp>
        <p:nvSpPr>
          <p:cNvPr id="56329" name="Rectangle 9"/>
          <p:cNvSpPr>
            <a:spLocks noChangeArrowheads="1"/>
          </p:cNvSpPr>
          <p:nvPr/>
        </p:nvSpPr>
        <p:spPr bwMode="auto">
          <a:xfrm>
            <a:off x="6667500" y="2981325"/>
            <a:ext cx="110331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NIVEAU 1</a:t>
            </a:r>
          </a:p>
        </p:txBody>
      </p:sp>
      <p:sp>
        <p:nvSpPr>
          <p:cNvPr id="56330" name="Rectangle 10"/>
          <p:cNvSpPr>
            <a:spLocks noChangeArrowheads="1"/>
          </p:cNvSpPr>
          <p:nvPr/>
        </p:nvSpPr>
        <p:spPr bwMode="auto">
          <a:xfrm>
            <a:off x="6705600" y="3576638"/>
            <a:ext cx="110331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NIVEAU 2</a:t>
            </a:r>
          </a:p>
        </p:txBody>
      </p:sp>
      <p:sp>
        <p:nvSpPr>
          <p:cNvPr id="56331" name="Rectangle 11"/>
          <p:cNvSpPr>
            <a:spLocks noChangeArrowheads="1"/>
          </p:cNvSpPr>
          <p:nvPr/>
        </p:nvSpPr>
        <p:spPr bwMode="auto">
          <a:xfrm>
            <a:off x="2441575" y="3602038"/>
            <a:ext cx="1033463" cy="2921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6332" name="Rectangle 12"/>
          <p:cNvSpPr>
            <a:spLocks noChangeArrowheads="1"/>
          </p:cNvSpPr>
          <p:nvPr/>
        </p:nvSpPr>
        <p:spPr bwMode="auto">
          <a:xfrm>
            <a:off x="4340225" y="2343150"/>
            <a:ext cx="995363" cy="2555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6333" name="Rectangle 13"/>
          <p:cNvSpPr>
            <a:spLocks noChangeArrowheads="1"/>
          </p:cNvSpPr>
          <p:nvPr/>
        </p:nvSpPr>
        <p:spPr bwMode="auto">
          <a:xfrm>
            <a:off x="3054350" y="3011488"/>
            <a:ext cx="1046163" cy="280987"/>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6334" name="Rectangle 14"/>
          <p:cNvSpPr>
            <a:spLocks noChangeArrowheads="1"/>
          </p:cNvSpPr>
          <p:nvPr/>
        </p:nvSpPr>
        <p:spPr bwMode="auto">
          <a:xfrm>
            <a:off x="4319588" y="3011488"/>
            <a:ext cx="1020762" cy="280987"/>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6335" name="Rectangle 15"/>
          <p:cNvSpPr>
            <a:spLocks noChangeArrowheads="1"/>
          </p:cNvSpPr>
          <p:nvPr/>
        </p:nvSpPr>
        <p:spPr bwMode="auto">
          <a:xfrm>
            <a:off x="5553075" y="3006725"/>
            <a:ext cx="1031875" cy="268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6336" name="Rectangle 16"/>
          <p:cNvSpPr>
            <a:spLocks noChangeArrowheads="1"/>
          </p:cNvSpPr>
          <p:nvPr/>
        </p:nvSpPr>
        <p:spPr bwMode="auto">
          <a:xfrm>
            <a:off x="5583238" y="3022600"/>
            <a:ext cx="1022350" cy="2825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6337" name="Rectangle 17"/>
          <p:cNvSpPr>
            <a:spLocks noChangeArrowheads="1"/>
          </p:cNvSpPr>
          <p:nvPr/>
        </p:nvSpPr>
        <p:spPr bwMode="auto">
          <a:xfrm>
            <a:off x="2422525" y="3595688"/>
            <a:ext cx="1046163" cy="29368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6338" name="Rectangle 18"/>
          <p:cNvSpPr>
            <a:spLocks noChangeArrowheads="1"/>
          </p:cNvSpPr>
          <p:nvPr/>
        </p:nvSpPr>
        <p:spPr bwMode="auto">
          <a:xfrm>
            <a:off x="3714750" y="3595688"/>
            <a:ext cx="1308100" cy="29368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6339" name="Line 19"/>
          <p:cNvSpPr>
            <a:spLocks noChangeShapeType="1"/>
          </p:cNvSpPr>
          <p:nvPr/>
        </p:nvSpPr>
        <p:spPr bwMode="auto">
          <a:xfrm>
            <a:off x="4835525" y="2703513"/>
            <a:ext cx="0" cy="3032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40" name="Line 20"/>
          <p:cNvSpPr>
            <a:spLocks noChangeShapeType="1"/>
          </p:cNvSpPr>
          <p:nvPr/>
        </p:nvSpPr>
        <p:spPr bwMode="auto">
          <a:xfrm>
            <a:off x="3590925" y="2867025"/>
            <a:ext cx="24765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41" name="Line 21"/>
          <p:cNvSpPr>
            <a:spLocks noChangeShapeType="1"/>
          </p:cNvSpPr>
          <p:nvPr/>
        </p:nvSpPr>
        <p:spPr bwMode="auto">
          <a:xfrm>
            <a:off x="3597275" y="2873375"/>
            <a:ext cx="0" cy="1333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42" name="Line 22"/>
          <p:cNvSpPr>
            <a:spLocks noChangeShapeType="1"/>
          </p:cNvSpPr>
          <p:nvPr/>
        </p:nvSpPr>
        <p:spPr bwMode="auto">
          <a:xfrm>
            <a:off x="6062663" y="2873375"/>
            <a:ext cx="0" cy="1333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43" name="Line 23"/>
          <p:cNvSpPr>
            <a:spLocks noChangeShapeType="1"/>
          </p:cNvSpPr>
          <p:nvPr/>
        </p:nvSpPr>
        <p:spPr bwMode="auto">
          <a:xfrm>
            <a:off x="3582988" y="3322638"/>
            <a:ext cx="0" cy="1349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44" name="Line 24"/>
          <p:cNvSpPr>
            <a:spLocks noChangeShapeType="1"/>
          </p:cNvSpPr>
          <p:nvPr/>
        </p:nvSpPr>
        <p:spPr bwMode="auto">
          <a:xfrm>
            <a:off x="2946400" y="3463925"/>
            <a:ext cx="126365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45" name="Line 25"/>
          <p:cNvSpPr>
            <a:spLocks noChangeShapeType="1"/>
          </p:cNvSpPr>
          <p:nvPr/>
        </p:nvSpPr>
        <p:spPr bwMode="auto">
          <a:xfrm>
            <a:off x="4205288" y="3468688"/>
            <a:ext cx="0" cy="1222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46" name="Line 26"/>
          <p:cNvSpPr>
            <a:spLocks noChangeShapeType="1"/>
          </p:cNvSpPr>
          <p:nvPr/>
        </p:nvSpPr>
        <p:spPr bwMode="auto">
          <a:xfrm>
            <a:off x="2952750" y="3467100"/>
            <a:ext cx="0" cy="1238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47" name="Rectangle 27"/>
          <p:cNvSpPr>
            <a:spLocks noChangeArrowheads="1"/>
          </p:cNvSpPr>
          <p:nvPr/>
        </p:nvSpPr>
        <p:spPr bwMode="auto">
          <a:xfrm>
            <a:off x="3643313" y="2286000"/>
            <a:ext cx="2435225" cy="339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Cadre photo avec verre</a:t>
            </a:r>
          </a:p>
        </p:txBody>
      </p:sp>
      <p:sp>
        <p:nvSpPr>
          <p:cNvPr id="56348" name="Rectangle 28"/>
          <p:cNvSpPr>
            <a:spLocks noChangeArrowheads="1"/>
          </p:cNvSpPr>
          <p:nvPr/>
        </p:nvSpPr>
        <p:spPr bwMode="auto">
          <a:xfrm>
            <a:off x="3232150" y="2992438"/>
            <a:ext cx="742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Cadre</a:t>
            </a:r>
          </a:p>
        </p:txBody>
      </p:sp>
      <p:sp>
        <p:nvSpPr>
          <p:cNvPr id="56349" name="Rectangle 29"/>
          <p:cNvSpPr>
            <a:spLocks noChangeArrowheads="1"/>
          </p:cNvSpPr>
          <p:nvPr/>
        </p:nvSpPr>
        <p:spPr bwMode="auto">
          <a:xfrm>
            <a:off x="4516438" y="2992438"/>
            <a:ext cx="6635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Fond</a:t>
            </a:r>
          </a:p>
        </p:txBody>
      </p:sp>
      <p:sp>
        <p:nvSpPr>
          <p:cNvPr id="56350" name="Rectangle 30"/>
          <p:cNvSpPr>
            <a:spLocks noChangeArrowheads="1"/>
          </p:cNvSpPr>
          <p:nvPr/>
        </p:nvSpPr>
        <p:spPr bwMode="auto">
          <a:xfrm>
            <a:off x="5776913" y="3017838"/>
            <a:ext cx="6873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Verre</a:t>
            </a:r>
          </a:p>
        </p:txBody>
      </p:sp>
      <p:sp>
        <p:nvSpPr>
          <p:cNvPr id="56351" name="Rectangle 31"/>
          <p:cNvSpPr>
            <a:spLocks noChangeArrowheads="1"/>
          </p:cNvSpPr>
          <p:nvPr/>
        </p:nvSpPr>
        <p:spPr bwMode="auto">
          <a:xfrm>
            <a:off x="3681413" y="3579813"/>
            <a:ext cx="13525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Haut ou Bas</a:t>
            </a:r>
          </a:p>
        </p:txBody>
      </p:sp>
      <p:sp>
        <p:nvSpPr>
          <p:cNvPr id="56352" name="Rectangle 32"/>
          <p:cNvSpPr>
            <a:spLocks noChangeArrowheads="1"/>
          </p:cNvSpPr>
          <p:nvPr/>
        </p:nvSpPr>
        <p:spPr bwMode="auto">
          <a:xfrm>
            <a:off x="2470150" y="3582988"/>
            <a:ext cx="9588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 Coté »</a:t>
            </a:r>
          </a:p>
        </p:txBody>
      </p:sp>
      <p:sp>
        <p:nvSpPr>
          <p:cNvPr id="56353" name="Rectangle 33"/>
          <p:cNvSpPr>
            <a:spLocks noChangeArrowheads="1"/>
          </p:cNvSpPr>
          <p:nvPr/>
        </p:nvSpPr>
        <p:spPr bwMode="auto">
          <a:xfrm>
            <a:off x="3573463" y="2592388"/>
            <a:ext cx="2762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500" b="1">
                <a:solidFill>
                  <a:schemeClr val="tx1"/>
                </a:solidFill>
              </a:rPr>
              <a:t>1</a:t>
            </a:r>
          </a:p>
        </p:txBody>
      </p:sp>
      <p:sp>
        <p:nvSpPr>
          <p:cNvPr id="56354" name="Rectangle 34"/>
          <p:cNvSpPr>
            <a:spLocks noChangeArrowheads="1"/>
          </p:cNvSpPr>
          <p:nvPr/>
        </p:nvSpPr>
        <p:spPr bwMode="auto">
          <a:xfrm>
            <a:off x="4572000" y="2593975"/>
            <a:ext cx="2730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500" b="1">
                <a:solidFill>
                  <a:schemeClr val="tx1"/>
                </a:solidFill>
              </a:rPr>
              <a:t>1</a:t>
            </a:r>
          </a:p>
        </p:txBody>
      </p:sp>
      <p:sp>
        <p:nvSpPr>
          <p:cNvPr id="56355" name="Rectangle 35"/>
          <p:cNvSpPr>
            <a:spLocks noChangeArrowheads="1"/>
          </p:cNvSpPr>
          <p:nvPr/>
        </p:nvSpPr>
        <p:spPr bwMode="auto">
          <a:xfrm>
            <a:off x="5795963" y="2573338"/>
            <a:ext cx="27463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500" b="1">
                <a:solidFill>
                  <a:schemeClr val="tx1"/>
                </a:solidFill>
              </a:rPr>
              <a:t>1</a:t>
            </a:r>
          </a:p>
        </p:txBody>
      </p:sp>
      <p:sp>
        <p:nvSpPr>
          <p:cNvPr id="56356" name="Rectangle 36"/>
          <p:cNvSpPr>
            <a:spLocks noChangeArrowheads="1"/>
          </p:cNvSpPr>
          <p:nvPr/>
        </p:nvSpPr>
        <p:spPr bwMode="auto">
          <a:xfrm>
            <a:off x="4176713" y="3336925"/>
            <a:ext cx="27463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500" b="1">
                <a:solidFill>
                  <a:schemeClr val="tx1"/>
                </a:solidFill>
              </a:rPr>
              <a:t>2</a:t>
            </a:r>
          </a:p>
        </p:txBody>
      </p:sp>
      <p:sp>
        <p:nvSpPr>
          <p:cNvPr id="56357" name="Rectangle 37"/>
          <p:cNvSpPr>
            <a:spLocks noChangeArrowheads="1"/>
          </p:cNvSpPr>
          <p:nvPr/>
        </p:nvSpPr>
        <p:spPr bwMode="auto">
          <a:xfrm>
            <a:off x="2732088" y="3349625"/>
            <a:ext cx="27463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500" b="1">
                <a:solidFill>
                  <a:schemeClr val="tx1"/>
                </a:solidFill>
              </a:rPr>
              <a:t>2</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1463675" y="2267628"/>
            <a:ext cx="131446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rgbClr val="3333CC"/>
                </a:solidFill>
              </a:rPr>
              <a:t>Automobile</a:t>
            </a:r>
          </a:p>
        </p:txBody>
      </p:sp>
      <p:sp>
        <p:nvSpPr>
          <p:cNvPr id="57349" name="Rectangle 5"/>
          <p:cNvSpPr>
            <a:spLocks noChangeArrowheads="1"/>
          </p:cNvSpPr>
          <p:nvPr/>
        </p:nvSpPr>
        <p:spPr bwMode="auto">
          <a:xfrm>
            <a:off x="757238" y="2994025"/>
            <a:ext cx="971420"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Châssis</a:t>
            </a:r>
          </a:p>
        </p:txBody>
      </p:sp>
      <p:sp>
        <p:nvSpPr>
          <p:cNvPr id="57350" name="Rectangle 6"/>
          <p:cNvSpPr>
            <a:spLocks noChangeArrowheads="1"/>
          </p:cNvSpPr>
          <p:nvPr/>
        </p:nvSpPr>
        <p:spPr bwMode="auto">
          <a:xfrm>
            <a:off x="2270125" y="2939595"/>
            <a:ext cx="1519647"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rgbClr val="3333CC"/>
                </a:solidFill>
              </a:rPr>
              <a:t>Porte Gauche</a:t>
            </a:r>
          </a:p>
        </p:txBody>
      </p:sp>
      <p:sp>
        <p:nvSpPr>
          <p:cNvPr id="57351" name="Rectangle 7"/>
          <p:cNvSpPr>
            <a:spLocks noChangeArrowheads="1"/>
          </p:cNvSpPr>
          <p:nvPr/>
        </p:nvSpPr>
        <p:spPr bwMode="auto">
          <a:xfrm>
            <a:off x="1387475" y="3622675"/>
            <a:ext cx="639086"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Vitre</a:t>
            </a:r>
          </a:p>
        </p:txBody>
      </p:sp>
      <p:sp>
        <p:nvSpPr>
          <p:cNvPr id="57352" name="Rectangle 8"/>
          <p:cNvSpPr>
            <a:spLocks noChangeArrowheads="1"/>
          </p:cNvSpPr>
          <p:nvPr/>
        </p:nvSpPr>
        <p:spPr bwMode="auto">
          <a:xfrm>
            <a:off x="2586038" y="3546473"/>
            <a:ext cx="766235"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rgbClr val="3333CC"/>
                </a:solidFill>
              </a:rPr>
              <a:t>Cadre</a:t>
            </a:r>
          </a:p>
        </p:txBody>
      </p:sp>
      <p:sp>
        <p:nvSpPr>
          <p:cNvPr id="57353" name="Rectangle 9"/>
          <p:cNvSpPr>
            <a:spLocks noChangeArrowheads="1"/>
          </p:cNvSpPr>
          <p:nvPr/>
        </p:nvSpPr>
        <p:spPr bwMode="auto">
          <a:xfrm>
            <a:off x="3708400" y="3622675"/>
            <a:ext cx="1098058"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Habillage</a:t>
            </a:r>
          </a:p>
        </p:txBody>
      </p:sp>
      <p:sp>
        <p:nvSpPr>
          <p:cNvPr id="57354" name="Rectangle 10"/>
          <p:cNvSpPr>
            <a:spLocks noChangeArrowheads="1"/>
          </p:cNvSpPr>
          <p:nvPr/>
        </p:nvSpPr>
        <p:spPr bwMode="auto">
          <a:xfrm>
            <a:off x="1917700" y="4240213"/>
            <a:ext cx="982641"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Contour</a:t>
            </a:r>
          </a:p>
        </p:txBody>
      </p:sp>
      <p:sp>
        <p:nvSpPr>
          <p:cNvPr id="57355" name="Rectangle 11"/>
          <p:cNvSpPr>
            <a:spLocks noChangeArrowheads="1"/>
          </p:cNvSpPr>
          <p:nvPr/>
        </p:nvSpPr>
        <p:spPr bwMode="auto">
          <a:xfrm>
            <a:off x="3192463" y="4240213"/>
            <a:ext cx="915315"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Renfort</a:t>
            </a:r>
          </a:p>
        </p:txBody>
      </p:sp>
      <p:sp>
        <p:nvSpPr>
          <p:cNvPr id="57356" name="Rectangle 12"/>
          <p:cNvSpPr>
            <a:spLocks noChangeArrowheads="1"/>
          </p:cNvSpPr>
          <p:nvPr/>
        </p:nvSpPr>
        <p:spPr bwMode="auto">
          <a:xfrm>
            <a:off x="1917700" y="4857750"/>
            <a:ext cx="779059"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Tôle 1</a:t>
            </a:r>
          </a:p>
        </p:txBody>
      </p:sp>
      <p:sp>
        <p:nvSpPr>
          <p:cNvPr id="57357" name="Rectangle 13"/>
          <p:cNvSpPr>
            <a:spLocks noChangeArrowheads="1"/>
          </p:cNvSpPr>
          <p:nvPr/>
        </p:nvSpPr>
        <p:spPr bwMode="auto">
          <a:xfrm>
            <a:off x="3254375" y="4857750"/>
            <a:ext cx="779059"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Tôle 2</a:t>
            </a:r>
          </a:p>
        </p:txBody>
      </p:sp>
      <p:sp>
        <p:nvSpPr>
          <p:cNvPr id="57358" name="Freeform 14"/>
          <p:cNvSpPr>
            <a:spLocks/>
          </p:cNvSpPr>
          <p:nvPr/>
        </p:nvSpPr>
        <p:spPr bwMode="auto">
          <a:xfrm>
            <a:off x="1158875" y="2805113"/>
            <a:ext cx="3117850" cy="200025"/>
          </a:xfrm>
          <a:custGeom>
            <a:avLst/>
            <a:gdLst>
              <a:gd name="T0" fmla="*/ 0 w 1813"/>
              <a:gd name="T1" fmla="*/ 2147483647 h 126"/>
              <a:gd name="T2" fmla="*/ 0 w 1813"/>
              <a:gd name="T3" fmla="*/ 0 h 126"/>
              <a:gd name="T4" fmla="*/ 2147483647 w 1813"/>
              <a:gd name="T5" fmla="*/ 0 h 126"/>
              <a:gd name="T6" fmla="*/ 2147483647 w 1813"/>
              <a:gd name="T7" fmla="*/ 2147483647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3" h="126">
                <a:moveTo>
                  <a:pt x="0" y="125"/>
                </a:moveTo>
                <a:lnTo>
                  <a:pt x="0" y="0"/>
                </a:lnTo>
                <a:lnTo>
                  <a:pt x="1812" y="0"/>
                </a:lnTo>
                <a:lnTo>
                  <a:pt x="1812" y="1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9" name="Freeform 15"/>
          <p:cNvSpPr>
            <a:spLocks/>
          </p:cNvSpPr>
          <p:nvPr/>
        </p:nvSpPr>
        <p:spPr bwMode="auto">
          <a:xfrm>
            <a:off x="1158875" y="2805113"/>
            <a:ext cx="3117850" cy="200025"/>
          </a:xfrm>
          <a:custGeom>
            <a:avLst/>
            <a:gdLst>
              <a:gd name="T0" fmla="*/ 0 w 1813"/>
              <a:gd name="T1" fmla="*/ 2147483647 h 126"/>
              <a:gd name="T2" fmla="*/ 0 w 1813"/>
              <a:gd name="T3" fmla="*/ 0 h 126"/>
              <a:gd name="T4" fmla="*/ 2147483647 w 1813"/>
              <a:gd name="T5" fmla="*/ 0 h 126"/>
              <a:gd name="T6" fmla="*/ 2147483647 w 1813"/>
              <a:gd name="T7" fmla="*/ 2147483647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3" h="126">
                <a:moveTo>
                  <a:pt x="0" y="125"/>
                </a:moveTo>
                <a:lnTo>
                  <a:pt x="0" y="0"/>
                </a:lnTo>
                <a:lnTo>
                  <a:pt x="1812" y="0"/>
                </a:lnTo>
                <a:lnTo>
                  <a:pt x="1812" y="125"/>
                </a:lnTo>
              </a:path>
            </a:pathLst>
          </a:custGeom>
          <a:noFill/>
          <a:ln w="25400" cap="rnd" cmpd="sng">
            <a:solidFill>
              <a:srgbClr val="3333CC"/>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60" name="Line 16"/>
          <p:cNvSpPr>
            <a:spLocks noChangeShapeType="1"/>
          </p:cNvSpPr>
          <p:nvPr/>
        </p:nvSpPr>
        <p:spPr bwMode="auto">
          <a:xfrm flipV="1">
            <a:off x="2100263" y="2606675"/>
            <a:ext cx="0" cy="196850"/>
          </a:xfrm>
          <a:prstGeom prst="line">
            <a:avLst/>
          </a:prstGeom>
          <a:noFill/>
          <a:ln w="2540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61" name="Freeform 17"/>
          <p:cNvSpPr>
            <a:spLocks/>
          </p:cNvSpPr>
          <p:nvPr/>
        </p:nvSpPr>
        <p:spPr bwMode="auto">
          <a:xfrm>
            <a:off x="1511300" y="3433763"/>
            <a:ext cx="2765425" cy="200025"/>
          </a:xfrm>
          <a:custGeom>
            <a:avLst/>
            <a:gdLst>
              <a:gd name="T0" fmla="*/ 0 w 1608"/>
              <a:gd name="T1" fmla="*/ 2147483647 h 126"/>
              <a:gd name="T2" fmla="*/ 0 w 1608"/>
              <a:gd name="T3" fmla="*/ 0 h 126"/>
              <a:gd name="T4" fmla="*/ 2147483647 w 1608"/>
              <a:gd name="T5" fmla="*/ 0 h 126"/>
              <a:gd name="T6" fmla="*/ 2147483647 w 1608"/>
              <a:gd name="T7" fmla="*/ 2147483647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8" h="126">
                <a:moveTo>
                  <a:pt x="0" y="125"/>
                </a:moveTo>
                <a:lnTo>
                  <a:pt x="0" y="0"/>
                </a:lnTo>
                <a:lnTo>
                  <a:pt x="1607" y="0"/>
                </a:lnTo>
                <a:lnTo>
                  <a:pt x="1607" y="1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62" name="Freeform 18"/>
          <p:cNvSpPr>
            <a:spLocks/>
          </p:cNvSpPr>
          <p:nvPr/>
        </p:nvSpPr>
        <p:spPr bwMode="auto">
          <a:xfrm>
            <a:off x="1511300" y="3433763"/>
            <a:ext cx="2765425" cy="200025"/>
          </a:xfrm>
          <a:custGeom>
            <a:avLst/>
            <a:gdLst>
              <a:gd name="T0" fmla="*/ 0 w 1608"/>
              <a:gd name="T1" fmla="*/ 2147483647 h 126"/>
              <a:gd name="T2" fmla="*/ 0 w 1608"/>
              <a:gd name="T3" fmla="*/ 0 h 126"/>
              <a:gd name="T4" fmla="*/ 2147483647 w 1608"/>
              <a:gd name="T5" fmla="*/ 0 h 126"/>
              <a:gd name="T6" fmla="*/ 2147483647 w 1608"/>
              <a:gd name="T7" fmla="*/ 2147483647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8" h="126">
                <a:moveTo>
                  <a:pt x="0" y="125"/>
                </a:moveTo>
                <a:lnTo>
                  <a:pt x="0" y="0"/>
                </a:lnTo>
                <a:lnTo>
                  <a:pt x="1607" y="0"/>
                </a:lnTo>
                <a:lnTo>
                  <a:pt x="1607" y="125"/>
                </a:lnTo>
              </a:path>
            </a:pathLst>
          </a:custGeom>
          <a:noFill/>
          <a:ln w="25400" cap="rnd" cmpd="sng">
            <a:solidFill>
              <a:srgbClr val="3333CC"/>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63" name="Line 19"/>
          <p:cNvSpPr>
            <a:spLocks noChangeShapeType="1"/>
          </p:cNvSpPr>
          <p:nvPr/>
        </p:nvSpPr>
        <p:spPr bwMode="auto">
          <a:xfrm flipV="1">
            <a:off x="2995613" y="3235325"/>
            <a:ext cx="0" cy="196850"/>
          </a:xfrm>
          <a:prstGeom prst="line">
            <a:avLst/>
          </a:prstGeom>
          <a:noFill/>
          <a:ln w="2540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64" name="Line 20"/>
          <p:cNvSpPr>
            <a:spLocks noChangeShapeType="1"/>
          </p:cNvSpPr>
          <p:nvPr/>
        </p:nvSpPr>
        <p:spPr bwMode="auto">
          <a:xfrm flipV="1">
            <a:off x="2995613" y="3433763"/>
            <a:ext cx="0" cy="196850"/>
          </a:xfrm>
          <a:prstGeom prst="line">
            <a:avLst/>
          </a:prstGeom>
          <a:noFill/>
          <a:ln w="2540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65" name="Freeform 21"/>
          <p:cNvSpPr>
            <a:spLocks/>
          </p:cNvSpPr>
          <p:nvPr/>
        </p:nvSpPr>
        <p:spPr bwMode="auto">
          <a:xfrm>
            <a:off x="2308225" y="4062413"/>
            <a:ext cx="1349375" cy="200025"/>
          </a:xfrm>
          <a:custGeom>
            <a:avLst/>
            <a:gdLst>
              <a:gd name="T0" fmla="*/ 0 w 785"/>
              <a:gd name="T1" fmla="*/ 2147483647 h 126"/>
              <a:gd name="T2" fmla="*/ 0 w 785"/>
              <a:gd name="T3" fmla="*/ 0 h 126"/>
              <a:gd name="T4" fmla="*/ 2147483647 w 785"/>
              <a:gd name="T5" fmla="*/ 0 h 126"/>
              <a:gd name="T6" fmla="*/ 2147483647 w 785"/>
              <a:gd name="T7" fmla="*/ 2147483647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5" h="126">
                <a:moveTo>
                  <a:pt x="0" y="125"/>
                </a:moveTo>
                <a:lnTo>
                  <a:pt x="0" y="0"/>
                </a:lnTo>
                <a:lnTo>
                  <a:pt x="784" y="0"/>
                </a:lnTo>
                <a:lnTo>
                  <a:pt x="784" y="1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66" name="Freeform 22"/>
          <p:cNvSpPr>
            <a:spLocks/>
          </p:cNvSpPr>
          <p:nvPr/>
        </p:nvSpPr>
        <p:spPr bwMode="auto">
          <a:xfrm>
            <a:off x="2308225" y="4062413"/>
            <a:ext cx="1349375" cy="200025"/>
          </a:xfrm>
          <a:custGeom>
            <a:avLst/>
            <a:gdLst>
              <a:gd name="T0" fmla="*/ 0 w 785"/>
              <a:gd name="T1" fmla="*/ 2147483647 h 126"/>
              <a:gd name="T2" fmla="*/ 0 w 785"/>
              <a:gd name="T3" fmla="*/ 0 h 126"/>
              <a:gd name="T4" fmla="*/ 2147483647 w 785"/>
              <a:gd name="T5" fmla="*/ 0 h 126"/>
              <a:gd name="T6" fmla="*/ 2147483647 w 785"/>
              <a:gd name="T7" fmla="*/ 2147483647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5" h="126">
                <a:moveTo>
                  <a:pt x="0" y="125"/>
                </a:moveTo>
                <a:lnTo>
                  <a:pt x="0" y="0"/>
                </a:lnTo>
                <a:lnTo>
                  <a:pt x="784" y="0"/>
                </a:lnTo>
                <a:lnTo>
                  <a:pt x="784" y="125"/>
                </a:lnTo>
              </a:path>
            </a:pathLst>
          </a:custGeom>
          <a:noFill/>
          <a:ln w="25400" cap="rnd" cmpd="sng">
            <a:solidFill>
              <a:srgbClr val="3333CC"/>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67" name="Line 23"/>
          <p:cNvSpPr>
            <a:spLocks noChangeShapeType="1"/>
          </p:cNvSpPr>
          <p:nvPr/>
        </p:nvSpPr>
        <p:spPr bwMode="auto">
          <a:xfrm flipV="1">
            <a:off x="2995613" y="3865563"/>
            <a:ext cx="0" cy="195262"/>
          </a:xfrm>
          <a:prstGeom prst="line">
            <a:avLst/>
          </a:prstGeom>
          <a:noFill/>
          <a:ln w="2540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68" name="Line 24"/>
          <p:cNvSpPr>
            <a:spLocks noChangeShapeType="1"/>
          </p:cNvSpPr>
          <p:nvPr/>
        </p:nvSpPr>
        <p:spPr bwMode="auto">
          <a:xfrm flipV="1">
            <a:off x="2314575" y="4529138"/>
            <a:ext cx="0" cy="254000"/>
          </a:xfrm>
          <a:prstGeom prst="line">
            <a:avLst/>
          </a:prstGeom>
          <a:noFill/>
          <a:ln w="2540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69" name="Line 25"/>
          <p:cNvSpPr>
            <a:spLocks noChangeShapeType="1"/>
          </p:cNvSpPr>
          <p:nvPr/>
        </p:nvSpPr>
        <p:spPr bwMode="auto">
          <a:xfrm flipV="1">
            <a:off x="3663950" y="4529138"/>
            <a:ext cx="0" cy="254000"/>
          </a:xfrm>
          <a:prstGeom prst="line">
            <a:avLst/>
          </a:prstGeom>
          <a:noFill/>
          <a:ln w="2540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72" name="Rectangle 28"/>
          <p:cNvSpPr>
            <a:spLocks noChangeArrowheads="1"/>
          </p:cNvSpPr>
          <p:nvPr/>
        </p:nvSpPr>
        <p:spPr bwMode="auto">
          <a:xfrm>
            <a:off x="7107708" y="2259480"/>
            <a:ext cx="131446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Automobile</a:t>
            </a:r>
          </a:p>
        </p:txBody>
      </p:sp>
      <p:sp>
        <p:nvSpPr>
          <p:cNvPr id="57373" name="Rectangle 29"/>
          <p:cNvSpPr>
            <a:spLocks noChangeArrowheads="1"/>
          </p:cNvSpPr>
          <p:nvPr/>
        </p:nvSpPr>
        <p:spPr bwMode="auto">
          <a:xfrm>
            <a:off x="6896571" y="2994025"/>
            <a:ext cx="846386"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i="1">
                <a:solidFill>
                  <a:srgbClr val="3333CC"/>
                </a:solidFill>
              </a:rPr>
              <a:t>Caisse</a:t>
            </a:r>
          </a:p>
        </p:txBody>
      </p:sp>
      <p:sp>
        <p:nvSpPr>
          <p:cNvPr id="57374" name="Rectangle 30"/>
          <p:cNvSpPr>
            <a:spLocks noChangeArrowheads="1"/>
          </p:cNvSpPr>
          <p:nvPr/>
        </p:nvSpPr>
        <p:spPr bwMode="auto">
          <a:xfrm>
            <a:off x="8118946" y="2994025"/>
            <a:ext cx="639086"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Vitre</a:t>
            </a:r>
          </a:p>
        </p:txBody>
      </p:sp>
      <p:sp>
        <p:nvSpPr>
          <p:cNvPr id="57375" name="Rectangle 31"/>
          <p:cNvSpPr>
            <a:spLocks noChangeArrowheads="1"/>
          </p:cNvSpPr>
          <p:nvPr/>
        </p:nvSpPr>
        <p:spPr bwMode="auto">
          <a:xfrm>
            <a:off x="5785321" y="3622675"/>
            <a:ext cx="1633460"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Cadre de porte</a:t>
            </a:r>
          </a:p>
        </p:txBody>
      </p:sp>
      <p:sp>
        <p:nvSpPr>
          <p:cNvPr id="57376" name="Rectangle 32"/>
          <p:cNvSpPr>
            <a:spLocks noChangeArrowheads="1"/>
          </p:cNvSpPr>
          <p:nvPr/>
        </p:nvSpPr>
        <p:spPr bwMode="auto">
          <a:xfrm>
            <a:off x="8761884" y="2994025"/>
            <a:ext cx="1098058"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Habillage</a:t>
            </a:r>
          </a:p>
        </p:txBody>
      </p:sp>
      <p:sp>
        <p:nvSpPr>
          <p:cNvPr id="57377" name="Rectangle 33"/>
          <p:cNvSpPr>
            <a:spLocks noChangeArrowheads="1"/>
          </p:cNvSpPr>
          <p:nvPr/>
        </p:nvSpPr>
        <p:spPr bwMode="auto">
          <a:xfrm>
            <a:off x="5583709" y="4240213"/>
            <a:ext cx="982641"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Contour</a:t>
            </a:r>
          </a:p>
        </p:txBody>
      </p:sp>
      <p:sp>
        <p:nvSpPr>
          <p:cNvPr id="57378" name="Rectangle 34"/>
          <p:cNvSpPr>
            <a:spLocks noChangeArrowheads="1"/>
          </p:cNvSpPr>
          <p:nvPr/>
        </p:nvSpPr>
        <p:spPr bwMode="auto">
          <a:xfrm>
            <a:off x="6858471" y="4240213"/>
            <a:ext cx="915315"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Renfort</a:t>
            </a:r>
          </a:p>
        </p:txBody>
      </p:sp>
      <p:sp>
        <p:nvSpPr>
          <p:cNvPr id="57379" name="Rectangle 35"/>
          <p:cNvSpPr>
            <a:spLocks noChangeArrowheads="1"/>
          </p:cNvSpPr>
          <p:nvPr/>
        </p:nvSpPr>
        <p:spPr bwMode="auto">
          <a:xfrm>
            <a:off x="5583709" y="4857750"/>
            <a:ext cx="779059"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Tôle 1</a:t>
            </a:r>
          </a:p>
        </p:txBody>
      </p:sp>
      <p:sp>
        <p:nvSpPr>
          <p:cNvPr id="57380" name="Rectangle 36"/>
          <p:cNvSpPr>
            <a:spLocks noChangeArrowheads="1"/>
          </p:cNvSpPr>
          <p:nvPr/>
        </p:nvSpPr>
        <p:spPr bwMode="auto">
          <a:xfrm>
            <a:off x="6934671" y="4857750"/>
            <a:ext cx="779059"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Tôle 1</a:t>
            </a:r>
          </a:p>
        </p:txBody>
      </p:sp>
      <p:sp>
        <p:nvSpPr>
          <p:cNvPr id="57381" name="Freeform 37"/>
          <p:cNvSpPr>
            <a:spLocks/>
          </p:cNvSpPr>
          <p:nvPr/>
        </p:nvSpPr>
        <p:spPr bwMode="auto">
          <a:xfrm>
            <a:off x="7336309" y="2805113"/>
            <a:ext cx="1957387" cy="200025"/>
          </a:xfrm>
          <a:custGeom>
            <a:avLst/>
            <a:gdLst>
              <a:gd name="T0" fmla="*/ 0 w 1138"/>
              <a:gd name="T1" fmla="*/ 2147483647 h 126"/>
              <a:gd name="T2" fmla="*/ 0 w 1138"/>
              <a:gd name="T3" fmla="*/ 0 h 126"/>
              <a:gd name="T4" fmla="*/ 2147483647 w 1138"/>
              <a:gd name="T5" fmla="*/ 0 h 126"/>
              <a:gd name="T6" fmla="*/ 2147483647 w 1138"/>
              <a:gd name="T7" fmla="*/ 2147483647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8" h="126">
                <a:moveTo>
                  <a:pt x="0" y="125"/>
                </a:moveTo>
                <a:lnTo>
                  <a:pt x="0" y="0"/>
                </a:lnTo>
                <a:lnTo>
                  <a:pt x="1137" y="0"/>
                </a:lnTo>
                <a:lnTo>
                  <a:pt x="1137" y="1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82" name="Freeform 38"/>
          <p:cNvSpPr>
            <a:spLocks/>
          </p:cNvSpPr>
          <p:nvPr/>
        </p:nvSpPr>
        <p:spPr bwMode="auto">
          <a:xfrm>
            <a:off x="7336309" y="2805113"/>
            <a:ext cx="1957387" cy="200025"/>
          </a:xfrm>
          <a:custGeom>
            <a:avLst/>
            <a:gdLst>
              <a:gd name="T0" fmla="*/ 0 w 1138"/>
              <a:gd name="T1" fmla="*/ 2147483647 h 126"/>
              <a:gd name="T2" fmla="*/ 0 w 1138"/>
              <a:gd name="T3" fmla="*/ 0 h 126"/>
              <a:gd name="T4" fmla="*/ 2147483647 w 1138"/>
              <a:gd name="T5" fmla="*/ 0 h 126"/>
              <a:gd name="T6" fmla="*/ 2147483647 w 1138"/>
              <a:gd name="T7" fmla="*/ 2147483647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8" h="126">
                <a:moveTo>
                  <a:pt x="0" y="125"/>
                </a:moveTo>
                <a:lnTo>
                  <a:pt x="0" y="0"/>
                </a:lnTo>
                <a:lnTo>
                  <a:pt x="1137" y="0"/>
                </a:lnTo>
                <a:lnTo>
                  <a:pt x="1137" y="125"/>
                </a:lnTo>
              </a:path>
            </a:pathLst>
          </a:custGeom>
          <a:noFill/>
          <a:ln w="25400" cap="rnd" cmpd="sng">
            <a:solidFill>
              <a:srgbClr val="3333CC"/>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83" name="Line 39"/>
          <p:cNvSpPr>
            <a:spLocks noChangeShapeType="1"/>
          </p:cNvSpPr>
          <p:nvPr/>
        </p:nvSpPr>
        <p:spPr bwMode="auto">
          <a:xfrm flipV="1">
            <a:off x="7658571" y="2606675"/>
            <a:ext cx="0" cy="196850"/>
          </a:xfrm>
          <a:prstGeom prst="line">
            <a:avLst/>
          </a:prstGeom>
          <a:noFill/>
          <a:ln w="2540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84" name="Freeform 40"/>
          <p:cNvSpPr>
            <a:spLocks/>
          </p:cNvSpPr>
          <p:nvPr/>
        </p:nvSpPr>
        <p:spPr bwMode="auto">
          <a:xfrm>
            <a:off x="5898034" y="4097338"/>
            <a:ext cx="1365250" cy="200025"/>
          </a:xfrm>
          <a:custGeom>
            <a:avLst/>
            <a:gdLst>
              <a:gd name="T0" fmla="*/ 0 w 794"/>
              <a:gd name="T1" fmla="*/ 2147483647 h 126"/>
              <a:gd name="T2" fmla="*/ 0 w 794"/>
              <a:gd name="T3" fmla="*/ 0 h 126"/>
              <a:gd name="T4" fmla="*/ 2147483647 w 794"/>
              <a:gd name="T5" fmla="*/ 0 h 126"/>
              <a:gd name="T6" fmla="*/ 2147483647 w 794"/>
              <a:gd name="T7" fmla="*/ 2147483647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4" h="126">
                <a:moveTo>
                  <a:pt x="0" y="125"/>
                </a:moveTo>
                <a:lnTo>
                  <a:pt x="0" y="0"/>
                </a:lnTo>
                <a:lnTo>
                  <a:pt x="793" y="0"/>
                </a:lnTo>
                <a:lnTo>
                  <a:pt x="793" y="1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85" name="Freeform 41"/>
          <p:cNvSpPr>
            <a:spLocks/>
          </p:cNvSpPr>
          <p:nvPr/>
        </p:nvSpPr>
        <p:spPr bwMode="auto">
          <a:xfrm>
            <a:off x="5898034" y="4097338"/>
            <a:ext cx="1365250" cy="200025"/>
          </a:xfrm>
          <a:custGeom>
            <a:avLst/>
            <a:gdLst>
              <a:gd name="T0" fmla="*/ 0 w 794"/>
              <a:gd name="T1" fmla="*/ 2147483647 h 126"/>
              <a:gd name="T2" fmla="*/ 0 w 794"/>
              <a:gd name="T3" fmla="*/ 0 h 126"/>
              <a:gd name="T4" fmla="*/ 2147483647 w 794"/>
              <a:gd name="T5" fmla="*/ 0 h 126"/>
              <a:gd name="T6" fmla="*/ 2147483647 w 794"/>
              <a:gd name="T7" fmla="*/ 2147483647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4" h="126">
                <a:moveTo>
                  <a:pt x="0" y="125"/>
                </a:moveTo>
                <a:lnTo>
                  <a:pt x="0" y="0"/>
                </a:lnTo>
                <a:lnTo>
                  <a:pt x="793" y="0"/>
                </a:lnTo>
                <a:lnTo>
                  <a:pt x="793" y="125"/>
                </a:lnTo>
              </a:path>
            </a:pathLst>
          </a:custGeom>
          <a:noFill/>
          <a:ln w="25400" cap="rnd" cmpd="sng">
            <a:solidFill>
              <a:srgbClr val="3333CC"/>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86" name="Line 42"/>
          <p:cNvSpPr>
            <a:spLocks noChangeShapeType="1"/>
          </p:cNvSpPr>
          <p:nvPr/>
        </p:nvSpPr>
        <p:spPr bwMode="auto">
          <a:xfrm flipV="1">
            <a:off x="6585421" y="3900488"/>
            <a:ext cx="0" cy="195262"/>
          </a:xfrm>
          <a:prstGeom prst="line">
            <a:avLst/>
          </a:prstGeom>
          <a:noFill/>
          <a:ln w="2540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87" name="Line 43"/>
          <p:cNvSpPr>
            <a:spLocks noChangeShapeType="1"/>
          </p:cNvSpPr>
          <p:nvPr/>
        </p:nvSpPr>
        <p:spPr bwMode="auto">
          <a:xfrm flipV="1">
            <a:off x="5904384" y="4564063"/>
            <a:ext cx="0" cy="254000"/>
          </a:xfrm>
          <a:prstGeom prst="line">
            <a:avLst/>
          </a:prstGeom>
          <a:noFill/>
          <a:ln w="2540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88" name="Line 44"/>
          <p:cNvSpPr>
            <a:spLocks noChangeShapeType="1"/>
          </p:cNvSpPr>
          <p:nvPr/>
        </p:nvSpPr>
        <p:spPr bwMode="auto">
          <a:xfrm flipV="1">
            <a:off x="7268046" y="4564063"/>
            <a:ext cx="0" cy="254000"/>
          </a:xfrm>
          <a:prstGeom prst="line">
            <a:avLst/>
          </a:prstGeom>
          <a:noFill/>
          <a:ln w="2540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89" name="Line 45"/>
          <p:cNvSpPr>
            <a:spLocks noChangeShapeType="1"/>
          </p:cNvSpPr>
          <p:nvPr/>
        </p:nvSpPr>
        <p:spPr bwMode="auto">
          <a:xfrm flipV="1">
            <a:off x="7344246" y="3235325"/>
            <a:ext cx="0" cy="196850"/>
          </a:xfrm>
          <a:prstGeom prst="line">
            <a:avLst/>
          </a:prstGeom>
          <a:noFill/>
          <a:ln w="2540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90" name="Line 46"/>
          <p:cNvSpPr>
            <a:spLocks noChangeShapeType="1"/>
          </p:cNvSpPr>
          <p:nvPr/>
        </p:nvSpPr>
        <p:spPr bwMode="auto">
          <a:xfrm flipV="1">
            <a:off x="8490421" y="2805113"/>
            <a:ext cx="0" cy="196850"/>
          </a:xfrm>
          <a:prstGeom prst="line">
            <a:avLst/>
          </a:prstGeom>
          <a:noFill/>
          <a:ln w="2540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91" name="Rectangle 47"/>
          <p:cNvSpPr>
            <a:spLocks noChangeArrowheads="1"/>
          </p:cNvSpPr>
          <p:nvPr/>
        </p:nvSpPr>
        <p:spPr bwMode="auto">
          <a:xfrm>
            <a:off x="7563321" y="3622675"/>
            <a:ext cx="971420"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Châssis</a:t>
            </a:r>
          </a:p>
        </p:txBody>
      </p:sp>
      <p:sp>
        <p:nvSpPr>
          <p:cNvPr id="57392" name="Freeform 48"/>
          <p:cNvSpPr>
            <a:spLocks/>
          </p:cNvSpPr>
          <p:nvPr/>
        </p:nvSpPr>
        <p:spPr bwMode="auto">
          <a:xfrm>
            <a:off x="6579071" y="3433763"/>
            <a:ext cx="1465263" cy="200025"/>
          </a:xfrm>
          <a:custGeom>
            <a:avLst/>
            <a:gdLst>
              <a:gd name="T0" fmla="*/ 0 w 852"/>
              <a:gd name="T1" fmla="*/ 2147483647 h 126"/>
              <a:gd name="T2" fmla="*/ 0 w 852"/>
              <a:gd name="T3" fmla="*/ 0 h 126"/>
              <a:gd name="T4" fmla="*/ 2147483647 w 852"/>
              <a:gd name="T5" fmla="*/ 0 h 126"/>
              <a:gd name="T6" fmla="*/ 2147483647 w 852"/>
              <a:gd name="T7" fmla="*/ 2147483647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2" h="126">
                <a:moveTo>
                  <a:pt x="0" y="125"/>
                </a:moveTo>
                <a:lnTo>
                  <a:pt x="0" y="0"/>
                </a:lnTo>
                <a:lnTo>
                  <a:pt x="851" y="0"/>
                </a:lnTo>
                <a:lnTo>
                  <a:pt x="851" y="1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93" name="Freeform 49"/>
          <p:cNvSpPr>
            <a:spLocks/>
          </p:cNvSpPr>
          <p:nvPr/>
        </p:nvSpPr>
        <p:spPr bwMode="auto">
          <a:xfrm>
            <a:off x="6579071" y="3433763"/>
            <a:ext cx="1465263" cy="200025"/>
          </a:xfrm>
          <a:custGeom>
            <a:avLst/>
            <a:gdLst>
              <a:gd name="T0" fmla="*/ 0 w 852"/>
              <a:gd name="T1" fmla="*/ 2147483647 h 126"/>
              <a:gd name="T2" fmla="*/ 0 w 852"/>
              <a:gd name="T3" fmla="*/ 0 h 126"/>
              <a:gd name="T4" fmla="*/ 2147483647 w 852"/>
              <a:gd name="T5" fmla="*/ 0 h 126"/>
              <a:gd name="T6" fmla="*/ 2147483647 w 852"/>
              <a:gd name="T7" fmla="*/ 2147483647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2" h="126">
                <a:moveTo>
                  <a:pt x="0" y="125"/>
                </a:moveTo>
                <a:lnTo>
                  <a:pt x="0" y="0"/>
                </a:lnTo>
                <a:lnTo>
                  <a:pt x="851" y="0"/>
                </a:lnTo>
                <a:lnTo>
                  <a:pt x="851" y="125"/>
                </a:lnTo>
              </a:path>
            </a:pathLst>
          </a:custGeom>
          <a:noFill/>
          <a:ln w="25400" cap="rnd" cmpd="sng">
            <a:solidFill>
              <a:srgbClr val="3333CC"/>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57394" name="Rectangle 50"/>
          <p:cNvSpPr>
            <a:spLocks noChangeArrowheads="1"/>
          </p:cNvSpPr>
          <p:nvPr/>
        </p:nvSpPr>
        <p:spPr bwMode="auto">
          <a:xfrm>
            <a:off x="3797300" y="2994025"/>
            <a:ext cx="870431"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rgbClr val="3333CC"/>
                </a:solidFill>
              </a:rPr>
              <a:t>Moteur</a:t>
            </a:r>
          </a:p>
        </p:txBody>
      </p:sp>
      <p:sp>
        <p:nvSpPr>
          <p:cNvPr id="57395" name="Line 51"/>
          <p:cNvSpPr>
            <a:spLocks noChangeShapeType="1"/>
          </p:cNvSpPr>
          <p:nvPr/>
        </p:nvSpPr>
        <p:spPr bwMode="auto">
          <a:xfrm flipV="1">
            <a:off x="2995613" y="2805113"/>
            <a:ext cx="0" cy="196850"/>
          </a:xfrm>
          <a:prstGeom prst="line">
            <a:avLst/>
          </a:prstGeom>
          <a:noFill/>
          <a:ln w="25400">
            <a:solidFill>
              <a:srgbClr val="33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96" name="Rectangle 52"/>
          <p:cNvSpPr>
            <a:spLocks noChangeArrowheads="1"/>
          </p:cNvSpPr>
          <p:nvPr/>
        </p:nvSpPr>
        <p:spPr bwMode="auto">
          <a:xfrm>
            <a:off x="5410127" y="2690132"/>
            <a:ext cx="1697581"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i="1" dirty="0">
                <a:solidFill>
                  <a:srgbClr val="009900"/>
                </a:solidFill>
              </a:rPr>
              <a:t>Assemblage</a:t>
            </a:r>
            <a:endParaRPr lang="fr-FR" altLang="fr-FR" sz="1600" b="1" i="1" dirty="0">
              <a:solidFill>
                <a:srgbClr val="009900"/>
              </a:solidFill>
            </a:endParaRPr>
          </a:p>
        </p:txBody>
      </p:sp>
      <p:sp>
        <p:nvSpPr>
          <p:cNvPr id="57397" name="Rectangle 53"/>
          <p:cNvSpPr>
            <a:spLocks noChangeArrowheads="1"/>
          </p:cNvSpPr>
          <p:nvPr/>
        </p:nvSpPr>
        <p:spPr bwMode="auto">
          <a:xfrm>
            <a:off x="8428974" y="3435350"/>
            <a:ext cx="1211870"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i="1" dirty="0">
                <a:solidFill>
                  <a:srgbClr val="009900"/>
                </a:solidFill>
              </a:rPr>
              <a:t>Peinture</a:t>
            </a:r>
            <a:endParaRPr lang="fr-FR" altLang="fr-FR" sz="1600" b="1" i="1" dirty="0">
              <a:solidFill>
                <a:srgbClr val="009900"/>
              </a:solidFill>
            </a:endParaRPr>
          </a:p>
        </p:txBody>
      </p:sp>
      <p:sp>
        <p:nvSpPr>
          <p:cNvPr id="57398" name="Rectangle 54"/>
          <p:cNvSpPr>
            <a:spLocks noChangeArrowheads="1"/>
          </p:cNvSpPr>
          <p:nvPr/>
        </p:nvSpPr>
        <p:spPr bwMode="auto">
          <a:xfrm>
            <a:off x="7508819" y="4529138"/>
            <a:ext cx="1025922"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i="1" dirty="0">
                <a:solidFill>
                  <a:srgbClr val="009900"/>
                </a:solidFill>
              </a:rPr>
              <a:t>Tôlerie</a:t>
            </a:r>
            <a:endParaRPr lang="fr-FR" altLang="fr-FR" sz="1600" b="1" i="1" dirty="0">
              <a:solidFill>
                <a:srgbClr val="009900"/>
              </a:solidFill>
            </a:endParaRPr>
          </a:p>
        </p:txBody>
      </p:sp>
      <p:sp>
        <p:nvSpPr>
          <p:cNvPr id="57416" name="Rectangle 62"/>
          <p:cNvSpPr>
            <a:spLocks noChangeArrowheads="1"/>
          </p:cNvSpPr>
          <p:nvPr/>
        </p:nvSpPr>
        <p:spPr bwMode="auto">
          <a:xfrm>
            <a:off x="876300" y="1218315"/>
            <a:ext cx="4076700"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a:solidFill>
                  <a:srgbClr val="3333CC"/>
                </a:solidFill>
              </a:rPr>
              <a:t>Nomenclature fonctionnelle</a:t>
            </a:r>
          </a:p>
          <a:p>
            <a:r>
              <a:rPr lang="fr-FR" altLang="fr-FR" sz="2000" b="1" dirty="0">
                <a:solidFill>
                  <a:srgbClr val="3333CC"/>
                </a:solidFill>
              </a:rPr>
              <a:t>du Bureau d'Etudes</a:t>
            </a:r>
          </a:p>
        </p:txBody>
      </p:sp>
      <p:sp>
        <p:nvSpPr>
          <p:cNvPr id="57417" name="Rectangle 63"/>
          <p:cNvSpPr>
            <a:spLocks noChangeArrowheads="1"/>
          </p:cNvSpPr>
          <p:nvPr/>
        </p:nvSpPr>
        <p:spPr bwMode="auto">
          <a:xfrm>
            <a:off x="1754638" y="1808163"/>
            <a:ext cx="1855447"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7408" name="Rectangle 71"/>
          <p:cNvSpPr>
            <a:spLocks noChangeArrowheads="1"/>
          </p:cNvSpPr>
          <p:nvPr/>
        </p:nvSpPr>
        <p:spPr bwMode="auto">
          <a:xfrm>
            <a:off x="5121275" y="1279870"/>
            <a:ext cx="4311649"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solidFill>
                  <a:srgbClr val="3333CC"/>
                </a:solidFill>
              </a:rPr>
              <a:t>Nomenclature </a:t>
            </a:r>
            <a:r>
              <a:rPr lang="fr-FR" altLang="fr-FR" sz="1600" b="1" dirty="0" smtClean="0">
                <a:solidFill>
                  <a:srgbClr val="3333CC"/>
                </a:solidFill>
              </a:rPr>
              <a:t>de fabrication</a:t>
            </a:r>
            <a:endParaRPr lang="fr-FR" altLang="fr-FR" sz="1600" b="1" dirty="0">
              <a:solidFill>
                <a:srgbClr val="3333CC"/>
              </a:solidFill>
            </a:endParaRPr>
          </a:p>
          <a:p>
            <a:endParaRPr lang="fr-FR" altLang="fr-FR" sz="1600" b="1" dirty="0">
              <a:solidFill>
                <a:srgbClr val="3333CC"/>
              </a:solidFill>
            </a:endParaRPr>
          </a:p>
        </p:txBody>
      </p:sp>
      <p:sp>
        <p:nvSpPr>
          <p:cNvPr id="57401" name="Rectangle 74"/>
          <p:cNvSpPr>
            <a:spLocks noGrp="1" noChangeArrowheads="1"/>
          </p:cNvSpPr>
          <p:nvPr>
            <p:ph type="title"/>
          </p:nvPr>
        </p:nvSpPr>
        <p:spPr bwMode="auto">
          <a:xfrm>
            <a:off x="750888" y="208643"/>
            <a:ext cx="8477250" cy="60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898" tIns="42712" rIns="83898" bIns="42712" numCol="1" anchor="ctr" anchorCtr="0" compatLnSpc="1">
            <a:prstTxWarp prst="textNoShape">
              <a:avLst/>
            </a:prstTxWarp>
          </a:bodyPr>
          <a:lstStyle/>
          <a:p>
            <a:r>
              <a:rPr lang="fr-FR" altLang="fr-FR" sz="3600" b="1" i="1" dirty="0" smtClean="0">
                <a:solidFill>
                  <a:srgbClr val="3333CC"/>
                </a:solidFill>
                <a:latin typeface="Arial" panose="020B0604020202020204" pitchFamily="34" charset="0"/>
              </a:rPr>
              <a:t>Nomenclatures BE / BM</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347663" y="588963"/>
            <a:ext cx="9119944" cy="5373687"/>
            <a:chOff x="228" y="385"/>
            <a:chExt cx="5990" cy="3513"/>
          </a:xfrm>
        </p:grpSpPr>
        <p:sp>
          <p:nvSpPr>
            <p:cNvPr id="58406" name="Rectangle 3"/>
            <p:cNvSpPr>
              <a:spLocks noChangeArrowheads="1"/>
            </p:cNvSpPr>
            <p:nvPr/>
          </p:nvSpPr>
          <p:spPr bwMode="auto">
            <a:xfrm>
              <a:off x="238" y="722"/>
              <a:ext cx="5980" cy="317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8407" name="Rectangle 4"/>
            <p:cNvSpPr>
              <a:spLocks noChangeArrowheads="1"/>
            </p:cNvSpPr>
            <p:nvPr/>
          </p:nvSpPr>
          <p:spPr bwMode="auto">
            <a:xfrm>
              <a:off x="1802" y="822"/>
              <a:ext cx="2715" cy="301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8408" name="Rectangle 5"/>
            <p:cNvSpPr>
              <a:spLocks noChangeArrowheads="1"/>
            </p:cNvSpPr>
            <p:nvPr/>
          </p:nvSpPr>
          <p:spPr bwMode="auto">
            <a:xfrm>
              <a:off x="4592" y="819"/>
              <a:ext cx="1564" cy="301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8409" name="Rectangle 6"/>
            <p:cNvSpPr>
              <a:spLocks noChangeArrowheads="1"/>
            </p:cNvSpPr>
            <p:nvPr/>
          </p:nvSpPr>
          <p:spPr bwMode="auto">
            <a:xfrm>
              <a:off x="350" y="834"/>
              <a:ext cx="1377" cy="301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8412" name="Rectangle 9"/>
            <p:cNvSpPr>
              <a:spLocks noChangeArrowheads="1"/>
            </p:cNvSpPr>
            <p:nvPr/>
          </p:nvSpPr>
          <p:spPr bwMode="auto">
            <a:xfrm>
              <a:off x="400" y="884"/>
              <a:ext cx="1289" cy="1358"/>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8413" name="WordArt 10"/>
            <p:cNvSpPr>
              <a:spLocks noChangeArrowheads="1" noChangeShapeType="1" noTextEdit="1"/>
            </p:cNvSpPr>
            <p:nvPr/>
          </p:nvSpPr>
          <p:spPr bwMode="auto">
            <a:xfrm>
              <a:off x="525" y="1002"/>
              <a:ext cx="1076" cy="1065"/>
            </a:xfrm>
            <a:prstGeom prst="rect">
              <a:avLst/>
            </a:prstGeom>
          </p:spPr>
          <p:txBody>
            <a:bodyPr wrap="none" fromWordArt="1">
              <a:prstTxWarp prst="textSlantUp">
                <a:avLst>
                  <a:gd name="adj" fmla="val 55556"/>
                </a:avLst>
              </a:prstTxWarp>
            </a:bodyPr>
            <a:lstStyle/>
            <a:p>
              <a:r>
                <a:rPr lang="fr-FR" sz="3600" kern="10">
                  <a:ln w="9525">
                    <a:solidFill>
                      <a:schemeClr val="folHlink"/>
                    </a:solidFill>
                    <a:round/>
                    <a:headEnd type="none" w="sm" len="sm"/>
                    <a:tailEnd type="none" w="sm" len="sm"/>
                  </a:ln>
                  <a:solidFill>
                    <a:schemeClr val="folHlink"/>
                  </a:solidFill>
                  <a:latin typeface="Arial Black" panose="020B0A04020102020204" pitchFamily="34" charset="0"/>
                </a:rPr>
                <a:t>Données</a:t>
              </a:r>
            </a:p>
            <a:p>
              <a:r>
                <a:rPr lang="fr-FR" sz="3600" kern="10">
                  <a:ln w="9525">
                    <a:solidFill>
                      <a:schemeClr val="folHlink"/>
                    </a:solidFill>
                    <a:round/>
                    <a:headEnd type="none" w="sm" len="sm"/>
                    <a:tailEnd type="none" w="sm" len="sm"/>
                  </a:ln>
                  <a:solidFill>
                    <a:schemeClr val="folHlink"/>
                  </a:solidFill>
                  <a:latin typeface="Arial Black" panose="020B0A04020102020204" pitchFamily="34" charset="0"/>
                </a:rPr>
                <a:t>Techniques</a:t>
              </a:r>
            </a:p>
          </p:txBody>
        </p:sp>
        <p:sp>
          <p:nvSpPr>
            <p:cNvPr id="58414" name="Text Box 11"/>
            <p:cNvSpPr txBox="1">
              <a:spLocks noChangeArrowheads="1"/>
            </p:cNvSpPr>
            <p:nvPr/>
          </p:nvSpPr>
          <p:spPr bwMode="auto">
            <a:xfrm>
              <a:off x="228" y="385"/>
              <a:ext cx="1357"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Ressources</a:t>
              </a:r>
            </a:p>
          </p:txBody>
        </p:sp>
        <p:sp>
          <p:nvSpPr>
            <p:cNvPr id="58415" name="Text Box 12"/>
            <p:cNvSpPr txBox="1">
              <a:spLocks noChangeArrowheads="1"/>
            </p:cNvSpPr>
            <p:nvPr/>
          </p:nvSpPr>
          <p:spPr bwMode="auto">
            <a:xfrm>
              <a:off x="440" y="891"/>
              <a:ext cx="1135"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200" b="1">
                  <a:solidFill>
                    <a:schemeClr val="tx1"/>
                  </a:solidFill>
                </a:rPr>
                <a:t>Table Articles,</a:t>
              </a:r>
            </a:p>
            <a:p>
              <a:pPr algn="l"/>
              <a:r>
                <a:rPr lang="fr-FR" altLang="fr-FR" sz="1200" b="1">
                  <a:solidFill>
                    <a:schemeClr val="tx1"/>
                  </a:solidFill>
                </a:rPr>
                <a:t>Table Nomenclatures</a:t>
              </a:r>
            </a:p>
          </p:txBody>
        </p:sp>
      </p:grpSp>
      <p:sp>
        <p:nvSpPr>
          <p:cNvPr id="1574926" name="Text Box 14"/>
          <p:cNvSpPr txBox="1">
            <a:spLocks noChangeArrowheads="1"/>
          </p:cNvSpPr>
          <p:nvPr/>
        </p:nvSpPr>
        <p:spPr bwMode="auto">
          <a:xfrm>
            <a:off x="642938" y="2114550"/>
            <a:ext cx="2617787" cy="366713"/>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b="1">
                <a:solidFill>
                  <a:schemeClr val="tx1"/>
                </a:solidFill>
              </a:rPr>
              <a:t>Postes de charge</a:t>
            </a:r>
          </a:p>
        </p:txBody>
      </p:sp>
      <p:grpSp>
        <p:nvGrpSpPr>
          <p:cNvPr id="1574927" name="Group 15"/>
          <p:cNvGrpSpPr>
            <a:grpSpLocks/>
          </p:cNvGrpSpPr>
          <p:nvPr/>
        </p:nvGrpSpPr>
        <p:grpSpPr bwMode="auto">
          <a:xfrm>
            <a:off x="738188" y="2613025"/>
            <a:ext cx="8153400" cy="1903413"/>
            <a:chOff x="413" y="1708"/>
            <a:chExt cx="5355" cy="1244"/>
          </a:xfrm>
        </p:grpSpPr>
        <p:sp>
          <p:nvSpPr>
            <p:cNvPr id="58392" name="Rectangle 16"/>
            <p:cNvSpPr>
              <a:spLocks noChangeArrowheads="1"/>
            </p:cNvSpPr>
            <p:nvPr/>
          </p:nvSpPr>
          <p:spPr bwMode="auto">
            <a:xfrm>
              <a:off x="413" y="1708"/>
              <a:ext cx="5355" cy="124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8393" name="Text Box 17"/>
            <p:cNvSpPr txBox="1">
              <a:spLocks noChangeArrowheads="1"/>
            </p:cNvSpPr>
            <p:nvPr/>
          </p:nvSpPr>
          <p:spPr bwMode="auto">
            <a:xfrm>
              <a:off x="598" y="1741"/>
              <a:ext cx="437"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a:solidFill>
                    <a:schemeClr val="tx1"/>
                  </a:solidFill>
                </a:rPr>
                <a:t>Poste</a:t>
              </a:r>
            </a:p>
          </p:txBody>
        </p:sp>
        <p:sp>
          <p:nvSpPr>
            <p:cNvPr id="58394" name="Text Box 18"/>
            <p:cNvSpPr txBox="1">
              <a:spLocks noChangeArrowheads="1"/>
            </p:cNvSpPr>
            <p:nvPr/>
          </p:nvSpPr>
          <p:spPr bwMode="auto">
            <a:xfrm>
              <a:off x="1323" y="1723"/>
              <a:ext cx="493" cy="2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smtClean="0">
                  <a:solidFill>
                    <a:schemeClr val="tx1"/>
                  </a:solidFill>
                </a:rPr>
                <a:t>Libellé</a:t>
              </a:r>
              <a:endParaRPr lang="fr-FR" altLang="fr-FR" sz="1400" b="1" dirty="0">
                <a:solidFill>
                  <a:schemeClr val="tx1"/>
                </a:solidFill>
              </a:endParaRPr>
            </a:p>
          </p:txBody>
        </p:sp>
        <p:sp>
          <p:nvSpPr>
            <p:cNvPr id="58395" name="Text Box 19"/>
            <p:cNvSpPr txBox="1">
              <a:spLocks noChangeArrowheads="1"/>
            </p:cNvSpPr>
            <p:nvPr/>
          </p:nvSpPr>
          <p:spPr bwMode="auto">
            <a:xfrm>
              <a:off x="2299" y="1751"/>
              <a:ext cx="1204" cy="2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a:solidFill>
                    <a:schemeClr val="tx1"/>
                  </a:solidFill>
                </a:rPr>
                <a:t>Capa. Théo. </a:t>
              </a:r>
              <a:r>
                <a:rPr lang="fr-FR" altLang="fr-FR" sz="1400" b="1" dirty="0" smtClean="0">
                  <a:solidFill>
                    <a:schemeClr val="tx1"/>
                  </a:solidFill>
                </a:rPr>
                <a:t>hebdo </a:t>
              </a:r>
              <a:endParaRPr lang="fr-FR" altLang="fr-FR" sz="1400" b="1" dirty="0">
                <a:solidFill>
                  <a:schemeClr val="tx1"/>
                </a:solidFill>
              </a:endParaRPr>
            </a:p>
          </p:txBody>
        </p:sp>
        <p:sp>
          <p:nvSpPr>
            <p:cNvPr id="58396" name="Line 20"/>
            <p:cNvSpPr>
              <a:spLocks noChangeShapeType="1"/>
            </p:cNvSpPr>
            <p:nvPr/>
          </p:nvSpPr>
          <p:spPr bwMode="auto">
            <a:xfrm>
              <a:off x="1273" y="1708"/>
              <a:ext cx="0" cy="12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97" name="Line 21"/>
            <p:cNvSpPr>
              <a:spLocks noChangeShapeType="1"/>
            </p:cNvSpPr>
            <p:nvPr/>
          </p:nvSpPr>
          <p:spPr bwMode="auto">
            <a:xfrm>
              <a:off x="422" y="1973"/>
              <a:ext cx="53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98" name="Line 22"/>
            <p:cNvSpPr>
              <a:spLocks noChangeShapeType="1"/>
            </p:cNvSpPr>
            <p:nvPr/>
          </p:nvSpPr>
          <p:spPr bwMode="auto">
            <a:xfrm>
              <a:off x="422" y="2217"/>
              <a:ext cx="53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99" name="Line 23"/>
            <p:cNvSpPr>
              <a:spLocks noChangeShapeType="1"/>
            </p:cNvSpPr>
            <p:nvPr/>
          </p:nvSpPr>
          <p:spPr bwMode="auto">
            <a:xfrm>
              <a:off x="422" y="2446"/>
              <a:ext cx="5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400" name="Text Box 24"/>
            <p:cNvSpPr txBox="1">
              <a:spLocks noChangeArrowheads="1"/>
            </p:cNvSpPr>
            <p:nvPr/>
          </p:nvSpPr>
          <p:spPr bwMode="auto">
            <a:xfrm>
              <a:off x="3473" y="1740"/>
              <a:ext cx="1088" cy="2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err="1">
                  <a:solidFill>
                    <a:schemeClr val="tx1"/>
                  </a:solidFill>
                </a:rPr>
                <a:t>Coeff</a:t>
              </a:r>
              <a:r>
                <a:rPr lang="fr-FR" altLang="fr-FR" sz="1400" b="1" dirty="0">
                  <a:solidFill>
                    <a:schemeClr val="tx1"/>
                  </a:solidFill>
                </a:rPr>
                <a:t>. </a:t>
              </a:r>
              <a:r>
                <a:rPr lang="fr-FR" altLang="fr-FR" sz="1400" b="1" dirty="0" smtClean="0">
                  <a:solidFill>
                    <a:schemeClr val="tx1"/>
                  </a:solidFill>
                </a:rPr>
                <a:t>rendement</a:t>
              </a:r>
              <a:endParaRPr lang="fr-FR" altLang="fr-FR" sz="1400" b="1" dirty="0">
                <a:solidFill>
                  <a:schemeClr val="tx1"/>
                </a:solidFill>
              </a:endParaRPr>
            </a:p>
          </p:txBody>
        </p:sp>
        <p:sp>
          <p:nvSpPr>
            <p:cNvPr id="58401" name="Line 25"/>
            <p:cNvSpPr>
              <a:spLocks noChangeShapeType="1"/>
            </p:cNvSpPr>
            <p:nvPr/>
          </p:nvSpPr>
          <p:spPr bwMode="auto">
            <a:xfrm>
              <a:off x="2289" y="1714"/>
              <a:ext cx="0" cy="12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402" name="Line 26"/>
            <p:cNvSpPr>
              <a:spLocks noChangeShapeType="1"/>
            </p:cNvSpPr>
            <p:nvPr/>
          </p:nvSpPr>
          <p:spPr bwMode="auto">
            <a:xfrm>
              <a:off x="3454" y="1710"/>
              <a:ext cx="0" cy="12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403" name="Line 27"/>
            <p:cNvSpPr>
              <a:spLocks noChangeShapeType="1"/>
            </p:cNvSpPr>
            <p:nvPr/>
          </p:nvSpPr>
          <p:spPr bwMode="auto">
            <a:xfrm>
              <a:off x="4627" y="1710"/>
              <a:ext cx="0" cy="12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404" name="Text Box 28"/>
            <p:cNvSpPr txBox="1">
              <a:spLocks noChangeArrowheads="1"/>
            </p:cNvSpPr>
            <p:nvPr/>
          </p:nvSpPr>
          <p:spPr bwMode="auto">
            <a:xfrm>
              <a:off x="4646" y="1758"/>
              <a:ext cx="1046"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a:solidFill>
                    <a:schemeClr val="tx1"/>
                  </a:solidFill>
                </a:rPr>
                <a:t>Capa. réelle en h</a:t>
              </a:r>
            </a:p>
          </p:txBody>
        </p:sp>
        <p:sp>
          <p:nvSpPr>
            <p:cNvPr id="58405" name="Line 29"/>
            <p:cNvSpPr>
              <a:spLocks noChangeShapeType="1"/>
            </p:cNvSpPr>
            <p:nvPr/>
          </p:nvSpPr>
          <p:spPr bwMode="auto">
            <a:xfrm>
              <a:off x="422" y="2691"/>
              <a:ext cx="5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574942" name="Text Box 30"/>
          <p:cNvSpPr txBox="1">
            <a:spLocks noChangeArrowheads="1"/>
          </p:cNvSpPr>
          <p:nvPr/>
        </p:nvSpPr>
        <p:spPr bwMode="auto">
          <a:xfrm>
            <a:off x="912813" y="2925763"/>
            <a:ext cx="527050"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006" tIns="49504" rIns="99006" bIns="495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lnSpc>
                <a:spcPct val="140000"/>
              </a:lnSpc>
            </a:pPr>
            <a:r>
              <a:rPr lang="fr-FR" altLang="fr-FR" b="1">
                <a:solidFill>
                  <a:srgbClr val="3333CC"/>
                </a:solidFill>
              </a:rPr>
              <a:t>MT</a:t>
            </a:r>
          </a:p>
          <a:p>
            <a:pPr algn="l">
              <a:lnSpc>
                <a:spcPct val="140000"/>
              </a:lnSpc>
            </a:pPr>
            <a:r>
              <a:rPr lang="fr-FR" altLang="fr-FR" b="1">
                <a:solidFill>
                  <a:srgbClr val="3333CC"/>
                </a:solidFill>
              </a:rPr>
              <a:t>LA</a:t>
            </a:r>
          </a:p>
          <a:p>
            <a:pPr algn="l">
              <a:lnSpc>
                <a:spcPct val="140000"/>
              </a:lnSpc>
            </a:pPr>
            <a:r>
              <a:rPr lang="fr-FR" altLang="fr-FR" b="1">
                <a:solidFill>
                  <a:srgbClr val="3333CC"/>
                </a:solidFill>
              </a:rPr>
              <a:t>VE</a:t>
            </a:r>
          </a:p>
          <a:p>
            <a:pPr algn="l">
              <a:lnSpc>
                <a:spcPct val="140000"/>
              </a:lnSpc>
            </a:pPr>
            <a:r>
              <a:rPr lang="fr-FR" altLang="fr-FR" b="1">
                <a:solidFill>
                  <a:srgbClr val="3333CC"/>
                </a:solidFill>
              </a:rPr>
              <a:t>US</a:t>
            </a:r>
          </a:p>
        </p:txBody>
      </p:sp>
      <p:sp>
        <p:nvSpPr>
          <p:cNvPr id="1574943" name="Text Box 31"/>
          <p:cNvSpPr txBox="1">
            <a:spLocks noChangeArrowheads="1"/>
          </p:cNvSpPr>
          <p:nvPr/>
        </p:nvSpPr>
        <p:spPr bwMode="auto">
          <a:xfrm>
            <a:off x="4216400" y="3073400"/>
            <a:ext cx="7493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06" tIns="49504" rIns="99006" bIns="495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40</a:t>
            </a:r>
          </a:p>
        </p:txBody>
      </p:sp>
      <p:sp>
        <p:nvSpPr>
          <p:cNvPr id="1574944" name="Text Box 32"/>
          <p:cNvSpPr txBox="1">
            <a:spLocks noChangeArrowheads="1"/>
          </p:cNvSpPr>
          <p:nvPr/>
        </p:nvSpPr>
        <p:spPr bwMode="auto">
          <a:xfrm>
            <a:off x="6037263" y="3013075"/>
            <a:ext cx="83343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06" tIns="49504" rIns="99006" bIns="495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chemeClr val="tx1"/>
                </a:solidFill>
              </a:rPr>
              <a:t>8</a:t>
            </a:r>
            <a:r>
              <a:rPr lang="fr-FR" altLang="fr-FR" sz="1600" b="1" dirty="0" smtClean="0">
                <a:solidFill>
                  <a:schemeClr val="tx1"/>
                </a:solidFill>
              </a:rPr>
              <a:t>0 </a:t>
            </a:r>
            <a:r>
              <a:rPr lang="fr-FR" altLang="fr-FR" sz="1600" b="1" dirty="0">
                <a:solidFill>
                  <a:schemeClr val="tx1"/>
                </a:solidFill>
              </a:rPr>
              <a:t>%</a:t>
            </a:r>
          </a:p>
        </p:txBody>
      </p:sp>
      <p:sp>
        <p:nvSpPr>
          <p:cNvPr id="1574945" name="Text Box 33"/>
          <p:cNvSpPr txBox="1">
            <a:spLocks noChangeArrowheads="1"/>
          </p:cNvSpPr>
          <p:nvPr/>
        </p:nvSpPr>
        <p:spPr bwMode="auto">
          <a:xfrm>
            <a:off x="7135813" y="3051175"/>
            <a:ext cx="148748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006" tIns="49504" rIns="99006" bIns="495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chemeClr val="tx1"/>
                </a:solidFill>
              </a:rPr>
              <a:t>32h/s (6,4 h/j)</a:t>
            </a:r>
          </a:p>
        </p:txBody>
      </p:sp>
      <p:sp>
        <p:nvSpPr>
          <p:cNvPr id="1574946" name="Text Box 34"/>
          <p:cNvSpPr txBox="1">
            <a:spLocks noChangeArrowheads="1"/>
          </p:cNvSpPr>
          <p:nvPr/>
        </p:nvSpPr>
        <p:spPr bwMode="auto">
          <a:xfrm>
            <a:off x="4200525" y="3394075"/>
            <a:ext cx="8175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804" tIns="60404" rIns="120804" bIns="604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40</a:t>
            </a:r>
          </a:p>
        </p:txBody>
      </p:sp>
      <p:sp>
        <p:nvSpPr>
          <p:cNvPr id="1574947" name="Text Box 35"/>
          <p:cNvSpPr txBox="1">
            <a:spLocks noChangeArrowheads="1"/>
          </p:cNvSpPr>
          <p:nvPr/>
        </p:nvSpPr>
        <p:spPr bwMode="auto">
          <a:xfrm>
            <a:off x="4200525" y="3762375"/>
            <a:ext cx="8175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804" tIns="60404" rIns="120804" bIns="604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40</a:t>
            </a:r>
          </a:p>
        </p:txBody>
      </p:sp>
      <p:sp>
        <p:nvSpPr>
          <p:cNvPr id="1574948" name="Text Box 36"/>
          <p:cNvSpPr txBox="1">
            <a:spLocks noChangeArrowheads="1"/>
          </p:cNvSpPr>
          <p:nvPr/>
        </p:nvSpPr>
        <p:spPr bwMode="auto">
          <a:xfrm>
            <a:off x="4200525" y="4103688"/>
            <a:ext cx="8175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804" tIns="60404" rIns="120804" bIns="604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40</a:t>
            </a:r>
          </a:p>
        </p:txBody>
      </p:sp>
      <p:sp>
        <p:nvSpPr>
          <p:cNvPr id="1574949" name="Text Box 37"/>
          <p:cNvSpPr txBox="1">
            <a:spLocks noChangeArrowheads="1"/>
          </p:cNvSpPr>
          <p:nvPr/>
        </p:nvSpPr>
        <p:spPr bwMode="auto">
          <a:xfrm>
            <a:off x="6042025" y="3359150"/>
            <a:ext cx="8350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06" tIns="49504" rIns="99006" bIns="495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chemeClr val="tx1"/>
                </a:solidFill>
              </a:rPr>
              <a:t>9</a:t>
            </a:r>
            <a:r>
              <a:rPr lang="fr-FR" altLang="fr-FR" sz="1600" b="1" dirty="0" smtClean="0">
                <a:solidFill>
                  <a:schemeClr val="tx1"/>
                </a:solidFill>
              </a:rPr>
              <a:t>0 </a:t>
            </a:r>
            <a:r>
              <a:rPr lang="fr-FR" altLang="fr-FR" sz="1600" b="1" dirty="0">
                <a:solidFill>
                  <a:schemeClr val="tx1"/>
                </a:solidFill>
              </a:rPr>
              <a:t>%</a:t>
            </a:r>
          </a:p>
        </p:txBody>
      </p:sp>
      <p:sp>
        <p:nvSpPr>
          <p:cNvPr id="1574950" name="Text Box 38"/>
          <p:cNvSpPr txBox="1">
            <a:spLocks noChangeArrowheads="1"/>
          </p:cNvSpPr>
          <p:nvPr/>
        </p:nvSpPr>
        <p:spPr bwMode="auto">
          <a:xfrm>
            <a:off x="6042025" y="3725863"/>
            <a:ext cx="8350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06" tIns="49504" rIns="99006" bIns="495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chemeClr val="tx1"/>
                </a:solidFill>
              </a:rPr>
              <a:t>9</a:t>
            </a:r>
            <a:r>
              <a:rPr lang="fr-FR" altLang="fr-FR" sz="1600" b="1" dirty="0" smtClean="0">
                <a:solidFill>
                  <a:schemeClr val="tx1"/>
                </a:solidFill>
              </a:rPr>
              <a:t>0 </a:t>
            </a:r>
            <a:r>
              <a:rPr lang="fr-FR" altLang="fr-FR" sz="1600" b="1" dirty="0">
                <a:solidFill>
                  <a:schemeClr val="tx1"/>
                </a:solidFill>
              </a:rPr>
              <a:t>%</a:t>
            </a:r>
          </a:p>
        </p:txBody>
      </p:sp>
      <p:sp>
        <p:nvSpPr>
          <p:cNvPr id="1574951" name="Text Box 39"/>
          <p:cNvSpPr txBox="1">
            <a:spLocks noChangeArrowheads="1"/>
          </p:cNvSpPr>
          <p:nvPr/>
        </p:nvSpPr>
        <p:spPr bwMode="auto">
          <a:xfrm>
            <a:off x="6042025" y="4103688"/>
            <a:ext cx="8350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06" tIns="49504" rIns="99006" bIns="495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chemeClr val="tx1"/>
                </a:solidFill>
              </a:rPr>
              <a:t>9</a:t>
            </a:r>
            <a:r>
              <a:rPr lang="fr-FR" altLang="fr-FR" sz="1600" b="1" dirty="0" smtClean="0">
                <a:solidFill>
                  <a:schemeClr val="tx1"/>
                </a:solidFill>
              </a:rPr>
              <a:t>0 </a:t>
            </a:r>
            <a:r>
              <a:rPr lang="fr-FR" altLang="fr-FR" sz="1600" b="1" dirty="0">
                <a:solidFill>
                  <a:schemeClr val="tx1"/>
                </a:solidFill>
              </a:rPr>
              <a:t>%</a:t>
            </a:r>
          </a:p>
        </p:txBody>
      </p:sp>
      <p:sp>
        <p:nvSpPr>
          <p:cNvPr id="1574952" name="Text Box 40"/>
          <p:cNvSpPr txBox="1">
            <a:spLocks noChangeArrowheads="1"/>
          </p:cNvSpPr>
          <p:nvPr/>
        </p:nvSpPr>
        <p:spPr bwMode="auto">
          <a:xfrm>
            <a:off x="7142163" y="3370263"/>
            <a:ext cx="163353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06" tIns="49504" rIns="99006" bIns="495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36h/s (7,2h/j)</a:t>
            </a:r>
          </a:p>
        </p:txBody>
      </p:sp>
      <p:sp>
        <p:nvSpPr>
          <p:cNvPr id="1574953" name="Text Box 41"/>
          <p:cNvSpPr txBox="1">
            <a:spLocks noChangeArrowheads="1"/>
          </p:cNvSpPr>
          <p:nvPr/>
        </p:nvSpPr>
        <p:spPr bwMode="auto">
          <a:xfrm>
            <a:off x="7142163" y="3736975"/>
            <a:ext cx="1633537"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06" tIns="49504" rIns="99006" bIns="495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36h/s (7,2h/j)</a:t>
            </a:r>
          </a:p>
          <a:p>
            <a:pPr algn="l"/>
            <a:endParaRPr lang="fr-FR" altLang="fr-FR" sz="1600" b="1">
              <a:solidFill>
                <a:schemeClr val="tx1"/>
              </a:solidFill>
            </a:endParaRPr>
          </a:p>
        </p:txBody>
      </p:sp>
      <p:sp>
        <p:nvSpPr>
          <p:cNvPr id="1574954" name="Text Box 42"/>
          <p:cNvSpPr txBox="1">
            <a:spLocks noChangeArrowheads="1"/>
          </p:cNvSpPr>
          <p:nvPr/>
        </p:nvSpPr>
        <p:spPr bwMode="auto">
          <a:xfrm>
            <a:off x="7142163" y="4127500"/>
            <a:ext cx="1481137"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06" tIns="49504" rIns="99006" bIns="495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a:solidFill>
                  <a:schemeClr val="tx1"/>
                </a:solidFill>
              </a:rPr>
              <a:t>36h/s (7,2h/j)</a:t>
            </a:r>
          </a:p>
          <a:p>
            <a:pPr algn="l"/>
            <a:endParaRPr lang="fr-FR" altLang="fr-FR" sz="1600" b="1">
              <a:solidFill>
                <a:schemeClr val="tx1"/>
              </a:solidFill>
            </a:endParaRPr>
          </a:p>
        </p:txBody>
      </p:sp>
      <p:sp>
        <p:nvSpPr>
          <p:cNvPr id="1574955" name="Text Box 43"/>
          <p:cNvSpPr txBox="1">
            <a:spLocks noChangeArrowheads="1"/>
          </p:cNvSpPr>
          <p:nvPr/>
        </p:nvSpPr>
        <p:spPr bwMode="auto">
          <a:xfrm>
            <a:off x="2014538" y="2925763"/>
            <a:ext cx="1595437"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06" tIns="49504" rIns="99006" bIns="49504">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lnSpc>
                <a:spcPct val="140000"/>
              </a:lnSpc>
            </a:pPr>
            <a:r>
              <a:rPr lang="fr-FR" altLang="fr-FR" b="1">
                <a:solidFill>
                  <a:srgbClr val="3333CC"/>
                </a:solidFill>
              </a:rPr>
              <a:t>Montage</a:t>
            </a:r>
          </a:p>
          <a:p>
            <a:pPr algn="l">
              <a:lnSpc>
                <a:spcPct val="140000"/>
              </a:lnSpc>
            </a:pPr>
            <a:r>
              <a:rPr lang="fr-FR" altLang="fr-FR" b="1">
                <a:solidFill>
                  <a:srgbClr val="3333CC"/>
                </a:solidFill>
              </a:rPr>
              <a:t>Lasure</a:t>
            </a:r>
          </a:p>
          <a:p>
            <a:pPr algn="l">
              <a:lnSpc>
                <a:spcPct val="140000"/>
              </a:lnSpc>
            </a:pPr>
            <a:r>
              <a:rPr lang="fr-FR" altLang="fr-FR" b="1">
                <a:solidFill>
                  <a:srgbClr val="3333CC"/>
                </a:solidFill>
              </a:rPr>
              <a:t>Vernis</a:t>
            </a:r>
          </a:p>
          <a:p>
            <a:pPr algn="l">
              <a:lnSpc>
                <a:spcPct val="140000"/>
              </a:lnSpc>
            </a:pPr>
            <a:r>
              <a:rPr lang="fr-FR" altLang="fr-FR" b="1">
                <a:solidFill>
                  <a:srgbClr val="3333CC"/>
                </a:solidFill>
              </a:rPr>
              <a:t>Usinage</a:t>
            </a:r>
          </a:p>
        </p:txBody>
      </p:sp>
      <p:sp>
        <p:nvSpPr>
          <p:cNvPr id="1574957" name="AutoShape 45"/>
          <p:cNvSpPr>
            <a:spLocks/>
          </p:cNvSpPr>
          <p:nvPr/>
        </p:nvSpPr>
        <p:spPr bwMode="auto">
          <a:xfrm>
            <a:off x="2406650" y="1531938"/>
            <a:ext cx="1362075" cy="609600"/>
          </a:xfrm>
          <a:prstGeom prst="borderCallout2">
            <a:avLst>
              <a:gd name="adj1" fmla="val 18750"/>
              <a:gd name="adj2" fmla="val -5593"/>
              <a:gd name="adj3" fmla="val 18750"/>
              <a:gd name="adj4" fmla="val -26458"/>
              <a:gd name="adj5" fmla="val 201301"/>
              <a:gd name="adj6" fmla="val -50583"/>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Code du PdC</a:t>
            </a:r>
          </a:p>
        </p:txBody>
      </p:sp>
      <p:sp>
        <p:nvSpPr>
          <p:cNvPr id="1574958" name="AutoShape 46"/>
          <p:cNvSpPr>
            <a:spLocks/>
          </p:cNvSpPr>
          <p:nvPr/>
        </p:nvSpPr>
        <p:spPr bwMode="auto">
          <a:xfrm>
            <a:off x="1471613" y="4778375"/>
            <a:ext cx="1296987" cy="609600"/>
          </a:xfrm>
          <a:prstGeom prst="borderCallout2">
            <a:avLst>
              <a:gd name="adj1" fmla="val 18750"/>
              <a:gd name="adj2" fmla="val 105875"/>
              <a:gd name="adj3" fmla="val 18750"/>
              <a:gd name="adj4" fmla="val 118847"/>
              <a:gd name="adj5" fmla="val -83333"/>
              <a:gd name="adj6" fmla="val 133903"/>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Nom du PdC</a:t>
            </a:r>
          </a:p>
        </p:txBody>
      </p:sp>
      <p:sp>
        <p:nvSpPr>
          <p:cNvPr id="1574959" name="AutoShape 47"/>
          <p:cNvSpPr>
            <a:spLocks/>
          </p:cNvSpPr>
          <p:nvPr/>
        </p:nvSpPr>
        <p:spPr bwMode="auto">
          <a:xfrm>
            <a:off x="4024313" y="4778375"/>
            <a:ext cx="1687512" cy="609600"/>
          </a:xfrm>
          <a:prstGeom prst="borderCallout2">
            <a:avLst>
              <a:gd name="adj1" fmla="val 18750"/>
              <a:gd name="adj2" fmla="val 104514"/>
              <a:gd name="adj3" fmla="val 18750"/>
              <a:gd name="adj4" fmla="val 112042"/>
              <a:gd name="adj5" fmla="val -72134"/>
              <a:gd name="adj6" fmla="val 120792"/>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dirty="0">
                <a:solidFill>
                  <a:schemeClr val="tx1"/>
                </a:solidFill>
              </a:rPr>
              <a:t>Perte </a:t>
            </a:r>
            <a:r>
              <a:rPr lang="fr-FR" altLang="fr-FR" sz="2000" dirty="0" smtClean="0">
                <a:solidFill>
                  <a:schemeClr val="tx1"/>
                </a:solidFill>
              </a:rPr>
              <a:t>rendement </a:t>
            </a:r>
            <a:endParaRPr lang="fr-FR" altLang="fr-FR" sz="2000" dirty="0">
              <a:solidFill>
                <a:schemeClr val="tx1"/>
              </a:solidFill>
            </a:endParaRPr>
          </a:p>
        </p:txBody>
      </p:sp>
      <p:sp>
        <p:nvSpPr>
          <p:cNvPr id="1574960" name="AutoShape 48"/>
          <p:cNvSpPr>
            <a:spLocks/>
          </p:cNvSpPr>
          <p:nvPr/>
        </p:nvSpPr>
        <p:spPr bwMode="auto">
          <a:xfrm>
            <a:off x="4473575" y="1531938"/>
            <a:ext cx="1693863" cy="609600"/>
          </a:xfrm>
          <a:prstGeom prst="borderCallout2">
            <a:avLst>
              <a:gd name="adj1" fmla="val 18750"/>
              <a:gd name="adj2" fmla="val -4500"/>
              <a:gd name="adj3" fmla="val 18750"/>
              <a:gd name="adj4" fmla="val -19306"/>
              <a:gd name="adj5" fmla="val 185417"/>
              <a:gd name="adj6" fmla="val -36551"/>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La capacité ouverte</a:t>
            </a:r>
          </a:p>
        </p:txBody>
      </p:sp>
      <p:sp>
        <p:nvSpPr>
          <p:cNvPr id="1574961" name="AutoShape 49"/>
          <p:cNvSpPr>
            <a:spLocks/>
          </p:cNvSpPr>
          <p:nvPr/>
        </p:nvSpPr>
        <p:spPr bwMode="auto">
          <a:xfrm>
            <a:off x="7710488" y="1531938"/>
            <a:ext cx="1693862" cy="609600"/>
          </a:xfrm>
          <a:prstGeom prst="borderCallout2">
            <a:avLst>
              <a:gd name="adj1" fmla="val 18750"/>
              <a:gd name="adj2" fmla="val -4500"/>
              <a:gd name="adj3" fmla="val 18750"/>
              <a:gd name="adj4" fmla="val -11713"/>
              <a:gd name="adj5" fmla="val 189583"/>
              <a:gd name="adj6" fmla="val -20245"/>
            </a:avLst>
          </a:prstGeom>
          <a:solidFill>
            <a:schemeClr val="bg1"/>
          </a:solidFill>
          <a:ln w="9525">
            <a:solidFill>
              <a:srgbClr val="0000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chemeClr val="tx1"/>
                </a:solidFill>
              </a:rPr>
              <a:t>La capacité disponible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74926"/>
                                        </p:tgtEl>
                                        <p:attrNameLst>
                                          <p:attrName>style.visibility</p:attrName>
                                        </p:attrNameLst>
                                      </p:cBhvr>
                                      <p:to>
                                        <p:strVal val="visible"/>
                                      </p:to>
                                    </p:set>
                                    <p:anim calcmode="lin" valueType="num">
                                      <p:cBhvr>
                                        <p:cTn id="7" dur="500" fill="hold"/>
                                        <p:tgtEl>
                                          <p:spTgt spid="1574926"/>
                                        </p:tgtEl>
                                        <p:attrNameLst>
                                          <p:attrName>ppt_w</p:attrName>
                                        </p:attrNameLst>
                                      </p:cBhvr>
                                      <p:tavLst>
                                        <p:tav tm="0">
                                          <p:val>
                                            <p:fltVal val="0"/>
                                          </p:val>
                                        </p:tav>
                                        <p:tav tm="100000">
                                          <p:val>
                                            <p:strVal val="#ppt_w"/>
                                          </p:val>
                                        </p:tav>
                                      </p:tavLst>
                                    </p:anim>
                                    <p:anim calcmode="lin" valueType="num">
                                      <p:cBhvr>
                                        <p:cTn id="8" dur="500" fill="hold"/>
                                        <p:tgtEl>
                                          <p:spTgt spid="15749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574927"/>
                                        </p:tgtEl>
                                        <p:attrNameLst>
                                          <p:attrName>style.visibility</p:attrName>
                                        </p:attrNameLst>
                                      </p:cBhvr>
                                      <p:to>
                                        <p:strVal val="visible"/>
                                      </p:to>
                                    </p:set>
                                    <p:anim calcmode="lin" valueType="num">
                                      <p:cBhvr>
                                        <p:cTn id="13" dur="500" fill="hold"/>
                                        <p:tgtEl>
                                          <p:spTgt spid="1574927"/>
                                        </p:tgtEl>
                                        <p:attrNameLst>
                                          <p:attrName>ppt_w</p:attrName>
                                        </p:attrNameLst>
                                      </p:cBhvr>
                                      <p:tavLst>
                                        <p:tav tm="0">
                                          <p:val>
                                            <p:fltVal val="0"/>
                                          </p:val>
                                        </p:tav>
                                        <p:tav tm="100000">
                                          <p:val>
                                            <p:strVal val="#ppt_w"/>
                                          </p:val>
                                        </p:tav>
                                      </p:tavLst>
                                    </p:anim>
                                    <p:anim calcmode="lin" valueType="num">
                                      <p:cBhvr>
                                        <p:cTn id="14" dur="500" fill="hold"/>
                                        <p:tgtEl>
                                          <p:spTgt spid="157492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74957"/>
                                        </p:tgtEl>
                                        <p:attrNameLst>
                                          <p:attrName>style.visibility</p:attrName>
                                        </p:attrNameLst>
                                      </p:cBhvr>
                                      <p:to>
                                        <p:strVal val="visible"/>
                                      </p:to>
                                    </p:set>
                                  </p:childTnLst>
                                  <p:subTnLst>
                                    <p:set>
                                      <p:cBhvr override="childStyle">
                                        <p:cTn dur="1" fill="hold" display="0" masterRel="nextClick" afterEffect="1"/>
                                        <p:tgtEl>
                                          <p:spTgt spid="1574957"/>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74958"/>
                                        </p:tgtEl>
                                        <p:attrNameLst>
                                          <p:attrName>style.visibility</p:attrName>
                                        </p:attrNameLst>
                                      </p:cBhvr>
                                      <p:to>
                                        <p:strVal val="visible"/>
                                      </p:to>
                                    </p:set>
                                  </p:childTnLst>
                                  <p:subTnLst>
                                    <p:set>
                                      <p:cBhvr override="childStyle">
                                        <p:cTn dur="1" fill="hold" display="0" masterRel="nextClick" afterEffect="1"/>
                                        <p:tgtEl>
                                          <p:spTgt spid="1574958"/>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74960"/>
                                        </p:tgtEl>
                                        <p:attrNameLst>
                                          <p:attrName>style.visibility</p:attrName>
                                        </p:attrNameLst>
                                      </p:cBhvr>
                                      <p:to>
                                        <p:strVal val="visible"/>
                                      </p:to>
                                    </p:set>
                                  </p:childTnLst>
                                  <p:subTnLst>
                                    <p:set>
                                      <p:cBhvr override="childStyle">
                                        <p:cTn dur="1" fill="hold" display="0" masterRel="nextClick" afterEffect="1"/>
                                        <p:tgtEl>
                                          <p:spTgt spid="1574960"/>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74959"/>
                                        </p:tgtEl>
                                        <p:attrNameLst>
                                          <p:attrName>style.visibility</p:attrName>
                                        </p:attrNameLst>
                                      </p:cBhvr>
                                      <p:to>
                                        <p:strVal val="visible"/>
                                      </p:to>
                                    </p:set>
                                  </p:childTnLst>
                                  <p:subTnLst>
                                    <p:set>
                                      <p:cBhvr override="childStyle">
                                        <p:cTn dur="1" fill="hold" display="0" masterRel="nextClick" afterEffect="1"/>
                                        <p:tgtEl>
                                          <p:spTgt spid="1574959"/>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74961"/>
                                        </p:tgtEl>
                                        <p:attrNameLst>
                                          <p:attrName>style.visibility</p:attrName>
                                        </p:attrNameLst>
                                      </p:cBhvr>
                                      <p:to>
                                        <p:strVal val="visible"/>
                                      </p:to>
                                    </p:set>
                                  </p:childTnLst>
                                  <p:subTnLst>
                                    <p:set>
                                      <p:cBhvr override="childStyle">
                                        <p:cTn dur="1" fill="hold" display="0" masterRel="nextClick" afterEffect="1"/>
                                        <p:tgtEl>
                                          <p:spTgt spid="1574961"/>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574942">
                                            <p:txEl>
                                              <p:pRg st="0" end="0"/>
                                            </p:txEl>
                                          </p:spTgt>
                                        </p:tgtEl>
                                        <p:attrNameLst>
                                          <p:attrName>style.visibility</p:attrName>
                                        </p:attrNameLst>
                                      </p:cBhvr>
                                      <p:to>
                                        <p:strVal val="visible"/>
                                      </p:to>
                                    </p:set>
                                    <p:anim calcmode="lin" valueType="num">
                                      <p:cBhvr>
                                        <p:cTn id="39" dur="500" fill="hold"/>
                                        <p:tgtEl>
                                          <p:spTgt spid="1574942">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57494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574942">
                                            <p:txEl>
                                              <p:pRg st="1" end="1"/>
                                            </p:txEl>
                                          </p:spTgt>
                                        </p:tgtEl>
                                        <p:attrNameLst>
                                          <p:attrName>style.visibility</p:attrName>
                                        </p:attrNameLst>
                                      </p:cBhvr>
                                      <p:to>
                                        <p:strVal val="visible"/>
                                      </p:to>
                                    </p:set>
                                    <p:anim calcmode="lin" valueType="num">
                                      <p:cBhvr>
                                        <p:cTn id="45" dur="500" fill="hold"/>
                                        <p:tgtEl>
                                          <p:spTgt spid="1574942">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157494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574942">
                                            <p:txEl>
                                              <p:pRg st="2" end="2"/>
                                            </p:txEl>
                                          </p:spTgt>
                                        </p:tgtEl>
                                        <p:attrNameLst>
                                          <p:attrName>style.visibility</p:attrName>
                                        </p:attrNameLst>
                                      </p:cBhvr>
                                      <p:to>
                                        <p:strVal val="visible"/>
                                      </p:to>
                                    </p:set>
                                    <p:anim calcmode="lin" valueType="num">
                                      <p:cBhvr>
                                        <p:cTn id="51" dur="500" fill="hold"/>
                                        <p:tgtEl>
                                          <p:spTgt spid="1574942">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157494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574942">
                                            <p:txEl>
                                              <p:pRg st="3" end="3"/>
                                            </p:txEl>
                                          </p:spTgt>
                                        </p:tgtEl>
                                        <p:attrNameLst>
                                          <p:attrName>style.visibility</p:attrName>
                                        </p:attrNameLst>
                                      </p:cBhvr>
                                      <p:to>
                                        <p:strVal val="visible"/>
                                      </p:to>
                                    </p:set>
                                    <p:anim calcmode="lin" valueType="num">
                                      <p:cBhvr>
                                        <p:cTn id="57" dur="500" fill="hold"/>
                                        <p:tgtEl>
                                          <p:spTgt spid="1574942">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157494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1574955">
                                            <p:txEl>
                                              <p:pRg st="0" end="0"/>
                                            </p:txEl>
                                          </p:spTgt>
                                        </p:tgtEl>
                                        <p:attrNameLst>
                                          <p:attrName>style.visibility</p:attrName>
                                        </p:attrNameLst>
                                      </p:cBhvr>
                                      <p:to>
                                        <p:strVal val="visible"/>
                                      </p:to>
                                    </p:set>
                                    <p:anim calcmode="lin" valueType="num">
                                      <p:cBhvr>
                                        <p:cTn id="63" dur="500" fill="hold"/>
                                        <p:tgtEl>
                                          <p:spTgt spid="1574955">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5749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1574955">
                                            <p:txEl>
                                              <p:pRg st="1" end="1"/>
                                            </p:txEl>
                                          </p:spTgt>
                                        </p:tgtEl>
                                        <p:attrNameLst>
                                          <p:attrName>style.visibility</p:attrName>
                                        </p:attrNameLst>
                                      </p:cBhvr>
                                      <p:to>
                                        <p:strVal val="visible"/>
                                      </p:to>
                                    </p:set>
                                    <p:anim calcmode="lin" valueType="num">
                                      <p:cBhvr>
                                        <p:cTn id="69" dur="500" fill="hold"/>
                                        <p:tgtEl>
                                          <p:spTgt spid="1574955">
                                            <p:txEl>
                                              <p:pRg st="1" end="1"/>
                                            </p:txEl>
                                          </p:spTgt>
                                        </p:tgtEl>
                                        <p:attrNameLst>
                                          <p:attrName>ppt_w</p:attrName>
                                        </p:attrNameLst>
                                      </p:cBhvr>
                                      <p:tavLst>
                                        <p:tav tm="0">
                                          <p:val>
                                            <p:fltVal val="0"/>
                                          </p:val>
                                        </p:tav>
                                        <p:tav tm="100000">
                                          <p:val>
                                            <p:strVal val="#ppt_w"/>
                                          </p:val>
                                        </p:tav>
                                      </p:tavLst>
                                    </p:anim>
                                    <p:anim calcmode="lin" valueType="num">
                                      <p:cBhvr>
                                        <p:cTn id="70" dur="500" fill="hold"/>
                                        <p:tgtEl>
                                          <p:spTgt spid="157495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1574955">
                                            <p:txEl>
                                              <p:pRg st="2" end="2"/>
                                            </p:txEl>
                                          </p:spTgt>
                                        </p:tgtEl>
                                        <p:attrNameLst>
                                          <p:attrName>style.visibility</p:attrName>
                                        </p:attrNameLst>
                                      </p:cBhvr>
                                      <p:to>
                                        <p:strVal val="visible"/>
                                      </p:to>
                                    </p:set>
                                    <p:anim calcmode="lin" valueType="num">
                                      <p:cBhvr>
                                        <p:cTn id="75" dur="500" fill="hold"/>
                                        <p:tgtEl>
                                          <p:spTgt spid="1574955">
                                            <p:txEl>
                                              <p:pRg st="2" end="2"/>
                                            </p:txEl>
                                          </p:spTgt>
                                        </p:tgtEl>
                                        <p:attrNameLst>
                                          <p:attrName>ppt_w</p:attrName>
                                        </p:attrNameLst>
                                      </p:cBhvr>
                                      <p:tavLst>
                                        <p:tav tm="0">
                                          <p:val>
                                            <p:fltVal val="0"/>
                                          </p:val>
                                        </p:tav>
                                        <p:tav tm="100000">
                                          <p:val>
                                            <p:strVal val="#ppt_w"/>
                                          </p:val>
                                        </p:tav>
                                      </p:tavLst>
                                    </p:anim>
                                    <p:anim calcmode="lin" valueType="num">
                                      <p:cBhvr>
                                        <p:cTn id="76" dur="500" fill="hold"/>
                                        <p:tgtEl>
                                          <p:spTgt spid="157495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1574955">
                                            <p:txEl>
                                              <p:pRg st="3" end="3"/>
                                            </p:txEl>
                                          </p:spTgt>
                                        </p:tgtEl>
                                        <p:attrNameLst>
                                          <p:attrName>style.visibility</p:attrName>
                                        </p:attrNameLst>
                                      </p:cBhvr>
                                      <p:to>
                                        <p:strVal val="visible"/>
                                      </p:to>
                                    </p:set>
                                    <p:anim calcmode="lin" valueType="num">
                                      <p:cBhvr>
                                        <p:cTn id="81" dur="500" fill="hold"/>
                                        <p:tgtEl>
                                          <p:spTgt spid="1574955">
                                            <p:txEl>
                                              <p:pRg st="3" end="3"/>
                                            </p:txEl>
                                          </p:spTgt>
                                        </p:tgtEl>
                                        <p:attrNameLst>
                                          <p:attrName>ppt_w</p:attrName>
                                        </p:attrNameLst>
                                      </p:cBhvr>
                                      <p:tavLst>
                                        <p:tav tm="0">
                                          <p:val>
                                            <p:fltVal val="0"/>
                                          </p:val>
                                        </p:tav>
                                        <p:tav tm="100000">
                                          <p:val>
                                            <p:strVal val="#ppt_w"/>
                                          </p:val>
                                        </p:tav>
                                      </p:tavLst>
                                    </p:anim>
                                    <p:anim calcmode="lin" valueType="num">
                                      <p:cBhvr>
                                        <p:cTn id="82" dur="500" fill="hold"/>
                                        <p:tgtEl>
                                          <p:spTgt spid="157495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1574943"/>
                                        </p:tgtEl>
                                        <p:attrNameLst>
                                          <p:attrName>style.visibility</p:attrName>
                                        </p:attrNameLst>
                                      </p:cBhvr>
                                      <p:to>
                                        <p:strVal val="visible"/>
                                      </p:to>
                                    </p:set>
                                    <p:anim calcmode="lin" valueType="num">
                                      <p:cBhvr>
                                        <p:cTn id="87" dur="500" fill="hold"/>
                                        <p:tgtEl>
                                          <p:spTgt spid="1574943"/>
                                        </p:tgtEl>
                                        <p:attrNameLst>
                                          <p:attrName>ppt_w</p:attrName>
                                        </p:attrNameLst>
                                      </p:cBhvr>
                                      <p:tavLst>
                                        <p:tav tm="0">
                                          <p:val>
                                            <p:fltVal val="0"/>
                                          </p:val>
                                        </p:tav>
                                        <p:tav tm="100000">
                                          <p:val>
                                            <p:strVal val="#ppt_w"/>
                                          </p:val>
                                        </p:tav>
                                      </p:tavLst>
                                    </p:anim>
                                    <p:anim calcmode="lin" valueType="num">
                                      <p:cBhvr>
                                        <p:cTn id="88" dur="500" fill="hold"/>
                                        <p:tgtEl>
                                          <p:spTgt spid="1574943"/>
                                        </p:tgtEl>
                                        <p:attrNameLst>
                                          <p:attrName>ppt_h</p:attrName>
                                        </p:attrNameLst>
                                      </p:cBhvr>
                                      <p:tavLst>
                                        <p:tav tm="0">
                                          <p:val>
                                            <p:fltVal val="0"/>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1574946"/>
                                        </p:tgtEl>
                                        <p:attrNameLst>
                                          <p:attrName>style.visibility</p:attrName>
                                        </p:attrNameLst>
                                      </p:cBhvr>
                                      <p:to>
                                        <p:strVal val="visible"/>
                                      </p:to>
                                    </p:set>
                                    <p:anim calcmode="lin" valueType="num">
                                      <p:cBhvr>
                                        <p:cTn id="93" dur="500" fill="hold"/>
                                        <p:tgtEl>
                                          <p:spTgt spid="1574946"/>
                                        </p:tgtEl>
                                        <p:attrNameLst>
                                          <p:attrName>ppt_w</p:attrName>
                                        </p:attrNameLst>
                                      </p:cBhvr>
                                      <p:tavLst>
                                        <p:tav tm="0">
                                          <p:val>
                                            <p:fltVal val="0"/>
                                          </p:val>
                                        </p:tav>
                                        <p:tav tm="100000">
                                          <p:val>
                                            <p:strVal val="#ppt_w"/>
                                          </p:val>
                                        </p:tav>
                                      </p:tavLst>
                                    </p:anim>
                                    <p:anim calcmode="lin" valueType="num">
                                      <p:cBhvr>
                                        <p:cTn id="94" dur="500" fill="hold"/>
                                        <p:tgtEl>
                                          <p:spTgt spid="1574946"/>
                                        </p:tgtEl>
                                        <p:attrNameLst>
                                          <p:attrName>ppt_h</p:attrName>
                                        </p:attrNameLst>
                                      </p:cBhvr>
                                      <p:tavLst>
                                        <p:tav tm="0">
                                          <p:val>
                                            <p:fltVal val="0"/>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1574947"/>
                                        </p:tgtEl>
                                        <p:attrNameLst>
                                          <p:attrName>style.visibility</p:attrName>
                                        </p:attrNameLst>
                                      </p:cBhvr>
                                      <p:to>
                                        <p:strVal val="visible"/>
                                      </p:to>
                                    </p:set>
                                    <p:anim calcmode="lin" valueType="num">
                                      <p:cBhvr>
                                        <p:cTn id="99" dur="500" fill="hold"/>
                                        <p:tgtEl>
                                          <p:spTgt spid="1574947"/>
                                        </p:tgtEl>
                                        <p:attrNameLst>
                                          <p:attrName>ppt_w</p:attrName>
                                        </p:attrNameLst>
                                      </p:cBhvr>
                                      <p:tavLst>
                                        <p:tav tm="0">
                                          <p:val>
                                            <p:fltVal val="0"/>
                                          </p:val>
                                        </p:tav>
                                        <p:tav tm="100000">
                                          <p:val>
                                            <p:strVal val="#ppt_w"/>
                                          </p:val>
                                        </p:tav>
                                      </p:tavLst>
                                    </p:anim>
                                    <p:anim calcmode="lin" valueType="num">
                                      <p:cBhvr>
                                        <p:cTn id="100" dur="500" fill="hold"/>
                                        <p:tgtEl>
                                          <p:spTgt spid="1574947"/>
                                        </p:tgtEl>
                                        <p:attrNameLst>
                                          <p:attrName>ppt_h</p:attrName>
                                        </p:attrNameLst>
                                      </p:cBhvr>
                                      <p:tavLst>
                                        <p:tav tm="0">
                                          <p:val>
                                            <p:fltVal val="0"/>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3" presetClass="entr" presetSubtype="16" fill="hold" grpId="0" nodeType="clickEffect">
                                  <p:stCondLst>
                                    <p:cond delay="0"/>
                                  </p:stCondLst>
                                  <p:childTnLst>
                                    <p:set>
                                      <p:cBhvr>
                                        <p:cTn id="104" dur="1" fill="hold">
                                          <p:stCondLst>
                                            <p:cond delay="0"/>
                                          </p:stCondLst>
                                        </p:cTn>
                                        <p:tgtEl>
                                          <p:spTgt spid="1574948"/>
                                        </p:tgtEl>
                                        <p:attrNameLst>
                                          <p:attrName>style.visibility</p:attrName>
                                        </p:attrNameLst>
                                      </p:cBhvr>
                                      <p:to>
                                        <p:strVal val="visible"/>
                                      </p:to>
                                    </p:set>
                                    <p:anim calcmode="lin" valueType="num">
                                      <p:cBhvr>
                                        <p:cTn id="105" dur="500" fill="hold"/>
                                        <p:tgtEl>
                                          <p:spTgt spid="1574948"/>
                                        </p:tgtEl>
                                        <p:attrNameLst>
                                          <p:attrName>ppt_w</p:attrName>
                                        </p:attrNameLst>
                                      </p:cBhvr>
                                      <p:tavLst>
                                        <p:tav tm="0">
                                          <p:val>
                                            <p:fltVal val="0"/>
                                          </p:val>
                                        </p:tav>
                                        <p:tav tm="100000">
                                          <p:val>
                                            <p:strVal val="#ppt_w"/>
                                          </p:val>
                                        </p:tav>
                                      </p:tavLst>
                                    </p:anim>
                                    <p:anim calcmode="lin" valueType="num">
                                      <p:cBhvr>
                                        <p:cTn id="106" dur="500" fill="hold"/>
                                        <p:tgtEl>
                                          <p:spTgt spid="1574948"/>
                                        </p:tgtEl>
                                        <p:attrNameLst>
                                          <p:attrName>ppt_h</p:attrName>
                                        </p:attrNameLst>
                                      </p:cBhvr>
                                      <p:tavLst>
                                        <p:tav tm="0">
                                          <p:val>
                                            <p:fltVal val="0"/>
                                          </p:val>
                                        </p:tav>
                                        <p:tav tm="100000">
                                          <p:val>
                                            <p:strVal val="#ppt_h"/>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16" fill="hold" grpId="0" nodeType="clickEffect">
                                  <p:stCondLst>
                                    <p:cond delay="0"/>
                                  </p:stCondLst>
                                  <p:childTnLst>
                                    <p:set>
                                      <p:cBhvr>
                                        <p:cTn id="110" dur="1" fill="hold">
                                          <p:stCondLst>
                                            <p:cond delay="0"/>
                                          </p:stCondLst>
                                        </p:cTn>
                                        <p:tgtEl>
                                          <p:spTgt spid="1574944"/>
                                        </p:tgtEl>
                                        <p:attrNameLst>
                                          <p:attrName>style.visibility</p:attrName>
                                        </p:attrNameLst>
                                      </p:cBhvr>
                                      <p:to>
                                        <p:strVal val="visible"/>
                                      </p:to>
                                    </p:set>
                                    <p:anim calcmode="lin" valueType="num">
                                      <p:cBhvr>
                                        <p:cTn id="111" dur="500" fill="hold"/>
                                        <p:tgtEl>
                                          <p:spTgt spid="1574944"/>
                                        </p:tgtEl>
                                        <p:attrNameLst>
                                          <p:attrName>ppt_w</p:attrName>
                                        </p:attrNameLst>
                                      </p:cBhvr>
                                      <p:tavLst>
                                        <p:tav tm="0">
                                          <p:val>
                                            <p:fltVal val="0"/>
                                          </p:val>
                                        </p:tav>
                                        <p:tav tm="100000">
                                          <p:val>
                                            <p:strVal val="#ppt_w"/>
                                          </p:val>
                                        </p:tav>
                                      </p:tavLst>
                                    </p:anim>
                                    <p:anim calcmode="lin" valueType="num">
                                      <p:cBhvr>
                                        <p:cTn id="112" dur="500" fill="hold"/>
                                        <p:tgtEl>
                                          <p:spTgt spid="1574944"/>
                                        </p:tgtEl>
                                        <p:attrNameLst>
                                          <p:attrName>ppt_h</p:attrName>
                                        </p:attrNameLst>
                                      </p:cBhvr>
                                      <p:tavLst>
                                        <p:tav tm="0">
                                          <p:val>
                                            <p:fltVal val="0"/>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1574949">
                                            <p:txEl>
                                              <p:pRg st="0" end="0"/>
                                            </p:txEl>
                                          </p:spTgt>
                                        </p:tgtEl>
                                        <p:attrNameLst>
                                          <p:attrName>style.visibility</p:attrName>
                                        </p:attrNameLst>
                                      </p:cBhvr>
                                      <p:to>
                                        <p:strVal val="visible"/>
                                      </p:to>
                                    </p:set>
                                    <p:anim calcmode="lin" valueType="num">
                                      <p:cBhvr>
                                        <p:cTn id="117" dur="500" fill="hold"/>
                                        <p:tgtEl>
                                          <p:spTgt spid="1574949">
                                            <p:txEl>
                                              <p:pRg st="0" end="0"/>
                                            </p:txEl>
                                          </p:spTgt>
                                        </p:tgtEl>
                                        <p:attrNameLst>
                                          <p:attrName>ppt_w</p:attrName>
                                        </p:attrNameLst>
                                      </p:cBhvr>
                                      <p:tavLst>
                                        <p:tav tm="0">
                                          <p:val>
                                            <p:fltVal val="0"/>
                                          </p:val>
                                        </p:tav>
                                        <p:tav tm="100000">
                                          <p:val>
                                            <p:strVal val="#ppt_w"/>
                                          </p:val>
                                        </p:tav>
                                      </p:tavLst>
                                    </p:anim>
                                    <p:anim calcmode="lin" valueType="num">
                                      <p:cBhvr>
                                        <p:cTn id="118" dur="500" fill="hold"/>
                                        <p:tgtEl>
                                          <p:spTgt spid="157494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3" presetClass="entr" presetSubtype="16" fill="hold" grpId="0" nodeType="clickEffect">
                                  <p:stCondLst>
                                    <p:cond delay="0"/>
                                  </p:stCondLst>
                                  <p:childTnLst>
                                    <p:set>
                                      <p:cBhvr>
                                        <p:cTn id="122" dur="1" fill="hold">
                                          <p:stCondLst>
                                            <p:cond delay="0"/>
                                          </p:stCondLst>
                                        </p:cTn>
                                        <p:tgtEl>
                                          <p:spTgt spid="1574950">
                                            <p:txEl>
                                              <p:pRg st="0" end="0"/>
                                            </p:txEl>
                                          </p:spTgt>
                                        </p:tgtEl>
                                        <p:attrNameLst>
                                          <p:attrName>style.visibility</p:attrName>
                                        </p:attrNameLst>
                                      </p:cBhvr>
                                      <p:to>
                                        <p:strVal val="visible"/>
                                      </p:to>
                                    </p:set>
                                    <p:anim calcmode="lin" valueType="num">
                                      <p:cBhvr>
                                        <p:cTn id="123" dur="500" fill="hold"/>
                                        <p:tgtEl>
                                          <p:spTgt spid="1574950">
                                            <p:txEl>
                                              <p:pRg st="0" end="0"/>
                                            </p:txEl>
                                          </p:spTgt>
                                        </p:tgtEl>
                                        <p:attrNameLst>
                                          <p:attrName>ppt_w</p:attrName>
                                        </p:attrNameLst>
                                      </p:cBhvr>
                                      <p:tavLst>
                                        <p:tav tm="0">
                                          <p:val>
                                            <p:fltVal val="0"/>
                                          </p:val>
                                        </p:tav>
                                        <p:tav tm="100000">
                                          <p:val>
                                            <p:strVal val="#ppt_w"/>
                                          </p:val>
                                        </p:tav>
                                      </p:tavLst>
                                    </p:anim>
                                    <p:anim calcmode="lin" valueType="num">
                                      <p:cBhvr>
                                        <p:cTn id="124" dur="500" fill="hold"/>
                                        <p:tgtEl>
                                          <p:spTgt spid="157495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3" presetClass="entr" presetSubtype="16" fill="hold" grpId="0" nodeType="clickEffect">
                                  <p:stCondLst>
                                    <p:cond delay="0"/>
                                  </p:stCondLst>
                                  <p:childTnLst>
                                    <p:set>
                                      <p:cBhvr>
                                        <p:cTn id="128" dur="1" fill="hold">
                                          <p:stCondLst>
                                            <p:cond delay="0"/>
                                          </p:stCondLst>
                                        </p:cTn>
                                        <p:tgtEl>
                                          <p:spTgt spid="1574951">
                                            <p:txEl>
                                              <p:pRg st="0" end="0"/>
                                            </p:txEl>
                                          </p:spTgt>
                                        </p:tgtEl>
                                        <p:attrNameLst>
                                          <p:attrName>style.visibility</p:attrName>
                                        </p:attrNameLst>
                                      </p:cBhvr>
                                      <p:to>
                                        <p:strVal val="visible"/>
                                      </p:to>
                                    </p:set>
                                    <p:anim calcmode="lin" valueType="num">
                                      <p:cBhvr>
                                        <p:cTn id="129" dur="500" fill="hold"/>
                                        <p:tgtEl>
                                          <p:spTgt spid="1574951">
                                            <p:txEl>
                                              <p:pRg st="0" end="0"/>
                                            </p:txEl>
                                          </p:spTgt>
                                        </p:tgtEl>
                                        <p:attrNameLst>
                                          <p:attrName>ppt_w</p:attrName>
                                        </p:attrNameLst>
                                      </p:cBhvr>
                                      <p:tavLst>
                                        <p:tav tm="0">
                                          <p:val>
                                            <p:fltVal val="0"/>
                                          </p:val>
                                        </p:tav>
                                        <p:tav tm="100000">
                                          <p:val>
                                            <p:strVal val="#ppt_w"/>
                                          </p:val>
                                        </p:tav>
                                      </p:tavLst>
                                    </p:anim>
                                    <p:anim calcmode="lin" valueType="num">
                                      <p:cBhvr>
                                        <p:cTn id="130" dur="500" fill="hold"/>
                                        <p:tgtEl>
                                          <p:spTgt spid="15749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16" fill="hold" grpId="0" nodeType="clickEffect">
                                  <p:stCondLst>
                                    <p:cond delay="0"/>
                                  </p:stCondLst>
                                  <p:childTnLst>
                                    <p:set>
                                      <p:cBhvr>
                                        <p:cTn id="134" dur="1" fill="hold">
                                          <p:stCondLst>
                                            <p:cond delay="0"/>
                                          </p:stCondLst>
                                        </p:cTn>
                                        <p:tgtEl>
                                          <p:spTgt spid="1574945"/>
                                        </p:tgtEl>
                                        <p:attrNameLst>
                                          <p:attrName>style.visibility</p:attrName>
                                        </p:attrNameLst>
                                      </p:cBhvr>
                                      <p:to>
                                        <p:strVal val="visible"/>
                                      </p:to>
                                    </p:set>
                                    <p:anim calcmode="lin" valueType="num">
                                      <p:cBhvr>
                                        <p:cTn id="135" dur="500" fill="hold"/>
                                        <p:tgtEl>
                                          <p:spTgt spid="1574945"/>
                                        </p:tgtEl>
                                        <p:attrNameLst>
                                          <p:attrName>ppt_w</p:attrName>
                                        </p:attrNameLst>
                                      </p:cBhvr>
                                      <p:tavLst>
                                        <p:tav tm="0">
                                          <p:val>
                                            <p:fltVal val="0"/>
                                          </p:val>
                                        </p:tav>
                                        <p:tav tm="100000">
                                          <p:val>
                                            <p:strVal val="#ppt_w"/>
                                          </p:val>
                                        </p:tav>
                                      </p:tavLst>
                                    </p:anim>
                                    <p:anim calcmode="lin" valueType="num">
                                      <p:cBhvr>
                                        <p:cTn id="136" dur="500" fill="hold"/>
                                        <p:tgtEl>
                                          <p:spTgt spid="1574945"/>
                                        </p:tgtEl>
                                        <p:attrNameLst>
                                          <p:attrName>ppt_h</p:attrName>
                                        </p:attrNameLst>
                                      </p:cBhvr>
                                      <p:tavLst>
                                        <p:tav tm="0">
                                          <p:val>
                                            <p:fltVal val="0"/>
                                          </p:val>
                                        </p:tav>
                                        <p:tav tm="100000">
                                          <p:val>
                                            <p:strVal val="#ppt_h"/>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3" presetClass="entr" presetSubtype="16" fill="hold" grpId="0" nodeType="clickEffect">
                                  <p:stCondLst>
                                    <p:cond delay="0"/>
                                  </p:stCondLst>
                                  <p:childTnLst>
                                    <p:set>
                                      <p:cBhvr>
                                        <p:cTn id="140" dur="1" fill="hold">
                                          <p:stCondLst>
                                            <p:cond delay="0"/>
                                          </p:stCondLst>
                                        </p:cTn>
                                        <p:tgtEl>
                                          <p:spTgt spid="1574952">
                                            <p:txEl>
                                              <p:pRg st="0" end="0"/>
                                            </p:txEl>
                                          </p:spTgt>
                                        </p:tgtEl>
                                        <p:attrNameLst>
                                          <p:attrName>style.visibility</p:attrName>
                                        </p:attrNameLst>
                                      </p:cBhvr>
                                      <p:to>
                                        <p:strVal val="visible"/>
                                      </p:to>
                                    </p:set>
                                    <p:anim calcmode="lin" valueType="num">
                                      <p:cBhvr>
                                        <p:cTn id="141" dur="500" fill="hold"/>
                                        <p:tgtEl>
                                          <p:spTgt spid="1574952">
                                            <p:txEl>
                                              <p:pRg st="0" end="0"/>
                                            </p:txEl>
                                          </p:spTgt>
                                        </p:tgtEl>
                                        <p:attrNameLst>
                                          <p:attrName>ppt_w</p:attrName>
                                        </p:attrNameLst>
                                      </p:cBhvr>
                                      <p:tavLst>
                                        <p:tav tm="0">
                                          <p:val>
                                            <p:fltVal val="0"/>
                                          </p:val>
                                        </p:tav>
                                        <p:tav tm="100000">
                                          <p:val>
                                            <p:strVal val="#ppt_w"/>
                                          </p:val>
                                        </p:tav>
                                      </p:tavLst>
                                    </p:anim>
                                    <p:anim calcmode="lin" valueType="num">
                                      <p:cBhvr>
                                        <p:cTn id="142" dur="500" fill="hold"/>
                                        <p:tgtEl>
                                          <p:spTgt spid="157495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3" presetClass="entr" presetSubtype="16" fill="hold" grpId="0" nodeType="clickEffect">
                                  <p:stCondLst>
                                    <p:cond delay="0"/>
                                  </p:stCondLst>
                                  <p:childTnLst>
                                    <p:set>
                                      <p:cBhvr>
                                        <p:cTn id="146" dur="1" fill="hold">
                                          <p:stCondLst>
                                            <p:cond delay="0"/>
                                          </p:stCondLst>
                                        </p:cTn>
                                        <p:tgtEl>
                                          <p:spTgt spid="1574953">
                                            <p:txEl>
                                              <p:pRg st="0" end="0"/>
                                            </p:txEl>
                                          </p:spTgt>
                                        </p:tgtEl>
                                        <p:attrNameLst>
                                          <p:attrName>style.visibility</p:attrName>
                                        </p:attrNameLst>
                                      </p:cBhvr>
                                      <p:to>
                                        <p:strVal val="visible"/>
                                      </p:to>
                                    </p:set>
                                    <p:anim calcmode="lin" valueType="num">
                                      <p:cBhvr>
                                        <p:cTn id="147" dur="500" fill="hold"/>
                                        <p:tgtEl>
                                          <p:spTgt spid="1574953">
                                            <p:txEl>
                                              <p:pRg st="0" end="0"/>
                                            </p:txEl>
                                          </p:spTgt>
                                        </p:tgtEl>
                                        <p:attrNameLst>
                                          <p:attrName>ppt_w</p:attrName>
                                        </p:attrNameLst>
                                      </p:cBhvr>
                                      <p:tavLst>
                                        <p:tav tm="0">
                                          <p:val>
                                            <p:fltVal val="0"/>
                                          </p:val>
                                        </p:tav>
                                        <p:tav tm="100000">
                                          <p:val>
                                            <p:strVal val="#ppt_w"/>
                                          </p:val>
                                        </p:tav>
                                      </p:tavLst>
                                    </p:anim>
                                    <p:anim calcmode="lin" valueType="num">
                                      <p:cBhvr>
                                        <p:cTn id="148" dur="500" fill="hold"/>
                                        <p:tgtEl>
                                          <p:spTgt spid="157495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3" presetClass="entr" presetSubtype="16" fill="hold" grpId="0" nodeType="clickEffect">
                                  <p:stCondLst>
                                    <p:cond delay="0"/>
                                  </p:stCondLst>
                                  <p:childTnLst>
                                    <p:set>
                                      <p:cBhvr>
                                        <p:cTn id="152" dur="1" fill="hold">
                                          <p:stCondLst>
                                            <p:cond delay="0"/>
                                          </p:stCondLst>
                                        </p:cTn>
                                        <p:tgtEl>
                                          <p:spTgt spid="1574954"/>
                                        </p:tgtEl>
                                        <p:attrNameLst>
                                          <p:attrName>style.visibility</p:attrName>
                                        </p:attrNameLst>
                                      </p:cBhvr>
                                      <p:to>
                                        <p:strVal val="visible"/>
                                      </p:to>
                                    </p:set>
                                    <p:anim calcmode="lin" valueType="num">
                                      <p:cBhvr>
                                        <p:cTn id="153" dur="500" fill="hold"/>
                                        <p:tgtEl>
                                          <p:spTgt spid="1574954"/>
                                        </p:tgtEl>
                                        <p:attrNameLst>
                                          <p:attrName>ppt_w</p:attrName>
                                        </p:attrNameLst>
                                      </p:cBhvr>
                                      <p:tavLst>
                                        <p:tav tm="0">
                                          <p:val>
                                            <p:fltVal val="0"/>
                                          </p:val>
                                        </p:tav>
                                        <p:tav tm="100000">
                                          <p:val>
                                            <p:strVal val="#ppt_w"/>
                                          </p:val>
                                        </p:tav>
                                      </p:tavLst>
                                    </p:anim>
                                    <p:anim calcmode="lin" valueType="num">
                                      <p:cBhvr>
                                        <p:cTn id="154" dur="500" fill="hold"/>
                                        <p:tgtEl>
                                          <p:spTgt spid="15749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4926" grpId="0" animBg="1" autoUpdateAnimBg="0"/>
      <p:bldP spid="1574942" grpId="0" build="p" autoUpdateAnimBg="0"/>
      <p:bldP spid="1574943" grpId="0" autoUpdateAnimBg="0"/>
      <p:bldP spid="1574944" grpId="0" autoUpdateAnimBg="0"/>
      <p:bldP spid="1574945" grpId="0" autoUpdateAnimBg="0"/>
      <p:bldP spid="1574946" grpId="0" autoUpdateAnimBg="0"/>
      <p:bldP spid="1574947" grpId="0" autoUpdateAnimBg="0"/>
      <p:bldP spid="1574948" grpId="0" autoUpdateAnimBg="0"/>
      <p:bldP spid="1574949" grpId="0" build="p" autoUpdateAnimBg="0"/>
      <p:bldP spid="1574950" grpId="0" build="p" autoUpdateAnimBg="0"/>
      <p:bldP spid="1574951" grpId="0" build="p" autoUpdateAnimBg="0"/>
      <p:bldP spid="1574952" grpId="0" build="p" autoUpdateAnimBg="0"/>
      <p:bldP spid="1574953" grpId="0" build="p" autoUpdateAnimBg="0"/>
      <p:bldP spid="1574954" grpId="0" autoUpdateAnimBg="0"/>
      <p:bldP spid="1574955" grpId="0" build="p" autoUpdateAnimBg="0"/>
      <p:bldP spid="1574957" grpId="0" animBg="1" autoUpdateAnimBg="0"/>
      <p:bldP spid="1574958" grpId="0" animBg="1" autoUpdateAnimBg="0"/>
      <p:bldP spid="1574959" grpId="0" animBg="1" autoUpdateAnimBg="0"/>
      <p:bldP spid="1574960" grpId="0" animBg="1" autoUpdateAnimBg="0"/>
      <p:bldP spid="1574961"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714375" y="622300"/>
            <a:ext cx="8477250" cy="60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898" tIns="42712" rIns="83898" bIns="42712" numCol="1" anchor="ctr" anchorCtr="0" compatLnSpc="1">
            <a:prstTxWarp prst="textNoShape">
              <a:avLst/>
            </a:prstTxWarp>
          </a:bodyPr>
          <a:lstStyle/>
          <a:p>
            <a:r>
              <a:rPr lang="fr-FR" altLang="fr-FR" sz="4000" b="1" i="1" dirty="0" smtClean="0">
                <a:solidFill>
                  <a:srgbClr val="3333CC"/>
                </a:solidFill>
                <a:latin typeface="Arial" panose="020B0604020202020204" pitchFamily="34" charset="0"/>
              </a:rPr>
              <a:t>Synthèse Postes de charge</a:t>
            </a:r>
          </a:p>
        </p:txBody>
      </p:sp>
      <p:sp>
        <p:nvSpPr>
          <p:cNvPr id="59395" name="Rectangle 3"/>
          <p:cNvSpPr>
            <a:spLocks noGrp="1" noChangeArrowheads="1"/>
          </p:cNvSpPr>
          <p:nvPr>
            <p:ph type="body" idx="1"/>
          </p:nvPr>
        </p:nvSpPr>
        <p:spPr bwMode="auto">
          <a:xfrm>
            <a:off x="177617" y="1636713"/>
            <a:ext cx="9486077" cy="4652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898" tIns="42712" rIns="83898" bIns="42712" numCol="1" anchor="t" anchorCtr="0" compatLnSpc="1">
            <a:prstTxWarp prst="textNoShape">
              <a:avLst/>
            </a:prstTxWarp>
          </a:bodyPr>
          <a:lstStyle/>
          <a:p>
            <a:pPr algn="just">
              <a:buFontTx/>
              <a:buNone/>
            </a:pPr>
            <a:r>
              <a:rPr lang="fr-FR" altLang="fr-FR" sz="2800" b="1" dirty="0" smtClean="0">
                <a:latin typeface="Arial" panose="020B0604020202020204" pitchFamily="34" charset="0"/>
              </a:rPr>
              <a:t>	</a:t>
            </a:r>
            <a:r>
              <a:rPr lang="fr-FR" altLang="fr-FR" sz="2800" b="1" dirty="0" smtClean="0">
                <a:solidFill>
                  <a:srgbClr val="009900"/>
                </a:solidFill>
                <a:latin typeface="Arial" panose="020B0604020202020204" pitchFamily="34" charset="0"/>
              </a:rPr>
              <a:t>C'est l'unité de décomposition d'un atelier la plus précise, pour les besoins de l'ordonnancement et de l'imputation des coûts</a:t>
            </a:r>
          </a:p>
          <a:p>
            <a:pPr>
              <a:buFontTx/>
              <a:buNone/>
            </a:pPr>
            <a:endParaRPr lang="fr-FR" altLang="fr-FR" sz="2800" b="1" dirty="0" smtClean="0">
              <a:solidFill>
                <a:srgbClr val="063DE8"/>
              </a:solidFill>
              <a:latin typeface="Arial" panose="020B0604020202020204" pitchFamily="34" charset="0"/>
            </a:endParaRPr>
          </a:p>
          <a:p>
            <a:pPr>
              <a:buFontTx/>
              <a:buNone/>
            </a:pPr>
            <a:endParaRPr lang="fr-FR" altLang="fr-FR" sz="2800" b="1" dirty="0" smtClean="0">
              <a:solidFill>
                <a:srgbClr val="063DE8"/>
              </a:solidFill>
              <a:latin typeface="Arial" panose="020B0604020202020204" pitchFamily="34" charset="0"/>
            </a:endParaRPr>
          </a:p>
          <a:p>
            <a:pPr>
              <a:buFontTx/>
              <a:buNone/>
            </a:pPr>
            <a:r>
              <a:rPr lang="fr-FR" altLang="fr-FR" sz="2800" b="1" dirty="0" smtClean="0">
                <a:solidFill>
                  <a:srgbClr val="3333CC"/>
                </a:solidFill>
                <a:latin typeface="Arial" panose="020B0604020202020204" pitchFamily="34" charset="0"/>
              </a:rPr>
              <a:t>Peut être composé de :</a:t>
            </a:r>
          </a:p>
          <a:p>
            <a:pPr marL="1190625" lvl="2">
              <a:buFontTx/>
              <a:buNone/>
            </a:pPr>
            <a:r>
              <a:rPr lang="fr-FR" altLang="fr-FR" sz="2400" b="1" dirty="0" smtClean="0">
                <a:solidFill>
                  <a:srgbClr val="3333CC"/>
                </a:solidFill>
                <a:latin typeface="Arial" panose="020B0604020202020204" pitchFamily="34" charset="0"/>
              </a:rPr>
              <a:t> - une ou plusieurs  </a:t>
            </a:r>
            <a:r>
              <a:rPr lang="fr-FR" altLang="fr-FR" sz="2400" b="1" dirty="0" smtClean="0">
                <a:solidFill>
                  <a:srgbClr val="009900"/>
                </a:solidFill>
                <a:latin typeface="Arial" panose="020B0604020202020204" pitchFamily="34" charset="0"/>
              </a:rPr>
              <a:t>MACHINES</a:t>
            </a:r>
            <a:r>
              <a:rPr lang="fr-FR" altLang="fr-FR" sz="2400" b="1" dirty="0" smtClean="0">
                <a:solidFill>
                  <a:srgbClr val="3333CC"/>
                </a:solidFill>
                <a:latin typeface="Arial" panose="020B0604020202020204" pitchFamily="34" charset="0"/>
              </a:rPr>
              <a:t> (poste de travail)</a:t>
            </a:r>
          </a:p>
          <a:p>
            <a:pPr marL="1190625" lvl="2">
              <a:buFontTx/>
              <a:buNone/>
            </a:pPr>
            <a:r>
              <a:rPr lang="fr-FR" altLang="fr-FR" sz="2400" b="1" dirty="0" smtClean="0">
                <a:solidFill>
                  <a:srgbClr val="3333CC"/>
                </a:solidFill>
                <a:latin typeface="Arial" panose="020B0604020202020204" pitchFamily="34" charset="0"/>
              </a:rPr>
              <a:t> - une ou plusieurs  </a:t>
            </a:r>
            <a:r>
              <a:rPr lang="fr-FR" altLang="fr-FR" sz="2400" b="1" dirty="0" smtClean="0">
                <a:solidFill>
                  <a:srgbClr val="009900"/>
                </a:solidFill>
                <a:latin typeface="Arial" panose="020B0604020202020204" pitchFamily="34" charset="0"/>
              </a:rPr>
              <a:t>PERSONNES</a:t>
            </a:r>
          </a:p>
          <a:p>
            <a:pPr marL="1190625" lvl="2">
              <a:buFontTx/>
              <a:buNone/>
            </a:pPr>
            <a:r>
              <a:rPr lang="fr-FR" altLang="fr-FR" sz="2400" b="1" dirty="0" smtClean="0">
                <a:solidFill>
                  <a:srgbClr val="3333CC"/>
                </a:solidFill>
                <a:latin typeface="Arial" panose="020B0604020202020204" pitchFamily="34" charset="0"/>
              </a:rPr>
              <a:t> - une </a:t>
            </a:r>
            <a:r>
              <a:rPr lang="fr-FR" altLang="fr-FR" sz="2400" b="1" dirty="0" smtClean="0">
                <a:solidFill>
                  <a:srgbClr val="009900"/>
                </a:solidFill>
                <a:latin typeface="Arial" panose="020B0604020202020204" pitchFamily="34" charset="0"/>
              </a:rPr>
              <a:t>COMBINAISON</a:t>
            </a:r>
            <a:r>
              <a:rPr lang="fr-FR" altLang="fr-FR" sz="2400" b="1" dirty="0" smtClean="0">
                <a:solidFill>
                  <a:srgbClr val="3333CC"/>
                </a:solidFill>
                <a:latin typeface="Arial" panose="020B0604020202020204" pitchFamily="34" charset="0"/>
              </a:rPr>
              <a:t> de  </a:t>
            </a:r>
            <a:r>
              <a:rPr lang="fr-FR" altLang="fr-FR" sz="2400" b="1" dirty="0" smtClean="0">
                <a:solidFill>
                  <a:srgbClr val="009900"/>
                </a:solidFill>
                <a:latin typeface="Arial" panose="020B0604020202020204" pitchFamily="34" charset="0"/>
              </a:rPr>
              <a:t>MACHINES</a:t>
            </a:r>
            <a:r>
              <a:rPr lang="fr-FR" altLang="fr-FR" sz="2400" b="1" dirty="0" smtClean="0">
                <a:solidFill>
                  <a:srgbClr val="3333CC"/>
                </a:solidFill>
                <a:latin typeface="Arial" panose="020B0604020202020204" pitchFamily="34" charset="0"/>
              </a:rPr>
              <a:t> et de </a:t>
            </a:r>
            <a:r>
              <a:rPr lang="fr-FR" altLang="fr-FR" sz="2400" b="1" dirty="0" smtClean="0">
                <a:solidFill>
                  <a:srgbClr val="009900"/>
                </a:solidFill>
                <a:latin typeface="Arial" panose="020B0604020202020204" pitchFamily="34" charset="0"/>
              </a:rPr>
              <a:t>PERSONNES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27"/>
          <p:cNvSpPr>
            <a:spLocks noChangeArrowheads="1"/>
          </p:cNvSpPr>
          <p:nvPr/>
        </p:nvSpPr>
        <p:spPr bwMode="auto">
          <a:xfrm>
            <a:off x="2743200" y="1257300"/>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0420" name="Rectangle 1028"/>
          <p:cNvSpPr>
            <a:spLocks noChangeArrowheads="1"/>
          </p:cNvSpPr>
          <p:nvPr/>
        </p:nvSpPr>
        <p:spPr bwMode="auto">
          <a:xfrm>
            <a:off x="6991350" y="1252538"/>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0421" name="Rectangle 1029"/>
          <p:cNvSpPr>
            <a:spLocks noChangeArrowheads="1"/>
          </p:cNvSpPr>
          <p:nvPr/>
        </p:nvSpPr>
        <p:spPr bwMode="auto">
          <a:xfrm>
            <a:off x="533400" y="1276350"/>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0422" name="WordArt 1030"/>
          <p:cNvSpPr>
            <a:spLocks noChangeArrowheads="1" noChangeShapeType="1" noTextEdit="1"/>
          </p:cNvSpPr>
          <p:nvPr/>
        </p:nvSpPr>
        <p:spPr bwMode="auto">
          <a:xfrm rot="-2630719">
            <a:off x="1119188" y="3321050"/>
            <a:ext cx="2905125" cy="1457325"/>
          </a:xfrm>
          <a:prstGeom prst="rect">
            <a:avLst/>
          </a:prstGeom>
        </p:spPr>
        <p:txBody>
          <a:bodyPr wrap="none" fromWordArt="1">
            <a:prstTxWarp prst="textSlantUp">
              <a:avLst>
                <a:gd name="adj" fmla="val 55556"/>
              </a:avLst>
            </a:prstTxWarp>
          </a:bodyPr>
          <a:lstStyle/>
          <a:p>
            <a:r>
              <a:rPr lang="fr-FR" sz="3600" kern="10">
                <a:ln w="9525">
                  <a:solidFill>
                    <a:schemeClr val="folHlink"/>
                  </a:solidFill>
                  <a:round/>
                  <a:headEnd type="none" w="sm" len="sm"/>
                  <a:tailEnd type="none" w="sm" len="sm"/>
                </a:ln>
                <a:solidFill>
                  <a:schemeClr val="folHlink"/>
                </a:solidFill>
                <a:latin typeface="Arial Black" panose="020B0A04020102020204" pitchFamily="34" charset="0"/>
              </a:rPr>
              <a:t>Ressources</a:t>
            </a:r>
          </a:p>
        </p:txBody>
      </p:sp>
      <p:sp>
        <p:nvSpPr>
          <p:cNvPr id="60423" name="WordArt 1031"/>
          <p:cNvSpPr>
            <a:spLocks noChangeArrowheads="1" noChangeShapeType="1" noTextEdit="1"/>
          </p:cNvSpPr>
          <p:nvPr/>
        </p:nvSpPr>
        <p:spPr bwMode="auto">
          <a:xfrm rot="-2630719">
            <a:off x="6705600" y="2838450"/>
            <a:ext cx="2905125" cy="1457325"/>
          </a:xfrm>
          <a:prstGeom prst="rect">
            <a:avLst/>
          </a:prstGeom>
        </p:spPr>
        <p:txBody>
          <a:bodyPr wrap="none" fromWordArt="1">
            <a:prstTxWarp prst="textSlantUp">
              <a:avLst>
                <a:gd name="adj" fmla="val 55556"/>
              </a:avLst>
            </a:prstTxWarp>
          </a:bodyPr>
          <a:lstStyle/>
          <a:p>
            <a:r>
              <a:rPr lang="fr-FR" sz="3600" kern="10">
                <a:ln w="9525">
                  <a:solidFill>
                    <a:schemeClr val="folHlink"/>
                  </a:solidFill>
                  <a:round/>
                  <a:headEnd type="none" w="sm" len="sm"/>
                  <a:tailEnd type="none" w="sm" len="sm"/>
                </a:ln>
                <a:solidFill>
                  <a:schemeClr val="folHlink"/>
                </a:solidFill>
                <a:latin typeface="Arial Black" panose="020B0A04020102020204" pitchFamily="34" charset="0"/>
              </a:rPr>
              <a:t>Résultats</a:t>
            </a:r>
          </a:p>
        </p:txBody>
      </p:sp>
      <p:sp>
        <p:nvSpPr>
          <p:cNvPr id="60424" name="Rectangle 1032"/>
          <p:cNvSpPr>
            <a:spLocks noChangeArrowheads="1"/>
          </p:cNvSpPr>
          <p:nvPr/>
        </p:nvSpPr>
        <p:spPr bwMode="auto">
          <a:xfrm>
            <a:off x="609600" y="1352550"/>
            <a:ext cx="1962150" cy="20764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0426" name="Text Box 1034"/>
          <p:cNvSpPr txBox="1">
            <a:spLocks noChangeArrowheads="1"/>
          </p:cNvSpPr>
          <p:nvPr/>
        </p:nvSpPr>
        <p:spPr bwMode="auto">
          <a:xfrm>
            <a:off x="593725" y="590550"/>
            <a:ext cx="2225273" cy="52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b="1" dirty="0">
                <a:solidFill>
                  <a:srgbClr val="3333CC"/>
                </a:solidFill>
              </a:rPr>
              <a:t>Ressources</a:t>
            </a:r>
          </a:p>
        </p:txBody>
      </p:sp>
      <p:sp>
        <p:nvSpPr>
          <p:cNvPr id="60427" name="Text Box 1035"/>
          <p:cNvSpPr txBox="1">
            <a:spLocks noChangeArrowheads="1"/>
          </p:cNvSpPr>
          <p:nvPr/>
        </p:nvSpPr>
        <p:spPr bwMode="auto">
          <a:xfrm>
            <a:off x="671513" y="1365250"/>
            <a:ext cx="15430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200" b="1">
                <a:solidFill>
                  <a:schemeClr val="tx1"/>
                </a:solidFill>
              </a:rPr>
              <a:t>Tables :</a:t>
            </a:r>
          </a:p>
          <a:p>
            <a:pPr algn="l"/>
            <a:r>
              <a:rPr lang="fr-FR" altLang="fr-FR" sz="1200" b="1">
                <a:solidFill>
                  <a:schemeClr val="tx1"/>
                </a:solidFill>
              </a:rPr>
              <a:t>Articles,</a:t>
            </a:r>
          </a:p>
          <a:p>
            <a:pPr algn="l"/>
            <a:r>
              <a:rPr lang="fr-FR" altLang="fr-FR" sz="1200" b="1">
                <a:solidFill>
                  <a:schemeClr val="tx1"/>
                </a:solidFill>
              </a:rPr>
              <a:t>Nomenclatures</a:t>
            </a:r>
          </a:p>
          <a:p>
            <a:pPr algn="l"/>
            <a:r>
              <a:rPr lang="fr-FR" altLang="fr-FR" sz="1200" b="1">
                <a:solidFill>
                  <a:schemeClr val="tx1"/>
                </a:solidFill>
              </a:rPr>
              <a:t>Postes de charges</a:t>
            </a:r>
          </a:p>
        </p:txBody>
      </p:sp>
      <p:sp>
        <p:nvSpPr>
          <p:cNvPr id="60428" name="WordArt 1036"/>
          <p:cNvSpPr>
            <a:spLocks noChangeArrowheads="1" noChangeShapeType="1" noTextEdit="1"/>
          </p:cNvSpPr>
          <p:nvPr/>
        </p:nvSpPr>
        <p:spPr bwMode="auto">
          <a:xfrm rot="-2630719">
            <a:off x="3808413" y="3005138"/>
            <a:ext cx="2903537" cy="1457325"/>
          </a:xfrm>
          <a:prstGeom prst="rect">
            <a:avLst/>
          </a:prstGeom>
        </p:spPr>
        <p:txBody>
          <a:bodyPr wrap="none" fromWordArt="1">
            <a:prstTxWarp prst="textSlantUp">
              <a:avLst>
                <a:gd name="adj" fmla="val 55556"/>
              </a:avLst>
            </a:prstTxWarp>
          </a:bodyPr>
          <a:lstStyle/>
          <a:p>
            <a:r>
              <a:rPr lang="fr-FR" sz="3600" kern="10">
                <a:ln w="9525">
                  <a:solidFill>
                    <a:schemeClr val="folHlink"/>
                  </a:solidFill>
                  <a:round/>
                  <a:headEnd type="none" w="sm" len="sm"/>
                  <a:tailEnd type="none" w="sm" len="sm"/>
                </a:ln>
                <a:solidFill>
                  <a:schemeClr val="folHlink"/>
                </a:solidFill>
                <a:latin typeface="Arial Black" panose="020B0A04020102020204" pitchFamily="34" charset="0"/>
              </a:rPr>
              <a:t>Activités</a:t>
            </a:r>
          </a:p>
        </p:txBody>
      </p:sp>
      <p:sp>
        <p:nvSpPr>
          <p:cNvPr id="60429" name="Rectangle 1037"/>
          <p:cNvSpPr>
            <a:spLocks noChangeArrowheads="1"/>
          </p:cNvSpPr>
          <p:nvPr/>
        </p:nvSpPr>
        <p:spPr bwMode="auto">
          <a:xfrm>
            <a:off x="1263650" y="1114425"/>
            <a:ext cx="7823200" cy="514350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0430" name="Text Box 1038"/>
          <p:cNvSpPr txBox="1">
            <a:spLocks noChangeArrowheads="1"/>
          </p:cNvSpPr>
          <p:nvPr/>
        </p:nvSpPr>
        <p:spPr bwMode="auto">
          <a:xfrm>
            <a:off x="1290638" y="1160463"/>
            <a:ext cx="1473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400" b="1">
                <a:solidFill>
                  <a:schemeClr val="tx1"/>
                </a:solidFill>
              </a:rPr>
              <a:t>Gammes</a:t>
            </a:r>
          </a:p>
        </p:txBody>
      </p:sp>
      <p:grpSp>
        <p:nvGrpSpPr>
          <p:cNvPr id="60431" name="Group 1039"/>
          <p:cNvGrpSpPr>
            <a:grpSpLocks/>
          </p:cNvGrpSpPr>
          <p:nvPr/>
        </p:nvGrpSpPr>
        <p:grpSpPr bwMode="auto">
          <a:xfrm>
            <a:off x="2024063" y="1570038"/>
            <a:ext cx="6837362" cy="4497387"/>
            <a:chOff x="687" y="274"/>
            <a:chExt cx="4491" cy="2940"/>
          </a:xfrm>
        </p:grpSpPr>
        <p:sp>
          <p:nvSpPr>
            <p:cNvPr id="60472" name="Rectangle 1040"/>
            <p:cNvSpPr>
              <a:spLocks noChangeArrowheads="1"/>
            </p:cNvSpPr>
            <p:nvPr/>
          </p:nvSpPr>
          <p:spPr bwMode="auto">
            <a:xfrm>
              <a:off x="690" y="274"/>
              <a:ext cx="4399" cy="29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0473" name="Text Box 1041"/>
            <p:cNvSpPr txBox="1">
              <a:spLocks noChangeArrowheads="1"/>
            </p:cNvSpPr>
            <p:nvPr/>
          </p:nvSpPr>
          <p:spPr bwMode="auto">
            <a:xfrm>
              <a:off x="1238" y="282"/>
              <a:ext cx="559"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dirty="0" smtClean="0">
                  <a:solidFill>
                    <a:schemeClr val="tx1"/>
                  </a:solidFill>
                </a:rPr>
                <a:t>Libellé</a:t>
              </a:r>
              <a:endParaRPr lang="fr-FR" altLang="fr-FR" dirty="0">
                <a:solidFill>
                  <a:schemeClr val="tx1"/>
                </a:solidFill>
              </a:endParaRPr>
            </a:p>
          </p:txBody>
        </p:sp>
        <p:sp>
          <p:nvSpPr>
            <p:cNvPr id="60474" name="Text Box 1042"/>
            <p:cNvSpPr txBox="1">
              <a:spLocks noChangeArrowheads="1"/>
            </p:cNvSpPr>
            <p:nvPr/>
          </p:nvSpPr>
          <p:spPr bwMode="auto">
            <a:xfrm>
              <a:off x="689" y="282"/>
              <a:ext cx="54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a:solidFill>
                    <a:schemeClr val="tx1"/>
                  </a:solidFill>
                </a:rPr>
                <a:t>N° OP</a:t>
              </a:r>
            </a:p>
          </p:txBody>
        </p:sp>
        <p:sp>
          <p:nvSpPr>
            <p:cNvPr id="60475" name="Text Box 1043"/>
            <p:cNvSpPr txBox="1">
              <a:spLocks noChangeArrowheads="1"/>
            </p:cNvSpPr>
            <p:nvPr/>
          </p:nvSpPr>
          <p:spPr bwMode="auto">
            <a:xfrm>
              <a:off x="2260" y="282"/>
              <a:ext cx="43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a:solidFill>
                    <a:schemeClr val="tx1"/>
                  </a:solidFill>
                </a:rPr>
                <a:t>PDC</a:t>
              </a:r>
            </a:p>
          </p:txBody>
        </p:sp>
        <p:sp>
          <p:nvSpPr>
            <p:cNvPr id="60476" name="Text Box 1044"/>
            <p:cNvSpPr txBox="1">
              <a:spLocks noChangeArrowheads="1"/>
            </p:cNvSpPr>
            <p:nvPr/>
          </p:nvSpPr>
          <p:spPr bwMode="auto">
            <a:xfrm>
              <a:off x="4047" y="282"/>
              <a:ext cx="1131"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a:solidFill>
                    <a:schemeClr val="tx1"/>
                  </a:solidFill>
                </a:rPr>
                <a:t>Tps unitaire (h)</a:t>
              </a:r>
            </a:p>
          </p:txBody>
        </p:sp>
        <p:sp>
          <p:nvSpPr>
            <p:cNvPr id="60477" name="Line 1045"/>
            <p:cNvSpPr>
              <a:spLocks noChangeShapeType="1"/>
            </p:cNvSpPr>
            <p:nvPr/>
          </p:nvSpPr>
          <p:spPr bwMode="auto">
            <a:xfrm>
              <a:off x="1212" y="803"/>
              <a:ext cx="0" cy="4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78" name="Line 1046"/>
            <p:cNvSpPr>
              <a:spLocks noChangeShapeType="1"/>
            </p:cNvSpPr>
            <p:nvPr/>
          </p:nvSpPr>
          <p:spPr bwMode="auto">
            <a:xfrm>
              <a:off x="2757" y="802"/>
              <a:ext cx="0" cy="4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79" name="Line 1047"/>
            <p:cNvSpPr>
              <a:spLocks noChangeShapeType="1"/>
            </p:cNvSpPr>
            <p:nvPr/>
          </p:nvSpPr>
          <p:spPr bwMode="auto">
            <a:xfrm>
              <a:off x="2155" y="804"/>
              <a:ext cx="0" cy="4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80" name="Line 1048"/>
            <p:cNvSpPr>
              <a:spLocks noChangeShapeType="1"/>
            </p:cNvSpPr>
            <p:nvPr/>
          </p:nvSpPr>
          <p:spPr bwMode="auto">
            <a:xfrm>
              <a:off x="690" y="52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81" name="Line 1049"/>
            <p:cNvSpPr>
              <a:spLocks noChangeShapeType="1"/>
            </p:cNvSpPr>
            <p:nvPr/>
          </p:nvSpPr>
          <p:spPr bwMode="auto">
            <a:xfrm>
              <a:off x="690" y="523"/>
              <a:ext cx="439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82" name="Line 1050"/>
            <p:cNvSpPr>
              <a:spLocks noChangeShapeType="1"/>
            </p:cNvSpPr>
            <p:nvPr/>
          </p:nvSpPr>
          <p:spPr bwMode="auto">
            <a:xfrm>
              <a:off x="691" y="801"/>
              <a:ext cx="439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83" name="Line 1051"/>
            <p:cNvSpPr>
              <a:spLocks noChangeShapeType="1"/>
            </p:cNvSpPr>
            <p:nvPr/>
          </p:nvSpPr>
          <p:spPr bwMode="auto">
            <a:xfrm>
              <a:off x="690" y="1021"/>
              <a:ext cx="44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84" name="Line 1052"/>
            <p:cNvSpPr>
              <a:spLocks noChangeShapeType="1"/>
            </p:cNvSpPr>
            <p:nvPr/>
          </p:nvSpPr>
          <p:spPr bwMode="auto">
            <a:xfrm>
              <a:off x="693" y="1273"/>
              <a:ext cx="43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85" name="Line 1053"/>
            <p:cNvSpPr>
              <a:spLocks noChangeShapeType="1"/>
            </p:cNvSpPr>
            <p:nvPr/>
          </p:nvSpPr>
          <p:spPr bwMode="auto">
            <a:xfrm>
              <a:off x="691" y="1510"/>
              <a:ext cx="43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86" name="Line 1054"/>
            <p:cNvSpPr>
              <a:spLocks noChangeShapeType="1"/>
            </p:cNvSpPr>
            <p:nvPr/>
          </p:nvSpPr>
          <p:spPr bwMode="auto">
            <a:xfrm>
              <a:off x="687" y="1753"/>
              <a:ext cx="43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87" name="Line 1055"/>
            <p:cNvSpPr>
              <a:spLocks noChangeShapeType="1"/>
            </p:cNvSpPr>
            <p:nvPr/>
          </p:nvSpPr>
          <p:spPr bwMode="auto">
            <a:xfrm>
              <a:off x="2155" y="283"/>
              <a:ext cx="0" cy="2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88" name="Line 1056"/>
            <p:cNvSpPr>
              <a:spLocks noChangeShapeType="1"/>
            </p:cNvSpPr>
            <p:nvPr/>
          </p:nvSpPr>
          <p:spPr bwMode="auto">
            <a:xfrm>
              <a:off x="1212" y="274"/>
              <a:ext cx="0" cy="2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89" name="Line 1057"/>
            <p:cNvSpPr>
              <a:spLocks noChangeShapeType="1"/>
            </p:cNvSpPr>
            <p:nvPr/>
          </p:nvSpPr>
          <p:spPr bwMode="auto">
            <a:xfrm>
              <a:off x="2757" y="282"/>
              <a:ext cx="0" cy="2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90" name="Line 1058"/>
            <p:cNvSpPr>
              <a:spLocks noChangeShapeType="1"/>
            </p:cNvSpPr>
            <p:nvPr/>
          </p:nvSpPr>
          <p:spPr bwMode="auto">
            <a:xfrm>
              <a:off x="1223" y="1516"/>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91" name="Line 1059"/>
            <p:cNvSpPr>
              <a:spLocks noChangeShapeType="1"/>
            </p:cNvSpPr>
            <p:nvPr/>
          </p:nvSpPr>
          <p:spPr bwMode="auto">
            <a:xfrm>
              <a:off x="2768" y="1509"/>
              <a:ext cx="0" cy="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92" name="Line 1060"/>
            <p:cNvSpPr>
              <a:spLocks noChangeShapeType="1"/>
            </p:cNvSpPr>
            <p:nvPr/>
          </p:nvSpPr>
          <p:spPr bwMode="auto">
            <a:xfrm>
              <a:off x="2166" y="1510"/>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93" name="Line 1061"/>
            <p:cNvSpPr>
              <a:spLocks noChangeShapeType="1"/>
            </p:cNvSpPr>
            <p:nvPr/>
          </p:nvSpPr>
          <p:spPr bwMode="auto">
            <a:xfrm>
              <a:off x="692" y="2020"/>
              <a:ext cx="43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94" name="Line 1062"/>
            <p:cNvSpPr>
              <a:spLocks noChangeShapeType="1"/>
            </p:cNvSpPr>
            <p:nvPr/>
          </p:nvSpPr>
          <p:spPr bwMode="auto">
            <a:xfrm>
              <a:off x="692" y="2240"/>
              <a:ext cx="439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95" name="Line 1063"/>
            <p:cNvSpPr>
              <a:spLocks noChangeShapeType="1"/>
            </p:cNvSpPr>
            <p:nvPr/>
          </p:nvSpPr>
          <p:spPr bwMode="auto">
            <a:xfrm>
              <a:off x="688" y="2493"/>
              <a:ext cx="439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96" name="Line 1064"/>
            <p:cNvSpPr>
              <a:spLocks noChangeShapeType="1"/>
            </p:cNvSpPr>
            <p:nvPr/>
          </p:nvSpPr>
          <p:spPr bwMode="auto">
            <a:xfrm>
              <a:off x="694" y="2729"/>
              <a:ext cx="43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97" name="Line 1065"/>
            <p:cNvSpPr>
              <a:spLocks noChangeShapeType="1"/>
            </p:cNvSpPr>
            <p:nvPr/>
          </p:nvSpPr>
          <p:spPr bwMode="auto">
            <a:xfrm>
              <a:off x="690" y="2972"/>
              <a:ext cx="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98" name="Line 1066"/>
            <p:cNvSpPr>
              <a:spLocks noChangeShapeType="1"/>
            </p:cNvSpPr>
            <p:nvPr/>
          </p:nvSpPr>
          <p:spPr bwMode="auto">
            <a:xfrm>
              <a:off x="1223" y="2495"/>
              <a:ext cx="0" cy="2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99" name="Line 1067"/>
            <p:cNvSpPr>
              <a:spLocks noChangeShapeType="1"/>
            </p:cNvSpPr>
            <p:nvPr/>
          </p:nvSpPr>
          <p:spPr bwMode="auto">
            <a:xfrm>
              <a:off x="2175" y="2495"/>
              <a:ext cx="0" cy="2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00" name="Line 1068"/>
            <p:cNvSpPr>
              <a:spLocks noChangeShapeType="1"/>
            </p:cNvSpPr>
            <p:nvPr/>
          </p:nvSpPr>
          <p:spPr bwMode="auto">
            <a:xfrm>
              <a:off x="2781" y="249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01" name="Line 1069"/>
            <p:cNvSpPr>
              <a:spLocks noChangeShapeType="1"/>
            </p:cNvSpPr>
            <p:nvPr/>
          </p:nvSpPr>
          <p:spPr bwMode="auto">
            <a:xfrm>
              <a:off x="1223" y="2970"/>
              <a:ext cx="0" cy="2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02" name="Line 1070"/>
            <p:cNvSpPr>
              <a:spLocks noChangeShapeType="1"/>
            </p:cNvSpPr>
            <p:nvPr/>
          </p:nvSpPr>
          <p:spPr bwMode="auto">
            <a:xfrm>
              <a:off x="2175" y="2974"/>
              <a:ext cx="0" cy="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03" name="Line 1071"/>
            <p:cNvSpPr>
              <a:spLocks noChangeShapeType="1"/>
            </p:cNvSpPr>
            <p:nvPr/>
          </p:nvSpPr>
          <p:spPr bwMode="auto">
            <a:xfrm>
              <a:off x="2781" y="2972"/>
              <a:ext cx="0" cy="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04" name="Text Box 1072"/>
            <p:cNvSpPr txBox="1">
              <a:spLocks noChangeArrowheads="1"/>
            </p:cNvSpPr>
            <p:nvPr/>
          </p:nvSpPr>
          <p:spPr bwMode="auto">
            <a:xfrm>
              <a:off x="2709" y="282"/>
              <a:ext cx="1397"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dirty="0">
                  <a:solidFill>
                    <a:schemeClr val="tx1"/>
                  </a:solidFill>
                </a:rPr>
                <a:t>Tps préparation (h)</a:t>
              </a:r>
            </a:p>
          </p:txBody>
        </p:sp>
        <p:sp>
          <p:nvSpPr>
            <p:cNvPr id="60505" name="Line 1073"/>
            <p:cNvSpPr>
              <a:spLocks noChangeShapeType="1"/>
            </p:cNvSpPr>
            <p:nvPr/>
          </p:nvSpPr>
          <p:spPr bwMode="auto">
            <a:xfrm>
              <a:off x="4050" y="802"/>
              <a:ext cx="0" cy="4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06" name="Line 1074"/>
            <p:cNvSpPr>
              <a:spLocks noChangeShapeType="1"/>
            </p:cNvSpPr>
            <p:nvPr/>
          </p:nvSpPr>
          <p:spPr bwMode="auto">
            <a:xfrm>
              <a:off x="4050" y="274"/>
              <a:ext cx="0" cy="2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07" name="Line 1075"/>
            <p:cNvSpPr>
              <a:spLocks noChangeShapeType="1"/>
            </p:cNvSpPr>
            <p:nvPr/>
          </p:nvSpPr>
          <p:spPr bwMode="auto">
            <a:xfrm>
              <a:off x="4061" y="1509"/>
              <a:ext cx="0" cy="7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08" name="Line 1076"/>
            <p:cNvSpPr>
              <a:spLocks noChangeShapeType="1"/>
            </p:cNvSpPr>
            <p:nvPr/>
          </p:nvSpPr>
          <p:spPr bwMode="auto">
            <a:xfrm>
              <a:off x="4074" y="2500"/>
              <a:ext cx="0"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09" name="Line 1077"/>
            <p:cNvSpPr>
              <a:spLocks noChangeShapeType="1"/>
            </p:cNvSpPr>
            <p:nvPr/>
          </p:nvSpPr>
          <p:spPr bwMode="auto">
            <a:xfrm>
              <a:off x="4074" y="2974"/>
              <a:ext cx="0" cy="2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575992" name="Text Box 1080"/>
          <p:cNvSpPr txBox="1">
            <a:spLocks noChangeArrowheads="1"/>
          </p:cNvSpPr>
          <p:nvPr/>
        </p:nvSpPr>
        <p:spPr bwMode="auto">
          <a:xfrm>
            <a:off x="2111375" y="1979613"/>
            <a:ext cx="600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300">
                <a:solidFill>
                  <a:srgbClr val="3333CC"/>
                </a:solidFill>
              </a:rPr>
              <a:t>EML</a:t>
            </a:r>
          </a:p>
        </p:txBody>
      </p:sp>
      <p:sp>
        <p:nvSpPr>
          <p:cNvPr id="1575991" name="Text Box 1079"/>
          <p:cNvSpPr txBox="1">
            <a:spLocks noChangeArrowheads="1"/>
          </p:cNvSpPr>
          <p:nvPr/>
        </p:nvSpPr>
        <p:spPr bwMode="auto">
          <a:xfrm>
            <a:off x="2293938" y="240188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10</a:t>
            </a:r>
          </a:p>
        </p:txBody>
      </p:sp>
      <p:sp>
        <p:nvSpPr>
          <p:cNvPr id="1575993" name="Text Box 1081"/>
          <p:cNvSpPr txBox="1">
            <a:spLocks noChangeArrowheads="1"/>
          </p:cNvSpPr>
          <p:nvPr/>
        </p:nvSpPr>
        <p:spPr bwMode="auto">
          <a:xfrm>
            <a:off x="2887663" y="2401888"/>
            <a:ext cx="987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Montage</a:t>
            </a:r>
          </a:p>
        </p:txBody>
      </p:sp>
      <p:sp>
        <p:nvSpPr>
          <p:cNvPr id="1575994" name="Text Box 1082"/>
          <p:cNvSpPr txBox="1">
            <a:spLocks noChangeArrowheads="1"/>
          </p:cNvSpPr>
          <p:nvPr/>
        </p:nvSpPr>
        <p:spPr bwMode="auto">
          <a:xfrm>
            <a:off x="4543425" y="2401888"/>
            <a:ext cx="366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MT</a:t>
            </a:r>
          </a:p>
        </p:txBody>
      </p:sp>
      <p:sp>
        <p:nvSpPr>
          <p:cNvPr id="1575995" name="Text Box 1083"/>
          <p:cNvSpPr txBox="1">
            <a:spLocks noChangeArrowheads="1"/>
          </p:cNvSpPr>
          <p:nvPr/>
        </p:nvSpPr>
        <p:spPr bwMode="auto">
          <a:xfrm>
            <a:off x="5999163" y="2401888"/>
            <a:ext cx="350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1,6</a:t>
            </a:r>
          </a:p>
        </p:txBody>
      </p:sp>
      <p:sp>
        <p:nvSpPr>
          <p:cNvPr id="1575996" name="Text Box 1084"/>
          <p:cNvSpPr txBox="1">
            <a:spLocks noChangeArrowheads="1"/>
          </p:cNvSpPr>
          <p:nvPr/>
        </p:nvSpPr>
        <p:spPr bwMode="auto">
          <a:xfrm>
            <a:off x="7662863" y="2401888"/>
            <a:ext cx="63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0,032</a:t>
            </a:r>
          </a:p>
        </p:txBody>
      </p:sp>
      <p:grpSp>
        <p:nvGrpSpPr>
          <p:cNvPr id="1575997" name="Group 1085"/>
          <p:cNvGrpSpPr>
            <a:grpSpLocks/>
          </p:cNvGrpSpPr>
          <p:nvPr/>
        </p:nvGrpSpPr>
        <p:grpSpPr bwMode="auto">
          <a:xfrm>
            <a:off x="2111375" y="2776538"/>
            <a:ext cx="6186488" cy="3278187"/>
            <a:chOff x="745" y="1063"/>
            <a:chExt cx="4063" cy="2143"/>
          </a:xfrm>
        </p:grpSpPr>
        <p:sp>
          <p:nvSpPr>
            <p:cNvPr id="60439" name="Text Box 1086"/>
            <p:cNvSpPr txBox="1">
              <a:spLocks noChangeArrowheads="1"/>
            </p:cNvSpPr>
            <p:nvPr/>
          </p:nvSpPr>
          <p:spPr bwMode="auto">
            <a:xfrm>
              <a:off x="865" y="1063"/>
              <a:ext cx="185"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20</a:t>
              </a:r>
            </a:p>
          </p:txBody>
        </p:sp>
        <p:sp>
          <p:nvSpPr>
            <p:cNvPr id="60440" name="Text Box 1087"/>
            <p:cNvSpPr txBox="1">
              <a:spLocks noChangeArrowheads="1"/>
            </p:cNvSpPr>
            <p:nvPr/>
          </p:nvSpPr>
          <p:spPr bwMode="auto">
            <a:xfrm>
              <a:off x="1255" y="1063"/>
              <a:ext cx="510"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Lasure</a:t>
              </a:r>
            </a:p>
          </p:txBody>
        </p:sp>
        <p:sp>
          <p:nvSpPr>
            <p:cNvPr id="60441" name="Text Box 1088"/>
            <p:cNvSpPr txBox="1">
              <a:spLocks noChangeArrowheads="1"/>
            </p:cNvSpPr>
            <p:nvPr/>
          </p:nvSpPr>
          <p:spPr bwMode="auto">
            <a:xfrm>
              <a:off x="2356" y="1063"/>
              <a:ext cx="204"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LA</a:t>
              </a:r>
            </a:p>
          </p:txBody>
        </p:sp>
        <p:sp>
          <p:nvSpPr>
            <p:cNvPr id="60442" name="Text Box 1089"/>
            <p:cNvSpPr txBox="1">
              <a:spLocks noChangeArrowheads="1"/>
            </p:cNvSpPr>
            <p:nvPr/>
          </p:nvSpPr>
          <p:spPr bwMode="auto">
            <a:xfrm>
              <a:off x="3361" y="1063"/>
              <a:ext cx="92"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0</a:t>
              </a:r>
            </a:p>
          </p:txBody>
        </p:sp>
        <p:sp>
          <p:nvSpPr>
            <p:cNvPr id="60443" name="Text Box 1090"/>
            <p:cNvSpPr txBox="1">
              <a:spLocks noChangeArrowheads="1"/>
            </p:cNvSpPr>
            <p:nvPr/>
          </p:nvSpPr>
          <p:spPr bwMode="auto">
            <a:xfrm>
              <a:off x="4391" y="1063"/>
              <a:ext cx="417"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0,128</a:t>
              </a:r>
            </a:p>
          </p:txBody>
        </p:sp>
        <p:sp>
          <p:nvSpPr>
            <p:cNvPr id="60444" name="Text Box 1091"/>
            <p:cNvSpPr txBox="1">
              <a:spLocks noChangeArrowheads="1"/>
            </p:cNvSpPr>
            <p:nvPr/>
          </p:nvSpPr>
          <p:spPr bwMode="auto">
            <a:xfrm>
              <a:off x="865" y="1546"/>
              <a:ext cx="185"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10</a:t>
              </a:r>
            </a:p>
          </p:txBody>
        </p:sp>
        <p:sp>
          <p:nvSpPr>
            <p:cNvPr id="60445" name="Text Box 1092"/>
            <p:cNvSpPr txBox="1">
              <a:spLocks noChangeArrowheads="1"/>
            </p:cNvSpPr>
            <p:nvPr/>
          </p:nvSpPr>
          <p:spPr bwMode="auto">
            <a:xfrm>
              <a:off x="745" y="1286"/>
              <a:ext cx="41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300">
                  <a:solidFill>
                    <a:srgbClr val="3333CC"/>
                  </a:solidFill>
                </a:rPr>
                <a:t>EMV</a:t>
              </a:r>
            </a:p>
          </p:txBody>
        </p:sp>
        <p:sp>
          <p:nvSpPr>
            <p:cNvPr id="60446" name="Text Box 1093"/>
            <p:cNvSpPr txBox="1">
              <a:spLocks noChangeArrowheads="1"/>
            </p:cNvSpPr>
            <p:nvPr/>
          </p:nvSpPr>
          <p:spPr bwMode="auto">
            <a:xfrm>
              <a:off x="865" y="1807"/>
              <a:ext cx="185"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20</a:t>
              </a:r>
            </a:p>
          </p:txBody>
        </p:sp>
        <p:sp>
          <p:nvSpPr>
            <p:cNvPr id="60447" name="Text Box 1094"/>
            <p:cNvSpPr txBox="1">
              <a:spLocks noChangeArrowheads="1"/>
            </p:cNvSpPr>
            <p:nvPr/>
          </p:nvSpPr>
          <p:spPr bwMode="auto">
            <a:xfrm>
              <a:off x="1255" y="1546"/>
              <a:ext cx="648"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Montage</a:t>
              </a:r>
            </a:p>
          </p:txBody>
        </p:sp>
        <p:sp>
          <p:nvSpPr>
            <p:cNvPr id="60448" name="Text Box 1095"/>
            <p:cNvSpPr txBox="1">
              <a:spLocks noChangeArrowheads="1"/>
            </p:cNvSpPr>
            <p:nvPr/>
          </p:nvSpPr>
          <p:spPr bwMode="auto">
            <a:xfrm>
              <a:off x="1255" y="1807"/>
              <a:ext cx="510"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Lasure</a:t>
              </a:r>
            </a:p>
          </p:txBody>
        </p:sp>
        <p:sp>
          <p:nvSpPr>
            <p:cNvPr id="60449" name="Text Box 1096"/>
            <p:cNvSpPr txBox="1">
              <a:spLocks noChangeArrowheads="1"/>
            </p:cNvSpPr>
            <p:nvPr/>
          </p:nvSpPr>
          <p:spPr bwMode="auto">
            <a:xfrm>
              <a:off x="2356" y="1807"/>
              <a:ext cx="204"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LA</a:t>
              </a:r>
            </a:p>
          </p:txBody>
        </p:sp>
        <p:sp>
          <p:nvSpPr>
            <p:cNvPr id="60450" name="Text Box 1097"/>
            <p:cNvSpPr txBox="1">
              <a:spLocks noChangeArrowheads="1"/>
            </p:cNvSpPr>
            <p:nvPr/>
          </p:nvSpPr>
          <p:spPr bwMode="auto">
            <a:xfrm>
              <a:off x="2342" y="1546"/>
              <a:ext cx="241"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MT</a:t>
              </a:r>
            </a:p>
          </p:txBody>
        </p:sp>
        <p:sp>
          <p:nvSpPr>
            <p:cNvPr id="60451" name="Text Box 1098"/>
            <p:cNvSpPr txBox="1">
              <a:spLocks noChangeArrowheads="1"/>
            </p:cNvSpPr>
            <p:nvPr/>
          </p:nvSpPr>
          <p:spPr bwMode="auto">
            <a:xfrm>
              <a:off x="3298" y="1546"/>
              <a:ext cx="232"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1,6</a:t>
              </a:r>
            </a:p>
          </p:txBody>
        </p:sp>
        <p:sp>
          <p:nvSpPr>
            <p:cNvPr id="60452" name="Text Box 1099"/>
            <p:cNvSpPr txBox="1">
              <a:spLocks noChangeArrowheads="1"/>
            </p:cNvSpPr>
            <p:nvPr/>
          </p:nvSpPr>
          <p:spPr bwMode="auto">
            <a:xfrm>
              <a:off x="3361" y="1807"/>
              <a:ext cx="93"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0</a:t>
              </a:r>
            </a:p>
          </p:txBody>
        </p:sp>
        <p:sp>
          <p:nvSpPr>
            <p:cNvPr id="60453" name="Text Box 1100"/>
            <p:cNvSpPr txBox="1">
              <a:spLocks noChangeArrowheads="1"/>
            </p:cNvSpPr>
            <p:nvPr/>
          </p:nvSpPr>
          <p:spPr bwMode="auto">
            <a:xfrm>
              <a:off x="4391" y="1546"/>
              <a:ext cx="417"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0,032</a:t>
              </a:r>
            </a:p>
          </p:txBody>
        </p:sp>
        <p:sp>
          <p:nvSpPr>
            <p:cNvPr id="60454" name="Text Box 1101"/>
            <p:cNvSpPr txBox="1">
              <a:spLocks noChangeArrowheads="1"/>
            </p:cNvSpPr>
            <p:nvPr/>
          </p:nvSpPr>
          <p:spPr bwMode="auto">
            <a:xfrm>
              <a:off x="4391" y="1807"/>
              <a:ext cx="417"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0,128</a:t>
              </a:r>
            </a:p>
          </p:txBody>
        </p:sp>
        <p:sp>
          <p:nvSpPr>
            <p:cNvPr id="60455" name="Text Box 1102"/>
            <p:cNvSpPr txBox="1">
              <a:spLocks noChangeArrowheads="1"/>
            </p:cNvSpPr>
            <p:nvPr/>
          </p:nvSpPr>
          <p:spPr bwMode="auto">
            <a:xfrm>
              <a:off x="865" y="2035"/>
              <a:ext cx="185"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30</a:t>
              </a:r>
            </a:p>
          </p:txBody>
        </p:sp>
        <p:sp>
          <p:nvSpPr>
            <p:cNvPr id="60456" name="Text Box 1103"/>
            <p:cNvSpPr txBox="1">
              <a:spLocks noChangeArrowheads="1"/>
            </p:cNvSpPr>
            <p:nvPr/>
          </p:nvSpPr>
          <p:spPr bwMode="auto">
            <a:xfrm>
              <a:off x="1255" y="2035"/>
              <a:ext cx="473"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Vernis</a:t>
              </a:r>
            </a:p>
          </p:txBody>
        </p:sp>
        <p:sp>
          <p:nvSpPr>
            <p:cNvPr id="60457" name="Text Box 1104"/>
            <p:cNvSpPr txBox="1">
              <a:spLocks noChangeArrowheads="1"/>
            </p:cNvSpPr>
            <p:nvPr/>
          </p:nvSpPr>
          <p:spPr bwMode="auto">
            <a:xfrm>
              <a:off x="2356" y="2035"/>
              <a:ext cx="223"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VE</a:t>
              </a:r>
            </a:p>
          </p:txBody>
        </p:sp>
        <p:sp>
          <p:nvSpPr>
            <p:cNvPr id="60458" name="Text Box 1105"/>
            <p:cNvSpPr txBox="1">
              <a:spLocks noChangeArrowheads="1"/>
            </p:cNvSpPr>
            <p:nvPr/>
          </p:nvSpPr>
          <p:spPr bwMode="auto">
            <a:xfrm>
              <a:off x="3361" y="2035"/>
              <a:ext cx="93"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0</a:t>
              </a:r>
            </a:p>
          </p:txBody>
        </p:sp>
        <p:sp>
          <p:nvSpPr>
            <p:cNvPr id="60459" name="Text Box 1106"/>
            <p:cNvSpPr txBox="1">
              <a:spLocks noChangeArrowheads="1"/>
            </p:cNvSpPr>
            <p:nvPr/>
          </p:nvSpPr>
          <p:spPr bwMode="auto">
            <a:xfrm>
              <a:off x="4434" y="2035"/>
              <a:ext cx="324"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0,48</a:t>
              </a:r>
            </a:p>
          </p:txBody>
        </p:sp>
        <p:sp>
          <p:nvSpPr>
            <p:cNvPr id="60460" name="Text Box 1107"/>
            <p:cNvSpPr txBox="1">
              <a:spLocks noChangeArrowheads="1"/>
            </p:cNvSpPr>
            <p:nvPr/>
          </p:nvSpPr>
          <p:spPr bwMode="auto">
            <a:xfrm>
              <a:off x="865" y="2517"/>
              <a:ext cx="185"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10</a:t>
              </a:r>
            </a:p>
          </p:txBody>
        </p:sp>
        <p:sp>
          <p:nvSpPr>
            <p:cNvPr id="60461" name="Text Box 1108"/>
            <p:cNvSpPr txBox="1">
              <a:spLocks noChangeArrowheads="1"/>
            </p:cNvSpPr>
            <p:nvPr/>
          </p:nvSpPr>
          <p:spPr bwMode="auto">
            <a:xfrm>
              <a:off x="762" y="2257"/>
              <a:ext cx="23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300">
                  <a:solidFill>
                    <a:srgbClr val="3333CC"/>
                  </a:solidFill>
                </a:rPr>
                <a:t>B2</a:t>
              </a:r>
            </a:p>
          </p:txBody>
        </p:sp>
        <p:sp>
          <p:nvSpPr>
            <p:cNvPr id="60462" name="Text Box 1109"/>
            <p:cNvSpPr txBox="1">
              <a:spLocks noChangeArrowheads="1"/>
            </p:cNvSpPr>
            <p:nvPr/>
          </p:nvSpPr>
          <p:spPr bwMode="auto">
            <a:xfrm>
              <a:off x="1273" y="2517"/>
              <a:ext cx="613"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Usinage</a:t>
              </a:r>
            </a:p>
          </p:txBody>
        </p:sp>
        <p:sp>
          <p:nvSpPr>
            <p:cNvPr id="60463" name="Text Box 1110"/>
            <p:cNvSpPr txBox="1">
              <a:spLocks noChangeArrowheads="1"/>
            </p:cNvSpPr>
            <p:nvPr/>
          </p:nvSpPr>
          <p:spPr bwMode="auto">
            <a:xfrm>
              <a:off x="2361" y="2517"/>
              <a:ext cx="233"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US</a:t>
              </a:r>
            </a:p>
          </p:txBody>
        </p:sp>
        <p:sp>
          <p:nvSpPr>
            <p:cNvPr id="60464" name="Text Box 1111"/>
            <p:cNvSpPr txBox="1">
              <a:spLocks noChangeArrowheads="1"/>
            </p:cNvSpPr>
            <p:nvPr/>
          </p:nvSpPr>
          <p:spPr bwMode="auto">
            <a:xfrm>
              <a:off x="3298" y="2517"/>
              <a:ext cx="232"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1,2</a:t>
              </a:r>
            </a:p>
          </p:txBody>
        </p:sp>
        <p:sp>
          <p:nvSpPr>
            <p:cNvPr id="60465" name="Text Box 1112"/>
            <p:cNvSpPr txBox="1">
              <a:spLocks noChangeArrowheads="1"/>
            </p:cNvSpPr>
            <p:nvPr/>
          </p:nvSpPr>
          <p:spPr bwMode="auto">
            <a:xfrm>
              <a:off x="4391" y="2517"/>
              <a:ext cx="417"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0,024</a:t>
              </a:r>
            </a:p>
          </p:txBody>
        </p:sp>
        <p:sp>
          <p:nvSpPr>
            <p:cNvPr id="60466" name="Text Box 1113"/>
            <p:cNvSpPr txBox="1">
              <a:spLocks noChangeArrowheads="1"/>
            </p:cNvSpPr>
            <p:nvPr/>
          </p:nvSpPr>
          <p:spPr bwMode="auto">
            <a:xfrm>
              <a:off x="865" y="3007"/>
              <a:ext cx="185"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10</a:t>
              </a:r>
            </a:p>
          </p:txBody>
        </p:sp>
        <p:sp>
          <p:nvSpPr>
            <p:cNvPr id="60467" name="Text Box 1114"/>
            <p:cNvSpPr txBox="1">
              <a:spLocks noChangeArrowheads="1"/>
            </p:cNvSpPr>
            <p:nvPr/>
          </p:nvSpPr>
          <p:spPr bwMode="auto">
            <a:xfrm>
              <a:off x="778" y="2747"/>
              <a:ext cx="23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300">
                  <a:solidFill>
                    <a:srgbClr val="3333CC"/>
                  </a:solidFill>
                </a:rPr>
                <a:t>B3</a:t>
              </a:r>
            </a:p>
          </p:txBody>
        </p:sp>
        <p:sp>
          <p:nvSpPr>
            <p:cNvPr id="60468" name="Text Box 1115"/>
            <p:cNvSpPr txBox="1">
              <a:spLocks noChangeArrowheads="1"/>
            </p:cNvSpPr>
            <p:nvPr/>
          </p:nvSpPr>
          <p:spPr bwMode="auto">
            <a:xfrm>
              <a:off x="1288" y="3007"/>
              <a:ext cx="613"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Usinage</a:t>
              </a:r>
            </a:p>
          </p:txBody>
        </p:sp>
        <p:sp>
          <p:nvSpPr>
            <p:cNvPr id="60469" name="Text Box 1116"/>
            <p:cNvSpPr txBox="1">
              <a:spLocks noChangeArrowheads="1"/>
            </p:cNvSpPr>
            <p:nvPr/>
          </p:nvSpPr>
          <p:spPr bwMode="auto">
            <a:xfrm>
              <a:off x="2361" y="3007"/>
              <a:ext cx="233"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US</a:t>
              </a:r>
            </a:p>
          </p:txBody>
        </p:sp>
        <p:sp>
          <p:nvSpPr>
            <p:cNvPr id="60470" name="Text Box 1117"/>
            <p:cNvSpPr txBox="1">
              <a:spLocks noChangeArrowheads="1"/>
            </p:cNvSpPr>
            <p:nvPr/>
          </p:nvSpPr>
          <p:spPr bwMode="auto">
            <a:xfrm>
              <a:off x="3361" y="3007"/>
              <a:ext cx="93"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4</a:t>
              </a:r>
            </a:p>
          </p:txBody>
        </p:sp>
        <p:sp>
          <p:nvSpPr>
            <p:cNvPr id="60471" name="Text Box 1118"/>
            <p:cNvSpPr txBox="1">
              <a:spLocks noChangeArrowheads="1"/>
            </p:cNvSpPr>
            <p:nvPr/>
          </p:nvSpPr>
          <p:spPr bwMode="auto">
            <a:xfrm>
              <a:off x="4434" y="3007"/>
              <a:ext cx="324"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a:solidFill>
                    <a:schemeClr val="tx1"/>
                  </a:solidFill>
                </a:rPr>
                <a:t>0,08</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759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759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759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759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759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759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575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992" grpId="0" autoUpdateAnimBg="0"/>
      <p:bldP spid="1575991" grpId="0" autoUpdateAnimBg="0"/>
      <p:bldP spid="1575993" grpId="0" autoUpdateAnimBg="0"/>
      <p:bldP spid="1575994" grpId="0" autoUpdateAnimBg="0"/>
      <p:bldP spid="1575995" grpId="0" autoUpdateAnimBg="0"/>
      <p:bldP spid="157599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050"/>
          <p:cNvSpPr>
            <a:spLocks noChangeArrowheads="1"/>
          </p:cNvSpPr>
          <p:nvPr/>
        </p:nvSpPr>
        <p:spPr bwMode="auto">
          <a:xfrm>
            <a:off x="2425700" y="2990850"/>
            <a:ext cx="134938"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171" name="Rectangle 2051"/>
          <p:cNvSpPr>
            <a:spLocks noChangeArrowheads="1"/>
          </p:cNvSpPr>
          <p:nvPr/>
        </p:nvSpPr>
        <p:spPr bwMode="auto">
          <a:xfrm>
            <a:off x="1671638" y="3227388"/>
            <a:ext cx="138112" cy="168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172" name="Rectangle 2052"/>
          <p:cNvSpPr>
            <a:spLocks noChangeArrowheads="1"/>
          </p:cNvSpPr>
          <p:nvPr/>
        </p:nvSpPr>
        <p:spPr bwMode="auto">
          <a:xfrm>
            <a:off x="2230438" y="3330575"/>
            <a:ext cx="252412" cy="130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173" name="Rectangle 2053"/>
          <p:cNvSpPr>
            <a:spLocks noChangeArrowheads="1"/>
          </p:cNvSpPr>
          <p:nvPr/>
        </p:nvSpPr>
        <p:spPr bwMode="auto">
          <a:xfrm>
            <a:off x="9156700" y="3892550"/>
            <a:ext cx="152400"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174" name="Rectangle 2054"/>
          <p:cNvSpPr>
            <a:spLocks noChangeArrowheads="1"/>
          </p:cNvSpPr>
          <p:nvPr/>
        </p:nvSpPr>
        <p:spPr bwMode="auto">
          <a:xfrm>
            <a:off x="3787775" y="3868738"/>
            <a:ext cx="1103313" cy="143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175" name="Rectangle 2055"/>
          <p:cNvSpPr>
            <a:spLocks noChangeArrowheads="1"/>
          </p:cNvSpPr>
          <p:nvPr/>
        </p:nvSpPr>
        <p:spPr bwMode="auto">
          <a:xfrm>
            <a:off x="1004888" y="3919538"/>
            <a:ext cx="157162" cy="1042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176" name="Rectangle 2056"/>
          <p:cNvSpPr>
            <a:spLocks noChangeArrowheads="1"/>
          </p:cNvSpPr>
          <p:nvPr/>
        </p:nvSpPr>
        <p:spPr bwMode="auto">
          <a:xfrm>
            <a:off x="558800" y="3143250"/>
            <a:ext cx="603250"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177" name="Rectangle 2057"/>
          <p:cNvSpPr>
            <a:spLocks noChangeArrowheads="1"/>
          </p:cNvSpPr>
          <p:nvPr/>
        </p:nvSpPr>
        <p:spPr bwMode="auto">
          <a:xfrm>
            <a:off x="1222375" y="3025775"/>
            <a:ext cx="350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178" name="Line 2058"/>
          <p:cNvSpPr>
            <a:spLocks noChangeShapeType="1"/>
          </p:cNvSpPr>
          <p:nvPr/>
        </p:nvSpPr>
        <p:spPr bwMode="auto">
          <a:xfrm>
            <a:off x="1249363" y="782638"/>
            <a:ext cx="2012950"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179" name="Line 2059"/>
          <p:cNvSpPr>
            <a:spLocks noChangeShapeType="1"/>
          </p:cNvSpPr>
          <p:nvPr/>
        </p:nvSpPr>
        <p:spPr bwMode="auto">
          <a:xfrm>
            <a:off x="1249363" y="782638"/>
            <a:ext cx="3175" cy="458787"/>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180" name="Line 2060"/>
          <p:cNvSpPr>
            <a:spLocks noChangeShapeType="1"/>
          </p:cNvSpPr>
          <p:nvPr/>
        </p:nvSpPr>
        <p:spPr bwMode="auto">
          <a:xfrm>
            <a:off x="1249363" y="1239838"/>
            <a:ext cx="1098550" cy="1587"/>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181" name="Line 2061"/>
          <p:cNvSpPr>
            <a:spLocks noChangeShapeType="1"/>
          </p:cNvSpPr>
          <p:nvPr/>
        </p:nvSpPr>
        <p:spPr bwMode="auto">
          <a:xfrm>
            <a:off x="2347913" y="1239838"/>
            <a:ext cx="0" cy="18415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182" name="Line 2062"/>
          <p:cNvSpPr>
            <a:spLocks noChangeShapeType="1"/>
          </p:cNvSpPr>
          <p:nvPr/>
        </p:nvSpPr>
        <p:spPr bwMode="auto">
          <a:xfrm>
            <a:off x="2347913" y="1422400"/>
            <a:ext cx="914400" cy="1588"/>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183" name="Line 2063"/>
          <p:cNvSpPr>
            <a:spLocks noChangeShapeType="1"/>
          </p:cNvSpPr>
          <p:nvPr/>
        </p:nvSpPr>
        <p:spPr bwMode="auto">
          <a:xfrm>
            <a:off x="1249363" y="1239838"/>
            <a:ext cx="3175" cy="458787"/>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184" name="Line 2064"/>
          <p:cNvSpPr>
            <a:spLocks noChangeShapeType="1"/>
          </p:cNvSpPr>
          <p:nvPr/>
        </p:nvSpPr>
        <p:spPr bwMode="auto">
          <a:xfrm>
            <a:off x="1249363" y="1697038"/>
            <a:ext cx="1098550" cy="1587"/>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185" name="Line 2065"/>
          <p:cNvSpPr>
            <a:spLocks noChangeShapeType="1"/>
          </p:cNvSpPr>
          <p:nvPr/>
        </p:nvSpPr>
        <p:spPr bwMode="auto">
          <a:xfrm flipV="1">
            <a:off x="2347913" y="1422400"/>
            <a:ext cx="0" cy="276225"/>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186" name="Rectangle 2066"/>
          <p:cNvSpPr>
            <a:spLocks noChangeArrowheads="1"/>
          </p:cNvSpPr>
          <p:nvPr/>
        </p:nvSpPr>
        <p:spPr bwMode="auto">
          <a:xfrm>
            <a:off x="1616075" y="874713"/>
            <a:ext cx="1558925" cy="20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a:solidFill>
                  <a:schemeClr val="tx2"/>
                </a:solidFill>
                <a:latin typeface="Times New Roman" panose="02020603050405020304" pitchFamily="18" charset="0"/>
              </a:rPr>
              <a:t>FOURNISSEUR</a:t>
            </a:r>
          </a:p>
          <a:p>
            <a:pPr algn="l"/>
            <a:r>
              <a:rPr lang="fr-FR" altLang="fr-FR" sz="1400" b="1" dirty="0">
                <a:solidFill>
                  <a:schemeClr val="tx2"/>
                </a:solidFill>
                <a:latin typeface="Times New Roman" panose="02020603050405020304" pitchFamily="18" charset="0"/>
              </a:rPr>
              <a:t>                    externe</a:t>
            </a:r>
          </a:p>
        </p:txBody>
      </p:sp>
      <p:sp>
        <p:nvSpPr>
          <p:cNvPr id="7187" name="Rectangle 2067"/>
          <p:cNvSpPr>
            <a:spLocks noChangeArrowheads="1"/>
          </p:cNvSpPr>
          <p:nvPr/>
        </p:nvSpPr>
        <p:spPr bwMode="auto">
          <a:xfrm>
            <a:off x="1525588" y="1331913"/>
            <a:ext cx="7302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rPr>
              <a:t>Contrôle</a:t>
            </a:r>
          </a:p>
        </p:txBody>
      </p:sp>
      <p:sp>
        <p:nvSpPr>
          <p:cNvPr id="7188" name="Rectangle 2068"/>
          <p:cNvSpPr>
            <a:spLocks noChangeArrowheads="1"/>
          </p:cNvSpPr>
          <p:nvPr/>
        </p:nvSpPr>
        <p:spPr bwMode="auto">
          <a:xfrm>
            <a:off x="6189663" y="1127125"/>
            <a:ext cx="1370012"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tx2"/>
                </a:solidFill>
                <a:latin typeface="Times New Roman" panose="02020603050405020304" pitchFamily="18" charset="0"/>
              </a:rPr>
              <a:t> </a:t>
            </a:r>
            <a:r>
              <a:rPr lang="fr-FR" altLang="fr-FR" sz="1400" b="1" dirty="0">
                <a:solidFill>
                  <a:schemeClr val="tx2"/>
                </a:solidFill>
                <a:latin typeface="Times New Roman" panose="02020603050405020304" pitchFamily="18" charset="0"/>
              </a:rPr>
              <a:t>ACHATS</a:t>
            </a:r>
          </a:p>
          <a:p>
            <a:r>
              <a:rPr lang="fr-FR" altLang="fr-FR" sz="1400" b="1" dirty="0">
                <a:solidFill>
                  <a:schemeClr val="tx2"/>
                </a:solidFill>
                <a:latin typeface="Times New Roman" panose="02020603050405020304" pitchFamily="18" charset="0"/>
              </a:rPr>
              <a:t>LOGISTIQUE</a:t>
            </a:r>
            <a:endParaRPr lang="fr-FR" altLang="fr-FR" sz="1000" dirty="0">
              <a:solidFill>
                <a:schemeClr val="tx2"/>
              </a:solidFill>
              <a:latin typeface="Times New Roman" panose="02020603050405020304" pitchFamily="18" charset="0"/>
            </a:endParaRPr>
          </a:p>
        </p:txBody>
      </p:sp>
      <p:sp>
        <p:nvSpPr>
          <p:cNvPr id="7189" name="Line 2069"/>
          <p:cNvSpPr>
            <a:spLocks noChangeShapeType="1"/>
          </p:cNvSpPr>
          <p:nvPr/>
        </p:nvSpPr>
        <p:spPr bwMode="auto">
          <a:xfrm>
            <a:off x="8108950" y="1971675"/>
            <a:ext cx="0" cy="45720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190" name="Line 2070"/>
          <p:cNvSpPr>
            <a:spLocks noChangeShapeType="1"/>
          </p:cNvSpPr>
          <p:nvPr/>
        </p:nvSpPr>
        <p:spPr bwMode="auto">
          <a:xfrm>
            <a:off x="8108950" y="2428875"/>
            <a:ext cx="1462088"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191" name="Line 2071"/>
          <p:cNvSpPr>
            <a:spLocks noChangeShapeType="1"/>
          </p:cNvSpPr>
          <p:nvPr/>
        </p:nvSpPr>
        <p:spPr bwMode="auto">
          <a:xfrm>
            <a:off x="9571038" y="1971675"/>
            <a:ext cx="0" cy="45720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192" name="Rectangle 2072"/>
          <p:cNvSpPr>
            <a:spLocks noChangeArrowheads="1"/>
          </p:cNvSpPr>
          <p:nvPr/>
        </p:nvSpPr>
        <p:spPr bwMode="auto">
          <a:xfrm>
            <a:off x="8026400" y="2025650"/>
            <a:ext cx="16462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tx2"/>
                </a:solidFill>
                <a:latin typeface="Times New Roman" panose="02020603050405020304" pitchFamily="18" charset="0"/>
              </a:rPr>
              <a:t> </a:t>
            </a:r>
            <a:r>
              <a:rPr lang="fr-FR" altLang="fr-FR" sz="1400" b="1" dirty="0">
                <a:solidFill>
                  <a:schemeClr val="tx2"/>
                </a:solidFill>
                <a:latin typeface="Times New Roman" panose="02020603050405020304" pitchFamily="18" charset="0"/>
              </a:rPr>
              <a:t>COMPTABILITE</a:t>
            </a:r>
          </a:p>
          <a:p>
            <a:pPr algn="l">
              <a:lnSpc>
                <a:spcPct val="80000"/>
              </a:lnSpc>
            </a:pPr>
            <a:r>
              <a:rPr lang="fr-FR" altLang="fr-FR" sz="1000" b="1" dirty="0">
                <a:solidFill>
                  <a:schemeClr val="tx2"/>
                </a:solidFill>
                <a:latin typeface="Times New Roman" panose="02020603050405020304" pitchFamily="18" charset="0"/>
              </a:rPr>
              <a:t>                               </a:t>
            </a:r>
            <a:r>
              <a:rPr lang="fr-FR" altLang="fr-FR" sz="1400" b="1" dirty="0">
                <a:solidFill>
                  <a:schemeClr val="tx2"/>
                </a:solidFill>
                <a:latin typeface="Times New Roman" panose="02020603050405020304" pitchFamily="18" charset="0"/>
              </a:rPr>
              <a:t>   </a:t>
            </a:r>
            <a:r>
              <a:rPr lang="fr-FR" altLang="fr-FR" sz="1000" b="1" dirty="0">
                <a:solidFill>
                  <a:schemeClr val="tx2"/>
                </a:solidFill>
                <a:latin typeface="Times New Roman" panose="02020603050405020304" pitchFamily="18" charset="0"/>
              </a:rPr>
              <a:t>      </a:t>
            </a:r>
            <a:endParaRPr lang="fr-FR" altLang="fr-FR" sz="1000" dirty="0">
              <a:solidFill>
                <a:schemeClr val="tx2"/>
              </a:solidFill>
              <a:latin typeface="Times New Roman" panose="02020603050405020304" pitchFamily="18" charset="0"/>
            </a:endParaRPr>
          </a:p>
        </p:txBody>
      </p:sp>
      <p:sp>
        <p:nvSpPr>
          <p:cNvPr id="7193" name="Rectangle 2073"/>
          <p:cNvSpPr>
            <a:spLocks noChangeArrowheads="1"/>
          </p:cNvSpPr>
          <p:nvPr/>
        </p:nvSpPr>
        <p:spPr bwMode="auto">
          <a:xfrm>
            <a:off x="1243013" y="2428875"/>
            <a:ext cx="1562100" cy="5492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b="1" dirty="0">
                <a:solidFill>
                  <a:schemeClr val="tx2"/>
                </a:solidFill>
                <a:latin typeface="Times New Roman" panose="02020603050405020304" pitchFamily="18" charset="0"/>
              </a:rPr>
              <a:t>MAGASIN</a:t>
            </a:r>
          </a:p>
          <a:p>
            <a:r>
              <a:rPr lang="fr-FR" altLang="fr-FR" sz="1400" b="1" dirty="0">
                <a:solidFill>
                  <a:schemeClr val="tx2"/>
                </a:solidFill>
                <a:latin typeface="Times New Roman" panose="02020603050405020304" pitchFamily="18" charset="0"/>
              </a:rPr>
              <a:t>EXPEDITION</a:t>
            </a:r>
            <a:endParaRPr lang="fr-FR" altLang="fr-FR" sz="1000" dirty="0">
              <a:solidFill>
                <a:schemeClr val="tx2"/>
              </a:solidFill>
              <a:latin typeface="Times New Roman" panose="02020603050405020304" pitchFamily="18" charset="0"/>
            </a:endParaRPr>
          </a:p>
        </p:txBody>
      </p:sp>
      <p:sp>
        <p:nvSpPr>
          <p:cNvPr id="7194" name="Rectangle 2074"/>
          <p:cNvSpPr>
            <a:spLocks noChangeArrowheads="1"/>
          </p:cNvSpPr>
          <p:nvPr/>
        </p:nvSpPr>
        <p:spPr bwMode="auto">
          <a:xfrm>
            <a:off x="4084638" y="1697038"/>
            <a:ext cx="1096962" cy="45878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tx2"/>
                </a:solidFill>
                <a:latin typeface="Times New Roman" panose="02020603050405020304" pitchFamily="18" charset="0"/>
              </a:rPr>
              <a:t>CONTROLE</a:t>
            </a:r>
          </a:p>
          <a:p>
            <a:r>
              <a:rPr lang="fr-FR" altLang="fr-FR" sz="1000" b="1" dirty="0">
                <a:solidFill>
                  <a:schemeClr val="tx2"/>
                </a:solidFill>
                <a:latin typeface="Times New Roman" panose="02020603050405020304" pitchFamily="18" charset="0"/>
              </a:rPr>
              <a:t>ENTREE</a:t>
            </a:r>
          </a:p>
        </p:txBody>
      </p:sp>
      <p:grpSp>
        <p:nvGrpSpPr>
          <p:cNvPr id="7195" name="Group 2075"/>
          <p:cNvGrpSpPr>
            <a:grpSpLocks/>
          </p:cNvGrpSpPr>
          <p:nvPr/>
        </p:nvGrpSpPr>
        <p:grpSpPr bwMode="auto">
          <a:xfrm>
            <a:off x="3262313" y="1023938"/>
            <a:ext cx="2836862" cy="184150"/>
            <a:chOff x="2055" y="619"/>
            <a:chExt cx="1787" cy="116"/>
          </a:xfrm>
        </p:grpSpPr>
        <p:sp>
          <p:nvSpPr>
            <p:cNvPr id="7377" name="Line 2076"/>
            <p:cNvSpPr>
              <a:spLocks noChangeShapeType="1"/>
            </p:cNvSpPr>
            <p:nvPr/>
          </p:nvSpPr>
          <p:spPr bwMode="auto">
            <a:xfrm>
              <a:off x="2055" y="727"/>
              <a:ext cx="1787" cy="0"/>
            </a:xfrm>
            <a:prstGeom prst="line">
              <a:avLst/>
            </a:prstGeom>
            <a:noFill/>
            <a:ln w="28575">
              <a:solidFill>
                <a:srgbClr val="FF0000"/>
              </a:solidFill>
              <a:round/>
              <a:headEnd type="triangle"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78" name="Rectangle 2077"/>
            <p:cNvSpPr>
              <a:spLocks noChangeArrowheads="1"/>
            </p:cNvSpPr>
            <p:nvPr/>
          </p:nvSpPr>
          <p:spPr bwMode="auto">
            <a:xfrm>
              <a:off x="2861" y="619"/>
              <a:ext cx="403"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Relance</a:t>
              </a:r>
            </a:p>
          </p:txBody>
        </p:sp>
      </p:grpSp>
      <p:grpSp>
        <p:nvGrpSpPr>
          <p:cNvPr id="7196" name="Group 2078"/>
          <p:cNvGrpSpPr>
            <a:grpSpLocks/>
          </p:cNvGrpSpPr>
          <p:nvPr/>
        </p:nvGrpSpPr>
        <p:grpSpPr bwMode="auto">
          <a:xfrm>
            <a:off x="3248025" y="1235075"/>
            <a:ext cx="2955925" cy="312738"/>
            <a:chOff x="2055" y="770"/>
            <a:chExt cx="1862" cy="197"/>
          </a:xfrm>
        </p:grpSpPr>
        <p:sp>
          <p:nvSpPr>
            <p:cNvPr id="7375" name="Line 2079"/>
            <p:cNvSpPr>
              <a:spLocks noChangeShapeType="1"/>
            </p:cNvSpPr>
            <p:nvPr/>
          </p:nvSpPr>
          <p:spPr bwMode="auto">
            <a:xfrm>
              <a:off x="2055" y="870"/>
              <a:ext cx="1787" cy="1"/>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76" name="Rectangle 2080"/>
            <p:cNvSpPr>
              <a:spLocks noChangeArrowheads="1"/>
            </p:cNvSpPr>
            <p:nvPr/>
          </p:nvSpPr>
          <p:spPr bwMode="auto">
            <a:xfrm>
              <a:off x="2278" y="770"/>
              <a:ext cx="1639"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7 - Commande fournisseur ou Appel de livraison</a:t>
              </a:r>
            </a:p>
          </p:txBody>
        </p:sp>
      </p:grpSp>
      <p:sp>
        <p:nvSpPr>
          <p:cNvPr id="7197" name="Oval 2081"/>
          <p:cNvSpPr>
            <a:spLocks noChangeArrowheads="1"/>
          </p:cNvSpPr>
          <p:nvPr/>
        </p:nvSpPr>
        <p:spPr bwMode="auto">
          <a:xfrm>
            <a:off x="3627438" y="2978150"/>
            <a:ext cx="2562225" cy="731838"/>
          </a:xfrm>
          <a:prstGeom prst="ellipse">
            <a:avLst/>
          </a:prstGeom>
          <a:solidFill>
            <a:srgbClr val="D9D9D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7198" name="Rectangle 2082"/>
          <p:cNvSpPr>
            <a:spLocks noChangeArrowheads="1"/>
          </p:cNvSpPr>
          <p:nvPr/>
        </p:nvSpPr>
        <p:spPr bwMode="auto">
          <a:xfrm>
            <a:off x="4019322" y="2916693"/>
            <a:ext cx="1646237"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900" b="1" dirty="0">
              <a:solidFill>
                <a:schemeClr val="tx2"/>
              </a:solidFill>
              <a:latin typeface="Times New Roman" panose="02020603050405020304" pitchFamily="18" charset="0"/>
            </a:endParaRPr>
          </a:p>
          <a:p>
            <a:r>
              <a:rPr lang="fr-FR" altLang="fr-FR" sz="1200" b="1" dirty="0" smtClean="0">
                <a:solidFill>
                  <a:schemeClr val="tx2"/>
                </a:solidFill>
                <a:latin typeface="Arial MT Black"/>
              </a:rPr>
              <a:t>Planification</a:t>
            </a:r>
          </a:p>
          <a:p>
            <a:r>
              <a:rPr lang="fr-FR" altLang="fr-FR" sz="1200" b="1" dirty="0" smtClean="0">
                <a:solidFill>
                  <a:schemeClr val="tx2"/>
                </a:solidFill>
                <a:latin typeface="Arial MT Black"/>
              </a:rPr>
              <a:t>et</a:t>
            </a:r>
          </a:p>
          <a:p>
            <a:r>
              <a:rPr lang="fr-FR" altLang="fr-FR" sz="1200" b="1" dirty="0" smtClean="0">
                <a:solidFill>
                  <a:schemeClr val="tx2"/>
                </a:solidFill>
                <a:latin typeface="Arial MT Black"/>
              </a:rPr>
              <a:t>ordonnancement</a:t>
            </a:r>
            <a:endParaRPr lang="fr-FR" altLang="fr-FR" sz="1000" b="1" dirty="0">
              <a:solidFill>
                <a:schemeClr val="tx2"/>
              </a:solidFill>
              <a:latin typeface="Times New Roman" panose="02020603050405020304" pitchFamily="18" charset="0"/>
            </a:endParaRPr>
          </a:p>
        </p:txBody>
      </p:sp>
      <p:sp>
        <p:nvSpPr>
          <p:cNvPr id="7199" name="Rectangle 2083"/>
          <p:cNvSpPr>
            <a:spLocks noChangeArrowheads="1"/>
          </p:cNvSpPr>
          <p:nvPr/>
        </p:nvSpPr>
        <p:spPr bwMode="auto">
          <a:xfrm>
            <a:off x="2895600" y="3800475"/>
            <a:ext cx="1006475" cy="366713"/>
          </a:xfrm>
          <a:prstGeom prst="rect">
            <a:avLst/>
          </a:prstGeom>
          <a:solidFill>
            <a:srgbClr val="D9D9D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a:solidFill>
                  <a:schemeClr val="tx2"/>
                </a:solidFill>
                <a:latin typeface="Times New Roman" panose="02020603050405020304" pitchFamily="18" charset="0"/>
              </a:rPr>
              <a:t>SERVICE DU</a:t>
            </a:r>
          </a:p>
          <a:p>
            <a:r>
              <a:rPr lang="fr-FR" altLang="fr-FR" sz="1000" dirty="0">
                <a:solidFill>
                  <a:schemeClr val="tx2"/>
                </a:solidFill>
                <a:latin typeface="Times New Roman" panose="02020603050405020304" pitchFamily="18" charset="0"/>
              </a:rPr>
              <a:t>PERSONNEL</a:t>
            </a:r>
          </a:p>
        </p:txBody>
      </p:sp>
      <p:sp>
        <p:nvSpPr>
          <p:cNvPr id="7200" name="Rectangle 2084"/>
          <p:cNvSpPr>
            <a:spLocks noChangeArrowheads="1"/>
          </p:cNvSpPr>
          <p:nvPr/>
        </p:nvSpPr>
        <p:spPr bwMode="auto">
          <a:xfrm>
            <a:off x="6829425" y="3192463"/>
            <a:ext cx="1736725" cy="60801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1200" b="1" dirty="0">
              <a:solidFill>
                <a:schemeClr val="tx2"/>
              </a:solidFill>
              <a:latin typeface="Arial MT Black"/>
            </a:endParaRPr>
          </a:p>
          <a:p>
            <a:r>
              <a:rPr lang="fr-FR" altLang="fr-FR" sz="1200" b="1" dirty="0" smtClean="0">
                <a:solidFill>
                  <a:schemeClr val="tx2"/>
                </a:solidFill>
                <a:latin typeface="Arial MT Black"/>
              </a:rPr>
              <a:t>DIRECTION COMMERCIALE</a:t>
            </a:r>
            <a:endParaRPr lang="fr-FR" altLang="fr-FR" sz="1200" b="1" dirty="0">
              <a:solidFill>
                <a:schemeClr val="tx2"/>
              </a:solidFill>
              <a:latin typeface="Arial MT Black"/>
            </a:endParaRPr>
          </a:p>
          <a:p>
            <a:pPr>
              <a:lnSpc>
                <a:spcPct val="90000"/>
              </a:lnSpc>
            </a:pPr>
            <a:r>
              <a:rPr lang="fr-FR" altLang="fr-FR" sz="1200" b="1" dirty="0">
                <a:solidFill>
                  <a:schemeClr val="tx2"/>
                </a:solidFill>
                <a:latin typeface="Times New Roman" panose="02020603050405020304" pitchFamily="18" charset="0"/>
              </a:rPr>
              <a:t>                             </a:t>
            </a:r>
            <a:endParaRPr lang="fr-FR" altLang="fr-FR" sz="1200" dirty="0">
              <a:solidFill>
                <a:schemeClr val="tx2"/>
              </a:solidFill>
              <a:latin typeface="Times New Roman" panose="02020603050405020304" pitchFamily="18" charset="0"/>
            </a:endParaRPr>
          </a:p>
        </p:txBody>
      </p:sp>
      <p:sp>
        <p:nvSpPr>
          <p:cNvPr id="7201" name="Rectangle 2085"/>
          <p:cNvSpPr>
            <a:spLocks noChangeArrowheads="1"/>
          </p:cNvSpPr>
          <p:nvPr/>
        </p:nvSpPr>
        <p:spPr bwMode="auto">
          <a:xfrm>
            <a:off x="7378700" y="5721350"/>
            <a:ext cx="2239963" cy="63976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400" b="1" dirty="0">
              <a:solidFill>
                <a:schemeClr val="tx2"/>
              </a:solidFill>
              <a:latin typeface="Times New Roman" panose="02020603050405020304" pitchFamily="18" charset="0"/>
            </a:endParaRPr>
          </a:p>
          <a:p>
            <a:pPr algn="l"/>
            <a:r>
              <a:rPr lang="fr-FR" altLang="fr-FR" sz="1400" b="1" dirty="0">
                <a:solidFill>
                  <a:schemeClr val="tx2"/>
                </a:solidFill>
                <a:latin typeface="Times New Roman" panose="02020603050405020304" pitchFamily="18" charset="0"/>
              </a:rPr>
              <a:t> </a:t>
            </a:r>
          </a:p>
        </p:txBody>
      </p:sp>
      <p:sp>
        <p:nvSpPr>
          <p:cNvPr id="7202" name="Line 2086"/>
          <p:cNvSpPr>
            <a:spLocks noChangeShapeType="1"/>
          </p:cNvSpPr>
          <p:nvPr/>
        </p:nvSpPr>
        <p:spPr bwMode="auto">
          <a:xfrm>
            <a:off x="5730875" y="3617913"/>
            <a:ext cx="90488"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203" name="Rectangle 2087"/>
          <p:cNvSpPr>
            <a:spLocks noChangeArrowheads="1"/>
          </p:cNvSpPr>
          <p:nvPr/>
        </p:nvSpPr>
        <p:spPr bwMode="auto">
          <a:xfrm>
            <a:off x="6919913" y="1606550"/>
            <a:ext cx="169862"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204" name="Line 2088"/>
          <p:cNvSpPr>
            <a:spLocks noChangeShapeType="1"/>
          </p:cNvSpPr>
          <p:nvPr/>
        </p:nvSpPr>
        <p:spPr bwMode="auto">
          <a:xfrm>
            <a:off x="8108950" y="1971675"/>
            <a:ext cx="1462088"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205" name="Rectangle 2089"/>
          <p:cNvSpPr>
            <a:spLocks noChangeArrowheads="1"/>
          </p:cNvSpPr>
          <p:nvPr/>
        </p:nvSpPr>
        <p:spPr bwMode="auto">
          <a:xfrm>
            <a:off x="885825" y="3617913"/>
            <a:ext cx="730250" cy="3667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tx2"/>
                </a:solidFill>
                <a:latin typeface="Times New Roman" panose="02020603050405020304" pitchFamily="18" charset="0"/>
              </a:rPr>
              <a:t>Contrôle</a:t>
            </a:r>
          </a:p>
          <a:p>
            <a:r>
              <a:rPr lang="fr-FR" altLang="fr-FR" sz="1000" b="1" dirty="0">
                <a:solidFill>
                  <a:schemeClr val="tx2"/>
                </a:solidFill>
                <a:latin typeface="Times New Roman" panose="02020603050405020304" pitchFamily="18" charset="0"/>
              </a:rPr>
              <a:t>fabrication</a:t>
            </a:r>
            <a:endParaRPr lang="fr-FR" altLang="fr-FR" sz="1000" dirty="0">
              <a:solidFill>
                <a:schemeClr val="tx2"/>
              </a:solidFill>
              <a:latin typeface="Times New Roman" panose="02020603050405020304" pitchFamily="18" charset="0"/>
            </a:endParaRPr>
          </a:p>
        </p:txBody>
      </p:sp>
      <p:sp>
        <p:nvSpPr>
          <p:cNvPr id="7206" name="Rectangle 2090"/>
          <p:cNvSpPr>
            <a:spLocks noChangeArrowheads="1"/>
          </p:cNvSpPr>
          <p:nvPr/>
        </p:nvSpPr>
        <p:spPr bwMode="auto">
          <a:xfrm>
            <a:off x="1119188" y="5122863"/>
            <a:ext cx="1709737"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a:solidFill>
                  <a:schemeClr val="tx2"/>
                </a:solidFill>
                <a:latin typeface="Times New Roman" panose="02020603050405020304" pitchFamily="18" charset="0"/>
              </a:rPr>
              <a:t>ATELIER multisite</a:t>
            </a:r>
            <a:endParaRPr lang="fr-FR" altLang="fr-FR" sz="1000" dirty="0">
              <a:solidFill>
                <a:schemeClr val="tx2"/>
              </a:solidFill>
              <a:latin typeface="Times New Roman" panose="02020603050405020304" pitchFamily="18" charset="0"/>
            </a:endParaRPr>
          </a:p>
        </p:txBody>
      </p:sp>
      <p:sp>
        <p:nvSpPr>
          <p:cNvPr id="7207" name="Rectangle 2091"/>
          <p:cNvSpPr>
            <a:spLocks noChangeArrowheads="1"/>
          </p:cNvSpPr>
          <p:nvPr/>
        </p:nvSpPr>
        <p:spPr bwMode="auto">
          <a:xfrm>
            <a:off x="3076575" y="5172075"/>
            <a:ext cx="3683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200" b="1" dirty="0">
                <a:solidFill>
                  <a:schemeClr val="tx2"/>
                </a:solidFill>
                <a:latin typeface="Times New Roman" panose="02020603050405020304" pitchFamily="18" charset="0"/>
              </a:rPr>
              <a:t>O.F.</a:t>
            </a:r>
            <a:endParaRPr lang="fr-FR" altLang="fr-FR" sz="1000" dirty="0">
              <a:solidFill>
                <a:schemeClr val="tx2"/>
              </a:solidFill>
              <a:latin typeface="Times New Roman" panose="02020603050405020304" pitchFamily="18" charset="0"/>
            </a:endParaRPr>
          </a:p>
        </p:txBody>
      </p:sp>
      <p:sp>
        <p:nvSpPr>
          <p:cNvPr id="7208" name="Line 2092"/>
          <p:cNvSpPr>
            <a:spLocks noChangeShapeType="1"/>
          </p:cNvSpPr>
          <p:nvPr/>
        </p:nvSpPr>
        <p:spPr bwMode="auto">
          <a:xfrm>
            <a:off x="885825" y="5446713"/>
            <a:ext cx="0" cy="45720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nvGrpSpPr>
          <p:cNvPr id="7209" name="Group 2093"/>
          <p:cNvGrpSpPr>
            <a:grpSpLocks/>
          </p:cNvGrpSpPr>
          <p:nvPr/>
        </p:nvGrpSpPr>
        <p:grpSpPr bwMode="auto">
          <a:xfrm>
            <a:off x="2255838" y="5653088"/>
            <a:ext cx="1555750" cy="184150"/>
            <a:chOff x="1421" y="3535"/>
            <a:chExt cx="980" cy="116"/>
          </a:xfrm>
        </p:grpSpPr>
        <p:sp>
          <p:nvSpPr>
            <p:cNvPr id="7373" name="Line 2094"/>
            <p:cNvSpPr>
              <a:spLocks noChangeShapeType="1"/>
            </p:cNvSpPr>
            <p:nvPr/>
          </p:nvSpPr>
          <p:spPr bwMode="auto">
            <a:xfrm>
              <a:off x="1421" y="3635"/>
              <a:ext cx="980" cy="1"/>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74" name="Rectangle 2095"/>
            <p:cNvSpPr>
              <a:spLocks noChangeArrowheads="1"/>
            </p:cNvSpPr>
            <p:nvPr/>
          </p:nvSpPr>
          <p:spPr bwMode="auto">
            <a:xfrm>
              <a:off x="1693" y="3535"/>
              <a:ext cx="576"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E - Rebuts</a:t>
              </a:r>
            </a:p>
          </p:txBody>
        </p:sp>
      </p:grpSp>
      <p:sp>
        <p:nvSpPr>
          <p:cNvPr id="7210" name="Rectangle 2096"/>
          <p:cNvSpPr>
            <a:spLocks noChangeArrowheads="1"/>
          </p:cNvSpPr>
          <p:nvPr/>
        </p:nvSpPr>
        <p:spPr bwMode="auto">
          <a:xfrm>
            <a:off x="8951913" y="4013200"/>
            <a:ext cx="155575"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211" name="Rectangle 2097"/>
          <p:cNvSpPr>
            <a:spLocks noChangeArrowheads="1"/>
          </p:cNvSpPr>
          <p:nvPr/>
        </p:nvSpPr>
        <p:spPr bwMode="auto">
          <a:xfrm>
            <a:off x="8274050" y="3892550"/>
            <a:ext cx="192088" cy="178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212" name="Rectangle 2098"/>
          <p:cNvSpPr>
            <a:spLocks noChangeArrowheads="1"/>
          </p:cNvSpPr>
          <p:nvPr/>
        </p:nvSpPr>
        <p:spPr bwMode="auto">
          <a:xfrm>
            <a:off x="3902075" y="3617913"/>
            <a:ext cx="2730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sp>
        <p:nvSpPr>
          <p:cNvPr id="7213" name="Rectangle 2099"/>
          <p:cNvSpPr>
            <a:spLocks noChangeArrowheads="1"/>
          </p:cNvSpPr>
          <p:nvPr/>
        </p:nvSpPr>
        <p:spPr bwMode="auto">
          <a:xfrm>
            <a:off x="2714625" y="3617913"/>
            <a:ext cx="18097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sp>
        <p:nvSpPr>
          <p:cNvPr id="7214" name="Rectangle 2100"/>
          <p:cNvSpPr>
            <a:spLocks noChangeArrowheads="1"/>
          </p:cNvSpPr>
          <p:nvPr/>
        </p:nvSpPr>
        <p:spPr bwMode="auto">
          <a:xfrm>
            <a:off x="2714625" y="4165600"/>
            <a:ext cx="180975"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sp>
        <p:nvSpPr>
          <p:cNvPr id="7215" name="Rectangle 2101"/>
          <p:cNvSpPr>
            <a:spLocks noChangeArrowheads="1"/>
          </p:cNvSpPr>
          <p:nvPr/>
        </p:nvSpPr>
        <p:spPr bwMode="auto">
          <a:xfrm>
            <a:off x="3902075" y="4165600"/>
            <a:ext cx="3683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grpSp>
        <p:nvGrpSpPr>
          <p:cNvPr id="7216" name="Group 2102"/>
          <p:cNvGrpSpPr>
            <a:grpSpLocks/>
          </p:cNvGrpSpPr>
          <p:nvPr/>
        </p:nvGrpSpPr>
        <p:grpSpPr bwMode="auto">
          <a:xfrm>
            <a:off x="5184775" y="5078413"/>
            <a:ext cx="1006475" cy="549275"/>
            <a:chOff x="3725" y="3002"/>
            <a:chExt cx="634" cy="346"/>
          </a:xfrm>
        </p:grpSpPr>
        <p:sp>
          <p:nvSpPr>
            <p:cNvPr id="7371" name="Rectangle 2103"/>
            <p:cNvSpPr>
              <a:spLocks noChangeArrowheads="1"/>
            </p:cNvSpPr>
            <p:nvPr/>
          </p:nvSpPr>
          <p:spPr bwMode="auto">
            <a:xfrm>
              <a:off x="3725" y="3002"/>
              <a:ext cx="634" cy="1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tx2"/>
                  </a:solidFill>
                  <a:latin typeface="Times New Roman" panose="02020603050405020304" pitchFamily="18" charset="0"/>
                </a:rPr>
                <a:t>ETUDES</a:t>
              </a:r>
              <a:endParaRPr lang="fr-FR" altLang="fr-FR" sz="1000" dirty="0">
                <a:solidFill>
                  <a:schemeClr val="tx2"/>
                </a:solidFill>
                <a:latin typeface="Times New Roman" panose="02020603050405020304" pitchFamily="18" charset="0"/>
              </a:endParaRPr>
            </a:p>
          </p:txBody>
        </p:sp>
        <p:sp>
          <p:nvSpPr>
            <p:cNvPr id="7372" name="Rectangle 2104"/>
            <p:cNvSpPr>
              <a:spLocks noChangeArrowheads="1"/>
            </p:cNvSpPr>
            <p:nvPr/>
          </p:nvSpPr>
          <p:spPr bwMode="auto">
            <a:xfrm>
              <a:off x="3725" y="3174"/>
              <a:ext cx="634" cy="17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400" b="1" dirty="0">
                <a:solidFill>
                  <a:schemeClr val="tx2"/>
                </a:solidFill>
                <a:latin typeface="Times New Roman" panose="02020603050405020304" pitchFamily="18" charset="0"/>
              </a:endParaRPr>
            </a:p>
            <a:p>
              <a:r>
                <a:rPr lang="fr-FR" altLang="fr-FR" sz="1000" b="1" dirty="0">
                  <a:solidFill>
                    <a:schemeClr val="tx2"/>
                  </a:solidFill>
                  <a:latin typeface="Times New Roman" panose="02020603050405020304" pitchFamily="18" charset="0"/>
                </a:rPr>
                <a:t>PREPARATION</a:t>
              </a:r>
              <a:endParaRPr lang="fr-FR" altLang="fr-FR" sz="1000" dirty="0">
                <a:solidFill>
                  <a:schemeClr val="tx2"/>
                </a:solidFill>
                <a:latin typeface="Times New Roman" panose="02020603050405020304" pitchFamily="18" charset="0"/>
              </a:endParaRPr>
            </a:p>
          </p:txBody>
        </p:sp>
      </p:grpSp>
      <p:grpSp>
        <p:nvGrpSpPr>
          <p:cNvPr id="7217" name="Group 2105"/>
          <p:cNvGrpSpPr>
            <a:grpSpLocks/>
          </p:cNvGrpSpPr>
          <p:nvPr/>
        </p:nvGrpSpPr>
        <p:grpSpPr bwMode="auto">
          <a:xfrm>
            <a:off x="2805113" y="2428875"/>
            <a:ext cx="5807075" cy="403225"/>
            <a:chOff x="1767" y="1504"/>
            <a:chExt cx="3659" cy="254"/>
          </a:xfrm>
        </p:grpSpPr>
        <p:sp>
          <p:nvSpPr>
            <p:cNvPr id="7367" name="Line 2106"/>
            <p:cNvSpPr>
              <a:spLocks noChangeShapeType="1"/>
            </p:cNvSpPr>
            <p:nvPr/>
          </p:nvSpPr>
          <p:spPr bwMode="auto">
            <a:xfrm flipV="1">
              <a:off x="5396" y="1504"/>
              <a:ext cx="0" cy="234"/>
            </a:xfrm>
            <a:prstGeom prst="line">
              <a:avLst/>
            </a:prstGeom>
            <a:noFill/>
            <a:ln w="28575">
              <a:solidFill>
                <a:schemeClr val="hlink"/>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nvGrpSpPr>
            <p:cNvPr id="7368" name="Group 2107"/>
            <p:cNvGrpSpPr>
              <a:grpSpLocks/>
            </p:cNvGrpSpPr>
            <p:nvPr/>
          </p:nvGrpSpPr>
          <p:grpSpPr bwMode="auto">
            <a:xfrm>
              <a:off x="1767" y="1642"/>
              <a:ext cx="3659" cy="116"/>
              <a:chOff x="1767" y="1642"/>
              <a:chExt cx="3659" cy="116"/>
            </a:xfrm>
          </p:grpSpPr>
          <p:sp>
            <p:nvSpPr>
              <p:cNvPr id="7369" name="Rectangle 2108"/>
              <p:cNvSpPr>
                <a:spLocks noChangeArrowheads="1"/>
              </p:cNvSpPr>
              <p:nvPr/>
            </p:nvSpPr>
            <p:spPr bwMode="auto">
              <a:xfrm>
                <a:off x="4562" y="1642"/>
                <a:ext cx="864"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27 - Info d’expédition</a:t>
                </a:r>
              </a:p>
            </p:txBody>
          </p:sp>
          <p:sp>
            <p:nvSpPr>
              <p:cNvPr id="7370" name="Line 2109"/>
              <p:cNvSpPr>
                <a:spLocks noChangeShapeType="1"/>
              </p:cNvSpPr>
              <p:nvPr/>
            </p:nvSpPr>
            <p:spPr bwMode="auto">
              <a:xfrm flipH="1">
                <a:off x="1767" y="1734"/>
                <a:ext cx="3629" cy="1"/>
              </a:xfrm>
              <a:prstGeom prst="line">
                <a:avLst/>
              </a:prstGeom>
              <a:noFill/>
              <a:ln w="28575">
                <a:solidFill>
                  <a:schemeClr val="hlink"/>
                </a:solidFill>
                <a:round/>
                <a:headEnd type="none" w="med"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sp>
        <p:nvSpPr>
          <p:cNvPr id="7218" name="Rectangle 2110"/>
          <p:cNvSpPr>
            <a:spLocks noChangeArrowheads="1"/>
          </p:cNvSpPr>
          <p:nvPr/>
        </p:nvSpPr>
        <p:spPr bwMode="auto">
          <a:xfrm>
            <a:off x="122238" y="2520950"/>
            <a:ext cx="168275" cy="208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219" name="Arc 2111"/>
          <p:cNvSpPr>
            <a:spLocks/>
          </p:cNvSpPr>
          <p:nvPr/>
        </p:nvSpPr>
        <p:spPr bwMode="auto">
          <a:xfrm flipH="1" flipV="1">
            <a:off x="9020175" y="692150"/>
            <a:ext cx="642938" cy="5492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9F9F9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220" name="Line 2112"/>
          <p:cNvSpPr>
            <a:spLocks noChangeShapeType="1"/>
          </p:cNvSpPr>
          <p:nvPr/>
        </p:nvSpPr>
        <p:spPr bwMode="auto">
          <a:xfrm>
            <a:off x="9020175" y="692150"/>
            <a:ext cx="642938"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221" name="Rectangle 2113"/>
          <p:cNvSpPr>
            <a:spLocks noChangeArrowheads="1"/>
          </p:cNvSpPr>
          <p:nvPr/>
        </p:nvSpPr>
        <p:spPr bwMode="auto">
          <a:xfrm>
            <a:off x="9205913" y="782638"/>
            <a:ext cx="4572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a:solidFill>
                  <a:schemeClr val="tx2"/>
                </a:solidFill>
                <a:latin typeface="Times New Roman" panose="02020603050405020304" pitchFamily="18" charset="0"/>
              </a:rPr>
              <a:t>D.G</a:t>
            </a:r>
            <a:r>
              <a:rPr lang="fr-FR" altLang="fr-FR" sz="1000" dirty="0">
                <a:solidFill>
                  <a:schemeClr val="tx2"/>
                </a:solidFill>
                <a:latin typeface="Times New Roman" panose="02020603050405020304" pitchFamily="18" charset="0"/>
              </a:rPr>
              <a:t>.</a:t>
            </a:r>
          </a:p>
        </p:txBody>
      </p:sp>
      <p:sp>
        <p:nvSpPr>
          <p:cNvPr id="7222" name="Rectangle 2114"/>
          <p:cNvSpPr>
            <a:spLocks noChangeArrowheads="1"/>
          </p:cNvSpPr>
          <p:nvPr/>
        </p:nvSpPr>
        <p:spPr bwMode="auto">
          <a:xfrm>
            <a:off x="4892675" y="3738563"/>
            <a:ext cx="174625" cy="144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223" name="Rectangle 2115"/>
          <p:cNvSpPr>
            <a:spLocks noChangeArrowheads="1"/>
          </p:cNvSpPr>
          <p:nvPr/>
        </p:nvSpPr>
        <p:spPr bwMode="auto">
          <a:xfrm>
            <a:off x="8888413" y="782638"/>
            <a:ext cx="18256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sp>
        <p:nvSpPr>
          <p:cNvPr id="7224" name="Rectangle 2116"/>
          <p:cNvSpPr>
            <a:spLocks noChangeArrowheads="1"/>
          </p:cNvSpPr>
          <p:nvPr/>
        </p:nvSpPr>
        <p:spPr bwMode="auto">
          <a:xfrm>
            <a:off x="9074150" y="1066800"/>
            <a:ext cx="182563"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sp>
        <p:nvSpPr>
          <p:cNvPr id="7225" name="Rectangle 2117"/>
          <p:cNvSpPr>
            <a:spLocks noChangeArrowheads="1"/>
          </p:cNvSpPr>
          <p:nvPr/>
        </p:nvSpPr>
        <p:spPr bwMode="auto">
          <a:xfrm>
            <a:off x="9417050" y="1206500"/>
            <a:ext cx="185738"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sp>
        <p:nvSpPr>
          <p:cNvPr id="7226" name="Rectangle 2118"/>
          <p:cNvSpPr>
            <a:spLocks noChangeArrowheads="1"/>
          </p:cNvSpPr>
          <p:nvPr/>
        </p:nvSpPr>
        <p:spPr bwMode="auto">
          <a:xfrm>
            <a:off x="8316913" y="5946775"/>
            <a:ext cx="733425"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a:solidFill>
                  <a:schemeClr val="tx2"/>
                </a:solidFill>
              </a:rPr>
              <a:t>CLIENT</a:t>
            </a:r>
            <a:endParaRPr lang="fr-FR" altLang="fr-FR" sz="1000" b="1" dirty="0">
              <a:solidFill>
                <a:schemeClr val="tx2"/>
              </a:solidFill>
            </a:endParaRPr>
          </a:p>
        </p:txBody>
      </p:sp>
      <p:grpSp>
        <p:nvGrpSpPr>
          <p:cNvPr id="7227" name="Group 2119"/>
          <p:cNvGrpSpPr>
            <a:grpSpLocks/>
          </p:cNvGrpSpPr>
          <p:nvPr/>
        </p:nvGrpSpPr>
        <p:grpSpPr bwMode="auto">
          <a:xfrm>
            <a:off x="3262313" y="604838"/>
            <a:ext cx="5576887" cy="1366837"/>
            <a:chOff x="2055" y="355"/>
            <a:chExt cx="3514" cy="861"/>
          </a:xfrm>
        </p:grpSpPr>
        <p:sp>
          <p:nvSpPr>
            <p:cNvPr id="7365" name="Rectangle 2120"/>
            <p:cNvSpPr>
              <a:spLocks noChangeArrowheads="1"/>
            </p:cNvSpPr>
            <p:nvPr/>
          </p:nvSpPr>
          <p:spPr bwMode="auto">
            <a:xfrm>
              <a:off x="4013" y="355"/>
              <a:ext cx="493"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15 - PAIEMENT</a:t>
              </a:r>
            </a:p>
          </p:txBody>
        </p:sp>
        <p:sp>
          <p:nvSpPr>
            <p:cNvPr id="7366" name="Freeform 2121"/>
            <p:cNvSpPr>
              <a:spLocks/>
            </p:cNvSpPr>
            <p:nvPr/>
          </p:nvSpPr>
          <p:spPr bwMode="auto">
            <a:xfrm>
              <a:off x="2055" y="467"/>
              <a:ext cx="3514" cy="749"/>
            </a:xfrm>
            <a:custGeom>
              <a:avLst/>
              <a:gdLst>
                <a:gd name="T0" fmla="*/ 19 w 20000"/>
                <a:gd name="T1" fmla="*/ 0 h 20000"/>
                <a:gd name="T2" fmla="*/ 19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98" y="19989"/>
                  </a:moveTo>
                  <a:lnTo>
                    <a:pt x="19998" y="0"/>
                  </a:lnTo>
                  <a:lnTo>
                    <a:pt x="0" y="0"/>
                  </a:lnTo>
                </a:path>
              </a:pathLst>
            </a:custGeom>
            <a:noFill/>
            <a:ln w="28575" cap="flat" cmpd="sng">
              <a:solidFill>
                <a:srgbClr val="008000"/>
              </a:solidFill>
              <a:prstDash val="sysDash"/>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7228" name="Group 2122"/>
          <p:cNvGrpSpPr>
            <a:grpSpLocks/>
          </p:cNvGrpSpPr>
          <p:nvPr/>
        </p:nvGrpSpPr>
        <p:grpSpPr bwMode="auto">
          <a:xfrm>
            <a:off x="5730875" y="3605213"/>
            <a:ext cx="1139825" cy="214312"/>
            <a:chOff x="3610" y="2245"/>
            <a:chExt cx="718" cy="135"/>
          </a:xfrm>
        </p:grpSpPr>
        <p:sp>
          <p:nvSpPr>
            <p:cNvPr id="7363" name="Rectangle 2123"/>
            <p:cNvSpPr>
              <a:spLocks noChangeArrowheads="1"/>
            </p:cNvSpPr>
            <p:nvPr/>
          </p:nvSpPr>
          <p:spPr bwMode="auto">
            <a:xfrm>
              <a:off x="3809" y="2265"/>
              <a:ext cx="51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b="1" dirty="0">
                  <a:solidFill>
                    <a:schemeClr val="tx2"/>
                  </a:solidFill>
                </a:rPr>
                <a:t>3 - Délai</a:t>
              </a:r>
            </a:p>
          </p:txBody>
        </p:sp>
        <p:sp>
          <p:nvSpPr>
            <p:cNvPr id="7364" name="Freeform 2124"/>
            <p:cNvSpPr>
              <a:spLocks/>
            </p:cNvSpPr>
            <p:nvPr/>
          </p:nvSpPr>
          <p:spPr bwMode="auto">
            <a:xfrm>
              <a:off x="3610" y="2245"/>
              <a:ext cx="691" cy="116"/>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0"/>
                  </a:moveTo>
                  <a:lnTo>
                    <a:pt x="3331" y="19931"/>
                  </a:lnTo>
                  <a:lnTo>
                    <a:pt x="19988" y="19931"/>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7229" name="Group 2125"/>
          <p:cNvGrpSpPr>
            <a:grpSpLocks/>
          </p:cNvGrpSpPr>
          <p:nvPr/>
        </p:nvGrpSpPr>
        <p:grpSpPr bwMode="auto">
          <a:xfrm>
            <a:off x="5454650" y="3697288"/>
            <a:ext cx="1646238" cy="377825"/>
            <a:chOff x="3437" y="2303"/>
            <a:chExt cx="1037" cy="238"/>
          </a:xfrm>
        </p:grpSpPr>
        <p:sp>
          <p:nvSpPr>
            <p:cNvPr id="7361" name="Rectangle 2126"/>
            <p:cNvSpPr>
              <a:spLocks noChangeArrowheads="1"/>
            </p:cNvSpPr>
            <p:nvPr/>
          </p:nvSpPr>
          <p:spPr bwMode="auto">
            <a:xfrm>
              <a:off x="3725" y="2426"/>
              <a:ext cx="74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2 - Demande de délai</a:t>
              </a:r>
            </a:p>
          </p:txBody>
        </p:sp>
        <p:sp>
          <p:nvSpPr>
            <p:cNvPr id="7362" name="Freeform 2127"/>
            <p:cNvSpPr>
              <a:spLocks/>
            </p:cNvSpPr>
            <p:nvPr/>
          </p:nvSpPr>
          <p:spPr bwMode="auto">
            <a:xfrm>
              <a:off x="3437" y="2303"/>
              <a:ext cx="1037" cy="231"/>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92" y="4991"/>
                  </a:moveTo>
                  <a:lnTo>
                    <a:pt x="19992" y="19965"/>
                  </a:lnTo>
                  <a:lnTo>
                    <a:pt x="19977" y="19757"/>
                  </a:lnTo>
                  <a:lnTo>
                    <a:pt x="4443" y="19965"/>
                  </a:lnTo>
                  <a:lnTo>
                    <a:pt x="0"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7230" name="Group 2128"/>
          <p:cNvGrpSpPr>
            <a:grpSpLocks/>
          </p:cNvGrpSpPr>
          <p:nvPr/>
        </p:nvGrpSpPr>
        <p:grpSpPr bwMode="auto">
          <a:xfrm>
            <a:off x="5273675" y="3698875"/>
            <a:ext cx="2011363" cy="608013"/>
            <a:chOff x="3322" y="2304"/>
            <a:chExt cx="1267" cy="383"/>
          </a:xfrm>
        </p:grpSpPr>
        <p:sp>
          <p:nvSpPr>
            <p:cNvPr id="7359" name="Rectangle 2129"/>
            <p:cNvSpPr>
              <a:spLocks noChangeArrowheads="1"/>
            </p:cNvSpPr>
            <p:nvPr/>
          </p:nvSpPr>
          <p:spPr bwMode="auto">
            <a:xfrm>
              <a:off x="3725" y="2571"/>
              <a:ext cx="864"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4 - Commande Interne</a:t>
              </a:r>
            </a:p>
          </p:txBody>
        </p:sp>
        <p:sp>
          <p:nvSpPr>
            <p:cNvPr id="7360" name="Freeform 2130"/>
            <p:cNvSpPr>
              <a:spLocks/>
            </p:cNvSpPr>
            <p:nvPr/>
          </p:nvSpPr>
          <p:spPr bwMode="auto">
            <a:xfrm>
              <a:off x="3322" y="2304"/>
              <a:ext cx="1267" cy="352"/>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0000">
                  <a:moveTo>
                    <a:pt x="19994" y="3329"/>
                  </a:moveTo>
                  <a:lnTo>
                    <a:pt x="19994" y="19977"/>
                  </a:lnTo>
                  <a:lnTo>
                    <a:pt x="4544" y="19977"/>
                  </a:lnTo>
                  <a:lnTo>
                    <a:pt x="0"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7231" name="Group 2131"/>
          <p:cNvGrpSpPr>
            <a:grpSpLocks/>
          </p:cNvGrpSpPr>
          <p:nvPr/>
        </p:nvGrpSpPr>
        <p:grpSpPr bwMode="auto">
          <a:xfrm>
            <a:off x="2805113" y="2420938"/>
            <a:ext cx="5511800" cy="227012"/>
            <a:chOff x="1767" y="1499"/>
            <a:chExt cx="3472" cy="143"/>
          </a:xfrm>
        </p:grpSpPr>
        <p:sp>
          <p:nvSpPr>
            <p:cNvPr id="7357" name="Rectangle 2132"/>
            <p:cNvSpPr>
              <a:spLocks noChangeArrowheads="1"/>
            </p:cNvSpPr>
            <p:nvPr/>
          </p:nvSpPr>
          <p:spPr bwMode="auto">
            <a:xfrm>
              <a:off x="3543" y="1518"/>
              <a:ext cx="1292" cy="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12 - Info de réception</a:t>
              </a:r>
            </a:p>
          </p:txBody>
        </p:sp>
        <p:sp>
          <p:nvSpPr>
            <p:cNvPr id="7358" name="Freeform 2133"/>
            <p:cNvSpPr>
              <a:spLocks/>
            </p:cNvSpPr>
            <p:nvPr/>
          </p:nvSpPr>
          <p:spPr bwMode="auto">
            <a:xfrm>
              <a:off x="1767" y="1499"/>
              <a:ext cx="3472" cy="127"/>
            </a:xfrm>
            <a:custGeom>
              <a:avLst/>
              <a:gdLst>
                <a:gd name="T0" fmla="*/ 0 w 20000"/>
                <a:gd name="T1" fmla="*/ 0 h 20000"/>
                <a:gd name="T2" fmla="*/ 18 w 20000"/>
                <a:gd name="T3" fmla="*/ 0 h 20000"/>
                <a:gd name="T4" fmla="*/ 18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88"/>
                  </a:moveTo>
                  <a:lnTo>
                    <a:pt x="19997" y="19988"/>
                  </a:lnTo>
                  <a:lnTo>
                    <a:pt x="19997"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7232" name="Group 2134"/>
          <p:cNvGrpSpPr>
            <a:grpSpLocks/>
          </p:cNvGrpSpPr>
          <p:nvPr/>
        </p:nvGrpSpPr>
        <p:grpSpPr bwMode="auto">
          <a:xfrm>
            <a:off x="5181600" y="1606550"/>
            <a:ext cx="1408113" cy="481013"/>
            <a:chOff x="3264" y="986"/>
            <a:chExt cx="887" cy="303"/>
          </a:xfrm>
        </p:grpSpPr>
        <p:sp>
          <p:nvSpPr>
            <p:cNvPr id="7355" name="Rectangle 2135"/>
            <p:cNvSpPr>
              <a:spLocks noChangeArrowheads="1"/>
            </p:cNvSpPr>
            <p:nvPr/>
          </p:nvSpPr>
          <p:spPr bwMode="auto">
            <a:xfrm>
              <a:off x="3402" y="1174"/>
              <a:ext cx="74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10 - Info de rebut</a:t>
              </a:r>
            </a:p>
          </p:txBody>
        </p:sp>
        <p:sp>
          <p:nvSpPr>
            <p:cNvPr id="7356" name="Freeform 2136"/>
            <p:cNvSpPr>
              <a:spLocks/>
            </p:cNvSpPr>
            <p:nvPr/>
          </p:nvSpPr>
          <p:spPr bwMode="auto">
            <a:xfrm>
              <a:off x="3264" y="986"/>
              <a:ext cx="769" cy="288"/>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72"/>
                  </a:moveTo>
                  <a:lnTo>
                    <a:pt x="19991" y="19972"/>
                  </a:lnTo>
                  <a:lnTo>
                    <a:pt x="19991"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7233" name="Group 2137"/>
          <p:cNvGrpSpPr>
            <a:grpSpLocks/>
          </p:cNvGrpSpPr>
          <p:nvPr/>
        </p:nvGrpSpPr>
        <p:grpSpPr bwMode="auto">
          <a:xfrm>
            <a:off x="2805113" y="2154238"/>
            <a:ext cx="1878012" cy="366712"/>
            <a:chOff x="1767" y="1331"/>
            <a:chExt cx="1182" cy="231"/>
          </a:xfrm>
        </p:grpSpPr>
        <p:sp>
          <p:nvSpPr>
            <p:cNvPr id="7353" name="Rectangle 2138"/>
            <p:cNvSpPr>
              <a:spLocks noChangeArrowheads="1"/>
            </p:cNvSpPr>
            <p:nvPr/>
          </p:nvSpPr>
          <p:spPr bwMode="auto">
            <a:xfrm>
              <a:off x="1912" y="1446"/>
              <a:ext cx="1037"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11 -  entrées après contrôle</a:t>
              </a:r>
            </a:p>
          </p:txBody>
        </p:sp>
        <p:sp>
          <p:nvSpPr>
            <p:cNvPr id="7354" name="Freeform 2139"/>
            <p:cNvSpPr>
              <a:spLocks/>
            </p:cNvSpPr>
            <p:nvPr/>
          </p:nvSpPr>
          <p:spPr bwMode="auto">
            <a:xfrm>
              <a:off x="1767" y="1331"/>
              <a:ext cx="1037" cy="231"/>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92" y="0"/>
                  </a:moveTo>
                  <a:lnTo>
                    <a:pt x="19992" y="19965"/>
                  </a:lnTo>
                  <a:lnTo>
                    <a:pt x="0" y="19965"/>
                  </a:lnTo>
                </a:path>
              </a:pathLst>
            </a:custGeom>
            <a:noFill/>
            <a:ln w="28575" cap="flat" cmpd="sng">
              <a:solidFill>
                <a:srgbClr val="0000FF"/>
              </a:solidFill>
              <a:prstDash val="solid"/>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7234" name="Group 2140"/>
          <p:cNvGrpSpPr>
            <a:grpSpLocks/>
          </p:cNvGrpSpPr>
          <p:nvPr/>
        </p:nvGrpSpPr>
        <p:grpSpPr bwMode="auto">
          <a:xfrm>
            <a:off x="2987675" y="1422400"/>
            <a:ext cx="1096963" cy="390525"/>
            <a:chOff x="1882" y="870"/>
            <a:chExt cx="691" cy="246"/>
          </a:xfrm>
        </p:grpSpPr>
        <p:sp>
          <p:nvSpPr>
            <p:cNvPr id="7351" name="Rectangle 2141"/>
            <p:cNvSpPr>
              <a:spLocks noChangeArrowheads="1"/>
            </p:cNvSpPr>
            <p:nvPr/>
          </p:nvSpPr>
          <p:spPr bwMode="auto">
            <a:xfrm>
              <a:off x="2000" y="1001"/>
              <a:ext cx="51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8 - Livraison</a:t>
              </a:r>
            </a:p>
          </p:txBody>
        </p:sp>
        <p:sp>
          <p:nvSpPr>
            <p:cNvPr id="7352" name="Freeform 2142"/>
            <p:cNvSpPr>
              <a:spLocks/>
            </p:cNvSpPr>
            <p:nvPr/>
          </p:nvSpPr>
          <p:spPr bwMode="auto">
            <a:xfrm>
              <a:off x="1882" y="870"/>
              <a:ext cx="691" cy="231"/>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0"/>
                  </a:moveTo>
                  <a:lnTo>
                    <a:pt x="0" y="19965"/>
                  </a:lnTo>
                  <a:lnTo>
                    <a:pt x="19988" y="19965"/>
                  </a:lnTo>
                </a:path>
              </a:pathLst>
            </a:custGeom>
            <a:noFill/>
            <a:ln w="28575" cap="flat" cmpd="sng">
              <a:solidFill>
                <a:srgbClr val="0000FF"/>
              </a:solidFill>
              <a:prstDash val="solid"/>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7235" name="Group 2143"/>
          <p:cNvGrpSpPr>
            <a:grpSpLocks/>
          </p:cNvGrpSpPr>
          <p:nvPr/>
        </p:nvGrpSpPr>
        <p:grpSpPr bwMode="auto">
          <a:xfrm>
            <a:off x="2620963" y="1422400"/>
            <a:ext cx="1463675" cy="665163"/>
            <a:chOff x="1651" y="870"/>
            <a:chExt cx="922" cy="419"/>
          </a:xfrm>
        </p:grpSpPr>
        <p:sp>
          <p:nvSpPr>
            <p:cNvPr id="7349" name="Rectangle 2144"/>
            <p:cNvSpPr>
              <a:spLocks noChangeArrowheads="1"/>
            </p:cNvSpPr>
            <p:nvPr/>
          </p:nvSpPr>
          <p:spPr bwMode="auto">
            <a:xfrm>
              <a:off x="1939" y="1174"/>
              <a:ext cx="51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9 - Retours</a:t>
              </a:r>
            </a:p>
          </p:txBody>
        </p:sp>
        <p:sp>
          <p:nvSpPr>
            <p:cNvPr id="7350" name="Freeform 2145"/>
            <p:cNvSpPr>
              <a:spLocks/>
            </p:cNvSpPr>
            <p:nvPr/>
          </p:nvSpPr>
          <p:spPr bwMode="auto">
            <a:xfrm>
              <a:off x="1651" y="870"/>
              <a:ext cx="922" cy="404"/>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91" y="19980"/>
                  </a:moveTo>
                  <a:lnTo>
                    <a:pt x="0" y="19980"/>
                  </a:lnTo>
                  <a:lnTo>
                    <a:pt x="0" y="0"/>
                  </a:lnTo>
                </a:path>
              </a:pathLst>
            </a:custGeom>
            <a:noFill/>
            <a:ln w="28575" cap="flat" cmpd="sng">
              <a:solidFill>
                <a:srgbClr val="0000FF"/>
              </a:solidFill>
              <a:prstDash val="solid"/>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7236" name="Group 2146"/>
          <p:cNvGrpSpPr>
            <a:grpSpLocks/>
          </p:cNvGrpSpPr>
          <p:nvPr/>
        </p:nvGrpSpPr>
        <p:grpSpPr bwMode="auto">
          <a:xfrm>
            <a:off x="501650" y="6332538"/>
            <a:ext cx="6480175" cy="192087"/>
            <a:chOff x="200" y="3999"/>
            <a:chExt cx="4082" cy="121"/>
          </a:xfrm>
        </p:grpSpPr>
        <p:sp>
          <p:nvSpPr>
            <p:cNvPr id="7343" name="Rectangle 2147"/>
            <p:cNvSpPr>
              <a:spLocks noChangeArrowheads="1"/>
            </p:cNvSpPr>
            <p:nvPr/>
          </p:nvSpPr>
          <p:spPr bwMode="auto">
            <a:xfrm>
              <a:off x="432" y="3999"/>
              <a:ext cx="630" cy="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dirty="0">
                  <a:solidFill>
                    <a:schemeClr val="tx2"/>
                  </a:solidFill>
                </a:rPr>
                <a:t>Flux physiques</a:t>
              </a:r>
              <a:endParaRPr lang="fr-FR" altLang="fr-FR" sz="1000" dirty="0">
                <a:solidFill>
                  <a:schemeClr val="tx2"/>
                </a:solidFill>
              </a:endParaRPr>
            </a:p>
          </p:txBody>
        </p:sp>
        <p:sp>
          <p:nvSpPr>
            <p:cNvPr id="7344" name="Rectangle 2148"/>
            <p:cNvSpPr>
              <a:spLocks noChangeArrowheads="1"/>
            </p:cNvSpPr>
            <p:nvPr/>
          </p:nvSpPr>
          <p:spPr bwMode="auto">
            <a:xfrm>
              <a:off x="1972" y="3999"/>
              <a:ext cx="600" cy="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dirty="0">
                  <a:solidFill>
                    <a:schemeClr val="tx2"/>
                  </a:solidFill>
                </a:rPr>
                <a:t>Flux financiers</a:t>
              </a:r>
              <a:endParaRPr lang="fr-FR" altLang="fr-FR" sz="1000" dirty="0">
                <a:solidFill>
                  <a:schemeClr val="tx2"/>
                </a:solidFill>
              </a:endParaRPr>
            </a:p>
          </p:txBody>
        </p:sp>
        <p:sp>
          <p:nvSpPr>
            <p:cNvPr id="7345" name="Rectangle 2149"/>
            <p:cNvSpPr>
              <a:spLocks noChangeArrowheads="1"/>
            </p:cNvSpPr>
            <p:nvPr/>
          </p:nvSpPr>
          <p:spPr bwMode="auto">
            <a:xfrm>
              <a:off x="3464" y="3999"/>
              <a:ext cx="818"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dirty="0">
                  <a:solidFill>
                    <a:schemeClr val="tx2"/>
                  </a:solidFill>
                </a:rPr>
                <a:t>Flux d’informations</a:t>
              </a:r>
              <a:endParaRPr lang="fr-FR" altLang="fr-FR" sz="1000" dirty="0">
                <a:solidFill>
                  <a:schemeClr val="tx2"/>
                </a:solidFill>
              </a:endParaRPr>
            </a:p>
          </p:txBody>
        </p:sp>
        <p:sp>
          <p:nvSpPr>
            <p:cNvPr id="7346" name="Line 2150"/>
            <p:cNvSpPr>
              <a:spLocks noChangeShapeType="1"/>
            </p:cNvSpPr>
            <p:nvPr/>
          </p:nvSpPr>
          <p:spPr bwMode="auto">
            <a:xfrm>
              <a:off x="200" y="4067"/>
              <a:ext cx="182" cy="0"/>
            </a:xfrm>
            <a:prstGeom prst="line">
              <a:avLst/>
            </a:prstGeom>
            <a:noFill/>
            <a:ln w="28575">
              <a:solidFill>
                <a:srgbClr val="0000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47" name="Line 2151"/>
            <p:cNvSpPr>
              <a:spLocks noChangeShapeType="1"/>
            </p:cNvSpPr>
            <p:nvPr/>
          </p:nvSpPr>
          <p:spPr bwMode="auto">
            <a:xfrm>
              <a:off x="1646" y="4067"/>
              <a:ext cx="273" cy="0"/>
            </a:xfrm>
            <a:prstGeom prst="line">
              <a:avLst/>
            </a:prstGeom>
            <a:noFill/>
            <a:ln w="28575">
              <a:solidFill>
                <a:srgbClr val="009900"/>
              </a:solidFill>
              <a:prstDash val="sysDash"/>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48" name="Line 2152"/>
            <p:cNvSpPr>
              <a:spLocks noChangeShapeType="1"/>
            </p:cNvSpPr>
            <p:nvPr/>
          </p:nvSpPr>
          <p:spPr bwMode="auto">
            <a:xfrm>
              <a:off x="3106" y="4067"/>
              <a:ext cx="273" cy="0"/>
            </a:xfrm>
            <a:prstGeom prst="line">
              <a:avLst/>
            </a:prstGeom>
            <a:noFill/>
            <a:ln w="28575">
              <a:solidFill>
                <a:srgbClr val="FF0000"/>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7237" name="Group 2153"/>
          <p:cNvGrpSpPr>
            <a:grpSpLocks/>
          </p:cNvGrpSpPr>
          <p:nvPr/>
        </p:nvGrpSpPr>
        <p:grpSpPr bwMode="auto">
          <a:xfrm>
            <a:off x="9020175" y="1149350"/>
            <a:ext cx="550863" cy="822325"/>
            <a:chOff x="5683" y="698"/>
            <a:chExt cx="346" cy="518"/>
          </a:xfrm>
        </p:grpSpPr>
        <p:sp>
          <p:nvSpPr>
            <p:cNvPr id="7341" name="Rectangle 2154"/>
            <p:cNvSpPr>
              <a:spLocks noChangeArrowheads="1"/>
            </p:cNvSpPr>
            <p:nvPr/>
          </p:nvSpPr>
          <p:spPr bwMode="auto">
            <a:xfrm>
              <a:off x="5683" y="813"/>
              <a:ext cx="34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b="1" dirty="0">
                  <a:solidFill>
                    <a:schemeClr val="tx2"/>
                  </a:solidFill>
                </a:rPr>
                <a:t>31</a:t>
              </a:r>
            </a:p>
            <a:p>
              <a:r>
                <a:rPr lang="fr-FR" altLang="fr-FR" sz="800" b="1" dirty="0">
                  <a:solidFill>
                    <a:schemeClr val="tx2"/>
                  </a:solidFill>
                </a:rPr>
                <a:t>Tableaux</a:t>
              </a:r>
            </a:p>
            <a:p>
              <a:r>
                <a:rPr lang="fr-FR" altLang="fr-FR" sz="800" b="1" dirty="0">
                  <a:solidFill>
                    <a:schemeClr val="tx2"/>
                  </a:solidFill>
                </a:rPr>
                <a:t>de bord</a:t>
              </a:r>
            </a:p>
          </p:txBody>
        </p:sp>
        <p:sp>
          <p:nvSpPr>
            <p:cNvPr id="7342" name="Freeform 2155"/>
            <p:cNvSpPr>
              <a:spLocks/>
            </p:cNvSpPr>
            <p:nvPr/>
          </p:nvSpPr>
          <p:spPr bwMode="auto">
            <a:xfrm>
              <a:off x="5686" y="698"/>
              <a:ext cx="182" cy="518"/>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84"/>
                  </a:moveTo>
                  <a:lnTo>
                    <a:pt x="0" y="2855"/>
                  </a:lnTo>
                  <a:lnTo>
                    <a:pt x="19956" y="0"/>
                  </a:lnTo>
                </a:path>
              </a:pathLst>
            </a:custGeom>
            <a:noFill/>
            <a:ln w="28575" cap="flat" cmpd="sng">
              <a:solidFill>
                <a:srgbClr val="FF0000"/>
              </a:solidFill>
              <a:prstDash val="solid"/>
              <a:round/>
              <a:headEnd type="none" w="sm"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7238" name="Group 2156"/>
          <p:cNvGrpSpPr>
            <a:grpSpLocks/>
          </p:cNvGrpSpPr>
          <p:nvPr/>
        </p:nvGrpSpPr>
        <p:grpSpPr bwMode="auto">
          <a:xfrm>
            <a:off x="369888" y="2706688"/>
            <a:ext cx="7023100" cy="3471862"/>
            <a:chOff x="232" y="1679"/>
            <a:chExt cx="4425" cy="2187"/>
          </a:xfrm>
        </p:grpSpPr>
        <p:sp>
          <p:nvSpPr>
            <p:cNvPr id="7339" name="Rectangle 2157"/>
            <p:cNvSpPr>
              <a:spLocks noChangeArrowheads="1"/>
            </p:cNvSpPr>
            <p:nvPr/>
          </p:nvSpPr>
          <p:spPr bwMode="auto">
            <a:xfrm>
              <a:off x="3322" y="3750"/>
              <a:ext cx="979"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25 - EXPEDITION</a:t>
              </a:r>
              <a:endParaRPr lang="fr-FR" altLang="fr-FR" sz="800" dirty="0">
                <a:solidFill>
                  <a:schemeClr val="tx2"/>
                </a:solidFill>
              </a:endParaRPr>
            </a:p>
          </p:txBody>
        </p:sp>
        <p:sp>
          <p:nvSpPr>
            <p:cNvPr id="7340" name="Freeform 2158"/>
            <p:cNvSpPr>
              <a:spLocks/>
            </p:cNvSpPr>
            <p:nvPr/>
          </p:nvSpPr>
          <p:spPr bwMode="auto">
            <a:xfrm>
              <a:off x="232" y="1679"/>
              <a:ext cx="4425" cy="2180"/>
            </a:xfrm>
            <a:custGeom>
              <a:avLst/>
              <a:gdLst>
                <a:gd name="T0" fmla="*/ 6 w 20000"/>
                <a:gd name="T1" fmla="*/ 0 h 20000"/>
                <a:gd name="T2" fmla="*/ 0 w 20000"/>
                <a:gd name="T3" fmla="*/ 0 h 20000"/>
                <a:gd name="T4" fmla="*/ 0 w 20000"/>
                <a:gd name="T5" fmla="*/ 3 h 20000"/>
                <a:gd name="T6" fmla="*/ 48 w 20000"/>
                <a:gd name="T7" fmla="*/ 3 h 2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0000">
                  <a:moveTo>
                    <a:pt x="2500" y="0"/>
                  </a:moveTo>
                  <a:lnTo>
                    <a:pt x="0" y="0"/>
                  </a:lnTo>
                  <a:lnTo>
                    <a:pt x="0" y="19996"/>
                  </a:lnTo>
                  <a:lnTo>
                    <a:pt x="19998" y="19996"/>
                  </a:lnTo>
                </a:path>
              </a:pathLst>
            </a:custGeom>
            <a:noFill/>
            <a:ln w="28575" cap="flat" cmpd="sng">
              <a:solidFill>
                <a:srgbClr val="0000FF"/>
              </a:solidFill>
              <a:prstDash val="solid"/>
              <a:round/>
              <a:headEnd type="none" w="sm"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7239" name="Group 2159"/>
          <p:cNvGrpSpPr>
            <a:grpSpLocks/>
          </p:cNvGrpSpPr>
          <p:nvPr/>
        </p:nvGrpSpPr>
        <p:grpSpPr bwMode="auto">
          <a:xfrm>
            <a:off x="439738" y="2935288"/>
            <a:ext cx="6942137" cy="3060700"/>
            <a:chOff x="277" y="1823"/>
            <a:chExt cx="4372" cy="1928"/>
          </a:xfrm>
        </p:grpSpPr>
        <p:sp>
          <p:nvSpPr>
            <p:cNvPr id="7335" name="Rectangle 2160"/>
            <p:cNvSpPr>
              <a:spLocks noChangeArrowheads="1"/>
            </p:cNvSpPr>
            <p:nvPr/>
          </p:nvSpPr>
          <p:spPr bwMode="auto">
            <a:xfrm>
              <a:off x="3322" y="3635"/>
              <a:ext cx="1095"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26 - Info de livraison</a:t>
              </a:r>
            </a:p>
          </p:txBody>
        </p:sp>
        <p:grpSp>
          <p:nvGrpSpPr>
            <p:cNvPr id="7336" name="Group 2161"/>
            <p:cNvGrpSpPr>
              <a:grpSpLocks/>
            </p:cNvGrpSpPr>
            <p:nvPr/>
          </p:nvGrpSpPr>
          <p:grpSpPr bwMode="auto">
            <a:xfrm>
              <a:off x="277" y="1823"/>
              <a:ext cx="4372" cy="1907"/>
              <a:chOff x="277" y="1823"/>
              <a:chExt cx="4372" cy="1907"/>
            </a:xfrm>
          </p:grpSpPr>
          <p:sp>
            <p:nvSpPr>
              <p:cNvPr id="7337" name="Freeform 2162"/>
              <p:cNvSpPr>
                <a:spLocks/>
              </p:cNvSpPr>
              <p:nvPr/>
            </p:nvSpPr>
            <p:spPr bwMode="auto">
              <a:xfrm>
                <a:off x="277" y="1823"/>
                <a:ext cx="4372" cy="1907"/>
              </a:xfrm>
              <a:custGeom>
                <a:avLst/>
                <a:gdLst>
                  <a:gd name="T0" fmla="*/ 4 w 20000"/>
                  <a:gd name="T1" fmla="*/ 0 h 20000"/>
                  <a:gd name="T2" fmla="*/ 0 w 20000"/>
                  <a:gd name="T3" fmla="*/ 0 h 20000"/>
                  <a:gd name="T4" fmla="*/ 0 w 20000"/>
                  <a:gd name="T5" fmla="*/ 2 h 20000"/>
                  <a:gd name="T6" fmla="*/ 46 w 20000"/>
                  <a:gd name="T7" fmla="*/ 2 h 2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0000">
                    <a:moveTo>
                      <a:pt x="1740" y="0"/>
                    </a:moveTo>
                    <a:lnTo>
                      <a:pt x="0" y="0"/>
                    </a:lnTo>
                    <a:lnTo>
                      <a:pt x="0" y="19996"/>
                    </a:lnTo>
                    <a:lnTo>
                      <a:pt x="19998" y="19996"/>
                    </a:lnTo>
                  </a:path>
                </a:pathLst>
              </a:custGeom>
              <a:noFill/>
              <a:ln w="2857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38" name="Line 2163"/>
              <p:cNvSpPr>
                <a:spLocks noChangeShapeType="1"/>
              </p:cNvSpPr>
              <p:nvPr/>
            </p:nvSpPr>
            <p:spPr bwMode="auto">
              <a:xfrm>
                <a:off x="602" y="1823"/>
                <a:ext cx="18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sp>
        <p:nvSpPr>
          <p:cNvPr id="7240" name="Text Box 2164"/>
          <p:cNvSpPr txBox="1">
            <a:spLocks noChangeArrowheads="1"/>
          </p:cNvSpPr>
          <p:nvPr/>
        </p:nvSpPr>
        <p:spPr bwMode="auto">
          <a:xfrm>
            <a:off x="5730875" y="4317774"/>
            <a:ext cx="1391785" cy="361156"/>
          </a:xfrm>
          <a:prstGeom prst="rect">
            <a:avLst/>
          </a:prstGeom>
          <a:solidFill>
            <a:srgbClr val="FFFFFF"/>
          </a:solidFill>
          <a:ln w="9525">
            <a:solidFill>
              <a:srgbClr val="000000"/>
            </a:solidFill>
            <a:miter lim="800000"/>
            <a:headEnd/>
            <a:tailEnd/>
          </a:ln>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dirty="0" smtClean="0">
                <a:solidFill>
                  <a:schemeClr val="tx2"/>
                </a:solidFill>
                <a:latin typeface="Arial MT Black"/>
              </a:rPr>
              <a:t>Suivi  technique</a:t>
            </a:r>
            <a:endParaRPr lang="fr-FR" altLang="fr-FR" sz="1200" b="1" dirty="0">
              <a:solidFill>
                <a:schemeClr val="tx2"/>
              </a:solidFill>
              <a:latin typeface="Arial MT Black"/>
            </a:endParaRPr>
          </a:p>
        </p:txBody>
      </p:sp>
      <p:grpSp>
        <p:nvGrpSpPr>
          <p:cNvPr id="7241" name="Group 2166"/>
          <p:cNvGrpSpPr>
            <a:grpSpLocks/>
          </p:cNvGrpSpPr>
          <p:nvPr/>
        </p:nvGrpSpPr>
        <p:grpSpPr bwMode="auto">
          <a:xfrm>
            <a:off x="87313" y="1470025"/>
            <a:ext cx="1131887" cy="3748088"/>
            <a:chOff x="55" y="900"/>
            <a:chExt cx="713" cy="2361"/>
          </a:xfrm>
        </p:grpSpPr>
        <p:sp>
          <p:nvSpPr>
            <p:cNvPr id="7333" name="Freeform 2167"/>
            <p:cNvSpPr>
              <a:spLocks/>
            </p:cNvSpPr>
            <p:nvPr/>
          </p:nvSpPr>
          <p:spPr bwMode="auto">
            <a:xfrm>
              <a:off x="187" y="900"/>
              <a:ext cx="581" cy="2361"/>
            </a:xfrm>
            <a:custGeom>
              <a:avLst/>
              <a:gdLst>
                <a:gd name="T0" fmla="*/ 0 w 20000"/>
                <a:gd name="T1" fmla="*/ 0 h 20000"/>
                <a:gd name="T2" fmla="*/ 0 w 20000"/>
                <a:gd name="T3" fmla="*/ 0 h 20000"/>
                <a:gd name="T4" fmla="*/ 0 w 20000"/>
                <a:gd name="T5" fmla="*/ 4 h 20000"/>
                <a:gd name="T6" fmla="*/ 0 w 20000"/>
                <a:gd name="T7" fmla="*/ 4 h 2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0000">
                  <a:moveTo>
                    <a:pt x="19986" y="0"/>
                  </a:moveTo>
                  <a:lnTo>
                    <a:pt x="0" y="0"/>
                  </a:lnTo>
                  <a:lnTo>
                    <a:pt x="0" y="19997"/>
                  </a:lnTo>
                  <a:lnTo>
                    <a:pt x="13324" y="19997"/>
                  </a:lnTo>
                </a:path>
              </a:pathLst>
            </a:custGeom>
            <a:noFill/>
            <a:ln w="28575" cap="flat" cmpd="sng">
              <a:solidFill>
                <a:srgbClr val="0000FF"/>
              </a:solidFill>
              <a:prstDash val="solid"/>
              <a:round/>
              <a:headEnd type="none" w="sm"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34" name="Text Box 2168"/>
            <p:cNvSpPr txBox="1">
              <a:spLocks noChangeArrowheads="1"/>
            </p:cNvSpPr>
            <p:nvPr/>
          </p:nvSpPr>
          <p:spPr bwMode="auto">
            <a:xfrm rot="-5400000">
              <a:off x="-467" y="1849"/>
              <a:ext cx="118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D - Juste à temps</a:t>
              </a:r>
            </a:p>
          </p:txBody>
        </p:sp>
      </p:grpSp>
      <p:grpSp>
        <p:nvGrpSpPr>
          <p:cNvPr id="7242" name="Group 2169"/>
          <p:cNvGrpSpPr>
            <a:grpSpLocks/>
          </p:cNvGrpSpPr>
          <p:nvPr/>
        </p:nvGrpSpPr>
        <p:grpSpPr bwMode="auto">
          <a:xfrm>
            <a:off x="2239963" y="2854325"/>
            <a:ext cx="396875" cy="2135188"/>
            <a:chOff x="1409" y="1772"/>
            <a:chExt cx="252" cy="1345"/>
          </a:xfrm>
        </p:grpSpPr>
        <p:sp>
          <p:nvSpPr>
            <p:cNvPr id="7331" name="Line 2170"/>
            <p:cNvSpPr>
              <a:spLocks noChangeShapeType="1"/>
            </p:cNvSpPr>
            <p:nvPr/>
          </p:nvSpPr>
          <p:spPr bwMode="auto">
            <a:xfrm>
              <a:off x="1536" y="1850"/>
              <a:ext cx="1" cy="1267"/>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32" name="Text Box 2171"/>
            <p:cNvSpPr txBox="1">
              <a:spLocks noChangeArrowheads="1"/>
            </p:cNvSpPr>
            <p:nvPr/>
          </p:nvSpPr>
          <p:spPr bwMode="auto">
            <a:xfrm rot="-5400000">
              <a:off x="869" y="2312"/>
              <a:ext cx="133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19 - Composants</a:t>
              </a:r>
            </a:p>
            <a:p>
              <a:pPr>
                <a:spcBef>
                  <a:spcPct val="50000"/>
                </a:spcBef>
              </a:pPr>
              <a:r>
                <a:rPr lang="fr-FR" altLang="fr-FR" sz="800" b="1" dirty="0">
                  <a:solidFill>
                    <a:schemeClr val="tx2"/>
                  </a:solidFill>
                </a:rPr>
                <a:t>Pièces  détachées ou fournitures</a:t>
              </a:r>
              <a:endParaRPr lang="fr-FR" altLang="fr-FR" sz="1000" b="1" dirty="0">
                <a:solidFill>
                  <a:schemeClr val="tx2"/>
                </a:solidFill>
              </a:endParaRPr>
            </a:p>
          </p:txBody>
        </p:sp>
      </p:grpSp>
      <p:grpSp>
        <p:nvGrpSpPr>
          <p:cNvPr id="7243" name="Group 2172"/>
          <p:cNvGrpSpPr>
            <a:grpSpLocks/>
          </p:cNvGrpSpPr>
          <p:nvPr/>
        </p:nvGrpSpPr>
        <p:grpSpPr bwMode="auto">
          <a:xfrm>
            <a:off x="2000250" y="2976563"/>
            <a:ext cx="214313" cy="2041525"/>
            <a:chOff x="1259" y="1849"/>
            <a:chExt cx="137" cy="1286"/>
          </a:xfrm>
        </p:grpSpPr>
        <p:sp>
          <p:nvSpPr>
            <p:cNvPr id="7329" name="Line 2173"/>
            <p:cNvSpPr>
              <a:spLocks noChangeShapeType="1"/>
            </p:cNvSpPr>
            <p:nvPr/>
          </p:nvSpPr>
          <p:spPr bwMode="auto">
            <a:xfrm flipH="1" flipV="1">
              <a:off x="1396" y="1849"/>
              <a:ext cx="0" cy="1271"/>
            </a:xfrm>
            <a:prstGeom prst="line">
              <a:avLst/>
            </a:prstGeom>
            <a:noFill/>
            <a:ln w="28575">
              <a:solidFill>
                <a:srgbClr val="FF0000"/>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30" name="Text Box 2174"/>
            <p:cNvSpPr txBox="1">
              <a:spLocks noChangeArrowheads="1"/>
            </p:cNvSpPr>
            <p:nvPr/>
          </p:nvSpPr>
          <p:spPr bwMode="auto">
            <a:xfrm rot="-5400000">
              <a:off x="738" y="2476"/>
              <a:ext cx="1180"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18-Liste à servir</a:t>
              </a:r>
            </a:p>
          </p:txBody>
        </p:sp>
      </p:grpSp>
      <p:grpSp>
        <p:nvGrpSpPr>
          <p:cNvPr id="7244" name="Group 2175"/>
          <p:cNvGrpSpPr>
            <a:grpSpLocks/>
          </p:cNvGrpSpPr>
          <p:nvPr/>
        </p:nvGrpSpPr>
        <p:grpSpPr bwMode="auto">
          <a:xfrm>
            <a:off x="1608138" y="2981325"/>
            <a:ext cx="398462" cy="2143125"/>
            <a:chOff x="1012" y="1852"/>
            <a:chExt cx="253" cy="1350"/>
          </a:xfrm>
        </p:grpSpPr>
        <p:sp>
          <p:nvSpPr>
            <p:cNvPr id="7327" name="Line 2176"/>
            <p:cNvSpPr>
              <a:spLocks noChangeShapeType="1"/>
            </p:cNvSpPr>
            <p:nvPr/>
          </p:nvSpPr>
          <p:spPr bwMode="auto">
            <a:xfrm flipV="1">
              <a:off x="1138" y="1852"/>
              <a:ext cx="1" cy="1268"/>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28" name="Text Box 2177"/>
            <p:cNvSpPr txBox="1">
              <a:spLocks noChangeArrowheads="1"/>
            </p:cNvSpPr>
            <p:nvPr/>
          </p:nvSpPr>
          <p:spPr bwMode="auto">
            <a:xfrm rot="-5400000">
              <a:off x="549" y="2485"/>
              <a:ext cx="1180"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22 - Produits finis</a:t>
              </a:r>
            </a:p>
            <a:p>
              <a:pPr>
                <a:spcBef>
                  <a:spcPct val="50000"/>
                </a:spcBef>
              </a:pPr>
              <a:r>
                <a:rPr lang="fr-FR" altLang="fr-FR" sz="800" b="1" dirty="0">
                  <a:solidFill>
                    <a:schemeClr val="tx2"/>
                  </a:solidFill>
                </a:rPr>
                <a:t>ou articles intermédiaires</a:t>
              </a:r>
            </a:p>
          </p:txBody>
        </p:sp>
      </p:grpSp>
      <p:grpSp>
        <p:nvGrpSpPr>
          <p:cNvPr id="7245" name="Group 2178"/>
          <p:cNvGrpSpPr>
            <a:grpSpLocks/>
          </p:cNvGrpSpPr>
          <p:nvPr/>
        </p:nvGrpSpPr>
        <p:grpSpPr bwMode="auto">
          <a:xfrm>
            <a:off x="1341438" y="3981450"/>
            <a:ext cx="204787" cy="1089025"/>
            <a:chOff x="845" y="2482"/>
            <a:chExt cx="129" cy="686"/>
          </a:xfrm>
        </p:grpSpPr>
        <p:grpSp>
          <p:nvGrpSpPr>
            <p:cNvPr id="7323" name="Group 2179"/>
            <p:cNvGrpSpPr>
              <a:grpSpLocks/>
            </p:cNvGrpSpPr>
            <p:nvPr/>
          </p:nvGrpSpPr>
          <p:grpSpPr bwMode="auto">
            <a:xfrm>
              <a:off x="845" y="2482"/>
              <a:ext cx="129" cy="686"/>
              <a:chOff x="836" y="2482"/>
              <a:chExt cx="129" cy="686"/>
            </a:xfrm>
          </p:grpSpPr>
          <p:sp>
            <p:nvSpPr>
              <p:cNvPr id="7325" name="Rectangle 2180"/>
              <p:cNvSpPr>
                <a:spLocks noChangeArrowheads="1"/>
              </p:cNvSpPr>
              <p:nvPr/>
            </p:nvSpPr>
            <p:spPr bwMode="auto">
              <a:xfrm>
                <a:off x="836" y="2511"/>
                <a:ext cx="101" cy="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7326" name="Line 2181"/>
              <p:cNvSpPr>
                <a:spLocks noChangeShapeType="1"/>
              </p:cNvSpPr>
              <p:nvPr/>
            </p:nvSpPr>
            <p:spPr bwMode="auto">
              <a:xfrm flipV="1">
                <a:off x="965" y="2482"/>
                <a:ext cx="0" cy="634"/>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sp>
          <p:nvSpPr>
            <p:cNvPr id="7324" name="Text Box 2182"/>
            <p:cNvSpPr txBox="1">
              <a:spLocks noChangeArrowheads="1"/>
            </p:cNvSpPr>
            <p:nvPr/>
          </p:nvSpPr>
          <p:spPr bwMode="auto">
            <a:xfrm rot="-5400000">
              <a:off x="583" y="2796"/>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F - Produits finis</a:t>
              </a:r>
            </a:p>
          </p:txBody>
        </p:sp>
      </p:grpSp>
      <p:grpSp>
        <p:nvGrpSpPr>
          <p:cNvPr id="7246" name="Group 2183"/>
          <p:cNvGrpSpPr>
            <a:grpSpLocks/>
          </p:cNvGrpSpPr>
          <p:nvPr/>
        </p:nvGrpSpPr>
        <p:grpSpPr bwMode="auto">
          <a:xfrm>
            <a:off x="1054100" y="3894138"/>
            <a:ext cx="157163" cy="1093787"/>
            <a:chOff x="664" y="2427"/>
            <a:chExt cx="99" cy="689"/>
          </a:xfrm>
        </p:grpSpPr>
        <p:sp>
          <p:nvSpPr>
            <p:cNvPr id="7321" name="Line 2184"/>
            <p:cNvSpPr>
              <a:spLocks noChangeShapeType="1"/>
            </p:cNvSpPr>
            <p:nvPr/>
          </p:nvSpPr>
          <p:spPr bwMode="auto">
            <a:xfrm>
              <a:off x="763" y="2482"/>
              <a:ext cx="0" cy="634"/>
            </a:xfrm>
            <a:prstGeom prst="line">
              <a:avLst/>
            </a:prstGeom>
            <a:noFill/>
            <a:ln w="25400">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22" name="Text Box 2185"/>
            <p:cNvSpPr txBox="1">
              <a:spLocks noChangeArrowheads="1"/>
            </p:cNvSpPr>
            <p:nvPr/>
          </p:nvSpPr>
          <p:spPr bwMode="auto">
            <a:xfrm rot="-5400000">
              <a:off x="373" y="2718"/>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G-Retour en fab</a:t>
              </a:r>
            </a:p>
          </p:txBody>
        </p:sp>
      </p:grpSp>
      <p:grpSp>
        <p:nvGrpSpPr>
          <p:cNvPr id="7247" name="Group 2186"/>
          <p:cNvGrpSpPr>
            <a:grpSpLocks/>
          </p:cNvGrpSpPr>
          <p:nvPr/>
        </p:nvGrpSpPr>
        <p:grpSpPr bwMode="auto">
          <a:xfrm>
            <a:off x="765175" y="2921000"/>
            <a:ext cx="334963" cy="1046163"/>
            <a:chOff x="483" y="1814"/>
            <a:chExt cx="210" cy="659"/>
          </a:xfrm>
        </p:grpSpPr>
        <p:sp>
          <p:nvSpPr>
            <p:cNvPr id="7319" name="Freeform 2187"/>
            <p:cNvSpPr>
              <a:spLocks/>
            </p:cNvSpPr>
            <p:nvPr/>
          </p:nvSpPr>
          <p:spPr bwMode="auto">
            <a:xfrm>
              <a:off x="511" y="1898"/>
              <a:ext cx="182" cy="364"/>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56" y="19978"/>
                  </a:moveTo>
                  <a:lnTo>
                    <a:pt x="19956" y="9989"/>
                  </a:lnTo>
                  <a:lnTo>
                    <a:pt x="0" y="0"/>
                  </a:lnTo>
                </a:path>
              </a:pathLst>
            </a:custGeom>
            <a:noFill/>
            <a:ln w="28575" cap="flat" cmpd="sng">
              <a:solidFill>
                <a:srgbClr val="0000FF"/>
              </a:solidFill>
              <a:prstDash val="solid"/>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20" name="Text Box 2188"/>
            <p:cNvSpPr txBox="1">
              <a:spLocks noChangeArrowheads="1"/>
            </p:cNvSpPr>
            <p:nvPr/>
          </p:nvSpPr>
          <p:spPr bwMode="auto">
            <a:xfrm rot="-5400000">
              <a:off x="219" y="2078"/>
              <a:ext cx="659"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H</a:t>
              </a:r>
            </a:p>
            <a:p>
              <a:pPr>
                <a:lnSpc>
                  <a:spcPct val="20000"/>
                </a:lnSpc>
                <a:spcBef>
                  <a:spcPct val="50000"/>
                </a:spcBef>
              </a:pPr>
              <a:r>
                <a:rPr lang="fr-FR" altLang="fr-FR" sz="800" b="1" dirty="0">
                  <a:solidFill>
                    <a:schemeClr val="tx2"/>
                  </a:solidFill>
                </a:rPr>
                <a:t>Rebuts</a:t>
              </a:r>
            </a:p>
          </p:txBody>
        </p:sp>
      </p:grpSp>
      <p:grpSp>
        <p:nvGrpSpPr>
          <p:cNvPr id="7248" name="Group 2189"/>
          <p:cNvGrpSpPr>
            <a:grpSpLocks/>
          </p:cNvGrpSpPr>
          <p:nvPr/>
        </p:nvGrpSpPr>
        <p:grpSpPr bwMode="auto">
          <a:xfrm>
            <a:off x="882650" y="4440238"/>
            <a:ext cx="2652713" cy="1463675"/>
            <a:chOff x="556" y="2771"/>
            <a:chExt cx="1672" cy="922"/>
          </a:xfrm>
        </p:grpSpPr>
        <p:sp>
          <p:nvSpPr>
            <p:cNvPr id="7308" name="Line 2190"/>
            <p:cNvSpPr>
              <a:spLocks noChangeShapeType="1"/>
            </p:cNvSpPr>
            <p:nvPr/>
          </p:nvSpPr>
          <p:spPr bwMode="auto">
            <a:xfrm>
              <a:off x="1421" y="3405"/>
              <a:ext cx="0" cy="288"/>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09" name="Line 2191"/>
            <p:cNvSpPr>
              <a:spLocks noChangeShapeType="1"/>
            </p:cNvSpPr>
            <p:nvPr/>
          </p:nvSpPr>
          <p:spPr bwMode="auto">
            <a:xfrm>
              <a:off x="558" y="3684"/>
              <a:ext cx="864"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dirty="0"/>
            </a:p>
          </p:txBody>
        </p:sp>
        <p:grpSp>
          <p:nvGrpSpPr>
            <p:cNvPr id="7310" name="Group 2192"/>
            <p:cNvGrpSpPr>
              <a:grpSpLocks/>
            </p:cNvGrpSpPr>
            <p:nvPr/>
          </p:nvGrpSpPr>
          <p:grpSpPr bwMode="auto">
            <a:xfrm>
              <a:off x="556" y="2771"/>
              <a:ext cx="1672" cy="899"/>
              <a:chOff x="556" y="2771"/>
              <a:chExt cx="1672" cy="899"/>
            </a:xfrm>
          </p:grpSpPr>
          <p:sp>
            <p:nvSpPr>
              <p:cNvPr id="7311" name="Line 2193"/>
              <p:cNvSpPr>
                <a:spLocks noChangeShapeType="1"/>
              </p:cNvSpPr>
              <p:nvPr/>
            </p:nvSpPr>
            <p:spPr bwMode="auto">
              <a:xfrm>
                <a:off x="557" y="3117"/>
                <a:ext cx="0" cy="288"/>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12" name="Line 2194"/>
              <p:cNvSpPr>
                <a:spLocks noChangeShapeType="1"/>
              </p:cNvSpPr>
              <p:nvPr/>
            </p:nvSpPr>
            <p:spPr bwMode="auto">
              <a:xfrm>
                <a:off x="1421" y="3520"/>
                <a:ext cx="807"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13" name="Rectangle 2195"/>
              <p:cNvSpPr>
                <a:spLocks noChangeArrowheads="1"/>
              </p:cNvSpPr>
              <p:nvPr/>
            </p:nvSpPr>
            <p:spPr bwMode="auto">
              <a:xfrm>
                <a:off x="1709" y="2771"/>
                <a:ext cx="519" cy="1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a:solidFill>
                      <a:schemeClr val="tx2"/>
                    </a:solidFill>
                    <a:latin typeface="Times New Roman" panose="02020603050405020304" pitchFamily="18" charset="0"/>
                  </a:rPr>
                  <a:t>Outillage</a:t>
                </a:r>
              </a:p>
            </p:txBody>
          </p:sp>
          <p:sp>
            <p:nvSpPr>
              <p:cNvPr id="7314" name="Rectangle 2196"/>
              <p:cNvSpPr>
                <a:spLocks noChangeArrowheads="1"/>
              </p:cNvSpPr>
              <p:nvPr/>
            </p:nvSpPr>
            <p:spPr bwMode="auto">
              <a:xfrm>
                <a:off x="1709" y="2944"/>
                <a:ext cx="519" cy="1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a:solidFill>
                      <a:schemeClr val="tx2"/>
                    </a:solidFill>
                    <a:latin typeface="Times New Roman" panose="02020603050405020304" pitchFamily="18" charset="0"/>
                  </a:rPr>
                  <a:t>Maintenance</a:t>
                </a:r>
              </a:p>
            </p:txBody>
          </p:sp>
          <p:sp>
            <p:nvSpPr>
              <p:cNvPr id="7315" name="Line 2197"/>
              <p:cNvSpPr>
                <a:spLocks noChangeShapeType="1"/>
              </p:cNvSpPr>
              <p:nvPr/>
            </p:nvSpPr>
            <p:spPr bwMode="auto">
              <a:xfrm flipH="1">
                <a:off x="557" y="3117"/>
                <a:ext cx="1153"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16" name="Line 2198"/>
              <p:cNvSpPr>
                <a:spLocks noChangeShapeType="1"/>
              </p:cNvSpPr>
              <p:nvPr/>
            </p:nvSpPr>
            <p:spPr bwMode="auto">
              <a:xfrm>
                <a:off x="2228" y="3117"/>
                <a:ext cx="0" cy="403"/>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17" name="Rectangle 2199"/>
              <p:cNvSpPr>
                <a:spLocks noChangeArrowheads="1"/>
              </p:cNvSpPr>
              <p:nvPr/>
            </p:nvSpPr>
            <p:spPr bwMode="auto">
              <a:xfrm>
                <a:off x="556" y="3439"/>
                <a:ext cx="86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100" b="1" dirty="0">
                    <a:solidFill>
                      <a:schemeClr val="tx2"/>
                    </a:solidFill>
                    <a:latin typeface="Times New Roman" panose="02020603050405020304" pitchFamily="18" charset="0"/>
                  </a:rPr>
                  <a:t>Contrôle en cours</a:t>
                </a:r>
              </a:p>
              <a:p>
                <a:r>
                  <a:rPr lang="fr-FR" altLang="fr-FR" sz="1000" b="1" dirty="0">
                    <a:solidFill>
                      <a:schemeClr val="tx2"/>
                    </a:solidFill>
                    <a:latin typeface="Times New Roman" panose="02020603050405020304" pitchFamily="18" charset="0"/>
                  </a:rPr>
                  <a:t>AUTOCONTROLE</a:t>
                </a:r>
                <a:endParaRPr lang="fr-FR" altLang="fr-FR" sz="1000" dirty="0">
                  <a:solidFill>
                    <a:schemeClr val="tx2"/>
                  </a:solidFill>
                  <a:latin typeface="Times New Roman" panose="02020603050405020304" pitchFamily="18" charset="0"/>
                </a:endParaRPr>
              </a:p>
            </p:txBody>
          </p:sp>
          <p:sp>
            <p:nvSpPr>
              <p:cNvPr id="7318" name="Line 2200"/>
              <p:cNvSpPr>
                <a:spLocks noChangeShapeType="1"/>
              </p:cNvSpPr>
              <p:nvPr/>
            </p:nvSpPr>
            <p:spPr bwMode="auto">
              <a:xfrm>
                <a:off x="558" y="3402"/>
                <a:ext cx="864"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dirty="0"/>
              </a:p>
            </p:txBody>
          </p:sp>
        </p:grpSp>
      </p:grpSp>
      <p:grpSp>
        <p:nvGrpSpPr>
          <p:cNvPr id="7249" name="Group 2201"/>
          <p:cNvGrpSpPr>
            <a:grpSpLocks/>
          </p:cNvGrpSpPr>
          <p:nvPr/>
        </p:nvGrpSpPr>
        <p:grpSpPr bwMode="auto">
          <a:xfrm>
            <a:off x="4889500" y="3679825"/>
            <a:ext cx="292100" cy="1543050"/>
            <a:chOff x="3080" y="2292"/>
            <a:chExt cx="185" cy="972"/>
          </a:xfrm>
        </p:grpSpPr>
        <p:sp>
          <p:nvSpPr>
            <p:cNvPr id="7306" name="Freeform 2202"/>
            <p:cNvSpPr>
              <a:spLocks/>
            </p:cNvSpPr>
            <p:nvPr/>
          </p:nvSpPr>
          <p:spPr bwMode="auto">
            <a:xfrm>
              <a:off x="3174" y="2292"/>
              <a:ext cx="91" cy="938"/>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85" y="19991"/>
                  </a:moveTo>
                  <a:lnTo>
                    <a:pt x="0" y="19991"/>
                  </a:lnTo>
                  <a:lnTo>
                    <a:pt x="0" y="0"/>
                  </a:lnTo>
                </a:path>
              </a:pathLst>
            </a:custGeom>
            <a:noFill/>
            <a:ln w="28575" cap="flat" cmpd="sng">
              <a:solidFill>
                <a:srgbClr val="FF0000"/>
              </a:solidFill>
              <a:prstDash val="solid"/>
              <a:round/>
              <a:headEnd type="none" w="sm"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07" name="Text Box 2203"/>
            <p:cNvSpPr txBox="1">
              <a:spLocks noChangeArrowheads="1"/>
            </p:cNvSpPr>
            <p:nvPr/>
          </p:nvSpPr>
          <p:spPr bwMode="auto">
            <a:xfrm rot="-5400000">
              <a:off x="2666" y="2773"/>
              <a:ext cx="905"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16 - Données techniques</a:t>
              </a:r>
            </a:p>
          </p:txBody>
        </p:sp>
      </p:grpSp>
      <p:sp>
        <p:nvSpPr>
          <p:cNvPr id="7250" name="Line 2204"/>
          <p:cNvSpPr>
            <a:spLocks noChangeShapeType="1"/>
          </p:cNvSpPr>
          <p:nvPr/>
        </p:nvSpPr>
        <p:spPr bwMode="auto">
          <a:xfrm flipV="1">
            <a:off x="8307388" y="3800475"/>
            <a:ext cx="0" cy="1920875"/>
          </a:xfrm>
          <a:prstGeom prst="line">
            <a:avLst/>
          </a:prstGeom>
          <a:noFill/>
          <a:ln w="28575">
            <a:solidFill>
              <a:srgbClr val="FF0000"/>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251" name="Text Box 2205"/>
          <p:cNvSpPr txBox="1">
            <a:spLocks noChangeArrowheads="1"/>
          </p:cNvSpPr>
          <p:nvPr/>
        </p:nvSpPr>
        <p:spPr bwMode="auto">
          <a:xfrm rot="-5400000">
            <a:off x="7688263" y="4822825"/>
            <a:ext cx="1046162"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1 - Commande</a:t>
            </a:r>
          </a:p>
        </p:txBody>
      </p:sp>
      <p:grpSp>
        <p:nvGrpSpPr>
          <p:cNvPr id="7252" name="Group 2206"/>
          <p:cNvGrpSpPr>
            <a:grpSpLocks/>
          </p:cNvGrpSpPr>
          <p:nvPr/>
        </p:nvGrpSpPr>
        <p:grpSpPr bwMode="auto">
          <a:xfrm>
            <a:off x="8372475" y="3776663"/>
            <a:ext cx="149225" cy="1939925"/>
            <a:chOff x="5228" y="2353"/>
            <a:chExt cx="94" cy="1222"/>
          </a:xfrm>
        </p:grpSpPr>
        <p:sp>
          <p:nvSpPr>
            <p:cNvPr id="7304" name="Line 2207"/>
            <p:cNvSpPr>
              <a:spLocks noChangeShapeType="1"/>
            </p:cNvSpPr>
            <p:nvPr/>
          </p:nvSpPr>
          <p:spPr bwMode="auto">
            <a:xfrm>
              <a:off x="5321" y="2369"/>
              <a:ext cx="1" cy="1206"/>
            </a:xfrm>
            <a:prstGeom prst="line">
              <a:avLst/>
            </a:prstGeom>
            <a:noFill/>
            <a:ln w="28575">
              <a:solidFill>
                <a:srgbClr val="FF0000"/>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05" name="Text Box 2208"/>
            <p:cNvSpPr txBox="1">
              <a:spLocks noChangeArrowheads="1"/>
            </p:cNvSpPr>
            <p:nvPr/>
          </p:nvSpPr>
          <p:spPr bwMode="auto">
            <a:xfrm rot="-5400000">
              <a:off x="4697" y="2884"/>
              <a:ext cx="113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5 - Réponse au client</a:t>
              </a:r>
            </a:p>
          </p:txBody>
        </p:sp>
      </p:grpSp>
      <p:grpSp>
        <p:nvGrpSpPr>
          <p:cNvPr id="7253" name="Group 2209"/>
          <p:cNvGrpSpPr>
            <a:grpSpLocks/>
          </p:cNvGrpSpPr>
          <p:nvPr/>
        </p:nvGrpSpPr>
        <p:grpSpPr bwMode="auto">
          <a:xfrm>
            <a:off x="579438" y="4203700"/>
            <a:ext cx="306387" cy="1046163"/>
            <a:chOff x="366" y="2622"/>
            <a:chExt cx="191" cy="659"/>
          </a:xfrm>
        </p:grpSpPr>
        <p:sp>
          <p:nvSpPr>
            <p:cNvPr id="7302" name="Text Box 2210"/>
            <p:cNvSpPr txBox="1">
              <a:spLocks noChangeArrowheads="1"/>
            </p:cNvSpPr>
            <p:nvPr/>
          </p:nvSpPr>
          <p:spPr bwMode="auto">
            <a:xfrm rot="-5400000">
              <a:off x="75" y="2913"/>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21 - Déchets</a:t>
              </a:r>
            </a:p>
          </p:txBody>
        </p:sp>
        <p:sp>
          <p:nvSpPr>
            <p:cNvPr id="7303" name="Freeform 2211"/>
            <p:cNvSpPr>
              <a:spLocks/>
            </p:cNvSpPr>
            <p:nvPr/>
          </p:nvSpPr>
          <p:spPr bwMode="auto">
            <a:xfrm>
              <a:off x="465" y="2625"/>
              <a:ext cx="92" cy="545"/>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12" y="19985"/>
                  </a:moveTo>
                  <a:lnTo>
                    <a:pt x="0" y="19985"/>
                  </a:lnTo>
                  <a:lnTo>
                    <a:pt x="0" y="0"/>
                  </a:lnTo>
                </a:path>
              </a:pathLst>
            </a:custGeom>
            <a:noFill/>
            <a:ln w="28575" cap="flat" cmpd="sng">
              <a:solidFill>
                <a:srgbClr val="0000FF"/>
              </a:solidFill>
              <a:prstDash val="solid"/>
              <a:round/>
              <a:headEnd type="none" w="sm"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sp>
        <p:nvSpPr>
          <p:cNvPr id="7254" name="Rectangle 2212"/>
          <p:cNvSpPr>
            <a:spLocks noChangeArrowheads="1"/>
          </p:cNvSpPr>
          <p:nvPr/>
        </p:nvSpPr>
        <p:spPr bwMode="auto">
          <a:xfrm>
            <a:off x="520700" y="4248150"/>
            <a:ext cx="185738" cy="83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grpSp>
        <p:nvGrpSpPr>
          <p:cNvPr id="7255" name="Group 2213"/>
          <p:cNvGrpSpPr>
            <a:grpSpLocks/>
          </p:cNvGrpSpPr>
          <p:nvPr/>
        </p:nvGrpSpPr>
        <p:grpSpPr bwMode="auto">
          <a:xfrm>
            <a:off x="3535363" y="3697288"/>
            <a:ext cx="1027112" cy="1474787"/>
            <a:chOff x="2227" y="2303"/>
            <a:chExt cx="648" cy="929"/>
          </a:xfrm>
        </p:grpSpPr>
        <p:sp>
          <p:nvSpPr>
            <p:cNvPr id="7300" name="Freeform 2214"/>
            <p:cNvSpPr>
              <a:spLocks/>
            </p:cNvSpPr>
            <p:nvPr/>
          </p:nvSpPr>
          <p:spPr bwMode="auto">
            <a:xfrm>
              <a:off x="2227" y="2303"/>
              <a:ext cx="648" cy="929"/>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91"/>
                  </a:moveTo>
                  <a:lnTo>
                    <a:pt x="5451" y="19991"/>
                  </a:lnTo>
                  <a:lnTo>
                    <a:pt x="19987"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301" name="Text Box 2215"/>
            <p:cNvSpPr txBox="1">
              <a:spLocks noChangeArrowheads="1"/>
            </p:cNvSpPr>
            <p:nvPr/>
          </p:nvSpPr>
          <p:spPr bwMode="auto">
            <a:xfrm rot="-3836221">
              <a:off x="2254" y="2727"/>
              <a:ext cx="659"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20 - Suivi des OF</a:t>
              </a:r>
            </a:p>
          </p:txBody>
        </p:sp>
      </p:grpSp>
      <p:grpSp>
        <p:nvGrpSpPr>
          <p:cNvPr id="7256" name="Group 2216"/>
          <p:cNvGrpSpPr>
            <a:grpSpLocks/>
          </p:cNvGrpSpPr>
          <p:nvPr/>
        </p:nvGrpSpPr>
        <p:grpSpPr bwMode="auto">
          <a:xfrm>
            <a:off x="3540125" y="3651250"/>
            <a:ext cx="1247775" cy="2074863"/>
            <a:chOff x="2230" y="2274"/>
            <a:chExt cx="786" cy="1307"/>
          </a:xfrm>
        </p:grpSpPr>
        <p:sp>
          <p:nvSpPr>
            <p:cNvPr id="7298" name="Freeform 2217"/>
            <p:cNvSpPr>
              <a:spLocks/>
            </p:cNvSpPr>
            <p:nvPr/>
          </p:nvSpPr>
          <p:spPr bwMode="auto">
            <a:xfrm>
              <a:off x="2230" y="2314"/>
              <a:ext cx="786" cy="1000"/>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90" y="0"/>
                  </a:moveTo>
                  <a:lnTo>
                    <a:pt x="7491" y="19992"/>
                  </a:lnTo>
                  <a:lnTo>
                    <a:pt x="0" y="19992"/>
                  </a:lnTo>
                </a:path>
              </a:pathLst>
            </a:custGeom>
            <a:noFill/>
            <a:ln w="28575" cap="flat" cmpd="sng">
              <a:solidFill>
                <a:srgbClr val="FF0000"/>
              </a:solidFill>
              <a:prstDash val="solid"/>
              <a:round/>
              <a:headEnd type="none" w="sm"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299" name="Text Box 2218"/>
            <p:cNvSpPr txBox="1">
              <a:spLocks noChangeArrowheads="1"/>
            </p:cNvSpPr>
            <p:nvPr/>
          </p:nvSpPr>
          <p:spPr bwMode="auto">
            <a:xfrm rot="-3787220">
              <a:off x="2104" y="2796"/>
              <a:ext cx="1307"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17 - Dossier de fabrication</a:t>
              </a:r>
            </a:p>
            <a:p>
              <a:pPr>
                <a:spcBef>
                  <a:spcPct val="50000"/>
                </a:spcBef>
              </a:pPr>
              <a:r>
                <a:rPr lang="fr-FR" altLang="fr-FR" sz="800" b="1" dirty="0">
                  <a:solidFill>
                    <a:schemeClr val="tx2"/>
                  </a:solidFill>
                </a:rPr>
                <a:t>Fiche suiveuse - Liste à servir</a:t>
              </a:r>
            </a:p>
            <a:p>
              <a:pPr>
                <a:lnSpc>
                  <a:spcPct val="40000"/>
                </a:lnSpc>
                <a:spcBef>
                  <a:spcPct val="50000"/>
                </a:spcBef>
              </a:pPr>
              <a:r>
                <a:rPr lang="fr-FR" altLang="fr-FR" sz="800" b="1" dirty="0">
                  <a:solidFill>
                    <a:schemeClr val="tx2"/>
                  </a:solidFill>
                </a:rPr>
                <a:t>Fiche technique - Liste outillage</a:t>
              </a:r>
            </a:p>
          </p:txBody>
        </p:sp>
      </p:grpSp>
      <p:grpSp>
        <p:nvGrpSpPr>
          <p:cNvPr id="7257" name="Group 2219"/>
          <p:cNvGrpSpPr>
            <a:grpSpLocks/>
          </p:cNvGrpSpPr>
          <p:nvPr/>
        </p:nvGrpSpPr>
        <p:grpSpPr bwMode="auto">
          <a:xfrm>
            <a:off x="6189663" y="1576388"/>
            <a:ext cx="911225" cy="1766887"/>
            <a:chOff x="3898" y="967"/>
            <a:chExt cx="576" cy="1113"/>
          </a:xfrm>
        </p:grpSpPr>
        <p:sp>
          <p:nvSpPr>
            <p:cNvPr id="7296" name="Freeform 2220"/>
            <p:cNvSpPr>
              <a:spLocks/>
            </p:cNvSpPr>
            <p:nvPr/>
          </p:nvSpPr>
          <p:spPr bwMode="auto">
            <a:xfrm>
              <a:off x="3898" y="986"/>
              <a:ext cx="576" cy="1094"/>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93"/>
                  </a:moveTo>
                  <a:lnTo>
                    <a:pt x="19986" y="14731"/>
                  </a:lnTo>
                  <a:lnTo>
                    <a:pt x="19986"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297" name="Text Box 2221"/>
            <p:cNvSpPr txBox="1">
              <a:spLocks noChangeArrowheads="1"/>
            </p:cNvSpPr>
            <p:nvPr/>
          </p:nvSpPr>
          <p:spPr bwMode="auto">
            <a:xfrm rot="-5400000">
              <a:off x="3893" y="1408"/>
              <a:ext cx="9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6 - Demande d ’achat DA</a:t>
              </a:r>
            </a:p>
          </p:txBody>
        </p:sp>
      </p:grpSp>
      <p:grpSp>
        <p:nvGrpSpPr>
          <p:cNvPr id="7258" name="Group 2222"/>
          <p:cNvGrpSpPr>
            <a:grpSpLocks/>
          </p:cNvGrpSpPr>
          <p:nvPr/>
        </p:nvGrpSpPr>
        <p:grpSpPr bwMode="auto">
          <a:xfrm>
            <a:off x="1558925" y="1490663"/>
            <a:ext cx="490538" cy="1046162"/>
            <a:chOff x="980" y="913"/>
            <a:chExt cx="312" cy="659"/>
          </a:xfrm>
        </p:grpSpPr>
        <p:sp>
          <p:nvSpPr>
            <p:cNvPr id="7294" name="Line 2223"/>
            <p:cNvSpPr>
              <a:spLocks noChangeShapeType="1"/>
            </p:cNvSpPr>
            <p:nvPr/>
          </p:nvSpPr>
          <p:spPr bwMode="auto">
            <a:xfrm>
              <a:off x="1133" y="1043"/>
              <a:ext cx="0" cy="461"/>
            </a:xfrm>
            <a:prstGeom prst="line">
              <a:avLst/>
            </a:prstGeom>
            <a:noFill/>
            <a:ln w="25400">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295" name="Text Box 2224"/>
            <p:cNvSpPr txBox="1">
              <a:spLocks noChangeArrowheads="1"/>
            </p:cNvSpPr>
            <p:nvPr/>
          </p:nvSpPr>
          <p:spPr bwMode="auto">
            <a:xfrm rot="-5400000">
              <a:off x="806" y="1087"/>
              <a:ext cx="65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nSpc>
                  <a:spcPct val="80000"/>
                </a:lnSpc>
                <a:spcBef>
                  <a:spcPct val="50000"/>
                </a:spcBef>
              </a:pPr>
              <a:r>
                <a:rPr lang="fr-FR" altLang="fr-FR" sz="800" b="1" dirty="0">
                  <a:solidFill>
                    <a:schemeClr val="tx2"/>
                  </a:solidFill>
                </a:rPr>
                <a:t>C</a:t>
              </a:r>
            </a:p>
            <a:p>
              <a:pPr>
                <a:lnSpc>
                  <a:spcPct val="50000"/>
                </a:lnSpc>
                <a:spcBef>
                  <a:spcPct val="50000"/>
                </a:spcBef>
              </a:pPr>
              <a:r>
                <a:rPr lang="fr-FR" altLang="fr-FR" sz="800" b="1" dirty="0">
                  <a:solidFill>
                    <a:schemeClr val="tx2"/>
                  </a:solidFill>
                </a:rPr>
                <a:t>Livraison</a:t>
              </a:r>
            </a:p>
            <a:p>
              <a:pPr>
                <a:lnSpc>
                  <a:spcPct val="70000"/>
                </a:lnSpc>
                <a:spcBef>
                  <a:spcPct val="50000"/>
                </a:spcBef>
              </a:pPr>
              <a:r>
                <a:rPr lang="fr-FR" altLang="fr-FR" sz="800" b="1" dirty="0">
                  <a:solidFill>
                    <a:schemeClr val="tx2"/>
                  </a:solidFill>
                </a:rPr>
                <a:t>charte</a:t>
              </a:r>
            </a:p>
            <a:p>
              <a:pPr>
                <a:lnSpc>
                  <a:spcPct val="50000"/>
                </a:lnSpc>
                <a:spcBef>
                  <a:spcPct val="50000"/>
                </a:spcBef>
              </a:pPr>
              <a:r>
                <a:rPr lang="fr-FR" altLang="fr-FR" sz="800" b="1" dirty="0">
                  <a:solidFill>
                    <a:schemeClr val="tx2"/>
                  </a:solidFill>
                </a:rPr>
                <a:t>qualité</a:t>
              </a:r>
            </a:p>
          </p:txBody>
        </p:sp>
      </p:grpSp>
      <p:grpSp>
        <p:nvGrpSpPr>
          <p:cNvPr id="7259" name="Group 2225"/>
          <p:cNvGrpSpPr>
            <a:grpSpLocks/>
          </p:cNvGrpSpPr>
          <p:nvPr/>
        </p:nvGrpSpPr>
        <p:grpSpPr bwMode="auto">
          <a:xfrm>
            <a:off x="1320800" y="2770188"/>
            <a:ext cx="211138" cy="1046162"/>
            <a:chOff x="832" y="1719"/>
            <a:chExt cx="133" cy="659"/>
          </a:xfrm>
        </p:grpSpPr>
        <p:sp>
          <p:nvSpPr>
            <p:cNvPr id="7292" name="Line 2226"/>
            <p:cNvSpPr>
              <a:spLocks noChangeShapeType="1"/>
            </p:cNvSpPr>
            <p:nvPr/>
          </p:nvSpPr>
          <p:spPr bwMode="auto">
            <a:xfrm flipV="1">
              <a:off x="965" y="1849"/>
              <a:ext cx="0" cy="403"/>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293" name="Text Box 2227"/>
            <p:cNvSpPr txBox="1">
              <a:spLocks noChangeArrowheads="1"/>
            </p:cNvSpPr>
            <p:nvPr/>
          </p:nvSpPr>
          <p:spPr bwMode="auto">
            <a:xfrm rot="-5400000">
              <a:off x="541" y="2010"/>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I - Entrée PF</a:t>
              </a:r>
            </a:p>
          </p:txBody>
        </p:sp>
      </p:grpSp>
      <p:sp>
        <p:nvSpPr>
          <p:cNvPr id="7260" name="Line 2228"/>
          <p:cNvSpPr>
            <a:spLocks noChangeShapeType="1"/>
          </p:cNvSpPr>
          <p:nvPr/>
        </p:nvSpPr>
        <p:spPr bwMode="auto">
          <a:xfrm>
            <a:off x="3259138" y="784225"/>
            <a:ext cx="0" cy="63817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dirty="0"/>
          </a:p>
        </p:txBody>
      </p:sp>
      <p:grpSp>
        <p:nvGrpSpPr>
          <p:cNvPr id="7261" name="Group 2229"/>
          <p:cNvGrpSpPr>
            <a:grpSpLocks/>
          </p:cNvGrpSpPr>
          <p:nvPr/>
        </p:nvGrpSpPr>
        <p:grpSpPr bwMode="auto">
          <a:xfrm>
            <a:off x="8805863" y="2428875"/>
            <a:ext cx="165100" cy="3292475"/>
            <a:chOff x="5547" y="1504"/>
            <a:chExt cx="104" cy="2074"/>
          </a:xfrm>
        </p:grpSpPr>
        <p:sp>
          <p:nvSpPr>
            <p:cNvPr id="7290" name="Line 2230"/>
            <p:cNvSpPr>
              <a:spLocks noChangeShapeType="1"/>
            </p:cNvSpPr>
            <p:nvPr/>
          </p:nvSpPr>
          <p:spPr bwMode="auto">
            <a:xfrm>
              <a:off x="5651" y="1504"/>
              <a:ext cx="0" cy="2074"/>
            </a:xfrm>
            <a:prstGeom prst="line">
              <a:avLst/>
            </a:prstGeom>
            <a:noFill/>
            <a:ln w="28575">
              <a:solidFill>
                <a:srgbClr val="FF0000"/>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291" name="Text Box 2231"/>
            <p:cNvSpPr txBox="1">
              <a:spLocks noChangeArrowheads="1"/>
            </p:cNvSpPr>
            <p:nvPr/>
          </p:nvSpPr>
          <p:spPr bwMode="auto">
            <a:xfrm rot="-5400000">
              <a:off x="5106" y="2475"/>
              <a:ext cx="9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28 - Facture</a:t>
              </a:r>
            </a:p>
          </p:txBody>
        </p:sp>
      </p:grpSp>
      <p:grpSp>
        <p:nvGrpSpPr>
          <p:cNvPr id="7262" name="Group 2232"/>
          <p:cNvGrpSpPr>
            <a:grpSpLocks/>
          </p:cNvGrpSpPr>
          <p:nvPr/>
        </p:nvGrpSpPr>
        <p:grpSpPr bwMode="auto">
          <a:xfrm>
            <a:off x="9148763" y="2428875"/>
            <a:ext cx="149225" cy="3292475"/>
            <a:chOff x="5764" y="1504"/>
            <a:chExt cx="93" cy="2074"/>
          </a:xfrm>
        </p:grpSpPr>
        <p:sp>
          <p:nvSpPr>
            <p:cNvPr id="7288" name="Line 2233"/>
            <p:cNvSpPr>
              <a:spLocks noChangeShapeType="1"/>
            </p:cNvSpPr>
            <p:nvPr/>
          </p:nvSpPr>
          <p:spPr bwMode="auto">
            <a:xfrm>
              <a:off x="5856" y="1504"/>
              <a:ext cx="1" cy="2074"/>
            </a:xfrm>
            <a:prstGeom prst="line">
              <a:avLst/>
            </a:prstGeom>
            <a:noFill/>
            <a:ln w="28575">
              <a:solidFill>
                <a:srgbClr val="FF0000"/>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289" name="Text Box 2234"/>
            <p:cNvSpPr txBox="1">
              <a:spLocks noChangeArrowheads="1"/>
            </p:cNvSpPr>
            <p:nvPr/>
          </p:nvSpPr>
          <p:spPr bwMode="auto">
            <a:xfrm rot="-5400000">
              <a:off x="5323" y="2402"/>
              <a:ext cx="9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29 - Relance</a:t>
              </a:r>
            </a:p>
          </p:txBody>
        </p:sp>
      </p:grpSp>
      <p:grpSp>
        <p:nvGrpSpPr>
          <p:cNvPr id="7263" name="Group 2235"/>
          <p:cNvGrpSpPr>
            <a:grpSpLocks/>
          </p:cNvGrpSpPr>
          <p:nvPr/>
        </p:nvGrpSpPr>
        <p:grpSpPr bwMode="auto">
          <a:xfrm>
            <a:off x="9394825" y="2417763"/>
            <a:ext cx="150813" cy="3316287"/>
            <a:chOff x="5918" y="1497"/>
            <a:chExt cx="94" cy="2089"/>
          </a:xfrm>
        </p:grpSpPr>
        <p:sp>
          <p:nvSpPr>
            <p:cNvPr id="7286" name="Line 2236"/>
            <p:cNvSpPr>
              <a:spLocks noChangeShapeType="1"/>
            </p:cNvSpPr>
            <p:nvPr/>
          </p:nvSpPr>
          <p:spPr bwMode="auto">
            <a:xfrm flipV="1">
              <a:off x="6011" y="1497"/>
              <a:ext cx="1" cy="2089"/>
            </a:xfrm>
            <a:prstGeom prst="line">
              <a:avLst/>
            </a:prstGeom>
            <a:noFill/>
            <a:ln w="28575">
              <a:solidFill>
                <a:srgbClr val="008000"/>
              </a:solidFill>
              <a:prstDash val="sysDash"/>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7287" name="Text Box 2237"/>
            <p:cNvSpPr txBox="1">
              <a:spLocks noChangeArrowheads="1"/>
            </p:cNvSpPr>
            <p:nvPr/>
          </p:nvSpPr>
          <p:spPr bwMode="auto">
            <a:xfrm rot="-5400000">
              <a:off x="5477" y="2296"/>
              <a:ext cx="9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30 - Encaissement</a:t>
              </a:r>
            </a:p>
          </p:txBody>
        </p:sp>
      </p:grpSp>
      <p:grpSp>
        <p:nvGrpSpPr>
          <p:cNvPr id="7264" name="Group 2238"/>
          <p:cNvGrpSpPr>
            <a:grpSpLocks/>
          </p:cNvGrpSpPr>
          <p:nvPr/>
        </p:nvGrpSpPr>
        <p:grpSpPr bwMode="auto">
          <a:xfrm>
            <a:off x="3521075" y="5456238"/>
            <a:ext cx="968375" cy="182562"/>
            <a:chOff x="2218" y="3411"/>
            <a:chExt cx="610" cy="115"/>
          </a:xfrm>
        </p:grpSpPr>
        <p:sp>
          <p:nvSpPr>
            <p:cNvPr id="7284" name="Rectangle 2239"/>
            <p:cNvSpPr>
              <a:spLocks noChangeArrowheads="1"/>
            </p:cNvSpPr>
            <p:nvPr/>
          </p:nvSpPr>
          <p:spPr bwMode="auto">
            <a:xfrm>
              <a:off x="2233" y="3411"/>
              <a:ext cx="595"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23 - Bilan d’OF</a:t>
              </a:r>
            </a:p>
          </p:txBody>
        </p:sp>
        <p:sp>
          <p:nvSpPr>
            <p:cNvPr id="7285" name="Line 2240"/>
            <p:cNvSpPr>
              <a:spLocks noChangeShapeType="1"/>
            </p:cNvSpPr>
            <p:nvPr/>
          </p:nvSpPr>
          <p:spPr bwMode="auto">
            <a:xfrm flipV="1">
              <a:off x="2218" y="3502"/>
              <a:ext cx="544" cy="6"/>
            </a:xfrm>
            <a:prstGeom prst="line">
              <a:avLst/>
            </a:prstGeom>
            <a:noFill/>
            <a:ln w="28575">
              <a:solidFill>
                <a:schemeClr val="hlink"/>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dirty="0"/>
            </a:p>
          </p:txBody>
        </p:sp>
      </p:grpSp>
      <p:sp>
        <p:nvSpPr>
          <p:cNvPr id="7265" name="Line 2241"/>
          <p:cNvSpPr>
            <a:spLocks noChangeShapeType="1"/>
          </p:cNvSpPr>
          <p:nvPr/>
        </p:nvSpPr>
        <p:spPr bwMode="auto">
          <a:xfrm flipH="1">
            <a:off x="5645150" y="4694238"/>
            <a:ext cx="454025" cy="384175"/>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dirty="0"/>
          </a:p>
        </p:txBody>
      </p:sp>
      <p:sp>
        <p:nvSpPr>
          <p:cNvPr id="7266" name="Line 2242"/>
          <p:cNvSpPr>
            <a:spLocks noChangeShapeType="1"/>
          </p:cNvSpPr>
          <p:nvPr/>
        </p:nvSpPr>
        <p:spPr bwMode="auto">
          <a:xfrm>
            <a:off x="6189663" y="5353050"/>
            <a:ext cx="1203325" cy="458788"/>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dirty="0"/>
          </a:p>
        </p:txBody>
      </p:sp>
      <p:sp>
        <p:nvSpPr>
          <p:cNvPr id="7267" name="Line 2243"/>
          <p:cNvSpPr>
            <a:spLocks noChangeShapeType="1"/>
          </p:cNvSpPr>
          <p:nvPr/>
        </p:nvSpPr>
        <p:spPr bwMode="auto">
          <a:xfrm flipH="1" flipV="1">
            <a:off x="6919913" y="4694238"/>
            <a:ext cx="473075" cy="1033462"/>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dirty="0"/>
          </a:p>
        </p:txBody>
      </p:sp>
      <p:sp>
        <p:nvSpPr>
          <p:cNvPr id="1550532" name="Text Box 2244"/>
          <p:cNvSpPr txBox="1">
            <a:spLocks noChangeArrowheads="1"/>
          </p:cNvSpPr>
          <p:nvPr/>
        </p:nvSpPr>
        <p:spPr bwMode="auto">
          <a:xfrm>
            <a:off x="6002338" y="4837113"/>
            <a:ext cx="917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hlink"/>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fr-FR" sz="1400" b="1" i="1" dirty="0" smtClean="0">
                <a:solidFill>
                  <a:schemeClr val="tx2"/>
                </a:solidFill>
                <a:effectLst>
                  <a:outerShdw blurRad="38100" dist="38100" dir="2700000" algn="tl">
                    <a:srgbClr val="C0C0C0"/>
                  </a:outerShdw>
                </a:effectLst>
                <a:latin typeface="Arial" pitchFamily="34" charset="0"/>
              </a:rPr>
              <a:t>Echanges</a:t>
            </a:r>
          </a:p>
        </p:txBody>
      </p:sp>
      <p:grpSp>
        <p:nvGrpSpPr>
          <p:cNvPr id="7269" name="Group 2245"/>
          <p:cNvGrpSpPr>
            <a:grpSpLocks/>
          </p:cNvGrpSpPr>
          <p:nvPr/>
        </p:nvGrpSpPr>
        <p:grpSpPr bwMode="auto">
          <a:xfrm>
            <a:off x="7373938" y="3776663"/>
            <a:ext cx="660400" cy="1960562"/>
            <a:chOff x="4645" y="2353"/>
            <a:chExt cx="416" cy="1235"/>
          </a:xfrm>
        </p:grpSpPr>
        <p:sp>
          <p:nvSpPr>
            <p:cNvPr id="7282" name="Line 2246"/>
            <p:cNvSpPr>
              <a:spLocks noChangeShapeType="1"/>
            </p:cNvSpPr>
            <p:nvPr/>
          </p:nvSpPr>
          <p:spPr bwMode="auto">
            <a:xfrm flipH="1">
              <a:off x="4847" y="2353"/>
              <a:ext cx="0" cy="1235"/>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dirty="0"/>
            </a:p>
          </p:txBody>
        </p:sp>
        <p:sp>
          <p:nvSpPr>
            <p:cNvPr id="7283" name="Text Box 2247"/>
            <p:cNvSpPr txBox="1">
              <a:spLocks noChangeArrowheads="1"/>
            </p:cNvSpPr>
            <p:nvPr/>
          </p:nvSpPr>
          <p:spPr bwMode="auto">
            <a:xfrm>
              <a:off x="4645" y="3305"/>
              <a:ext cx="416"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1200" b="1" dirty="0">
                  <a:solidFill>
                    <a:schemeClr val="tx2"/>
                  </a:solidFill>
                </a:rPr>
                <a:t>Contacts</a:t>
              </a:r>
              <a:endParaRPr lang="fr-FR" altLang="fr-FR" sz="1000" b="1" dirty="0">
                <a:solidFill>
                  <a:schemeClr val="tx2"/>
                </a:solidFill>
              </a:endParaRPr>
            </a:p>
          </p:txBody>
        </p:sp>
      </p:grpSp>
      <p:sp>
        <p:nvSpPr>
          <p:cNvPr id="7270" name="Text Box 2248"/>
          <p:cNvSpPr txBox="1">
            <a:spLocks noChangeArrowheads="1"/>
          </p:cNvSpPr>
          <p:nvPr/>
        </p:nvSpPr>
        <p:spPr bwMode="auto">
          <a:xfrm>
            <a:off x="4386263" y="5438775"/>
            <a:ext cx="739775" cy="409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tx2"/>
                </a:solidFill>
                <a:latin typeface="Times New Roman" panose="02020603050405020304" pitchFamily="18" charset="0"/>
              </a:rPr>
              <a:t>Contrôle de gestion</a:t>
            </a:r>
          </a:p>
        </p:txBody>
      </p:sp>
      <p:grpSp>
        <p:nvGrpSpPr>
          <p:cNvPr id="7271" name="Group 2249"/>
          <p:cNvGrpSpPr>
            <a:grpSpLocks/>
          </p:cNvGrpSpPr>
          <p:nvPr/>
        </p:nvGrpSpPr>
        <p:grpSpPr bwMode="auto">
          <a:xfrm>
            <a:off x="6176963" y="3794125"/>
            <a:ext cx="1314450" cy="1414463"/>
            <a:chOff x="3891" y="2364"/>
            <a:chExt cx="828" cy="891"/>
          </a:xfrm>
        </p:grpSpPr>
        <p:sp>
          <p:nvSpPr>
            <p:cNvPr id="7280" name="Text Box 2250"/>
            <p:cNvSpPr txBox="1">
              <a:spLocks noChangeArrowheads="1"/>
            </p:cNvSpPr>
            <p:nvPr/>
          </p:nvSpPr>
          <p:spPr bwMode="auto">
            <a:xfrm rot="-5400000">
              <a:off x="4325" y="2849"/>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Remise de prix</a:t>
              </a:r>
            </a:p>
          </p:txBody>
        </p:sp>
        <p:sp>
          <p:nvSpPr>
            <p:cNvPr id="7281" name="Freeform 2251"/>
            <p:cNvSpPr>
              <a:spLocks/>
            </p:cNvSpPr>
            <p:nvPr/>
          </p:nvSpPr>
          <p:spPr bwMode="auto">
            <a:xfrm>
              <a:off x="3891" y="2364"/>
              <a:ext cx="828" cy="891"/>
            </a:xfrm>
            <a:custGeom>
              <a:avLst/>
              <a:gdLst>
                <a:gd name="T0" fmla="*/ 0 w 828"/>
                <a:gd name="T1" fmla="*/ 891 h 891"/>
                <a:gd name="T2" fmla="*/ 828 w 828"/>
                <a:gd name="T3" fmla="*/ 891 h 891"/>
                <a:gd name="T4" fmla="*/ 828 w 828"/>
                <a:gd name="T5" fmla="*/ 0 h 891"/>
                <a:gd name="T6" fmla="*/ 0 60000 65536"/>
                <a:gd name="T7" fmla="*/ 0 60000 65536"/>
                <a:gd name="T8" fmla="*/ 0 60000 65536"/>
              </a:gdLst>
              <a:ahLst/>
              <a:cxnLst>
                <a:cxn ang="T6">
                  <a:pos x="T0" y="T1"/>
                </a:cxn>
                <a:cxn ang="T7">
                  <a:pos x="T2" y="T3"/>
                </a:cxn>
                <a:cxn ang="T8">
                  <a:pos x="T4" y="T5"/>
                </a:cxn>
              </a:cxnLst>
              <a:rect l="0" t="0" r="r" b="b"/>
              <a:pathLst>
                <a:path w="828" h="891">
                  <a:moveTo>
                    <a:pt x="0" y="891"/>
                  </a:moveTo>
                  <a:lnTo>
                    <a:pt x="828" y="891"/>
                  </a:lnTo>
                  <a:lnTo>
                    <a:pt x="828" y="0"/>
                  </a:lnTo>
                </a:path>
              </a:pathLst>
            </a:custGeom>
            <a:noFill/>
            <a:ln w="28575"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r-FR" dirty="0"/>
            </a:p>
          </p:txBody>
        </p:sp>
      </p:grpSp>
      <p:grpSp>
        <p:nvGrpSpPr>
          <p:cNvPr id="7272" name="Group 2252"/>
          <p:cNvGrpSpPr>
            <a:grpSpLocks/>
          </p:cNvGrpSpPr>
          <p:nvPr/>
        </p:nvGrpSpPr>
        <p:grpSpPr bwMode="auto">
          <a:xfrm>
            <a:off x="7927975" y="3795713"/>
            <a:ext cx="174625" cy="1920875"/>
            <a:chOff x="4994" y="2365"/>
            <a:chExt cx="110" cy="1210"/>
          </a:xfrm>
        </p:grpSpPr>
        <p:sp>
          <p:nvSpPr>
            <p:cNvPr id="7278" name="Text Box 2253"/>
            <p:cNvSpPr txBox="1">
              <a:spLocks noChangeArrowheads="1"/>
            </p:cNvSpPr>
            <p:nvPr/>
          </p:nvSpPr>
          <p:spPr bwMode="auto">
            <a:xfrm rot="-5400000">
              <a:off x="4703" y="3072"/>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 Offre</a:t>
              </a:r>
            </a:p>
          </p:txBody>
        </p:sp>
        <p:sp>
          <p:nvSpPr>
            <p:cNvPr id="7279" name="Line 2254"/>
            <p:cNvSpPr>
              <a:spLocks noChangeShapeType="1"/>
            </p:cNvSpPr>
            <p:nvPr/>
          </p:nvSpPr>
          <p:spPr bwMode="auto">
            <a:xfrm flipV="1">
              <a:off x="5104" y="2365"/>
              <a:ext cx="0" cy="1210"/>
            </a:xfrm>
            <a:prstGeom prst="line">
              <a:avLst/>
            </a:prstGeom>
            <a:noFill/>
            <a:ln w="28575">
              <a:solidFill>
                <a:srgbClr val="FF0000"/>
              </a:solidFill>
              <a:round/>
              <a:headEnd type="triangle"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sp>
        <p:nvSpPr>
          <p:cNvPr id="7273" name="Rectangle 2255"/>
          <p:cNvSpPr>
            <a:spLocks noChangeArrowheads="1"/>
          </p:cNvSpPr>
          <p:nvPr/>
        </p:nvSpPr>
        <p:spPr bwMode="auto">
          <a:xfrm>
            <a:off x="6099175" y="1066800"/>
            <a:ext cx="1576388" cy="5635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grpSp>
        <p:nvGrpSpPr>
          <p:cNvPr id="7274" name="Group 2256"/>
          <p:cNvGrpSpPr>
            <a:grpSpLocks/>
          </p:cNvGrpSpPr>
          <p:nvPr/>
        </p:nvGrpSpPr>
        <p:grpSpPr bwMode="auto">
          <a:xfrm>
            <a:off x="3262313" y="796925"/>
            <a:ext cx="5065712" cy="1177925"/>
            <a:chOff x="2055" y="476"/>
            <a:chExt cx="3191" cy="742"/>
          </a:xfrm>
        </p:grpSpPr>
        <p:sp>
          <p:nvSpPr>
            <p:cNvPr id="7276" name="Rectangle 2257"/>
            <p:cNvSpPr>
              <a:spLocks noChangeArrowheads="1"/>
            </p:cNvSpPr>
            <p:nvPr/>
          </p:nvSpPr>
          <p:spPr bwMode="auto">
            <a:xfrm>
              <a:off x="2896" y="476"/>
              <a:ext cx="865"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13 - FACTURE</a:t>
              </a:r>
            </a:p>
          </p:txBody>
        </p:sp>
        <p:sp>
          <p:nvSpPr>
            <p:cNvPr id="7277" name="Freeform 2258"/>
            <p:cNvSpPr>
              <a:spLocks/>
            </p:cNvSpPr>
            <p:nvPr/>
          </p:nvSpPr>
          <p:spPr bwMode="auto">
            <a:xfrm>
              <a:off x="2055" y="573"/>
              <a:ext cx="3191" cy="645"/>
            </a:xfrm>
            <a:custGeom>
              <a:avLst/>
              <a:gdLst>
                <a:gd name="T0" fmla="*/ 0 w 3191"/>
                <a:gd name="T1" fmla="*/ 0 h 645"/>
                <a:gd name="T2" fmla="*/ 3191 w 3191"/>
                <a:gd name="T3" fmla="*/ 0 h 645"/>
                <a:gd name="T4" fmla="*/ 3191 w 3191"/>
                <a:gd name="T5" fmla="*/ 645 h 645"/>
                <a:gd name="T6" fmla="*/ 0 60000 65536"/>
                <a:gd name="T7" fmla="*/ 0 60000 65536"/>
                <a:gd name="T8" fmla="*/ 0 60000 65536"/>
              </a:gdLst>
              <a:ahLst/>
              <a:cxnLst>
                <a:cxn ang="T6">
                  <a:pos x="T0" y="T1"/>
                </a:cxn>
                <a:cxn ang="T7">
                  <a:pos x="T2" y="T3"/>
                </a:cxn>
                <a:cxn ang="T8">
                  <a:pos x="T4" y="T5"/>
                </a:cxn>
              </a:cxnLst>
              <a:rect l="0" t="0" r="r" b="b"/>
              <a:pathLst>
                <a:path w="3191" h="645">
                  <a:moveTo>
                    <a:pt x="0" y="0"/>
                  </a:moveTo>
                  <a:lnTo>
                    <a:pt x="3191" y="0"/>
                  </a:lnTo>
                  <a:lnTo>
                    <a:pt x="3191" y="645"/>
                  </a:lnTo>
                </a:path>
              </a:pathLst>
            </a:custGeom>
            <a:noFill/>
            <a:ln w="28575"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r-FR" dirty="0"/>
            </a:p>
          </p:txBody>
        </p:sp>
      </p:grpSp>
      <p:sp>
        <p:nvSpPr>
          <p:cNvPr id="7275" name="Rectangle 2259"/>
          <p:cNvSpPr>
            <a:spLocks noGrp="1" noChangeArrowheads="1"/>
          </p:cNvSpPr>
          <p:nvPr>
            <p:ph type="title" idx="4294967295"/>
          </p:nvPr>
        </p:nvSpPr>
        <p:spPr bwMode="auto">
          <a:xfrm>
            <a:off x="234950" y="82550"/>
            <a:ext cx="9671050" cy="522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3200" b="1" i="1" dirty="0" smtClean="0">
                <a:solidFill>
                  <a:srgbClr val="3333CC"/>
                </a:solidFill>
                <a:latin typeface="Arial" panose="020B0604020202020204" pitchFamily="34" charset="0"/>
              </a:rPr>
              <a:t>Les FLUX de l’ERP		</a:t>
            </a:r>
            <a:endParaRPr lang="fr-FR" altLang="fr-FR" dirty="0" smtClean="0">
              <a:solidFill>
                <a:srgbClr val="3333CC"/>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760413" y="393700"/>
            <a:ext cx="8480425" cy="70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898" tIns="42712" rIns="83898" bIns="42712" numCol="1" anchor="ctr" anchorCtr="0" compatLnSpc="1">
            <a:prstTxWarp prst="textNoShape">
              <a:avLst/>
            </a:prstTxWarp>
          </a:bodyPr>
          <a:lstStyle/>
          <a:p>
            <a:r>
              <a:rPr lang="fr-FR" altLang="fr-FR" sz="3600" b="1" i="1" dirty="0" smtClean="0">
                <a:solidFill>
                  <a:srgbClr val="3333CC"/>
                </a:solidFill>
                <a:latin typeface="Arial" panose="020B0604020202020204" pitchFamily="34" charset="0"/>
              </a:rPr>
              <a:t>Synthèse Gammes</a:t>
            </a:r>
          </a:p>
        </p:txBody>
      </p:sp>
      <p:sp>
        <p:nvSpPr>
          <p:cNvPr id="61443" name="Rectangle 3"/>
          <p:cNvSpPr>
            <a:spLocks noGrp="1" noChangeArrowheads="1"/>
          </p:cNvSpPr>
          <p:nvPr>
            <p:ph type="body" idx="1"/>
          </p:nvPr>
        </p:nvSpPr>
        <p:spPr bwMode="auto">
          <a:xfrm>
            <a:off x="-47625" y="1676400"/>
            <a:ext cx="97948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898" tIns="42712" rIns="83898" bIns="42712" numCol="1" anchor="t" anchorCtr="0" compatLnSpc="1">
            <a:prstTxWarp prst="textNoShape">
              <a:avLst/>
            </a:prstTxWarp>
          </a:bodyPr>
          <a:lstStyle/>
          <a:p>
            <a:pPr>
              <a:buFontTx/>
              <a:buNone/>
            </a:pPr>
            <a:r>
              <a:rPr lang="fr-FR" altLang="fr-FR" sz="3100" b="1" dirty="0" smtClean="0">
                <a:solidFill>
                  <a:srgbClr val="063DE8"/>
                </a:solidFill>
                <a:latin typeface="Arial" panose="020B0604020202020204" pitchFamily="34" charset="0"/>
              </a:rPr>
              <a:t>	</a:t>
            </a:r>
            <a:r>
              <a:rPr lang="fr-FR" altLang="fr-FR" sz="3100" b="1" dirty="0" smtClean="0">
                <a:solidFill>
                  <a:srgbClr val="009900"/>
                </a:solidFill>
                <a:latin typeface="Arial" panose="020B0604020202020204" pitchFamily="34" charset="0"/>
              </a:rPr>
              <a:t>Les gammes opératoires décrivent la séquence des opérations conduisant :</a:t>
            </a:r>
          </a:p>
          <a:p>
            <a:pPr>
              <a:buFontTx/>
              <a:buNone/>
            </a:pPr>
            <a:endParaRPr lang="fr-FR" altLang="fr-FR" sz="3100" b="1" dirty="0" smtClean="0">
              <a:solidFill>
                <a:srgbClr val="063DE8"/>
              </a:solidFill>
              <a:latin typeface="Arial" panose="020B0604020202020204" pitchFamily="34" charset="0"/>
            </a:endParaRPr>
          </a:p>
          <a:p>
            <a:pPr>
              <a:buFontTx/>
              <a:buNone/>
            </a:pPr>
            <a:r>
              <a:rPr lang="fr-FR" altLang="fr-FR" sz="3100" b="1" dirty="0" smtClean="0">
                <a:solidFill>
                  <a:srgbClr val="063DE8"/>
                </a:solidFill>
                <a:latin typeface="Arial" panose="020B0604020202020204" pitchFamily="34" charset="0"/>
              </a:rPr>
              <a:t>     - </a:t>
            </a:r>
            <a:r>
              <a:rPr lang="fr-FR" altLang="fr-FR" sz="3100" b="1" dirty="0" smtClean="0">
                <a:solidFill>
                  <a:srgbClr val="3333CC"/>
                </a:solidFill>
                <a:latin typeface="Arial" panose="020B0604020202020204" pitchFamily="34" charset="0"/>
              </a:rPr>
              <a:t>une pièce de son état initial à son état final</a:t>
            </a:r>
          </a:p>
          <a:p>
            <a:pPr>
              <a:buFontTx/>
              <a:buNone/>
            </a:pPr>
            <a:endParaRPr lang="fr-FR" altLang="fr-FR" sz="3100" b="1" dirty="0" smtClean="0">
              <a:solidFill>
                <a:srgbClr val="3333CC"/>
              </a:solidFill>
              <a:latin typeface="Arial" panose="020B0604020202020204" pitchFamily="34" charset="0"/>
            </a:endParaRPr>
          </a:p>
          <a:p>
            <a:pPr>
              <a:buFontTx/>
              <a:buNone/>
            </a:pPr>
            <a:r>
              <a:rPr lang="fr-FR" altLang="fr-FR" sz="3100" b="1" dirty="0" smtClean="0">
                <a:solidFill>
                  <a:srgbClr val="3333CC"/>
                </a:solidFill>
                <a:latin typeface="Arial" panose="020B0604020202020204" pitchFamily="34" charset="0"/>
              </a:rPr>
              <a:t>     - d'un ensemble de composants à un produit fini</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bwMode="auto">
          <a:xfrm>
            <a:off x="171450" y="2225675"/>
            <a:ext cx="9444038" cy="120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102" tIns="48814" rIns="96102" bIns="48814" numCol="1" anchor="ctr" anchorCtr="0" compatLnSpc="1">
            <a:prstTxWarp prst="textNoShape">
              <a:avLst/>
            </a:prstTxWarp>
          </a:bodyPr>
          <a:lstStyle/>
          <a:p>
            <a:pPr defTabSz="957263"/>
            <a:r>
              <a:rPr lang="fr-FR" altLang="fr-FR" sz="2900" b="1" i="1" dirty="0" smtClean="0">
                <a:solidFill>
                  <a:srgbClr val="3333CC"/>
                </a:solidFill>
                <a:latin typeface="Arial" panose="020B0604020202020204" pitchFamily="34" charset="0"/>
              </a:rPr>
              <a:t>Chapitre 4  :</a:t>
            </a:r>
            <a:r>
              <a:rPr lang="fr-FR" altLang="fr-FR" sz="3700" b="1" dirty="0" smtClean="0">
                <a:solidFill>
                  <a:srgbClr val="3333CC"/>
                </a:solidFill>
                <a:latin typeface="Arial" panose="020B0604020202020204" pitchFamily="34" charset="0"/>
              </a:rPr>
              <a:t/>
            </a:r>
            <a:br>
              <a:rPr lang="fr-FR" altLang="fr-FR" sz="3700" b="1" dirty="0" smtClean="0">
                <a:solidFill>
                  <a:srgbClr val="3333CC"/>
                </a:solidFill>
                <a:latin typeface="Arial" panose="020B0604020202020204" pitchFamily="34" charset="0"/>
              </a:rPr>
            </a:br>
            <a:r>
              <a:rPr lang="fr-FR" altLang="fr-FR" sz="3700" b="1" dirty="0" smtClean="0">
                <a:solidFill>
                  <a:srgbClr val="3333CC"/>
                </a:solidFill>
                <a:latin typeface="Arial" panose="020B0604020202020204" pitchFamily="34" charset="0"/>
              </a:rPr>
              <a:t> Les données de flux</a:t>
            </a:r>
          </a:p>
        </p:txBody>
      </p:sp>
      <p:sp>
        <p:nvSpPr>
          <p:cNvPr id="1340420" name="Rectangle 4"/>
          <p:cNvSpPr>
            <a:spLocks noChangeArrowheads="1"/>
          </p:cNvSpPr>
          <p:nvPr/>
        </p:nvSpPr>
        <p:spPr bwMode="auto">
          <a:xfrm>
            <a:off x="171450" y="4119563"/>
            <a:ext cx="9444038" cy="977900"/>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900" b="1" dirty="0" smtClean="0">
                <a:solidFill>
                  <a:srgbClr val="009900"/>
                </a:solidFill>
              </a:rPr>
              <a:t>Quelles différences avec</a:t>
            </a:r>
          </a:p>
          <a:p>
            <a:r>
              <a:rPr lang="fr-FR" altLang="fr-FR" sz="2900" b="1" dirty="0">
                <a:solidFill>
                  <a:srgbClr val="009900"/>
                </a:solidFill>
              </a:rPr>
              <a:t>l</a:t>
            </a:r>
            <a:r>
              <a:rPr lang="fr-FR" altLang="fr-FR" sz="2900" b="1" dirty="0" smtClean="0">
                <a:solidFill>
                  <a:srgbClr val="009900"/>
                </a:solidFill>
              </a:rPr>
              <a:t>es données techniques ?</a:t>
            </a:r>
            <a:endParaRPr lang="fr-FR" altLang="fr-FR" sz="2900" b="1" dirty="0">
              <a:solidFill>
                <a:srgbClr val="0099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40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20"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2466" name="Rectangle 2"/>
          <p:cNvSpPr>
            <a:spLocks noChangeArrowheads="1"/>
          </p:cNvSpPr>
          <p:nvPr/>
        </p:nvSpPr>
        <p:spPr bwMode="auto">
          <a:xfrm>
            <a:off x="258763" y="4735513"/>
            <a:ext cx="9293225" cy="162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8382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dirty="0">
                <a:solidFill>
                  <a:schemeClr val="tx2"/>
                </a:solidFill>
              </a:rPr>
              <a:t>données relatives à l ’activité en cours </a:t>
            </a:r>
          </a:p>
          <a:p>
            <a:pPr algn="l"/>
            <a:r>
              <a:rPr lang="fr-FR" altLang="fr-FR" sz="2600" dirty="0">
                <a:solidFill>
                  <a:schemeClr val="tx2"/>
                </a:solidFill>
              </a:rPr>
              <a:t>(qu’est-ce qui est déjà engagé ?) :</a:t>
            </a:r>
          </a:p>
          <a:p>
            <a:pPr lvl="2" algn="l">
              <a:buFontTx/>
              <a:buChar char="•"/>
            </a:pPr>
            <a:r>
              <a:rPr lang="fr-FR" altLang="fr-FR" sz="2600" b="1" dirty="0">
                <a:solidFill>
                  <a:srgbClr val="009900"/>
                </a:solidFill>
              </a:rPr>
              <a:t> </a:t>
            </a:r>
            <a:r>
              <a:rPr lang="fr-FR" altLang="fr-FR" sz="2400" b="1" dirty="0" smtClean="0">
                <a:solidFill>
                  <a:srgbClr val="009900"/>
                </a:solidFill>
              </a:rPr>
              <a:t>OF </a:t>
            </a:r>
            <a:r>
              <a:rPr lang="fr-FR" altLang="fr-FR" sz="2400" b="1" dirty="0">
                <a:solidFill>
                  <a:srgbClr val="009900"/>
                </a:solidFill>
              </a:rPr>
              <a:t>en cours (</a:t>
            </a:r>
            <a:r>
              <a:rPr lang="fr-FR" altLang="fr-FR" sz="2400" b="1" dirty="0" err="1">
                <a:solidFill>
                  <a:srgbClr val="009900"/>
                </a:solidFill>
              </a:rPr>
              <a:t>qté</a:t>
            </a:r>
            <a:r>
              <a:rPr lang="fr-FR" altLang="fr-FR" sz="2400" b="1" dirty="0">
                <a:solidFill>
                  <a:srgbClr val="009900"/>
                </a:solidFill>
              </a:rPr>
              <a:t> et date de fin </a:t>
            </a:r>
            <a:r>
              <a:rPr lang="fr-FR" altLang="fr-FR" sz="2000" b="1" dirty="0">
                <a:solidFill>
                  <a:srgbClr val="009900"/>
                </a:solidFill>
              </a:rPr>
              <a:t>pour articles fabriqués</a:t>
            </a:r>
            <a:r>
              <a:rPr lang="fr-FR" altLang="fr-FR" sz="2400" b="1" dirty="0">
                <a:solidFill>
                  <a:srgbClr val="009900"/>
                </a:solidFill>
              </a:rPr>
              <a:t>)  </a:t>
            </a:r>
          </a:p>
          <a:p>
            <a:pPr lvl="2" algn="l">
              <a:buFontTx/>
              <a:buChar char="•"/>
            </a:pPr>
            <a:r>
              <a:rPr lang="fr-FR" altLang="fr-FR" sz="2400" b="1" dirty="0">
                <a:solidFill>
                  <a:srgbClr val="009900"/>
                </a:solidFill>
              </a:rPr>
              <a:t> c</a:t>
            </a:r>
            <a:r>
              <a:rPr lang="fr-FR" altLang="fr-FR" sz="2400" b="1" dirty="0" smtClean="0">
                <a:solidFill>
                  <a:srgbClr val="009900"/>
                </a:solidFill>
              </a:rPr>
              <a:t>ommandes fournisseurs en cours</a:t>
            </a:r>
            <a:endParaRPr lang="fr-FR" altLang="fr-FR" sz="2400" dirty="0">
              <a:solidFill>
                <a:srgbClr val="009900"/>
              </a:solidFill>
            </a:endParaRPr>
          </a:p>
        </p:txBody>
      </p:sp>
      <p:sp>
        <p:nvSpPr>
          <p:cNvPr id="63491" name="Rectangle 8"/>
          <p:cNvSpPr>
            <a:spLocks noGrp="1" noChangeArrowheads="1"/>
          </p:cNvSpPr>
          <p:nvPr>
            <p:ph type="title"/>
          </p:nvPr>
        </p:nvSpPr>
        <p:spPr bwMode="auto">
          <a:xfrm>
            <a:off x="665163" y="171450"/>
            <a:ext cx="8480425" cy="766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898" tIns="42712" rIns="83898" bIns="42712" numCol="1" anchor="ctr" anchorCtr="0" compatLnSpc="1">
            <a:prstTxWarp prst="textNoShape">
              <a:avLst/>
            </a:prstTxWarp>
          </a:bodyPr>
          <a:lstStyle/>
          <a:p>
            <a:r>
              <a:rPr lang="fr-FR" altLang="fr-FR" sz="4000" b="1" i="1" dirty="0" smtClean="0">
                <a:solidFill>
                  <a:srgbClr val="3333CC"/>
                </a:solidFill>
                <a:latin typeface="Arial" panose="020B0604020202020204" pitchFamily="34" charset="0"/>
              </a:rPr>
              <a:t>Que sont les données de flux ?</a:t>
            </a:r>
          </a:p>
        </p:txBody>
      </p:sp>
      <p:sp>
        <p:nvSpPr>
          <p:cNvPr id="1342474" name="Text Box 10"/>
          <p:cNvSpPr txBox="1">
            <a:spLocks noChangeArrowheads="1"/>
          </p:cNvSpPr>
          <p:nvPr/>
        </p:nvSpPr>
        <p:spPr bwMode="auto">
          <a:xfrm>
            <a:off x="206375" y="1020763"/>
            <a:ext cx="8675688"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b="1" u="sng" dirty="0"/>
              <a:t>Ce sont :</a:t>
            </a:r>
            <a:endParaRPr lang="fr-FR" altLang="fr-FR" sz="2800" dirty="0"/>
          </a:p>
          <a:p>
            <a:pPr algn="l"/>
            <a:r>
              <a:rPr lang="fr-FR" altLang="fr-FR" sz="2400" dirty="0">
                <a:solidFill>
                  <a:schemeClr val="tx2"/>
                </a:solidFill>
              </a:rPr>
              <a:t>données relatives aux besoins des clients</a:t>
            </a:r>
          </a:p>
          <a:p>
            <a:pPr algn="l"/>
            <a:r>
              <a:rPr lang="fr-FR" altLang="fr-FR" sz="2600" dirty="0">
                <a:solidFill>
                  <a:schemeClr val="tx2"/>
                </a:solidFill>
              </a:rPr>
              <a:t>(que doit-on produire ? </a:t>
            </a:r>
            <a:r>
              <a:rPr lang="fr-FR" altLang="fr-FR" sz="2400" dirty="0">
                <a:solidFill>
                  <a:schemeClr val="tx2"/>
                </a:solidFill>
              </a:rPr>
              <a:t>– quantités et dates des besoins</a:t>
            </a:r>
            <a:r>
              <a:rPr lang="fr-FR" altLang="fr-FR" sz="2600" dirty="0">
                <a:solidFill>
                  <a:schemeClr val="tx2"/>
                </a:solidFill>
              </a:rPr>
              <a:t>)</a:t>
            </a:r>
            <a:r>
              <a:rPr lang="fr-FR" altLang="fr-FR" sz="2600" b="1" dirty="0">
                <a:solidFill>
                  <a:schemeClr val="tx2"/>
                </a:solidFill>
              </a:rPr>
              <a:t> :</a:t>
            </a:r>
            <a:endParaRPr lang="fr-FR" altLang="fr-FR" sz="2600" dirty="0">
              <a:solidFill>
                <a:schemeClr val="tx2"/>
              </a:solidFill>
            </a:endParaRPr>
          </a:p>
          <a:p>
            <a:pPr lvl="2" algn="l">
              <a:buFontTx/>
              <a:buChar char="•"/>
            </a:pPr>
            <a:r>
              <a:rPr lang="fr-FR" altLang="fr-FR" sz="2600" b="1" dirty="0">
                <a:solidFill>
                  <a:srgbClr val="009900"/>
                </a:solidFill>
              </a:rPr>
              <a:t> </a:t>
            </a:r>
            <a:r>
              <a:rPr lang="fr-FR" altLang="fr-FR" sz="2400" b="1" dirty="0">
                <a:solidFill>
                  <a:srgbClr val="009900"/>
                </a:solidFill>
              </a:rPr>
              <a:t>prévisions</a:t>
            </a:r>
          </a:p>
          <a:p>
            <a:pPr lvl="2" algn="l">
              <a:buFontTx/>
              <a:buChar char="•"/>
            </a:pPr>
            <a:r>
              <a:rPr lang="fr-FR" altLang="fr-FR" sz="2400" dirty="0">
                <a:solidFill>
                  <a:srgbClr val="009900"/>
                </a:solidFill>
              </a:rPr>
              <a:t> </a:t>
            </a:r>
            <a:r>
              <a:rPr lang="fr-FR" altLang="fr-FR" sz="2400" b="1" dirty="0">
                <a:solidFill>
                  <a:srgbClr val="009900"/>
                </a:solidFill>
              </a:rPr>
              <a:t>commandes de produits finis</a:t>
            </a:r>
          </a:p>
          <a:p>
            <a:pPr algn="l"/>
            <a:endParaRPr lang="fr-FR" altLang="fr-FR" sz="2000" dirty="0"/>
          </a:p>
        </p:txBody>
      </p:sp>
      <p:sp>
        <p:nvSpPr>
          <p:cNvPr id="1342475" name="Rectangle 11"/>
          <p:cNvSpPr>
            <a:spLocks noChangeArrowheads="1"/>
          </p:cNvSpPr>
          <p:nvPr/>
        </p:nvSpPr>
        <p:spPr bwMode="auto">
          <a:xfrm>
            <a:off x="238125" y="2941638"/>
            <a:ext cx="955198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dirty="0">
                <a:solidFill>
                  <a:schemeClr val="tx2"/>
                </a:solidFill>
              </a:rPr>
              <a:t>données relatives aux stocks  </a:t>
            </a:r>
          </a:p>
          <a:p>
            <a:pPr algn="l"/>
            <a:r>
              <a:rPr lang="fr-FR" altLang="fr-FR" sz="2400" dirty="0">
                <a:solidFill>
                  <a:schemeClr val="tx2"/>
                </a:solidFill>
              </a:rPr>
              <a:t>(qu’a t-on de disponible ?) : </a:t>
            </a:r>
          </a:p>
          <a:p>
            <a:pPr lvl="2" algn="l">
              <a:buFontTx/>
              <a:buChar char="•"/>
            </a:pPr>
            <a:r>
              <a:rPr lang="fr-FR" altLang="fr-FR" sz="2400" b="1" dirty="0">
                <a:solidFill>
                  <a:srgbClr val="009900"/>
                </a:solidFill>
              </a:rPr>
              <a:t> stocks matières premières (ébauches)</a:t>
            </a:r>
          </a:p>
          <a:p>
            <a:pPr lvl="2" algn="l">
              <a:buFontTx/>
              <a:buChar char="•"/>
            </a:pPr>
            <a:r>
              <a:rPr lang="fr-FR" altLang="fr-FR" sz="2400" b="1" dirty="0">
                <a:solidFill>
                  <a:srgbClr val="009900"/>
                </a:solidFill>
              </a:rPr>
              <a:t> stocks de produits semi finis</a:t>
            </a:r>
          </a:p>
          <a:p>
            <a:pPr lvl="2" algn="l">
              <a:buFontTx/>
              <a:buChar char="•"/>
            </a:pPr>
            <a:r>
              <a:rPr lang="fr-FR" altLang="fr-FR" sz="2400" b="1" dirty="0">
                <a:solidFill>
                  <a:srgbClr val="009900"/>
                </a:solidFill>
              </a:rPr>
              <a:t> stocks de produits finis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424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424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4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466" grpId="0" autoUpdateAnimBg="0"/>
      <p:bldP spid="1342474" grpId="0" autoUpdateAnimBg="0"/>
      <p:bldP spid="1342475"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09" name="Rectangle 2052"/>
          <p:cNvSpPr>
            <a:spLocks noChangeArrowheads="1"/>
          </p:cNvSpPr>
          <p:nvPr/>
        </p:nvSpPr>
        <p:spPr bwMode="auto">
          <a:xfrm>
            <a:off x="646113" y="145358"/>
            <a:ext cx="8540750" cy="45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400" b="1" i="1" dirty="0" smtClean="0">
                <a:solidFill>
                  <a:srgbClr val="3333CC"/>
                </a:solidFill>
              </a:rPr>
              <a:t>Complétez les données de flux !</a:t>
            </a:r>
            <a:endParaRPr lang="fr-FR" altLang="fr-FR" sz="2400" b="1" i="1" dirty="0">
              <a:solidFill>
                <a:srgbClr val="3333CC"/>
              </a:solidFill>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ChangeArrowheads="1"/>
          </p:cNvSpPr>
          <p:nvPr/>
        </p:nvSpPr>
        <p:spPr bwMode="auto">
          <a:xfrm>
            <a:off x="2750412" y="1560513"/>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5540" name="Rectangle 4"/>
          <p:cNvSpPr>
            <a:spLocks noChangeArrowheads="1"/>
          </p:cNvSpPr>
          <p:nvPr/>
        </p:nvSpPr>
        <p:spPr bwMode="auto">
          <a:xfrm>
            <a:off x="6991350" y="1527175"/>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5541" name="Rectangle 5"/>
          <p:cNvSpPr>
            <a:spLocks noChangeArrowheads="1"/>
          </p:cNvSpPr>
          <p:nvPr/>
        </p:nvSpPr>
        <p:spPr bwMode="auto">
          <a:xfrm>
            <a:off x="533400" y="1565275"/>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5549" name="Text Box 13"/>
          <p:cNvSpPr txBox="1">
            <a:spLocks noChangeArrowheads="1"/>
          </p:cNvSpPr>
          <p:nvPr/>
        </p:nvSpPr>
        <p:spPr bwMode="auto">
          <a:xfrm>
            <a:off x="593725" y="881063"/>
            <a:ext cx="2225273" cy="52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b="1" dirty="0">
                <a:solidFill>
                  <a:srgbClr val="3333CC"/>
                </a:solidFill>
              </a:rPr>
              <a:t>Ressources</a:t>
            </a:r>
          </a:p>
        </p:txBody>
      </p:sp>
      <p:sp>
        <p:nvSpPr>
          <p:cNvPr id="65552" name="Rectangle 36"/>
          <p:cNvSpPr>
            <a:spLocks noChangeArrowheads="1"/>
          </p:cNvSpPr>
          <p:nvPr/>
        </p:nvSpPr>
        <p:spPr bwMode="auto">
          <a:xfrm>
            <a:off x="646113" y="273050"/>
            <a:ext cx="85407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i="1" dirty="0" smtClean="0">
                <a:solidFill>
                  <a:srgbClr val="3333CC"/>
                </a:solidFill>
              </a:rPr>
              <a:t>Nous prévoyons de vendre :</a:t>
            </a:r>
            <a:endParaRPr lang="fr-FR" altLang="fr-FR" sz="3200" b="1" i="1" dirty="0">
              <a:solidFill>
                <a:srgbClr val="3333CC"/>
              </a:solidFill>
            </a:endParaRPr>
          </a:p>
        </p:txBody>
      </p:sp>
      <p:sp>
        <p:nvSpPr>
          <p:cNvPr id="18" name="Rectangle 9"/>
          <p:cNvSpPr>
            <a:spLocks noChangeArrowheads="1"/>
          </p:cNvSpPr>
          <p:nvPr/>
        </p:nvSpPr>
        <p:spPr bwMode="auto">
          <a:xfrm>
            <a:off x="590550" y="3576577"/>
            <a:ext cx="1962150" cy="2428936"/>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9" name="Rectangle 11"/>
          <p:cNvSpPr>
            <a:spLocks noChangeArrowheads="1"/>
          </p:cNvSpPr>
          <p:nvPr/>
        </p:nvSpPr>
        <p:spPr bwMode="auto">
          <a:xfrm>
            <a:off x="609600" y="1662113"/>
            <a:ext cx="1962150" cy="1761496"/>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20" name="Text Box 14"/>
          <p:cNvSpPr txBox="1">
            <a:spLocks noChangeArrowheads="1"/>
          </p:cNvSpPr>
          <p:nvPr/>
        </p:nvSpPr>
        <p:spPr bwMode="auto">
          <a:xfrm>
            <a:off x="609600" y="1730579"/>
            <a:ext cx="1943099" cy="156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chemeClr val="tx1"/>
                </a:solidFill>
              </a:rPr>
              <a:t>Tables </a:t>
            </a:r>
            <a:r>
              <a:rPr lang="fr-FR" altLang="fr-FR" sz="1600" b="1" dirty="0" smtClean="0">
                <a:solidFill>
                  <a:schemeClr val="tx1"/>
                </a:solidFill>
              </a:rPr>
              <a:t>:</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Articles,</a:t>
            </a:r>
          </a:p>
          <a:p>
            <a:pPr marL="285750" indent="-285750" algn="l">
              <a:buFont typeface="Arial" panose="020B0604020202020204" pitchFamily="34" charset="0"/>
              <a:buChar char="•"/>
            </a:pPr>
            <a:r>
              <a:rPr lang="fr-FR" altLang="fr-FR" sz="1600" b="1" dirty="0" smtClean="0">
                <a:solidFill>
                  <a:schemeClr val="tx1"/>
                </a:solidFill>
              </a:rPr>
              <a:t>Nomenclatures</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Postes de  </a:t>
            </a:r>
            <a:r>
              <a:rPr lang="fr-FR" altLang="fr-FR" sz="1600" b="1" dirty="0" smtClean="0">
                <a:solidFill>
                  <a:schemeClr val="tx1"/>
                </a:solidFill>
              </a:rPr>
              <a:t>charge</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Gammes</a:t>
            </a:r>
          </a:p>
        </p:txBody>
      </p:sp>
      <p:sp>
        <p:nvSpPr>
          <p:cNvPr id="21" name="Text Box 44"/>
          <p:cNvSpPr txBox="1">
            <a:spLocks noChangeArrowheads="1"/>
          </p:cNvSpPr>
          <p:nvPr/>
        </p:nvSpPr>
        <p:spPr bwMode="auto">
          <a:xfrm>
            <a:off x="609600" y="3638700"/>
            <a:ext cx="2019300" cy="230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marL="285750" indent="-285750" algn="l">
              <a:buFont typeface="Arial" panose="020B0604020202020204" pitchFamily="34" charset="0"/>
              <a:buChar char="•"/>
            </a:pPr>
            <a:r>
              <a:rPr lang="fr-FR" altLang="fr-FR" sz="1600" b="1" dirty="0" smtClean="0">
                <a:solidFill>
                  <a:schemeClr val="tx1"/>
                </a:solidFill>
              </a:rPr>
              <a:t>Prévisions</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smtClean="0">
                <a:solidFill>
                  <a:schemeClr val="tx1"/>
                </a:solidFill>
              </a:rPr>
              <a:t>Carnet </a:t>
            </a:r>
            <a:r>
              <a:rPr lang="fr-FR" altLang="fr-FR" sz="1600" b="1" dirty="0">
                <a:solidFill>
                  <a:schemeClr val="tx1"/>
                </a:solidFill>
              </a:rPr>
              <a:t>de commandes</a:t>
            </a:r>
          </a:p>
          <a:p>
            <a:pPr marL="285750" indent="-285750" algn="l">
              <a:buFont typeface="Arial" panose="020B0604020202020204" pitchFamily="34" charset="0"/>
              <a:buChar char="•"/>
            </a:pPr>
            <a:r>
              <a:rPr lang="fr-FR" altLang="fr-FR" sz="1600" b="1" dirty="0" smtClean="0">
                <a:solidFill>
                  <a:schemeClr val="tx1"/>
                </a:solidFill>
              </a:rPr>
              <a:t>Stocks</a:t>
            </a:r>
          </a:p>
          <a:p>
            <a:pPr marL="285750" indent="-285750" algn="l">
              <a:buFont typeface="Arial" panose="020B0604020202020204" pitchFamily="34" charset="0"/>
              <a:buChar char="•"/>
            </a:pPr>
            <a:r>
              <a:rPr lang="fr-FR" altLang="fr-FR" sz="1600" b="1" dirty="0" smtClean="0">
                <a:solidFill>
                  <a:schemeClr val="tx1"/>
                </a:solidFill>
              </a:rPr>
              <a:t>Encours</a:t>
            </a:r>
          </a:p>
          <a:p>
            <a:pPr marL="285750" indent="-285750" algn="l">
              <a:buFont typeface="Arial" panose="020B0604020202020204" pitchFamily="34" charset="0"/>
              <a:buChar char="•"/>
            </a:pPr>
            <a:r>
              <a:rPr lang="fr-FR" altLang="fr-FR" sz="1600" b="1" dirty="0" smtClean="0">
                <a:solidFill>
                  <a:schemeClr val="tx1"/>
                </a:solidFill>
              </a:rPr>
              <a:t>Ordres </a:t>
            </a:r>
            <a:r>
              <a:rPr lang="fr-FR" altLang="fr-FR" sz="1600" b="1" dirty="0">
                <a:solidFill>
                  <a:schemeClr val="tx1"/>
                </a:solidFill>
              </a:rPr>
              <a:t>de Fabrication</a:t>
            </a:r>
          </a:p>
          <a:p>
            <a:pPr marL="285750" indent="-285750" algn="l">
              <a:buFont typeface="Arial" panose="020B0604020202020204" pitchFamily="34" charset="0"/>
              <a:buChar char="•"/>
            </a:pPr>
            <a:r>
              <a:rPr lang="fr-FR" altLang="fr-FR" sz="1600" b="1" dirty="0" smtClean="0">
                <a:solidFill>
                  <a:schemeClr val="tx1"/>
                </a:solidFill>
              </a:rPr>
              <a:t>Commandes fournisseurs</a:t>
            </a:r>
            <a:endParaRPr lang="fr-FR" altLang="fr-FR" sz="1600"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259" y="3456967"/>
            <a:ext cx="4581525" cy="571500"/>
          </a:xfrm>
          <a:prstGeom prst="rect">
            <a:avLst/>
          </a:prstGeom>
          <a:solidFill>
            <a:schemeClr val="bg1"/>
          </a:solidFill>
          <a:ln>
            <a:noFill/>
          </a:ln>
          <a:effectLst/>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ChangeArrowheads="1"/>
          </p:cNvSpPr>
          <p:nvPr/>
        </p:nvSpPr>
        <p:spPr bwMode="auto">
          <a:xfrm>
            <a:off x="2743200" y="1428328"/>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6564" name="Rectangle 4"/>
          <p:cNvSpPr>
            <a:spLocks noChangeArrowheads="1"/>
          </p:cNvSpPr>
          <p:nvPr/>
        </p:nvSpPr>
        <p:spPr bwMode="auto">
          <a:xfrm>
            <a:off x="6991350" y="1409278"/>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6565" name="Rectangle 5"/>
          <p:cNvSpPr>
            <a:spLocks noChangeArrowheads="1"/>
          </p:cNvSpPr>
          <p:nvPr/>
        </p:nvSpPr>
        <p:spPr bwMode="auto">
          <a:xfrm>
            <a:off x="533400" y="1447378"/>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6573" name="Text Box 13"/>
          <p:cNvSpPr txBox="1">
            <a:spLocks noChangeArrowheads="1"/>
          </p:cNvSpPr>
          <p:nvPr/>
        </p:nvSpPr>
        <p:spPr bwMode="auto">
          <a:xfrm>
            <a:off x="593725" y="715532"/>
            <a:ext cx="206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Ressources</a:t>
            </a:r>
          </a:p>
        </p:txBody>
      </p:sp>
      <p:sp>
        <p:nvSpPr>
          <p:cNvPr id="66580" name="Rectangle 65"/>
          <p:cNvSpPr>
            <a:spLocks noChangeArrowheads="1"/>
          </p:cNvSpPr>
          <p:nvPr/>
        </p:nvSpPr>
        <p:spPr bwMode="auto">
          <a:xfrm>
            <a:off x="646113" y="231775"/>
            <a:ext cx="85407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i="1" dirty="0" smtClean="0">
                <a:solidFill>
                  <a:srgbClr val="3333CC"/>
                </a:solidFill>
              </a:rPr>
              <a:t>Nos clients nous demandent :</a:t>
            </a:r>
            <a:endParaRPr lang="fr-FR" altLang="fr-FR" sz="3200" b="1" i="1" dirty="0">
              <a:solidFill>
                <a:srgbClr val="3333CC"/>
              </a:solidFill>
            </a:endParaRPr>
          </a:p>
        </p:txBody>
      </p:sp>
      <p:sp>
        <p:nvSpPr>
          <p:cNvPr id="65" name="Rectangle 9"/>
          <p:cNvSpPr>
            <a:spLocks noChangeArrowheads="1"/>
          </p:cNvSpPr>
          <p:nvPr/>
        </p:nvSpPr>
        <p:spPr bwMode="auto">
          <a:xfrm>
            <a:off x="590550" y="3576577"/>
            <a:ext cx="1962150" cy="2428936"/>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6" name="Rectangle 11"/>
          <p:cNvSpPr>
            <a:spLocks noChangeArrowheads="1"/>
          </p:cNvSpPr>
          <p:nvPr/>
        </p:nvSpPr>
        <p:spPr bwMode="auto">
          <a:xfrm>
            <a:off x="609600" y="1662113"/>
            <a:ext cx="1962150" cy="1761496"/>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7" name="Text Box 14"/>
          <p:cNvSpPr txBox="1">
            <a:spLocks noChangeArrowheads="1"/>
          </p:cNvSpPr>
          <p:nvPr/>
        </p:nvSpPr>
        <p:spPr bwMode="auto">
          <a:xfrm>
            <a:off x="609600" y="1730579"/>
            <a:ext cx="1943099" cy="156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chemeClr val="tx1"/>
                </a:solidFill>
              </a:rPr>
              <a:t>Tables </a:t>
            </a:r>
            <a:r>
              <a:rPr lang="fr-FR" altLang="fr-FR" sz="1600" b="1" dirty="0" smtClean="0">
                <a:solidFill>
                  <a:schemeClr val="tx1"/>
                </a:solidFill>
              </a:rPr>
              <a:t>:</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Articles,</a:t>
            </a:r>
          </a:p>
          <a:p>
            <a:pPr marL="285750" indent="-285750" algn="l">
              <a:buFont typeface="Arial" panose="020B0604020202020204" pitchFamily="34" charset="0"/>
              <a:buChar char="•"/>
            </a:pPr>
            <a:r>
              <a:rPr lang="fr-FR" altLang="fr-FR" sz="1600" b="1" dirty="0" smtClean="0">
                <a:solidFill>
                  <a:schemeClr val="tx1"/>
                </a:solidFill>
              </a:rPr>
              <a:t>Nomenclatures</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Postes de  </a:t>
            </a:r>
            <a:r>
              <a:rPr lang="fr-FR" altLang="fr-FR" sz="1600" b="1" dirty="0" smtClean="0">
                <a:solidFill>
                  <a:schemeClr val="tx1"/>
                </a:solidFill>
              </a:rPr>
              <a:t>charge</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Gammes</a:t>
            </a:r>
          </a:p>
        </p:txBody>
      </p:sp>
      <p:sp>
        <p:nvSpPr>
          <p:cNvPr id="68" name="Text Box 44"/>
          <p:cNvSpPr txBox="1">
            <a:spLocks noChangeArrowheads="1"/>
          </p:cNvSpPr>
          <p:nvPr/>
        </p:nvSpPr>
        <p:spPr bwMode="auto">
          <a:xfrm>
            <a:off x="609600" y="3638700"/>
            <a:ext cx="2019300" cy="230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marL="285750" indent="-285750" algn="l">
              <a:buFont typeface="Arial" panose="020B0604020202020204" pitchFamily="34" charset="0"/>
              <a:buChar char="•"/>
            </a:pPr>
            <a:r>
              <a:rPr lang="fr-FR" altLang="fr-FR" sz="1600" b="1" dirty="0" smtClean="0">
                <a:solidFill>
                  <a:schemeClr val="tx1"/>
                </a:solidFill>
              </a:rPr>
              <a:t>Prévisions</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smtClean="0">
                <a:solidFill>
                  <a:schemeClr val="tx1"/>
                </a:solidFill>
              </a:rPr>
              <a:t>Carnet </a:t>
            </a:r>
            <a:r>
              <a:rPr lang="fr-FR" altLang="fr-FR" sz="1600" b="1" dirty="0">
                <a:solidFill>
                  <a:schemeClr val="tx1"/>
                </a:solidFill>
              </a:rPr>
              <a:t>de commandes</a:t>
            </a:r>
          </a:p>
          <a:p>
            <a:pPr marL="285750" indent="-285750" algn="l">
              <a:buFont typeface="Arial" panose="020B0604020202020204" pitchFamily="34" charset="0"/>
              <a:buChar char="•"/>
            </a:pPr>
            <a:r>
              <a:rPr lang="fr-FR" altLang="fr-FR" sz="1600" b="1" dirty="0" smtClean="0">
                <a:solidFill>
                  <a:schemeClr val="tx1"/>
                </a:solidFill>
              </a:rPr>
              <a:t>Stocks</a:t>
            </a:r>
          </a:p>
          <a:p>
            <a:pPr marL="285750" indent="-285750" algn="l">
              <a:buFont typeface="Arial" panose="020B0604020202020204" pitchFamily="34" charset="0"/>
              <a:buChar char="•"/>
            </a:pPr>
            <a:r>
              <a:rPr lang="fr-FR" altLang="fr-FR" sz="1600" b="1" dirty="0" smtClean="0">
                <a:solidFill>
                  <a:schemeClr val="tx1"/>
                </a:solidFill>
              </a:rPr>
              <a:t>Encours</a:t>
            </a:r>
          </a:p>
          <a:p>
            <a:pPr marL="285750" indent="-285750" algn="l">
              <a:buFont typeface="Arial" panose="020B0604020202020204" pitchFamily="34" charset="0"/>
              <a:buChar char="•"/>
            </a:pPr>
            <a:r>
              <a:rPr lang="fr-FR" altLang="fr-FR" sz="1600" b="1" dirty="0" smtClean="0">
                <a:solidFill>
                  <a:schemeClr val="tx1"/>
                </a:solidFill>
              </a:rPr>
              <a:t>Ordres </a:t>
            </a:r>
            <a:r>
              <a:rPr lang="fr-FR" altLang="fr-FR" sz="1600" b="1" dirty="0">
                <a:solidFill>
                  <a:schemeClr val="tx1"/>
                </a:solidFill>
              </a:rPr>
              <a:t>de Fabrication</a:t>
            </a:r>
          </a:p>
          <a:p>
            <a:pPr marL="285750" indent="-285750" algn="l">
              <a:buFont typeface="Arial" panose="020B0604020202020204" pitchFamily="34" charset="0"/>
              <a:buChar char="•"/>
            </a:pPr>
            <a:r>
              <a:rPr lang="fr-FR" altLang="fr-FR" sz="1600" b="1" dirty="0" smtClean="0">
                <a:solidFill>
                  <a:schemeClr val="tx1"/>
                </a:solidFill>
              </a:rPr>
              <a:t>Commandes fournisseurs</a:t>
            </a:r>
            <a:endParaRPr lang="fr-FR" altLang="fr-FR" sz="1600" b="1" dirty="0">
              <a:solidFill>
                <a:schemeClr val="tx1"/>
              </a:solidFill>
            </a:endParaRPr>
          </a:p>
        </p:txBody>
      </p:sp>
      <p:pic>
        <p:nvPicPr>
          <p:cNvPr id="983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264" y="2204615"/>
            <a:ext cx="5305425" cy="3019425"/>
          </a:xfrm>
          <a:prstGeom prst="rect">
            <a:avLst/>
          </a:prstGeom>
          <a:solidFill>
            <a:schemeClr val="bg1"/>
          </a:solidFill>
          <a:ln>
            <a:noFill/>
          </a:ln>
          <a:effec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2743200" y="1546225"/>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7588" name="Rectangle 4"/>
          <p:cNvSpPr>
            <a:spLocks noChangeArrowheads="1"/>
          </p:cNvSpPr>
          <p:nvPr/>
        </p:nvSpPr>
        <p:spPr bwMode="auto">
          <a:xfrm>
            <a:off x="6991350" y="1527175"/>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7589" name="Rectangle 5"/>
          <p:cNvSpPr>
            <a:spLocks noChangeArrowheads="1"/>
          </p:cNvSpPr>
          <p:nvPr/>
        </p:nvSpPr>
        <p:spPr bwMode="auto">
          <a:xfrm>
            <a:off x="533400" y="1565275"/>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7597" name="Text Box 13"/>
          <p:cNvSpPr txBox="1">
            <a:spLocks noChangeArrowheads="1"/>
          </p:cNvSpPr>
          <p:nvPr/>
        </p:nvSpPr>
        <p:spPr bwMode="auto">
          <a:xfrm>
            <a:off x="593725" y="881063"/>
            <a:ext cx="20653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a:solidFill>
                  <a:schemeClr val="tx1"/>
                </a:solidFill>
              </a:rPr>
              <a:t>Ressources</a:t>
            </a:r>
          </a:p>
        </p:txBody>
      </p:sp>
      <p:sp>
        <p:nvSpPr>
          <p:cNvPr id="67601" name="Rectangle 47"/>
          <p:cNvSpPr>
            <a:spLocks noChangeArrowheads="1"/>
          </p:cNvSpPr>
          <p:nvPr/>
        </p:nvSpPr>
        <p:spPr bwMode="auto">
          <a:xfrm>
            <a:off x="379413" y="231775"/>
            <a:ext cx="9034462" cy="57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i="1" dirty="0" smtClean="0">
                <a:solidFill>
                  <a:srgbClr val="3333CC"/>
                </a:solidFill>
              </a:rPr>
              <a:t>Nous avons dans nos différents stocks :</a:t>
            </a:r>
            <a:endParaRPr lang="fr-FR" altLang="fr-FR" sz="3200" b="1" i="1" dirty="0">
              <a:solidFill>
                <a:srgbClr val="3333CC"/>
              </a:solidFill>
            </a:endParaRPr>
          </a:p>
        </p:txBody>
      </p:sp>
      <p:sp>
        <p:nvSpPr>
          <p:cNvPr id="47" name="Rectangle 9"/>
          <p:cNvSpPr>
            <a:spLocks noChangeArrowheads="1"/>
          </p:cNvSpPr>
          <p:nvPr/>
        </p:nvSpPr>
        <p:spPr bwMode="auto">
          <a:xfrm>
            <a:off x="590550" y="3576577"/>
            <a:ext cx="1962150" cy="2428936"/>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8" name="Rectangle 11"/>
          <p:cNvSpPr>
            <a:spLocks noChangeArrowheads="1"/>
          </p:cNvSpPr>
          <p:nvPr/>
        </p:nvSpPr>
        <p:spPr bwMode="auto">
          <a:xfrm>
            <a:off x="609600" y="1662113"/>
            <a:ext cx="1962150" cy="1761496"/>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9" name="Text Box 14"/>
          <p:cNvSpPr txBox="1">
            <a:spLocks noChangeArrowheads="1"/>
          </p:cNvSpPr>
          <p:nvPr/>
        </p:nvSpPr>
        <p:spPr bwMode="auto">
          <a:xfrm>
            <a:off x="609600" y="1730579"/>
            <a:ext cx="1943099" cy="156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chemeClr val="tx1"/>
                </a:solidFill>
              </a:rPr>
              <a:t>Tables </a:t>
            </a:r>
            <a:r>
              <a:rPr lang="fr-FR" altLang="fr-FR" sz="1600" b="1" dirty="0" smtClean="0">
                <a:solidFill>
                  <a:schemeClr val="tx1"/>
                </a:solidFill>
              </a:rPr>
              <a:t>:</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Articles,</a:t>
            </a:r>
          </a:p>
          <a:p>
            <a:pPr marL="285750" indent="-285750" algn="l">
              <a:buFont typeface="Arial" panose="020B0604020202020204" pitchFamily="34" charset="0"/>
              <a:buChar char="•"/>
            </a:pPr>
            <a:r>
              <a:rPr lang="fr-FR" altLang="fr-FR" sz="1600" b="1" dirty="0" smtClean="0">
                <a:solidFill>
                  <a:schemeClr val="tx1"/>
                </a:solidFill>
              </a:rPr>
              <a:t>Nomenclatures</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Postes de  </a:t>
            </a:r>
            <a:r>
              <a:rPr lang="fr-FR" altLang="fr-FR" sz="1600" b="1" dirty="0" smtClean="0">
                <a:solidFill>
                  <a:schemeClr val="tx1"/>
                </a:solidFill>
              </a:rPr>
              <a:t>charge</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Gammes</a:t>
            </a:r>
          </a:p>
        </p:txBody>
      </p:sp>
      <p:sp>
        <p:nvSpPr>
          <p:cNvPr id="50" name="Text Box 44"/>
          <p:cNvSpPr txBox="1">
            <a:spLocks noChangeArrowheads="1"/>
          </p:cNvSpPr>
          <p:nvPr/>
        </p:nvSpPr>
        <p:spPr bwMode="auto">
          <a:xfrm>
            <a:off x="609600" y="3638700"/>
            <a:ext cx="2019300" cy="230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marL="285750" indent="-285750" algn="l">
              <a:buFont typeface="Arial" panose="020B0604020202020204" pitchFamily="34" charset="0"/>
              <a:buChar char="•"/>
            </a:pPr>
            <a:r>
              <a:rPr lang="fr-FR" altLang="fr-FR" sz="1600" b="1" dirty="0" smtClean="0">
                <a:solidFill>
                  <a:schemeClr val="tx1"/>
                </a:solidFill>
              </a:rPr>
              <a:t>Prévisions</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smtClean="0">
                <a:solidFill>
                  <a:schemeClr val="tx1"/>
                </a:solidFill>
              </a:rPr>
              <a:t>Carnet </a:t>
            </a:r>
            <a:r>
              <a:rPr lang="fr-FR" altLang="fr-FR" sz="1600" b="1" dirty="0">
                <a:solidFill>
                  <a:schemeClr val="tx1"/>
                </a:solidFill>
              </a:rPr>
              <a:t>de commandes</a:t>
            </a:r>
          </a:p>
          <a:p>
            <a:pPr marL="285750" indent="-285750" algn="l">
              <a:buFont typeface="Arial" panose="020B0604020202020204" pitchFamily="34" charset="0"/>
              <a:buChar char="•"/>
            </a:pPr>
            <a:r>
              <a:rPr lang="fr-FR" altLang="fr-FR" sz="1600" b="1" dirty="0" smtClean="0">
                <a:solidFill>
                  <a:schemeClr val="tx1"/>
                </a:solidFill>
              </a:rPr>
              <a:t>Stocks</a:t>
            </a:r>
          </a:p>
          <a:p>
            <a:pPr marL="285750" indent="-285750" algn="l">
              <a:buFont typeface="Arial" panose="020B0604020202020204" pitchFamily="34" charset="0"/>
              <a:buChar char="•"/>
            </a:pPr>
            <a:r>
              <a:rPr lang="fr-FR" altLang="fr-FR" sz="1600" b="1" dirty="0" smtClean="0">
                <a:solidFill>
                  <a:schemeClr val="tx1"/>
                </a:solidFill>
              </a:rPr>
              <a:t>Encours</a:t>
            </a:r>
          </a:p>
          <a:p>
            <a:pPr marL="285750" indent="-285750" algn="l">
              <a:buFont typeface="Arial" panose="020B0604020202020204" pitchFamily="34" charset="0"/>
              <a:buChar char="•"/>
            </a:pPr>
            <a:r>
              <a:rPr lang="fr-FR" altLang="fr-FR" sz="1600" b="1" dirty="0" smtClean="0">
                <a:solidFill>
                  <a:schemeClr val="tx1"/>
                </a:solidFill>
              </a:rPr>
              <a:t>Ordres </a:t>
            </a:r>
            <a:r>
              <a:rPr lang="fr-FR" altLang="fr-FR" sz="1600" b="1" dirty="0">
                <a:solidFill>
                  <a:schemeClr val="tx1"/>
                </a:solidFill>
              </a:rPr>
              <a:t>de Fabrication</a:t>
            </a:r>
          </a:p>
          <a:p>
            <a:pPr marL="285750" indent="-285750" algn="l">
              <a:buFont typeface="Arial" panose="020B0604020202020204" pitchFamily="34" charset="0"/>
              <a:buChar char="•"/>
            </a:pPr>
            <a:r>
              <a:rPr lang="fr-FR" altLang="fr-FR" sz="1600" b="1" dirty="0" smtClean="0">
                <a:solidFill>
                  <a:schemeClr val="tx1"/>
                </a:solidFill>
              </a:rPr>
              <a:t>Commandes fournisseurs</a:t>
            </a:r>
            <a:endParaRPr lang="fr-FR" altLang="fr-FR" sz="1600" b="1" dirty="0">
              <a:solidFill>
                <a:schemeClr val="tx1"/>
              </a:solidFill>
            </a:endParaRPr>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6700" y="2382537"/>
            <a:ext cx="4105275" cy="2686050"/>
          </a:xfrm>
          <a:prstGeom prst="rect">
            <a:avLst/>
          </a:prstGeom>
          <a:solidFill>
            <a:schemeClr val="bg1"/>
          </a:solidFill>
          <a:ln>
            <a:noFill/>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6147"/>
          <p:cNvSpPr>
            <a:spLocks noChangeArrowheads="1"/>
          </p:cNvSpPr>
          <p:nvPr/>
        </p:nvSpPr>
        <p:spPr bwMode="auto">
          <a:xfrm>
            <a:off x="2743200" y="1525588"/>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8612" name="Rectangle 6148"/>
          <p:cNvSpPr>
            <a:spLocks noChangeArrowheads="1"/>
          </p:cNvSpPr>
          <p:nvPr/>
        </p:nvSpPr>
        <p:spPr bwMode="auto">
          <a:xfrm>
            <a:off x="6991350" y="1506538"/>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8613" name="Rectangle 6149"/>
          <p:cNvSpPr>
            <a:spLocks noChangeArrowheads="1"/>
          </p:cNvSpPr>
          <p:nvPr/>
        </p:nvSpPr>
        <p:spPr bwMode="auto">
          <a:xfrm>
            <a:off x="533400" y="1544638"/>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8621" name="Text Box 6157"/>
          <p:cNvSpPr txBox="1">
            <a:spLocks noChangeArrowheads="1"/>
          </p:cNvSpPr>
          <p:nvPr/>
        </p:nvSpPr>
        <p:spPr bwMode="auto">
          <a:xfrm>
            <a:off x="593725" y="860425"/>
            <a:ext cx="2225273" cy="52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b="1" dirty="0">
                <a:solidFill>
                  <a:srgbClr val="3333CC"/>
                </a:solidFill>
              </a:rPr>
              <a:t>Ressources</a:t>
            </a:r>
          </a:p>
        </p:txBody>
      </p:sp>
      <p:sp>
        <p:nvSpPr>
          <p:cNvPr id="68654" name="Rectangle 6192"/>
          <p:cNvSpPr>
            <a:spLocks noChangeArrowheads="1"/>
          </p:cNvSpPr>
          <p:nvPr/>
        </p:nvSpPr>
        <p:spPr bwMode="auto">
          <a:xfrm>
            <a:off x="646113" y="334963"/>
            <a:ext cx="85407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900" b="1" i="1" dirty="0" smtClean="0">
                <a:solidFill>
                  <a:srgbClr val="3333CC"/>
                </a:solidFill>
              </a:rPr>
              <a:t>Nous avons lancé en fabrication :</a:t>
            </a:r>
            <a:endParaRPr lang="fr-FR" altLang="fr-FR" sz="2900" b="1" i="1" dirty="0">
              <a:solidFill>
                <a:srgbClr val="3333CC"/>
              </a:solidFill>
            </a:endParaRPr>
          </a:p>
        </p:txBody>
      </p:sp>
      <p:sp>
        <p:nvSpPr>
          <p:cNvPr id="47" name="Rectangle 9"/>
          <p:cNvSpPr>
            <a:spLocks noChangeArrowheads="1"/>
          </p:cNvSpPr>
          <p:nvPr/>
        </p:nvSpPr>
        <p:spPr bwMode="auto">
          <a:xfrm>
            <a:off x="590550" y="3576577"/>
            <a:ext cx="1962150" cy="2428936"/>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8" name="Rectangle 11"/>
          <p:cNvSpPr>
            <a:spLocks noChangeArrowheads="1"/>
          </p:cNvSpPr>
          <p:nvPr/>
        </p:nvSpPr>
        <p:spPr bwMode="auto">
          <a:xfrm>
            <a:off x="609600" y="1662113"/>
            <a:ext cx="1962150" cy="1761496"/>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49" name="Text Box 14"/>
          <p:cNvSpPr txBox="1">
            <a:spLocks noChangeArrowheads="1"/>
          </p:cNvSpPr>
          <p:nvPr/>
        </p:nvSpPr>
        <p:spPr bwMode="auto">
          <a:xfrm>
            <a:off x="609600" y="1730579"/>
            <a:ext cx="1943099" cy="156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chemeClr val="tx1"/>
                </a:solidFill>
              </a:rPr>
              <a:t>Tables </a:t>
            </a:r>
            <a:r>
              <a:rPr lang="fr-FR" altLang="fr-FR" sz="1600" b="1" dirty="0" smtClean="0">
                <a:solidFill>
                  <a:schemeClr val="tx1"/>
                </a:solidFill>
              </a:rPr>
              <a:t>:</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Articles,</a:t>
            </a:r>
          </a:p>
          <a:p>
            <a:pPr marL="285750" indent="-285750" algn="l">
              <a:buFont typeface="Arial" panose="020B0604020202020204" pitchFamily="34" charset="0"/>
              <a:buChar char="•"/>
            </a:pPr>
            <a:r>
              <a:rPr lang="fr-FR" altLang="fr-FR" sz="1600" b="1" dirty="0" smtClean="0">
                <a:solidFill>
                  <a:schemeClr val="tx1"/>
                </a:solidFill>
              </a:rPr>
              <a:t>Nomenclatures</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Postes de  </a:t>
            </a:r>
            <a:r>
              <a:rPr lang="fr-FR" altLang="fr-FR" sz="1600" b="1" dirty="0" smtClean="0">
                <a:solidFill>
                  <a:schemeClr val="tx1"/>
                </a:solidFill>
              </a:rPr>
              <a:t>charge</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Gammes</a:t>
            </a:r>
          </a:p>
        </p:txBody>
      </p:sp>
      <p:sp>
        <p:nvSpPr>
          <p:cNvPr id="50" name="Text Box 44"/>
          <p:cNvSpPr txBox="1">
            <a:spLocks noChangeArrowheads="1"/>
          </p:cNvSpPr>
          <p:nvPr/>
        </p:nvSpPr>
        <p:spPr bwMode="auto">
          <a:xfrm>
            <a:off x="609600" y="3638700"/>
            <a:ext cx="2019300" cy="230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marL="285750" indent="-285750" algn="l">
              <a:buFont typeface="Arial" panose="020B0604020202020204" pitchFamily="34" charset="0"/>
              <a:buChar char="•"/>
            </a:pPr>
            <a:r>
              <a:rPr lang="fr-FR" altLang="fr-FR" sz="1600" b="1" dirty="0" smtClean="0">
                <a:solidFill>
                  <a:schemeClr val="tx1"/>
                </a:solidFill>
              </a:rPr>
              <a:t>Prévisions</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smtClean="0">
                <a:solidFill>
                  <a:schemeClr val="tx1"/>
                </a:solidFill>
              </a:rPr>
              <a:t>Carnet </a:t>
            </a:r>
            <a:r>
              <a:rPr lang="fr-FR" altLang="fr-FR" sz="1600" b="1" dirty="0">
                <a:solidFill>
                  <a:schemeClr val="tx1"/>
                </a:solidFill>
              </a:rPr>
              <a:t>de commandes</a:t>
            </a:r>
          </a:p>
          <a:p>
            <a:pPr marL="285750" indent="-285750" algn="l">
              <a:buFont typeface="Arial" panose="020B0604020202020204" pitchFamily="34" charset="0"/>
              <a:buChar char="•"/>
            </a:pPr>
            <a:r>
              <a:rPr lang="fr-FR" altLang="fr-FR" sz="1600" b="1" dirty="0" smtClean="0">
                <a:solidFill>
                  <a:schemeClr val="tx1"/>
                </a:solidFill>
              </a:rPr>
              <a:t>Stocks</a:t>
            </a:r>
          </a:p>
          <a:p>
            <a:pPr marL="285750" indent="-285750" algn="l">
              <a:buFont typeface="Arial" panose="020B0604020202020204" pitchFamily="34" charset="0"/>
              <a:buChar char="•"/>
            </a:pPr>
            <a:r>
              <a:rPr lang="fr-FR" altLang="fr-FR" sz="1600" b="1" dirty="0" smtClean="0">
                <a:solidFill>
                  <a:schemeClr val="tx1"/>
                </a:solidFill>
              </a:rPr>
              <a:t>Encours</a:t>
            </a:r>
          </a:p>
          <a:p>
            <a:pPr marL="285750" indent="-285750" algn="l">
              <a:buFont typeface="Arial" panose="020B0604020202020204" pitchFamily="34" charset="0"/>
              <a:buChar char="•"/>
            </a:pPr>
            <a:r>
              <a:rPr lang="fr-FR" altLang="fr-FR" sz="1600" b="1" dirty="0" smtClean="0">
                <a:solidFill>
                  <a:schemeClr val="tx1"/>
                </a:solidFill>
              </a:rPr>
              <a:t>Ordres </a:t>
            </a:r>
            <a:r>
              <a:rPr lang="fr-FR" altLang="fr-FR" sz="1600" b="1" dirty="0">
                <a:solidFill>
                  <a:schemeClr val="tx1"/>
                </a:solidFill>
              </a:rPr>
              <a:t>de Fabrication</a:t>
            </a:r>
          </a:p>
          <a:p>
            <a:pPr marL="285750" indent="-285750" algn="l">
              <a:buFont typeface="Arial" panose="020B0604020202020204" pitchFamily="34" charset="0"/>
              <a:buChar char="•"/>
            </a:pPr>
            <a:r>
              <a:rPr lang="fr-FR" altLang="fr-FR" sz="1600" b="1" dirty="0" smtClean="0">
                <a:solidFill>
                  <a:schemeClr val="tx1"/>
                </a:solidFill>
              </a:rPr>
              <a:t>Commandes fournisseurs</a:t>
            </a:r>
            <a:endParaRPr lang="fr-FR" altLang="fr-FR" sz="1600" b="1" dirty="0">
              <a:solidFill>
                <a:schemeClr val="tx1"/>
              </a:solidFill>
            </a:endParaRPr>
          </a:p>
        </p:txBody>
      </p:sp>
      <p:pic>
        <p:nvPicPr>
          <p:cNvPr id="1003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7063" y="3187700"/>
            <a:ext cx="6019800" cy="1323975"/>
          </a:xfrm>
          <a:prstGeom prst="rect">
            <a:avLst/>
          </a:prstGeom>
          <a:solidFill>
            <a:schemeClr val="bg1"/>
          </a:solidFill>
          <a:ln>
            <a:noFill/>
          </a:ln>
          <a:effec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2743200" y="1566863"/>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9636" name="Rectangle 4"/>
          <p:cNvSpPr>
            <a:spLocks noChangeArrowheads="1"/>
          </p:cNvSpPr>
          <p:nvPr/>
        </p:nvSpPr>
        <p:spPr bwMode="auto">
          <a:xfrm>
            <a:off x="6991350" y="1547813"/>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9637" name="Rectangle 5"/>
          <p:cNvSpPr>
            <a:spLocks noChangeArrowheads="1"/>
          </p:cNvSpPr>
          <p:nvPr/>
        </p:nvSpPr>
        <p:spPr bwMode="auto">
          <a:xfrm>
            <a:off x="533400" y="1585913"/>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9645" name="Text Box 13"/>
          <p:cNvSpPr txBox="1">
            <a:spLocks noChangeArrowheads="1"/>
          </p:cNvSpPr>
          <p:nvPr/>
        </p:nvSpPr>
        <p:spPr bwMode="auto">
          <a:xfrm>
            <a:off x="593725" y="901700"/>
            <a:ext cx="206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a:solidFill>
                  <a:schemeClr val="tx1"/>
                </a:solidFill>
              </a:rPr>
              <a:t>Ressources</a:t>
            </a:r>
          </a:p>
        </p:txBody>
      </p:sp>
      <p:sp>
        <p:nvSpPr>
          <p:cNvPr id="69677" name="Rectangle 47"/>
          <p:cNvSpPr>
            <a:spLocks noChangeArrowheads="1"/>
          </p:cNvSpPr>
          <p:nvPr/>
        </p:nvSpPr>
        <p:spPr bwMode="auto">
          <a:xfrm>
            <a:off x="185738" y="334963"/>
            <a:ext cx="94757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i="1" dirty="0" smtClean="0">
                <a:solidFill>
                  <a:srgbClr val="3333CC"/>
                </a:solidFill>
              </a:rPr>
              <a:t>Nous avons commandé </a:t>
            </a:r>
            <a:r>
              <a:rPr lang="fr-FR" altLang="fr-FR" sz="2800" b="1" i="1" dirty="0">
                <a:solidFill>
                  <a:srgbClr val="3333CC"/>
                </a:solidFill>
              </a:rPr>
              <a:t>à</a:t>
            </a:r>
            <a:r>
              <a:rPr lang="fr-FR" altLang="fr-FR" sz="2800" b="1" i="1" dirty="0" smtClean="0">
                <a:solidFill>
                  <a:srgbClr val="3333CC"/>
                </a:solidFill>
              </a:rPr>
              <a:t> nos fournisseurs :</a:t>
            </a:r>
            <a:endParaRPr lang="fr-FR" altLang="fr-FR" sz="2800" b="1" i="1" dirty="0">
              <a:solidFill>
                <a:srgbClr val="3333CC"/>
              </a:solidFill>
            </a:endParaRPr>
          </a:p>
        </p:txBody>
      </p:sp>
      <p:sp>
        <p:nvSpPr>
          <p:cNvPr id="50" name="Rectangle 9"/>
          <p:cNvSpPr>
            <a:spLocks noChangeArrowheads="1"/>
          </p:cNvSpPr>
          <p:nvPr/>
        </p:nvSpPr>
        <p:spPr bwMode="auto">
          <a:xfrm>
            <a:off x="590550" y="3576577"/>
            <a:ext cx="1962150" cy="2428936"/>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1" name="Rectangle 11"/>
          <p:cNvSpPr>
            <a:spLocks noChangeArrowheads="1"/>
          </p:cNvSpPr>
          <p:nvPr/>
        </p:nvSpPr>
        <p:spPr bwMode="auto">
          <a:xfrm>
            <a:off x="609600" y="1662113"/>
            <a:ext cx="1962150" cy="1761496"/>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52" name="Text Box 14"/>
          <p:cNvSpPr txBox="1">
            <a:spLocks noChangeArrowheads="1"/>
          </p:cNvSpPr>
          <p:nvPr/>
        </p:nvSpPr>
        <p:spPr bwMode="auto">
          <a:xfrm>
            <a:off x="609600" y="1730579"/>
            <a:ext cx="1943099" cy="156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chemeClr val="tx1"/>
                </a:solidFill>
              </a:rPr>
              <a:t>Tables </a:t>
            </a:r>
            <a:r>
              <a:rPr lang="fr-FR" altLang="fr-FR" sz="1600" b="1" dirty="0" smtClean="0">
                <a:solidFill>
                  <a:schemeClr val="tx1"/>
                </a:solidFill>
              </a:rPr>
              <a:t>:</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Articles,</a:t>
            </a:r>
          </a:p>
          <a:p>
            <a:pPr marL="285750" indent="-285750" algn="l">
              <a:buFont typeface="Arial" panose="020B0604020202020204" pitchFamily="34" charset="0"/>
              <a:buChar char="•"/>
            </a:pPr>
            <a:r>
              <a:rPr lang="fr-FR" altLang="fr-FR" sz="1600" b="1" dirty="0" smtClean="0">
                <a:solidFill>
                  <a:schemeClr val="tx1"/>
                </a:solidFill>
              </a:rPr>
              <a:t>Nomenclatures</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Postes de  </a:t>
            </a:r>
            <a:r>
              <a:rPr lang="fr-FR" altLang="fr-FR" sz="1600" b="1" dirty="0" smtClean="0">
                <a:solidFill>
                  <a:schemeClr val="tx1"/>
                </a:solidFill>
              </a:rPr>
              <a:t>charge</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Gammes</a:t>
            </a:r>
          </a:p>
        </p:txBody>
      </p:sp>
      <p:sp>
        <p:nvSpPr>
          <p:cNvPr id="53" name="Text Box 44"/>
          <p:cNvSpPr txBox="1">
            <a:spLocks noChangeArrowheads="1"/>
          </p:cNvSpPr>
          <p:nvPr/>
        </p:nvSpPr>
        <p:spPr bwMode="auto">
          <a:xfrm>
            <a:off x="609600" y="3638700"/>
            <a:ext cx="2019300" cy="230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marL="285750" indent="-285750" algn="l">
              <a:buFont typeface="Arial" panose="020B0604020202020204" pitchFamily="34" charset="0"/>
              <a:buChar char="•"/>
            </a:pPr>
            <a:r>
              <a:rPr lang="fr-FR" altLang="fr-FR" sz="1600" b="1" dirty="0" smtClean="0">
                <a:solidFill>
                  <a:schemeClr val="tx1"/>
                </a:solidFill>
              </a:rPr>
              <a:t>Prévisions</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smtClean="0">
                <a:solidFill>
                  <a:schemeClr val="tx1"/>
                </a:solidFill>
              </a:rPr>
              <a:t>Carnet </a:t>
            </a:r>
            <a:r>
              <a:rPr lang="fr-FR" altLang="fr-FR" sz="1600" b="1" dirty="0">
                <a:solidFill>
                  <a:schemeClr val="tx1"/>
                </a:solidFill>
              </a:rPr>
              <a:t>de commandes</a:t>
            </a:r>
          </a:p>
          <a:p>
            <a:pPr marL="285750" indent="-285750" algn="l">
              <a:buFont typeface="Arial" panose="020B0604020202020204" pitchFamily="34" charset="0"/>
              <a:buChar char="•"/>
            </a:pPr>
            <a:r>
              <a:rPr lang="fr-FR" altLang="fr-FR" sz="1600" b="1" dirty="0" smtClean="0">
                <a:solidFill>
                  <a:schemeClr val="tx1"/>
                </a:solidFill>
              </a:rPr>
              <a:t>Stocks</a:t>
            </a:r>
          </a:p>
          <a:p>
            <a:pPr marL="285750" indent="-285750" algn="l">
              <a:buFont typeface="Arial" panose="020B0604020202020204" pitchFamily="34" charset="0"/>
              <a:buChar char="•"/>
            </a:pPr>
            <a:r>
              <a:rPr lang="fr-FR" altLang="fr-FR" sz="1600" b="1" dirty="0" smtClean="0">
                <a:solidFill>
                  <a:schemeClr val="tx1"/>
                </a:solidFill>
              </a:rPr>
              <a:t>Encours</a:t>
            </a:r>
          </a:p>
          <a:p>
            <a:pPr marL="285750" indent="-285750" algn="l">
              <a:buFont typeface="Arial" panose="020B0604020202020204" pitchFamily="34" charset="0"/>
              <a:buChar char="•"/>
            </a:pPr>
            <a:r>
              <a:rPr lang="fr-FR" altLang="fr-FR" sz="1600" b="1" dirty="0" smtClean="0">
                <a:solidFill>
                  <a:schemeClr val="tx1"/>
                </a:solidFill>
              </a:rPr>
              <a:t>Ordres </a:t>
            </a:r>
            <a:r>
              <a:rPr lang="fr-FR" altLang="fr-FR" sz="1600" b="1" dirty="0">
                <a:solidFill>
                  <a:schemeClr val="tx1"/>
                </a:solidFill>
              </a:rPr>
              <a:t>de Fabrication</a:t>
            </a:r>
          </a:p>
          <a:p>
            <a:pPr marL="285750" indent="-285750" algn="l">
              <a:buFont typeface="Arial" panose="020B0604020202020204" pitchFamily="34" charset="0"/>
              <a:buChar char="•"/>
            </a:pPr>
            <a:r>
              <a:rPr lang="fr-FR" altLang="fr-FR" sz="1600" b="1" dirty="0" smtClean="0">
                <a:solidFill>
                  <a:schemeClr val="tx1"/>
                </a:solidFill>
              </a:rPr>
              <a:t>Commandes fournisseurs</a:t>
            </a:r>
            <a:endParaRPr lang="fr-FR" altLang="fr-FR" sz="1600" b="1" dirty="0">
              <a:solidFill>
                <a:schemeClr val="tx1"/>
              </a:solidFill>
            </a:endParaRPr>
          </a:p>
        </p:txBody>
      </p:sp>
      <p:pic>
        <p:nvPicPr>
          <p:cNvPr id="1013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0271" y="3202212"/>
            <a:ext cx="6581775" cy="1323975"/>
          </a:xfrm>
          <a:prstGeom prst="rect">
            <a:avLst/>
          </a:prstGeom>
          <a:solidFill>
            <a:schemeClr val="bg1"/>
          </a:solidFill>
          <a:ln>
            <a:noFill/>
          </a:ln>
          <a:effectLst/>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2743200" y="1566863"/>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0660" name="Rectangle 4"/>
          <p:cNvSpPr>
            <a:spLocks noChangeArrowheads="1"/>
          </p:cNvSpPr>
          <p:nvPr/>
        </p:nvSpPr>
        <p:spPr bwMode="auto">
          <a:xfrm>
            <a:off x="6991350" y="1547813"/>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0661" name="Rectangle 5"/>
          <p:cNvSpPr>
            <a:spLocks noChangeArrowheads="1"/>
          </p:cNvSpPr>
          <p:nvPr/>
        </p:nvSpPr>
        <p:spPr bwMode="auto">
          <a:xfrm>
            <a:off x="533400" y="1585913"/>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0664" name="WordArt 8"/>
          <p:cNvSpPr>
            <a:spLocks noChangeArrowheads="1" noChangeShapeType="1" noTextEdit="1"/>
          </p:cNvSpPr>
          <p:nvPr/>
        </p:nvSpPr>
        <p:spPr bwMode="auto">
          <a:xfrm rot="-2630719">
            <a:off x="3467100" y="3205163"/>
            <a:ext cx="2905125" cy="1457325"/>
          </a:xfrm>
          <a:prstGeom prst="rect">
            <a:avLst/>
          </a:prstGeom>
        </p:spPr>
        <p:txBody>
          <a:bodyPr wrap="none" fromWordArt="1">
            <a:prstTxWarp prst="textSlantUp">
              <a:avLst>
                <a:gd name="adj" fmla="val 55556"/>
              </a:avLst>
            </a:prstTxWarp>
          </a:bodyPr>
          <a:lstStyle/>
          <a:p>
            <a:endParaRPr lang="fr-FR" sz="2000" kern="10" dirty="0">
              <a:ln w="9525">
                <a:solidFill>
                  <a:schemeClr val="folHlink"/>
                </a:solidFill>
                <a:round/>
                <a:headEnd type="none" w="sm" len="sm"/>
                <a:tailEnd type="none" w="sm" len="sm"/>
              </a:ln>
              <a:solidFill>
                <a:schemeClr val="folHlink"/>
              </a:solidFill>
              <a:latin typeface="Arial Black" panose="020B0A04020102020204" pitchFamily="34" charset="0"/>
            </a:endParaRPr>
          </a:p>
        </p:txBody>
      </p:sp>
      <p:sp>
        <p:nvSpPr>
          <p:cNvPr id="70665" name="Rectangle 9"/>
          <p:cNvSpPr>
            <a:spLocks noChangeArrowheads="1"/>
          </p:cNvSpPr>
          <p:nvPr/>
        </p:nvSpPr>
        <p:spPr bwMode="auto">
          <a:xfrm>
            <a:off x="590550" y="3576577"/>
            <a:ext cx="1962150" cy="2428936"/>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0667" name="Rectangle 11"/>
          <p:cNvSpPr>
            <a:spLocks noChangeArrowheads="1"/>
          </p:cNvSpPr>
          <p:nvPr/>
        </p:nvSpPr>
        <p:spPr bwMode="auto">
          <a:xfrm>
            <a:off x="609600" y="1662113"/>
            <a:ext cx="1962150" cy="1761496"/>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0670" name="Text Box 14"/>
          <p:cNvSpPr txBox="1">
            <a:spLocks noChangeArrowheads="1"/>
          </p:cNvSpPr>
          <p:nvPr/>
        </p:nvSpPr>
        <p:spPr bwMode="auto">
          <a:xfrm>
            <a:off x="609600" y="1730579"/>
            <a:ext cx="1943099" cy="156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chemeClr val="tx1"/>
                </a:solidFill>
              </a:rPr>
              <a:t>Tables </a:t>
            </a:r>
            <a:r>
              <a:rPr lang="fr-FR" altLang="fr-FR" sz="1600" b="1" dirty="0" smtClean="0">
                <a:solidFill>
                  <a:schemeClr val="tx1"/>
                </a:solidFill>
              </a:rPr>
              <a:t>:</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Articles,</a:t>
            </a:r>
          </a:p>
          <a:p>
            <a:pPr marL="285750" indent="-285750" algn="l">
              <a:buFont typeface="Arial" panose="020B0604020202020204" pitchFamily="34" charset="0"/>
              <a:buChar char="•"/>
            </a:pPr>
            <a:r>
              <a:rPr lang="fr-FR" altLang="fr-FR" sz="1600" b="1" dirty="0" smtClean="0">
                <a:solidFill>
                  <a:schemeClr val="tx1"/>
                </a:solidFill>
              </a:rPr>
              <a:t>Nomenclatures</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Postes de  </a:t>
            </a:r>
            <a:r>
              <a:rPr lang="fr-FR" altLang="fr-FR" sz="1600" b="1" dirty="0" smtClean="0">
                <a:solidFill>
                  <a:schemeClr val="tx1"/>
                </a:solidFill>
              </a:rPr>
              <a:t>charge</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a:solidFill>
                  <a:schemeClr val="tx1"/>
                </a:solidFill>
              </a:rPr>
              <a:t>Gammes</a:t>
            </a:r>
          </a:p>
        </p:txBody>
      </p:sp>
      <p:sp>
        <p:nvSpPr>
          <p:cNvPr id="70671" name="Text Box 44"/>
          <p:cNvSpPr txBox="1">
            <a:spLocks noChangeArrowheads="1"/>
          </p:cNvSpPr>
          <p:nvPr/>
        </p:nvSpPr>
        <p:spPr bwMode="auto">
          <a:xfrm>
            <a:off x="609600" y="3638700"/>
            <a:ext cx="2019300" cy="230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marL="285750" indent="-285750" algn="l">
              <a:buFont typeface="Arial" panose="020B0604020202020204" pitchFamily="34" charset="0"/>
              <a:buChar char="•"/>
            </a:pPr>
            <a:r>
              <a:rPr lang="fr-FR" altLang="fr-FR" sz="1600" b="1" dirty="0" smtClean="0">
                <a:solidFill>
                  <a:schemeClr val="tx1"/>
                </a:solidFill>
              </a:rPr>
              <a:t>Prévisions</a:t>
            </a:r>
            <a:endParaRPr lang="fr-FR" altLang="fr-FR" sz="1600" b="1" dirty="0">
              <a:solidFill>
                <a:schemeClr val="tx1"/>
              </a:solidFill>
            </a:endParaRPr>
          </a:p>
          <a:p>
            <a:pPr marL="285750" indent="-285750" algn="l">
              <a:buFont typeface="Arial" panose="020B0604020202020204" pitchFamily="34" charset="0"/>
              <a:buChar char="•"/>
            </a:pPr>
            <a:r>
              <a:rPr lang="fr-FR" altLang="fr-FR" sz="1600" b="1" dirty="0" smtClean="0">
                <a:solidFill>
                  <a:schemeClr val="tx1"/>
                </a:solidFill>
              </a:rPr>
              <a:t>Carnet </a:t>
            </a:r>
            <a:r>
              <a:rPr lang="fr-FR" altLang="fr-FR" sz="1600" b="1" dirty="0">
                <a:solidFill>
                  <a:schemeClr val="tx1"/>
                </a:solidFill>
              </a:rPr>
              <a:t>de commandes</a:t>
            </a:r>
          </a:p>
          <a:p>
            <a:pPr marL="285750" indent="-285750" algn="l">
              <a:buFont typeface="Arial" panose="020B0604020202020204" pitchFamily="34" charset="0"/>
              <a:buChar char="•"/>
            </a:pPr>
            <a:r>
              <a:rPr lang="fr-FR" altLang="fr-FR" sz="1600" b="1" dirty="0" smtClean="0">
                <a:solidFill>
                  <a:schemeClr val="tx1"/>
                </a:solidFill>
              </a:rPr>
              <a:t>Stocks</a:t>
            </a:r>
          </a:p>
          <a:p>
            <a:pPr marL="285750" indent="-285750" algn="l">
              <a:buFont typeface="Arial" panose="020B0604020202020204" pitchFamily="34" charset="0"/>
              <a:buChar char="•"/>
            </a:pPr>
            <a:r>
              <a:rPr lang="fr-FR" altLang="fr-FR" sz="1600" b="1" dirty="0" smtClean="0">
                <a:solidFill>
                  <a:schemeClr val="tx1"/>
                </a:solidFill>
              </a:rPr>
              <a:t>Encours</a:t>
            </a:r>
          </a:p>
          <a:p>
            <a:pPr marL="285750" indent="-285750" algn="l">
              <a:buFont typeface="Arial" panose="020B0604020202020204" pitchFamily="34" charset="0"/>
              <a:buChar char="•"/>
            </a:pPr>
            <a:r>
              <a:rPr lang="fr-FR" altLang="fr-FR" sz="1600" b="1" dirty="0" smtClean="0">
                <a:solidFill>
                  <a:schemeClr val="tx1"/>
                </a:solidFill>
              </a:rPr>
              <a:t>Ordres </a:t>
            </a:r>
            <a:r>
              <a:rPr lang="fr-FR" altLang="fr-FR" sz="1600" b="1" dirty="0">
                <a:solidFill>
                  <a:schemeClr val="tx1"/>
                </a:solidFill>
              </a:rPr>
              <a:t>de Fabrication</a:t>
            </a:r>
          </a:p>
          <a:p>
            <a:pPr marL="285750" indent="-285750" algn="l">
              <a:buFont typeface="Arial" panose="020B0604020202020204" pitchFamily="34" charset="0"/>
              <a:buChar char="•"/>
            </a:pPr>
            <a:r>
              <a:rPr lang="fr-FR" altLang="fr-FR" sz="1600" b="1" dirty="0" smtClean="0">
                <a:solidFill>
                  <a:schemeClr val="tx1"/>
                </a:solidFill>
              </a:rPr>
              <a:t>Commandes fournisseurs</a:t>
            </a:r>
            <a:endParaRPr lang="fr-FR" altLang="fr-FR" sz="1600" b="1" dirty="0">
              <a:solidFill>
                <a:schemeClr val="tx1"/>
              </a:solidFill>
            </a:endParaRPr>
          </a:p>
        </p:txBody>
      </p:sp>
      <p:sp>
        <p:nvSpPr>
          <p:cNvPr id="70672" name="Rectangle 45"/>
          <p:cNvSpPr>
            <a:spLocks noChangeArrowheads="1"/>
          </p:cNvSpPr>
          <p:nvPr/>
        </p:nvSpPr>
        <p:spPr bwMode="auto">
          <a:xfrm>
            <a:off x="185738" y="334963"/>
            <a:ext cx="9475787" cy="57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i="1" dirty="0" smtClean="0">
                <a:solidFill>
                  <a:srgbClr val="3333CC"/>
                </a:solidFill>
              </a:rPr>
              <a:t>En synthèse sur les ressources</a:t>
            </a:r>
            <a:endParaRPr lang="fr-FR" altLang="fr-FR" sz="3200" b="1" i="1" dirty="0">
              <a:solidFill>
                <a:srgbClr val="3333CC"/>
              </a:solidFill>
            </a:endParaRPr>
          </a:p>
        </p:txBody>
      </p:sp>
      <p:sp>
        <p:nvSpPr>
          <p:cNvPr id="17" name="Text Box 16"/>
          <p:cNvSpPr txBox="1">
            <a:spLocks noChangeArrowheads="1"/>
          </p:cNvSpPr>
          <p:nvPr/>
        </p:nvSpPr>
        <p:spPr bwMode="auto">
          <a:xfrm>
            <a:off x="593725" y="868350"/>
            <a:ext cx="206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Ressources</a:t>
            </a:r>
          </a:p>
        </p:txBody>
      </p:sp>
      <p:sp>
        <p:nvSpPr>
          <p:cNvPr id="18" name="Text Box 21"/>
          <p:cNvSpPr txBox="1">
            <a:spLocks noChangeArrowheads="1"/>
          </p:cNvSpPr>
          <p:nvPr/>
        </p:nvSpPr>
        <p:spPr bwMode="auto">
          <a:xfrm>
            <a:off x="7432675" y="857238"/>
            <a:ext cx="1668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Résultats</a:t>
            </a:r>
          </a:p>
        </p:txBody>
      </p:sp>
      <p:sp>
        <p:nvSpPr>
          <p:cNvPr id="19" name="Text Box 26"/>
          <p:cNvSpPr txBox="1">
            <a:spLocks noChangeArrowheads="1"/>
          </p:cNvSpPr>
          <p:nvPr/>
        </p:nvSpPr>
        <p:spPr bwMode="auto">
          <a:xfrm>
            <a:off x="3927475" y="838188"/>
            <a:ext cx="1508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Activités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Rectangle 3074"/>
          <p:cNvSpPr>
            <a:spLocks noChangeArrowheads="1"/>
          </p:cNvSpPr>
          <p:nvPr/>
        </p:nvSpPr>
        <p:spPr bwMode="auto">
          <a:xfrm>
            <a:off x="2425700" y="2990850"/>
            <a:ext cx="134938"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195" name="Rectangle 3075"/>
          <p:cNvSpPr>
            <a:spLocks noChangeArrowheads="1"/>
          </p:cNvSpPr>
          <p:nvPr/>
        </p:nvSpPr>
        <p:spPr bwMode="auto">
          <a:xfrm>
            <a:off x="1671638" y="3227388"/>
            <a:ext cx="138112" cy="168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196" name="Rectangle 3076"/>
          <p:cNvSpPr>
            <a:spLocks noChangeArrowheads="1"/>
          </p:cNvSpPr>
          <p:nvPr/>
        </p:nvSpPr>
        <p:spPr bwMode="auto">
          <a:xfrm>
            <a:off x="2230438" y="3330575"/>
            <a:ext cx="252412" cy="130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197" name="Rectangle 3077"/>
          <p:cNvSpPr>
            <a:spLocks noChangeArrowheads="1"/>
          </p:cNvSpPr>
          <p:nvPr/>
        </p:nvSpPr>
        <p:spPr bwMode="auto">
          <a:xfrm>
            <a:off x="9156700" y="3892550"/>
            <a:ext cx="152400"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198" name="Rectangle 3078"/>
          <p:cNvSpPr>
            <a:spLocks noChangeArrowheads="1"/>
          </p:cNvSpPr>
          <p:nvPr/>
        </p:nvSpPr>
        <p:spPr bwMode="auto">
          <a:xfrm>
            <a:off x="7943850" y="4046538"/>
            <a:ext cx="230188" cy="165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199" name="Rectangle 3079"/>
          <p:cNvSpPr>
            <a:spLocks noChangeArrowheads="1"/>
          </p:cNvSpPr>
          <p:nvPr/>
        </p:nvSpPr>
        <p:spPr bwMode="auto">
          <a:xfrm>
            <a:off x="7670800" y="4248150"/>
            <a:ext cx="219075" cy="140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200" name="Rectangle 3080"/>
          <p:cNvSpPr>
            <a:spLocks noChangeArrowheads="1"/>
          </p:cNvSpPr>
          <p:nvPr/>
        </p:nvSpPr>
        <p:spPr bwMode="auto">
          <a:xfrm>
            <a:off x="3787775" y="3868738"/>
            <a:ext cx="1103313" cy="143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201" name="Rectangle 3081"/>
          <p:cNvSpPr>
            <a:spLocks noChangeArrowheads="1"/>
          </p:cNvSpPr>
          <p:nvPr/>
        </p:nvSpPr>
        <p:spPr bwMode="auto">
          <a:xfrm>
            <a:off x="1004888" y="3919538"/>
            <a:ext cx="157162" cy="1042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202" name="Rectangle 3082"/>
          <p:cNvSpPr>
            <a:spLocks noChangeArrowheads="1"/>
          </p:cNvSpPr>
          <p:nvPr/>
        </p:nvSpPr>
        <p:spPr bwMode="auto">
          <a:xfrm>
            <a:off x="558800" y="3143250"/>
            <a:ext cx="603250"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203" name="Rectangle 3083"/>
          <p:cNvSpPr>
            <a:spLocks noChangeArrowheads="1"/>
          </p:cNvSpPr>
          <p:nvPr/>
        </p:nvSpPr>
        <p:spPr bwMode="auto">
          <a:xfrm>
            <a:off x="1222375" y="3025775"/>
            <a:ext cx="350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204" name="Line 3084"/>
          <p:cNvSpPr>
            <a:spLocks noChangeShapeType="1"/>
          </p:cNvSpPr>
          <p:nvPr/>
        </p:nvSpPr>
        <p:spPr bwMode="auto">
          <a:xfrm>
            <a:off x="1249363" y="782638"/>
            <a:ext cx="2012950"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05" name="Line 3085"/>
          <p:cNvSpPr>
            <a:spLocks noChangeShapeType="1"/>
          </p:cNvSpPr>
          <p:nvPr/>
        </p:nvSpPr>
        <p:spPr bwMode="auto">
          <a:xfrm>
            <a:off x="1249363" y="782638"/>
            <a:ext cx="3175" cy="458787"/>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06" name="Line 3086"/>
          <p:cNvSpPr>
            <a:spLocks noChangeShapeType="1"/>
          </p:cNvSpPr>
          <p:nvPr/>
        </p:nvSpPr>
        <p:spPr bwMode="auto">
          <a:xfrm>
            <a:off x="1249363" y="1239838"/>
            <a:ext cx="1098550" cy="1587"/>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07" name="Line 3087"/>
          <p:cNvSpPr>
            <a:spLocks noChangeShapeType="1"/>
          </p:cNvSpPr>
          <p:nvPr/>
        </p:nvSpPr>
        <p:spPr bwMode="auto">
          <a:xfrm>
            <a:off x="2347913" y="1239838"/>
            <a:ext cx="0" cy="18415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08" name="Line 3088"/>
          <p:cNvSpPr>
            <a:spLocks noChangeShapeType="1"/>
          </p:cNvSpPr>
          <p:nvPr/>
        </p:nvSpPr>
        <p:spPr bwMode="auto">
          <a:xfrm>
            <a:off x="2347913" y="1422400"/>
            <a:ext cx="914400" cy="1588"/>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09" name="Line 3089"/>
          <p:cNvSpPr>
            <a:spLocks noChangeShapeType="1"/>
          </p:cNvSpPr>
          <p:nvPr/>
        </p:nvSpPr>
        <p:spPr bwMode="auto">
          <a:xfrm>
            <a:off x="1249363" y="1239838"/>
            <a:ext cx="3175" cy="458787"/>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10" name="Line 3090"/>
          <p:cNvSpPr>
            <a:spLocks noChangeShapeType="1"/>
          </p:cNvSpPr>
          <p:nvPr/>
        </p:nvSpPr>
        <p:spPr bwMode="auto">
          <a:xfrm>
            <a:off x="1249363" y="1697038"/>
            <a:ext cx="1098550" cy="1587"/>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11" name="Line 3091"/>
          <p:cNvSpPr>
            <a:spLocks noChangeShapeType="1"/>
          </p:cNvSpPr>
          <p:nvPr/>
        </p:nvSpPr>
        <p:spPr bwMode="auto">
          <a:xfrm flipV="1">
            <a:off x="2347913" y="1422400"/>
            <a:ext cx="0" cy="276225"/>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12" name="Rectangle 3092"/>
          <p:cNvSpPr>
            <a:spLocks noChangeArrowheads="1"/>
          </p:cNvSpPr>
          <p:nvPr/>
        </p:nvSpPr>
        <p:spPr bwMode="auto">
          <a:xfrm>
            <a:off x="1525588" y="1331913"/>
            <a:ext cx="7302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rPr>
              <a:t>Contrôle</a:t>
            </a:r>
          </a:p>
        </p:txBody>
      </p:sp>
      <p:sp>
        <p:nvSpPr>
          <p:cNvPr id="8213" name="Line 3093"/>
          <p:cNvSpPr>
            <a:spLocks noChangeShapeType="1"/>
          </p:cNvSpPr>
          <p:nvPr/>
        </p:nvSpPr>
        <p:spPr bwMode="auto">
          <a:xfrm>
            <a:off x="8108950" y="1971675"/>
            <a:ext cx="0" cy="45720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14" name="Line 3094"/>
          <p:cNvSpPr>
            <a:spLocks noChangeShapeType="1"/>
          </p:cNvSpPr>
          <p:nvPr/>
        </p:nvSpPr>
        <p:spPr bwMode="auto">
          <a:xfrm>
            <a:off x="8108950" y="2428875"/>
            <a:ext cx="1462088"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15" name="Line 3095"/>
          <p:cNvSpPr>
            <a:spLocks noChangeShapeType="1"/>
          </p:cNvSpPr>
          <p:nvPr/>
        </p:nvSpPr>
        <p:spPr bwMode="auto">
          <a:xfrm>
            <a:off x="9571038" y="1971675"/>
            <a:ext cx="0" cy="45720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16" name="Rectangle 3096"/>
          <p:cNvSpPr>
            <a:spLocks noChangeArrowheads="1"/>
          </p:cNvSpPr>
          <p:nvPr/>
        </p:nvSpPr>
        <p:spPr bwMode="auto">
          <a:xfrm>
            <a:off x="8026400" y="2025650"/>
            <a:ext cx="16462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dirty="0">
                <a:solidFill>
                  <a:schemeClr val="tx2"/>
                </a:solidFill>
                <a:latin typeface="Times New Roman" panose="02020603050405020304" pitchFamily="18" charset="0"/>
              </a:rPr>
              <a:t>             COMPTABILITE</a:t>
            </a:r>
            <a:r>
              <a:rPr lang="fr-FR" altLang="fr-FR" sz="1400" b="1" dirty="0">
                <a:solidFill>
                  <a:schemeClr val="tx2"/>
                </a:solidFill>
                <a:latin typeface="Times New Roman" panose="02020603050405020304" pitchFamily="18" charset="0"/>
              </a:rPr>
              <a:t> </a:t>
            </a:r>
            <a:r>
              <a:rPr lang="fr-FR" altLang="fr-FR" sz="1000" b="1" dirty="0">
                <a:solidFill>
                  <a:schemeClr val="tx2"/>
                </a:solidFill>
                <a:latin typeface="Times New Roman" panose="02020603050405020304" pitchFamily="18" charset="0"/>
              </a:rPr>
              <a:t>   </a:t>
            </a:r>
          </a:p>
          <a:p>
            <a:pPr algn="l"/>
            <a:r>
              <a:rPr lang="fr-FR" altLang="fr-FR" sz="1000" b="1" dirty="0">
                <a:solidFill>
                  <a:schemeClr val="tx2"/>
                </a:solidFill>
                <a:latin typeface="Times New Roman" panose="02020603050405020304" pitchFamily="18" charset="0"/>
              </a:rPr>
              <a:t>                                         </a:t>
            </a:r>
            <a:endParaRPr lang="fr-FR" altLang="fr-FR" sz="1000" dirty="0">
              <a:solidFill>
                <a:schemeClr val="tx2"/>
              </a:solidFill>
              <a:latin typeface="Times New Roman" panose="02020603050405020304" pitchFamily="18" charset="0"/>
            </a:endParaRPr>
          </a:p>
        </p:txBody>
      </p:sp>
      <p:sp>
        <p:nvSpPr>
          <p:cNvPr id="8217" name="Rectangle 3097"/>
          <p:cNvSpPr>
            <a:spLocks noChangeArrowheads="1"/>
          </p:cNvSpPr>
          <p:nvPr/>
        </p:nvSpPr>
        <p:spPr bwMode="auto">
          <a:xfrm>
            <a:off x="1243013" y="2428875"/>
            <a:ext cx="1562100" cy="5492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b="1" dirty="0">
                <a:solidFill>
                  <a:schemeClr val="tx2"/>
                </a:solidFill>
                <a:latin typeface="Times New Roman" panose="02020603050405020304" pitchFamily="18" charset="0"/>
              </a:rPr>
              <a:t>MAGASIN</a:t>
            </a:r>
          </a:p>
          <a:p>
            <a:r>
              <a:rPr lang="fr-FR" altLang="fr-FR" sz="1400" b="1" dirty="0">
                <a:solidFill>
                  <a:schemeClr val="tx2"/>
                </a:solidFill>
                <a:latin typeface="Times New Roman" panose="02020603050405020304" pitchFamily="18" charset="0"/>
              </a:rPr>
              <a:t>EXPEDITION</a:t>
            </a:r>
          </a:p>
        </p:txBody>
      </p:sp>
      <p:sp>
        <p:nvSpPr>
          <p:cNvPr id="8218" name="Rectangle 3098"/>
          <p:cNvSpPr>
            <a:spLocks noChangeArrowheads="1"/>
          </p:cNvSpPr>
          <p:nvPr/>
        </p:nvSpPr>
        <p:spPr bwMode="auto">
          <a:xfrm>
            <a:off x="4084638" y="1697038"/>
            <a:ext cx="1096962" cy="45878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tx2"/>
                </a:solidFill>
                <a:latin typeface="Times New Roman" panose="02020603050405020304" pitchFamily="18" charset="0"/>
              </a:rPr>
              <a:t>CONTROLE</a:t>
            </a:r>
          </a:p>
          <a:p>
            <a:r>
              <a:rPr lang="fr-FR" altLang="fr-FR" sz="1000" b="1" dirty="0">
                <a:solidFill>
                  <a:schemeClr val="tx2"/>
                </a:solidFill>
                <a:latin typeface="Times New Roman" panose="02020603050405020304" pitchFamily="18" charset="0"/>
              </a:rPr>
              <a:t>ENTREE</a:t>
            </a:r>
          </a:p>
        </p:txBody>
      </p:sp>
      <p:grpSp>
        <p:nvGrpSpPr>
          <p:cNvPr id="1552411" name="Group 3099"/>
          <p:cNvGrpSpPr>
            <a:grpSpLocks/>
          </p:cNvGrpSpPr>
          <p:nvPr/>
        </p:nvGrpSpPr>
        <p:grpSpPr bwMode="auto">
          <a:xfrm>
            <a:off x="3262313" y="1081088"/>
            <a:ext cx="2836862" cy="184150"/>
            <a:chOff x="2055" y="655"/>
            <a:chExt cx="1787" cy="116"/>
          </a:xfrm>
        </p:grpSpPr>
        <p:sp>
          <p:nvSpPr>
            <p:cNvPr id="8410" name="Line 3100"/>
            <p:cNvSpPr>
              <a:spLocks noChangeShapeType="1"/>
            </p:cNvSpPr>
            <p:nvPr/>
          </p:nvSpPr>
          <p:spPr bwMode="auto">
            <a:xfrm>
              <a:off x="2055" y="763"/>
              <a:ext cx="1787" cy="0"/>
            </a:xfrm>
            <a:prstGeom prst="line">
              <a:avLst/>
            </a:prstGeom>
            <a:noFill/>
            <a:ln w="28575">
              <a:solidFill>
                <a:srgbClr val="FF0000"/>
              </a:solidFill>
              <a:round/>
              <a:headEnd type="triangle"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411" name="Rectangle 3101"/>
            <p:cNvSpPr>
              <a:spLocks noChangeArrowheads="1"/>
            </p:cNvSpPr>
            <p:nvPr/>
          </p:nvSpPr>
          <p:spPr bwMode="auto">
            <a:xfrm>
              <a:off x="2861" y="655"/>
              <a:ext cx="403"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Relance</a:t>
              </a:r>
            </a:p>
          </p:txBody>
        </p:sp>
      </p:grpSp>
      <p:grpSp>
        <p:nvGrpSpPr>
          <p:cNvPr id="1552414" name="Group 3102"/>
          <p:cNvGrpSpPr>
            <a:grpSpLocks/>
          </p:cNvGrpSpPr>
          <p:nvPr/>
        </p:nvGrpSpPr>
        <p:grpSpPr bwMode="auto">
          <a:xfrm>
            <a:off x="3262313" y="1263650"/>
            <a:ext cx="2836862" cy="196850"/>
            <a:chOff x="2055" y="770"/>
            <a:chExt cx="1787" cy="124"/>
          </a:xfrm>
        </p:grpSpPr>
        <p:sp>
          <p:nvSpPr>
            <p:cNvPr id="8408" name="Line 3103"/>
            <p:cNvSpPr>
              <a:spLocks noChangeShapeType="1"/>
            </p:cNvSpPr>
            <p:nvPr/>
          </p:nvSpPr>
          <p:spPr bwMode="auto">
            <a:xfrm>
              <a:off x="2055" y="870"/>
              <a:ext cx="1787" cy="1"/>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409" name="Rectangle 3104"/>
            <p:cNvSpPr>
              <a:spLocks noChangeArrowheads="1"/>
            </p:cNvSpPr>
            <p:nvPr/>
          </p:nvSpPr>
          <p:spPr bwMode="auto">
            <a:xfrm>
              <a:off x="2251" y="770"/>
              <a:ext cx="1533" cy="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b="1" dirty="0">
                  <a:solidFill>
                    <a:schemeClr val="tx2"/>
                  </a:solidFill>
                </a:rPr>
                <a:t>Commande fournisseur ou appel de livraison</a:t>
              </a:r>
            </a:p>
          </p:txBody>
        </p:sp>
      </p:grpSp>
      <p:sp>
        <p:nvSpPr>
          <p:cNvPr id="8221" name="Oval 3105"/>
          <p:cNvSpPr>
            <a:spLocks noChangeArrowheads="1"/>
          </p:cNvSpPr>
          <p:nvPr/>
        </p:nvSpPr>
        <p:spPr bwMode="auto">
          <a:xfrm>
            <a:off x="3627438" y="2978150"/>
            <a:ext cx="2562225" cy="731838"/>
          </a:xfrm>
          <a:prstGeom prst="ellipse">
            <a:avLst/>
          </a:prstGeom>
          <a:solidFill>
            <a:srgbClr val="D9D9D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8222" name="Rectangle 3106"/>
          <p:cNvSpPr>
            <a:spLocks noChangeArrowheads="1"/>
          </p:cNvSpPr>
          <p:nvPr/>
        </p:nvSpPr>
        <p:spPr bwMode="auto">
          <a:xfrm>
            <a:off x="4084638" y="2862263"/>
            <a:ext cx="1646237"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900" b="1" dirty="0">
              <a:solidFill>
                <a:schemeClr val="tx2"/>
              </a:solidFill>
              <a:latin typeface="Times New Roman" panose="02020603050405020304" pitchFamily="18" charset="0"/>
            </a:endParaRPr>
          </a:p>
          <a:p>
            <a:r>
              <a:rPr lang="fr-FR" altLang="fr-FR" sz="1200" b="1" dirty="0">
                <a:solidFill>
                  <a:schemeClr val="tx2"/>
                </a:solidFill>
                <a:latin typeface="Arial MT Black"/>
              </a:rPr>
              <a:t>Planification</a:t>
            </a:r>
          </a:p>
          <a:p>
            <a:r>
              <a:rPr lang="fr-FR" altLang="fr-FR" sz="1200" b="1" dirty="0">
                <a:solidFill>
                  <a:schemeClr val="tx2"/>
                </a:solidFill>
                <a:latin typeface="Arial MT Black"/>
              </a:rPr>
              <a:t>et</a:t>
            </a:r>
          </a:p>
          <a:p>
            <a:r>
              <a:rPr lang="fr-FR" altLang="fr-FR" sz="1200" b="1" dirty="0">
                <a:solidFill>
                  <a:schemeClr val="tx2"/>
                </a:solidFill>
                <a:latin typeface="Arial MT Black"/>
              </a:rPr>
              <a:t>ordonnancement</a:t>
            </a:r>
            <a:endParaRPr lang="fr-FR" altLang="fr-FR" sz="1000" b="1" dirty="0">
              <a:solidFill>
                <a:schemeClr val="tx2"/>
              </a:solidFill>
              <a:latin typeface="Times New Roman" panose="02020603050405020304" pitchFamily="18" charset="0"/>
            </a:endParaRPr>
          </a:p>
          <a:p>
            <a:r>
              <a:rPr lang="fr-FR" altLang="fr-FR" sz="1000" b="1" dirty="0" smtClean="0">
                <a:solidFill>
                  <a:schemeClr val="tx2"/>
                </a:solidFill>
                <a:latin typeface="Times New Roman" panose="02020603050405020304" pitchFamily="18" charset="0"/>
              </a:rPr>
              <a:t>.</a:t>
            </a:r>
            <a:endParaRPr lang="fr-FR" altLang="fr-FR" sz="1000" b="1" dirty="0">
              <a:solidFill>
                <a:schemeClr val="tx2"/>
              </a:solidFill>
              <a:latin typeface="Times New Roman" panose="02020603050405020304" pitchFamily="18" charset="0"/>
            </a:endParaRPr>
          </a:p>
        </p:txBody>
      </p:sp>
      <p:sp>
        <p:nvSpPr>
          <p:cNvPr id="8223" name="Rectangle 3107"/>
          <p:cNvSpPr>
            <a:spLocks noChangeArrowheads="1"/>
          </p:cNvSpPr>
          <p:nvPr/>
        </p:nvSpPr>
        <p:spPr bwMode="auto">
          <a:xfrm>
            <a:off x="2895600" y="3800475"/>
            <a:ext cx="1006475" cy="366713"/>
          </a:xfrm>
          <a:prstGeom prst="rect">
            <a:avLst/>
          </a:prstGeom>
          <a:solidFill>
            <a:srgbClr val="D9D9D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a:solidFill>
                  <a:schemeClr val="tx2"/>
                </a:solidFill>
                <a:latin typeface="Times New Roman" panose="02020603050405020304" pitchFamily="18" charset="0"/>
              </a:rPr>
              <a:t>SERVICE DU</a:t>
            </a:r>
          </a:p>
          <a:p>
            <a:r>
              <a:rPr lang="fr-FR" altLang="fr-FR" sz="1000" dirty="0">
                <a:solidFill>
                  <a:schemeClr val="tx2"/>
                </a:solidFill>
                <a:latin typeface="Times New Roman" panose="02020603050405020304" pitchFamily="18" charset="0"/>
              </a:rPr>
              <a:t>PERSONNEL</a:t>
            </a:r>
          </a:p>
        </p:txBody>
      </p:sp>
      <p:sp>
        <p:nvSpPr>
          <p:cNvPr id="8224" name="Rectangle 3108"/>
          <p:cNvSpPr>
            <a:spLocks noChangeArrowheads="1"/>
          </p:cNvSpPr>
          <p:nvPr/>
        </p:nvSpPr>
        <p:spPr bwMode="auto">
          <a:xfrm>
            <a:off x="6829425" y="3192463"/>
            <a:ext cx="1736725" cy="60801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dirty="0">
                <a:solidFill>
                  <a:schemeClr val="tx2"/>
                </a:solidFill>
                <a:latin typeface="Arial MT Black"/>
              </a:rPr>
              <a:t>DIRECTION </a:t>
            </a:r>
            <a:r>
              <a:rPr lang="fr-FR" altLang="fr-FR" sz="1200" b="1" dirty="0" smtClean="0">
                <a:solidFill>
                  <a:schemeClr val="tx2"/>
                </a:solidFill>
                <a:latin typeface="Arial MT Black"/>
              </a:rPr>
              <a:t>COMMERCIALE</a:t>
            </a:r>
            <a:endParaRPr lang="fr-FR" altLang="fr-FR" sz="1200" b="1" dirty="0">
              <a:solidFill>
                <a:schemeClr val="tx2"/>
              </a:solidFill>
              <a:latin typeface="Arial MT Black"/>
            </a:endParaRPr>
          </a:p>
          <a:p>
            <a:r>
              <a:rPr lang="fr-FR" altLang="fr-FR" sz="1200" b="1" dirty="0">
                <a:solidFill>
                  <a:schemeClr val="tx2"/>
                </a:solidFill>
                <a:latin typeface="Times New Roman" panose="02020603050405020304" pitchFamily="18" charset="0"/>
              </a:rPr>
              <a:t>                    </a:t>
            </a:r>
            <a:endParaRPr lang="fr-FR" altLang="fr-FR" sz="1000" dirty="0">
              <a:solidFill>
                <a:schemeClr val="tx2"/>
              </a:solidFill>
              <a:latin typeface="Times New Roman" panose="02020603050405020304" pitchFamily="18" charset="0"/>
            </a:endParaRPr>
          </a:p>
        </p:txBody>
      </p:sp>
      <p:sp>
        <p:nvSpPr>
          <p:cNvPr id="8225" name="Rectangle 3109"/>
          <p:cNvSpPr>
            <a:spLocks noChangeArrowheads="1"/>
          </p:cNvSpPr>
          <p:nvPr/>
        </p:nvSpPr>
        <p:spPr bwMode="auto">
          <a:xfrm>
            <a:off x="7378700" y="5721350"/>
            <a:ext cx="2239963" cy="63976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400" b="1" dirty="0">
              <a:solidFill>
                <a:schemeClr val="tx2"/>
              </a:solidFill>
              <a:latin typeface="Times New Roman" panose="02020603050405020304" pitchFamily="18" charset="0"/>
            </a:endParaRPr>
          </a:p>
          <a:p>
            <a:pPr algn="l"/>
            <a:endParaRPr lang="fr-FR" altLang="fr-FR" sz="1400" b="1" dirty="0">
              <a:solidFill>
                <a:schemeClr val="tx2"/>
              </a:solidFill>
              <a:latin typeface="Times New Roman" panose="02020603050405020304" pitchFamily="18" charset="0"/>
            </a:endParaRPr>
          </a:p>
        </p:txBody>
      </p:sp>
      <p:sp>
        <p:nvSpPr>
          <p:cNvPr id="8226" name="Line 3110"/>
          <p:cNvSpPr>
            <a:spLocks noChangeShapeType="1"/>
          </p:cNvSpPr>
          <p:nvPr/>
        </p:nvSpPr>
        <p:spPr bwMode="auto">
          <a:xfrm>
            <a:off x="5730875" y="3617913"/>
            <a:ext cx="90488"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27" name="Rectangle 3111"/>
          <p:cNvSpPr>
            <a:spLocks noChangeArrowheads="1"/>
          </p:cNvSpPr>
          <p:nvPr/>
        </p:nvSpPr>
        <p:spPr bwMode="auto">
          <a:xfrm>
            <a:off x="6919913" y="1606550"/>
            <a:ext cx="169862"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228" name="Line 3112"/>
          <p:cNvSpPr>
            <a:spLocks noChangeShapeType="1"/>
          </p:cNvSpPr>
          <p:nvPr/>
        </p:nvSpPr>
        <p:spPr bwMode="auto">
          <a:xfrm>
            <a:off x="8108950" y="1971675"/>
            <a:ext cx="1462088"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29" name="Rectangle 3113"/>
          <p:cNvSpPr>
            <a:spLocks noChangeArrowheads="1"/>
          </p:cNvSpPr>
          <p:nvPr/>
        </p:nvSpPr>
        <p:spPr bwMode="auto">
          <a:xfrm>
            <a:off x="3076575" y="5172075"/>
            <a:ext cx="3683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200" b="1" dirty="0">
                <a:solidFill>
                  <a:schemeClr val="tx2"/>
                </a:solidFill>
                <a:latin typeface="Times New Roman" panose="02020603050405020304" pitchFamily="18" charset="0"/>
              </a:rPr>
              <a:t>O.F.</a:t>
            </a:r>
            <a:endParaRPr lang="fr-FR" altLang="fr-FR" sz="1000" dirty="0">
              <a:solidFill>
                <a:schemeClr val="tx2"/>
              </a:solidFill>
              <a:latin typeface="Times New Roman" panose="02020603050405020304" pitchFamily="18" charset="0"/>
            </a:endParaRPr>
          </a:p>
        </p:txBody>
      </p:sp>
      <p:sp>
        <p:nvSpPr>
          <p:cNvPr id="8230" name="Line 3114"/>
          <p:cNvSpPr>
            <a:spLocks noChangeShapeType="1"/>
          </p:cNvSpPr>
          <p:nvPr/>
        </p:nvSpPr>
        <p:spPr bwMode="auto">
          <a:xfrm>
            <a:off x="885825" y="5446713"/>
            <a:ext cx="0" cy="45720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nvGrpSpPr>
          <p:cNvPr id="1552427" name="Group 3115"/>
          <p:cNvGrpSpPr>
            <a:grpSpLocks/>
          </p:cNvGrpSpPr>
          <p:nvPr/>
        </p:nvGrpSpPr>
        <p:grpSpPr bwMode="auto">
          <a:xfrm>
            <a:off x="2255838" y="5653088"/>
            <a:ext cx="1555750" cy="184150"/>
            <a:chOff x="1421" y="3535"/>
            <a:chExt cx="980" cy="116"/>
          </a:xfrm>
        </p:grpSpPr>
        <p:sp>
          <p:nvSpPr>
            <p:cNvPr id="8406" name="Line 3116"/>
            <p:cNvSpPr>
              <a:spLocks noChangeShapeType="1"/>
            </p:cNvSpPr>
            <p:nvPr/>
          </p:nvSpPr>
          <p:spPr bwMode="auto">
            <a:xfrm>
              <a:off x="1421" y="3635"/>
              <a:ext cx="980" cy="1"/>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407" name="Rectangle 3117"/>
            <p:cNvSpPr>
              <a:spLocks noChangeArrowheads="1"/>
            </p:cNvSpPr>
            <p:nvPr/>
          </p:nvSpPr>
          <p:spPr bwMode="auto">
            <a:xfrm>
              <a:off x="1693" y="3535"/>
              <a:ext cx="576"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E - Rebuts</a:t>
              </a:r>
            </a:p>
          </p:txBody>
        </p:sp>
      </p:grpSp>
      <p:sp>
        <p:nvSpPr>
          <p:cNvPr id="8232" name="Rectangle 3118"/>
          <p:cNvSpPr>
            <a:spLocks noChangeArrowheads="1"/>
          </p:cNvSpPr>
          <p:nvPr/>
        </p:nvSpPr>
        <p:spPr bwMode="auto">
          <a:xfrm>
            <a:off x="8951913" y="4013200"/>
            <a:ext cx="155575"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233" name="Rectangle 3119"/>
          <p:cNvSpPr>
            <a:spLocks noChangeArrowheads="1"/>
          </p:cNvSpPr>
          <p:nvPr/>
        </p:nvSpPr>
        <p:spPr bwMode="auto">
          <a:xfrm>
            <a:off x="8274050" y="3892550"/>
            <a:ext cx="192088" cy="178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234" name="Rectangle 3120"/>
          <p:cNvSpPr>
            <a:spLocks noChangeArrowheads="1"/>
          </p:cNvSpPr>
          <p:nvPr/>
        </p:nvSpPr>
        <p:spPr bwMode="auto">
          <a:xfrm>
            <a:off x="3902075" y="3617913"/>
            <a:ext cx="2730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sp>
        <p:nvSpPr>
          <p:cNvPr id="8235" name="Rectangle 3121"/>
          <p:cNvSpPr>
            <a:spLocks noChangeArrowheads="1"/>
          </p:cNvSpPr>
          <p:nvPr/>
        </p:nvSpPr>
        <p:spPr bwMode="auto">
          <a:xfrm>
            <a:off x="2714625" y="3617913"/>
            <a:ext cx="18097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sp>
        <p:nvSpPr>
          <p:cNvPr id="8236" name="Rectangle 3122"/>
          <p:cNvSpPr>
            <a:spLocks noChangeArrowheads="1"/>
          </p:cNvSpPr>
          <p:nvPr/>
        </p:nvSpPr>
        <p:spPr bwMode="auto">
          <a:xfrm>
            <a:off x="2714625" y="4165600"/>
            <a:ext cx="180975"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sp>
        <p:nvSpPr>
          <p:cNvPr id="8237" name="Rectangle 3123"/>
          <p:cNvSpPr>
            <a:spLocks noChangeArrowheads="1"/>
          </p:cNvSpPr>
          <p:nvPr/>
        </p:nvSpPr>
        <p:spPr bwMode="auto">
          <a:xfrm>
            <a:off x="3902075" y="4165600"/>
            <a:ext cx="3683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grpSp>
        <p:nvGrpSpPr>
          <p:cNvPr id="8238" name="Group 3124"/>
          <p:cNvGrpSpPr>
            <a:grpSpLocks/>
          </p:cNvGrpSpPr>
          <p:nvPr/>
        </p:nvGrpSpPr>
        <p:grpSpPr bwMode="auto">
          <a:xfrm>
            <a:off x="5184775" y="5078413"/>
            <a:ext cx="1006475" cy="549275"/>
            <a:chOff x="3725" y="3002"/>
            <a:chExt cx="634" cy="346"/>
          </a:xfrm>
        </p:grpSpPr>
        <p:sp>
          <p:nvSpPr>
            <p:cNvPr id="8404" name="Rectangle 3125"/>
            <p:cNvSpPr>
              <a:spLocks noChangeArrowheads="1"/>
            </p:cNvSpPr>
            <p:nvPr/>
          </p:nvSpPr>
          <p:spPr bwMode="auto">
            <a:xfrm>
              <a:off x="3725" y="3002"/>
              <a:ext cx="634" cy="1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tx2"/>
                  </a:solidFill>
                  <a:latin typeface="Times New Roman" panose="02020603050405020304" pitchFamily="18" charset="0"/>
                </a:rPr>
                <a:t>ETUDES</a:t>
              </a:r>
              <a:endParaRPr lang="fr-FR" altLang="fr-FR" sz="1000" dirty="0">
                <a:solidFill>
                  <a:schemeClr val="tx2"/>
                </a:solidFill>
                <a:latin typeface="Times New Roman" panose="02020603050405020304" pitchFamily="18" charset="0"/>
              </a:endParaRPr>
            </a:p>
          </p:txBody>
        </p:sp>
        <p:sp>
          <p:nvSpPr>
            <p:cNvPr id="8405" name="Rectangle 3126"/>
            <p:cNvSpPr>
              <a:spLocks noChangeArrowheads="1"/>
            </p:cNvSpPr>
            <p:nvPr/>
          </p:nvSpPr>
          <p:spPr bwMode="auto">
            <a:xfrm>
              <a:off x="3725" y="3174"/>
              <a:ext cx="634" cy="17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400" b="1" dirty="0">
                <a:solidFill>
                  <a:schemeClr val="tx2"/>
                </a:solidFill>
                <a:latin typeface="Times New Roman" panose="02020603050405020304" pitchFamily="18" charset="0"/>
              </a:endParaRPr>
            </a:p>
            <a:p>
              <a:r>
                <a:rPr lang="fr-FR" altLang="fr-FR" sz="1000" b="1" dirty="0">
                  <a:solidFill>
                    <a:schemeClr val="tx2"/>
                  </a:solidFill>
                  <a:latin typeface="Times New Roman" panose="02020603050405020304" pitchFamily="18" charset="0"/>
                </a:rPr>
                <a:t>PREPARATION</a:t>
              </a:r>
              <a:endParaRPr lang="fr-FR" altLang="fr-FR" sz="1000" dirty="0">
                <a:solidFill>
                  <a:schemeClr val="tx2"/>
                </a:solidFill>
                <a:latin typeface="Times New Roman" panose="02020603050405020304" pitchFamily="18" charset="0"/>
              </a:endParaRPr>
            </a:p>
          </p:txBody>
        </p:sp>
      </p:grpSp>
      <p:grpSp>
        <p:nvGrpSpPr>
          <p:cNvPr id="1552439" name="Group 3127"/>
          <p:cNvGrpSpPr>
            <a:grpSpLocks/>
          </p:cNvGrpSpPr>
          <p:nvPr/>
        </p:nvGrpSpPr>
        <p:grpSpPr bwMode="auto">
          <a:xfrm>
            <a:off x="2805113" y="2428875"/>
            <a:ext cx="5807075" cy="403225"/>
            <a:chOff x="1767" y="1504"/>
            <a:chExt cx="3659" cy="254"/>
          </a:xfrm>
        </p:grpSpPr>
        <p:sp>
          <p:nvSpPr>
            <p:cNvPr id="8400" name="Line 3128"/>
            <p:cNvSpPr>
              <a:spLocks noChangeShapeType="1"/>
            </p:cNvSpPr>
            <p:nvPr/>
          </p:nvSpPr>
          <p:spPr bwMode="auto">
            <a:xfrm flipV="1">
              <a:off x="5396" y="1504"/>
              <a:ext cx="0" cy="234"/>
            </a:xfrm>
            <a:prstGeom prst="line">
              <a:avLst/>
            </a:prstGeom>
            <a:noFill/>
            <a:ln w="28575">
              <a:solidFill>
                <a:schemeClr val="hlink"/>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nvGrpSpPr>
            <p:cNvPr id="8401" name="Group 3129"/>
            <p:cNvGrpSpPr>
              <a:grpSpLocks/>
            </p:cNvGrpSpPr>
            <p:nvPr/>
          </p:nvGrpSpPr>
          <p:grpSpPr bwMode="auto">
            <a:xfrm>
              <a:off x="1767" y="1642"/>
              <a:ext cx="3659" cy="116"/>
              <a:chOff x="1767" y="1642"/>
              <a:chExt cx="3659" cy="116"/>
            </a:xfrm>
          </p:grpSpPr>
          <p:sp>
            <p:nvSpPr>
              <p:cNvPr id="8402" name="Rectangle 3130"/>
              <p:cNvSpPr>
                <a:spLocks noChangeArrowheads="1"/>
              </p:cNvSpPr>
              <p:nvPr/>
            </p:nvSpPr>
            <p:spPr bwMode="auto">
              <a:xfrm>
                <a:off x="4562" y="1642"/>
                <a:ext cx="864"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27 - Info d’expédition</a:t>
                </a:r>
              </a:p>
            </p:txBody>
          </p:sp>
          <p:sp>
            <p:nvSpPr>
              <p:cNvPr id="8403" name="Line 3131"/>
              <p:cNvSpPr>
                <a:spLocks noChangeShapeType="1"/>
              </p:cNvSpPr>
              <p:nvPr/>
            </p:nvSpPr>
            <p:spPr bwMode="auto">
              <a:xfrm flipH="1">
                <a:off x="1767" y="1734"/>
                <a:ext cx="3629" cy="1"/>
              </a:xfrm>
              <a:prstGeom prst="line">
                <a:avLst/>
              </a:prstGeom>
              <a:noFill/>
              <a:ln w="28575">
                <a:solidFill>
                  <a:schemeClr val="hlink"/>
                </a:solidFill>
                <a:round/>
                <a:headEnd type="none" w="med"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sp>
        <p:nvSpPr>
          <p:cNvPr id="8240" name="Rectangle 3132"/>
          <p:cNvSpPr>
            <a:spLocks noChangeArrowheads="1"/>
          </p:cNvSpPr>
          <p:nvPr/>
        </p:nvSpPr>
        <p:spPr bwMode="auto">
          <a:xfrm>
            <a:off x="122238" y="2520950"/>
            <a:ext cx="168275" cy="208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241" name="Arc 3133"/>
          <p:cNvSpPr>
            <a:spLocks/>
          </p:cNvSpPr>
          <p:nvPr/>
        </p:nvSpPr>
        <p:spPr bwMode="auto">
          <a:xfrm flipH="1" flipV="1">
            <a:off x="9020175" y="692150"/>
            <a:ext cx="642938" cy="5492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9F9F9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42" name="Line 3134"/>
          <p:cNvSpPr>
            <a:spLocks noChangeShapeType="1"/>
          </p:cNvSpPr>
          <p:nvPr/>
        </p:nvSpPr>
        <p:spPr bwMode="auto">
          <a:xfrm>
            <a:off x="9020175" y="692150"/>
            <a:ext cx="642938"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243" name="Rectangle 3135"/>
          <p:cNvSpPr>
            <a:spLocks noChangeArrowheads="1"/>
          </p:cNvSpPr>
          <p:nvPr/>
        </p:nvSpPr>
        <p:spPr bwMode="auto">
          <a:xfrm>
            <a:off x="9205913" y="782638"/>
            <a:ext cx="4572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a:solidFill>
                  <a:schemeClr val="tx2"/>
                </a:solidFill>
                <a:latin typeface="Times New Roman" panose="02020603050405020304" pitchFamily="18" charset="0"/>
              </a:rPr>
              <a:t>D.G</a:t>
            </a:r>
            <a:r>
              <a:rPr lang="fr-FR" altLang="fr-FR" sz="1000" dirty="0">
                <a:solidFill>
                  <a:schemeClr val="tx2"/>
                </a:solidFill>
                <a:latin typeface="Times New Roman" panose="02020603050405020304" pitchFamily="18" charset="0"/>
              </a:rPr>
              <a:t>.</a:t>
            </a:r>
          </a:p>
        </p:txBody>
      </p:sp>
      <p:sp>
        <p:nvSpPr>
          <p:cNvPr id="8244" name="Rectangle 3136"/>
          <p:cNvSpPr>
            <a:spLocks noChangeArrowheads="1"/>
          </p:cNvSpPr>
          <p:nvPr/>
        </p:nvSpPr>
        <p:spPr bwMode="auto">
          <a:xfrm>
            <a:off x="4892675" y="3738563"/>
            <a:ext cx="174625" cy="144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245" name="Rectangle 3137"/>
          <p:cNvSpPr>
            <a:spLocks noChangeArrowheads="1"/>
          </p:cNvSpPr>
          <p:nvPr/>
        </p:nvSpPr>
        <p:spPr bwMode="auto">
          <a:xfrm>
            <a:off x="8888413" y="782638"/>
            <a:ext cx="18256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sp>
        <p:nvSpPr>
          <p:cNvPr id="8246" name="Rectangle 3138"/>
          <p:cNvSpPr>
            <a:spLocks noChangeArrowheads="1"/>
          </p:cNvSpPr>
          <p:nvPr/>
        </p:nvSpPr>
        <p:spPr bwMode="auto">
          <a:xfrm>
            <a:off x="9074150" y="1066800"/>
            <a:ext cx="182563"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sp>
        <p:nvSpPr>
          <p:cNvPr id="8247" name="Rectangle 3139"/>
          <p:cNvSpPr>
            <a:spLocks noChangeArrowheads="1"/>
          </p:cNvSpPr>
          <p:nvPr/>
        </p:nvSpPr>
        <p:spPr bwMode="auto">
          <a:xfrm>
            <a:off x="9417050" y="1206500"/>
            <a:ext cx="185738"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chemeClr val="tx2"/>
                </a:solidFill>
                <a:latin typeface="Times New Roman" panose="02020603050405020304" pitchFamily="18" charset="0"/>
                <a:sym typeface="Wingdings" panose="05000000000000000000" pitchFamily="2" charset="2"/>
              </a:rPr>
              <a:t></a:t>
            </a:r>
            <a:endParaRPr lang="fr-FR" altLang="fr-FR" sz="1000" dirty="0">
              <a:solidFill>
                <a:schemeClr val="tx2"/>
              </a:solidFill>
              <a:latin typeface="Times New Roman" panose="02020603050405020304" pitchFamily="18" charset="0"/>
            </a:endParaRPr>
          </a:p>
        </p:txBody>
      </p:sp>
      <p:sp>
        <p:nvSpPr>
          <p:cNvPr id="8248" name="Rectangle 3140"/>
          <p:cNvSpPr>
            <a:spLocks noChangeArrowheads="1"/>
          </p:cNvSpPr>
          <p:nvPr/>
        </p:nvSpPr>
        <p:spPr bwMode="auto">
          <a:xfrm>
            <a:off x="8316913" y="5946775"/>
            <a:ext cx="733425"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a:solidFill>
                  <a:schemeClr val="tx2"/>
                </a:solidFill>
              </a:rPr>
              <a:t>CLIENT</a:t>
            </a:r>
            <a:endParaRPr lang="fr-FR" altLang="fr-FR" sz="1000" b="1" dirty="0">
              <a:solidFill>
                <a:schemeClr val="tx2"/>
              </a:solidFill>
            </a:endParaRPr>
          </a:p>
        </p:txBody>
      </p:sp>
      <p:grpSp>
        <p:nvGrpSpPr>
          <p:cNvPr id="1552453" name="Group 3141"/>
          <p:cNvGrpSpPr>
            <a:grpSpLocks/>
          </p:cNvGrpSpPr>
          <p:nvPr/>
        </p:nvGrpSpPr>
        <p:grpSpPr bwMode="auto">
          <a:xfrm>
            <a:off x="3262313" y="604838"/>
            <a:ext cx="5576887" cy="1366837"/>
            <a:chOff x="2055" y="355"/>
            <a:chExt cx="3514" cy="861"/>
          </a:xfrm>
        </p:grpSpPr>
        <p:sp>
          <p:nvSpPr>
            <p:cNvPr id="8398" name="Rectangle 3142"/>
            <p:cNvSpPr>
              <a:spLocks noChangeArrowheads="1"/>
            </p:cNvSpPr>
            <p:nvPr/>
          </p:nvSpPr>
          <p:spPr bwMode="auto">
            <a:xfrm>
              <a:off x="4013" y="355"/>
              <a:ext cx="493"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15 - PAIEMENT</a:t>
              </a:r>
            </a:p>
          </p:txBody>
        </p:sp>
        <p:sp>
          <p:nvSpPr>
            <p:cNvPr id="8399" name="Freeform 3143"/>
            <p:cNvSpPr>
              <a:spLocks/>
            </p:cNvSpPr>
            <p:nvPr/>
          </p:nvSpPr>
          <p:spPr bwMode="auto">
            <a:xfrm>
              <a:off x="2055" y="467"/>
              <a:ext cx="3514" cy="749"/>
            </a:xfrm>
            <a:custGeom>
              <a:avLst/>
              <a:gdLst>
                <a:gd name="T0" fmla="*/ 19 w 20000"/>
                <a:gd name="T1" fmla="*/ 0 h 20000"/>
                <a:gd name="T2" fmla="*/ 19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98" y="19989"/>
                  </a:moveTo>
                  <a:lnTo>
                    <a:pt x="19998" y="0"/>
                  </a:lnTo>
                  <a:lnTo>
                    <a:pt x="0" y="0"/>
                  </a:lnTo>
                </a:path>
              </a:pathLst>
            </a:custGeom>
            <a:noFill/>
            <a:ln w="28575" cap="flat" cmpd="sng">
              <a:solidFill>
                <a:srgbClr val="008000"/>
              </a:solidFill>
              <a:prstDash val="sysDash"/>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1552456" name="Group 3144"/>
          <p:cNvGrpSpPr>
            <a:grpSpLocks/>
          </p:cNvGrpSpPr>
          <p:nvPr/>
        </p:nvGrpSpPr>
        <p:grpSpPr bwMode="auto">
          <a:xfrm>
            <a:off x="5730875" y="3605213"/>
            <a:ext cx="1139825" cy="214312"/>
            <a:chOff x="3610" y="2245"/>
            <a:chExt cx="718" cy="135"/>
          </a:xfrm>
        </p:grpSpPr>
        <p:sp>
          <p:nvSpPr>
            <p:cNvPr id="8396" name="Rectangle 3145"/>
            <p:cNvSpPr>
              <a:spLocks noChangeArrowheads="1"/>
            </p:cNvSpPr>
            <p:nvPr/>
          </p:nvSpPr>
          <p:spPr bwMode="auto">
            <a:xfrm>
              <a:off x="3809" y="2265"/>
              <a:ext cx="51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b="1" dirty="0">
                  <a:solidFill>
                    <a:schemeClr val="tx2"/>
                  </a:solidFill>
                </a:rPr>
                <a:t>3 - Délai</a:t>
              </a:r>
            </a:p>
          </p:txBody>
        </p:sp>
        <p:sp>
          <p:nvSpPr>
            <p:cNvPr id="8397" name="Freeform 3146"/>
            <p:cNvSpPr>
              <a:spLocks/>
            </p:cNvSpPr>
            <p:nvPr/>
          </p:nvSpPr>
          <p:spPr bwMode="auto">
            <a:xfrm>
              <a:off x="3610" y="2245"/>
              <a:ext cx="691" cy="116"/>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0"/>
                  </a:moveTo>
                  <a:lnTo>
                    <a:pt x="3331" y="19931"/>
                  </a:lnTo>
                  <a:lnTo>
                    <a:pt x="19988" y="19931"/>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1552459" name="Group 3147"/>
          <p:cNvGrpSpPr>
            <a:grpSpLocks/>
          </p:cNvGrpSpPr>
          <p:nvPr/>
        </p:nvGrpSpPr>
        <p:grpSpPr bwMode="auto">
          <a:xfrm>
            <a:off x="5454650" y="3697288"/>
            <a:ext cx="1646238" cy="377825"/>
            <a:chOff x="3437" y="2303"/>
            <a:chExt cx="1037" cy="238"/>
          </a:xfrm>
        </p:grpSpPr>
        <p:sp>
          <p:nvSpPr>
            <p:cNvPr id="8394" name="Rectangle 3148"/>
            <p:cNvSpPr>
              <a:spLocks noChangeArrowheads="1"/>
            </p:cNvSpPr>
            <p:nvPr/>
          </p:nvSpPr>
          <p:spPr bwMode="auto">
            <a:xfrm>
              <a:off x="3725" y="2426"/>
              <a:ext cx="74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2 - Demande de délai</a:t>
              </a:r>
            </a:p>
          </p:txBody>
        </p:sp>
        <p:sp>
          <p:nvSpPr>
            <p:cNvPr id="8395" name="Freeform 3149"/>
            <p:cNvSpPr>
              <a:spLocks/>
            </p:cNvSpPr>
            <p:nvPr/>
          </p:nvSpPr>
          <p:spPr bwMode="auto">
            <a:xfrm>
              <a:off x="3437" y="2303"/>
              <a:ext cx="1037" cy="231"/>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92" y="4991"/>
                  </a:moveTo>
                  <a:lnTo>
                    <a:pt x="19992" y="19965"/>
                  </a:lnTo>
                  <a:lnTo>
                    <a:pt x="19977" y="19757"/>
                  </a:lnTo>
                  <a:lnTo>
                    <a:pt x="4443" y="19965"/>
                  </a:lnTo>
                  <a:lnTo>
                    <a:pt x="0"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1552462" name="Group 3150"/>
          <p:cNvGrpSpPr>
            <a:grpSpLocks/>
          </p:cNvGrpSpPr>
          <p:nvPr/>
        </p:nvGrpSpPr>
        <p:grpSpPr bwMode="auto">
          <a:xfrm>
            <a:off x="5273675" y="3698875"/>
            <a:ext cx="2011363" cy="608013"/>
            <a:chOff x="3322" y="2304"/>
            <a:chExt cx="1267" cy="383"/>
          </a:xfrm>
        </p:grpSpPr>
        <p:sp>
          <p:nvSpPr>
            <p:cNvPr id="8392" name="Rectangle 3151"/>
            <p:cNvSpPr>
              <a:spLocks noChangeArrowheads="1"/>
            </p:cNvSpPr>
            <p:nvPr/>
          </p:nvSpPr>
          <p:spPr bwMode="auto">
            <a:xfrm>
              <a:off x="3725" y="2571"/>
              <a:ext cx="864"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4 - Commande Interne</a:t>
              </a:r>
            </a:p>
          </p:txBody>
        </p:sp>
        <p:sp>
          <p:nvSpPr>
            <p:cNvPr id="8393" name="Freeform 3152"/>
            <p:cNvSpPr>
              <a:spLocks/>
            </p:cNvSpPr>
            <p:nvPr/>
          </p:nvSpPr>
          <p:spPr bwMode="auto">
            <a:xfrm>
              <a:off x="3322" y="2304"/>
              <a:ext cx="1267" cy="352"/>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0000">
                  <a:moveTo>
                    <a:pt x="19994" y="3329"/>
                  </a:moveTo>
                  <a:lnTo>
                    <a:pt x="19994" y="19977"/>
                  </a:lnTo>
                  <a:lnTo>
                    <a:pt x="4544" y="19977"/>
                  </a:lnTo>
                  <a:lnTo>
                    <a:pt x="0"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1552465" name="Group 3153"/>
          <p:cNvGrpSpPr>
            <a:grpSpLocks/>
          </p:cNvGrpSpPr>
          <p:nvPr/>
        </p:nvGrpSpPr>
        <p:grpSpPr bwMode="auto">
          <a:xfrm>
            <a:off x="5181600" y="1606550"/>
            <a:ext cx="1408113" cy="481013"/>
            <a:chOff x="3264" y="986"/>
            <a:chExt cx="887" cy="303"/>
          </a:xfrm>
        </p:grpSpPr>
        <p:sp>
          <p:nvSpPr>
            <p:cNvPr id="8390" name="Rectangle 3154"/>
            <p:cNvSpPr>
              <a:spLocks noChangeArrowheads="1"/>
            </p:cNvSpPr>
            <p:nvPr/>
          </p:nvSpPr>
          <p:spPr bwMode="auto">
            <a:xfrm>
              <a:off x="3402" y="1174"/>
              <a:ext cx="74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10 - Info de rebut</a:t>
              </a:r>
            </a:p>
          </p:txBody>
        </p:sp>
        <p:sp>
          <p:nvSpPr>
            <p:cNvPr id="8391" name="Freeform 3155"/>
            <p:cNvSpPr>
              <a:spLocks/>
            </p:cNvSpPr>
            <p:nvPr/>
          </p:nvSpPr>
          <p:spPr bwMode="auto">
            <a:xfrm>
              <a:off x="3264" y="986"/>
              <a:ext cx="769" cy="288"/>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72"/>
                  </a:moveTo>
                  <a:lnTo>
                    <a:pt x="19991" y="19972"/>
                  </a:lnTo>
                  <a:lnTo>
                    <a:pt x="19991"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1552468" name="Group 3156"/>
          <p:cNvGrpSpPr>
            <a:grpSpLocks/>
          </p:cNvGrpSpPr>
          <p:nvPr/>
        </p:nvGrpSpPr>
        <p:grpSpPr bwMode="auto">
          <a:xfrm>
            <a:off x="2805113" y="2154238"/>
            <a:ext cx="1878012" cy="366712"/>
            <a:chOff x="1767" y="1331"/>
            <a:chExt cx="1182" cy="231"/>
          </a:xfrm>
        </p:grpSpPr>
        <p:sp>
          <p:nvSpPr>
            <p:cNvPr id="8388" name="Rectangle 3157"/>
            <p:cNvSpPr>
              <a:spLocks noChangeArrowheads="1"/>
            </p:cNvSpPr>
            <p:nvPr/>
          </p:nvSpPr>
          <p:spPr bwMode="auto">
            <a:xfrm>
              <a:off x="1912" y="1446"/>
              <a:ext cx="1037"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11 -  entrées après contrôle</a:t>
              </a:r>
            </a:p>
          </p:txBody>
        </p:sp>
        <p:sp>
          <p:nvSpPr>
            <p:cNvPr id="8389" name="Freeform 3158"/>
            <p:cNvSpPr>
              <a:spLocks/>
            </p:cNvSpPr>
            <p:nvPr/>
          </p:nvSpPr>
          <p:spPr bwMode="auto">
            <a:xfrm>
              <a:off x="1767" y="1331"/>
              <a:ext cx="1037" cy="231"/>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92" y="0"/>
                  </a:moveTo>
                  <a:lnTo>
                    <a:pt x="19992" y="19965"/>
                  </a:lnTo>
                  <a:lnTo>
                    <a:pt x="0" y="19965"/>
                  </a:lnTo>
                </a:path>
              </a:pathLst>
            </a:custGeom>
            <a:noFill/>
            <a:ln w="28575" cap="flat" cmpd="sng">
              <a:solidFill>
                <a:srgbClr val="0000FF"/>
              </a:solidFill>
              <a:prstDash val="solid"/>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1552471" name="Group 3159"/>
          <p:cNvGrpSpPr>
            <a:grpSpLocks/>
          </p:cNvGrpSpPr>
          <p:nvPr/>
        </p:nvGrpSpPr>
        <p:grpSpPr bwMode="auto">
          <a:xfrm>
            <a:off x="2987675" y="1422400"/>
            <a:ext cx="1096963" cy="390525"/>
            <a:chOff x="1882" y="870"/>
            <a:chExt cx="691" cy="246"/>
          </a:xfrm>
        </p:grpSpPr>
        <p:sp>
          <p:nvSpPr>
            <p:cNvPr id="8386" name="Rectangle 3160"/>
            <p:cNvSpPr>
              <a:spLocks noChangeArrowheads="1"/>
            </p:cNvSpPr>
            <p:nvPr/>
          </p:nvSpPr>
          <p:spPr bwMode="auto">
            <a:xfrm>
              <a:off x="2000" y="1001"/>
              <a:ext cx="51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8 - Livraison</a:t>
              </a:r>
            </a:p>
          </p:txBody>
        </p:sp>
        <p:sp>
          <p:nvSpPr>
            <p:cNvPr id="8387" name="Freeform 3161"/>
            <p:cNvSpPr>
              <a:spLocks/>
            </p:cNvSpPr>
            <p:nvPr/>
          </p:nvSpPr>
          <p:spPr bwMode="auto">
            <a:xfrm>
              <a:off x="1882" y="870"/>
              <a:ext cx="691" cy="231"/>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0"/>
                  </a:moveTo>
                  <a:lnTo>
                    <a:pt x="0" y="19965"/>
                  </a:lnTo>
                  <a:lnTo>
                    <a:pt x="19988" y="19965"/>
                  </a:lnTo>
                </a:path>
              </a:pathLst>
            </a:custGeom>
            <a:noFill/>
            <a:ln w="28575" cap="flat" cmpd="sng">
              <a:solidFill>
                <a:srgbClr val="0000FF"/>
              </a:solidFill>
              <a:prstDash val="solid"/>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1552474" name="Group 3162"/>
          <p:cNvGrpSpPr>
            <a:grpSpLocks/>
          </p:cNvGrpSpPr>
          <p:nvPr/>
        </p:nvGrpSpPr>
        <p:grpSpPr bwMode="auto">
          <a:xfrm>
            <a:off x="2620963" y="1422400"/>
            <a:ext cx="1463675" cy="665163"/>
            <a:chOff x="1651" y="870"/>
            <a:chExt cx="922" cy="419"/>
          </a:xfrm>
        </p:grpSpPr>
        <p:sp>
          <p:nvSpPr>
            <p:cNvPr id="8384" name="Rectangle 3163"/>
            <p:cNvSpPr>
              <a:spLocks noChangeArrowheads="1"/>
            </p:cNvSpPr>
            <p:nvPr/>
          </p:nvSpPr>
          <p:spPr bwMode="auto">
            <a:xfrm>
              <a:off x="1939" y="1174"/>
              <a:ext cx="51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9 - Retours</a:t>
              </a:r>
            </a:p>
          </p:txBody>
        </p:sp>
        <p:sp>
          <p:nvSpPr>
            <p:cNvPr id="8385" name="Freeform 3164"/>
            <p:cNvSpPr>
              <a:spLocks/>
            </p:cNvSpPr>
            <p:nvPr/>
          </p:nvSpPr>
          <p:spPr bwMode="auto">
            <a:xfrm>
              <a:off x="1651" y="870"/>
              <a:ext cx="922" cy="404"/>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91" y="19980"/>
                  </a:moveTo>
                  <a:lnTo>
                    <a:pt x="0" y="19980"/>
                  </a:lnTo>
                  <a:lnTo>
                    <a:pt x="0" y="0"/>
                  </a:lnTo>
                </a:path>
              </a:pathLst>
            </a:custGeom>
            <a:noFill/>
            <a:ln w="28575" cap="flat" cmpd="sng">
              <a:solidFill>
                <a:srgbClr val="0000FF"/>
              </a:solidFill>
              <a:prstDash val="solid"/>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8257" name="Group 3165"/>
          <p:cNvGrpSpPr>
            <a:grpSpLocks/>
          </p:cNvGrpSpPr>
          <p:nvPr/>
        </p:nvGrpSpPr>
        <p:grpSpPr bwMode="auto">
          <a:xfrm>
            <a:off x="501650" y="6332538"/>
            <a:ext cx="6480175" cy="192087"/>
            <a:chOff x="200" y="3999"/>
            <a:chExt cx="4082" cy="121"/>
          </a:xfrm>
        </p:grpSpPr>
        <p:sp>
          <p:nvSpPr>
            <p:cNvPr id="8378" name="Rectangle 3166"/>
            <p:cNvSpPr>
              <a:spLocks noChangeArrowheads="1"/>
            </p:cNvSpPr>
            <p:nvPr/>
          </p:nvSpPr>
          <p:spPr bwMode="auto">
            <a:xfrm>
              <a:off x="432" y="3999"/>
              <a:ext cx="630" cy="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dirty="0">
                  <a:solidFill>
                    <a:schemeClr val="tx2"/>
                  </a:solidFill>
                </a:rPr>
                <a:t>Flux physiques</a:t>
              </a:r>
              <a:endParaRPr lang="fr-FR" altLang="fr-FR" sz="1000" dirty="0">
                <a:solidFill>
                  <a:schemeClr val="tx2"/>
                </a:solidFill>
              </a:endParaRPr>
            </a:p>
          </p:txBody>
        </p:sp>
        <p:sp>
          <p:nvSpPr>
            <p:cNvPr id="8379" name="Rectangle 3167"/>
            <p:cNvSpPr>
              <a:spLocks noChangeArrowheads="1"/>
            </p:cNvSpPr>
            <p:nvPr/>
          </p:nvSpPr>
          <p:spPr bwMode="auto">
            <a:xfrm>
              <a:off x="1972" y="3999"/>
              <a:ext cx="600" cy="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dirty="0">
                  <a:solidFill>
                    <a:schemeClr val="tx2"/>
                  </a:solidFill>
                </a:rPr>
                <a:t>Flux financiers</a:t>
              </a:r>
              <a:endParaRPr lang="fr-FR" altLang="fr-FR" sz="1000" dirty="0">
                <a:solidFill>
                  <a:schemeClr val="tx2"/>
                </a:solidFill>
              </a:endParaRPr>
            </a:p>
          </p:txBody>
        </p:sp>
        <p:sp>
          <p:nvSpPr>
            <p:cNvPr id="8380" name="Rectangle 3168"/>
            <p:cNvSpPr>
              <a:spLocks noChangeArrowheads="1"/>
            </p:cNvSpPr>
            <p:nvPr/>
          </p:nvSpPr>
          <p:spPr bwMode="auto">
            <a:xfrm>
              <a:off x="3464" y="3999"/>
              <a:ext cx="818"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dirty="0">
                  <a:solidFill>
                    <a:schemeClr val="tx2"/>
                  </a:solidFill>
                </a:rPr>
                <a:t>Flux d’informations</a:t>
              </a:r>
              <a:endParaRPr lang="fr-FR" altLang="fr-FR" sz="1000" dirty="0">
                <a:solidFill>
                  <a:schemeClr val="tx2"/>
                </a:solidFill>
              </a:endParaRPr>
            </a:p>
          </p:txBody>
        </p:sp>
        <p:sp>
          <p:nvSpPr>
            <p:cNvPr id="8381" name="Line 3169"/>
            <p:cNvSpPr>
              <a:spLocks noChangeShapeType="1"/>
            </p:cNvSpPr>
            <p:nvPr/>
          </p:nvSpPr>
          <p:spPr bwMode="auto">
            <a:xfrm>
              <a:off x="200" y="4067"/>
              <a:ext cx="182" cy="0"/>
            </a:xfrm>
            <a:prstGeom prst="line">
              <a:avLst/>
            </a:prstGeom>
            <a:noFill/>
            <a:ln w="28575">
              <a:solidFill>
                <a:srgbClr val="0000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82" name="Line 3170"/>
            <p:cNvSpPr>
              <a:spLocks noChangeShapeType="1"/>
            </p:cNvSpPr>
            <p:nvPr/>
          </p:nvSpPr>
          <p:spPr bwMode="auto">
            <a:xfrm>
              <a:off x="1646" y="4067"/>
              <a:ext cx="273" cy="0"/>
            </a:xfrm>
            <a:prstGeom prst="line">
              <a:avLst/>
            </a:prstGeom>
            <a:noFill/>
            <a:ln w="28575">
              <a:solidFill>
                <a:srgbClr val="009900"/>
              </a:solidFill>
              <a:prstDash val="sysDash"/>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83" name="Line 3171"/>
            <p:cNvSpPr>
              <a:spLocks noChangeShapeType="1"/>
            </p:cNvSpPr>
            <p:nvPr/>
          </p:nvSpPr>
          <p:spPr bwMode="auto">
            <a:xfrm>
              <a:off x="3106" y="4067"/>
              <a:ext cx="273" cy="0"/>
            </a:xfrm>
            <a:prstGeom prst="line">
              <a:avLst/>
            </a:prstGeom>
            <a:noFill/>
            <a:ln w="28575">
              <a:solidFill>
                <a:srgbClr val="FF0000"/>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1552484" name="Group 3172"/>
          <p:cNvGrpSpPr>
            <a:grpSpLocks/>
          </p:cNvGrpSpPr>
          <p:nvPr/>
        </p:nvGrpSpPr>
        <p:grpSpPr bwMode="auto">
          <a:xfrm>
            <a:off x="9020175" y="1149350"/>
            <a:ext cx="550863" cy="822325"/>
            <a:chOff x="5683" y="698"/>
            <a:chExt cx="346" cy="518"/>
          </a:xfrm>
        </p:grpSpPr>
        <p:sp>
          <p:nvSpPr>
            <p:cNvPr id="8376" name="Rectangle 3173"/>
            <p:cNvSpPr>
              <a:spLocks noChangeArrowheads="1"/>
            </p:cNvSpPr>
            <p:nvPr/>
          </p:nvSpPr>
          <p:spPr bwMode="auto">
            <a:xfrm>
              <a:off x="5683" y="813"/>
              <a:ext cx="34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b="1" dirty="0">
                  <a:solidFill>
                    <a:schemeClr val="tx2"/>
                  </a:solidFill>
                </a:rPr>
                <a:t>31</a:t>
              </a:r>
            </a:p>
            <a:p>
              <a:r>
                <a:rPr lang="fr-FR" altLang="fr-FR" sz="800" b="1" dirty="0">
                  <a:solidFill>
                    <a:schemeClr val="tx2"/>
                  </a:solidFill>
                </a:rPr>
                <a:t>Tableaux</a:t>
              </a:r>
            </a:p>
            <a:p>
              <a:r>
                <a:rPr lang="fr-FR" altLang="fr-FR" sz="800" b="1" dirty="0">
                  <a:solidFill>
                    <a:schemeClr val="tx2"/>
                  </a:solidFill>
                </a:rPr>
                <a:t>de bord</a:t>
              </a:r>
            </a:p>
          </p:txBody>
        </p:sp>
        <p:sp>
          <p:nvSpPr>
            <p:cNvPr id="8377" name="Freeform 3174"/>
            <p:cNvSpPr>
              <a:spLocks/>
            </p:cNvSpPr>
            <p:nvPr/>
          </p:nvSpPr>
          <p:spPr bwMode="auto">
            <a:xfrm>
              <a:off x="5686" y="698"/>
              <a:ext cx="182" cy="518"/>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84"/>
                  </a:moveTo>
                  <a:lnTo>
                    <a:pt x="0" y="2855"/>
                  </a:lnTo>
                  <a:lnTo>
                    <a:pt x="19956" y="0"/>
                  </a:lnTo>
                </a:path>
              </a:pathLst>
            </a:custGeom>
            <a:noFill/>
            <a:ln w="28575" cap="flat" cmpd="sng">
              <a:solidFill>
                <a:srgbClr val="FF0000"/>
              </a:solidFill>
              <a:prstDash val="solid"/>
              <a:round/>
              <a:headEnd type="none" w="sm"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1552487" name="Group 3175"/>
          <p:cNvGrpSpPr>
            <a:grpSpLocks/>
          </p:cNvGrpSpPr>
          <p:nvPr/>
        </p:nvGrpSpPr>
        <p:grpSpPr bwMode="auto">
          <a:xfrm>
            <a:off x="369888" y="2706688"/>
            <a:ext cx="7023100" cy="3471862"/>
            <a:chOff x="232" y="1679"/>
            <a:chExt cx="4425" cy="2187"/>
          </a:xfrm>
        </p:grpSpPr>
        <p:sp>
          <p:nvSpPr>
            <p:cNvPr id="8374" name="Rectangle 3176"/>
            <p:cNvSpPr>
              <a:spLocks noChangeArrowheads="1"/>
            </p:cNvSpPr>
            <p:nvPr/>
          </p:nvSpPr>
          <p:spPr bwMode="auto">
            <a:xfrm>
              <a:off x="3322" y="3750"/>
              <a:ext cx="979"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25 - EXPEDITION</a:t>
              </a:r>
              <a:endParaRPr lang="fr-FR" altLang="fr-FR" sz="800" dirty="0">
                <a:solidFill>
                  <a:schemeClr val="tx2"/>
                </a:solidFill>
              </a:endParaRPr>
            </a:p>
          </p:txBody>
        </p:sp>
        <p:sp>
          <p:nvSpPr>
            <p:cNvPr id="8375" name="Freeform 3177"/>
            <p:cNvSpPr>
              <a:spLocks/>
            </p:cNvSpPr>
            <p:nvPr/>
          </p:nvSpPr>
          <p:spPr bwMode="auto">
            <a:xfrm>
              <a:off x="232" y="1679"/>
              <a:ext cx="4425" cy="2180"/>
            </a:xfrm>
            <a:custGeom>
              <a:avLst/>
              <a:gdLst>
                <a:gd name="T0" fmla="*/ 6 w 20000"/>
                <a:gd name="T1" fmla="*/ 0 h 20000"/>
                <a:gd name="T2" fmla="*/ 0 w 20000"/>
                <a:gd name="T3" fmla="*/ 0 h 20000"/>
                <a:gd name="T4" fmla="*/ 0 w 20000"/>
                <a:gd name="T5" fmla="*/ 3 h 20000"/>
                <a:gd name="T6" fmla="*/ 48 w 20000"/>
                <a:gd name="T7" fmla="*/ 3 h 2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0000">
                  <a:moveTo>
                    <a:pt x="2500" y="0"/>
                  </a:moveTo>
                  <a:lnTo>
                    <a:pt x="0" y="0"/>
                  </a:lnTo>
                  <a:lnTo>
                    <a:pt x="0" y="19996"/>
                  </a:lnTo>
                  <a:lnTo>
                    <a:pt x="19998" y="19996"/>
                  </a:lnTo>
                </a:path>
              </a:pathLst>
            </a:custGeom>
            <a:noFill/>
            <a:ln w="28575" cap="flat" cmpd="sng">
              <a:solidFill>
                <a:srgbClr val="0000FF"/>
              </a:solidFill>
              <a:prstDash val="solid"/>
              <a:round/>
              <a:headEnd type="none" w="sm"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1552490" name="Group 3178"/>
          <p:cNvGrpSpPr>
            <a:grpSpLocks/>
          </p:cNvGrpSpPr>
          <p:nvPr/>
        </p:nvGrpSpPr>
        <p:grpSpPr bwMode="auto">
          <a:xfrm>
            <a:off x="439738" y="2935288"/>
            <a:ext cx="6942137" cy="3060700"/>
            <a:chOff x="277" y="1823"/>
            <a:chExt cx="4372" cy="1928"/>
          </a:xfrm>
        </p:grpSpPr>
        <p:sp>
          <p:nvSpPr>
            <p:cNvPr id="8370" name="Rectangle 3179"/>
            <p:cNvSpPr>
              <a:spLocks noChangeArrowheads="1"/>
            </p:cNvSpPr>
            <p:nvPr/>
          </p:nvSpPr>
          <p:spPr bwMode="auto">
            <a:xfrm>
              <a:off x="3322" y="3635"/>
              <a:ext cx="1095"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26 - Info de livraison</a:t>
              </a:r>
            </a:p>
          </p:txBody>
        </p:sp>
        <p:grpSp>
          <p:nvGrpSpPr>
            <p:cNvPr id="8371" name="Group 3180"/>
            <p:cNvGrpSpPr>
              <a:grpSpLocks/>
            </p:cNvGrpSpPr>
            <p:nvPr/>
          </p:nvGrpSpPr>
          <p:grpSpPr bwMode="auto">
            <a:xfrm>
              <a:off x="277" y="1823"/>
              <a:ext cx="4372" cy="1907"/>
              <a:chOff x="277" y="1823"/>
              <a:chExt cx="4372" cy="1907"/>
            </a:xfrm>
          </p:grpSpPr>
          <p:sp>
            <p:nvSpPr>
              <p:cNvPr id="8372" name="Freeform 3181"/>
              <p:cNvSpPr>
                <a:spLocks/>
              </p:cNvSpPr>
              <p:nvPr/>
            </p:nvSpPr>
            <p:spPr bwMode="auto">
              <a:xfrm>
                <a:off x="277" y="1823"/>
                <a:ext cx="4372" cy="1907"/>
              </a:xfrm>
              <a:custGeom>
                <a:avLst/>
                <a:gdLst>
                  <a:gd name="T0" fmla="*/ 4 w 20000"/>
                  <a:gd name="T1" fmla="*/ 0 h 20000"/>
                  <a:gd name="T2" fmla="*/ 0 w 20000"/>
                  <a:gd name="T3" fmla="*/ 0 h 20000"/>
                  <a:gd name="T4" fmla="*/ 0 w 20000"/>
                  <a:gd name="T5" fmla="*/ 2 h 20000"/>
                  <a:gd name="T6" fmla="*/ 46 w 20000"/>
                  <a:gd name="T7" fmla="*/ 2 h 2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0000">
                    <a:moveTo>
                      <a:pt x="1740" y="0"/>
                    </a:moveTo>
                    <a:lnTo>
                      <a:pt x="0" y="0"/>
                    </a:lnTo>
                    <a:lnTo>
                      <a:pt x="0" y="19996"/>
                    </a:lnTo>
                    <a:lnTo>
                      <a:pt x="19998" y="19996"/>
                    </a:lnTo>
                  </a:path>
                </a:pathLst>
              </a:custGeom>
              <a:noFill/>
              <a:ln w="2857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73" name="Line 3182"/>
              <p:cNvSpPr>
                <a:spLocks noChangeShapeType="1"/>
              </p:cNvSpPr>
              <p:nvPr/>
            </p:nvSpPr>
            <p:spPr bwMode="auto">
              <a:xfrm>
                <a:off x="602" y="1823"/>
                <a:ext cx="18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sp>
        <p:nvSpPr>
          <p:cNvPr id="8261" name="Text Box 3183"/>
          <p:cNvSpPr txBox="1">
            <a:spLocks noChangeArrowheads="1"/>
          </p:cNvSpPr>
          <p:nvPr/>
        </p:nvSpPr>
        <p:spPr bwMode="auto">
          <a:xfrm>
            <a:off x="5461226" y="4330700"/>
            <a:ext cx="1365250" cy="274638"/>
          </a:xfrm>
          <a:prstGeom prst="rect">
            <a:avLst/>
          </a:prstGeom>
          <a:solidFill>
            <a:srgbClr val="FFFFFF"/>
          </a:solidFill>
          <a:ln w="9525">
            <a:solidFill>
              <a:srgbClr val="000000"/>
            </a:solidFill>
            <a:miter lim="800000"/>
            <a:headEnd/>
            <a:tailEnd/>
          </a:ln>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dirty="0" smtClean="0">
                <a:solidFill>
                  <a:schemeClr val="tx2"/>
                </a:solidFill>
                <a:latin typeface="Arial MT Black"/>
              </a:rPr>
              <a:t>Suivi technique</a:t>
            </a:r>
            <a:endParaRPr lang="fr-FR" altLang="fr-FR" sz="1200" b="1" dirty="0">
              <a:solidFill>
                <a:schemeClr val="tx2"/>
              </a:solidFill>
              <a:latin typeface="Arial MT Black"/>
            </a:endParaRPr>
          </a:p>
        </p:txBody>
      </p:sp>
      <p:grpSp>
        <p:nvGrpSpPr>
          <p:cNvPr id="1552497" name="Group 3185"/>
          <p:cNvGrpSpPr>
            <a:grpSpLocks/>
          </p:cNvGrpSpPr>
          <p:nvPr/>
        </p:nvGrpSpPr>
        <p:grpSpPr bwMode="auto">
          <a:xfrm>
            <a:off x="87313" y="1470025"/>
            <a:ext cx="1131887" cy="3748088"/>
            <a:chOff x="55" y="900"/>
            <a:chExt cx="713" cy="2361"/>
          </a:xfrm>
        </p:grpSpPr>
        <p:sp>
          <p:nvSpPr>
            <p:cNvPr id="8368" name="Freeform 3186"/>
            <p:cNvSpPr>
              <a:spLocks/>
            </p:cNvSpPr>
            <p:nvPr/>
          </p:nvSpPr>
          <p:spPr bwMode="auto">
            <a:xfrm>
              <a:off x="187" y="900"/>
              <a:ext cx="581" cy="2361"/>
            </a:xfrm>
            <a:custGeom>
              <a:avLst/>
              <a:gdLst>
                <a:gd name="T0" fmla="*/ 0 w 20000"/>
                <a:gd name="T1" fmla="*/ 0 h 20000"/>
                <a:gd name="T2" fmla="*/ 0 w 20000"/>
                <a:gd name="T3" fmla="*/ 0 h 20000"/>
                <a:gd name="T4" fmla="*/ 0 w 20000"/>
                <a:gd name="T5" fmla="*/ 4 h 20000"/>
                <a:gd name="T6" fmla="*/ 0 w 20000"/>
                <a:gd name="T7" fmla="*/ 4 h 2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0000">
                  <a:moveTo>
                    <a:pt x="19986" y="0"/>
                  </a:moveTo>
                  <a:lnTo>
                    <a:pt x="0" y="0"/>
                  </a:lnTo>
                  <a:lnTo>
                    <a:pt x="0" y="19997"/>
                  </a:lnTo>
                  <a:lnTo>
                    <a:pt x="13324" y="19997"/>
                  </a:lnTo>
                </a:path>
              </a:pathLst>
            </a:custGeom>
            <a:noFill/>
            <a:ln w="28575" cap="flat" cmpd="sng">
              <a:solidFill>
                <a:srgbClr val="0000FF"/>
              </a:solidFill>
              <a:prstDash val="solid"/>
              <a:round/>
              <a:headEnd type="none" w="sm"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69" name="Text Box 3187"/>
            <p:cNvSpPr txBox="1">
              <a:spLocks noChangeArrowheads="1"/>
            </p:cNvSpPr>
            <p:nvPr/>
          </p:nvSpPr>
          <p:spPr bwMode="auto">
            <a:xfrm rot="-5400000">
              <a:off x="-467" y="1849"/>
              <a:ext cx="118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D - Juste à temps</a:t>
              </a:r>
            </a:p>
          </p:txBody>
        </p:sp>
      </p:grpSp>
      <p:grpSp>
        <p:nvGrpSpPr>
          <p:cNvPr id="1552500" name="Group 3188"/>
          <p:cNvGrpSpPr>
            <a:grpSpLocks/>
          </p:cNvGrpSpPr>
          <p:nvPr/>
        </p:nvGrpSpPr>
        <p:grpSpPr bwMode="auto">
          <a:xfrm>
            <a:off x="2239963" y="2854325"/>
            <a:ext cx="396875" cy="2135188"/>
            <a:chOff x="1409" y="1772"/>
            <a:chExt cx="252" cy="1345"/>
          </a:xfrm>
        </p:grpSpPr>
        <p:sp>
          <p:nvSpPr>
            <p:cNvPr id="8366" name="Line 3189"/>
            <p:cNvSpPr>
              <a:spLocks noChangeShapeType="1"/>
            </p:cNvSpPr>
            <p:nvPr/>
          </p:nvSpPr>
          <p:spPr bwMode="auto">
            <a:xfrm>
              <a:off x="1536" y="1850"/>
              <a:ext cx="1" cy="1267"/>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67" name="Text Box 3190"/>
            <p:cNvSpPr txBox="1">
              <a:spLocks noChangeArrowheads="1"/>
            </p:cNvSpPr>
            <p:nvPr/>
          </p:nvSpPr>
          <p:spPr bwMode="auto">
            <a:xfrm rot="-5400000">
              <a:off x="869" y="2312"/>
              <a:ext cx="133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19 - Composants</a:t>
              </a:r>
            </a:p>
            <a:p>
              <a:pPr>
                <a:spcBef>
                  <a:spcPct val="50000"/>
                </a:spcBef>
              </a:pPr>
              <a:r>
                <a:rPr lang="fr-FR" altLang="fr-FR" sz="800" b="1" dirty="0">
                  <a:solidFill>
                    <a:schemeClr val="tx2"/>
                  </a:solidFill>
                </a:rPr>
                <a:t>Pièces  détachées ou fournitures</a:t>
              </a:r>
              <a:endParaRPr lang="fr-FR" altLang="fr-FR" sz="1000" b="1" dirty="0">
                <a:solidFill>
                  <a:schemeClr val="tx2"/>
                </a:solidFill>
              </a:endParaRPr>
            </a:p>
          </p:txBody>
        </p:sp>
      </p:grpSp>
      <p:grpSp>
        <p:nvGrpSpPr>
          <p:cNvPr id="1552503" name="Group 3191"/>
          <p:cNvGrpSpPr>
            <a:grpSpLocks/>
          </p:cNvGrpSpPr>
          <p:nvPr/>
        </p:nvGrpSpPr>
        <p:grpSpPr bwMode="auto">
          <a:xfrm>
            <a:off x="2000250" y="2976563"/>
            <a:ext cx="214313" cy="2041525"/>
            <a:chOff x="1259" y="1849"/>
            <a:chExt cx="137" cy="1286"/>
          </a:xfrm>
        </p:grpSpPr>
        <p:sp>
          <p:nvSpPr>
            <p:cNvPr id="8364" name="Line 3192"/>
            <p:cNvSpPr>
              <a:spLocks noChangeShapeType="1"/>
            </p:cNvSpPr>
            <p:nvPr/>
          </p:nvSpPr>
          <p:spPr bwMode="auto">
            <a:xfrm flipH="1" flipV="1">
              <a:off x="1396" y="1849"/>
              <a:ext cx="0" cy="1271"/>
            </a:xfrm>
            <a:prstGeom prst="line">
              <a:avLst/>
            </a:prstGeom>
            <a:noFill/>
            <a:ln w="28575">
              <a:solidFill>
                <a:srgbClr val="FF0000"/>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65" name="Text Box 3193"/>
            <p:cNvSpPr txBox="1">
              <a:spLocks noChangeArrowheads="1"/>
            </p:cNvSpPr>
            <p:nvPr/>
          </p:nvSpPr>
          <p:spPr bwMode="auto">
            <a:xfrm rot="-5400000">
              <a:off x="738" y="2476"/>
              <a:ext cx="1180"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18-Liste à servir</a:t>
              </a:r>
            </a:p>
          </p:txBody>
        </p:sp>
      </p:grpSp>
      <p:grpSp>
        <p:nvGrpSpPr>
          <p:cNvPr id="1552506" name="Group 3194"/>
          <p:cNvGrpSpPr>
            <a:grpSpLocks/>
          </p:cNvGrpSpPr>
          <p:nvPr/>
        </p:nvGrpSpPr>
        <p:grpSpPr bwMode="auto">
          <a:xfrm>
            <a:off x="1608138" y="2981325"/>
            <a:ext cx="398462" cy="2143125"/>
            <a:chOff x="1012" y="1852"/>
            <a:chExt cx="253" cy="1350"/>
          </a:xfrm>
        </p:grpSpPr>
        <p:sp>
          <p:nvSpPr>
            <p:cNvPr id="8362" name="Line 3195"/>
            <p:cNvSpPr>
              <a:spLocks noChangeShapeType="1"/>
            </p:cNvSpPr>
            <p:nvPr/>
          </p:nvSpPr>
          <p:spPr bwMode="auto">
            <a:xfrm flipV="1">
              <a:off x="1138" y="1852"/>
              <a:ext cx="1" cy="1268"/>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63" name="Text Box 3196"/>
            <p:cNvSpPr txBox="1">
              <a:spLocks noChangeArrowheads="1"/>
            </p:cNvSpPr>
            <p:nvPr/>
          </p:nvSpPr>
          <p:spPr bwMode="auto">
            <a:xfrm rot="-5400000">
              <a:off x="549" y="2485"/>
              <a:ext cx="1180"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22 - Produits finis</a:t>
              </a:r>
            </a:p>
            <a:p>
              <a:pPr>
                <a:spcBef>
                  <a:spcPct val="50000"/>
                </a:spcBef>
              </a:pPr>
              <a:r>
                <a:rPr lang="fr-FR" altLang="fr-FR" sz="800" b="1" dirty="0">
                  <a:solidFill>
                    <a:schemeClr val="tx2"/>
                  </a:solidFill>
                </a:rPr>
                <a:t>ou articles intermédiaires</a:t>
              </a:r>
            </a:p>
          </p:txBody>
        </p:sp>
      </p:grpSp>
      <p:grpSp>
        <p:nvGrpSpPr>
          <p:cNvPr id="8266" name="Group 3197"/>
          <p:cNvGrpSpPr>
            <a:grpSpLocks/>
          </p:cNvGrpSpPr>
          <p:nvPr/>
        </p:nvGrpSpPr>
        <p:grpSpPr bwMode="auto">
          <a:xfrm>
            <a:off x="882650" y="4440238"/>
            <a:ext cx="2652713" cy="1463675"/>
            <a:chOff x="556" y="2771"/>
            <a:chExt cx="1672" cy="922"/>
          </a:xfrm>
        </p:grpSpPr>
        <p:sp>
          <p:nvSpPr>
            <p:cNvPr id="8351" name="Line 3198"/>
            <p:cNvSpPr>
              <a:spLocks noChangeShapeType="1"/>
            </p:cNvSpPr>
            <p:nvPr/>
          </p:nvSpPr>
          <p:spPr bwMode="auto">
            <a:xfrm>
              <a:off x="1421" y="3405"/>
              <a:ext cx="0" cy="288"/>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52" name="Line 3199"/>
            <p:cNvSpPr>
              <a:spLocks noChangeShapeType="1"/>
            </p:cNvSpPr>
            <p:nvPr/>
          </p:nvSpPr>
          <p:spPr bwMode="auto">
            <a:xfrm>
              <a:off x="558" y="3684"/>
              <a:ext cx="864"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dirty="0"/>
            </a:p>
          </p:txBody>
        </p:sp>
        <p:grpSp>
          <p:nvGrpSpPr>
            <p:cNvPr id="8353" name="Group 3200"/>
            <p:cNvGrpSpPr>
              <a:grpSpLocks/>
            </p:cNvGrpSpPr>
            <p:nvPr/>
          </p:nvGrpSpPr>
          <p:grpSpPr bwMode="auto">
            <a:xfrm>
              <a:off x="556" y="2771"/>
              <a:ext cx="1672" cy="899"/>
              <a:chOff x="556" y="2771"/>
              <a:chExt cx="1672" cy="899"/>
            </a:xfrm>
          </p:grpSpPr>
          <p:sp>
            <p:nvSpPr>
              <p:cNvPr id="8354" name="Line 3201"/>
              <p:cNvSpPr>
                <a:spLocks noChangeShapeType="1"/>
              </p:cNvSpPr>
              <p:nvPr/>
            </p:nvSpPr>
            <p:spPr bwMode="auto">
              <a:xfrm>
                <a:off x="557" y="3117"/>
                <a:ext cx="0" cy="288"/>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55" name="Line 3202"/>
              <p:cNvSpPr>
                <a:spLocks noChangeShapeType="1"/>
              </p:cNvSpPr>
              <p:nvPr/>
            </p:nvSpPr>
            <p:spPr bwMode="auto">
              <a:xfrm>
                <a:off x="1421" y="3520"/>
                <a:ext cx="807"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56" name="Rectangle 3203"/>
              <p:cNvSpPr>
                <a:spLocks noChangeArrowheads="1"/>
              </p:cNvSpPr>
              <p:nvPr/>
            </p:nvSpPr>
            <p:spPr bwMode="auto">
              <a:xfrm>
                <a:off x="1709" y="2771"/>
                <a:ext cx="519" cy="1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a:solidFill>
                      <a:schemeClr val="tx2"/>
                    </a:solidFill>
                    <a:latin typeface="Times New Roman" panose="02020603050405020304" pitchFamily="18" charset="0"/>
                  </a:rPr>
                  <a:t>Outillage</a:t>
                </a:r>
              </a:p>
            </p:txBody>
          </p:sp>
          <p:sp>
            <p:nvSpPr>
              <p:cNvPr id="8357" name="Rectangle 3204"/>
              <p:cNvSpPr>
                <a:spLocks noChangeArrowheads="1"/>
              </p:cNvSpPr>
              <p:nvPr/>
            </p:nvSpPr>
            <p:spPr bwMode="auto">
              <a:xfrm>
                <a:off x="1709" y="2944"/>
                <a:ext cx="519" cy="1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a:solidFill>
                      <a:schemeClr val="tx2"/>
                    </a:solidFill>
                    <a:latin typeface="Times New Roman" panose="02020603050405020304" pitchFamily="18" charset="0"/>
                  </a:rPr>
                  <a:t>Maintenance</a:t>
                </a:r>
              </a:p>
            </p:txBody>
          </p:sp>
          <p:sp>
            <p:nvSpPr>
              <p:cNvPr id="8358" name="Line 3205"/>
              <p:cNvSpPr>
                <a:spLocks noChangeShapeType="1"/>
              </p:cNvSpPr>
              <p:nvPr/>
            </p:nvSpPr>
            <p:spPr bwMode="auto">
              <a:xfrm flipH="1">
                <a:off x="557" y="3117"/>
                <a:ext cx="1153"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59" name="Line 3206"/>
              <p:cNvSpPr>
                <a:spLocks noChangeShapeType="1"/>
              </p:cNvSpPr>
              <p:nvPr/>
            </p:nvSpPr>
            <p:spPr bwMode="auto">
              <a:xfrm>
                <a:off x="2228" y="3117"/>
                <a:ext cx="0" cy="403"/>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60" name="Rectangle 3207"/>
              <p:cNvSpPr>
                <a:spLocks noChangeArrowheads="1"/>
              </p:cNvSpPr>
              <p:nvPr/>
            </p:nvSpPr>
            <p:spPr bwMode="auto">
              <a:xfrm>
                <a:off x="556" y="3439"/>
                <a:ext cx="86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100" b="1" dirty="0">
                    <a:solidFill>
                      <a:schemeClr val="tx2"/>
                    </a:solidFill>
                    <a:latin typeface="Times New Roman" panose="02020603050405020304" pitchFamily="18" charset="0"/>
                  </a:rPr>
                  <a:t>Contrôle en cours</a:t>
                </a:r>
              </a:p>
              <a:p>
                <a:r>
                  <a:rPr lang="fr-FR" altLang="fr-FR" sz="1000" b="1" dirty="0">
                    <a:solidFill>
                      <a:schemeClr val="tx2"/>
                    </a:solidFill>
                    <a:latin typeface="Times New Roman" panose="02020603050405020304" pitchFamily="18" charset="0"/>
                  </a:rPr>
                  <a:t>AUTOCONTROLE</a:t>
                </a:r>
                <a:endParaRPr lang="fr-FR" altLang="fr-FR" sz="1000" dirty="0">
                  <a:solidFill>
                    <a:schemeClr val="tx2"/>
                  </a:solidFill>
                  <a:latin typeface="Times New Roman" panose="02020603050405020304" pitchFamily="18" charset="0"/>
                </a:endParaRPr>
              </a:p>
            </p:txBody>
          </p:sp>
          <p:sp>
            <p:nvSpPr>
              <p:cNvPr id="8361" name="Line 3208"/>
              <p:cNvSpPr>
                <a:spLocks noChangeShapeType="1"/>
              </p:cNvSpPr>
              <p:nvPr/>
            </p:nvSpPr>
            <p:spPr bwMode="auto">
              <a:xfrm>
                <a:off x="558" y="3402"/>
                <a:ext cx="864"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dirty="0"/>
              </a:p>
            </p:txBody>
          </p:sp>
        </p:grpSp>
      </p:grpSp>
      <p:grpSp>
        <p:nvGrpSpPr>
          <p:cNvPr id="1552521" name="Group 3209"/>
          <p:cNvGrpSpPr>
            <a:grpSpLocks/>
          </p:cNvGrpSpPr>
          <p:nvPr/>
        </p:nvGrpSpPr>
        <p:grpSpPr bwMode="auto">
          <a:xfrm>
            <a:off x="4889500" y="3679825"/>
            <a:ext cx="292100" cy="1543050"/>
            <a:chOff x="3080" y="2292"/>
            <a:chExt cx="185" cy="972"/>
          </a:xfrm>
        </p:grpSpPr>
        <p:sp>
          <p:nvSpPr>
            <p:cNvPr id="8349" name="Freeform 3210"/>
            <p:cNvSpPr>
              <a:spLocks/>
            </p:cNvSpPr>
            <p:nvPr/>
          </p:nvSpPr>
          <p:spPr bwMode="auto">
            <a:xfrm>
              <a:off x="3174" y="2292"/>
              <a:ext cx="91" cy="938"/>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85" y="19991"/>
                  </a:moveTo>
                  <a:lnTo>
                    <a:pt x="0" y="19991"/>
                  </a:lnTo>
                  <a:lnTo>
                    <a:pt x="0" y="0"/>
                  </a:lnTo>
                </a:path>
              </a:pathLst>
            </a:custGeom>
            <a:noFill/>
            <a:ln w="28575" cap="flat" cmpd="sng">
              <a:solidFill>
                <a:srgbClr val="FF0000"/>
              </a:solidFill>
              <a:prstDash val="solid"/>
              <a:round/>
              <a:headEnd type="none" w="sm"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50" name="Text Box 3211"/>
            <p:cNvSpPr txBox="1">
              <a:spLocks noChangeArrowheads="1"/>
            </p:cNvSpPr>
            <p:nvPr/>
          </p:nvSpPr>
          <p:spPr bwMode="auto">
            <a:xfrm rot="-5400000">
              <a:off x="2666" y="2773"/>
              <a:ext cx="905"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16 - Données techniques</a:t>
              </a:r>
            </a:p>
          </p:txBody>
        </p:sp>
      </p:grpSp>
      <p:grpSp>
        <p:nvGrpSpPr>
          <p:cNvPr id="1552524" name="Group 3212"/>
          <p:cNvGrpSpPr>
            <a:grpSpLocks/>
          </p:cNvGrpSpPr>
          <p:nvPr/>
        </p:nvGrpSpPr>
        <p:grpSpPr bwMode="auto">
          <a:xfrm>
            <a:off x="8150225" y="3800475"/>
            <a:ext cx="157163" cy="1920875"/>
            <a:chOff x="5026" y="2368"/>
            <a:chExt cx="99" cy="1210"/>
          </a:xfrm>
        </p:grpSpPr>
        <p:sp>
          <p:nvSpPr>
            <p:cNvPr id="8347" name="Line 3213"/>
            <p:cNvSpPr>
              <a:spLocks noChangeShapeType="1"/>
            </p:cNvSpPr>
            <p:nvPr/>
          </p:nvSpPr>
          <p:spPr bwMode="auto">
            <a:xfrm flipV="1">
              <a:off x="5125" y="2368"/>
              <a:ext cx="0" cy="1210"/>
            </a:xfrm>
            <a:prstGeom prst="line">
              <a:avLst/>
            </a:prstGeom>
            <a:noFill/>
            <a:ln w="28575">
              <a:solidFill>
                <a:srgbClr val="FF0000"/>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48" name="Text Box 3214"/>
            <p:cNvSpPr txBox="1">
              <a:spLocks noChangeArrowheads="1"/>
            </p:cNvSpPr>
            <p:nvPr/>
          </p:nvSpPr>
          <p:spPr bwMode="auto">
            <a:xfrm rot="-5400000">
              <a:off x="4735" y="3012"/>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1 - Commande</a:t>
              </a:r>
            </a:p>
          </p:txBody>
        </p:sp>
      </p:grpSp>
      <p:grpSp>
        <p:nvGrpSpPr>
          <p:cNvPr id="1552527" name="Group 3215"/>
          <p:cNvGrpSpPr>
            <a:grpSpLocks/>
          </p:cNvGrpSpPr>
          <p:nvPr/>
        </p:nvGrpSpPr>
        <p:grpSpPr bwMode="auto">
          <a:xfrm>
            <a:off x="8372475" y="3776663"/>
            <a:ext cx="149225" cy="1939925"/>
            <a:chOff x="5228" y="2353"/>
            <a:chExt cx="94" cy="1222"/>
          </a:xfrm>
        </p:grpSpPr>
        <p:sp>
          <p:nvSpPr>
            <p:cNvPr id="8345" name="Line 3216"/>
            <p:cNvSpPr>
              <a:spLocks noChangeShapeType="1"/>
            </p:cNvSpPr>
            <p:nvPr/>
          </p:nvSpPr>
          <p:spPr bwMode="auto">
            <a:xfrm>
              <a:off x="5321" y="2369"/>
              <a:ext cx="1" cy="1206"/>
            </a:xfrm>
            <a:prstGeom prst="line">
              <a:avLst/>
            </a:prstGeom>
            <a:noFill/>
            <a:ln w="28575">
              <a:solidFill>
                <a:srgbClr val="FF0000"/>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46" name="Text Box 3217"/>
            <p:cNvSpPr txBox="1">
              <a:spLocks noChangeArrowheads="1"/>
            </p:cNvSpPr>
            <p:nvPr/>
          </p:nvSpPr>
          <p:spPr bwMode="auto">
            <a:xfrm rot="-5400000">
              <a:off x="4697" y="2884"/>
              <a:ext cx="113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5 - Réponse au client</a:t>
              </a:r>
            </a:p>
          </p:txBody>
        </p:sp>
      </p:grpSp>
      <p:grpSp>
        <p:nvGrpSpPr>
          <p:cNvPr id="1552530" name="Group 3218"/>
          <p:cNvGrpSpPr>
            <a:grpSpLocks/>
          </p:cNvGrpSpPr>
          <p:nvPr/>
        </p:nvGrpSpPr>
        <p:grpSpPr bwMode="auto">
          <a:xfrm>
            <a:off x="579438" y="4203700"/>
            <a:ext cx="306387" cy="1046163"/>
            <a:chOff x="366" y="2622"/>
            <a:chExt cx="191" cy="659"/>
          </a:xfrm>
        </p:grpSpPr>
        <p:sp>
          <p:nvSpPr>
            <p:cNvPr id="8343" name="Text Box 3219"/>
            <p:cNvSpPr txBox="1">
              <a:spLocks noChangeArrowheads="1"/>
            </p:cNvSpPr>
            <p:nvPr/>
          </p:nvSpPr>
          <p:spPr bwMode="auto">
            <a:xfrm rot="-5400000">
              <a:off x="75" y="2913"/>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21 - Déchets</a:t>
              </a:r>
            </a:p>
          </p:txBody>
        </p:sp>
        <p:sp>
          <p:nvSpPr>
            <p:cNvPr id="8344" name="Freeform 3220"/>
            <p:cNvSpPr>
              <a:spLocks/>
            </p:cNvSpPr>
            <p:nvPr/>
          </p:nvSpPr>
          <p:spPr bwMode="auto">
            <a:xfrm>
              <a:off x="465" y="2625"/>
              <a:ext cx="92" cy="545"/>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12" y="19985"/>
                  </a:moveTo>
                  <a:lnTo>
                    <a:pt x="0" y="19985"/>
                  </a:lnTo>
                  <a:lnTo>
                    <a:pt x="0" y="0"/>
                  </a:lnTo>
                </a:path>
              </a:pathLst>
            </a:custGeom>
            <a:noFill/>
            <a:ln w="28575" cap="flat" cmpd="sng">
              <a:solidFill>
                <a:srgbClr val="0000FF"/>
              </a:solidFill>
              <a:prstDash val="solid"/>
              <a:round/>
              <a:headEnd type="none" w="sm"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sp>
        <p:nvSpPr>
          <p:cNvPr id="8271" name="Rectangle 3221"/>
          <p:cNvSpPr>
            <a:spLocks noChangeArrowheads="1"/>
          </p:cNvSpPr>
          <p:nvPr/>
        </p:nvSpPr>
        <p:spPr bwMode="auto">
          <a:xfrm>
            <a:off x="520700" y="4248150"/>
            <a:ext cx="185738" cy="83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grpSp>
        <p:nvGrpSpPr>
          <p:cNvPr id="1552534" name="Group 3222"/>
          <p:cNvGrpSpPr>
            <a:grpSpLocks/>
          </p:cNvGrpSpPr>
          <p:nvPr/>
        </p:nvGrpSpPr>
        <p:grpSpPr bwMode="auto">
          <a:xfrm>
            <a:off x="3535363" y="3697288"/>
            <a:ext cx="1027112" cy="1474787"/>
            <a:chOff x="2227" y="2303"/>
            <a:chExt cx="648" cy="929"/>
          </a:xfrm>
        </p:grpSpPr>
        <p:sp>
          <p:nvSpPr>
            <p:cNvPr id="8341" name="Freeform 3223"/>
            <p:cNvSpPr>
              <a:spLocks/>
            </p:cNvSpPr>
            <p:nvPr/>
          </p:nvSpPr>
          <p:spPr bwMode="auto">
            <a:xfrm>
              <a:off x="2227" y="2303"/>
              <a:ext cx="648" cy="929"/>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91"/>
                  </a:moveTo>
                  <a:lnTo>
                    <a:pt x="5451" y="19991"/>
                  </a:lnTo>
                  <a:lnTo>
                    <a:pt x="19987"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42" name="Text Box 3224"/>
            <p:cNvSpPr txBox="1">
              <a:spLocks noChangeArrowheads="1"/>
            </p:cNvSpPr>
            <p:nvPr/>
          </p:nvSpPr>
          <p:spPr bwMode="auto">
            <a:xfrm rot="-3836221">
              <a:off x="2254" y="2727"/>
              <a:ext cx="659"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20 - Suivi des OF</a:t>
              </a:r>
            </a:p>
          </p:txBody>
        </p:sp>
      </p:grpSp>
      <p:grpSp>
        <p:nvGrpSpPr>
          <p:cNvPr id="1552537" name="Group 3225"/>
          <p:cNvGrpSpPr>
            <a:grpSpLocks/>
          </p:cNvGrpSpPr>
          <p:nvPr/>
        </p:nvGrpSpPr>
        <p:grpSpPr bwMode="auto">
          <a:xfrm>
            <a:off x="3540125" y="3651250"/>
            <a:ext cx="1247775" cy="2074863"/>
            <a:chOff x="2230" y="2274"/>
            <a:chExt cx="786" cy="1307"/>
          </a:xfrm>
        </p:grpSpPr>
        <p:sp>
          <p:nvSpPr>
            <p:cNvPr id="8339" name="Freeform 3226"/>
            <p:cNvSpPr>
              <a:spLocks/>
            </p:cNvSpPr>
            <p:nvPr/>
          </p:nvSpPr>
          <p:spPr bwMode="auto">
            <a:xfrm>
              <a:off x="2230" y="2314"/>
              <a:ext cx="786" cy="1000"/>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90" y="0"/>
                  </a:moveTo>
                  <a:lnTo>
                    <a:pt x="7491" y="19992"/>
                  </a:lnTo>
                  <a:lnTo>
                    <a:pt x="0" y="19992"/>
                  </a:lnTo>
                </a:path>
              </a:pathLst>
            </a:custGeom>
            <a:noFill/>
            <a:ln w="28575" cap="flat" cmpd="sng">
              <a:solidFill>
                <a:srgbClr val="FF0000"/>
              </a:solidFill>
              <a:prstDash val="solid"/>
              <a:round/>
              <a:headEnd type="none" w="sm"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40" name="Text Box 3227"/>
            <p:cNvSpPr txBox="1">
              <a:spLocks noChangeArrowheads="1"/>
            </p:cNvSpPr>
            <p:nvPr/>
          </p:nvSpPr>
          <p:spPr bwMode="auto">
            <a:xfrm rot="-3787220">
              <a:off x="2104" y="2796"/>
              <a:ext cx="1307"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17 - Dossier de fabrication</a:t>
              </a:r>
            </a:p>
            <a:p>
              <a:pPr>
                <a:spcBef>
                  <a:spcPct val="50000"/>
                </a:spcBef>
              </a:pPr>
              <a:r>
                <a:rPr lang="fr-FR" altLang="fr-FR" sz="800" b="1" dirty="0">
                  <a:solidFill>
                    <a:schemeClr val="tx2"/>
                  </a:solidFill>
                </a:rPr>
                <a:t>Fiche suiveuse - Liste à servir</a:t>
              </a:r>
            </a:p>
            <a:p>
              <a:pPr>
                <a:lnSpc>
                  <a:spcPct val="40000"/>
                </a:lnSpc>
                <a:spcBef>
                  <a:spcPct val="50000"/>
                </a:spcBef>
              </a:pPr>
              <a:r>
                <a:rPr lang="fr-FR" altLang="fr-FR" sz="800" b="1" dirty="0">
                  <a:solidFill>
                    <a:schemeClr val="tx2"/>
                  </a:solidFill>
                </a:rPr>
                <a:t>Fiche technique - Liste outillage</a:t>
              </a:r>
            </a:p>
          </p:txBody>
        </p:sp>
      </p:grpSp>
      <p:grpSp>
        <p:nvGrpSpPr>
          <p:cNvPr id="1552540" name="Group 3228"/>
          <p:cNvGrpSpPr>
            <a:grpSpLocks/>
          </p:cNvGrpSpPr>
          <p:nvPr/>
        </p:nvGrpSpPr>
        <p:grpSpPr bwMode="auto">
          <a:xfrm>
            <a:off x="6189663" y="1576388"/>
            <a:ext cx="911225" cy="1766887"/>
            <a:chOff x="3898" y="967"/>
            <a:chExt cx="576" cy="1113"/>
          </a:xfrm>
        </p:grpSpPr>
        <p:sp>
          <p:nvSpPr>
            <p:cNvPr id="8337" name="Freeform 3229"/>
            <p:cNvSpPr>
              <a:spLocks/>
            </p:cNvSpPr>
            <p:nvPr/>
          </p:nvSpPr>
          <p:spPr bwMode="auto">
            <a:xfrm>
              <a:off x="3898" y="986"/>
              <a:ext cx="576" cy="1094"/>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93"/>
                  </a:moveTo>
                  <a:lnTo>
                    <a:pt x="19986" y="14731"/>
                  </a:lnTo>
                  <a:lnTo>
                    <a:pt x="19986"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38" name="Text Box 3230"/>
            <p:cNvSpPr txBox="1">
              <a:spLocks noChangeArrowheads="1"/>
            </p:cNvSpPr>
            <p:nvPr/>
          </p:nvSpPr>
          <p:spPr bwMode="auto">
            <a:xfrm rot="-5400000">
              <a:off x="3893" y="1408"/>
              <a:ext cx="9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6 - Demande d ’achat DA</a:t>
              </a:r>
            </a:p>
          </p:txBody>
        </p:sp>
      </p:grpSp>
      <p:grpSp>
        <p:nvGrpSpPr>
          <p:cNvPr id="1552543" name="Group 3231"/>
          <p:cNvGrpSpPr>
            <a:grpSpLocks/>
          </p:cNvGrpSpPr>
          <p:nvPr/>
        </p:nvGrpSpPr>
        <p:grpSpPr bwMode="auto">
          <a:xfrm>
            <a:off x="1558925" y="1490663"/>
            <a:ext cx="490538" cy="1046162"/>
            <a:chOff x="980" y="913"/>
            <a:chExt cx="312" cy="659"/>
          </a:xfrm>
        </p:grpSpPr>
        <p:sp>
          <p:nvSpPr>
            <p:cNvPr id="8335" name="Line 3232"/>
            <p:cNvSpPr>
              <a:spLocks noChangeShapeType="1"/>
            </p:cNvSpPr>
            <p:nvPr/>
          </p:nvSpPr>
          <p:spPr bwMode="auto">
            <a:xfrm>
              <a:off x="1133" y="1043"/>
              <a:ext cx="0" cy="461"/>
            </a:xfrm>
            <a:prstGeom prst="line">
              <a:avLst/>
            </a:prstGeom>
            <a:noFill/>
            <a:ln w="25400">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36" name="Text Box 3233"/>
            <p:cNvSpPr txBox="1">
              <a:spLocks noChangeArrowheads="1"/>
            </p:cNvSpPr>
            <p:nvPr/>
          </p:nvSpPr>
          <p:spPr bwMode="auto">
            <a:xfrm rot="-5400000">
              <a:off x="806" y="1087"/>
              <a:ext cx="65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nSpc>
                  <a:spcPct val="80000"/>
                </a:lnSpc>
                <a:spcBef>
                  <a:spcPct val="50000"/>
                </a:spcBef>
              </a:pPr>
              <a:r>
                <a:rPr lang="fr-FR" altLang="fr-FR" sz="800" b="1" dirty="0">
                  <a:solidFill>
                    <a:schemeClr val="tx2"/>
                  </a:solidFill>
                </a:rPr>
                <a:t>C</a:t>
              </a:r>
            </a:p>
            <a:p>
              <a:pPr>
                <a:lnSpc>
                  <a:spcPct val="50000"/>
                </a:lnSpc>
                <a:spcBef>
                  <a:spcPct val="50000"/>
                </a:spcBef>
              </a:pPr>
              <a:r>
                <a:rPr lang="fr-FR" altLang="fr-FR" sz="800" b="1" dirty="0">
                  <a:solidFill>
                    <a:schemeClr val="tx2"/>
                  </a:solidFill>
                </a:rPr>
                <a:t>Livraison</a:t>
              </a:r>
            </a:p>
            <a:p>
              <a:pPr>
                <a:lnSpc>
                  <a:spcPct val="70000"/>
                </a:lnSpc>
                <a:spcBef>
                  <a:spcPct val="50000"/>
                </a:spcBef>
              </a:pPr>
              <a:r>
                <a:rPr lang="fr-FR" altLang="fr-FR" sz="800" b="1" dirty="0">
                  <a:solidFill>
                    <a:schemeClr val="tx2"/>
                  </a:solidFill>
                </a:rPr>
                <a:t>charte</a:t>
              </a:r>
            </a:p>
            <a:p>
              <a:pPr>
                <a:lnSpc>
                  <a:spcPct val="50000"/>
                </a:lnSpc>
                <a:spcBef>
                  <a:spcPct val="50000"/>
                </a:spcBef>
              </a:pPr>
              <a:r>
                <a:rPr lang="fr-FR" altLang="fr-FR" sz="800" b="1" dirty="0">
                  <a:solidFill>
                    <a:schemeClr val="tx2"/>
                  </a:solidFill>
                </a:rPr>
                <a:t>qualité</a:t>
              </a:r>
            </a:p>
          </p:txBody>
        </p:sp>
      </p:grpSp>
      <p:grpSp>
        <p:nvGrpSpPr>
          <p:cNvPr id="1552546" name="Group 3234"/>
          <p:cNvGrpSpPr>
            <a:grpSpLocks/>
          </p:cNvGrpSpPr>
          <p:nvPr/>
        </p:nvGrpSpPr>
        <p:grpSpPr bwMode="auto">
          <a:xfrm>
            <a:off x="765175" y="2770188"/>
            <a:ext cx="850900" cy="2300287"/>
            <a:chOff x="482" y="1719"/>
            <a:chExt cx="536" cy="1449"/>
          </a:xfrm>
        </p:grpSpPr>
        <p:sp>
          <p:nvSpPr>
            <p:cNvPr id="8320" name="Rectangle 3235"/>
            <p:cNvSpPr>
              <a:spLocks noChangeArrowheads="1"/>
            </p:cNvSpPr>
            <p:nvPr/>
          </p:nvSpPr>
          <p:spPr bwMode="auto">
            <a:xfrm>
              <a:off x="558" y="2253"/>
              <a:ext cx="460" cy="231"/>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tx2"/>
                  </a:solidFill>
                  <a:latin typeface="Times New Roman" panose="02020603050405020304" pitchFamily="18" charset="0"/>
                </a:rPr>
                <a:t>Contrôle</a:t>
              </a:r>
            </a:p>
            <a:p>
              <a:r>
                <a:rPr lang="fr-FR" altLang="fr-FR" sz="1000" b="1" dirty="0">
                  <a:solidFill>
                    <a:schemeClr val="tx2"/>
                  </a:solidFill>
                  <a:latin typeface="Times New Roman" panose="02020603050405020304" pitchFamily="18" charset="0"/>
                </a:rPr>
                <a:t>fabrication</a:t>
              </a:r>
              <a:endParaRPr lang="fr-FR" altLang="fr-FR" sz="1000" dirty="0">
                <a:solidFill>
                  <a:schemeClr val="tx2"/>
                </a:solidFill>
                <a:latin typeface="Times New Roman" panose="02020603050405020304" pitchFamily="18" charset="0"/>
              </a:endParaRPr>
            </a:p>
          </p:txBody>
        </p:sp>
        <p:grpSp>
          <p:nvGrpSpPr>
            <p:cNvPr id="8321" name="Group 3236"/>
            <p:cNvGrpSpPr>
              <a:grpSpLocks/>
            </p:cNvGrpSpPr>
            <p:nvPr/>
          </p:nvGrpSpPr>
          <p:grpSpPr bwMode="auto">
            <a:xfrm>
              <a:off x="845" y="2482"/>
              <a:ext cx="129" cy="686"/>
              <a:chOff x="845" y="2482"/>
              <a:chExt cx="129" cy="686"/>
            </a:xfrm>
          </p:grpSpPr>
          <p:grpSp>
            <p:nvGrpSpPr>
              <p:cNvPr id="8331" name="Group 3237"/>
              <p:cNvGrpSpPr>
                <a:grpSpLocks/>
              </p:cNvGrpSpPr>
              <p:nvPr/>
            </p:nvGrpSpPr>
            <p:grpSpPr bwMode="auto">
              <a:xfrm>
                <a:off x="845" y="2482"/>
                <a:ext cx="129" cy="686"/>
                <a:chOff x="836" y="2482"/>
                <a:chExt cx="129" cy="686"/>
              </a:xfrm>
            </p:grpSpPr>
            <p:sp>
              <p:nvSpPr>
                <p:cNvPr id="8333" name="Rectangle 3238"/>
                <p:cNvSpPr>
                  <a:spLocks noChangeArrowheads="1"/>
                </p:cNvSpPr>
                <p:nvPr/>
              </p:nvSpPr>
              <p:spPr bwMode="auto">
                <a:xfrm>
                  <a:off x="836" y="2511"/>
                  <a:ext cx="101" cy="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chemeClr val="tx2"/>
                    </a:solidFill>
                    <a:latin typeface="Times New Roman" panose="02020603050405020304" pitchFamily="18" charset="0"/>
                  </a:endParaRPr>
                </a:p>
              </p:txBody>
            </p:sp>
            <p:sp>
              <p:nvSpPr>
                <p:cNvPr id="8334" name="Line 3239"/>
                <p:cNvSpPr>
                  <a:spLocks noChangeShapeType="1"/>
                </p:cNvSpPr>
                <p:nvPr/>
              </p:nvSpPr>
              <p:spPr bwMode="auto">
                <a:xfrm flipV="1">
                  <a:off x="965" y="2482"/>
                  <a:ext cx="0" cy="634"/>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sp>
            <p:nvSpPr>
              <p:cNvPr id="8332" name="Text Box 3240"/>
              <p:cNvSpPr txBox="1">
                <a:spLocks noChangeArrowheads="1"/>
              </p:cNvSpPr>
              <p:nvPr/>
            </p:nvSpPr>
            <p:spPr bwMode="auto">
              <a:xfrm rot="-5400000">
                <a:off x="583" y="2796"/>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F - Produits finis</a:t>
                </a:r>
              </a:p>
            </p:txBody>
          </p:sp>
        </p:grpSp>
        <p:grpSp>
          <p:nvGrpSpPr>
            <p:cNvPr id="8322" name="Group 3241"/>
            <p:cNvGrpSpPr>
              <a:grpSpLocks/>
            </p:cNvGrpSpPr>
            <p:nvPr/>
          </p:nvGrpSpPr>
          <p:grpSpPr bwMode="auto">
            <a:xfrm>
              <a:off x="664" y="2427"/>
              <a:ext cx="99" cy="689"/>
              <a:chOff x="664" y="2427"/>
              <a:chExt cx="99" cy="689"/>
            </a:xfrm>
          </p:grpSpPr>
          <p:sp>
            <p:nvSpPr>
              <p:cNvPr id="8329" name="Line 3242"/>
              <p:cNvSpPr>
                <a:spLocks noChangeShapeType="1"/>
              </p:cNvSpPr>
              <p:nvPr/>
            </p:nvSpPr>
            <p:spPr bwMode="auto">
              <a:xfrm>
                <a:off x="763" y="2482"/>
                <a:ext cx="0" cy="634"/>
              </a:xfrm>
              <a:prstGeom prst="line">
                <a:avLst/>
              </a:prstGeom>
              <a:noFill/>
              <a:ln w="25400">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30" name="Text Box 3243"/>
              <p:cNvSpPr txBox="1">
                <a:spLocks noChangeArrowheads="1"/>
              </p:cNvSpPr>
              <p:nvPr/>
            </p:nvSpPr>
            <p:spPr bwMode="auto">
              <a:xfrm rot="-5400000">
                <a:off x="373" y="2718"/>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G-Retour en fab</a:t>
                </a:r>
              </a:p>
            </p:txBody>
          </p:sp>
        </p:grpSp>
        <p:grpSp>
          <p:nvGrpSpPr>
            <p:cNvPr id="8323" name="Group 3244"/>
            <p:cNvGrpSpPr>
              <a:grpSpLocks/>
            </p:cNvGrpSpPr>
            <p:nvPr/>
          </p:nvGrpSpPr>
          <p:grpSpPr bwMode="auto">
            <a:xfrm>
              <a:off x="482" y="1814"/>
              <a:ext cx="211" cy="659"/>
              <a:chOff x="483" y="1814"/>
              <a:chExt cx="210" cy="659"/>
            </a:xfrm>
          </p:grpSpPr>
          <p:sp>
            <p:nvSpPr>
              <p:cNvPr id="8327" name="Freeform 3245"/>
              <p:cNvSpPr>
                <a:spLocks/>
              </p:cNvSpPr>
              <p:nvPr/>
            </p:nvSpPr>
            <p:spPr bwMode="auto">
              <a:xfrm>
                <a:off x="511" y="1898"/>
                <a:ext cx="182" cy="364"/>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56" y="19978"/>
                    </a:moveTo>
                    <a:lnTo>
                      <a:pt x="19956" y="9989"/>
                    </a:lnTo>
                    <a:lnTo>
                      <a:pt x="0" y="0"/>
                    </a:lnTo>
                  </a:path>
                </a:pathLst>
              </a:custGeom>
              <a:noFill/>
              <a:ln w="28575" cap="flat" cmpd="sng">
                <a:solidFill>
                  <a:srgbClr val="0000FF"/>
                </a:solidFill>
                <a:prstDash val="solid"/>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28" name="Text Box 3246"/>
              <p:cNvSpPr txBox="1">
                <a:spLocks noChangeArrowheads="1"/>
              </p:cNvSpPr>
              <p:nvPr/>
            </p:nvSpPr>
            <p:spPr bwMode="auto">
              <a:xfrm rot="-5400000">
                <a:off x="219" y="2078"/>
                <a:ext cx="659"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H</a:t>
                </a:r>
              </a:p>
              <a:p>
                <a:pPr>
                  <a:lnSpc>
                    <a:spcPct val="20000"/>
                  </a:lnSpc>
                  <a:spcBef>
                    <a:spcPct val="50000"/>
                  </a:spcBef>
                </a:pPr>
                <a:r>
                  <a:rPr lang="fr-FR" altLang="fr-FR" sz="800" b="1" dirty="0">
                    <a:solidFill>
                      <a:schemeClr val="tx2"/>
                    </a:solidFill>
                  </a:rPr>
                  <a:t>Rebuts</a:t>
                </a:r>
              </a:p>
            </p:txBody>
          </p:sp>
        </p:grpSp>
        <p:grpSp>
          <p:nvGrpSpPr>
            <p:cNvPr id="8324" name="Group 3247"/>
            <p:cNvGrpSpPr>
              <a:grpSpLocks/>
            </p:cNvGrpSpPr>
            <p:nvPr/>
          </p:nvGrpSpPr>
          <p:grpSpPr bwMode="auto">
            <a:xfrm>
              <a:off x="832" y="1719"/>
              <a:ext cx="133" cy="659"/>
              <a:chOff x="832" y="1719"/>
              <a:chExt cx="133" cy="659"/>
            </a:xfrm>
          </p:grpSpPr>
          <p:sp>
            <p:nvSpPr>
              <p:cNvPr id="8325" name="Line 3248"/>
              <p:cNvSpPr>
                <a:spLocks noChangeShapeType="1"/>
              </p:cNvSpPr>
              <p:nvPr/>
            </p:nvSpPr>
            <p:spPr bwMode="auto">
              <a:xfrm flipV="1">
                <a:off x="965" y="1849"/>
                <a:ext cx="0" cy="403"/>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26" name="Text Box 3249"/>
              <p:cNvSpPr txBox="1">
                <a:spLocks noChangeArrowheads="1"/>
              </p:cNvSpPr>
              <p:nvPr/>
            </p:nvSpPr>
            <p:spPr bwMode="auto">
              <a:xfrm rot="-5400000">
                <a:off x="541" y="2010"/>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I - Entrée PF</a:t>
                </a:r>
              </a:p>
            </p:txBody>
          </p:sp>
        </p:grpSp>
      </p:grpSp>
      <p:sp>
        <p:nvSpPr>
          <p:cNvPr id="8277" name="Line 3250"/>
          <p:cNvSpPr>
            <a:spLocks noChangeShapeType="1"/>
          </p:cNvSpPr>
          <p:nvPr/>
        </p:nvSpPr>
        <p:spPr bwMode="auto">
          <a:xfrm>
            <a:off x="3259138" y="784225"/>
            <a:ext cx="0" cy="63817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dirty="0"/>
          </a:p>
        </p:txBody>
      </p:sp>
      <p:grpSp>
        <p:nvGrpSpPr>
          <p:cNvPr id="1552563" name="Group 3251"/>
          <p:cNvGrpSpPr>
            <a:grpSpLocks/>
          </p:cNvGrpSpPr>
          <p:nvPr/>
        </p:nvGrpSpPr>
        <p:grpSpPr bwMode="auto">
          <a:xfrm>
            <a:off x="8805863" y="2428875"/>
            <a:ext cx="165100" cy="3292475"/>
            <a:chOff x="5547" y="1504"/>
            <a:chExt cx="104" cy="2074"/>
          </a:xfrm>
        </p:grpSpPr>
        <p:sp>
          <p:nvSpPr>
            <p:cNvPr id="8318" name="Line 3252"/>
            <p:cNvSpPr>
              <a:spLocks noChangeShapeType="1"/>
            </p:cNvSpPr>
            <p:nvPr/>
          </p:nvSpPr>
          <p:spPr bwMode="auto">
            <a:xfrm>
              <a:off x="5651" y="1504"/>
              <a:ext cx="0" cy="2074"/>
            </a:xfrm>
            <a:prstGeom prst="line">
              <a:avLst/>
            </a:prstGeom>
            <a:noFill/>
            <a:ln w="28575">
              <a:solidFill>
                <a:srgbClr val="FF0000"/>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19" name="Text Box 3253"/>
            <p:cNvSpPr txBox="1">
              <a:spLocks noChangeArrowheads="1"/>
            </p:cNvSpPr>
            <p:nvPr/>
          </p:nvSpPr>
          <p:spPr bwMode="auto">
            <a:xfrm rot="-5400000">
              <a:off x="5106" y="2475"/>
              <a:ext cx="9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28 - Facture</a:t>
              </a:r>
            </a:p>
          </p:txBody>
        </p:sp>
      </p:grpSp>
      <p:grpSp>
        <p:nvGrpSpPr>
          <p:cNvPr id="1552566" name="Group 3254"/>
          <p:cNvGrpSpPr>
            <a:grpSpLocks/>
          </p:cNvGrpSpPr>
          <p:nvPr/>
        </p:nvGrpSpPr>
        <p:grpSpPr bwMode="auto">
          <a:xfrm>
            <a:off x="9148763" y="2428875"/>
            <a:ext cx="149225" cy="3292475"/>
            <a:chOff x="5764" y="1504"/>
            <a:chExt cx="93" cy="2074"/>
          </a:xfrm>
        </p:grpSpPr>
        <p:sp>
          <p:nvSpPr>
            <p:cNvPr id="8316" name="Line 3255"/>
            <p:cNvSpPr>
              <a:spLocks noChangeShapeType="1"/>
            </p:cNvSpPr>
            <p:nvPr/>
          </p:nvSpPr>
          <p:spPr bwMode="auto">
            <a:xfrm>
              <a:off x="5856" y="1504"/>
              <a:ext cx="1" cy="2074"/>
            </a:xfrm>
            <a:prstGeom prst="line">
              <a:avLst/>
            </a:prstGeom>
            <a:noFill/>
            <a:ln w="28575">
              <a:solidFill>
                <a:srgbClr val="FF0000"/>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17" name="Text Box 3256"/>
            <p:cNvSpPr txBox="1">
              <a:spLocks noChangeArrowheads="1"/>
            </p:cNvSpPr>
            <p:nvPr/>
          </p:nvSpPr>
          <p:spPr bwMode="auto">
            <a:xfrm rot="-5400000">
              <a:off x="5323" y="2402"/>
              <a:ext cx="9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29 - Relance</a:t>
              </a:r>
            </a:p>
          </p:txBody>
        </p:sp>
      </p:grpSp>
      <p:grpSp>
        <p:nvGrpSpPr>
          <p:cNvPr id="1552569" name="Group 3257"/>
          <p:cNvGrpSpPr>
            <a:grpSpLocks/>
          </p:cNvGrpSpPr>
          <p:nvPr/>
        </p:nvGrpSpPr>
        <p:grpSpPr bwMode="auto">
          <a:xfrm>
            <a:off x="9394825" y="2417763"/>
            <a:ext cx="150813" cy="3316287"/>
            <a:chOff x="5918" y="1497"/>
            <a:chExt cx="94" cy="2089"/>
          </a:xfrm>
        </p:grpSpPr>
        <p:sp>
          <p:nvSpPr>
            <p:cNvPr id="8314" name="Line 3258"/>
            <p:cNvSpPr>
              <a:spLocks noChangeShapeType="1"/>
            </p:cNvSpPr>
            <p:nvPr/>
          </p:nvSpPr>
          <p:spPr bwMode="auto">
            <a:xfrm flipV="1">
              <a:off x="6011" y="1497"/>
              <a:ext cx="1" cy="2089"/>
            </a:xfrm>
            <a:prstGeom prst="line">
              <a:avLst/>
            </a:prstGeom>
            <a:noFill/>
            <a:ln w="28575">
              <a:solidFill>
                <a:srgbClr val="008000"/>
              </a:solidFill>
              <a:prstDash val="sysDash"/>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8315" name="Text Box 3259"/>
            <p:cNvSpPr txBox="1">
              <a:spLocks noChangeArrowheads="1"/>
            </p:cNvSpPr>
            <p:nvPr/>
          </p:nvSpPr>
          <p:spPr bwMode="auto">
            <a:xfrm rot="-5400000">
              <a:off x="5477" y="2296"/>
              <a:ext cx="9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30 - Encaissement</a:t>
              </a:r>
            </a:p>
          </p:txBody>
        </p:sp>
      </p:grpSp>
      <p:sp>
        <p:nvSpPr>
          <p:cNvPr id="1552572" name="Line 3260"/>
          <p:cNvSpPr>
            <a:spLocks noChangeShapeType="1"/>
          </p:cNvSpPr>
          <p:nvPr/>
        </p:nvSpPr>
        <p:spPr bwMode="auto">
          <a:xfrm flipH="1">
            <a:off x="5645150" y="4575175"/>
            <a:ext cx="176213" cy="503238"/>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dirty="0"/>
          </a:p>
        </p:txBody>
      </p:sp>
      <p:sp>
        <p:nvSpPr>
          <p:cNvPr id="1552573" name="Line 3261"/>
          <p:cNvSpPr>
            <a:spLocks noChangeShapeType="1"/>
          </p:cNvSpPr>
          <p:nvPr/>
        </p:nvSpPr>
        <p:spPr bwMode="auto">
          <a:xfrm>
            <a:off x="6189663" y="5353050"/>
            <a:ext cx="1173162" cy="471488"/>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dirty="0"/>
          </a:p>
        </p:txBody>
      </p:sp>
      <p:sp>
        <p:nvSpPr>
          <p:cNvPr id="1552574" name="Line 3262"/>
          <p:cNvSpPr>
            <a:spLocks noChangeShapeType="1"/>
          </p:cNvSpPr>
          <p:nvPr/>
        </p:nvSpPr>
        <p:spPr bwMode="auto">
          <a:xfrm flipH="1" flipV="1">
            <a:off x="6677025" y="4589463"/>
            <a:ext cx="781050" cy="1144587"/>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dirty="0"/>
          </a:p>
        </p:txBody>
      </p:sp>
      <p:grpSp>
        <p:nvGrpSpPr>
          <p:cNvPr id="1552575" name="Group 3263"/>
          <p:cNvGrpSpPr>
            <a:grpSpLocks/>
          </p:cNvGrpSpPr>
          <p:nvPr/>
        </p:nvGrpSpPr>
        <p:grpSpPr bwMode="auto">
          <a:xfrm>
            <a:off x="6191250" y="3808413"/>
            <a:ext cx="1298575" cy="1441450"/>
            <a:chOff x="3900" y="2373"/>
            <a:chExt cx="818" cy="908"/>
          </a:xfrm>
        </p:grpSpPr>
        <p:sp>
          <p:nvSpPr>
            <p:cNvPr id="8312" name="Text Box 3264"/>
            <p:cNvSpPr txBox="1">
              <a:spLocks noChangeArrowheads="1"/>
            </p:cNvSpPr>
            <p:nvPr/>
          </p:nvSpPr>
          <p:spPr bwMode="auto">
            <a:xfrm rot="-5400000">
              <a:off x="4374" y="2953"/>
              <a:ext cx="564"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Remise de prix</a:t>
              </a:r>
            </a:p>
          </p:txBody>
        </p:sp>
        <p:sp>
          <p:nvSpPr>
            <p:cNvPr id="8313" name="Freeform 3265"/>
            <p:cNvSpPr>
              <a:spLocks/>
            </p:cNvSpPr>
            <p:nvPr/>
          </p:nvSpPr>
          <p:spPr bwMode="auto">
            <a:xfrm>
              <a:off x="3900" y="2373"/>
              <a:ext cx="818" cy="908"/>
            </a:xfrm>
            <a:custGeom>
              <a:avLst/>
              <a:gdLst>
                <a:gd name="T0" fmla="*/ 0 w 600"/>
                <a:gd name="T1" fmla="*/ 131293 h 173"/>
                <a:gd name="T2" fmla="*/ 2072 w 600"/>
                <a:gd name="T3" fmla="*/ 131293 h 173"/>
                <a:gd name="T4" fmla="*/ 2072 w 600"/>
                <a:gd name="T5" fmla="*/ 0 h 173"/>
                <a:gd name="T6" fmla="*/ 0 60000 65536"/>
                <a:gd name="T7" fmla="*/ 0 60000 65536"/>
                <a:gd name="T8" fmla="*/ 0 60000 65536"/>
              </a:gdLst>
              <a:ahLst/>
              <a:cxnLst>
                <a:cxn ang="T6">
                  <a:pos x="T0" y="T1"/>
                </a:cxn>
                <a:cxn ang="T7">
                  <a:pos x="T2" y="T3"/>
                </a:cxn>
                <a:cxn ang="T8">
                  <a:pos x="T4" y="T5"/>
                </a:cxn>
              </a:cxnLst>
              <a:rect l="0" t="0" r="r" b="b"/>
              <a:pathLst>
                <a:path w="600" h="173">
                  <a:moveTo>
                    <a:pt x="0" y="173"/>
                  </a:moveTo>
                  <a:lnTo>
                    <a:pt x="600" y="173"/>
                  </a:lnTo>
                  <a:lnTo>
                    <a:pt x="600" y="0"/>
                  </a:lnTo>
                </a:path>
              </a:pathLst>
            </a:custGeom>
            <a:noFill/>
            <a:ln w="28575" cap="flat" cmpd="sng">
              <a:solidFill>
                <a:schemeClr val="hlink"/>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dirty="0"/>
            </a:p>
          </p:txBody>
        </p:sp>
      </p:grpSp>
      <p:sp>
        <p:nvSpPr>
          <p:cNvPr id="1552578" name="Text Box 3266"/>
          <p:cNvSpPr txBox="1">
            <a:spLocks noChangeArrowheads="1"/>
          </p:cNvSpPr>
          <p:nvPr/>
        </p:nvSpPr>
        <p:spPr bwMode="auto">
          <a:xfrm>
            <a:off x="5864225" y="4792663"/>
            <a:ext cx="917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hlink"/>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fr-FR" sz="1400" b="1" i="1" dirty="0" smtClean="0">
                <a:solidFill>
                  <a:schemeClr val="tx2"/>
                </a:solidFill>
                <a:effectLst>
                  <a:outerShdw blurRad="38100" dist="38100" dir="2700000" algn="tl">
                    <a:srgbClr val="C0C0C0"/>
                  </a:outerShdw>
                </a:effectLst>
                <a:latin typeface="Arial" pitchFamily="34" charset="0"/>
              </a:rPr>
              <a:t>Echanges</a:t>
            </a:r>
          </a:p>
        </p:txBody>
      </p:sp>
      <p:grpSp>
        <p:nvGrpSpPr>
          <p:cNvPr id="1552579" name="Group 3267"/>
          <p:cNvGrpSpPr>
            <a:grpSpLocks/>
          </p:cNvGrpSpPr>
          <p:nvPr/>
        </p:nvGrpSpPr>
        <p:grpSpPr bwMode="auto">
          <a:xfrm>
            <a:off x="7391400" y="3789363"/>
            <a:ext cx="660400" cy="1933575"/>
            <a:chOff x="4746" y="2361"/>
            <a:chExt cx="416" cy="1218"/>
          </a:xfrm>
        </p:grpSpPr>
        <p:sp>
          <p:nvSpPr>
            <p:cNvPr id="8310" name="Line 3268"/>
            <p:cNvSpPr>
              <a:spLocks noChangeShapeType="1"/>
            </p:cNvSpPr>
            <p:nvPr/>
          </p:nvSpPr>
          <p:spPr bwMode="auto">
            <a:xfrm flipH="1">
              <a:off x="4948" y="2361"/>
              <a:ext cx="1" cy="121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dirty="0"/>
            </a:p>
          </p:txBody>
        </p:sp>
        <p:sp>
          <p:nvSpPr>
            <p:cNvPr id="8311" name="Text Box 3269"/>
            <p:cNvSpPr txBox="1">
              <a:spLocks noChangeArrowheads="1"/>
            </p:cNvSpPr>
            <p:nvPr/>
          </p:nvSpPr>
          <p:spPr bwMode="auto">
            <a:xfrm>
              <a:off x="4746" y="3318"/>
              <a:ext cx="416"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1200" b="1" dirty="0">
                  <a:solidFill>
                    <a:schemeClr val="tx2"/>
                  </a:solidFill>
                </a:rPr>
                <a:t>Contacts</a:t>
              </a:r>
              <a:endParaRPr lang="fr-FR" altLang="fr-FR" sz="1000" b="1" dirty="0">
                <a:solidFill>
                  <a:schemeClr val="tx2"/>
                </a:solidFill>
              </a:endParaRPr>
            </a:p>
          </p:txBody>
        </p:sp>
      </p:grpSp>
      <p:grpSp>
        <p:nvGrpSpPr>
          <p:cNvPr id="1552582" name="Group 3270"/>
          <p:cNvGrpSpPr>
            <a:grpSpLocks/>
          </p:cNvGrpSpPr>
          <p:nvPr/>
        </p:nvGrpSpPr>
        <p:grpSpPr bwMode="auto">
          <a:xfrm>
            <a:off x="7927975" y="3795713"/>
            <a:ext cx="174625" cy="1920875"/>
            <a:chOff x="4994" y="2365"/>
            <a:chExt cx="110" cy="1210"/>
          </a:xfrm>
        </p:grpSpPr>
        <p:sp>
          <p:nvSpPr>
            <p:cNvPr id="8308" name="Text Box 3271"/>
            <p:cNvSpPr txBox="1">
              <a:spLocks noChangeArrowheads="1"/>
            </p:cNvSpPr>
            <p:nvPr/>
          </p:nvSpPr>
          <p:spPr bwMode="auto">
            <a:xfrm rot="-5400000">
              <a:off x="4703" y="3072"/>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chemeClr val="tx2"/>
                  </a:solidFill>
                </a:rPr>
                <a:t> Offre</a:t>
              </a:r>
            </a:p>
          </p:txBody>
        </p:sp>
        <p:sp>
          <p:nvSpPr>
            <p:cNvPr id="8309" name="Line 3272"/>
            <p:cNvSpPr>
              <a:spLocks noChangeShapeType="1"/>
            </p:cNvSpPr>
            <p:nvPr/>
          </p:nvSpPr>
          <p:spPr bwMode="auto">
            <a:xfrm flipV="1">
              <a:off x="5104" y="2365"/>
              <a:ext cx="0" cy="1210"/>
            </a:xfrm>
            <a:prstGeom prst="line">
              <a:avLst/>
            </a:prstGeom>
            <a:noFill/>
            <a:ln w="28575">
              <a:solidFill>
                <a:srgbClr val="FF0000"/>
              </a:solidFill>
              <a:round/>
              <a:headEnd type="triangle"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1552585" name="Group 3273"/>
          <p:cNvGrpSpPr>
            <a:grpSpLocks/>
          </p:cNvGrpSpPr>
          <p:nvPr/>
        </p:nvGrpSpPr>
        <p:grpSpPr bwMode="auto">
          <a:xfrm>
            <a:off x="87313" y="1341438"/>
            <a:ext cx="7446962" cy="4949825"/>
            <a:chOff x="55" y="846"/>
            <a:chExt cx="4691" cy="3091"/>
          </a:xfrm>
        </p:grpSpPr>
        <p:sp>
          <p:nvSpPr>
            <p:cNvPr id="8304" name="WordArt 3274"/>
            <p:cNvSpPr>
              <a:spLocks noChangeArrowheads="1" noChangeShapeType="1" noTextEdit="1"/>
            </p:cNvSpPr>
            <p:nvPr/>
          </p:nvSpPr>
          <p:spPr bwMode="auto">
            <a:xfrm>
              <a:off x="316" y="2177"/>
              <a:ext cx="3717" cy="960"/>
            </a:xfrm>
            <a:prstGeom prst="rect">
              <a:avLst/>
            </a:prstGeom>
          </p:spPr>
          <p:txBody>
            <a:bodyPr wrap="none" fromWordArt="1">
              <a:prstTxWarp prst="textSlantUp">
                <a:avLst>
                  <a:gd name="adj" fmla="val 55556"/>
                </a:avLst>
              </a:prstTxWarp>
            </a:bodyPr>
            <a:lstStyle/>
            <a:p>
              <a:r>
                <a:rPr lang="fr-FR" sz="2400" kern="10" dirty="0">
                  <a:ln w="9525">
                    <a:solidFill>
                      <a:srgbClr val="000000"/>
                    </a:solidFill>
                    <a:round/>
                    <a:headEnd/>
                    <a:tailEnd/>
                  </a:ln>
                  <a:solidFill>
                    <a:srgbClr val="000000"/>
                  </a:solidFill>
                  <a:latin typeface="Arial Black" panose="020B0A04020102020204" pitchFamily="34" charset="0"/>
                </a:rPr>
                <a:t>Gestion de production</a:t>
              </a:r>
            </a:p>
          </p:txBody>
        </p:sp>
        <p:grpSp>
          <p:nvGrpSpPr>
            <p:cNvPr id="8305" name="Group 3275"/>
            <p:cNvGrpSpPr>
              <a:grpSpLocks/>
            </p:cNvGrpSpPr>
            <p:nvPr/>
          </p:nvGrpSpPr>
          <p:grpSpPr bwMode="auto">
            <a:xfrm>
              <a:off x="55" y="846"/>
              <a:ext cx="4691" cy="3091"/>
              <a:chOff x="55" y="846"/>
              <a:chExt cx="4691" cy="3091"/>
            </a:xfrm>
          </p:grpSpPr>
          <p:sp>
            <p:nvSpPr>
              <p:cNvPr id="8306" name="Freeform 3276"/>
              <p:cNvSpPr>
                <a:spLocks/>
              </p:cNvSpPr>
              <p:nvPr/>
            </p:nvSpPr>
            <p:spPr bwMode="auto">
              <a:xfrm>
                <a:off x="55" y="846"/>
                <a:ext cx="4691" cy="545"/>
              </a:xfrm>
              <a:custGeom>
                <a:avLst/>
                <a:gdLst>
                  <a:gd name="T0" fmla="*/ 0 w 4691"/>
                  <a:gd name="T1" fmla="*/ 545 h 545"/>
                  <a:gd name="T2" fmla="*/ 3854 w 4691"/>
                  <a:gd name="T3" fmla="*/ 545 h 545"/>
                  <a:gd name="T4" fmla="*/ 3854 w 4691"/>
                  <a:gd name="T5" fmla="*/ 0 h 545"/>
                  <a:gd name="T6" fmla="*/ 4691 w 4691"/>
                  <a:gd name="T7" fmla="*/ 0 h 545"/>
                  <a:gd name="T8" fmla="*/ 4691 w 4691"/>
                  <a:gd name="T9" fmla="*/ 536 h 545"/>
                  <a:gd name="T10" fmla="*/ 4291 w 4691"/>
                  <a:gd name="T11" fmla="*/ 536 h 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91" h="545">
                    <a:moveTo>
                      <a:pt x="0" y="545"/>
                    </a:moveTo>
                    <a:lnTo>
                      <a:pt x="3854" y="545"/>
                    </a:lnTo>
                    <a:lnTo>
                      <a:pt x="3854" y="0"/>
                    </a:lnTo>
                    <a:lnTo>
                      <a:pt x="4691" y="0"/>
                    </a:lnTo>
                    <a:lnTo>
                      <a:pt x="4691" y="536"/>
                    </a:lnTo>
                    <a:lnTo>
                      <a:pt x="4291" y="536"/>
                    </a:lnTo>
                  </a:path>
                </a:pathLst>
              </a:custGeom>
              <a:noFill/>
              <a:ln w="57150" cap="flat" cmpd="sng">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r-FR" dirty="0"/>
              </a:p>
            </p:txBody>
          </p:sp>
          <p:sp>
            <p:nvSpPr>
              <p:cNvPr id="8307" name="Freeform 3277"/>
              <p:cNvSpPr>
                <a:spLocks/>
              </p:cNvSpPr>
              <p:nvPr/>
            </p:nvSpPr>
            <p:spPr bwMode="auto">
              <a:xfrm>
                <a:off x="55" y="1373"/>
                <a:ext cx="4282" cy="2564"/>
              </a:xfrm>
              <a:custGeom>
                <a:avLst/>
                <a:gdLst>
                  <a:gd name="T0" fmla="*/ 4273 w 4282"/>
                  <a:gd name="T1" fmla="*/ 9 h 2564"/>
                  <a:gd name="T2" fmla="*/ 4282 w 4282"/>
                  <a:gd name="T3" fmla="*/ 2564 h 2564"/>
                  <a:gd name="T4" fmla="*/ 0 w 4282"/>
                  <a:gd name="T5" fmla="*/ 2555 h 2564"/>
                  <a:gd name="T6" fmla="*/ 0 w 4282"/>
                  <a:gd name="T7" fmla="*/ 0 h 25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82" h="2564">
                    <a:moveTo>
                      <a:pt x="4273" y="9"/>
                    </a:moveTo>
                    <a:lnTo>
                      <a:pt x="4282" y="2564"/>
                    </a:lnTo>
                    <a:lnTo>
                      <a:pt x="0" y="2555"/>
                    </a:lnTo>
                    <a:lnTo>
                      <a:pt x="0" y="0"/>
                    </a:lnTo>
                  </a:path>
                </a:pathLst>
              </a:custGeom>
              <a:noFill/>
              <a:ln w="57150" cap="flat" cmpd="sng">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r-FR" dirty="0"/>
              </a:p>
            </p:txBody>
          </p:sp>
        </p:grpSp>
      </p:grpSp>
      <p:sp>
        <p:nvSpPr>
          <p:cNvPr id="8289" name="Rectangle 3278"/>
          <p:cNvSpPr>
            <a:spLocks noChangeArrowheads="1"/>
          </p:cNvSpPr>
          <p:nvPr/>
        </p:nvSpPr>
        <p:spPr bwMode="auto">
          <a:xfrm>
            <a:off x="6189663" y="1127125"/>
            <a:ext cx="1370012"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tx2"/>
                </a:solidFill>
                <a:latin typeface="Times New Roman" panose="02020603050405020304" pitchFamily="18" charset="0"/>
              </a:rPr>
              <a:t> </a:t>
            </a:r>
            <a:r>
              <a:rPr lang="fr-FR" altLang="fr-FR" sz="1400" b="1" dirty="0">
                <a:solidFill>
                  <a:schemeClr val="tx2"/>
                </a:solidFill>
                <a:latin typeface="Times New Roman" panose="02020603050405020304" pitchFamily="18" charset="0"/>
              </a:rPr>
              <a:t>ACHATS</a:t>
            </a:r>
          </a:p>
          <a:p>
            <a:r>
              <a:rPr lang="fr-FR" altLang="fr-FR" sz="1400" b="1" dirty="0">
                <a:solidFill>
                  <a:schemeClr val="tx2"/>
                </a:solidFill>
                <a:latin typeface="Times New Roman" panose="02020603050405020304" pitchFamily="18" charset="0"/>
              </a:rPr>
              <a:t>LOGISTIQUE</a:t>
            </a:r>
            <a:endParaRPr lang="fr-FR" altLang="fr-FR" sz="1000" dirty="0">
              <a:solidFill>
                <a:schemeClr val="tx2"/>
              </a:solidFill>
              <a:latin typeface="Times New Roman" panose="02020603050405020304" pitchFamily="18" charset="0"/>
            </a:endParaRPr>
          </a:p>
        </p:txBody>
      </p:sp>
      <p:sp>
        <p:nvSpPr>
          <p:cNvPr id="8290" name="Rectangle 3279"/>
          <p:cNvSpPr>
            <a:spLocks noChangeArrowheads="1"/>
          </p:cNvSpPr>
          <p:nvPr/>
        </p:nvSpPr>
        <p:spPr bwMode="auto">
          <a:xfrm>
            <a:off x="6099175" y="1066800"/>
            <a:ext cx="1576388" cy="5635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grpSp>
        <p:nvGrpSpPr>
          <p:cNvPr id="1552592" name="Group 3280"/>
          <p:cNvGrpSpPr>
            <a:grpSpLocks/>
          </p:cNvGrpSpPr>
          <p:nvPr/>
        </p:nvGrpSpPr>
        <p:grpSpPr bwMode="auto">
          <a:xfrm>
            <a:off x="3262313" y="796925"/>
            <a:ext cx="5065712" cy="1177925"/>
            <a:chOff x="2055" y="476"/>
            <a:chExt cx="3191" cy="742"/>
          </a:xfrm>
        </p:grpSpPr>
        <p:sp>
          <p:nvSpPr>
            <p:cNvPr id="8302" name="Rectangle 3281"/>
            <p:cNvSpPr>
              <a:spLocks noChangeArrowheads="1"/>
            </p:cNvSpPr>
            <p:nvPr/>
          </p:nvSpPr>
          <p:spPr bwMode="auto">
            <a:xfrm>
              <a:off x="2896" y="476"/>
              <a:ext cx="865"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13 - FACTURE</a:t>
              </a:r>
            </a:p>
          </p:txBody>
        </p:sp>
        <p:sp>
          <p:nvSpPr>
            <p:cNvPr id="8303" name="Freeform 3282"/>
            <p:cNvSpPr>
              <a:spLocks/>
            </p:cNvSpPr>
            <p:nvPr/>
          </p:nvSpPr>
          <p:spPr bwMode="auto">
            <a:xfrm>
              <a:off x="2055" y="573"/>
              <a:ext cx="3191" cy="645"/>
            </a:xfrm>
            <a:custGeom>
              <a:avLst/>
              <a:gdLst>
                <a:gd name="T0" fmla="*/ 0 w 3191"/>
                <a:gd name="T1" fmla="*/ 0 h 645"/>
                <a:gd name="T2" fmla="*/ 3191 w 3191"/>
                <a:gd name="T3" fmla="*/ 0 h 645"/>
                <a:gd name="T4" fmla="*/ 3191 w 3191"/>
                <a:gd name="T5" fmla="*/ 645 h 645"/>
                <a:gd name="T6" fmla="*/ 0 60000 65536"/>
                <a:gd name="T7" fmla="*/ 0 60000 65536"/>
                <a:gd name="T8" fmla="*/ 0 60000 65536"/>
              </a:gdLst>
              <a:ahLst/>
              <a:cxnLst>
                <a:cxn ang="T6">
                  <a:pos x="T0" y="T1"/>
                </a:cxn>
                <a:cxn ang="T7">
                  <a:pos x="T2" y="T3"/>
                </a:cxn>
                <a:cxn ang="T8">
                  <a:pos x="T4" y="T5"/>
                </a:cxn>
              </a:cxnLst>
              <a:rect l="0" t="0" r="r" b="b"/>
              <a:pathLst>
                <a:path w="3191" h="645">
                  <a:moveTo>
                    <a:pt x="0" y="0"/>
                  </a:moveTo>
                  <a:lnTo>
                    <a:pt x="3191" y="0"/>
                  </a:lnTo>
                  <a:lnTo>
                    <a:pt x="3191" y="645"/>
                  </a:lnTo>
                </a:path>
              </a:pathLst>
            </a:custGeom>
            <a:noFill/>
            <a:ln w="28575"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r-FR" dirty="0"/>
            </a:p>
          </p:txBody>
        </p:sp>
      </p:grpSp>
      <p:sp>
        <p:nvSpPr>
          <p:cNvPr id="8292" name="Rectangle 3283"/>
          <p:cNvSpPr>
            <a:spLocks noChangeArrowheads="1"/>
          </p:cNvSpPr>
          <p:nvPr/>
        </p:nvSpPr>
        <p:spPr bwMode="auto">
          <a:xfrm>
            <a:off x="1616075" y="874713"/>
            <a:ext cx="1558925" cy="20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a:solidFill>
                  <a:schemeClr val="tx2"/>
                </a:solidFill>
                <a:latin typeface="Times New Roman" panose="02020603050405020304" pitchFamily="18" charset="0"/>
              </a:rPr>
              <a:t>FOURNISSEUR</a:t>
            </a:r>
          </a:p>
          <a:p>
            <a:pPr algn="l"/>
            <a:r>
              <a:rPr lang="fr-FR" altLang="fr-FR" sz="1400" b="1" dirty="0">
                <a:solidFill>
                  <a:schemeClr val="tx2"/>
                </a:solidFill>
                <a:latin typeface="Times New Roman" panose="02020603050405020304" pitchFamily="18" charset="0"/>
              </a:rPr>
              <a:t>                    externe</a:t>
            </a:r>
          </a:p>
        </p:txBody>
      </p:sp>
      <p:grpSp>
        <p:nvGrpSpPr>
          <p:cNvPr id="1552596" name="Group 3284"/>
          <p:cNvGrpSpPr>
            <a:grpSpLocks/>
          </p:cNvGrpSpPr>
          <p:nvPr/>
        </p:nvGrpSpPr>
        <p:grpSpPr bwMode="auto">
          <a:xfrm>
            <a:off x="2805113" y="2420938"/>
            <a:ext cx="5511800" cy="227012"/>
            <a:chOff x="1767" y="1499"/>
            <a:chExt cx="3472" cy="143"/>
          </a:xfrm>
        </p:grpSpPr>
        <p:sp>
          <p:nvSpPr>
            <p:cNvPr id="8300" name="Rectangle 3285"/>
            <p:cNvSpPr>
              <a:spLocks noChangeArrowheads="1"/>
            </p:cNvSpPr>
            <p:nvPr/>
          </p:nvSpPr>
          <p:spPr bwMode="auto">
            <a:xfrm>
              <a:off x="3543" y="1518"/>
              <a:ext cx="1292" cy="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12 - Info de réception</a:t>
              </a:r>
            </a:p>
          </p:txBody>
        </p:sp>
        <p:sp>
          <p:nvSpPr>
            <p:cNvPr id="8301" name="Freeform 3286"/>
            <p:cNvSpPr>
              <a:spLocks/>
            </p:cNvSpPr>
            <p:nvPr/>
          </p:nvSpPr>
          <p:spPr bwMode="auto">
            <a:xfrm>
              <a:off x="1767" y="1499"/>
              <a:ext cx="3472" cy="127"/>
            </a:xfrm>
            <a:custGeom>
              <a:avLst/>
              <a:gdLst>
                <a:gd name="T0" fmla="*/ 0 w 20000"/>
                <a:gd name="T1" fmla="*/ 0 h 20000"/>
                <a:gd name="T2" fmla="*/ 18 w 20000"/>
                <a:gd name="T3" fmla="*/ 0 h 20000"/>
                <a:gd name="T4" fmla="*/ 18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88"/>
                  </a:moveTo>
                  <a:lnTo>
                    <a:pt x="19997" y="19988"/>
                  </a:lnTo>
                  <a:lnTo>
                    <a:pt x="19997"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1552599" name="Group 3287"/>
          <p:cNvGrpSpPr>
            <a:grpSpLocks/>
          </p:cNvGrpSpPr>
          <p:nvPr/>
        </p:nvGrpSpPr>
        <p:grpSpPr bwMode="auto">
          <a:xfrm>
            <a:off x="3521075" y="5456238"/>
            <a:ext cx="968375" cy="182562"/>
            <a:chOff x="2218" y="3411"/>
            <a:chExt cx="610" cy="115"/>
          </a:xfrm>
        </p:grpSpPr>
        <p:sp>
          <p:nvSpPr>
            <p:cNvPr id="8298" name="Rectangle 3288"/>
            <p:cNvSpPr>
              <a:spLocks noChangeArrowheads="1"/>
            </p:cNvSpPr>
            <p:nvPr/>
          </p:nvSpPr>
          <p:spPr bwMode="auto">
            <a:xfrm>
              <a:off x="2233" y="3411"/>
              <a:ext cx="595"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chemeClr val="tx2"/>
                  </a:solidFill>
                </a:rPr>
                <a:t>23 - Bilan d’OF</a:t>
              </a:r>
            </a:p>
          </p:txBody>
        </p:sp>
        <p:sp>
          <p:nvSpPr>
            <p:cNvPr id="8299" name="Line 3289"/>
            <p:cNvSpPr>
              <a:spLocks noChangeShapeType="1"/>
            </p:cNvSpPr>
            <p:nvPr/>
          </p:nvSpPr>
          <p:spPr bwMode="auto">
            <a:xfrm flipV="1">
              <a:off x="2218" y="3502"/>
              <a:ext cx="544" cy="6"/>
            </a:xfrm>
            <a:prstGeom prst="line">
              <a:avLst/>
            </a:prstGeom>
            <a:noFill/>
            <a:ln w="28575">
              <a:solidFill>
                <a:schemeClr val="hlink"/>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dirty="0"/>
            </a:p>
          </p:txBody>
        </p:sp>
      </p:grpSp>
      <p:sp>
        <p:nvSpPr>
          <p:cNvPr id="8295" name="Text Box 3290"/>
          <p:cNvSpPr txBox="1">
            <a:spLocks noChangeArrowheads="1"/>
          </p:cNvSpPr>
          <p:nvPr/>
        </p:nvSpPr>
        <p:spPr bwMode="auto">
          <a:xfrm>
            <a:off x="4386263" y="5438775"/>
            <a:ext cx="739775" cy="409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chemeClr val="tx2"/>
                </a:solidFill>
                <a:latin typeface="Times New Roman" panose="02020603050405020304" pitchFamily="18" charset="0"/>
              </a:rPr>
              <a:t>Contrôle de gestion</a:t>
            </a:r>
          </a:p>
        </p:txBody>
      </p:sp>
      <p:sp>
        <p:nvSpPr>
          <p:cNvPr id="8296" name="Rectangle 3291"/>
          <p:cNvSpPr>
            <a:spLocks noChangeArrowheads="1"/>
          </p:cNvSpPr>
          <p:nvPr/>
        </p:nvSpPr>
        <p:spPr bwMode="auto">
          <a:xfrm>
            <a:off x="1119188" y="5122863"/>
            <a:ext cx="1709737"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smtClean="0">
                <a:solidFill>
                  <a:schemeClr val="tx2"/>
                </a:solidFill>
                <a:latin typeface="Times New Roman" panose="02020603050405020304" pitchFamily="18" charset="0"/>
              </a:rPr>
              <a:t>ATELIER</a:t>
            </a:r>
            <a:endParaRPr lang="fr-FR" altLang="fr-FR" sz="1000" dirty="0">
              <a:solidFill>
                <a:schemeClr val="tx2"/>
              </a:solidFill>
              <a:latin typeface="Times New Roman" panose="02020603050405020304" pitchFamily="18" charset="0"/>
            </a:endParaRPr>
          </a:p>
        </p:txBody>
      </p:sp>
      <p:sp>
        <p:nvSpPr>
          <p:cNvPr id="8297" name="Rectangle 2259"/>
          <p:cNvSpPr txBox="1">
            <a:spLocks noChangeArrowheads="1"/>
          </p:cNvSpPr>
          <p:nvPr/>
        </p:nvSpPr>
        <p:spPr bwMode="auto">
          <a:xfrm>
            <a:off x="234950" y="82550"/>
            <a:ext cx="9671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i="1" dirty="0">
                <a:solidFill>
                  <a:srgbClr val="3333CC"/>
                </a:solidFill>
              </a:rPr>
              <a:t>Les FLUX de </a:t>
            </a:r>
            <a:r>
              <a:rPr lang="fr-FR" altLang="fr-FR" sz="3200" b="1" i="1" dirty="0" smtClean="0">
                <a:solidFill>
                  <a:srgbClr val="3333CC"/>
                </a:solidFill>
              </a:rPr>
              <a:t>l’ERP</a:t>
            </a:r>
            <a:r>
              <a:rPr lang="fr-FR" altLang="fr-FR" sz="3200" b="1" i="1" dirty="0">
                <a:solidFill>
                  <a:srgbClr val="3333CC"/>
                </a:solidFill>
              </a:rPr>
              <a:t>		</a:t>
            </a:r>
            <a:endParaRPr lang="fr-FR" altLang="fr-FR" sz="4400" dirty="0">
              <a:solidFill>
                <a:srgbClr val="3333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552579"/>
                                        </p:tgtEl>
                                        <p:attrNameLst>
                                          <p:attrName>style.visibility</p:attrName>
                                        </p:attrNameLst>
                                      </p:cBhvr>
                                      <p:to>
                                        <p:strVal val="visible"/>
                                      </p:to>
                                    </p:set>
                                    <p:anim calcmode="lin" valueType="num">
                                      <p:cBhvr>
                                        <p:cTn id="7" dur="5000" fill="hold"/>
                                        <p:tgtEl>
                                          <p:spTgt spid="1552579"/>
                                        </p:tgtEl>
                                        <p:attrNameLst>
                                          <p:attrName>ppt_w</p:attrName>
                                        </p:attrNameLst>
                                      </p:cBhvr>
                                      <p:tavLst>
                                        <p:tav tm="0" fmla="#ppt_w*sin(2.5*pi*$)">
                                          <p:val>
                                            <p:fltVal val="0"/>
                                          </p:val>
                                        </p:tav>
                                        <p:tav tm="100000">
                                          <p:val>
                                            <p:fltVal val="1"/>
                                          </p:val>
                                        </p:tav>
                                      </p:tavLst>
                                    </p:anim>
                                    <p:anim calcmode="lin" valueType="num">
                                      <p:cBhvr>
                                        <p:cTn id="8" dur="5000" fill="hold"/>
                                        <p:tgtEl>
                                          <p:spTgt spid="155257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552578"/>
                                        </p:tgtEl>
                                        <p:attrNameLst>
                                          <p:attrName>style.visibility</p:attrName>
                                        </p:attrNameLst>
                                      </p:cBhvr>
                                      <p:to>
                                        <p:strVal val="visible"/>
                                      </p:to>
                                    </p:set>
                                    <p:anim calcmode="lin" valueType="num">
                                      <p:cBhvr>
                                        <p:cTn id="13" dur="5000" fill="hold"/>
                                        <p:tgtEl>
                                          <p:spTgt spid="1552578"/>
                                        </p:tgtEl>
                                        <p:attrNameLst>
                                          <p:attrName>ppt_w</p:attrName>
                                        </p:attrNameLst>
                                      </p:cBhvr>
                                      <p:tavLst>
                                        <p:tav tm="0" fmla="#ppt_w*sin(2.5*pi*$)">
                                          <p:val>
                                            <p:fltVal val="0"/>
                                          </p:val>
                                        </p:tav>
                                        <p:tav tm="100000">
                                          <p:val>
                                            <p:fltVal val="1"/>
                                          </p:val>
                                        </p:tav>
                                      </p:tavLst>
                                    </p:anim>
                                    <p:anim calcmode="lin" valueType="num">
                                      <p:cBhvr>
                                        <p:cTn id="14" dur="5000" fill="hold"/>
                                        <p:tgtEl>
                                          <p:spTgt spid="1552578"/>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000"/>
                            </p:stCondLst>
                            <p:childTnLst>
                              <p:par>
                                <p:cTn id="16" presetID="22" presetClass="entr" presetSubtype="2" fill="hold" grpId="0" nodeType="afterEffect">
                                  <p:stCondLst>
                                    <p:cond delay="0"/>
                                  </p:stCondLst>
                                  <p:childTnLst>
                                    <p:set>
                                      <p:cBhvr>
                                        <p:cTn id="17" dur="1" fill="hold">
                                          <p:stCondLst>
                                            <p:cond delay="0"/>
                                          </p:stCondLst>
                                        </p:cTn>
                                        <p:tgtEl>
                                          <p:spTgt spid="1552574"/>
                                        </p:tgtEl>
                                        <p:attrNameLst>
                                          <p:attrName>style.visibility</p:attrName>
                                        </p:attrNameLst>
                                      </p:cBhvr>
                                      <p:to>
                                        <p:strVal val="visible"/>
                                      </p:to>
                                    </p:set>
                                    <p:animEffect transition="in" filter="wipe(right)">
                                      <p:cBhvr>
                                        <p:cTn id="18" dur="500"/>
                                        <p:tgtEl>
                                          <p:spTgt spid="1552574"/>
                                        </p:tgtEl>
                                      </p:cBhvr>
                                    </p:animEffect>
                                  </p:childTnLst>
                                </p:cTn>
                              </p:par>
                            </p:childTnLst>
                          </p:cTn>
                        </p:par>
                        <p:par>
                          <p:cTn id="19" fill="hold" nodeType="afterGroup">
                            <p:stCondLst>
                              <p:cond delay="5500"/>
                            </p:stCondLst>
                            <p:childTnLst>
                              <p:par>
                                <p:cTn id="20" presetID="22" presetClass="entr" presetSubtype="2" fill="hold" grpId="0" nodeType="afterEffect">
                                  <p:stCondLst>
                                    <p:cond delay="0"/>
                                  </p:stCondLst>
                                  <p:childTnLst>
                                    <p:set>
                                      <p:cBhvr>
                                        <p:cTn id="21" dur="1" fill="hold">
                                          <p:stCondLst>
                                            <p:cond delay="0"/>
                                          </p:stCondLst>
                                        </p:cTn>
                                        <p:tgtEl>
                                          <p:spTgt spid="1552572"/>
                                        </p:tgtEl>
                                        <p:attrNameLst>
                                          <p:attrName>style.visibility</p:attrName>
                                        </p:attrNameLst>
                                      </p:cBhvr>
                                      <p:to>
                                        <p:strVal val="visible"/>
                                      </p:to>
                                    </p:set>
                                    <p:animEffect transition="in" filter="wipe(right)">
                                      <p:cBhvr>
                                        <p:cTn id="22" dur="500"/>
                                        <p:tgtEl>
                                          <p:spTgt spid="1552572"/>
                                        </p:tgtEl>
                                      </p:cBhvr>
                                    </p:animEffect>
                                  </p:childTnLst>
                                </p:cTn>
                              </p:par>
                            </p:childTnLst>
                          </p:cTn>
                        </p:par>
                        <p:par>
                          <p:cTn id="23" fill="hold" nodeType="afterGroup">
                            <p:stCondLst>
                              <p:cond delay="6000"/>
                            </p:stCondLst>
                            <p:childTnLst>
                              <p:par>
                                <p:cTn id="24" presetID="22" presetClass="entr" presetSubtype="8" fill="hold" grpId="0" nodeType="afterEffect">
                                  <p:stCondLst>
                                    <p:cond delay="0"/>
                                  </p:stCondLst>
                                  <p:childTnLst>
                                    <p:set>
                                      <p:cBhvr>
                                        <p:cTn id="25" dur="1" fill="hold">
                                          <p:stCondLst>
                                            <p:cond delay="0"/>
                                          </p:stCondLst>
                                        </p:cTn>
                                        <p:tgtEl>
                                          <p:spTgt spid="1552573"/>
                                        </p:tgtEl>
                                        <p:attrNameLst>
                                          <p:attrName>style.visibility</p:attrName>
                                        </p:attrNameLst>
                                      </p:cBhvr>
                                      <p:to>
                                        <p:strVal val="visible"/>
                                      </p:to>
                                    </p:set>
                                    <p:animEffect transition="in" filter="wipe(left)">
                                      <p:cBhvr>
                                        <p:cTn id="26" dur="500"/>
                                        <p:tgtEl>
                                          <p:spTgt spid="155257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nodeType="clickEffect">
                                  <p:stCondLst>
                                    <p:cond delay="0"/>
                                  </p:stCondLst>
                                  <p:childTnLst>
                                    <p:set>
                                      <p:cBhvr>
                                        <p:cTn id="30" dur="1" fill="hold">
                                          <p:stCondLst>
                                            <p:cond delay="0"/>
                                          </p:stCondLst>
                                        </p:cTn>
                                        <p:tgtEl>
                                          <p:spTgt spid="1552575"/>
                                        </p:tgtEl>
                                        <p:attrNameLst>
                                          <p:attrName>style.visibility</p:attrName>
                                        </p:attrNameLst>
                                      </p:cBhvr>
                                      <p:to>
                                        <p:strVal val="visible"/>
                                      </p:to>
                                    </p:set>
                                    <p:anim calcmode="lin" valueType="num">
                                      <p:cBhvr>
                                        <p:cTn id="31" dur="500" fill="hold"/>
                                        <p:tgtEl>
                                          <p:spTgt spid="1552575"/>
                                        </p:tgtEl>
                                        <p:attrNameLst>
                                          <p:attrName>ppt_x</p:attrName>
                                        </p:attrNameLst>
                                      </p:cBhvr>
                                      <p:tavLst>
                                        <p:tav tm="0">
                                          <p:val>
                                            <p:strVal val="#ppt_x"/>
                                          </p:val>
                                        </p:tav>
                                        <p:tav tm="100000">
                                          <p:val>
                                            <p:strVal val="#ppt_x"/>
                                          </p:val>
                                        </p:tav>
                                      </p:tavLst>
                                    </p:anim>
                                    <p:anim calcmode="lin" valueType="num">
                                      <p:cBhvr>
                                        <p:cTn id="32" dur="500" fill="hold"/>
                                        <p:tgtEl>
                                          <p:spTgt spid="1552575"/>
                                        </p:tgtEl>
                                        <p:attrNameLst>
                                          <p:attrName>ppt_y</p:attrName>
                                        </p:attrNameLst>
                                      </p:cBhvr>
                                      <p:tavLst>
                                        <p:tav tm="0">
                                          <p:val>
                                            <p:strVal val="#ppt_y+#ppt_h/2"/>
                                          </p:val>
                                        </p:tav>
                                        <p:tav tm="100000">
                                          <p:val>
                                            <p:strVal val="#ppt_y"/>
                                          </p:val>
                                        </p:tav>
                                      </p:tavLst>
                                    </p:anim>
                                    <p:anim calcmode="lin" valueType="num">
                                      <p:cBhvr>
                                        <p:cTn id="33" dur="500" fill="hold"/>
                                        <p:tgtEl>
                                          <p:spTgt spid="1552575"/>
                                        </p:tgtEl>
                                        <p:attrNameLst>
                                          <p:attrName>ppt_w</p:attrName>
                                        </p:attrNameLst>
                                      </p:cBhvr>
                                      <p:tavLst>
                                        <p:tav tm="0">
                                          <p:val>
                                            <p:strVal val="#ppt_w"/>
                                          </p:val>
                                        </p:tav>
                                        <p:tav tm="100000">
                                          <p:val>
                                            <p:strVal val="#ppt_w"/>
                                          </p:val>
                                        </p:tav>
                                      </p:tavLst>
                                    </p:anim>
                                    <p:anim calcmode="lin" valueType="num">
                                      <p:cBhvr>
                                        <p:cTn id="34" dur="500" fill="hold"/>
                                        <p:tgtEl>
                                          <p:spTgt spid="1552575"/>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1552582"/>
                                        </p:tgtEl>
                                        <p:attrNameLst>
                                          <p:attrName>style.visibility</p:attrName>
                                        </p:attrNameLst>
                                      </p:cBhvr>
                                      <p:to>
                                        <p:strVal val="visible"/>
                                      </p:to>
                                    </p:set>
                                    <p:animEffect transition="in" filter="wipe(up)">
                                      <p:cBhvr>
                                        <p:cTn id="39" dur="500"/>
                                        <p:tgtEl>
                                          <p:spTgt spid="155258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1552524"/>
                                        </p:tgtEl>
                                        <p:attrNameLst>
                                          <p:attrName>style.visibility</p:attrName>
                                        </p:attrNameLst>
                                      </p:cBhvr>
                                      <p:to>
                                        <p:strVal val="visible"/>
                                      </p:to>
                                    </p:set>
                                    <p:animEffect transition="in" filter="wipe(down)">
                                      <p:cBhvr>
                                        <p:cTn id="44" dur="500"/>
                                        <p:tgtEl>
                                          <p:spTgt spid="155252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nodeType="clickEffect">
                                  <p:stCondLst>
                                    <p:cond delay="0"/>
                                  </p:stCondLst>
                                  <p:childTnLst>
                                    <p:set>
                                      <p:cBhvr>
                                        <p:cTn id="48" dur="1" fill="hold">
                                          <p:stCondLst>
                                            <p:cond delay="0"/>
                                          </p:stCondLst>
                                        </p:cTn>
                                        <p:tgtEl>
                                          <p:spTgt spid="1552459"/>
                                        </p:tgtEl>
                                        <p:attrNameLst>
                                          <p:attrName>style.visibility</p:attrName>
                                        </p:attrNameLst>
                                      </p:cBhvr>
                                      <p:to>
                                        <p:strVal val="visible"/>
                                      </p:to>
                                    </p:set>
                                    <p:animEffect transition="in" filter="wipe(right)">
                                      <p:cBhvr>
                                        <p:cTn id="49" dur="500"/>
                                        <p:tgtEl>
                                          <p:spTgt spid="155245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552456"/>
                                        </p:tgtEl>
                                        <p:attrNameLst>
                                          <p:attrName>style.visibility</p:attrName>
                                        </p:attrNameLst>
                                      </p:cBhvr>
                                      <p:to>
                                        <p:strVal val="visible"/>
                                      </p:to>
                                    </p:set>
                                    <p:animEffect transition="in" filter="wipe(left)">
                                      <p:cBhvr>
                                        <p:cTn id="54" dur="500"/>
                                        <p:tgtEl>
                                          <p:spTgt spid="155245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nodeType="clickEffect">
                                  <p:stCondLst>
                                    <p:cond delay="0"/>
                                  </p:stCondLst>
                                  <p:childTnLst>
                                    <p:set>
                                      <p:cBhvr>
                                        <p:cTn id="58" dur="1" fill="hold">
                                          <p:stCondLst>
                                            <p:cond delay="0"/>
                                          </p:stCondLst>
                                        </p:cTn>
                                        <p:tgtEl>
                                          <p:spTgt spid="1552462"/>
                                        </p:tgtEl>
                                        <p:attrNameLst>
                                          <p:attrName>style.visibility</p:attrName>
                                        </p:attrNameLst>
                                      </p:cBhvr>
                                      <p:to>
                                        <p:strVal val="visible"/>
                                      </p:to>
                                    </p:set>
                                    <p:animEffect transition="in" filter="wipe(right)">
                                      <p:cBhvr>
                                        <p:cTn id="59" dur="500"/>
                                        <p:tgtEl>
                                          <p:spTgt spid="155246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1552527"/>
                                        </p:tgtEl>
                                        <p:attrNameLst>
                                          <p:attrName>style.visibility</p:attrName>
                                        </p:attrNameLst>
                                      </p:cBhvr>
                                      <p:to>
                                        <p:strVal val="visible"/>
                                      </p:to>
                                    </p:set>
                                    <p:animEffect transition="in" filter="wipe(up)">
                                      <p:cBhvr>
                                        <p:cTn id="64" dur="500"/>
                                        <p:tgtEl>
                                          <p:spTgt spid="155252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nodeType="clickEffect">
                                  <p:stCondLst>
                                    <p:cond delay="0"/>
                                  </p:stCondLst>
                                  <p:childTnLst>
                                    <p:set>
                                      <p:cBhvr>
                                        <p:cTn id="68" dur="1" fill="hold">
                                          <p:stCondLst>
                                            <p:cond delay="0"/>
                                          </p:stCondLst>
                                        </p:cTn>
                                        <p:tgtEl>
                                          <p:spTgt spid="1552540"/>
                                        </p:tgtEl>
                                        <p:attrNameLst>
                                          <p:attrName>style.visibility</p:attrName>
                                        </p:attrNameLst>
                                      </p:cBhvr>
                                      <p:to>
                                        <p:strVal val="visible"/>
                                      </p:to>
                                    </p:set>
                                    <p:animEffect transition="in" filter="wipe(down)">
                                      <p:cBhvr>
                                        <p:cTn id="69" dur="500"/>
                                        <p:tgtEl>
                                          <p:spTgt spid="155254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2" fill="hold" nodeType="clickEffect">
                                  <p:stCondLst>
                                    <p:cond delay="0"/>
                                  </p:stCondLst>
                                  <p:childTnLst>
                                    <p:set>
                                      <p:cBhvr>
                                        <p:cTn id="73" dur="1" fill="hold">
                                          <p:stCondLst>
                                            <p:cond delay="0"/>
                                          </p:stCondLst>
                                        </p:cTn>
                                        <p:tgtEl>
                                          <p:spTgt spid="1552414"/>
                                        </p:tgtEl>
                                        <p:attrNameLst>
                                          <p:attrName>style.visibility</p:attrName>
                                        </p:attrNameLst>
                                      </p:cBhvr>
                                      <p:to>
                                        <p:strVal val="visible"/>
                                      </p:to>
                                    </p:set>
                                    <p:animEffect transition="in" filter="wipe(right)">
                                      <p:cBhvr>
                                        <p:cTn id="74" dur="500"/>
                                        <p:tgtEl>
                                          <p:spTgt spid="155241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2" fill="hold" nodeType="clickEffect">
                                  <p:stCondLst>
                                    <p:cond delay="0"/>
                                  </p:stCondLst>
                                  <p:childTnLst>
                                    <p:set>
                                      <p:cBhvr>
                                        <p:cTn id="78" dur="1" fill="hold">
                                          <p:stCondLst>
                                            <p:cond delay="0"/>
                                          </p:stCondLst>
                                        </p:cTn>
                                        <p:tgtEl>
                                          <p:spTgt spid="1552411"/>
                                        </p:tgtEl>
                                        <p:attrNameLst>
                                          <p:attrName>style.visibility</p:attrName>
                                        </p:attrNameLst>
                                      </p:cBhvr>
                                      <p:to>
                                        <p:strVal val="visible"/>
                                      </p:to>
                                    </p:set>
                                    <p:animEffect transition="in" filter="wipe(right)">
                                      <p:cBhvr>
                                        <p:cTn id="79" dur="500"/>
                                        <p:tgtEl>
                                          <p:spTgt spid="155241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1552471"/>
                                        </p:tgtEl>
                                        <p:attrNameLst>
                                          <p:attrName>style.visibility</p:attrName>
                                        </p:attrNameLst>
                                      </p:cBhvr>
                                      <p:to>
                                        <p:strVal val="visible"/>
                                      </p:to>
                                    </p:set>
                                    <p:animEffect transition="in" filter="wipe(left)">
                                      <p:cBhvr>
                                        <p:cTn id="84" dur="500"/>
                                        <p:tgtEl>
                                          <p:spTgt spid="155247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2" fill="hold" nodeType="clickEffect">
                                  <p:stCondLst>
                                    <p:cond delay="0"/>
                                  </p:stCondLst>
                                  <p:childTnLst>
                                    <p:set>
                                      <p:cBhvr>
                                        <p:cTn id="88" dur="1" fill="hold">
                                          <p:stCondLst>
                                            <p:cond delay="0"/>
                                          </p:stCondLst>
                                        </p:cTn>
                                        <p:tgtEl>
                                          <p:spTgt spid="1552474"/>
                                        </p:tgtEl>
                                        <p:attrNameLst>
                                          <p:attrName>style.visibility</p:attrName>
                                        </p:attrNameLst>
                                      </p:cBhvr>
                                      <p:to>
                                        <p:strVal val="visible"/>
                                      </p:to>
                                    </p:set>
                                    <p:animEffect transition="in" filter="wipe(right)">
                                      <p:cBhvr>
                                        <p:cTn id="89" dur="500"/>
                                        <p:tgtEl>
                                          <p:spTgt spid="155247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1552465"/>
                                        </p:tgtEl>
                                        <p:attrNameLst>
                                          <p:attrName>style.visibility</p:attrName>
                                        </p:attrNameLst>
                                      </p:cBhvr>
                                      <p:to>
                                        <p:strVal val="visible"/>
                                      </p:to>
                                    </p:set>
                                    <p:animEffect transition="in" filter="wipe(left)">
                                      <p:cBhvr>
                                        <p:cTn id="94" dur="500"/>
                                        <p:tgtEl>
                                          <p:spTgt spid="155246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2" fill="hold" nodeType="clickEffect">
                                  <p:stCondLst>
                                    <p:cond delay="0"/>
                                  </p:stCondLst>
                                  <p:childTnLst>
                                    <p:set>
                                      <p:cBhvr>
                                        <p:cTn id="98" dur="1" fill="hold">
                                          <p:stCondLst>
                                            <p:cond delay="0"/>
                                          </p:stCondLst>
                                        </p:cTn>
                                        <p:tgtEl>
                                          <p:spTgt spid="1552468"/>
                                        </p:tgtEl>
                                        <p:attrNameLst>
                                          <p:attrName>style.visibility</p:attrName>
                                        </p:attrNameLst>
                                      </p:cBhvr>
                                      <p:to>
                                        <p:strVal val="visible"/>
                                      </p:to>
                                    </p:set>
                                    <p:animEffect transition="in" filter="wipe(right)">
                                      <p:cBhvr>
                                        <p:cTn id="99" dur="500"/>
                                        <p:tgtEl>
                                          <p:spTgt spid="155246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childTnLst>
                                    <p:set>
                                      <p:cBhvr>
                                        <p:cTn id="103" dur="1" fill="hold">
                                          <p:stCondLst>
                                            <p:cond delay="0"/>
                                          </p:stCondLst>
                                        </p:cTn>
                                        <p:tgtEl>
                                          <p:spTgt spid="1552596"/>
                                        </p:tgtEl>
                                        <p:attrNameLst>
                                          <p:attrName>style.visibility</p:attrName>
                                        </p:attrNameLst>
                                      </p:cBhvr>
                                      <p:to>
                                        <p:strVal val="visible"/>
                                      </p:to>
                                    </p:set>
                                    <p:animEffect transition="in" filter="wipe(left)">
                                      <p:cBhvr>
                                        <p:cTn id="104" dur="500"/>
                                        <p:tgtEl>
                                          <p:spTgt spid="1552596"/>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childTnLst>
                                    <p:set>
                                      <p:cBhvr>
                                        <p:cTn id="108" dur="1" fill="hold">
                                          <p:stCondLst>
                                            <p:cond delay="0"/>
                                          </p:stCondLst>
                                        </p:cTn>
                                        <p:tgtEl>
                                          <p:spTgt spid="1552592"/>
                                        </p:tgtEl>
                                        <p:attrNameLst>
                                          <p:attrName>style.visibility</p:attrName>
                                        </p:attrNameLst>
                                      </p:cBhvr>
                                      <p:to>
                                        <p:strVal val="visible"/>
                                      </p:to>
                                    </p:set>
                                    <p:animEffect transition="in" filter="wipe(left)">
                                      <p:cBhvr>
                                        <p:cTn id="109" dur="500"/>
                                        <p:tgtEl>
                                          <p:spTgt spid="1552592"/>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2" fill="hold" nodeType="clickEffect">
                                  <p:stCondLst>
                                    <p:cond delay="0"/>
                                  </p:stCondLst>
                                  <p:childTnLst>
                                    <p:set>
                                      <p:cBhvr>
                                        <p:cTn id="113" dur="1" fill="hold">
                                          <p:stCondLst>
                                            <p:cond delay="0"/>
                                          </p:stCondLst>
                                        </p:cTn>
                                        <p:tgtEl>
                                          <p:spTgt spid="1552453"/>
                                        </p:tgtEl>
                                        <p:attrNameLst>
                                          <p:attrName>style.visibility</p:attrName>
                                        </p:attrNameLst>
                                      </p:cBhvr>
                                      <p:to>
                                        <p:strVal val="visible"/>
                                      </p:to>
                                    </p:set>
                                    <p:animEffect transition="in" filter="wipe(right)">
                                      <p:cBhvr>
                                        <p:cTn id="114" dur="500"/>
                                        <p:tgtEl>
                                          <p:spTgt spid="1552453"/>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4" fill="hold" nodeType="clickEffect">
                                  <p:stCondLst>
                                    <p:cond delay="0"/>
                                  </p:stCondLst>
                                  <p:childTnLst>
                                    <p:set>
                                      <p:cBhvr>
                                        <p:cTn id="118" dur="1" fill="hold">
                                          <p:stCondLst>
                                            <p:cond delay="0"/>
                                          </p:stCondLst>
                                        </p:cTn>
                                        <p:tgtEl>
                                          <p:spTgt spid="1552521"/>
                                        </p:tgtEl>
                                        <p:attrNameLst>
                                          <p:attrName>style.visibility</p:attrName>
                                        </p:attrNameLst>
                                      </p:cBhvr>
                                      <p:to>
                                        <p:strVal val="visible"/>
                                      </p:to>
                                    </p:set>
                                    <p:animEffect transition="in" filter="wipe(down)">
                                      <p:cBhvr>
                                        <p:cTn id="119" dur="500"/>
                                        <p:tgtEl>
                                          <p:spTgt spid="1552521"/>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1" fill="hold" nodeType="clickEffect">
                                  <p:stCondLst>
                                    <p:cond delay="0"/>
                                  </p:stCondLst>
                                  <p:childTnLst>
                                    <p:set>
                                      <p:cBhvr>
                                        <p:cTn id="123" dur="1" fill="hold">
                                          <p:stCondLst>
                                            <p:cond delay="0"/>
                                          </p:stCondLst>
                                        </p:cTn>
                                        <p:tgtEl>
                                          <p:spTgt spid="1552537"/>
                                        </p:tgtEl>
                                        <p:attrNameLst>
                                          <p:attrName>style.visibility</p:attrName>
                                        </p:attrNameLst>
                                      </p:cBhvr>
                                      <p:to>
                                        <p:strVal val="visible"/>
                                      </p:to>
                                    </p:set>
                                    <p:animEffect transition="in" filter="wipe(up)">
                                      <p:cBhvr>
                                        <p:cTn id="124" dur="500"/>
                                        <p:tgtEl>
                                          <p:spTgt spid="1552537"/>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4" fill="hold" nodeType="clickEffect">
                                  <p:stCondLst>
                                    <p:cond delay="0"/>
                                  </p:stCondLst>
                                  <p:childTnLst>
                                    <p:set>
                                      <p:cBhvr>
                                        <p:cTn id="128" dur="1" fill="hold">
                                          <p:stCondLst>
                                            <p:cond delay="0"/>
                                          </p:stCondLst>
                                        </p:cTn>
                                        <p:tgtEl>
                                          <p:spTgt spid="1552503"/>
                                        </p:tgtEl>
                                        <p:attrNameLst>
                                          <p:attrName>style.visibility</p:attrName>
                                        </p:attrNameLst>
                                      </p:cBhvr>
                                      <p:to>
                                        <p:strVal val="visible"/>
                                      </p:to>
                                    </p:set>
                                    <p:animEffect transition="in" filter="wipe(down)">
                                      <p:cBhvr>
                                        <p:cTn id="129" dur="500"/>
                                        <p:tgtEl>
                                          <p:spTgt spid="1552503"/>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1" fill="hold" nodeType="clickEffect">
                                  <p:stCondLst>
                                    <p:cond delay="0"/>
                                  </p:stCondLst>
                                  <p:childTnLst>
                                    <p:set>
                                      <p:cBhvr>
                                        <p:cTn id="133" dur="1" fill="hold">
                                          <p:stCondLst>
                                            <p:cond delay="0"/>
                                          </p:stCondLst>
                                        </p:cTn>
                                        <p:tgtEl>
                                          <p:spTgt spid="1552500"/>
                                        </p:tgtEl>
                                        <p:attrNameLst>
                                          <p:attrName>style.visibility</p:attrName>
                                        </p:attrNameLst>
                                      </p:cBhvr>
                                      <p:to>
                                        <p:strVal val="visible"/>
                                      </p:to>
                                    </p:set>
                                    <p:animEffect transition="in" filter="wipe(up)">
                                      <p:cBhvr>
                                        <p:cTn id="134" dur="500"/>
                                        <p:tgtEl>
                                          <p:spTgt spid="1552500"/>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4" fill="hold" nodeType="clickEffect">
                                  <p:stCondLst>
                                    <p:cond delay="0"/>
                                  </p:stCondLst>
                                  <p:childTnLst>
                                    <p:set>
                                      <p:cBhvr>
                                        <p:cTn id="138" dur="1" fill="hold">
                                          <p:stCondLst>
                                            <p:cond delay="0"/>
                                          </p:stCondLst>
                                        </p:cTn>
                                        <p:tgtEl>
                                          <p:spTgt spid="1552534"/>
                                        </p:tgtEl>
                                        <p:attrNameLst>
                                          <p:attrName>style.visibility</p:attrName>
                                        </p:attrNameLst>
                                      </p:cBhvr>
                                      <p:to>
                                        <p:strVal val="visible"/>
                                      </p:to>
                                    </p:set>
                                    <p:animEffect transition="in" filter="wipe(down)">
                                      <p:cBhvr>
                                        <p:cTn id="139" dur="500"/>
                                        <p:tgtEl>
                                          <p:spTgt spid="1552534"/>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4" fill="hold" nodeType="clickEffect">
                                  <p:stCondLst>
                                    <p:cond delay="0"/>
                                  </p:stCondLst>
                                  <p:childTnLst>
                                    <p:set>
                                      <p:cBhvr>
                                        <p:cTn id="143" dur="1" fill="hold">
                                          <p:stCondLst>
                                            <p:cond delay="0"/>
                                          </p:stCondLst>
                                        </p:cTn>
                                        <p:tgtEl>
                                          <p:spTgt spid="1552530"/>
                                        </p:tgtEl>
                                        <p:attrNameLst>
                                          <p:attrName>style.visibility</p:attrName>
                                        </p:attrNameLst>
                                      </p:cBhvr>
                                      <p:to>
                                        <p:strVal val="visible"/>
                                      </p:to>
                                    </p:set>
                                    <p:animEffect transition="in" filter="wipe(down)">
                                      <p:cBhvr>
                                        <p:cTn id="144" dur="500"/>
                                        <p:tgtEl>
                                          <p:spTgt spid="1552530"/>
                                        </p:tgtEl>
                                      </p:cBhvr>
                                    </p:animEffect>
                                  </p:childTnLst>
                                </p:cTn>
                              </p:par>
                            </p:childTnLst>
                          </p:cTn>
                        </p:par>
                        <p:par>
                          <p:cTn id="145" fill="hold" nodeType="afterGroup">
                            <p:stCondLst>
                              <p:cond delay="500"/>
                            </p:stCondLst>
                            <p:childTnLst>
                              <p:par>
                                <p:cTn id="146" presetID="22" presetClass="entr" presetSubtype="8" fill="hold" nodeType="afterEffect">
                                  <p:stCondLst>
                                    <p:cond delay="0"/>
                                  </p:stCondLst>
                                  <p:childTnLst>
                                    <p:set>
                                      <p:cBhvr>
                                        <p:cTn id="147" dur="1" fill="hold">
                                          <p:stCondLst>
                                            <p:cond delay="0"/>
                                          </p:stCondLst>
                                        </p:cTn>
                                        <p:tgtEl>
                                          <p:spTgt spid="1552427"/>
                                        </p:tgtEl>
                                        <p:attrNameLst>
                                          <p:attrName>style.visibility</p:attrName>
                                        </p:attrNameLst>
                                      </p:cBhvr>
                                      <p:to>
                                        <p:strVal val="visible"/>
                                      </p:to>
                                    </p:set>
                                    <p:animEffect transition="in" filter="wipe(left)">
                                      <p:cBhvr>
                                        <p:cTn id="148" dur="500"/>
                                        <p:tgtEl>
                                          <p:spTgt spid="1552427"/>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4" fill="hold" nodeType="clickEffect">
                                  <p:stCondLst>
                                    <p:cond delay="0"/>
                                  </p:stCondLst>
                                  <p:childTnLst>
                                    <p:set>
                                      <p:cBhvr>
                                        <p:cTn id="152" dur="1" fill="hold">
                                          <p:stCondLst>
                                            <p:cond delay="0"/>
                                          </p:stCondLst>
                                        </p:cTn>
                                        <p:tgtEl>
                                          <p:spTgt spid="1552506"/>
                                        </p:tgtEl>
                                        <p:attrNameLst>
                                          <p:attrName>style.visibility</p:attrName>
                                        </p:attrNameLst>
                                      </p:cBhvr>
                                      <p:to>
                                        <p:strVal val="visible"/>
                                      </p:to>
                                    </p:set>
                                    <p:animEffect transition="in" filter="wipe(down)">
                                      <p:cBhvr>
                                        <p:cTn id="153" dur="500"/>
                                        <p:tgtEl>
                                          <p:spTgt spid="1552506"/>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2" presetClass="entr" presetSubtype="8" fill="hold" nodeType="clickEffect">
                                  <p:stCondLst>
                                    <p:cond delay="0"/>
                                  </p:stCondLst>
                                  <p:childTnLst>
                                    <p:set>
                                      <p:cBhvr>
                                        <p:cTn id="157" dur="1" fill="hold">
                                          <p:stCondLst>
                                            <p:cond delay="0"/>
                                          </p:stCondLst>
                                        </p:cTn>
                                        <p:tgtEl>
                                          <p:spTgt spid="1552599"/>
                                        </p:tgtEl>
                                        <p:attrNameLst>
                                          <p:attrName>style.visibility</p:attrName>
                                        </p:attrNameLst>
                                      </p:cBhvr>
                                      <p:to>
                                        <p:strVal val="visible"/>
                                      </p:to>
                                    </p:set>
                                    <p:animEffect transition="in" filter="wipe(left)">
                                      <p:cBhvr>
                                        <p:cTn id="158" dur="500"/>
                                        <p:tgtEl>
                                          <p:spTgt spid="1552599"/>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8" fill="hold" nodeType="clickEffect">
                                  <p:stCondLst>
                                    <p:cond delay="0"/>
                                  </p:stCondLst>
                                  <p:childTnLst>
                                    <p:set>
                                      <p:cBhvr>
                                        <p:cTn id="162" dur="1" fill="hold">
                                          <p:stCondLst>
                                            <p:cond delay="0"/>
                                          </p:stCondLst>
                                        </p:cTn>
                                        <p:tgtEl>
                                          <p:spTgt spid="1552487"/>
                                        </p:tgtEl>
                                        <p:attrNameLst>
                                          <p:attrName>style.visibility</p:attrName>
                                        </p:attrNameLst>
                                      </p:cBhvr>
                                      <p:to>
                                        <p:strVal val="visible"/>
                                      </p:to>
                                    </p:set>
                                    <p:animEffect transition="in" filter="wipe(left)">
                                      <p:cBhvr>
                                        <p:cTn id="163" dur="500"/>
                                        <p:tgtEl>
                                          <p:spTgt spid="1552487"/>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2" presetClass="entr" presetSubtype="8" fill="hold" nodeType="clickEffect">
                                  <p:stCondLst>
                                    <p:cond delay="0"/>
                                  </p:stCondLst>
                                  <p:childTnLst>
                                    <p:set>
                                      <p:cBhvr>
                                        <p:cTn id="167" dur="1" fill="hold">
                                          <p:stCondLst>
                                            <p:cond delay="0"/>
                                          </p:stCondLst>
                                        </p:cTn>
                                        <p:tgtEl>
                                          <p:spTgt spid="1552490"/>
                                        </p:tgtEl>
                                        <p:attrNameLst>
                                          <p:attrName>style.visibility</p:attrName>
                                        </p:attrNameLst>
                                      </p:cBhvr>
                                      <p:to>
                                        <p:strVal val="visible"/>
                                      </p:to>
                                    </p:set>
                                    <p:animEffect transition="in" filter="wipe(left)">
                                      <p:cBhvr>
                                        <p:cTn id="168" dur="500"/>
                                        <p:tgtEl>
                                          <p:spTgt spid="1552490"/>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2" presetClass="entr" presetSubtype="8" fill="hold" nodeType="clickEffect">
                                  <p:stCondLst>
                                    <p:cond delay="0"/>
                                  </p:stCondLst>
                                  <p:childTnLst>
                                    <p:set>
                                      <p:cBhvr>
                                        <p:cTn id="172" dur="1" fill="hold">
                                          <p:stCondLst>
                                            <p:cond delay="0"/>
                                          </p:stCondLst>
                                        </p:cTn>
                                        <p:tgtEl>
                                          <p:spTgt spid="1552439"/>
                                        </p:tgtEl>
                                        <p:attrNameLst>
                                          <p:attrName>style.visibility</p:attrName>
                                        </p:attrNameLst>
                                      </p:cBhvr>
                                      <p:to>
                                        <p:strVal val="visible"/>
                                      </p:to>
                                    </p:set>
                                    <p:animEffect transition="in" filter="wipe(left)">
                                      <p:cBhvr>
                                        <p:cTn id="173" dur="500"/>
                                        <p:tgtEl>
                                          <p:spTgt spid="1552439"/>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1" fill="hold" nodeType="clickEffect">
                                  <p:stCondLst>
                                    <p:cond delay="0"/>
                                  </p:stCondLst>
                                  <p:childTnLst>
                                    <p:set>
                                      <p:cBhvr>
                                        <p:cTn id="177" dur="1" fill="hold">
                                          <p:stCondLst>
                                            <p:cond delay="0"/>
                                          </p:stCondLst>
                                        </p:cTn>
                                        <p:tgtEl>
                                          <p:spTgt spid="1552563"/>
                                        </p:tgtEl>
                                        <p:attrNameLst>
                                          <p:attrName>style.visibility</p:attrName>
                                        </p:attrNameLst>
                                      </p:cBhvr>
                                      <p:to>
                                        <p:strVal val="visible"/>
                                      </p:to>
                                    </p:set>
                                    <p:animEffect transition="in" filter="wipe(up)">
                                      <p:cBhvr>
                                        <p:cTn id="178" dur="500"/>
                                        <p:tgtEl>
                                          <p:spTgt spid="1552563"/>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1" fill="hold" nodeType="clickEffect">
                                  <p:stCondLst>
                                    <p:cond delay="0"/>
                                  </p:stCondLst>
                                  <p:childTnLst>
                                    <p:set>
                                      <p:cBhvr>
                                        <p:cTn id="182" dur="1" fill="hold">
                                          <p:stCondLst>
                                            <p:cond delay="0"/>
                                          </p:stCondLst>
                                        </p:cTn>
                                        <p:tgtEl>
                                          <p:spTgt spid="1552566"/>
                                        </p:tgtEl>
                                        <p:attrNameLst>
                                          <p:attrName>style.visibility</p:attrName>
                                        </p:attrNameLst>
                                      </p:cBhvr>
                                      <p:to>
                                        <p:strVal val="visible"/>
                                      </p:to>
                                    </p:set>
                                    <p:animEffect transition="in" filter="wipe(up)">
                                      <p:cBhvr>
                                        <p:cTn id="183" dur="500"/>
                                        <p:tgtEl>
                                          <p:spTgt spid="1552566"/>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ntr" presetSubtype="4" fill="hold" nodeType="clickEffect">
                                  <p:stCondLst>
                                    <p:cond delay="0"/>
                                  </p:stCondLst>
                                  <p:childTnLst>
                                    <p:set>
                                      <p:cBhvr>
                                        <p:cTn id="187" dur="1" fill="hold">
                                          <p:stCondLst>
                                            <p:cond delay="0"/>
                                          </p:stCondLst>
                                        </p:cTn>
                                        <p:tgtEl>
                                          <p:spTgt spid="1552569"/>
                                        </p:tgtEl>
                                        <p:attrNameLst>
                                          <p:attrName>style.visibility</p:attrName>
                                        </p:attrNameLst>
                                      </p:cBhvr>
                                      <p:to>
                                        <p:strVal val="visible"/>
                                      </p:to>
                                    </p:set>
                                    <p:animEffect transition="in" filter="wipe(down)">
                                      <p:cBhvr>
                                        <p:cTn id="188" dur="500"/>
                                        <p:tgtEl>
                                          <p:spTgt spid="1552569"/>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2" presetClass="entr" presetSubtype="4" fill="hold" nodeType="clickEffect">
                                  <p:stCondLst>
                                    <p:cond delay="0"/>
                                  </p:stCondLst>
                                  <p:childTnLst>
                                    <p:set>
                                      <p:cBhvr>
                                        <p:cTn id="192" dur="1" fill="hold">
                                          <p:stCondLst>
                                            <p:cond delay="0"/>
                                          </p:stCondLst>
                                        </p:cTn>
                                        <p:tgtEl>
                                          <p:spTgt spid="1552484"/>
                                        </p:tgtEl>
                                        <p:attrNameLst>
                                          <p:attrName>style.visibility</p:attrName>
                                        </p:attrNameLst>
                                      </p:cBhvr>
                                      <p:to>
                                        <p:strVal val="visible"/>
                                      </p:to>
                                    </p:set>
                                    <p:animEffect transition="in" filter="wipe(down)">
                                      <p:cBhvr>
                                        <p:cTn id="193" dur="500"/>
                                        <p:tgtEl>
                                          <p:spTgt spid="1552484"/>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1" presetClass="entr" presetSubtype="0" fill="hold" nodeType="clickEffect">
                                  <p:stCondLst>
                                    <p:cond delay="0"/>
                                  </p:stCondLst>
                                  <p:childTnLst>
                                    <p:set>
                                      <p:cBhvr>
                                        <p:cTn id="197" dur="1" fill="hold">
                                          <p:stCondLst>
                                            <p:cond delay="499"/>
                                          </p:stCondLst>
                                        </p:cTn>
                                        <p:tgtEl>
                                          <p:spTgt spid="1552546"/>
                                        </p:tgtEl>
                                        <p:attrNameLst>
                                          <p:attrName>style.visibility</p:attrName>
                                        </p:attrNameLst>
                                      </p:cBhvr>
                                      <p:to>
                                        <p:strVal val="visible"/>
                                      </p:to>
                                    </p:set>
                                  </p:childTnLst>
                                  <p:subTnLst>
                                    <p:set>
                                      <p:cBhvr override="childStyle">
                                        <p:cTn dur="1" fill="hold" display="0" masterRel="nextClick" afterEffect="1"/>
                                        <p:tgtEl>
                                          <p:spTgt spid="1552546"/>
                                        </p:tgtEl>
                                        <p:attrNameLst>
                                          <p:attrName>style.visibility</p:attrName>
                                        </p:attrNameLst>
                                      </p:cBhvr>
                                      <p:to>
                                        <p:strVal val="hidden"/>
                                      </p:to>
                                    </p:set>
                                  </p:sub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ntr" presetSubtype="1" fill="hold" nodeType="clickEffect">
                                  <p:stCondLst>
                                    <p:cond delay="0"/>
                                  </p:stCondLst>
                                  <p:childTnLst>
                                    <p:set>
                                      <p:cBhvr>
                                        <p:cTn id="201" dur="1" fill="hold">
                                          <p:stCondLst>
                                            <p:cond delay="0"/>
                                          </p:stCondLst>
                                        </p:cTn>
                                        <p:tgtEl>
                                          <p:spTgt spid="1552543"/>
                                        </p:tgtEl>
                                        <p:attrNameLst>
                                          <p:attrName>style.visibility</p:attrName>
                                        </p:attrNameLst>
                                      </p:cBhvr>
                                      <p:to>
                                        <p:strVal val="visible"/>
                                      </p:to>
                                    </p:set>
                                    <p:animEffect transition="in" filter="wipe(up)">
                                      <p:cBhvr>
                                        <p:cTn id="202" dur="500"/>
                                        <p:tgtEl>
                                          <p:spTgt spid="1552543"/>
                                        </p:tgtEl>
                                      </p:cBhvr>
                                    </p:animEffect>
                                  </p:childTnLst>
                                  <p:subTnLst>
                                    <p:set>
                                      <p:cBhvr override="childStyle">
                                        <p:cTn dur="1" fill="hold" display="0" masterRel="nextClick" afterEffect="1"/>
                                        <p:tgtEl>
                                          <p:spTgt spid="1552543"/>
                                        </p:tgtEl>
                                        <p:attrNameLst>
                                          <p:attrName>style.visibility</p:attrName>
                                        </p:attrNameLst>
                                      </p:cBhvr>
                                      <p:to>
                                        <p:strVal val="hidden"/>
                                      </p:to>
                                    </p:set>
                                  </p:subTnLst>
                                </p:cTn>
                              </p:par>
                            </p:childTnLst>
                          </p:cTn>
                        </p:par>
                      </p:childTnLst>
                    </p:cTn>
                  </p:par>
                  <p:par>
                    <p:cTn id="203" fill="hold" nodeType="clickPar">
                      <p:stCondLst>
                        <p:cond delay="indefinite"/>
                      </p:stCondLst>
                      <p:childTnLst>
                        <p:par>
                          <p:cTn id="204" fill="hold" nodeType="withGroup">
                            <p:stCondLst>
                              <p:cond delay="0"/>
                            </p:stCondLst>
                            <p:childTnLst>
                              <p:par>
                                <p:cTn id="205" presetID="22" presetClass="entr" presetSubtype="1" fill="hold" nodeType="clickEffect">
                                  <p:stCondLst>
                                    <p:cond delay="0"/>
                                  </p:stCondLst>
                                  <p:childTnLst>
                                    <p:set>
                                      <p:cBhvr>
                                        <p:cTn id="206" dur="1" fill="hold">
                                          <p:stCondLst>
                                            <p:cond delay="0"/>
                                          </p:stCondLst>
                                        </p:cTn>
                                        <p:tgtEl>
                                          <p:spTgt spid="1552497"/>
                                        </p:tgtEl>
                                        <p:attrNameLst>
                                          <p:attrName>style.visibility</p:attrName>
                                        </p:attrNameLst>
                                      </p:cBhvr>
                                      <p:to>
                                        <p:strVal val="visible"/>
                                      </p:to>
                                    </p:set>
                                    <p:animEffect transition="in" filter="wipe(up)">
                                      <p:cBhvr>
                                        <p:cTn id="207" dur="500"/>
                                        <p:tgtEl>
                                          <p:spTgt spid="1552497"/>
                                        </p:tgtEl>
                                      </p:cBhvr>
                                    </p:animEffect>
                                  </p:childTnLst>
                                  <p:subTnLst>
                                    <p:set>
                                      <p:cBhvr override="childStyle">
                                        <p:cTn dur="1" fill="hold" display="0" masterRel="nextClick" afterEffect="1"/>
                                        <p:tgtEl>
                                          <p:spTgt spid="1552497"/>
                                        </p:tgtEl>
                                        <p:attrNameLst>
                                          <p:attrName>style.visibility</p:attrName>
                                        </p:attrNameLst>
                                      </p:cBhvr>
                                      <p:to>
                                        <p:strVal val="hidden"/>
                                      </p:to>
                                    </p:set>
                                  </p:subTnLst>
                                </p:cTn>
                              </p:par>
                            </p:childTnLst>
                          </p:cTn>
                        </p:par>
                      </p:childTnLst>
                    </p:cTn>
                  </p:par>
                  <p:par>
                    <p:cTn id="208" fill="hold" nodeType="clickPar">
                      <p:stCondLst>
                        <p:cond delay="indefinite"/>
                      </p:stCondLst>
                      <p:childTnLst>
                        <p:par>
                          <p:cTn id="209" fill="hold" nodeType="withGroup">
                            <p:stCondLst>
                              <p:cond delay="0"/>
                            </p:stCondLst>
                            <p:childTnLst>
                              <p:par>
                                <p:cTn id="210" presetID="1" presetClass="entr" presetSubtype="0" fill="hold" nodeType="clickEffect">
                                  <p:stCondLst>
                                    <p:cond delay="0"/>
                                  </p:stCondLst>
                                  <p:childTnLst>
                                    <p:set>
                                      <p:cBhvr>
                                        <p:cTn id="211" dur="1" fill="hold">
                                          <p:stCondLst>
                                            <p:cond delay="499"/>
                                          </p:stCondLst>
                                        </p:cTn>
                                        <p:tgtEl>
                                          <p:spTgt spid="1552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2572" grpId="0" animBg="1"/>
      <p:bldP spid="1552573" grpId="0" animBg="1"/>
      <p:bldP spid="1552574" grpId="0" animBg="1"/>
      <p:bldP spid="1552578"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bwMode="auto">
          <a:xfrm>
            <a:off x="171450" y="2225675"/>
            <a:ext cx="9444038" cy="120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102" tIns="48814" rIns="96102" bIns="48814" numCol="1" anchor="ctr" anchorCtr="0" compatLnSpc="1">
            <a:prstTxWarp prst="textNoShape">
              <a:avLst/>
            </a:prstTxWarp>
          </a:bodyPr>
          <a:lstStyle/>
          <a:p>
            <a:pPr defTabSz="957263"/>
            <a:r>
              <a:rPr lang="fr-FR" altLang="fr-FR" sz="2900" b="1" i="1" dirty="0" smtClean="0">
                <a:solidFill>
                  <a:srgbClr val="3333CC"/>
                </a:solidFill>
                <a:latin typeface="Arial" panose="020B0604020202020204" pitchFamily="34" charset="0"/>
              </a:rPr>
              <a:t>Chapitre 5</a:t>
            </a:r>
            <a:r>
              <a:rPr lang="fr-FR" altLang="fr-FR" sz="3700" b="1" dirty="0" smtClean="0">
                <a:solidFill>
                  <a:srgbClr val="3333CC"/>
                </a:solidFill>
                <a:latin typeface="Arial" panose="020B0604020202020204" pitchFamily="34" charset="0"/>
              </a:rPr>
              <a:t/>
            </a:r>
            <a:br>
              <a:rPr lang="fr-FR" altLang="fr-FR" sz="3700" b="1" dirty="0" smtClean="0">
                <a:solidFill>
                  <a:srgbClr val="3333CC"/>
                </a:solidFill>
                <a:latin typeface="Arial" panose="020B0604020202020204" pitchFamily="34" charset="0"/>
              </a:rPr>
            </a:br>
            <a:r>
              <a:rPr lang="fr-FR" altLang="fr-FR" sz="3700" b="1" dirty="0" smtClean="0">
                <a:solidFill>
                  <a:srgbClr val="3333CC"/>
                </a:solidFill>
                <a:latin typeface="Arial" panose="020B0604020202020204" pitchFamily="34" charset="0"/>
              </a:rPr>
              <a:t> La logique MRP</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2797174" y="1276350"/>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2708" name="Rectangle 4"/>
          <p:cNvSpPr>
            <a:spLocks noChangeArrowheads="1"/>
          </p:cNvSpPr>
          <p:nvPr/>
        </p:nvSpPr>
        <p:spPr bwMode="auto">
          <a:xfrm>
            <a:off x="6991350" y="1276350"/>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2709" name="Rectangle 5"/>
          <p:cNvSpPr>
            <a:spLocks noChangeArrowheads="1"/>
          </p:cNvSpPr>
          <p:nvPr/>
        </p:nvSpPr>
        <p:spPr bwMode="auto">
          <a:xfrm>
            <a:off x="533400" y="1276350"/>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2713" name="Rectangle 9"/>
          <p:cNvSpPr>
            <a:spLocks noChangeArrowheads="1"/>
          </p:cNvSpPr>
          <p:nvPr/>
        </p:nvSpPr>
        <p:spPr bwMode="auto">
          <a:xfrm>
            <a:off x="590550" y="3600450"/>
            <a:ext cx="1962150" cy="20764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2717" name="Rectangle 17"/>
          <p:cNvSpPr>
            <a:spLocks noChangeArrowheads="1"/>
          </p:cNvSpPr>
          <p:nvPr/>
        </p:nvSpPr>
        <p:spPr bwMode="auto">
          <a:xfrm>
            <a:off x="609600" y="1352550"/>
            <a:ext cx="1962150" cy="20764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2719" name="Text Box 19"/>
          <p:cNvSpPr txBox="1">
            <a:spLocks noChangeArrowheads="1"/>
          </p:cNvSpPr>
          <p:nvPr/>
        </p:nvSpPr>
        <p:spPr bwMode="auto">
          <a:xfrm>
            <a:off x="593725" y="590550"/>
            <a:ext cx="206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Ressources</a:t>
            </a:r>
          </a:p>
        </p:txBody>
      </p:sp>
      <p:grpSp>
        <p:nvGrpSpPr>
          <p:cNvPr id="1592340" name="Group 20"/>
          <p:cNvGrpSpPr>
            <a:grpSpLocks/>
          </p:cNvGrpSpPr>
          <p:nvPr/>
        </p:nvGrpSpPr>
        <p:grpSpPr bwMode="auto">
          <a:xfrm>
            <a:off x="2859088" y="561975"/>
            <a:ext cx="3903662" cy="2143125"/>
            <a:chOff x="1800" y="354"/>
            <a:chExt cx="2460" cy="1350"/>
          </a:xfrm>
        </p:grpSpPr>
        <p:sp>
          <p:nvSpPr>
            <p:cNvPr id="72726" name="Rectangle 22"/>
            <p:cNvSpPr>
              <a:spLocks noChangeArrowheads="1"/>
            </p:cNvSpPr>
            <p:nvPr/>
          </p:nvSpPr>
          <p:spPr bwMode="auto">
            <a:xfrm>
              <a:off x="1800" y="924"/>
              <a:ext cx="2460" cy="78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2725" name="Text Box 24"/>
            <p:cNvSpPr txBox="1">
              <a:spLocks noChangeArrowheads="1"/>
            </p:cNvSpPr>
            <p:nvPr/>
          </p:nvSpPr>
          <p:spPr bwMode="auto">
            <a:xfrm>
              <a:off x="2474" y="354"/>
              <a:ext cx="9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Activités</a:t>
              </a:r>
            </a:p>
          </p:txBody>
        </p:sp>
      </p:grpSp>
      <p:sp>
        <p:nvSpPr>
          <p:cNvPr id="2" name="Rectangle 1"/>
          <p:cNvSpPr/>
          <p:nvPr/>
        </p:nvSpPr>
        <p:spPr>
          <a:xfrm>
            <a:off x="636304" y="1927364"/>
            <a:ext cx="1870641" cy="830997"/>
          </a:xfrm>
          <a:prstGeom prst="rect">
            <a:avLst/>
          </a:prstGeom>
        </p:spPr>
        <p:txBody>
          <a:bodyPr wrap="none">
            <a:spAutoFit/>
          </a:bodyPr>
          <a:lstStyle/>
          <a:p>
            <a:r>
              <a:rPr lang="fr-FR" altLang="fr-FR" sz="2400" b="1" dirty="0">
                <a:solidFill>
                  <a:srgbClr val="3333CC"/>
                </a:solidFill>
              </a:rPr>
              <a:t>Données</a:t>
            </a:r>
          </a:p>
          <a:p>
            <a:r>
              <a:rPr lang="fr-FR" altLang="fr-FR" sz="2400" b="1" dirty="0">
                <a:solidFill>
                  <a:srgbClr val="3333CC"/>
                </a:solidFill>
              </a:rPr>
              <a:t>Techniques</a:t>
            </a:r>
          </a:p>
        </p:txBody>
      </p:sp>
      <p:sp>
        <p:nvSpPr>
          <p:cNvPr id="29" name="Rectangle 28"/>
          <p:cNvSpPr/>
          <p:nvPr/>
        </p:nvSpPr>
        <p:spPr>
          <a:xfrm>
            <a:off x="884042" y="4235589"/>
            <a:ext cx="1484702" cy="830997"/>
          </a:xfrm>
          <a:prstGeom prst="rect">
            <a:avLst/>
          </a:prstGeom>
        </p:spPr>
        <p:txBody>
          <a:bodyPr wrap="none">
            <a:spAutoFit/>
          </a:bodyPr>
          <a:lstStyle/>
          <a:p>
            <a:r>
              <a:rPr lang="fr-FR" altLang="fr-FR" sz="2400" b="1" dirty="0">
                <a:solidFill>
                  <a:srgbClr val="3333CC"/>
                </a:solidFill>
              </a:rPr>
              <a:t>Données</a:t>
            </a:r>
          </a:p>
          <a:p>
            <a:r>
              <a:rPr lang="fr-FR" altLang="fr-FR" sz="2400" b="1" dirty="0">
                <a:solidFill>
                  <a:srgbClr val="3333CC"/>
                </a:solidFill>
              </a:rPr>
              <a:t>de Flux</a:t>
            </a:r>
          </a:p>
        </p:txBody>
      </p:sp>
      <p:sp>
        <p:nvSpPr>
          <p:cNvPr id="32" name="Rectangle 31"/>
          <p:cNvSpPr/>
          <p:nvPr/>
        </p:nvSpPr>
        <p:spPr>
          <a:xfrm>
            <a:off x="3105599" y="1738588"/>
            <a:ext cx="3334567" cy="830997"/>
          </a:xfrm>
          <a:prstGeom prst="rect">
            <a:avLst/>
          </a:prstGeom>
        </p:spPr>
        <p:txBody>
          <a:bodyPr wrap="none">
            <a:spAutoFit/>
          </a:bodyPr>
          <a:lstStyle/>
          <a:p>
            <a:r>
              <a:rPr lang="fr-FR" altLang="fr-FR" sz="2400" b="1" dirty="0">
                <a:solidFill>
                  <a:srgbClr val="3333CC"/>
                </a:solidFill>
              </a:rPr>
              <a:t>Programme Directeur</a:t>
            </a:r>
          </a:p>
          <a:p>
            <a:r>
              <a:rPr lang="fr-FR" altLang="fr-FR" sz="2400" b="1" dirty="0">
                <a:solidFill>
                  <a:srgbClr val="3333CC"/>
                </a:solidFill>
              </a:rPr>
              <a:t>de Production</a:t>
            </a:r>
          </a:p>
        </p:txBody>
      </p:sp>
      <p:sp>
        <p:nvSpPr>
          <p:cNvPr id="34" name="Text Box 21"/>
          <p:cNvSpPr txBox="1">
            <a:spLocks noChangeArrowheads="1"/>
          </p:cNvSpPr>
          <p:nvPr/>
        </p:nvSpPr>
        <p:spPr bwMode="auto">
          <a:xfrm>
            <a:off x="7432675" y="579438"/>
            <a:ext cx="1668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Résultats</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4370" name="Group 2"/>
          <p:cNvGrpSpPr>
            <a:grpSpLocks/>
          </p:cNvGrpSpPr>
          <p:nvPr/>
        </p:nvGrpSpPr>
        <p:grpSpPr bwMode="auto">
          <a:xfrm>
            <a:off x="-247650" y="2449513"/>
            <a:ext cx="10071100" cy="4800600"/>
            <a:chOff x="0" y="1296"/>
            <a:chExt cx="5616" cy="3024"/>
          </a:xfrm>
        </p:grpSpPr>
        <p:pic>
          <p:nvPicPr>
            <p:cNvPr id="7386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296"/>
              <a:ext cx="5328" cy="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867" name="Line 4"/>
            <p:cNvSpPr>
              <a:spLocks noChangeShapeType="1"/>
            </p:cNvSpPr>
            <p:nvPr/>
          </p:nvSpPr>
          <p:spPr bwMode="auto">
            <a:xfrm flipH="1">
              <a:off x="1584" y="4320"/>
              <a:ext cx="86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p>
          </p:txBody>
        </p:sp>
        <p:sp>
          <p:nvSpPr>
            <p:cNvPr id="73868" name="Line 5"/>
            <p:cNvSpPr>
              <a:spLocks noChangeShapeType="1"/>
            </p:cNvSpPr>
            <p:nvPr/>
          </p:nvSpPr>
          <p:spPr bwMode="auto">
            <a:xfrm flipH="1">
              <a:off x="0" y="2736"/>
              <a:ext cx="28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p>
          </p:txBody>
        </p:sp>
        <p:sp>
          <p:nvSpPr>
            <p:cNvPr id="73869" name="Rectangle 6"/>
            <p:cNvSpPr>
              <a:spLocks noChangeArrowheads="1"/>
            </p:cNvSpPr>
            <p:nvPr/>
          </p:nvSpPr>
          <p:spPr bwMode="auto">
            <a:xfrm>
              <a:off x="288" y="1296"/>
              <a:ext cx="5328" cy="144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grpSp>
        <p:nvGrpSpPr>
          <p:cNvPr id="1594375" name="Group 7"/>
          <p:cNvGrpSpPr>
            <a:grpSpLocks/>
          </p:cNvGrpSpPr>
          <p:nvPr/>
        </p:nvGrpSpPr>
        <p:grpSpPr bwMode="auto">
          <a:xfrm>
            <a:off x="2228850" y="2705100"/>
            <a:ext cx="7258050" cy="277813"/>
            <a:chOff x="1200" y="1342"/>
            <a:chExt cx="4220" cy="175"/>
          </a:xfrm>
        </p:grpSpPr>
        <p:sp>
          <p:nvSpPr>
            <p:cNvPr id="73859" name="Text Box 8"/>
            <p:cNvSpPr txBox="1">
              <a:spLocks noChangeArrowheads="1"/>
            </p:cNvSpPr>
            <p:nvPr/>
          </p:nvSpPr>
          <p:spPr bwMode="auto">
            <a:xfrm>
              <a:off x="1200" y="1342"/>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73860" name="Text Box 9"/>
            <p:cNvSpPr txBox="1">
              <a:spLocks noChangeArrowheads="1"/>
            </p:cNvSpPr>
            <p:nvPr/>
          </p:nvSpPr>
          <p:spPr bwMode="auto">
            <a:xfrm>
              <a:off x="2784" y="1342"/>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73861" name="Text Box 10"/>
            <p:cNvSpPr txBox="1">
              <a:spLocks noChangeArrowheads="1"/>
            </p:cNvSpPr>
            <p:nvPr/>
          </p:nvSpPr>
          <p:spPr bwMode="auto">
            <a:xfrm>
              <a:off x="2112" y="1342"/>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73862" name="Text Box 11"/>
            <p:cNvSpPr txBox="1">
              <a:spLocks noChangeArrowheads="1"/>
            </p:cNvSpPr>
            <p:nvPr/>
          </p:nvSpPr>
          <p:spPr bwMode="auto">
            <a:xfrm>
              <a:off x="3648" y="1342"/>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73863" name="Text Box 12"/>
            <p:cNvSpPr txBox="1">
              <a:spLocks noChangeArrowheads="1"/>
            </p:cNvSpPr>
            <p:nvPr/>
          </p:nvSpPr>
          <p:spPr bwMode="auto">
            <a:xfrm>
              <a:off x="3216" y="1342"/>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73864" name="Text Box 13"/>
            <p:cNvSpPr txBox="1">
              <a:spLocks noChangeArrowheads="1"/>
            </p:cNvSpPr>
            <p:nvPr/>
          </p:nvSpPr>
          <p:spPr bwMode="auto">
            <a:xfrm>
              <a:off x="4560" y="1342"/>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73865" name="Text Box 14"/>
            <p:cNvSpPr txBox="1">
              <a:spLocks noChangeArrowheads="1"/>
            </p:cNvSpPr>
            <p:nvPr/>
          </p:nvSpPr>
          <p:spPr bwMode="auto">
            <a:xfrm>
              <a:off x="5212" y="1342"/>
              <a:ext cx="20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200" b="1">
                  <a:solidFill>
                    <a:schemeClr val="tx1"/>
                  </a:solidFill>
                </a:rPr>
                <a:t>20</a:t>
              </a:r>
            </a:p>
          </p:txBody>
        </p:sp>
      </p:grpSp>
      <p:sp>
        <p:nvSpPr>
          <p:cNvPr id="73732" name="Text Box 15"/>
          <p:cNvSpPr txBox="1">
            <a:spLocks noChangeArrowheads="1"/>
          </p:cNvSpPr>
          <p:nvPr/>
        </p:nvSpPr>
        <p:spPr bwMode="auto">
          <a:xfrm>
            <a:off x="709655" y="67371"/>
            <a:ext cx="8416840" cy="58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3200" b="1" i="1" dirty="0" smtClean="0">
                <a:solidFill>
                  <a:srgbClr val="3333CC"/>
                </a:solidFill>
              </a:rPr>
              <a:t>Programme directeur de production (PDP)</a:t>
            </a:r>
            <a:endParaRPr lang="fr-FR" altLang="fr-FR" sz="3200" b="1" i="1" dirty="0">
              <a:solidFill>
                <a:srgbClr val="3333CC"/>
              </a:solidFill>
            </a:endParaRPr>
          </a:p>
        </p:txBody>
      </p:sp>
      <p:grpSp>
        <p:nvGrpSpPr>
          <p:cNvPr id="1594384" name="Group 16"/>
          <p:cNvGrpSpPr>
            <a:grpSpLocks/>
          </p:cNvGrpSpPr>
          <p:nvPr/>
        </p:nvGrpSpPr>
        <p:grpSpPr bwMode="auto">
          <a:xfrm>
            <a:off x="1320800" y="1990725"/>
            <a:ext cx="1882775" cy="839788"/>
            <a:chOff x="768" y="1007"/>
            <a:chExt cx="1095" cy="529"/>
          </a:xfrm>
        </p:grpSpPr>
        <p:sp>
          <p:nvSpPr>
            <p:cNvPr id="73857" name="Line 17"/>
            <p:cNvSpPr>
              <a:spLocks noChangeShapeType="1"/>
            </p:cNvSpPr>
            <p:nvPr/>
          </p:nvSpPr>
          <p:spPr bwMode="auto">
            <a:xfrm>
              <a:off x="1008" y="1206"/>
              <a:ext cx="330" cy="3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73858" name="Rectangle 18"/>
            <p:cNvSpPr>
              <a:spLocks noChangeArrowheads="1"/>
            </p:cNvSpPr>
            <p:nvPr/>
          </p:nvSpPr>
          <p:spPr bwMode="auto">
            <a:xfrm>
              <a:off x="768" y="1007"/>
              <a:ext cx="109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COMMANDES FERMES</a:t>
              </a:r>
            </a:p>
          </p:txBody>
        </p:sp>
      </p:grpSp>
      <p:sp>
        <p:nvSpPr>
          <p:cNvPr id="1594387" name="Text Box 19"/>
          <p:cNvSpPr txBox="1">
            <a:spLocks noChangeArrowheads="1"/>
          </p:cNvSpPr>
          <p:nvPr/>
        </p:nvSpPr>
        <p:spPr bwMode="auto">
          <a:xfrm>
            <a:off x="198438" y="2843213"/>
            <a:ext cx="80327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lnSpc>
                <a:spcPct val="120000"/>
              </a:lnSpc>
            </a:pPr>
            <a:r>
              <a:rPr lang="fr-FR" altLang="fr-FR" sz="1100" b="1" dirty="0">
                <a:solidFill>
                  <a:schemeClr val="tx1"/>
                </a:solidFill>
              </a:rPr>
              <a:t>Sécu : O</a:t>
            </a:r>
          </a:p>
          <a:p>
            <a:pPr algn="l" eaLnBrk="1" hangingPunct="1">
              <a:lnSpc>
                <a:spcPct val="120000"/>
              </a:lnSpc>
            </a:pPr>
            <a:r>
              <a:rPr lang="fr-FR" altLang="fr-FR" sz="1100" b="1" dirty="0" err="1">
                <a:solidFill>
                  <a:schemeClr val="tx1"/>
                </a:solidFill>
              </a:rPr>
              <a:t>Lmul</a:t>
            </a:r>
            <a:r>
              <a:rPr lang="fr-FR" altLang="fr-FR" sz="1100" b="1" dirty="0">
                <a:solidFill>
                  <a:schemeClr val="tx1"/>
                </a:solidFill>
              </a:rPr>
              <a:t> : 10</a:t>
            </a:r>
          </a:p>
          <a:p>
            <a:pPr algn="l" eaLnBrk="1" hangingPunct="1">
              <a:lnSpc>
                <a:spcPct val="120000"/>
              </a:lnSpc>
            </a:pPr>
            <a:r>
              <a:rPr lang="fr-FR" altLang="fr-FR" sz="1100" b="1" dirty="0">
                <a:solidFill>
                  <a:schemeClr val="tx1"/>
                </a:solidFill>
              </a:rPr>
              <a:t>Lot : BQ</a:t>
            </a:r>
          </a:p>
          <a:p>
            <a:pPr algn="l" eaLnBrk="1" hangingPunct="1">
              <a:lnSpc>
                <a:spcPct val="120000"/>
              </a:lnSpc>
            </a:pPr>
            <a:r>
              <a:rPr lang="fr-FR" altLang="fr-FR" sz="1000" b="1" dirty="0" smtClean="0">
                <a:solidFill>
                  <a:schemeClr val="tx1"/>
                </a:solidFill>
              </a:rPr>
              <a:t>Délai  </a:t>
            </a:r>
            <a:r>
              <a:rPr lang="fr-FR" altLang="fr-FR" sz="1000" b="1" dirty="0">
                <a:solidFill>
                  <a:schemeClr val="tx1"/>
                </a:solidFill>
              </a:rPr>
              <a:t>: 2j</a:t>
            </a:r>
          </a:p>
        </p:txBody>
      </p:sp>
      <p:grpSp>
        <p:nvGrpSpPr>
          <p:cNvPr id="1594388" name="Group 20"/>
          <p:cNvGrpSpPr>
            <a:grpSpLocks/>
          </p:cNvGrpSpPr>
          <p:nvPr/>
        </p:nvGrpSpPr>
        <p:grpSpPr bwMode="auto">
          <a:xfrm>
            <a:off x="0" y="1685925"/>
            <a:ext cx="952500" cy="1601788"/>
            <a:chOff x="0" y="815"/>
            <a:chExt cx="554" cy="1009"/>
          </a:xfrm>
        </p:grpSpPr>
        <p:sp>
          <p:nvSpPr>
            <p:cNvPr id="73852" name="Line 21"/>
            <p:cNvSpPr>
              <a:spLocks noChangeShapeType="1"/>
            </p:cNvSpPr>
            <p:nvPr/>
          </p:nvSpPr>
          <p:spPr bwMode="auto">
            <a:xfrm flipH="1">
              <a:off x="96" y="1824"/>
              <a:ext cx="4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p>
          </p:txBody>
        </p:sp>
        <p:grpSp>
          <p:nvGrpSpPr>
            <p:cNvPr id="73853" name="Group 22"/>
            <p:cNvGrpSpPr>
              <a:grpSpLocks/>
            </p:cNvGrpSpPr>
            <p:nvPr/>
          </p:nvGrpSpPr>
          <p:grpSpPr bwMode="auto">
            <a:xfrm>
              <a:off x="0" y="815"/>
              <a:ext cx="554" cy="1009"/>
              <a:chOff x="0" y="815"/>
              <a:chExt cx="554" cy="1009"/>
            </a:xfrm>
          </p:grpSpPr>
          <p:sp>
            <p:nvSpPr>
              <p:cNvPr id="73854" name="Rectangle 23"/>
              <p:cNvSpPr>
                <a:spLocks noChangeArrowheads="1"/>
              </p:cNvSpPr>
              <p:nvPr/>
            </p:nvSpPr>
            <p:spPr bwMode="auto">
              <a:xfrm>
                <a:off x="0" y="815"/>
                <a:ext cx="55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ARTICLES</a:t>
                </a:r>
              </a:p>
            </p:txBody>
          </p:sp>
          <p:sp>
            <p:nvSpPr>
              <p:cNvPr id="73855" name="Line 24"/>
              <p:cNvSpPr>
                <a:spLocks noChangeShapeType="1"/>
              </p:cNvSpPr>
              <p:nvPr/>
            </p:nvSpPr>
            <p:spPr bwMode="auto">
              <a:xfrm>
                <a:off x="96" y="182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73856" name="Line 25"/>
              <p:cNvSpPr>
                <a:spLocks noChangeShapeType="1"/>
              </p:cNvSpPr>
              <p:nvPr/>
            </p:nvSpPr>
            <p:spPr bwMode="auto">
              <a:xfrm flipV="1">
                <a:off x="96" y="960"/>
                <a:ext cx="0" cy="8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grpSp>
      </p:grpSp>
      <p:sp>
        <p:nvSpPr>
          <p:cNvPr id="1594394" name="Rectangle 26"/>
          <p:cNvSpPr>
            <a:spLocks noChangeArrowheads="1"/>
          </p:cNvSpPr>
          <p:nvPr/>
        </p:nvSpPr>
        <p:spPr bwMode="auto">
          <a:xfrm>
            <a:off x="1816100" y="3009900"/>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grpSp>
        <p:nvGrpSpPr>
          <p:cNvPr id="1594395" name="Group 27"/>
          <p:cNvGrpSpPr>
            <a:grpSpLocks/>
          </p:cNvGrpSpPr>
          <p:nvPr/>
        </p:nvGrpSpPr>
        <p:grpSpPr bwMode="auto">
          <a:xfrm>
            <a:off x="577850" y="2068513"/>
            <a:ext cx="1568450" cy="1066800"/>
            <a:chOff x="336" y="1056"/>
            <a:chExt cx="912" cy="672"/>
          </a:xfrm>
        </p:grpSpPr>
        <p:sp>
          <p:nvSpPr>
            <p:cNvPr id="73850" name="Line 28"/>
            <p:cNvSpPr>
              <a:spLocks noChangeShapeType="1"/>
            </p:cNvSpPr>
            <p:nvPr/>
          </p:nvSpPr>
          <p:spPr bwMode="auto">
            <a:xfrm flipH="1" flipV="1">
              <a:off x="720" y="1152"/>
              <a:ext cx="528" cy="576"/>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73851" name="Rectangle 29"/>
            <p:cNvSpPr>
              <a:spLocks noChangeArrowheads="1"/>
            </p:cNvSpPr>
            <p:nvPr/>
          </p:nvSpPr>
          <p:spPr bwMode="auto">
            <a:xfrm>
              <a:off x="336" y="1056"/>
              <a:ext cx="421"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STOCK</a:t>
              </a:r>
            </a:p>
          </p:txBody>
        </p:sp>
      </p:grpSp>
      <p:sp>
        <p:nvSpPr>
          <p:cNvPr id="1594398" name="Rectangle 30"/>
          <p:cNvSpPr>
            <a:spLocks noChangeArrowheads="1"/>
          </p:cNvSpPr>
          <p:nvPr/>
        </p:nvSpPr>
        <p:spPr bwMode="auto">
          <a:xfrm>
            <a:off x="231140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399" name="Rectangle 31"/>
          <p:cNvSpPr>
            <a:spLocks noChangeArrowheads="1"/>
          </p:cNvSpPr>
          <p:nvPr/>
        </p:nvSpPr>
        <p:spPr bwMode="auto">
          <a:xfrm>
            <a:off x="305435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00" name="Rectangle 32"/>
          <p:cNvSpPr>
            <a:spLocks noChangeArrowheads="1"/>
          </p:cNvSpPr>
          <p:nvPr/>
        </p:nvSpPr>
        <p:spPr bwMode="auto">
          <a:xfrm>
            <a:off x="272415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01" name="Rectangle 33"/>
          <p:cNvSpPr>
            <a:spLocks noChangeArrowheads="1"/>
          </p:cNvSpPr>
          <p:nvPr/>
        </p:nvSpPr>
        <p:spPr bwMode="auto">
          <a:xfrm>
            <a:off x="346710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02" name="Rectangle 34"/>
          <p:cNvSpPr>
            <a:spLocks noChangeArrowheads="1"/>
          </p:cNvSpPr>
          <p:nvPr/>
        </p:nvSpPr>
        <p:spPr bwMode="auto">
          <a:xfrm>
            <a:off x="3714750" y="3162300"/>
            <a:ext cx="4032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0066"/>
                </a:solidFill>
              </a:rPr>
              <a:t> 20</a:t>
            </a:r>
          </a:p>
        </p:txBody>
      </p:sp>
      <p:sp>
        <p:nvSpPr>
          <p:cNvPr id="1594403" name="Rectangle 35"/>
          <p:cNvSpPr>
            <a:spLocks noChangeArrowheads="1"/>
          </p:cNvSpPr>
          <p:nvPr/>
        </p:nvSpPr>
        <p:spPr bwMode="auto">
          <a:xfrm>
            <a:off x="3762375" y="33035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1594404" name="Rectangle 36"/>
          <p:cNvSpPr>
            <a:spLocks noChangeArrowheads="1"/>
          </p:cNvSpPr>
          <p:nvPr/>
        </p:nvSpPr>
        <p:spPr bwMode="auto">
          <a:xfrm>
            <a:off x="3019425" y="3448050"/>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1594405" name="Rectangle 37"/>
          <p:cNvSpPr>
            <a:spLocks noChangeArrowheads="1"/>
          </p:cNvSpPr>
          <p:nvPr/>
        </p:nvSpPr>
        <p:spPr bwMode="auto">
          <a:xfrm>
            <a:off x="379730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06" name="Rectangle 38"/>
          <p:cNvSpPr>
            <a:spLocks noChangeArrowheads="1"/>
          </p:cNvSpPr>
          <p:nvPr/>
        </p:nvSpPr>
        <p:spPr bwMode="auto">
          <a:xfrm>
            <a:off x="421005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07" name="Rectangle 39"/>
          <p:cNvSpPr>
            <a:spLocks noChangeArrowheads="1"/>
          </p:cNvSpPr>
          <p:nvPr/>
        </p:nvSpPr>
        <p:spPr bwMode="auto">
          <a:xfrm>
            <a:off x="454025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08" name="Rectangle 40"/>
          <p:cNvSpPr>
            <a:spLocks noChangeArrowheads="1"/>
          </p:cNvSpPr>
          <p:nvPr/>
        </p:nvSpPr>
        <p:spPr bwMode="auto">
          <a:xfrm>
            <a:off x="4870450" y="3162300"/>
            <a:ext cx="4032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0066"/>
                </a:solidFill>
              </a:rPr>
              <a:t> 20</a:t>
            </a:r>
          </a:p>
        </p:txBody>
      </p:sp>
      <p:sp>
        <p:nvSpPr>
          <p:cNvPr id="1594409" name="Rectangle 41"/>
          <p:cNvSpPr>
            <a:spLocks noChangeArrowheads="1"/>
          </p:cNvSpPr>
          <p:nvPr/>
        </p:nvSpPr>
        <p:spPr bwMode="auto">
          <a:xfrm>
            <a:off x="4918075" y="33035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1594410" name="Rectangle 42"/>
          <p:cNvSpPr>
            <a:spLocks noChangeArrowheads="1"/>
          </p:cNvSpPr>
          <p:nvPr/>
        </p:nvSpPr>
        <p:spPr bwMode="auto">
          <a:xfrm>
            <a:off x="4127500" y="3448050"/>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1594411" name="Rectangle 43"/>
          <p:cNvSpPr>
            <a:spLocks noChangeArrowheads="1"/>
          </p:cNvSpPr>
          <p:nvPr/>
        </p:nvSpPr>
        <p:spPr bwMode="auto">
          <a:xfrm>
            <a:off x="495300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12" name="Rectangle 44"/>
          <p:cNvSpPr>
            <a:spLocks noChangeArrowheads="1"/>
          </p:cNvSpPr>
          <p:nvPr/>
        </p:nvSpPr>
        <p:spPr bwMode="auto">
          <a:xfrm>
            <a:off x="5330825"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13" name="Rectangle 45"/>
          <p:cNvSpPr>
            <a:spLocks noChangeArrowheads="1"/>
          </p:cNvSpPr>
          <p:nvPr/>
        </p:nvSpPr>
        <p:spPr bwMode="auto">
          <a:xfrm>
            <a:off x="5613400" y="3162300"/>
            <a:ext cx="4032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0066"/>
                </a:solidFill>
              </a:rPr>
              <a:t> 50</a:t>
            </a:r>
          </a:p>
        </p:txBody>
      </p:sp>
      <p:sp>
        <p:nvSpPr>
          <p:cNvPr id="1594414" name="Rectangle 46"/>
          <p:cNvSpPr>
            <a:spLocks noChangeArrowheads="1"/>
          </p:cNvSpPr>
          <p:nvPr/>
        </p:nvSpPr>
        <p:spPr bwMode="auto">
          <a:xfrm>
            <a:off x="5661025" y="33035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1594415" name="Rectangle 47"/>
          <p:cNvSpPr>
            <a:spLocks noChangeArrowheads="1"/>
          </p:cNvSpPr>
          <p:nvPr/>
        </p:nvSpPr>
        <p:spPr bwMode="auto">
          <a:xfrm>
            <a:off x="4918075" y="3448050"/>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1594416" name="Rectangle 48"/>
          <p:cNvSpPr>
            <a:spLocks noChangeArrowheads="1"/>
          </p:cNvSpPr>
          <p:nvPr/>
        </p:nvSpPr>
        <p:spPr bwMode="auto">
          <a:xfrm>
            <a:off x="569595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17" name="Rectangle 49"/>
          <p:cNvSpPr>
            <a:spLocks noChangeArrowheads="1"/>
          </p:cNvSpPr>
          <p:nvPr/>
        </p:nvSpPr>
        <p:spPr bwMode="auto">
          <a:xfrm>
            <a:off x="6073775"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18" name="Rectangle 50"/>
          <p:cNvSpPr>
            <a:spLocks noChangeArrowheads="1"/>
          </p:cNvSpPr>
          <p:nvPr/>
        </p:nvSpPr>
        <p:spPr bwMode="auto">
          <a:xfrm>
            <a:off x="6356350" y="3162300"/>
            <a:ext cx="4445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0066"/>
                </a:solidFill>
              </a:rPr>
              <a:t>  20</a:t>
            </a:r>
          </a:p>
        </p:txBody>
      </p:sp>
      <p:sp>
        <p:nvSpPr>
          <p:cNvPr id="1594419" name="Rectangle 51"/>
          <p:cNvSpPr>
            <a:spLocks noChangeArrowheads="1"/>
          </p:cNvSpPr>
          <p:nvPr/>
        </p:nvSpPr>
        <p:spPr bwMode="auto">
          <a:xfrm>
            <a:off x="6403975" y="33035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1594420" name="Rectangle 52"/>
          <p:cNvSpPr>
            <a:spLocks noChangeArrowheads="1"/>
          </p:cNvSpPr>
          <p:nvPr/>
        </p:nvSpPr>
        <p:spPr bwMode="auto">
          <a:xfrm>
            <a:off x="5661025" y="3448050"/>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1594421" name="Rectangle 53"/>
          <p:cNvSpPr>
            <a:spLocks noChangeArrowheads="1"/>
          </p:cNvSpPr>
          <p:nvPr/>
        </p:nvSpPr>
        <p:spPr bwMode="auto">
          <a:xfrm>
            <a:off x="6488113" y="3006725"/>
            <a:ext cx="274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22" name="Rectangle 54"/>
          <p:cNvSpPr>
            <a:spLocks noChangeArrowheads="1"/>
          </p:cNvSpPr>
          <p:nvPr/>
        </p:nvSpPr>
        <p:spPr bwMode="auto">
          <a:xfrm>
            <a:off x="685165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23" name="Rectangle 55"/>
          <p:cNvSpPr>
            <a:spLocks noChangeArrowheads="1"/>
          </p:cNvSpPr>
          <p:nvPr/>
        </p:nvSpPr>
        <p:spPr bwMode="auto">
          <a:xfrm>
            <a:off x="7229475"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24" name="Rectangle 56"/>
          <p:cNvSpPr>
            <a:spLocks noChangeArrowheads="1"/>
          </p:cNvSpPr>
          <p:nvPr/>
        </p:nvSpPr>
        <p:spPr bwMode="auto">
          <a:xfrm>
            <a:off x="759460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25" name="Rectangle 57"/>
          <p:cNvSpPr>
            <a:spLocks noChangeArrowheads="1"/>
          </p:cNvSpPr>
          <p:nvPr/>
        </p:nvSpPr>
        <p:spPr bwMode="auto">
          <a:xfrm>
            <a:off x="7916863" y="3162300"/>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0066"/>
                </a:solidFill>
              </a:rPr>
              <a:t> 50</a:t>
            </a:r>
          </a:p>
        </p:txBody>
      </p:sp>
      <p:sp>
        <p:nvSpPr>
          <p:cNvPr id="1594426" name="Rectangle 58"/>
          <p:cNvSpPr>
            <a:spLocks noChangeArrowheads="1"/>
          </p:cNvSpPr>
          <p:nvPr/>
        </p:nvSpPr>
        <p:spPr bwMode="auto">
          <a:xfrm>
            <a:off x="7972425" y="33035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1594427" name="Rectangle 59"/>
          <p:cNvSpPr>
            <a:spLocks noChangeArrowheads="1"/>
          </p:cNvSpPr>
          <p:nvPr/>
        </p:nvSpPr>
        <p:spPr bwMode="auto">
          <a:xfrm>
            <a:off x="7181850" y="3448050"/>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1594428" name="Rectangle 60"/>
          <p:cNvSpPr>
            <a:spLocks noChangeArrowheads="1"/>
          </p:cNvSpPr>
          <p:nvPr/>
        </p:nvSpPr>
        <p:spPr bwMode="auto">
          <a:xfrm>
            <a:off x="800735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29" name="Rectangle 61"/>
          <p:cNvSpPr>
            <a:spLocks noChangeArrowheads="1"/>
          </p:cNvSpPr>
          <p:nvPr/>
        </p:nvSpPr>
        <p:spPr bwMode="auto">
          <a:xfrm>
            <a:off x="8386763" y="3006725"/>
            <a:ext cx="274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30" name="Rectangle 62"/>
          <p:cNvSpPr>
            <a:spLocks noChangeArrowheads="1"/>
          </p:cNvSpPr>
          <p:nvPr/>
        </p:nvSpPr>
        <p:spPr bwMode="auto">
          <a:xfrm>
            <a:off x="875030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31" name="Rectangle 63"/>
          <p:cNvSpPr>
            <a:spLocks noChangeArrowheads="1"/>
          </p:cNvSpPr>
          <p:nvPr/>
        </p:nvSpPr>
        <p:spPr bwMode="auto">
          <a:xfrm>
            <a:off x="8997950" y="3162300"/>
            <a:ext cx="4032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0066"/>
                </a:solidFill>
              </a:rPr>
              <a:t> 20</a:t>
            </a:r>
          </a:p>
        </p:txBody>
      </p:sp>
      <p:sp>
        <p:nvSpPr>
          <p:cNvPr id="1594432" name="Rectangle 64"/>
          <p:cNvSpPr>
            <a:spLocks noChangeArrowheads="1"/>
          </p:cNvSpPr>
          <p:nvPr/>
        </p:nvSpPr>
        <p:spPr bwMode="auto">
          <a:xfrm>
            <a:off x="9045575" y="33035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1594433" name="Rectangle 65"/>
          <p:cNvSpPr>
            <a:spLocks noChangeArrowheads="1"/>
          </p:cNvSpPr>
          <p:nvPr/>
        </p:nvSpPr>
        <p:spPr bwMode="auto">
          <a:xfrm>
            <a:off x="8302625" y="3448050"/>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1594434" name="Rectangle 66"/>
          <p:cNvSpPr>
            <a:spLocks noChangeArrowheads="1"/>
          </p:cNvSpPr>
          <p:nvPr/>
        </p:nvSpPr>
        <p:spPr bwMode="auto">
          <a:xfrm>
            <a:off x="9128125"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35" name="Rectangle 67"/>
          <p:cNvSpPr>
            <a:spLocks noChangeArrowheads="1"/>
          </p:cNvSpPr>
          <p:nvPr/>
        </p:nvSpPr>
        <p:spPr bwMode="auto">
          <a:xfrm>
            <a:off x="9493250" y="3006725"/>
            <a:ext cx="274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grpSp>
        <p:nvGrpSpPr>
          <p:cNvPr id="1594436" name="Group 68"/>
          <p:cNvGrpSpPr>
            <a:grpSpLocks/>
          </p:cNvGrpSpPr>
          <p:nvPr/>
        </p:nvGrpSpPr>
        <p:grpSpPr bwMode="auto">
          <a:xfrm>
            <a:off x="2228850" y="3752850"/>
            <a:ext cx="7540625" cy="277813"/>
            <a:chOff x="1344" y="2129"/>
            <a:chExt cx="4384" cy="175"/>
          </a:xfrm>
        </p:grpSpPr>
        <p:sp>
          <p:nvSpPr>
            <p:cNvPr id="73830" name="Rectangle 69"/>
            <p:cNvSpPr>
              <a:spLocks noChangeArrowheads="1"/>
            </p:cNvSpPr>
            <p:nvPr/>
          </p:nvSpPr>
          <p:spPr bwMode="auto">
            <a:xfrm>
              <a:off x="1344" y="2129"/>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73831" name="Rectangle 70"/>
            <p:cNvSpPr>
              <a:spLocks noChangeArrowheads="1"/>
            </p:cNvSpPr>
            <p:nvPr/>
          </p:nvSpPr>
          <p:spPr bwMode="auto">
            <a:xfrm>
              <a:off x="1776" y="2129"/>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73832" name="Rectangle 71"/>
            <p:cNvSpPr>
              <a:spLocks noChangeArrowheads="1"/>
            </p:cNvSpPr>
            <p:nvPr/>
          </p:nvSpPr>
          <p:spPr bwMode="auto">
            <a:xfrm>
              <a:off x="1584" y="2129"/>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73833" name="Rectangle 72"/>
            <p:cNvSpPr>
              <a:spLocks noChangeArrowheads="1"/>
            </p:cNvSpPr>
            <p:nvPr/>
          </p:nvSpPr>
          <p:spPr bwMode="auto">
            <a:xfrm>
              <a:off x="2016" y="2129"/>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73834" name="Rectangle 73"/>
            <p:cNvSpPr>
              <a:spLocks noChangeArrowheads="1"/>
            </p:cNvSpPr>
            <p:nvPr/>
          </p:nvSpPr>
          <p:spPr bwMode="auto">
            <a:xfrm>
              <a:off x="2208" y="2129"/>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73835" name="Rectangle 74"/>
            <p:cNvSpPr>
              <a:spLocks noChangeArrowheads="1"/>
            </p:cNvSpPr>
            <p:nvPr/>
          </p:nvSpPr>
          <p:spPr bwMode="auto">
            <a:xfrm>
              <a:off x="2448" y="2129"/>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10</a:t>
              </a:r>
            </a:p>
          </p:txBody>
        </p:sp>
        <p:sp>
          <p:nvSpPr>
            <p:cNvPr id="73836" name="Rectangle 75"/>
            <p:cNvSpPr>
              <a:spLocks noChangeArrowheads="1"/>
            </p:cNvSpPr>
            <p:nvPr/>
          </p:nvSpPr>
          <p:spPr bwMode="auto">
            <a:xfrm>
              <a:off x="2640" y="2129"/>
              <a:ext cx="20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10</a:t>
              </a:r>
            </a:p>
          </p:txBody>
        </p:sp>
        <p:sp>
          <p:nvSpPr>
            <p:cNvPr id="73837" name="Rectangle 76"/>
            <p:cNvSpPr>
              <a:spLocks noChangeArrowheads="1"/>
            </p:cNvSpPr>
            <p:nvPr/>
          </p:nvSpPr>
          <p:spPr bwMode="auto">
            <a:xfrm>
              <a:off x="2880" y="2129"/>
              <a:ext cx="20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10</a:t>
              </a:r>
            </a:p>
          </p:txBody>
        </p:sp>
        <p:sp>
          <p:nvSpPr>
            <p:cNvPr id="73838" name="Rectangle 77"/>
            <p:cNvSpPr>
              <a:spLocks noChangeArrowheads="1"/>
            </p:cNvSpPr>
            <p:nvPr/>
          </p:nvSpPr>
          <p:spPr bwMode="auto">
            <a:xfrm>
              <a:off x="3100" y="2129"/>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10</a:t>
              </a:r>
            </a:p>
          </p:txBody>
        </p:sp>
        <p:sp>
          <p:nvSpPr>
            <p:cNvPr id="73839" name="Rectangle 78"/>
            <p:cNvSpPr>
              <a:spLocks noChangeArrowheads="1"/>
            </p:cNvSpPr>
            <p:nvPr/>
          </p:nvSpPr>
          <p:spPr bwMode="auto">
            <a:xfrm>
              <a:off x="3312" y="2129"/>
              <a:ext cx="20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10</a:t>
              </a:r>
            </a:p>
          </p:txBody>
        </p:sp>
        <p:sp>
          <p:nvSpPr>
            <p:cNvPr id="73840" name="Rectangle 79"/>
            <p:cNvSpPr>
              <a:spLocks noChangeArrowheads="1"/>
            </p:cNvSpPr>
            <p:nvPr/>
          </p:nvSpPr>
          <p:spPr bwMode="auto">
            <a:xfrm>
              <a:off x="3532" y="2129"/>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10</a:t>
              </a:r>
            </a:p>
          </p:txBody>
        </p:sp>
        <p:sp>
          <p:nvSpPr>
            <p:cNvPr id="73841" name="Rectangle 80"/>
            <p:cNvSpPr>
              <a:spLocks noChangeArrowheads="1"/>
            </p:cNvSpPr>
            <p:nvPr/>
          </p:nvSpPr>
          <p:spPr bwMode="auto">
            <a:xfrm>
              <a:off x="3772" y="2129"/>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10</a:t>
              </a:r>
            </a:p>
          </p:txBody>
        </p:sp>
        <p:sp>
          <p:nvSpPr>
            <p:cNvPr id="73842" name="Rectangle 81"/>
            <p:cNvSpPr>
              <a:spLocks noChangeArrowheads="1"/>
            </p:cNvSpPr>
            <p:nvPr/>
          </p:nvSpPr>
          <p:spPr bwMode="auto">
            <a:xfrm>
              <a:off x="3984" y="2129"/>
              <a:ext cx="20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10</a:t>
              </a:r>
            </a:p>
          </p:txBody>
        </p:sp>
        <p:sp>
          <p:nvSpPr>
            <p:cNvPr id="73843" name="Rectangle 82"/>
            <p:cNvSpPr>
              <a:spLocks noChangeArrowheads="1"/>
            </p:cNvSpPr>
            <p:nvPr/>
          </p:nvSpPr>
          <p:spPr bwMode="auto">
            <a:xfrm>
              <a:off x="4204" y="2129"/>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10</a:t>
              </a:r>
            </a:p>
          </p:txBody>
        </p:sp>
        <p:sp>
          <p:nvSpPr>
            <p:cNvPr id="73844" name="Rectangle 83"/>
            <p:cNvSpPr>
              <a:spLocks noChangeArrowheads="1"/>
            </p:cNvSpPr>
            <p:nvPr/>
          </p:nvSpPr>
          <p:spPr bwMode="auto">
            <a:xfrm>
              <a:off x="4416" y="2129"/>
              <a:ext cx="20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10</a:t>
              </a:r>
            </a:p>
          </p:txBody>
        </p:sp>
        <p:sp>
          <p:nvSpPr>
            <p:cNvPr id="73845" name="Rectangle 84"/>
            <p:cNvSpPr>
              <a:spLocks noChangeArrowheads="1"/>
            </p:cNvSpPr>
            <p:nvPr/>
          </p:nvSpPr>
          <p:spPr bwMode="auto">
            <a:xfrm>
              <a:off x="4656" y="2129"/>
              <a:ext cx="20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30</a:t>
              </a:r>
            </a:p>
          </p:txBody>
        </p:sp>
        <p:sp>
          <p:nvSpPr>
            <p:cNvPr id="73846" name="Rectangle 85"/>
            <p:cNvSpPr>
              <a:spLocks noChangeArrowheads="1"/>
            </p:cNvSpPr>
            <p:nvPr/>
          </p:nvSpPr>
          <p:spPr bwMode="auto">
            <a:xfrm>
              <a:off x="4876" y="2129"/>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30</a:t>
              </a:r>
            </a:p>
          </p:txBody>
        </p:sp>
        <p:sp>
          <p:nvSpPr>
            <p:cNvPr id="73847" name="Rectangle 86"/>
            <p:cNvSpPr>
              <a:spLocks noChangeArrowheads="1"/>
            </p:cNvSpPr>
            <p:nvPr/>
          </p:nvSpPr>
          <p:spPr bwMode="auto">
            <a:xfrm>
              <a:off x="5088" y="2129"/>
              <a:ext cx="20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30</a:t>
              </a:r>
            </a:p>
          </p:txBody>
        </p:sp>
        <p:sp>
          <p:nvSpPr>
            <p:cNvPr id="73848" name="Rectangle 87"/>
            <p:cNvSpPr>
              <a:spLocks noChangeArrowheads="1"/>
            </p:cNvSpPr>
            <p:nvPr/>
          </p:nvSpPr>
          <p:spPr bwMode="auto">
            <a:xfrm>
              <a:off x="5308" y="2129"/>
              <a:ext cx="20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30</a:t>
              </a:r>
            </a:p>
          </p:txBody>
        </p:sp>
        <p:sp>
          <p:nvSpPr>
            <p:cNvPr id="73849" name="Rectangle 88"/>
            <p:cNvSpPr>
              <a:spLocks noChangeArrowheads="1"/>
            </p:cNvSpPr>
            <p:nvPr/>
          </p:nvSpPr>
          <p:spPr bwMode="auto">
            <a:xfrm>
              <a:off x="5520" y="2129"/>
              <a:ext cx="20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30</a:t>
              </a:r>
            </a:p>
          </p:txBody>
        </p:sp>
      </p:grpSp>
      <p:grpSp>
        <p:nvGrpSpPr>
          <p:cNvPr id="1594457" name="Group 89"/>
          <p:cNvGrpSpPr>
            <a:grpSpLocks/>
          </p:cNvGrpSpPr>
          <p:nvPr/>
        </p:nvGrpSpPr>
        <p:grpSpPr bwMode="auto">
          <a:xfrm>
            <a:off x="8172450" y="3897313"/>
            <a:ext cx="1568450" cy="1176337"/>
            <a:chOff x="4752" y="2208"/>
            <a:chExt cx="912" cy="1254"/>
          </a:xfrm>
        </p:grpSpPr>
        <p:sp>
          <p:nvSpPr>
            <p:cNvPr id="73827" name="Rectangle 90"/>
            <p:cNvSpPr>
              <a:spLocks noChangeArrowheads="1"/>
            </p:cNvSpPr>
            <p:nvPr/>
          </p:nvSpPr>
          <p:spPr bwMode="auto">
            <a:xfrm>
              <a:off x="4752" y="3166"/>
              <a:ext cx="653"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PREVISIONS</a:t>
              </a:r>
            </a:p>
          </p:txBody>
        </p:sp>
        <p:sp>
          <p:nvSpPr>
            <p:cNvPr id="73828" name="Line 91"/>
            <p:cNvSpPr>
              <a:spLocks noChangeShapeType="1"/>
            </p:cNvSpPr>
            <p:nvPr/>
          </p:nvSpPr>
          <p:spPr bwMode="auto">
            <a:xfrm>
              <a:off x="5424" y="326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73829" name="Line 92"/>
            <p:cNvSpPr>
              <a:spLocks noChangeShapeType="1"/>
            </p:cNvSpPr>
            <p:nvPr/>
          </p:nvSpPr>
          <p:spPr bwMode="auto">
            <a:xfrm flipV="1">
              <a:off x="5664" y="2208"/>
              <a:ext cx="0" cy="10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p>
          </p:txBody>
        </p:sp>
      </p:grpSp>
      <p:sp>
        <p:nvSpPr>
          <p:cNvPr id="1594461" name="Rectangle 93"/>
          <p:cNvSpPr>
            <a:spLocks noChangeArrowheads="1"/>
          </p:cNvSpPr>
          <p:nvPr/>
        </p:nvSpPr>
        <p:spPr bwMode="auto">
          <a:xfrm>
            <a:off x="2193925" y="3900488"/>
            <a:ext cx="4429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120</a:t>
            </a:r>
          </a:p>
        </p:txBody>
      </p:sp>
      <p:grpSp>
        <p:nvGrpSpPr>
          <p:cNvPr id="1594462" name="Group 94"/>
          <p:cNvGrpSpPr>
            <a:grpSpLocks/>
          </p:cNvGrpSpPr>
          <p:nvPr/>
        </p:nvGrpSpPr>
        <p:grpSpPr bwMode="auto">
          <a:xfrm>
            <a:off x="2559050" y="1914525"/>
            <a:ext cx="4665663" cy="2135188"/>
            <a:chOff x="1488" y="911"/>
            <a:chExt cx="2714" cy="1345"/>
          </a:xfrm>
        </p:grpSpPr>
        <p:sp>
          <p:nvSpPr>
            <p:cNvPr id="73825" name="Line 95"/>
            <p:cNvSpPr>
              <a:spLocks noChangeShapeType="1"/>
            </p:cNvSpPr>
            <p:nvPr/>
          </p:nvSpPr>
          <p:spPr bwMode="auto">
            <a:xfrm flipV="1">
              <a:off x="1488" y="1008"/>
              <a:ext cx="1248" cy="124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p>
          </p:txBody>
        </p:sp>
        <p:sp>
          <p:nvSpPr>
            <p:cNvPr id="73826" name="Rectangle 96"/>
            <p:cNvSpPr>
              <a:spLocks noChangeArrowheads="1"/>
            </p:cNvSpPr>
            <p:nvPr/>
          </p:nvSpPr>
          <p:spPr bwMode="auto">
            <a:xfrm>
              <a:off x="2496" y="911"/>
              <a:ext cx="1706"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ORDRE DE FABRICATION EN COURS</a:t>
              </a:r>
            </a:p>
          </p:txBody>
        </p:sp>
      </p:grpSp>
      <p:sp>
        <p:nvSpPr>
          <p:cNvPr id="1594465" name="Text Box 97"/>
          <p:cNvSpPr txBox="1">
            <a:spLocks noChangeArrowheads="1"/>
          </p:cNvSpPr>
          <p:nvPr/>
        </p:nvSpPr>
        <p:spPr bwMode="auto">
          <a:xfrm>
            <a:off x="198438" y="3908425"/>
            <a:ext cx="80327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lnSpc>
                <a:spcPct val="120000"/>
              </a:lnSpc>
            </a:pPr>
            <a:r>
              <a:rPr lang="fr-FR" altLang="fr-FR" sz="1100" b="1" dirty="0">
                <a:solidFill>
                  <a:schemeClr val="tx1"/>
                </a:solidFill>
              </a:rPr>
              <a:t>Sécu : O</a:t>
            </a:r>
          </a:p>
          <a:p>
            <a:pPr algn="l" eaLnBrk="1" hangingPunct="1">
              <a:lnSpc>
                <a:spcPct val="120000"/>
              </a:lnSpc>
            </a:pPr>
            <a:r>
              <a:rPr lang="fr-FR" altLang="fr-FR" sz="1100" b="1" dirty="0" err="1">
                <a:solidFill>
                  <a:schemeClr val="tx1"/>
                </a:solidFill>
              </a:rPr>
              <a:t>Lmul</a:t>
            </a:r>
            <a:r>
              <a:rPr lang="fr-FR" altLang="fr-FR" sz="1100" b="1" dirty="0">
                <a:solidFill>
                  <a:schemeClr val="tx1"/>
                </a:solidFill>
              </a:rPr>
              <a:t> : 50</a:t>
            </a:r>
          </a:p>
          <a:p>
            <a:pPr algn="l" eaLnBrk="1" hangingPunct="1">
              <a:lnSpc>
                <a:spcPct val="120000"/>
              </a:lnSpc>
            </a:pPr>
            <a:r>
              <a:rPr lang="fr-FR" altLang="fr-FR" sz="1100" b="1" dirty="0">
                <a:solidFill>
                  <a:schemeClr val="tx1"/>
                </a:solidFill>
              </a:rPr>
              <a:t>Lot : BQ</a:t>
            </a:r>
          </a:p>
          <a:p>
            <a:pPr algn="l" eaLnBrk="1" hangingPunct="1">
              <a:lnSpc>
                <a:spcPct val="120000"/>
              </a:lnSpc>
            </a:pPr>
            <a:r>
              <a:rPr lang="fr-FR" altLang="fr-FR" sz="1000" b="1" dirty="0" smtClean="0">
                <a:solidFill>
                  <a:schemeClr val="tx1"/>
                </a:solidFill>
              </a:rPr>
              <a:t>Délai: </a:t>
            </a:r>
            <a:r>
              <a:rPr lang="fr-FR" altLang="fr-FR" sz="1000" b="1" dirty="0">
                <a:solidFill>
                  <a:schemeClr val="tx1"/>
                </a:solidFill>
              </a:rPr>
              <a:t>6j</a:t>
            </a:r>
          </a:p>
        </p:txBody>
      </p:sp>
      <p:sp>
        <p:nvSpPr>
          <p:cNvPr id="1594466" name="Rectangle 98"/>
          <p:cNvSpPr>
            <a:spLocks noChangeArrowheads="1"/>
          </p:cNvSpPr>
          <p:nvPr/>
        </p:nvSpPr>
        <p:spPr bwMode="auto">
          <a:xfrm>
            <a:off x="1781175" y="4052888"/>
            <a:ext cx="4429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200</a:t>
            </a:r>
          </a:p>
        </p:txBody>
      </p:sp>
      <p:sp>
        <p:nvSpPr>
          <p:cNvPr id="1594467" name="Rectangle 99"/>
          <p:cNvSpPr>
            <a:spLocks noChangeArrowheads="1"/>
          </p:cNvSpPr>
          <p:nvPr/>
        </p:nvSpPr>
        <p:spPr bwMode="auto">
          <a:xfrm>
            <a:off x="2193925" y="4052888"/>
            <a:ext cx="4429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270</a:t>
            </a:r>
          </a:p>
        </p:txBody>
      </p:sp>
      <p:sp>
        <p:nvSpPr>
          <p:cNvPr id="1594468" name="Rectangle 100"/>
          <p:cNvSpPr>
            <a:spLocks noChangeArrowheads="1"/>
          </p:cNvSpPr>
          <p:nvPr/>
        </p:nvSpPr>
        <p:spPr bwMode="auto">
          <a:xfrm>
            <a:off x="2606675" y="4052888"/>
            <a:ext cx="4429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220</a:t>
            </a:r>
          </a:p>
        </p:txBody>
      </p:sp>
      <p:sp>
        <p:nvSpPr>
          <p:cNvPr id="1594469" name="Rectangle 101"/>
          <p:cNvSpPr>
            <a:spLocks noChangeArrowheads="1"/>
          </p:cNvSpPr>
          <p:nvPr/>
        </p:nvSpPr>
        <p:spPr bwMode="auto">
          <a:xfrm>
            <a:off x="2971800" y="4052888"/>
            <a:ext cx="4445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170</a:t>
            </a:r>
          </a:p>
        </p:txBody>
      </p:sp>
      <p:sp>
        <p:nvSpPr>
          <p:cNvPr id="1594470" name="Rectangle 102"/>
          <p:cNvSpPr>
            <a:spLocks noChangeArrowheads="1"/>
          </p:cNvSpPr>
          <p:nvPr/>
        </p:nvSpPr>
        <p:spPr bwMode="auto">
          <a:xfrm>
            <a:off x="3349625" y="4052888"/>
            <a:ext cx="4429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120</a:t>
            </a:r>
          </a:p>
        </p:txBody>
      </p:sp>
      <p:sp>
        <p:nvSpPr>
          <p:cNvPr id="1594471" name="Rectangle 103"/>
          <p:cNvSpPr>
            <a:spLocks noChangeArrowheads="1"/>
          </p:cNvSpPr>
          <p:nvPr/>
        </p:nvSpPr>
        <p:spPr bwMode="auto">
          <a:xfrm>
            <a:off x="3714750" y="40528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70</a:t>
            </a:r>
          </a:p>
        </p:txBody>
      </p:sp>
      <p:sp>
        <p:nvSpPr>
          <p:cNvPr id="1594472" name="Rectangle 104"/>
          <p:cNvSpPr>
            <a:spLocks noChangeArrowheads="1"/>
          </p:cNvSpPr>
          <p:nvPr/>
        </p:nvSpPr>
        <p:spPr bwMode="auto">
          <a:xfrm>
            <a:off x="4127500" y="40528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60</a:t>
            </a:r>
          </a:p>
        </p:txBody>
      </p:sp>
      <p:sp>
        <p:nvSpPr>
          <p:cNvPr id="1594473" name="Rectangle 105"/>
          <p:cNvSpPr>
            <a:spLocks noChangeArrowheads="1"/>
          </p:cNvSpPr>
          <p:nvPr/>
        </p:nvSpPr>
        <p:spPr bwMode="auto">
          <a:xfrm>
            <a:off x="4505325" y="40528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1594474" name="Rectangle 106"/>
          <p:cNvSpPr>
            <a:spLocks noChangeArrowheads="1"/>
          </p:cNvSpPr>
          <p:nvPr/>
        </p:nvSpPr>
        <p:spPr bwMode="auto">
          <a:xfrm>
            <a:off x="4870450" y="40528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40</a:t>
            </a:r>
          </a:p>
        </p:txBody>
      </p:sp>
      <p:sp>
        <p:nvSpPr>
          <p:cNvPr id="1594475" name="Rectangle 107"/>
          <p:cNvSpPr>
            <a:spLocks noChangeArrowheads="1"/>
          </p:cNvSpPr>
          <p:nvPr/>
        </p:nvSpPr>
        <p:spPr bwMode="auto">
          <a:xfrm>
            <a:off x="5283200" y="40528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30</a:t>
            </a:r>
          </a:p>
        </p:txBody>
      </p:sp>
      <p:sp>
        <p:nvSpPr>
          <p:cNvPr id="1594476" name="Rectangle 108"/>
          <p:cNvSpPr>
            <a:spLocks noChangeArrowheads="1"/>
          </p:cNvSpPr>
          <p:nvPr/>
        </p:nvSpPr>
        <p:spPr bwMode="auto">
          <a:xfrm>
            <a:off x="5661025" y="40528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1594477" name="Rectangle 109"/>
          <p:cNvSpPr>
            <a:spLocks noChangeArrowheads="1"/>
          </p:cNvSpPr>
          <p:nvPr/>
        </p:nvSpPr>
        <p:spPr bwMode="auto">
          <a:xfrm>
            <a:off x="6026150" y="40528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10</a:t>
            </a:r>
          </a:p>
        </p:txBody>
      </p:sp>
      <p:sp>
        <p:nvSpPr>
          <p:cNvPr id="1594478" name="Rectangle 110"/>
          <p:cNvSpPr>
            <a:spLocks noChangeArrowheads="1"/>
          </p:cNvSpPr>
          <p:nvPr/>
        </p:nvSpPr>
        <p:spPr bwMode="auto">
          <a:xfrm>
            <a:off x="6761163" y="4197350"/>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0066"/>
                </a:solidFill>
              </a:rPr>
              <a:t> 10</a:t>
            </a:r>
          </a:p>
        </p:txBody>
      </p:sp>
      <p:sp>
        <p:nvSpPr>
          <p:cNvPr id="1594479" name="Rectangle 111"/>
          <p:cNvSpPr>
            <a:spLocks noChangeArrowheads="1"/>
          </p:cNvSpPr>
          <p:nvPr/>
        </p:nvSpPr>
        <p:spPr bwMode="auto">
          <a:xfrm>
            <a:off x="6816725" y="433863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1594480" name="Rectangle 112"/>
          <p:cNvSpPr>
            <a:spLocks noChangeArrowheads="1"/>
          </p:cNvSpPr>
          <p:nvPr/>
        </p:nvSpPr>
        <p:spPr bwMode="auto">
          <a:xfrm>
            <a:off x="4505325" y="4486275"/>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1594481" name="Rectangle 113"/>
          <p:cNvSpPr>
            <a:spLocks noChangeArrowheads="1"/>
          </p:cNvSpPr>
          <p:nvPr/>
        </p:nvSpPr>
        <p:spPr bwMode="auto">
          <a:xfrm>
            <a:off x="6816725" y="40401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40</a:t>
            </a:r>
          </a:p>
        </p:txBody>
      </p:sp>
      <p:sp>
        <p:nvSpPr>
          <p:cNvPr id="1594482" name="Rectangle 114"/>
          <p:cNvSpPr>
            <a:spLocks noChangeArrowheads="1"/>
          </p:cNvSpPr>
          <p:nvPr/>
        </p:nvSpPr>
        <p:spPr bwMode="auto">
          <a:xfrm>
            <a:off x="7181850" y="40528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30</a:t>
            </a:r>
          </a:p>
        </p:txBody>
      </p:sp>
      <p:sp>
        <p:nvSpPr>
          <p:cNvPr id="1594483" name="Rectangle 115"/>
          <p:cNvSpPr>
            <a:spLocks noChangeArrowheads="1"/>
          </p:cNvSpPr>
          <p:nvPr/>
        </p:nvSpPr>
        <p:spPr bwMode="auto">
          <a:xfrm>
            <a:off x="7559675" y="40528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1594484" name="Rectangle 116"/>
          <p:cNvSpPr>
            <a:spLocks noChangeArrowheads="1"/>
          </p:cNvSpPr>
          <p:nvPr/>
        </p:nvSpPr>
        <p:spPr bwMode="auto">
          <a:xfrm>
            <a:off x="6438900" y="4052888"/>
            <a:ext cx="274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85" name="Rectangle 117"/>
          <p:cNvSpPr>
            <a:spLocks noChangeArrowheads="1"/>
          </p:cNvSpPr>
          <p:nvPr/>
        </p:nvSpPr>
        <p:spPr bwMode="auto">
          <a:xfrm>
            <a:off x="7916863" y="4197350"/>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0066"/>
                </a:solidFill>
              </a:rPr>
              <a:t> 10</a:t>
            </a:r>
          </a:p>
        </p:txBody>
      </p:sp>
      <p:sp>
        <p:nvSpPr>
          <p:cNvPr id="1594486" name="Rectangle 118"/>
          <p:cNvSpPr>
            <a:spLocks noChangeArrowheads="1"/>
          </p:cNvSpPr>
          <p:nvPr/>
        </p:nvSpPr>
        <p:spPr bwMode="auto">
          <a:xfrm>
            <a:off x="7972425" y="435133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1594487" name="Rectangle 119"/>
          <p:cNvSpPr>
            <a:spLocks noChangeArrowheads="1"/>
          </p:cNvSpPr>
          <p:nvPr/>
        </p:nvSpPr>
        <p:spPr bwMode="auto">
          <a:xfrm>
            <a:off x="5661025" y="4486275"/>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1594488" name="Rectangle 120"/>
          <p:cNvSpPr>
            <a:spLocks noChangeArrowheads="1"/>
          </p:cNvSpPr>
          <p:nvPr/>
        </p:nvSpPr>
        <p:spPr bwMode="auto">
          <a:xfrm>
            <a:off x="7956550" y="4052888"/>
            <a:ext cx="3571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40</a:t>
            </a:r>
          </a:p>
        </p:txBody>
      </p:sp>
      <p:sp>
        <p:nvSpPr>
          <p:cNvPr id="1594489" name="Rectangle 121"/>
          <p:cNvSpPr>
            <a:spLocks noChangeArrowheads="1"/>
          </p:cNvSpPr>
          <p:nvPr/>
        </p:nvSpPr>
        <p:spPr bwMode="auto">
          <a:xfrm>
            <a:off x="8302625" y="40528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10</a:t>
            </a:r>
          </a:p>
        </p:txBody>
      </p:sp>
      <p:sp>
        <p:nvSpPr>
          <p:cNvPr id="1594490" name="Rectangle 122"/>
          <p:cNvSpPr>
            <a:spLocks noChangeArrowheads="1"/>
          </p:cNvSpPr>
          <p:nvPr/>
        </p:nvSpPr>
        <p:spPr bwMode="auto">
          <a:xfrm>
            <a:off x="8659813" y="4197350"/>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0066"/>
                </a:solidFill>
              </a:rPr>
              <a:t> 20</a:t>
            </a:r>
          </a:p>
        </p:txBody>
      </p:sp>
      <p:sp>
        <p:nvSpPr>
          <p:cNvPr id="1594491" name="Rectangle 123"/>
          <p:cNvSpPr>
            <a:spLocks noChangeArrowheads="1"/>
          </p:cNvSpPr>
          <p:nvPr/>
        </p:nvSpPr>
        <p:spPr bwMode="auto">
          <a:xfrm>
            <a:off x="8715375" y="4349750"/>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1594492" name="Rectangle 124"/>
          <p:cNvSpPr>
            <a:spLocks noChangeArrowheads="1"/>
          </p:cNvSpPr>
          <p:nvPr/>
        </p:nvSpPr>
        <p:spPr bwMode="auto">
          <a:xfrm>
            <a:off x="6403975" y="4486275"/>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1594493" name="Rectangle 125"/>
          <p:cNvSpPr>
            <a:spLocks noChangeArrowheads="1"/>
          </p:cNvSpPr>
          <p:nvPr/>
        </p:nvSpPr>
        <p:spPr bwMode="auto">
          <a:xfrm>
            <a:off x="8667750" y="40528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30</a:t>
            </a:r>
          </a:p>
        </p:txBody>
      </p:sp>
      <p:sp>
        <p:nvSpPr>
          <p:cNvPr id="1594494" name="Rectangle 126"/>
          <p:cNvSpPr>
            <a:spLocks noChangeArrowheads="1"/>
          </p:cNvSpPr>
          <p:nvPr/>
        </p:nvSpPr>
        <p:spPr bwMode="auto">
          <a:xfrm>
            <a:off x="9128125" y="4052888"/>
            <a:ext cx="274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0</a:t>
            </a:r>
          </a:p>
        </p:txBody>
      </p:sp>
      <p:sp>
        <p:nvSpPr>
          <p:cNvPr id="1594495" name="Rectangle 127"/>
          <p:cNvSpPr>
            <a:spLocks noChangeArrowheads="1"/>
          </p:cNvSpPr>
          <p:nvPr/>
        </p:nvSpPr>
        <p:spPr bwMode="auto">
          <a:xfrm>
            <a:off x="9402763" y="4197350"/>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0066"/>
                </a:solidFill>
              </a:rPr>
              <a:t> 30</a:t>
            </a:r>
          </a:p>
        </p:txBody>
      </p:sp>
      <p:sp>
        <p:nvSpPr>
          <p:cNvPr id="1594496" name="Rectangle 128"/>
          <p:cNvSpPr>
            <a:spLocks noChangeArrowheads="1"/>
          </p:cNvSpPr>
          <p:nvPr/>
        </p:nvSpPr>
        <p:spPr bwMode="auto">
          <a:xfrm>
            <a:off x="9458325" y="4349750"/>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1594497" name="Rectangle 129"/>
          <p:cNvSpPr>
            <a:spLocks noChangeArrowheads="1"/>
          </p:cNvSpPr>
          <p:nvPr/>
        </p:nvSpPr>
        <p:spPr bwMode="auto">
          <a:xfrm>
            <a:off x="7146925" y="4486275"/>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50</a:t>
            </a:r>
          </a:p>
        </p:txBody>
      </p:sp>
      <p:sp>
        <p:nvSpPr>
          <p:cNvPr id="1594498" name="Rectangle 130"/>
          <p:cNvSpPr>
            <a:spLocks noChangeArrowheads="1"/>
          </p:cNvSpPr>
          <p:nvPr/>
        </p:nvSpPr>
        <p:spPr bwMode="auto">
          <a:xfrm>
            <a:off x="9458325" y="4052888"/>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20</a:t>
            </a:r>
          </a:p>
        </p:txBody>
      </p:sp>
      <p:sp>
        <p:nvSpPr>
          <p:cNvPr id="1594499" name="Text Box 131"/>
          <p:cNvSpPr txBox="1">
            <a:spLocks noChangeArrowheads="1"/>
          </p:cNvSpPr>
          <p:nvPr/>
        </p:nvSpPr>
        <p:spPr bwMode="auto">
          <a:xfrm>
            <a:off x="165100" y="754063"/>
            <a:ext cx="957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2800" dirty="0" smtClean="0">
                <a:solidFill>
                  <a:srgbClr val="009900"/>
                </a:solidFill>
              </a:rPr>
              <a:t>Traduction des besoins commerciaux (demande indépendante) en besoins internes</a:t>
            </a:r>
            <a:endParaRPr lang="fr-FR" altLang="fr-FR" sz="2800" dirty="0">
              <a:solidFill>
                <a:srgbClr val="009900"/>
              </a:solidFill>
            </a:endParaRPr>
          </a:p>
        </p:txBody>
      </p:sp>
      <p:sp>
        <p:nvSpPr>
          <p:cNvPr id="1594503" name="Text Box 135"/>
          <p:cNvSpPr txBox="1">
            <a:spLocks noChangeArrowheads="1"/>
          </p:cNvSpPr>
          <p:nvPr/>
        </p:nvSpPr>
        <p:spPr bwMode="auto">
          <a:xfrm>
            <a:off x="165100" y="4887913"/>
            <a:ext cx="957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2400"/>
              <a:t>Stock disp.le 28/02 (projeté) = </a:t>
            </a:r>
            <a:r>
              <a:rPr lang="fr-FR" altLang="fr-FR" sz="2400">
                <a:solidFill>
                  <a:schemeClr val="tx1"/>
                </a:solidFill>
              </a:rPr>
              <a:t>Stock disp. la veille</a:t>
            </a:r>
            <a:r>
              <a:rPr lang="fr-FR" altLang="fr-FR" sz="2400"/>
              <a:t> </a:t>
            </a:r>
            <a:r>
              <a:rPr lang="fr-FR" altLang="fr-FR" sz="2400">
                <a:solidFill>
                  <a:schemeClr val="hlink"/>
                </a:solidFill>
              </a:rPr>
              <a:t>– Besoins bruts</a:t>
            </a:r>
            <a:r>
              <a:rPr lang="fr-FR" altLang="fr-FR" sz="2400"/>
              <a:t> + </a:t>
            </a:r>
            <a:r>
              <a:rPr lang="fr-FR" altLang="fr-FR" sz="2400">
                <a:solidFill>
                  <a:srgbClr val="009900"/>
                </a:solidFill>
              </a:rPr>
              <a:t>Réceptions prévues le 28/02</a:t>
            </a:r>
          </a:p>
        </p:txBody>
      </p:sp>
      <p:sp>
        <p:nvSpPr>
          <p:cNvPr id="1594504" name="Text Box 136"/>
          <p:cNvSpPr txBox="1">
            <a:spLocks noChangeArrowheads="1"/>
          </p:cNvSpPr>
          <p:nvPr/>
        </p:nvSpPr>
        <p:spPr bwMode="auto">
          <a:xfrm>
            <a:off x="163513" y="5492750"/>
            <a:ext cx="957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2400">
                <a:solidFill>
                  <a:schemeClr val="tx1"/>
                </a:solidFill>
              </a:rPr>
              <a:t>Si le stock disp. (projeté) devient négatif, c’est un BESOIN NET !</a:t>
            </a:r>
          </a:p>
        </p:txBody>
      </p:sp>
      <p:sp>
        <p:nvSpPr>
          <p:cNvPr id="1594505" name="Text Box 137"/>
          <p:cNvSpPr txBox="1">
            <a:spLocks noChangeArrowheads="1"/>
          </p:cNvSpPr>
          <p:nvPr/>
        </p:nvSpPr>
        <p:spPr bwMode="auto">
          <a:xfrm>
            <a:off x="171450" y="5851525"/>
            <a:ext cx="957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2400" dirty="0">
                <a:solidFill>
                  <a:schemeClr val="tx1"/>
                </a:solidFill>
              </a:rPr>
              <a:t>1 besoin net =&gt; 1 Ordre </a:t>
            </a:r>
            <a:r>
              <a:rPr lang="fr-FR" altLang="fr-FR" sz="2400" dirty="0" smtClean="0">
                <a:solidFill>
                  <a:schemeClr val="tx1"/>
                </a:solidFill>
              </a:rPr>
              <a:t>suggéré;  </a:t>
            </a:r>
            <a:r>
              <a:rPr lang="fr-FR" altLang="fr-FR" sz="2400" dirty="0">
                <a:solidFill>
                  <a:srgbClr val="009900"/>
                </a:solidFill>
              </a:rPr>
              <a:t>Stock </a:t>
            </a:r>
            <a:r>
              <a:rPr lang="fr-FR" altLang="fr-FR" sz="2400" dirty="0" err="1">
                <a:solidFill>
                  <a:srgbClr val="009900"/>
                </a:solidFill>
              </a:rPr>
              <a:t>disp</a:t>
            </a:r>
            <a:r>
              <a:rPr lang="fr-FR" altLang="fr-FR" sz="2400" dirty="0">
                <a:solidFill>
                  <a:srgbClr val="009900"/>
                </a:solidFill>
              </a:rPr>
              <a:t>. = </a:t>
            </a:r>
            <a:r>
              <a:rPr lang="fr-FR" altLang="fr-FR" sz="2400" dirty="0" smtClean="0">
                <a:solidFill>
                  <a:srgbClr val="009900"/>
                </a:solidFill>
              </a:rPr>
              <a:t>OF </a:t>
            </a:r>
            <a:r>
              <a:rPr lang="fr-FR" altLang="fr-FR" sz="2400" dirty="0">
                <a:solidFill>
                  <a:srgbClr val="009900"/>
                </a:solidFill>
              </a:rPr>
              <a:t>- Besoin Net</a:t>
            </a:r>
          </a:p>
        </p:txBody>
      </p:sp>
      <p:grpSp>
        <p:nvGrpSpPr>
          <p:cNvPr id="1594510" name="Group 142"/>
          <p:cNvGrpSpPr>
            <a:grpSpLocks/>
          </p:cNvGrpSpPr>
          <p:nvPr/>
        </p:nvGrpSpPr>
        <p:grpSpPr bwMode="auto">
          <a:xfrm>
            <a:off x="2863850" y="3238500"/>
            <a:ext cx="933450" cy="342900"/>
            <a:chOff x="1804" y="2040"/>
            <a:chExt cx="588" cy="216"/>
          </a:xfrm>
        </p:grpSpPr>
        <p:sp>
          <p:nvSpPr>
            <p:cNvPr id="73823" name="Line 138"/>
            <p:cNvSpPr>
              <a:spLocks noChangeShapeType="1"/>
            </p:cNvSpPr>
            <p:nvPr/>
          </p:nvSpPr>
          <p:spPr bwMode="auto">
            <a:xfrm>
              <a:off x="2091" y="2245"/>
              <a:ext cx="301" cy="11"/>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3824" name="Text Box 139"/>
            <p:cNvSpPr txBox="1">
              <a:spLocks noChangeArrowheads="1"/>
            </p:cNvSpPr>
            <p:nvPr/>
          </p:nvSpPr>
          <p:spPr bwMode="auto">
            <a:xfrm>
              <a:off x="1804" y="2040"/>
              <a:ext cx="506" cy="17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1200" b="1" dirty="0" smtClean="0">
                  <a:solidFill>
                    <a:srgbClr val="009900"/>
                  </a:solidFill>
                </a:rPr>
                <a:t>Délai</a:t>
              </a:r>
              <a:endParaRPr lang="fr-FR" altLang="fr-FR" sz="1200" b="1" dirty="0">
                <a:solidFill>
                  <a:srgbClr val="009900"/>
                </a:solidFill>
              </a:endParaRPr>
            </a:p>
          </p:txBody>
        </p:sp>
      </p:grpSp>
      <p:sp>
        <p:nvSpPr>
          <p:cNvPr id="73819" name="Rectangle 1"/>
          <p:cNvSpPr>
            <a:spLocks noChangeArrowheads="1"/>
          </p:cNvSpPr>
          <p:nvPr/>
        </p:nvSpPr>
        <p:spPr bwMode="auto">
          <a:xfrm>
            <a:off x="2559050" y="2490788"/>
            <a:ext cx="1268413" cy="111125"/>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3820" name="Rectangle 138"/>
          <p:cNvSpPr>
            <a:spLocks noChangeArrowheads="1"/>
          </p:cNvSpPr>
          <p:nvPr/>
        </p:nvSpPr>
        <p:spPr bwMode="auto">
          <a:xfrm>
            <a:off x="4464050" y="2492375"/>
            <a:ext cx="1266825" cy="111125"/>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3821" name="Rectangle 139"/>
          <p:cNvSpPr>
            <a:spLocks noChangeArrowheads="1"/>
          </p:cNvSpPr>
          <p:nvPr/>
        </p:nvSpPr>
        <p:spPr bwMode="auto">
          <a:xfrm>
            <a:off x="8207375" y="2492375"/>
            <a:ext cx="1268413" cy="111125"/>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3822" name="Rectangle 140"/>
          <p:cNvSpPr>
            <a:spLocks noChangeArrowheads="1"/>
          </p:cNvSpPr>
          <p:nvPr/>
        </p:nvSpPr>
        <p:spPr bwMode="auto">
          <a:xfrm>
            <a:off x="6405563" y="2470150"/>
            <a:ext cx="1266825" cy="111125"/>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4499"/>
                                        </p:tgtEl>
                                        <p:attrNameLst>
                                          <p:attrName>style.visibility</p:attrName>
                                        </p:attrNameLst>
                                      </p:cBhvr>
                                      <p:to>
                                        <p:strVal val="visible"/>
                                      </p:to>
                                    </p:set>
                                  </p:childTnLst>
                                  <p:subTnLst>
                                    <p:set>
                                      <p:cBhvr override="childStyle">
                                        <p:cTn dur="1" fill="hold" display="0" masterRel="nextClick" afterEffect="1"/>
                                        <p:tgtEl>
                                          <p:spTgt spid="159449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272" fill="hold" nodeType="clickEffect">
                                  <p:stCondLst>
                                    <p:cond delay="0"/>
                                  </p:stCondLst>
                                  <p:childTnLst>
                                    <p:set>
                                      <p:cBhvr>
                                        <p:cTn id="10" dur="1" fill="hold">
                                          <p:stCondLst>
                                            <p:cond delay="0"/>
                                          </p:stCondLst>
                                        </p:cTn>
                                        <p:tgtEl>
                                          <p:spTgt spid="1594370"/>
                                        </p:tgtEl>
                                        <p:attrNameLst>
                                          <p:attrName>style.visibility</p:attrName>
                                        </p:attrNameLst>
                                      </p:cBhvr>
                                      <p:to>
                                        <p:strVal val="visible"/>
                                      </p:to>
                                    </p:set>
                                    <p:anim calcmode="lin" valueType="num">
                                      <p:cBhvr>
                                        <p:cTn id="11" dur="500" fill="hold"/>
                                        <p:tgtEl>
                                          <p:spTgt spid="1594370"/>
                                        </p:tgtEl>
                                        <p:attrNameLst>
                                          <p:attrName>ppt_w</p:attrName>
                                        </p:attrNameLst>
                                      </p:cBhvr>
                                      <p:tavLst>
                                        <p:tav tm="0">
                                          <p:val>
                                            <p:strVal val="2/3*#ppt_w"/>
                                          </p:val>
                                        </p:tav>
                                        <p:tav tm="100000">
                                          <p:val>
                                            <p:strVal val="#ppt_w"/>
                                          </p:val>
                                        </p:tav>
                                      </p:tavLst>
                                    </p:anim>
                                    <p:anim calcmode="lin" valueType="num">
                                      <p:cBhvr>
                                        <p:cTn id="12" dur="500" fill="hold"/>
                                        <p:tgtEl>
                                          <p:spTgt spid="1594370"/>
                                        </p:tgtEl>
                                        <p:attrNameLst>
                                          <p:attrName>ppt_h</p:attrName>
                                        </p:attrNameLst>
                                      </p:cBhvr>
                                      <p:tavLst>
                                        <p:tav tm="0">
                                          <p:val>
                                            <p:strVal val="2/3*#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nodeType="clickEffect">
                                  <p:stCondLst>
                                    <p:cond delay="0"/>
                                  </p:stCondLst>
                                  <p:childTnLst>
                                    <p:set>
                                      <p:cBhvr>
                                        <p:cTn id="16" dur="1" fill="hold">
                                          <p:stCondLst>
                                            <p:cond delay="0"/>
                                          </p:stCondLst>
                                        </p:cTn>
                                        <p:tgtEl>
                                          <p:spTgt spid="1594388"/>
                                        </p:tgtEl>
                                        <p:attrNameLst>
                                          <p:attrName>style.visibility</p:attrName>
                                        </p:attrNameLst>
                                      </p:cBhvr>
                                      <p:to>
                                        <p:strVal val="visible"/>
                                      </p:to>
                                    </p:set>
                                    <p:anim calcmode="lin" valueType="num">
                                      <p:cBhvr>
                                        <p:cTn id="17" dur="500" fill="hold"/>
                                        <p:tgtEl>
                                          <p:spTgt spid="1594388"/>
                                        </p:tgtEl>
                                        <p:attrNameLst>
                                          <p:attrName>ppt_w</p:attrName>
                                        </p:attrNameLst>
                                      </p:cBhvr>
                                      <p:tavLst>
                                        <p:tav tm="0">
                                          <p:val>
                                            <p:strVal val="2/3*#ppt_w"/>
                                          </p:val>
                                        </p:tav>
                                        <p:tav tm="100000">
                                          <p:val>
                                            <p:strVal val="#ppt_w"/>
                                          </p:val>
                                        </p:tav>
                                      </p:tavLst>
                                    </p:anim>
                                    <p:anim calcmode="lin" valueType="num">
                                      <p:cBhvr>
                                        <p:cTn id="18" dur="500" fill="hold"/>
                                        <p:tgtEl>
                                          <p:spTgt spid="1594388"/>
                                        </p:tgtEl>
                                        <p:attrNameLst>
                                          <p:attrName>ppt_h</p:attrName>
                                        </p:attrNameLst>
                                      </p:cBhvr>
                                      <p:tavLst>
                                        <p:tav tm="0">
                                          <p:val>
                                            <p:strVal val="2/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272" fill="hold" grpId="0" nodeType="clickEffect">
                                  <p:stCondLst>
                                    <p:cond delay="0"/>
                                  </p:stCondLst>
                                  <p:childTnLst>
                                    <p:set>
                                      <p:cBhvr>
                                        <p:cTn id="22" dur="1" fill="hold">
                                          <p:stCondLst>
                                            <p:cond delay="0"/>
                                          </p:stCondLst>
                                        </p:cTn>
                                        <p:tgtEl>
                                          <p:spTgt spid="1594387"/>
                                        </p:tgtEl>
                                        <p:attrNameLst>
                                          <p:attrName>style.visibility</p:attrName>
                                        </p:attrNameLst>
                                      </p:cBhvr>
                                      <p:to>
                                        <p:strVal val="visible"/>
                                      </p:to>
                                    </p:set>
                                    <p:anim calcmode="lin" valueType="num">
                                      <p:cBhvr>
                                        <p:cTn id="23" dur="500" fill="hold"/>
                                        <p:tgtEl>
                                          <p:spTgt spid="1594387"/>
                                        </p:tgtEl>
                                        <p:attrNameLst>
                                          <p:attrName>ppt_w</p:attrName>
                                        </p:attrNameLst>
                                      </p:cBhvr>
                                      <p:tavLst>
                                        <p:tav tm="0">
                                          <p:val>
                                            <p:strVal val="2/3*#ppt_w"/>
                                          </p:val>
                                        </p:tav>
                                        <p:tav tm="100000">
                                          <p:val>
                                            <p:strVal val="#ppt_w"/>
                                          </p:val>
                                        </p:tav>
                                      </p:tavLst>
                                    </p:anim>
                                    <p:anim calcmode="lin" valueType="num">
                                      <p:cBhvr>
                                        <p:cTn id="24" dur="500" fill="hold"/>
                                        <p:tgtEl>
                                          <p:spTgt spid="1594387"/>
                                        </p:tgtEl>
                                        <p:attrNameLst>
                                          <p:attrName>ppt_h</p:attrName>
                                        </p:attrNameLst>
                                      </p:cBhvr>
                                      <p:tavLst>
                                        <p:tav tm="0">
                                          <p:val>
                                            <p:strVal val="2/3*#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272" fill="hold" nodeType="clickEffect">
                                  <p:stCondLst>
                                    <p:cond delay="0"/>
                                  </p:stCondLst>
                                  <p:childTnLst>
                                    <p:set>
                                      <p:cBhvr>
                                        <p:cTn id="28" dur="1" fill="hold">
                                          <p:stCondLst>
                                            <p:cond delay="0"/>
                                          </p:stCondLst>
                                        </p:cTn>
                                        <p:tgtEl>
                                          <p:spTgt spid="1594384"/>
                                        </p:tgtEl>
                                        <p:attrNameLst>
                                          <p:attrName>style.visibility</p:attrName>
                                        </p:attrNameLst>
                                      </p:cBhvr>
                                      <p:to>
                                        <p:strVal val="visible"/>
                                      </p:to>
                                    </p:set>
                                    <p:anim calcmode="lin" valueType="num">
                                      <p:cBhvr>
                                        <p:cTn id="29" dur="500" fill="hold"/>
                                        <p:tgtEl>
                                          <p:spTgt spid="1594384"/>
                                        </p:tgtEl>
                                        <p:attrNameLst>
                                          <p:attrName>ppt_w</p:attrName>
                                        </p:attrNameLst>
                                      </p:cBhvr>
                                      <p:tavLst>
                                        <p:tav tm="0">
                                          <p:val>
                                            <p:strVal val="2/3*#ppt_w"/>
                                          </p:val>
                                        </p:tav>
                                        <p:tav tm="100000">
                                          <p:val>
                                            <p:strVal val="#ppt_w"/>
                                          </p:val>
                                        </p:tav>
                                      </p:tavLst>
                                    </p:anim>
                                    <p:anim calcmode="lin" valueType="num">
                                      <p:cBhvr>
                                        <p:cTn id="30" dur="500" fill="hold"/>
                                        <p:tgtEl>
                                          <p:spTgt spid="1594384"/>
                                        </p:tgtEl>
                                        <p:attrNameLst>
                                          <p:attrName>ppt_h</p:attrName>
                                        </p:attrNameLst>
                                      </p:cBhvr>
                                      <p:tavLst>
                                        <p:tav tm="0">
                                          <p:val>
                                            <p:strVal val="2/3*#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72" fill="hold" nodeType="clickEffect">
                                  <p:stCondLst>
                                    <p:cond delay="0"/>
                                  </p:stCondLst>
                                  <p:childTnLst>
                                    <p:set>
                                      <p:cBhvr>
                                        <p:cTn id="34" dur="1" fill="hold">
                                          <p:stCondLst>
                                            <p:cond delay="0"/>
                                          </p:stCondLst>
                                        </p:cTn>
                                        <p:tgtEl>
                                          <p:spTgt spid="1594375"/>
                                        </p:tgtEl>
                                        <p:attrNameLst>
                                          <p:attrName>style.visibility</p:attrName>
                                        </p:attrNameLst>
                                      </p:cBhvr>
                                      <p:to>
                                        <p:strVal val="visible"/>
                                      </p:to>
                                    </p:set>
                                    <p:anim calcmode="lin" valueType="num">
                                      <p:cBhvr>
                                        <p:cTn id="35" dur="500" fill="hold"/>
                                        <p:tgtEl>
                                          <p:spTgt spid="1594375"/>
                                        </p:tgtEl>
                                        <p:attrNameLst>
                                          <p:attrName>ppt_w</p:attrName>
                                        </p:attrNameLst>
                                      </p:cBhvr>
                                      <p:tavLst>
                                        <p:tav tm="0">
                                          <p:val>
                                            <p:strVal val="2/3*#ppt_w"/>
                                          </p:val>
                                        </p:tav>
                                        <p:tav tm="100000">
                                          <p:val>
                                            <p:strVal val="#ppt_w"/>
                                          </p:val>
                                        </p:tav>
                                      </p:tavLst>
                                    </p:anim>
                                    <p:anim calcmode="lin" valueType="num">
                                      <p:cBhvr>
                                        <p:cTn id="36" dur="500" fill="hold"/>
                                        <p:tgtEl>
                                          <p:spTgt spid="1594375"/>
                                        </p:tgtEl>
                                        <p:attrNameLst>
                                          <p:attrName>ppt_h</p:attrName>
                                        </p:attrNameLst>
                                      </p:cBhvr>
                                      <p:tavLst>
                                        <p:tav tm="0">
                                          <p:val>
                                            <p:strVal val="2/3*#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272" fill="hold" nodeType="clickEffect">
                                  <p:stCondLst>
                                    <p:cond delay="0"/>
                                  </p:stCondLst>
                                  <p:childTnLst>
                                    <p:set>
                                      <p:cBhvr>
                                        <p:cTn id="40" dur="1" fill="hold">
                                          <p:stCondLst>
                                            <p:cond delay="0"/>
                                          </p:stCondLst>
                                        </p:cTn>
                                        <p:tgtEl>
                                          <p:spTgt spid="1594395"/>
                                        </p:tgtEl>
                                        <p:attrNameLst>
                                          <p:attrName>style.visibility</p:attrName>
                                        </p:attrNameLst>
                                      </p:cBhvr>
                                      <p:to>
                                        <p:strVal val="visible"/>
                                      </p:to>
                                    </p:set>
                                    <p:anim calcmode="lin" valueType="num">
                                      <p:cBhvr>
                                        <p:cTn id="41" dur="500" fill="hold"/>
                                        <p:tgtEl>
                                          <p:spTgt spid="1594395"/>
                                        </p:tgtEl>
                                        <p:attrNameLst>
                                          <p:attrName>ppt_w</p:attrName>
                                        </p:attrNameLst>
                                      </p:cBhvr>
                                      <p:tavLst>
                                        <p:tav tm="0">
                                          <p:val>
                                            <p:strVal val="2/3*#ppt_w"/>
                                          </p:val>
                                        </p:tav>
                                        <p:tav tm="100000">
                                          <p:val>
                                            <p:strVal val="#ppt_w"/>
                                          </p:val>
                                        </p:tav>
                                      </p:tavLst>
                                    </p:anim>
                                    <p:anim calcmode="lin" valueType="num">
                                      <p:cBhvr>
                                        <p:cTn id="42" dur="500" fill="hold"/>
                                        <p:tgtEl>
                                          <p:spTgt spid="1594395"/>
                                        </p:tgtEl>
                                        <p:attrNameLst>
                                          <p:attrName>ppt_h</p:attrName>
                                        </p:attrNameLst>
                                      </p:cBhvr>
                                      <p:tavLst>
                                        <p:tav tm="0">
                                          <p:val>
                                            <p:strVal val="2/3*#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272" fill="hold" grpId="0" nodeType="clickEffect">
                                  <p:stCondLst>
                                    <p:cond delay="0"/>
                                  </p:stCondLst>
                                  <p:childTnLst>
                                    <p:set>
                                      <p:cBhvr>
                                        <p:cTn id="46" dur="1" fill="hold">
                                          <p:stCondLst>
                                            <p:cond delay="0"/>
                                          </p:stCondLst>
                                        </p:cTn>
                                        <p:tgtEl>
                                          <p:spTgt spid="1594394"/>
                                        </p:tgtEl>
                                        <p:attrNameLst>
                                          <p:attrName>style.visibility</p:attrName>
                                        </p:attrNameLst>
                                      </p:cBhvr>
                                      <p:to>
                                        <p:strVal val="visible"/>
                                      </p:to>
                                    </p:set>
                                    <p:anim calcmode="lin" valueType="num">
                                      <p:cBhvr>
                                        <p:cTn id="47" dur="500" fill="hold"/>
                                        <p:tgtEl>
                                          <p:spTgt spid="1594394"/>
                                        </p:tgtEl>
                                        <p:attrNameLst>
                                          <p:attrName>ppt_w</p:attrName>
                                        </p:attrNameLst>
                                      </p:cBhvr>
                                      <p:tavLst>
                                        <p:tav tm="0">
                                          <p:val>
                                            <p:strVal val="2/3*#ppt_w"/>
                                          </p:val>
                                        </p:tav>
                                        <p:tav tm="100000">
                                          <p:val>
                                            <p:strVal val="#ppt_w"/>
                                          </p:val>
                                        </p:tav>
                                      </p:tavLst>
                                    </p:anim>
                                    <p:anim calcmode="lin" valueType="num">
                                      <p:cBhvr>
                                        <p:cTn id="48" dur="500" fill="hold"/>
                                        <p:tgtEl>
                                          <p:spTgt spid="1594394"/>
                                        </p:tgtEl>
                                        <p:attrNameLst>
                                          <p:attrName>ppt_h</p:attrName>
                                        </p:attrNameLst>
                                      </p:cBhvr>
                                      <p:tavLst>
                                        <p:tav tm="0">
                                          <p:val>
                                            <p:strVal val="2/3*#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594503"/>
                                        </p:tgtEl>
                                        <p:attrNameLst>
                                          <p:attrName>style.visibility</p:attrName>
                                        </p:attrNameLst>
                                      </p:cBhvr>
                                      <p:to>
                                        <p:strVal val="visible"/>
                                      </p:to>
                                    </p:set>
                                  </p:childTnLst>
                                  <p:subTnLst>
                                    <p:set>
                                      <p:cBhvr override="childStyle">
                                        <p:cTn dur="1" fill="hold" display="0" masterRel="nextClick" afterEffect="1"/>
                                        <p:tgtEl>
                                          <p:spTgt spid="1594503"/>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272" fill="hold" grpId="0" nodeType="clickEffect">
                                  <p:stCondLst>
                                    <p:cond delay="0"/>
                                  </p:stCondLst>
                                  <p:childTnLst>
                                    <p:set>
                                      <p:cBhvr>
                                        <p:cTn id="56" dur="1" fill="hold">
                                          <p:stCondLst>
                                            <p:cond delay="0"/>
                                          </p:stCondLst>
                                        </p:cTn>
                                        <p:tgtEl>
                                          <p:spTgt spid="1594398"/>
                                        </p:tgtEl>
                                        <p:attrNameLst>
                                          <p:attrName>style.visibility</p:attrName>
                                        </p:attrNameLst>
                                      </p:cBhvr>
                                      <p:to>
                                        <p:strVal val="visible"/>
                                      </p:to>
                                    </p:set>
                                    <p:anim calcmode="lin" valueType="num">
                                      <p:cBhvr>
                                        <p:cTn id="57" dur="500" fill="hold"/>
                                        <p:tgtEl>
                                          <p:spTgt spid="1594398"/>
                                        </p:tgtEl>
                                        <p:attrNameLst>
                                          <p:attrName>ppt_w</p:attrName>
                                        </p:attrNameLst>
                                      </p:cBhvr>
                                      <p:tavLst>
                                        <p:tav tm="0">
                                          <p:val>
                                            <p:strVal val="2/3*#ppt_w"/>
                                          </p:val>
                                        </p:tav>
                                        <p:tav tm="100000">
                                          <p:val>
                                            <p:strVal val="#ppt_w"/>
                                          </p:val>
                                        </p:tav>
                                      </p:tavLst>
                                    </p:anim>
                                    <p:anim calcmode="lin" valueType="num">
                                      <p:cBhvr>
                                        <p:cTn id="58" dur="500" fill="hold"/>
                                        <p:tgtEl>
                                          <p:spTgt spid="1594398"/>
                                        </p:tgtEl>
                                        <p:attrNameLst>
                                          <p:attrName>ppt_h</p:attrName>
                                        </p:attrNameLst>
                                      </p:cBhvr>
                                      <p:tavLst>
                                        <p:tav tm="0">
                                          <p:val>
                                            <p:strVal val="2/3*#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1594400"/>
                                        </p:tgtEl>
                                        <p:attrNameLst>
                                          <p:attrName>style.visibility</p:attrName>
                                        </p:attrNameLst>
                                      </p:cBhvr>
                                      <p:to>
                                        <p:strVal val="visible"/>
                                      </p:to>
                                    </p:set>
                                    <p:anim calcmode="lin" valueType="num">
                                      <p:cBhvr>
                                        <p:cTn id="63" dur="500" fill="hold"/>
                                        <p:tgtEl>
                                          <p:spTgt spid="1594400"/>
                                        </p:tgtEl>
                                        <p:attrNameLst>
                                          <p:attrName>ppt_w</p:attrName>
                                        </p:attrNameLst>
                                      </p:cBhvr>
                                      <p:tavLst>
                                        <p:tav tm="0">
                                          <p:val>
                                            <p:strVal val="2/3*#ppt_w"/>
                                          </p:val>
                                        </p:tav>
                                        <p:tav tm="100000">
                                          <p:val>
                                            <p:strVal val="#ppt_w"/>
                                          </p:val>
                                        </p:tav>
                                      </p:tavLst>
                                    </p:anim>
                                    <p:anim calcmode="lin" valueType="num">
                                      <p:cBhvr>
                                        <p:cTn id="64" dur="500" fill="hold"/>
                                        <p:tgtEl>
                                          <p:spTgt spid="1594400"/>
                                        </p:tgtEl>
                                        <p:attrNameLst>
                                          <p:attrName>ppt_h</p:attrName>
                                        </p:attrNameLst>
                                      </p:cBhvr>
                                      <p:tavLst>
                                        <p:tav tm="0">
                                          <p:val>
                                            <p:strVal val="2/3*#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272" fill="hold" grpId="0" nodeType="clickEffect">
                                  <p:stCondLst>
                                    <p:cond delay="0"/>
                                  </p:stCondLst>
                                  <p:childTnLst>
                                    <p:set>
                                      <p:cBhvr>
                                        <p:cTn id="68" dur="1" fill="hold">
                                          <p:stCondLst>
                                            <p:cond delay="0"/>
                                          </p:stCondLst>
                                        </p:cTn>
                                        <p:tgtEl>
                                          <p:spTgt spid="1594399"/>
                                        </p:tgtEl>
                                        <p:attrNameLst>
                                          <p:attrName>style.visibility</p:attrName>
                                        </p:attrNameLst>
                                      </p:cBhvr>
                                      <p:to>
                                        <p:strVal val="visible"/>
                                      </p:to>
                                    </p:set>
                                    <p:anim calcmode="lin" valueType="num">
                                      <p:cBhvr>
                                        <p:cTn id="69" dur="500" fill="hold"/>
                                        <p:tgtEl>
                                          <p:spTgt spid="1594399"/>
                                        </p:tgtEl>
                                        <p:attrNameLst>
                                          <p:attrName>ppt_w</p:attrName>
                                        </p:attrNameLst>
                                      </p:cBhvr>
                                      <p:tavLst>
                                        <p:tav tm="0">
                                          <p:val>
                                            <p:strVal val="2/3*#ppt_w"/>
                                          </p:val>
                                        </p:tav>
                                        <p:tav tm="100000">
                                          <p:val>
                                            <p:strVal val="#ppt_w"/>
                                          </p:val>
                                        </p:tav>
                                      </p:tavLst>
                                    </p:anim>
                                    <p:anim calcmode="lin" valueType="num">
                                      <p:cBhvr>
                                        <p:cTn id="70" dur="500" fill="hold"/>
                                        <p:tgtEl>
                                          <p:spTgt spid="1594399"/>
                                        </p:tgtEl>
                                        <p:attrNameLst>
                                          <p:attrName>ppt_h</p:attrName>
                                        </p:attrNameLst>
                                      </p:cBhvr>
                                      <p:tavLst>
                                        <p:tav tm="0">
                                          <p:val>
                                            <p:strVal val="2/3*#ppt_h"/>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272" fill="hold" grpId="0" nodeType="clickEffect">
                                  <p:stCondLst>
                                    <p:cond delay="0"/>
                                  </p:stCondLst>
                                  <p:childTnLst>
                                    <p:set>
                                      <p:cBhvr>
                                        <p:cTn id="74" dur="1" fill="hold">
                                          <p:stCondLst>
                                            <p:cond delay="0"/>
                                          </p:stCondLst>
                                        </p:cTn>
                                        <p:tgtEl>
                                          <p:spTgt spid="1594401"/>
                                        </p:tgtEl>
                                        <p:attrNameLst>
                                          <p:attrName>style.visibility</p:attrName>
                                        </p:attrNameLst>
                                      </p:cBhvr>
                                      <p:to>
                                        <p:strVal val="visible"/>
                                      </p:to>
                                    </p:set>
                                    <p:anim calcmode="lin" valueType="num">
                                      <p:cBhvr>
                                        <p:cTn id="75" dur="500" fill="hold"/>
                                        <p:tgtEl>
                                          <p:spTgt spid="1594401"/>
                                        </p:tgtEl>
                                        <p:attrNameLst>
                                          <p:attrName>ppt_w</p:attrName>
                                        </p:attrNameLst>
                                      </p:cBhvr>
                                      <p:tavLst>
                                        <p:tav tm="0">
                                          <p:val>
                                            <p:strVal val="2/3*#ppt_w"/>
                                          </p:val>
                                        </p:tav>
                                        <p:tav tm="100000">
                                          <p:val>
                                            <p:strVal val="#ppt_w"/>
                                          </p:val>
                                        </p:tav>
                                      </p:tavLst>
                                    </p:anim>
                                    <p:anim calcmode="lin" valueType="num">
                                      <p:cBhvr>
                                        <p:cTn id="76" dur="500" fill="hold"/>
                                        <p:tgtEl>
                                          <p:spTgt spid="1594401"/>
                                        </p:tgtEl>
                                        <p:attrNameLst>
                                          <p:attrName>ppt_h</p:attrName>
                                        </p:attrNameLst>
                                      </p:cBhvr>
                                      <p:tavLst>
                                        <p:tav tm="0">
                                          <p:val>
                                            <p:strVal val="2/3*#ppt_h"/>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499"/>
                                          </p:stCondLst>
                                        </p:cTn>
                                        <p:tgtEl>
                                          <p:spTgt spid="1594504"/>
                                        </p:tgtEl>
                                        <p:attrNameLst>
                                          <p:attrName>style.visibility</p:attrName>
                                        </p:attrNameLst>
                                      </p:cBhvr>
                                      <p:to>
                                        <p:strVal val="visible"/>
                                      </p:to>
                                    </p:set>
                                  </p:childTnLst>
                                  <p:subTnLst>
                                    <p:set>
                                      <p:cBhvr override="childStyle">
                                        <p:cTn dur="1" fill="hold" display="0" masterRel="nextClick" afterEffect="1"/>
                                        <p:tgtEl>
                                          <p:spTgt spid="1594504"/>
                                        </p:tgtEl>
                                        <p:attrNameLst>
                                          <p:attrName>style.visibility</p:attrName>
                                        </p:attrNameLst>
                                      </p:cBhvr>
                                      <p:to>
                                        <p:strVal val="hidden"/>
                                      </p:to>
                                    </p:set>
                                  </p:sub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272" fill="hold" grpId="0" nodeType="clickEffect">
                                  <p:stCondLst>
                                    <p:cond delay="0"/>
                                  </p:stCondLst>
                                  <p:childTnLst>
                                    <p:set>
                                      <p:cBhvr>
                                        <p:cTn id="84" dur="1" fill="hold">
                                          <p:stCondLst>
                                            <p:cond delay="0"/>
                                          </p:stCondLst>
                                        </p:cTn>
                                        <p:tgtEl>
                                          <p:spTgt spid="1594402"/>
                                        </p:tgtEl>
                                        <p:attrNameLst>
                                          <p:attrName>style.visibility</p:attrName>
                                        </p:attrNameLst>
                                      </p:cBhvr>
                                      <p:to>
                                        <p:strVal val="visible"/>
                                      </p:to>
                                    </p:set>
                                    <p:anim calcmode="lin" valueType="num">
                                      <p:cBhvr>
                                        <p:cTn id="85" dur="500" fill="hold"/>
                                        <p:tgtEl>
                                          <p:spTgt spid="1594402"/>
                                        </p:tgtEl>
                                        <p:attrNameLst>
                                          <p:attrName>ppt_w</p:attrName>
                                        </p:attrNameLst>
                                      </p:cBhvr>
                                      <p:tavLst>
                                        <p:tav tm="0">
                                          <p:val>
                                            <p:strVal val="2/3*#ppt_w"/>
                                          </p:val>
                                        </p:tav>
                                        <p:tav tm="100000">
                                          <p:val>
                                            <p:strVal val="#ppt_w"/>
                                          </p:val>
                                        </p:tav>
                                      </p:tavLst>
                                    </p:anim>
                                    <p:anim calcmode="lin" valueType="num">
                                      <p:cBhvr>
                                        <p:cTn id="86" dur="500" fill="hold"/>
                                        <p:tgtEl>
                                          <p:spTgt spid="1594402"/>
                                        </p:tgtEl>
                                        <p:attrNameLst>
                                          <p:attrName>ppt_h</p:attrName>
                                        </p:attrNameLst>
                                      </p:cBhvr>
                                      <p:tavLst>
                                        <p:tav tm="0">
                                          <p:val>
                                            <p:strVal val="2/3*#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1594505"/>
                                        </p:tgtEl>
                                        <p:attrNameLst>
                                          <p:attrName>style.visibility</p:attrName>
                                        </p:attrNameLst>
                                      </p:cBhvr>
                                      <p:to>
                                        <p:strVal val="visible"/>
                                      </p:to>
                                    </p:set>
                                  </p:childTnLst>
                                  <p:subTnLst>
                                    <p:set>
                                      <p:cBhvr override="childStyle">
                                        <p:cTn dur="1" fill="hold" display="0" masterRel="nextClick" afterEffect="1"/>
                                        <p:tgtEl>
                                          <p:spTgt spid="1594505"/>
                                        </p:tgtEl>
                                        <p:attrNameLst>
                                          <p:attrName>style.visibility</p:attrName>
                                        </p:attrNameLst>
                                      </p:cBhvr>
                                      <p:to>
                                        <p:strVal val="hidden"/>
                                      </p:to>
                                    </p:set>
                                  </p:sub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272" fill="hold" grpId="0" nodeType="clickEffect">
                                  <p:stCondLst>
                                    <p:cond delay="0"/>
                                  </p:stCondLst>
                                  <p:childTnLst>
                                    <p:set>
                                      <p:cBhvr>
                                        <p:cTn id="94" dur="1" fill="hold">
                                          <p:stCondLst>
                                            <p:cond delay="0"/>
                                          </p:stCondLst>
                                        </p:cTn>
                                        <p:tgtEl>
                                          <p:spTgt spid="1594403"/>
                                        </p:tgtEl>
                                        <p:attrNameLst>
                                          <p:attrName>style.visibility</p:attrName>
                                        </p:attrNameLst>
                                      </p:cBhvr>
                                      <p:to>
                                        <p:strVal val="visible"/>
                                      </p:to>
                                    </p:set>
                                    <p:anim calcmode="lin" valueType="num">
                                      <p:cBhvr>
                                        <p:cTn id="95" dur="500" fill="hold"/>
                                        <p:tgtEl>
                                          <p:spTgt spid="1594403"/>
                                        </p:tgtEl>
                                        <p:attrNameLst>
                                          <p:attrName>ppt_w</p:attrName>
                                        </p:attrNameLst>
                                      </p:cBhvr>
                                      <p:tavLst>
                                        <p:tav tm="0">
                                          <p:val>
                                            <p:strVal val="2/3*#ppt_w"/>
                                          </p:val>
                                        </p:tav>
                                        <p:tav tm="100000">
                                          <p:val>
                                            <p:strVal val="#ppt_w"/>
                                          </p:val>
                                        </p:tav>
                                      </p:tavLst>
                                    </p:anim>
                                    <p:anim calcmode="lin" valueType="num">
                                      <p:cBhvr>
                                        <p:cTn id="96" dur="500" fill="hold"/>
                                        <p:tgtEl>
                                          <p:spTgt spid="1594403"/>
                                        </p:tgtEl>
                                        <p:attrNameLst>
                                          <p:attrName>ppt_h</p:attrName>
                                        </p:attrNameLst>
                                      </p:cBhvr>
                                      <p:tavLst>
                                        <p:tav tm="0">
                                          <p:val>
                                            <p:strVal val="2/3*#ppt_h"/>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ntr" presetSubtype="272" fill="hold" grpId="0" nodeType="clickEffect">
                                  <p:stCondLst>
                                    <p:cond delay="0"/>
                                  </p:stCondLst>
                                  <p:childTnLst>
                                    <p:set>
                                      <p:cBhvr>
                                        <p:cTn id="100" dur="1" fill="hold">
                                          <p:stCondLst>
                                            <p:cond delay="0"/>
                                          </p:stCondLst>
                                        </p:cTn>
                                        <p:tgtEl>
                                          <p:spTgt spid="1594405"/>
                                        </p:tgtEl>
                                        <p:attrNameLst>
                                          <p:attrName>style.visibility</p:attrName>
                                        </p:attrNameLst>
                                      </p:cBhvr>
                                      <p:to>
                                        <p:strVal val="visible"/>
                                      </p:to>
                                    </p:set>
                                    <p:anim calcmode="lin" valueType="num">
                                      <p:cBhvr>
                                        <p:cTn id="101" dur="500" fill="hold"/>
                                        <p:tgtEl>
                                          <p:spTgt spid="1594405"/>
                                        </p:tgtEl>
                                        <p:attrNameLst>
                                          <p:attrName>ppt_w</p:attrName>
                                        </p:attrNameLst>
                                      </p:cBhvr>
                                      <p:tavLst>
                                        <p:tav tm="0">
                                          <p:val>
                                            <p:strVal val="2/3*#ppt_w"/>
                                          </p:val>
                                        </p:tav>
                                        <p:tav tm="100000">
                                          <p:val>
                                            <p:strVal val="#ppt_w"/>
                                          </p:val>
                                        </p:tav>
                                      </p:tavLst>
                                    </p:anim>
                                    <p:anim calcmode="lin" valueType="num">
                                      <p:cBhvr>
                                        <p:cTn id="102" dur="500" fill="hold"/>
                                        <p:tgtEl>
                                          <p:spTgt spid="1594405"/>
                                        </p:tgtEl>
                                        <p:attrNameLst>
                                          <p:attrName>ppt_h</p:attrName>
                                        </p:attrNameLst>
                                      </p:cBhvr>
                                      <p:tavLst>
                                        <p:tav tm="0">
                                          <p:val>
                                            <p:strVal val="2/3*#ppt_h"/>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499"/>
                                          </p:stCondLst>
                                        </p:cTn>
                                        <p:tgtEl>
                                          <p:spTgt spid="1594510"/>
                                        </p:tgtEl>
                                        <p:attrNameLst>
                                          <p:attrName>style.visibility</p:attrName>
                                        </p:attrNameLst>
                                      </p:cBhvr>
                                      <p:to>
                                        <p:strVal val="visible"/>
                                      </p:to>
                                    </p:set>
                                  </p:childTnLst>
                                  <p:subTnLst>
                                    <p:set>
                                      <p:cBhvr override="childStyle">
                                        <p:cTn dur="1" fill="hold" display="0" masterRel="nextClick" afterEffect="1"/>
                                        <p:tgtEl>
                                          <p:spTgt spid="1594510"/>
                                        </p:tgtEl>
                                        <p:attrNameLst>
                                          <p:attrName>style.visibility</p:attrName>
                                        </p:attrNameLst>
                                      </p:cBhvr>
                                      <p:to>
                                        <p:strVal val="hidden"/>
                                      </p:to>
                                    </p:set>
                                  </p:sub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272" fill="hold" grpId="0" nodeType="clickEffect">
                                  <p:stCondLst>
                                    <p:cond delay="0"/>
                                  </p:stCondLst>
                                  <p:childTnLst>
                                    <p:set>
                                      <p:cBhvr>
                                        <p:cTn id="110" dur="1" fill="hold">
                                          <p:stCondLst>
                                            <p:cond delay="0"/>
                                          </p:stCondLst>
                                        </p:cTn>
                                        <p:tgtEl>
                                          <p:spTgt spid="1594404"/>
                                        </p:tgtEl>
                                        <p:attrNameLst>
                                          <p:attrName>style.visibility</p:attrName>
                                        </p:attrNameLst>
                                      </p:cBhvr>
                                      <p:to>
                                        <p:strVal val="visible"/>
                                      </p:to>
                                    </p:set>
                                    <p:anim calcmode="lin" valueType="num">
                                      <p:cBhvr>
                                        <p:cTn id="111" dur="500" fill="hold"/>
                                        <p:tgtEl>
                                          <p:spTgt spid="1594404"/>
                                        </p:tgtEl>
                                        <p:attrNameLst>
                                          <p:attrName>ppt_w</p:attrName>
                                        </p:attrNameLst>
                                      </p:cBhvr>
                                      <p:tavLst>
                                        <p:tav tm="0">
                                          <p:val>
                                            <p:strVal val="2/3*#ppt_w"/>
                                          </p:val>
                                        </p:tav>
                                        <p:tav tm="100000">
                                          <p:val>
                                            <p:strVal val="#ppt_w"/>
                                          </p:val>
                                        </p:tav>
                                      </p:tavLst>
                                    </p:anim>
                                    <p:anim calcmode="lin" valueType="num">
                                      <p:cBhvr>
                                        <p:cTn id="112" dur="500" fill="hold"/>
                                        <p:tgtEl>
                                          <p:spTgt spid="1594404"/>
                                        </p:tgtEl>
                                        <p:attrNameLst>
                                          <p:attrName>ppt_h</p:attrName>
                                        </p:attrNameLst>
                                      </p:cBhvr>
                                      <p:tavLst>
                                        <p:tav tm="0">
                                          <p:val>
                                            <p:strVal val="2/3*#ppt_h"/>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ntr" presetSubtype="272" fill="hold" grpId="0" nodeType="clickEffect">
                                  <p:stCondLst>
                                    <p:cond delay="0"/>
                                  </p:stCondLst>
                                  <p:childTnLst>
                                    <p:set>
                                      <p:cBhvr>
                                        <p:cTn id="116" dur="1" fill="hold">
                                          <p:stCondLst>
                                            <p:cond delay="0"/>
                                          </p:stCondLst>
                                        </p:cTn>
                                        <p:tgtEl>
                                          <p:spTgt spid="1594406"/>
                                        </p:tgtEl>
                                        <p:attrNameLst>
                                          <p:attrName>style.visibility</p:attrName>
                                        </p:attrNameLst>
                                      </p:cBhvr>
                                      <p:to>
                                        <p:strVal val="visible"/>
                                      </p:to>
                                    </p:set>
                                    <p:anim calcmode="lin" valueType="num">
                                      <p:cBhvr>
                                        <p:cTn id="117" dur="500" fill="hold"/>
                                        <p:tgtEl>
                                          <p:spTgt spid="1594406"/>
                                        </p:tgtEl>
                                        <p:attrNameLst>
                                          <p:attrName>ppt_w</p:attrName>
                                        </p:attrNameLst>
                                      </p:cBhvr>
                                      <p:tavLst>
                                        <p:tav tm="0">
                                          <p:val>
                                            <p:strVal val="2/3*#ppt_w"/>
                                          </p:val>
                                        </p:tav>
                                        <p:tav tm="100000">
                                          <p:val>
                                            <p:strVal val="#ppt_w"/>
                                          </p:val>
                                        </p:tav>
                                      </p:tavLst>
                                    </p:anim>
                                    <p:anim calcmode="lin" valueType="num">
                                      <p:cBhvr>
                                        <p:cTn id="118" dur="500" fill="hold"/>
                                        <p:tgtEl>
                                          <p:spTgt spid="1594406"/>
                                        </p:tgtEl>
                                        <p:attrNameLst>
                                          <p:attrName>ppt_h</p:attrName>
                                        </p:attrNameLst>
                                      </p:cBhvr>
                                      <p:tavLst>
                                        <p:tav tm="0">
                                          <p:val>
                                            <p:strVal val="2/3*#ppt_h"/>
                                          </p:val>
                                        </p:tav>
                                        <p:tav tm="100000">
                                          <p:val>
                                            <p:strVal val="#ppt_h"/>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3" presetClass="entr" presetSubtype="272" fill="hold" grpId="0" nodeType="clickEffect">
                                  <p:stCondLst>
                                    <p:cond delay="0"/>
                                  </p:stCondLst>
                                  <p:childTnLst>
                                    <p:set>
                                      <p:cBhvr>
                                        <p:cTn id="122" dur="1" fill="hold">
                                          <p:stCondLst>
                                            <p:cond delay="0"/>
                                          </p:stCondLst>
                                        </p:cTn>
                                        <p:tgtEl>
                                          <p:spTgt spid="1594407"/>
                                        </p:tgtEl>
                                        <p:attrNameLst>
                                          <p:attrName>style.visibility</p:attrName>
                                        </p:attrNameLst>
                                      </p:cBhvr>
                                      <p:to>
                                        <p:strVal val="visible"/>
                                      </p:to>
                                    </p:set>
                                    <p:anim calcmode="lin" valueType="num">
                                      <p:cBhvr>
                                        <p:cTn id="123" dur="500" fill="hold"/>
                                        <p:tgtEl>
                                          <p:spTgt spid="1594407"/>
                                        </p:tgtEl>
                                        <p:attrNameLst>
                                          <p:attrName>ppt_w</p:attrName>
                                        </p:attrNameLst>
                                      </p:cBhvr>
                                      <p:tavLst>
                                        <p:tav tm="0">
                                          <p:val>
                                            <p:strVal val="2/3*#ppt_w"/>
                                          </p:val>
                                        </p:tav>
                                        <p:tav tm="100000">
                                          <p:val>
                                            <p:strVal val="#ppt_w"/>
                                          </p:val>
                                        </p:tav>
                                      </p:tavLst>
                                    </p:anim>
                                    <p:anim calcmode="lin" valueType="num">
                                      <p:cBhvr>
                                        <p:cTn id="124" dur="500" fill="hold"/>
                                        <p:tgtEl>
                                          <p:spTgt spid="1594407"/>
                                        </p:tgtEl>
                                        <p:attrNameLst>
                                          <p:attrName>ppt_h</p:attrName>
                                        </p:attrNameLst>
                                      </p:cBhvr>
                                      <p:tavLst>
                                        <p:tav tm="0">
                                          <p:val>
                                            <p:strVal val="2/3*#ppt_h"/>
                                          </p:val>
                                        </p:tav>
                                        <p:tav tm="100000">
                                          <p:val>
                                            <p:strVal val="#ppt_h"/>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3" presetClass="entr" presetSubtype="272" fill="hold" grpId="0" nodeType="clickEffect">
                                  <p:stCondLst>
                                    <p:cond delay="0"/>
                                  </p:stCondLst>
                                  <p:childTnLst>
                                    <p:set>
                                      <p:cBhvr>
                                        <p:cTn id="128" dur="1" fill="hold">
                                          <p:stCondLst>
                                            <p:cond delay="0"/>
                                          </p:stCondLst>
                                        </p:cTn>
                                        <p:tgtEl>
                                          <p:spTgt spid="1594408"/>
                                        </p:tgtEl>
                                        <p:attrNameLst>
                                          <p:attrName>style.visibility</p:attrName>
                                        </p:attrNameLst>
                                      </p:cBhvr>
                                      <p:to>
                                        <p:strVal val="visible"/>
                                      </p:to>
                                    </p:set>
                                    <p:anim calcmode="lin" valueType="num">
                                      <p:cBhvr>
                                        <p:cTn id="129" dur="500" fill="hold"/>
                                        <p:tgtEl>
                                          <p:spTgt spid="1594408"/>
                                        </p:tgtEl>
                                        <p:attrNameLst>
                                          <p:attrName>ppt_w</p:attrName>
                                        </p:attrNameLst>
                                      </p:cBhvr>
                                      <p:tavLst>
                                        <p:tav tm="0">
                                          <p:val>
                                            <p:strVal val="2/3*#ppt_w"/>
                                          </p:val>
                                        </p:tav>
                                        <p:tav tm="100000">
                                          <p:val>
                                            <p:strVal val="#ppt_w"/>
                                          </p:val>
                                        </p:tav>
                                      </p:tavLst>
                                    </p:anim>
                                    <p:anim calcmode="lin" valueType="num">
                                      <p:cBhvr>
                                        <p:cTn id="130" dur="500" fill="hold"/>
                                        <p:tgtEl>
                                          <p:spTgt spid="1594408"/>
                                        </p:tgtEl>
                                        <p:attrNameLst>
                                          <p:attrName>ppt_h</p:attrName>
                                        </p:attrNameLst>
                                      </p:cBhvr>
                                      <p:tavLst>
                                        <p:tav tm="0">
                                          <p:val>
                                            <p:strVal val="2/3*#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272" fill="hold" grpId="0" nodeType="clickEffect">
                                  <p:stCondLst>
                                    <p:cond delay="0"/>
                                  </p:stCondLst>
                                  <p:childTnLst>
                                    <p:set>
                                      <p:cBhvr>
                                        <p:cTn id="134" dur="1" fill="hold">
                                          <p:stCondLst>
                                            <p:cond delay="0"/>
                                          </p:stCondLst>
                                        </p:cTn>
                                        <p:tgtEl>
                                          <p:spTgt spid="1594409"/>
                                        </p:tgtEl>
                                        <p:attrNameLst>
                                          <p:attrName>style.visibility</p:attrName>
                                        </p:attrNameLst>
                                      </p:cBhvr>
                                      <p:to>
                                        <p:strVal val="visible"/>
                                      </p:to>
                                    </p:set>
                                    <p:anim calcmode="lin" valueType="num">
                                      <p:cBhvr>
                                        <p:cTn id="135" dur="500" fill="hold"/>
                                        <p:tgtEl>
                                          <p:spTgt spid="1594409"/>
                                        </p:tgtEl>
                                        <p:attrNameLst>
                                          <p:attrName>ppt_w</p:attrName>
                                        </p:attrNameLst>
                                      </p:cBhvr>
                                      <p:tavLst>
                                        <p:tav tm="0">
                                          <p:val>
                                            <p:strVal val="2/3*#ppt_w"/>
                                          </p:val>
                                        </p:tav>
                                        <p:tav tm="100000">
                                          <p:val>
                                            <p:strVal val="#ppt_w"/>
                                          </p:val>
                                        </p:tav>
                                      </p:tavLst>
                                    </p:anim>
                                    <p:anim calcmode="lin" valueType="num">
                                      <p:cBhvr>
                                        <p:cTn id="136" dur="500" fill="hold"/>
                                        <p:tgtEl>
                                          <p:spTgt spid="1594409"/>
                                        </p:tgtEl>
                                        <p:attrNameLst>
                                          <p:attrName>ppt_h</p:attrName>
                                        </p:attrNameLst>
                                      </p:cBhvr>
                                      <p:tavLst>
                                        <p:tav tm="0">
                                          <p:val>
                                            <p:strVal val="2/3*#ppt_h"/>
                                          </p:val>
                                        </p:tav>
                                        <p:tav tm="100000">
                                          <p:val>
                                            <p:strVal val="#ppt_h"/>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3" presetClass="entr" presetSubtype="272" fill="hold" grpId="0" nodeType="clickEffect">
                                  <p:stCondLst>
                                    <p:cond delay="0"/>
                                  </p:stCondLst>
                                  <p:childTnLst>
                                    <p:set>
                                      <p:cBhvr>
                                        <p:cTn id="140" dur="1" fill="hold">
                                          <p:stCondLst>
                                            <p:cond delay="0"/>
                                          </p:stCondLst>
                                        </p:cTn>
                                        <p:tgtEl>
                                          <p:spTgt spid="1594410"/>
                                        </p:tgtEl>
                                        <p:attrNameLst>
                                          <p:attrName>style.visibility</p:attrName>
                                        </p:attrNameLst>
                                      </p:cBhvr>
                                      <p:to>
                                        <p:strVal val="visible"/>
                                      </p:to>
                                    </p:set>
                                    <p:anim calcmode="lin" valueType="num">
                                      <p:cBhvr>
                                        <p:cTn id="141" dur="500" fill="hold"/>
                                        <p:tgtEl>
                                          <p:spTgt spid="1594410"/>
                                        </p:tgtEl>
                                        <p:attrNameLst>
                                          <p:attrName>ppt_w</p:attrName>
                                        </p:attrNameLst>
                                      </p:cBhvr>
                                      <p:tavLst>
                                        <p:tav tm="0">
                                          <p:val>
                                            <p:strVal val="2/3*#ppt_w"/>
                                          </p:val>
                                        </p:tav>
                                        <p:tav tm="100000">
                                          <p:val>
                                            <p:strVal val="#ppt_w"/>
                                          </p:val>
                                        </p:tav>
                                      </p:tavLst>
                                    </p:anim>
                                    <p:anim calcmode="lin" valueType="num">
                                      <p:cBhvr>
                                        <p:cTn id="142" dur="500" fill="hold"/>
                                        <p:tgtEl>
                                          <p:spTgt spid="1594410"/>
                                        </p:tgtEl>
                                        <p:attrNameLst>
                                          <p:attrName>ppt_h</p:attrName>
                                        </p:attrNameLst>
                                      </p:cBhvr>
                                      <p:tavLst>
                                        <p:tav tm="0">
                                          <p:val>
                                            <p:strVal val="2/3*#ppt_h"/>
                                          </p:val>
                                        </p:tav>
                                        <p:tav tm="100000">
                                          <p:val>
                                            <p:strVal val="#ppt_h"/>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3" presetClass="entr" presetSubtype="272" fill="hold" grpId="0" nodeType="clickEffect">
                                  <p:stCondLst>
                                    <p:cond delay="0"/>
                                  </p:stCondLst>
                                  <p:childTnLst>
                                    <p:set>
                                      <p:cBhvr>
                                        <p:cTn id="146" dur="1" fill="hold">
                                          <p:stCondLst>
                                            <p:cond delay="0"/>
                                          </p:stCondLst>
                                        </p:cTn>
                                        <p:tgtEl>
                                          <p:spTgt spid="1594411"/>
                                        </p:tgtEl>
                                        <p:attrNameLst>
                                          <p:attrName>style.visibility</p:attrName>
                                        </p:attrNameLst>
                                      </p:cBhvr>
                                      <p:to>
                                        <p:strVal val="visible"/>
                                      </p:to>
                                    </p:set>
                                    <p:anim calcmode="lin" valueType="num">
                                      <p:cBhvr>
                                        <p:cTn id="147" dur="500" fill="hold"/>
                                        <p:tgtEl>
                                          <p:spTgt spid="1594411"/>
                                        </p:tgtEl>
                                        <p:attrNameLst>
                                          <p:attrName>ppt_w</p:attrName>
                                        </p:attrNameLst>
                                      </p:cBhvr>
                                      <p:tavLst>
                                        <p:tav tm="0">
                                          <p:val>
                                            <p:strVal val="2/3*#ppt_w"/>
                                          </p:val>
                                        </p:tav>
                                        <p:tav tm="100000">
                                          <p:val>
                                            <p:strVal val="#ppt_w"/>
                                          </p:val>
                                        </p:tav>
                                      </p:tavLst>
                                    </p:anim>
                                    <p:anim calcmode="lin" valueType="num">
                                      <p:cBhvr>
                                        <p:cTn id="148" dur="500" fill="hold"/>
                                        <p:tgtEl>
                                          <p:spTgt spid="1594411"/>
                                        </p:tgtEl>
                                        <p:attrNameLst>
                                          <p:attrName>ppt_h</p:attrName>
                                        </p:attrNameLst>
                                      </p:cBhvr>
                                      <p:tavLst>
                                        <p:tav tm="0">
                                          <p:val>
                                            <p:strVal val="2/3*#ppt_h"/>
                                          </p:val>
                                        </p:tav>
                                        <p:tav tm="100000">
                                          <p:val>
                                            <p:strVal val="#ppt_h"/>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3" presetClass="entr" presetSubtype="272" fill="hold" grpId="0" nodeType="clickEffect">
                                  <p:stCondLst>
                                    <p:cond delay="0"/>
                                  </p:stCondLst>
                                  <p:childTnLst>
                                    <p:set>
                                      <p:cBhvr>
                                        <p:cTn id="152" dur="1" fill="hold">
                                          <p:stCondLst>
                                            <p:cond delay="0"/>
                                          </p:stCondLst>
                                        </p:cTn>
                                        <p:tgtEl>
                                          <p:spTgt spid="1594412"/>
                                        </p:tgtEl>
                                        <p:attrNameLst>
                                          <p:attrName>style.visibility</p:attrName>
                                        </p:attrNameLst>
                                      </p:cBhvr>
                                      <p:to>
                                        <p:strVal val="visible"/>
                                      </p:to>
                                    </p:set>
                                    <p:anim calcmode="lin" valueType="num">
                                      <p:cBhvr>
                                        <p:cTn id="153" dur="500" fill="hold"/>
                                        <p:tgtEl>
                                          <p:spTgt spid="1594412"/>
                                        </p:tgtEl>
                                        <p:attrNameLst>
                                          <p:attrName>ppt_w</p:attrName>
                                        </p:attrNameLst>
                                      </p:cBhvr>
                                      <p:tavLst>
                                        <p:tav tm="0">
                                          <p:val>
                                            <p:strVal val="2/3*#ppt_w"/>
                                          </p:val>
                                        </p:tav>
                                        <p:tav tm="100000">
                                          <p:val>
                                            <p:strVal val="#ppt_w"/>
                                          </p:val>
                                        </p:tav>
                                      </p:tavLst>
                                    </p:anim>
                                    <p:anim calcmode="lin" valueType="num">
                                      <p:cBhvr>
                                        <p:cTn id="154" dur="500" fill="hold"/>
                                        <p:tgtEl>
                                          <p:spTgt spid="1594412"/>
                                        </p:tgtEl>
                                        <p:attrNameLst>
                                          <p:attrName>ppt_h</p:attrName>
                                        </p:attrNameLst>
                                      </p:cBhvr>
                                      <p:tavLst>
                                        <p:tav tm="0">
                                          <p:val>
                                            <p:strVal val="2/3*#ppt_h"/>
                                          </p:val>
                                        </p:tav>
                                        <p:tav tm="100000">
                                          <p:val>
                                            <p:strVal val="#ppt_h"/>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3" presetClass="entr" presetSubtype="272" fill="hold" grpId="0" nodeType="clickEffect">
                                  <p:stCondLst>
                                    <p:cond delay="0"/>
                                  </p:stCondLst>
                                  <p:childTnLst>
                                    <p:set>
                                      <p:cBhvr>
                                        <p:cTn id="158" dur="1" fill="hold">
                                          <p:stCondLst>
                                            <p:cond delay="0"/>
                                          </p:stCondLst>
                                        </p:cTn>
                                        <p:tgtEl>
                                          <p:spTgt spid="1594413"/>
                                        </p:tgtEl>
                                        <p:attrNameLst>
                                          <p:attrName>style.visibility</p:attrName>
                                        </p:attrNameLst>
                                      </p:cBhvr>
                                      <p:to>
                                        <p:strVal val="visible"/>
                                      </p:to>
                                    </p:set>
                                    <p:anim calcmode="lin" valueType="num">
                                      <p:cBhvr>
                                        <p:cTn id="159" dur="500" fill="hold"/>
                                        <p:tgtEl>
                                          <p:spTgt spid="1594413"/>
                                        </p:tgtEl>
                                        <p:attrNameLst>
                                          <p:attrName>ppt_w</p:attrName>
                                        </p:attrNameLst>
                                      </p:cBhvr>
                                      <p:tavLst>
                                        <p:tav tm="0">
                                          <p:val>
                                            <p:strVal val="2/3*#ppt_w"/>
                                          </p:val>
                                        </p:tav>
                                        <p:tav tm="100000">
                                          <p:val>
                                            <p:strVal val="#ppt_w"/>
                                          </p:val>
                                        </p:tav>
                                      </p:tavLst>
                                    </p:anim>
                                    <p:anim calcmode="lin" valueType="num">
                                      <p:cBhvr>
                                        <p:cTn id="160" dur="500" fill="hold"/>
                                        <p:tgtEl>
                                          <p:spTgt spid="1594413"/>
                                        </p:tgtEl>
                                        <p:attrNameLst>
                                          <p:attrName>ppt_h</p:attrName>
                                        </p:attrNameLst>
                                      </p:cBhvr>
                                      <p:tavLst>
                                        <p:tav tm="0">
                                          <p:val>
                                            <p:strVal val="2/3*#ppt_h"/>
                                          </p:val>
                                        </p:tav>
                                        <p:tav tm="100000">
                                          <p:val>
                                            <p:strVal val="#ppt_h"/>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3" presetClass="entr" presetSubtype="272" fill="hold" grpId="0" nodeType="clickEffect">
                                  <p:stCondLst>
                                    <p:cond delay="0"/>
                                  </p:stCondLst>
                                  <p:childTnLst>
                                    <p:set>
                                      <p:cBhvr>
                                        <p:cTn id="164" dur="1" fill="hold">
                                          <p:stCondLst>
                                            <p:cond delay="0"/>
                                          </p:stCondLst>
                                        </p:cTn>
                                        <p:tgtEl>
                                          <p:spTgt spid="1594414"/>
                                        </p:tgtEl>
                                        <p:attrNameLst>
                                          <p:attrName>style.visibility</p:attrName>
                                        </p:attrNameLst>
                                      </p:cBhvr>
                                      <p:to>
                                        <p:strVal val="visible"/>
                                      </p:to>
                                    </p:set>
                                    <p:anim calcmode="lin" valueType="num">
                                      <p:cBhvr>
                                        <p:cTn id="165" dur="500" fill="hold"/>
                                        <p:tgtEl>
                                          <p:spTgt spid="1594414"/>
                                        </p:tgtEl>
                                        <p:attrNameLst>
                                          <p:attrName>ppt_w</p:attrName>
                                        </p:attrNameLst>
                                      </p:cBhvr>
                                      <p:tavLst>
                                        <p:tav tm="0">
                                          <p:val>
                                            <p:strVal val="2/3*#ppt_w"/>
                                          </p:val>
                                        </p:tav>
                                        <p:tav tm="100000">
                                          <p:val>
                                            <p:strVal val="#ppt_w"/>
                                          </p:val>
                                        </p:tav>
                                      </p:tavLst>
                                    </p:anim>
                                    <p:anim calcmode="lin" valueType="num">
                                      <p:cBhvr>
                                        <p:cTn id="166" dur="500" fill="hold"/>
                                        <p:tgtEl>
                                          <p:spTgt spid="1594414"/>
                                        </p:tgtEl>
                                        <p:attrNameLst>
                                          <p:attrName>ppt_h</p:attrName>
                                        </p:attrNameLst>
                                      </p:cBhvr>
                                      <p:tavLst>
                                        <p:tav tm="0">
                                          <p:val>
                                            <p:strVal val="2/3*#ppt_h"/>
                                          </p:val>
                                        </p:tav>
                                        <p:tav tm="100000">
                                          <p:val>
                                            <p:strVal val="#ppt_h"/>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3" presetClass="entr" presetSubtype="272" fill="hold" grpId="0" nodeType="clickEffect">
                                  <p:stCondLst>
                                    <p:cond delay="0"/>
                                  </p:stCondLst>
                                  <p:childTnLst>
                                    <p:set>
                                      <p:cBhvr>
                                        <p:cTn id="170" dur="1" fill="hold">
                                          <p:stCondLst>
                                            <p:cond delay="0"/>
                                          </p:stCondLst>
                                        </p:cTn>
                                        <p:tgtEl>
                                          <p:spTgt spid="1594415"/>
                                        </p:tgtEl>
                                        <p:attrNameLst>
                                          <p:attrName>style.visibility</p:attrName>
                                        </p:attrNameLst>
                                      </p:cBhvr>
                                      <p:to>
                                        <p:strVal val="visible"/>
                                      </p:to>
                                    </p:set>
                                    <p:anim calcmode="lin" valueType="num">
                                      <p:cBhvr>
                                        <p:cTn id="171" dur="500" fill="hold"/>
                                        <p:tgtEl>
                                          <p:spTgt spid="1594415"/>
                                        </p:tgtEl>
                                        <p:attrNameLst>
                                          <p:attrName>ppt_w</p:attrName>
                                        </p:attrNameLst>
                                      </p:cBhvr>
                                      <p:tavLst>
                                        <p:tav tm="0">
                                          <p:val>
                                            <p:strVal val="2/3*#ppt_w"/>
                                          </p:val>
                                        </p:tav>
                                        <p:tav tm="100000">
                                          <p:val>
                                            <p:strVal val="#ppt_w"/>
                                          </p:val>
                                        </p:tav>
                                      </p:tavLst>
                                    </p:anim>
                                    <p:anim calcmode="lin" valueType="num">
                                      <p:cBhvr>
                                        <p:cTn id="172" dur="500" fill="hold"/>
                                        <p:tgtEl>
                                          <p:spTgt spid="1594415"/>
                                        </p:tgtEl>
                                        <p:attrNameLst>
                                          <p:attrName>ppt_h</p:attrName>
                                        </p:attrNameLst>
                                      </p:cBhvr>
                                      <p:tavLst>
                                        <p:tav tm="0">
                                          <p:val>
                                            <p:strVal val="2/3*#ppt_h"/>
                                          </p:val>
                                        </p:tav>
                                        <p:tav tm="100000">
                                          <p:val>
                                            <p:strVal val="#ppt_h"/>
                                          </p:val>
                                        </p:tav>
                                      </p:tavLst>
                                    </p:anim>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3" presetClass="entr" presetSubtype="272" fill="hold" grpId="0" nodeType="clickEffect">
                                  <p:stCondLst>
                                    <p:cond delay="0"/>
                                  </p:stCondLst>
                                  <p:childTnLst>
                                    <p:set>
                                      <p:cBhvr>
                                        <p:cTn id="176" dur="1" fill="hold">
                                          <p:stCondLst>
                                            <p:cond delay="0"/>
                                          </p:stCondLst>
                                        </p:cTn>
                                        <p:tgtEl>
                                          <p:spTgt spid="1594416"/>
                                        </p:tgtEl>
                                        <p:attrNameLst>
                                          <p:attrName>style.visibility</p:attrName>
                                        </p:attrNameLst>
                                      </p:cBhvr>
                                      <p:to>
                                        <p:strVal val="visible"/>
                                      </p:to>
                                    </p:set>
                                    <p:anim calcmode="lin" valueType="num">
                                      <p:cBhvr>
                                        <p:cTn id="177" dur="500" fill="hold"/>
                                        <p:tgtEl>
                                          <p:spTgt spid="1594416"/>
                                        </p:tgtEl>
                                        <p:attrNameLst>
                                          <p:attrName>ppt_w</p:attrName>
                                        </p:attrNameLst>
                                      </p:cBhvr>
                                      <p:tavLst>
                                        <p:tav tm="0">
                                          <p:val>
                                            <p:strVal val="2/3*#ppt_w"/>
                                          </p:val>
                                        </p:tav>
                                        <p:tav tm="100000">
                                          <p:val>
                                            <p:strVal val="#ppt_w"/>
                                          </p:val>
                                        </p:tav>
                                      </p:tavLst>
                                    </p:anim>
                                    <p:anim calcmode="lin" valueType="num">
                                      <p:cBhvr>
                                        <p:cTn id="178" dur="500" fill="hold"/>
                                        <p:tgtEl>
                                          <p:spTgt spid="1594416"/>
                                        </p:tgtEl>
                                        <p:attrNameLst>
                                          <p:attrName>ppt_h</p:attrName>
                                        </p:attrNameLst>
                                      </p:cBhvr>
                                      <p:tavLst>
                                        <p:tav tm="0">
                                          <p:val>
                                            <p:strVal val="2/3*#ppt_h"/>
                                          </p:val>
                                        </p:tav>
                                        <p:tav tm="100000">
                                          <p:val>
                                            <p:strVal val="#ppt_h"/>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3" presetClass="entr" presetSubtype="272" fill="hold" grpId="0" nodeType="clickEffect">
                                  <p:stCondLst>
                                    <p:cond delay="0"/>
                                  </p:stCondLst>
                                  <p:childTnLst>
                                    <p:set>
                                      <p:cBhvr>
                                        <p:cTn id="182" dur="1" fill="hold">
                                          <p:stCondLst>
                                            <p:cond delay="0"/>
                                          </p:stCondLst>
                                        </p:cTn>
                                        <p:tgtEl>
                                          <p:spTgt spid="1594417"/>
                                        </p:tgtEl>
                                        <p:attrNameLst>
                                          <p:attrName>style.visibility</p:attrName>
                                        </p:attrNameLst>
                                      </p:cBhvr>
                                      <p:to>
                                        <p:strVal val="visible"/>
                                      </p:to>
                                    </p:set>
                                    <p:anim calcmode="lin" valueType="num">
                                      <p:cBhvr>
                                        <p:cTn id="183" dur="500" fill="hold"/>
                                        <p:tgtEl>
                                          <p:spTgt spid="1594417"/>
                                        </p:tgtEl>
                                        <p:attrNameLst>
                                          <p:attrName>ppt_w</p:attrName>
                                        </p:attrNameLst>
                                      </p:cBhvr>
                                      <p:tavLst>
                                        <p:tav tm="0">
                                          <p:val>
                                            <p:strVal val="2/3*#ppt_w"/>
                                          </p:val>
                                        </p:tav>
                                        <p:tav tm="100000">
                                          <p:val>
                                            <p:strVal val="#ppt_w"/>
                                          </p:val>
                                        </p:tav>
                                      </p:tavLst>
                                    </p:anim>
                                    <p:anim calcmode="lin" valueType="num">
                                      <p:cBhvr>
                                        <p:cTn id="184" dur="500" fill="hold"/>
                                        <p:tgtEl>
                                          <p:spTgt spid="1594417"/>
                                        </p:tgtEl>
                                        <p:attrNameLst>
                                          <p:attrName>ppt_h</p:attrName>
                                        </p:attrNameLst>
                                      </p:cBhvr>
                                      <p:tavLst>
                                        <p:tav tm="0">
                                          <p:val>
                                            <p:strVal val="2/3*#ppt_h"/>
                                          </p:val>
                                        </p:tav>
                                        <p:tav tm="100000">
                                          <p:val>
                                            <p:strVal val="#ppt_h"/>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3" presetClass="entr" presetSubtype="272" fill="hold" grpId="0" nodeType="clickEffect">
                                  <p:stCondLst>
                                    <p:cond delay="0"/>
                                  </p:stCondLst>
                                  <p:childTnLst>
                                    <p:set>
                                      <p:cBhvr>
                                        <p:cTn id="188" dur="1" fill="hold">
                                          <p:stCondLst>
                                            <p:cond delay="0"/>
                                          </p:stCondLst>
                                        </p:cTn>
                                        <p:tgtEl>
                                          <p:spTgt spid="1594418"/>
                                        </p:tgtEl>
                                        <p:attrNameLst>
                                          <p:attrName>style.visibility</p:attrName>
                                        </p:attrNameLst>
                                      </p:cBhvr>
                                      <p:to>
                                        <p:strVal val="visible"/>
                                      </p:to>
                                    </p:set>
                                    <p:anim calcmode="lin" valueType="num">
                                      <p:cBhvr>
                                        <p:cTn id="189" dur="500" fill="hold"/>
                                        <p:tgtEl>
                                          <p:spTgt spid="1594418"/>
                                        </p:tgtEl>
                                        <p:attrNameLst>
                                          <p:attrName>ppt_w</p:attrName>
                                        </p:attrNameLst>
                                      </p:cBhvr>
                                      <p:tavLst>
                                        <p:tav tm="0">
                                          <p:val>
                                            <p:strVal val="2/3*#ppt_w"/>
                                          </p:val>
                                        </p:tav>
                                        <p:tav tm="100000">
                                          <p:val>
                                            <p:strVal val="#ppt_w"/>
                                          </p:val>
                                        </p:tav>
                                      </p:tavLst>
                                    </p:anim>
                                    <p:anim calcmode="lin" valueType="num">
                                      <p:cBhvr>
                                        <p:cTn id="190" dur="500" fill="hold"/>
                                        <p:tgtEl>
                                          <p:spTgt spid="1594418"/>
                                        </p:tgtEl>
                                        <p:attrNameLst>
                                          <p:attrName>ppt_h</p:attrName>
                                        </p:attrNameLst>
                                      </p:cBhvr>
                                      <p:tavLst>
                                        <p:tav tm="0">
                                          <p:val>
                                            <p:strVal val="2/3*#ppt_h"/>
                                          </p:val>
                                        </p:tav>
                                        <p:tav tm="100000">
                                          <p:val>
                                            <p:strVal val="#ppt_h"/>
                                          </p:val>
                                        </p:tav>
                                      </p:tavLst>
                                    </p:anim>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3" presetClass="entr" presetSubtype="272" fill="hold" grpId="0" nodeType="clickEffect">
                                  <p:stCondLst>
                                    <p:cond delay="0"/>
                                  </p:stCondLst>
                                  <p:childTnLst>
                                    <p:set>
                                      <p:cBhvr>
                                        <p:cTn id="194" dur="1" fill="hold">
                                          <p:stCondLst>
                                            <p:cond delay="0"/>
                                          </p:stCondLst>
                                        </p:cTn>
                                        <p:tgtEl>
                                          <p:spTgt spid="1594419"/>
                                        </p:tgtEl>
                                        <p:attrNameLst>
                                          <p:attrName>style.visibility</p:attrName>
                                        </p:attrNameLst>
                                      </p:cBhvr>
                                      <p:to>
                                        <p:strVal val="visible"/>
                                      </p:to>
                                    </p:set>
                                    <p:anim calcmode="lin" valueType="num">
                                      <p:cBhvr>
                                        <p:cTn id="195" dur="500" fill="hold"/>
                                        <p:tgtEl>
                                          <p:spTgt spid="1594419"/>
                                        </p:tgtEl>
                                        <p:attrNameLst>
                                          <p:attrName>ppt_w</p:attrName>
                                        </p:attrNameLst>
                                      </p:cBhvr>
                                      <p:tavLst>
                                        <p:tav tm="0">
                                          <p:val>
                                            <p:strVal val="2/3*#ppt_w"/>
                                          </p:val>
                                        </p:tav>
                                        <p:tav tm="100000">
                                          <p:val>
                                            <p:strVal val="#ppt_w"/>
                                          </p:val>
                                        </p:tav>
                                      </p:tavLst>
                                    </p:anim>
                                    <p:anim calcmode="lin" valueType="num">
                                      <p:cBhvr>
                                        <p:cTn id="196" dur="500" fill="hold"/>
                                        <p:tgtEl>
                                          <p:spTgt spid="1594419"/>
                                        </p:tgtEl>
                                        <p:attrNameLst>
                                          <p:attrName>ppt_h</p:attrName>
                                        </p:attrNameLst>
                                      </p:cBhvr>
                                      <p:tavLst>
                                        <p:tav tm="0">
                                          <p:val>
                                            <p:strVal val="2/3*#ppt_h"/>
                                          </p:val>
                                        </p:tav>
                                        <p:tav tm="100000">
                                          <p:val>
                                            <p:strVal val="#ppt_h"/>
                                          </p:val>
                                        </p:tav>
                                      </p:tavLst>
                                    </p:anim>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3" presetClass="entr" presetSubtype="272" fill="hold" grpId="0" nodeType="clickEffect">
                                  <p:stCondLst>
                                    <p:cond delay="0"/>
                                  </p:stCondLst>
                                  <p:childTnLst>
                                    <p:set>
                                      <p:cBhvr>
                                        <p:cTn id="200" dur="1" fill="hold">
                                          <p:stCondLst>
                                            <p:cond delay="0"/>
                                          </p:stCondLst>
                                        </p:cTn>
                                        <p:tgtEl>
                                          <p:spTgt spid="1594420"/>
                                        </p:tgtEl>
                                        <p:attrNameLst>
                                          <p:attrName>style.visibility</p:attrName>
                                        </p:attrNameLst>
                                      </p:cBhvr>
                                      <p:to>
                                        <p:strVal val="visible"/>
                                      </p:to>
                                    </p:set>
                                    <p:anim calcmode="lin" valueType="num">
                                      <p:cBhvr>
                                        <p:cTn id="201" dur="500" fill="hold"/>
                                        <p:tgtEl>
                                          <p:spTgt spid="1594420"/>
                                        </p:tgtEl>
                                        <p:attrNameLst>
                                          <p:attrName>ppt_w</p:attrName>
                                        </p:attrNameLst>
                                      </p:cBhvr>
                                      <p:tavLst>
                                        <p:tav tm="0">
                                          <p:val>
                                            <p:strVal val="2/3*#ppt_w"/>
                                          </p:val>
                                        </p:tav>
                                        <p:tav tm="100000">
                                          <p:val>
                                            <p:strVal val="#ppt_w"/>
                                          </p:val>
                                        </p:tav>
                                      </p:tavLst>
                                    </p:anim>
                                    <p:anim calcmode="lin" valueType="num">
                                      <p:cBhvr>
                                        <p:cTn id="202" dur="500" fill="hold"/>
                                        <p:tgtEl>
                                          <p:spTgt spid="1594420"/>
                                        </p:tgtEl>
                                        <p:attrNameLst>
                                          <p:attrName>ppt_h</p:attrName>
                                        </p:attrNameLst>
                                      </p:cBhvr>
                                      <p:tavLst>
                                        <p:tav tm="0">
                                          <p:val>
                                            <p:strVal val="2/3*#ppt_h"/>
                                          </p:val>
                                        </p:tav>
                                        <p:tav tm="100000">
                                          <p:val>
                                            <p:strVal val="#ppt_h"/>
                                          </p:val>
                                        </p:tav>
                                      </p:tavLst>
                                    </p:anim>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3" presetClass="entr" presetSubtype="272" fill="hold" grpId="0" nodeType="clickEffect">
                                  <p:stCondLst>
                                    <p:cond delay="0"/>
                                  </p:stCondLst>
                                  <p:childTnLst>
                                    <p:set>
                                      <p:cBhvr>
                                        <p:cTn id="206" dur="1" fill="hold">
                                          <p:stCondLst>
                                            <p:cond delay="0"/>
                                          </p:stCondLst>
                                        </p:cTn>
                                        <p:tgtEl>
                                          <p:spTgt spid="1594421"/>
                                        </p:tgtEl>
                                        <p:attrNameLst>
                                          <p:attrName>style.visibility</p:attrName>
                                        </p:attrNameLst>
                                      </p:cBhvr>
                                      <p:to>
                                        <p:strVal val="visible"/>
                                      </p:to>
                                    </p:set>
                                    <p:anim calcmode="lin" valueType="num">
                                      <p:cBhvr>
                                        <p:cTn id="207" dur="500" fill="hold"/>
                                        <p:tgtEl>
                                          <p:spTgt spid="1594421"/>
                                        </p:tgtEl>
                                        <p:attrNameLst>
                                          <p:attrName>ppt_w</p:attrName>
                                        </p:attrNameLst>
                                      </p:cBhvr>
                                      <p:tavLst>
                                        <p:tav tm="0">
                                          <p:val>
                                            <p:strVal val="2/3*#ppt_w"/>
                                          </p:val>
                                        </p:tav>
                                        <p:tav tm="100000">
                                          <p:val>
                                            <p:strVal val="#ppt_w"/>
                                          </p:val>
                                        </p:tav>
                                      </p:tavLst>
                                    </p:anim>
                                    <p:anim calcmode="lin" valueType="num">
                                      <p:cBhvr>
                                        <p:cTn id="208" dur="500" fill="hold"/>
                                        <p:tgtEl>
                                          <p:spTgt spid="1594421"/>
                                        </p:tgtEl>
                                        <p:attrNameLst>
                                          <p:attrName>ppt_h</p:attrName>
                                        </p:attrNameLst>
                                      </p:cBhvr>
                                      <p:tavLst>
                                        <p:tav tm="0">
                                          <p:val>
                                            <p:strVal val="2/3*#ppt_h"/>
                                          </p:val>
                                        </p:tav>
                                        <p:tav tm="100000">
                                          <p:val>
                                            <p:strVal val="#ppt_h"/>
                                          </p:val>
                                        </p:tav>
                                      </p:tavLst>
                                    </p:anim>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3" presetClass="entr" presetSubtype="272" fill="hold" grpId="0" nodeType="clickEffect">
                                  <p:stCondLst>
                                    <p:cond delay="0"/>
                                  </p:stCondLst>
                                  <p:childTnLst>
                                    <p:set>
                                      <p:cBhvr>
                                        <p:cTn id="212" dur="1" fill="hold">
                                          <p:stCondLst>
                                            <p:cond delay="0"/>
                                          </p:stCondLst>
                                        </p:cTn>
                                        <p:tgtEl>
                                          <p:spTgt spid="1594422"/>
                                        </p:tgtEl>
                                        <p:attrNameLst>
                                          <p:attrName>style.visibility</p:attrName>
                                        </p:attrNameLst>
                                      </p:cBhvr>
                                      <p:to>
                                        <p:strVal val="visible"/>
                                      </p:to>
                                    </p:set>
                                    <p:anim calcmode="lin" valueType="num">
                                      <p:cBhvr>
                                        <p:cTn id="213" dur="500" fill="hold"/>
                                        <p:tgtEl>
                                          <p:spTgt spid="1594422"/>
                                        </p:tgtEl>
                                        <p:attrNameLst>
                                          <p:attrName>ppt_w</p:attrName>
                                        </p:attrNameLst>
                                      </p:cBhvr>
                                      <p:tavLst>
                                        <p:tav tm="0">
                                          <p:val>
                                            <p:strVal val="2/3*#ppt_w"/>
                                          </p:val>
                                        </p:tav>
                                        <p:tav tm="100000">
                                          <p:val>
                                            <p:strVal val="#ppt_w"/>
                                          </p:val>
                                        </p:tav>
                                      </p:tavLst>
                                    </p:anim>
                                    <p:anim calcmode="lin" valueType="num">
                                      <p:cBhvr>
                                        <p:cTn id="214" dur="500" fill="hold"/>
                                        <p:tgtEl>
                                          <p:spTgt spid="1594422"/>
                                        </p:tgtEl>
                                        <p:attrNameLst>
                                          <p:attrName>ppt_h</p:attrName>
                                        </p:attrNameLst>
                                      </p:cBhvr>
                                      <p:tavLst>
                                        <p:tav tm="0">
                                          <p:val>
                                            <p:strVal val="2/3*#ppt_h"/>
                                          </p:val>
                                        </p:tav>
                                        <p:tav tm="100000">
                                          <p:val>
                                            <p:strVal val="#ppt_h"/>
                                          </p:val>
                                        </p:tav>
                                      </p:tavLst>
                                    </p:anim>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3" presetClass="entr" presetSubtype="272" fill="hold" grpId="0" nodeType="clickEffect">
                                  <p:stCondLst>
                                    <p:cond delay="0"/>
                                  </p:stCondLst>
                                  <p:childTnLst>
                                    <p:set>
                                      <p:cBhvr>
                                        <p:cTn id="218" dur="1" fill="hold">
                                          <p:stCondLst>
                                            <p:cond delay="0"/>
                                          </p:stCondLst>
                                        </p:cTn>
                                        <p:tgtEl>
                                          <p:spTgt spid="1594423"/>
                                        </p:tgtEl>
                                        <p:attrNameLst>
                                          <p:attrName>style.visibility</p:attrName>
                                        </p:attrNameLst>
                                      </p:cBhvr>
                                      <p:to>
                                        <p:strVal val="visible"/>
                                      </p:to>
                                    </p:set>
                                    <p:anim calcmode="lin" valueType="num">
                                      <p:cBhvr>
                                        <p:cTn id="219" dur="500" fill="hold"/>
                                        <p:tgtEl>
                                          <p:spTgt spid="1594423"/>
                                        </p:tgtEl>
                                        <p:attrNameLst>
                                          <p:attrName>ppt_w</p:attrName>
                                        </p:attrNameLst>
                                      </p:cBhvr>
                                      <p:tavLst>
                                        <p:tav tm="0">
                                          <p:val>
                                            <p:strVal val="2/3*#ppt_w"/>
                                          </p:val>
                                        </p:tav>
                                        <p:tav tm="100000">
                                          <p:val>
                                            <p:strVal val="#ppt_w"/>
                                          </p:val>
                                        </p:tav>
                                      </p:tavLst>
                                    </p:anim>
                                    <p:anim calcmode="lin" valueType="num">
                                      <p:cBhvr>
                                        <p:cTn id="220" dur="500" fill="hold"/>
                                        <p:tgtEl>
                                          <p:spTgt spid="1594423"/>
                                        </p:tgtEl>
                                        <p:attrNameLst>
                                          <p:attrName>ppt_h</p:attrName>
                                        </p:attrNameLst>
                                      </p:cBhvr>
                                      <p:tavLst>
                                        <p:tav tm="0">
                                          <p:val>
                                            <p:strVal val="2/3*#ppt_h"/>
                                          </p:val>
                                        </p:tav>
                                        <p:tav tm="100000">
                                          <p:val>
                                            <p:strVal val="#ppt_h"/>
                                          </p:val>
                                        </p:tav>
                                      </p:tavLst>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3" presetClass="entr" presetSubtype="272" fill="hold" grpId="0" nodeType="clickEffect">
                                  <p:stCondLst>
                                    <p:cond delay="0"/>
                                  </p:stCondLst>
                                  <p:childTnLst>
                                    <p:set>
                                      <p:cBhvr>
                                        <p:cTn id="224" dur="1" fill="hold">
                                          <p:stCondLst>
                                            <p:cond delay="0"/>
                                          </p:stCondLst>
                                        </p:cTn>
                                        <p:tgtEl>
                                          <p:spTgt spid="1594424"/>
                                        </p:tgtEl>
                                        <p:attrNameLst>
                                          <p:attrName>style.visibility</p:attrName>
                                        </p:attrNameLst>
                                      </p:cBhvr>
                                      <p:to>
                                        <p:strVal val="visible"/>
                                      </p:to>
                                    </p:set>
                                    <p:anim calcmode="lin" valueType="num">
                                      <p:cBhvr>
                                        <p:cTn id="225" dur="500" fill="hold"/>
                                        <p:tgtEl>
                                          <p:spTgt spid="1594424"/>
                                        </p:tgtEl>
                                        <p:attrNameLst>
                                          <p:attrName>ppt_w</p:attrName>
                                        </p:attrNameLst>
                                      </p:cBhvr>
                                      <p:tavLst>
                                        <p:tav tm="0">
                                          <p:val>
                                            <p:strVal val="2/3*#ppt_w"/>
                                          </p:val>
                                        </p:tav>
                                        <p:tav tm="100000">
                                          <p:val>
                                            <p:strVal val="#ppt_w"/>
                                          </p:val>
                                        </p:tav>
                                      </p:tavLst>
                                    </p:anim>
                                    <p:anim calcmode="lin" valueType="num">
                                      <p:cBhvr>
                                        <p:cTn id="226" dur="500" fill="hold"/>
                                        <p:tgtEl>
                                          <p:spTgt spid="1594424"/>
                                        </p:tgtEl>
                                        <p:attrNameLst>
                                          <p:attrName>ppt_h</p:attrName>
                                        </p:attrNameLst>
                                      </p:cBhvr>
                                      <p:tavLst>
                                        <p:tav tm="0">
                                          <p:val>
                                            <p:strVal val="2/3*#ppt_h"/>
                                          </p:val>
                                        </p:tav>
                                        <p:tav tm="100000">
                                          <p:val>
                                            <p:strVal val="#ppt_h"/>
                                          </p:val>
                                        </p:tav>
                                      </p:tavLst>
                                    </p:anim>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3" presetClass="entr" presetSubtype="272" fill="hold" grpId="0" nodeType="clickEffect">
                                  <p:stCondLst>
                                    <p:cond delay="0"/>
                                  </p:stCondLst>
                                  <p:childTnLst>
                                    <p:set>
                                      <p:cBhvr>
                                        <p:cTn id="230" dur="1" fill="hold">
                                          <p:stCondLst>
                                            <p:cond delay="0"/>
                                          </p:stCondLst>
                                        </p:cTn>
                                        <p:tgtEl>
                                          <p:spTgt spid="1594425"/>
                                        </p:tgtEl>
                                        <p:attrNameLst>
                                          <p:attrName>style.visibility</p:attrName>
                                        </p:attrNameLst>
                                      </p:cBhvr>
                                      <p:to>
                                        <p:strVal val="visible"/>
                                      </p:to>
                                    </p:set>
                                    <p:anim calcmode="lin" valueType="num">
                                      <p:cBhvr>
                                        <p:cTn id="231" dur="500" fill="hold"/>
                                        <p:tgtEl>
                                          <p:spTgt spid="1594425"/>
                                        </p:tgtEl>
                                        <p:attrNameLst>
                                          <p:attrName>ppt_w</p:attrName>
                                        </p:attrNameLst>
                                      </p:cBhvr>
                                      <p:tavLst>
                                        <p:tav tm="0">
                                          <p:val>
                                            <p:strVal val="2/3*#ppt_w"/>
                                          </p:val>
                                        </p:tav>
                                        <p:tav tm="100000">
                                          <p:val>
                                            <p:strVal val="#ppt_w"/>
                                          </p:val>
                                        </p:tav>
                                      </p:tavLst>
                                    </p:anim>
                                    <p:anim calcmode="lin" valueType="num">
                                      <p:cBhvr>
                                        <p:cTn id="232" dur="500" fill="hold"/>
                                        <p:tgtEl>
                                          <p:spTgt spid="1594425"/>
                                        </p:tgtEl>
                                        <p:attrNameLst>
                                          <p:attrName>ppt_h</p:attrName>
                                        </p:attrNameLst>
                                      </p:cBhvr>
                                      <p:tavLst>
                                        <p:tav tm="0">
                                          <p:val>
                                            <p:strVal val="2/3*#ppt_h"/>
                                          </p:val>
                                        </p:tav>
                                        <p:tav tm="100000">
                                          <p:val>
                                            <p:strVal val="#ppt_h"/>
                                          </p:val>
                                        </p:tav>
                                      </p:tavLst>
                                    </p:anim>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3" presetClass="entr" presetSubtype="272" fill="hold" grpId="0" nodeType="clickEffect">
                                  <p:stCondLst>
                                    <p:cond delay="0"/>
                                  </p:stCondLst>
                                  <p:childTnLst>
                                    <p:set>
                                      <p:cBhvr>
                                        <p:cTn id="236" dur="1" fill="hold">
                                          <p:stCondLst>
                                            <p:cond delay="0"/>
                                          </p:stCondLst>
                                        </p:cTn>
                                        <p:tgtEl>
                                          <p:spTgt spid="1594426"/>
                                        </p:tgtEl>
                                        <p:attrNameLst>
                                          <p:attrName>style.visibility</p:attrName>
                                        </p:attrNameLst>
                                      </p:cBhvr>
                                      <p:to>
                                        <p:strVal val="visible"/>
                                      </p:to>
                                    </p:set>
                                    <p:anim calcmode="lin" valueType="num">
                                      <p:cBhvr>
                                        <p:cTn id="237" dur="500" fill="hold"/>
                                        <p:tgtEl>
                                          <p:spTgt spid="1594426"/>
                                        </p:tgtEl>
                                        <p:attrNameLst>
                                          <p:attrName>ppt_w</p:attrName>
                                        </p:attrNameLst>
                                      </p:cBhvr>
                                      <p:tavLst>
                                        <p:tav tm="0">
                                          <p:val>
                                            <p:strVal val="2/3*#ppt_w"/>
                                          </p:val>
                                        </p:tav>
                                        <p:tav tm="100000">
                                          <p:val>
                                            <p:strVal val="#ppt_w"/>
                                          </p:val>
                                        </p:tav>
                                      </p:tavLst>
                                    </p:anim>
                                    <p:anim calcmode="lin" valueType="num">
                                      <p:cBhvr>
                                        <p:cTn id="238" dur="500" fill="hold"/>
                                        <p:tgtEl>
                                          <p:spTgt spid="1594426"/>
                                        </p:tgtEl>
                                        <p:attrNameLst>
                                          <p:attrName>ppt_h</p:attrName>
                                        </p:attrNameLst>
                                      </p:cBhvr>
                                      <p:tavLst>
                                        <p:tav tm="0">
                                          <p:val>
                                            <p:strVal val="2/3*#ppt_h"/>
                                          </p:val>
                                        </p:tav>
                                        <p:tav tm="100000">
                                          <p:val>
                                            <p:strVal val="#ppt_h"/>
                                          </p:val>
                                        </p:tav>
                                      </p:tavLst>
                                    </p:anim>
                                  </p:childTnLst>
                                </p:cTn>
                              </p:par>
                            </p:childTnLst>
                          </p:cTn>
                        </p:par>
                      </p:childTnLst>
                    </p:cTn>
                  </p:par>
                  <p:par>
                    <p:cTn id="239" fill="hold" nodeType="clickPar">
                      <p:stCondLst>
                        <p:cond delay="indefinite"/>
                      </p:stCondLst>
                      <p:childTnLst>
                        <p:par>
                          <p:cTn id="240" fill="hold" nodeType="withGroup">
                            <p:stCondLst>
                              <p:cond delay="0"/>
                            </p:stCondLst>
                            <p:childTnLst>
                              <p:par>
                                <p:cTn id="241" presetID="23" presetClass="entr" presetSubtype="272" fill="hold" grpId="0" nodeType="clickEffect">
                                  <p:stCondLst>
                                    <p:cond delay="0"/>
                                  </p:stCondLst>
                                  <p:childTnLst>
                                    <p:set>
                                      <p:cBhvr>
                                        <p:cTn id="242" dur="1" fill="hold">
                                          <p:stCondLst>
                                            <p:cond delay="0"/>
                                          </p:stCondLst>
                                        </p:cTn>
                                        <p:tgtEl>
                                          <p:spTgt spid="1594427"/>
                                        </p:tgtEl>
                                        <p:attrNameLst>
                                          <p:attrName>style.visibility</p:attrName>
                                        </p:attrNameLst>
                                      </p:cBhvr>
                                      <p:to>
                                        <p:strVal val="visible"/>
                                      </p:to>
                                    </p:set>
                                    <p:anim calcmode="lin" valueType="num">
                                      <p:cBhvr>
                                        <p:cTn id="243" dur="500" fill="hold"/>
                                        <p:tgtEl>
                                          <p:spTgt spid="1594427"/>
                                        </p:tgtEl>
                                        <p:attrNameLst>
                                          <p:attrName>ppt_w</p:attrName>
                                        </p:attrNameLst>
                                      </p:cBhvr>
                                      <p:tavLst>
                                        <p:tav tm="0">
                                          <p:val>
                                            <p:strVal val="2/3*#ppt_w"/>
                                          </p:val>
                                        </p:tav>
                                        <p:tav tm="100000">
                                          <p:val>
                                            <p:strVal val="#ppt_w"/>
                                          </p:val>
                                        </p:tav>
                                      </p:tavLst>
                                    </p:anim>
                                    <p:anim calcmode="lin" valueType="num">
                                      <p:cBhvr>
                                        <p:cTn id="244" dur="500" fill="hold"/>
                                        <p:tgtEl>
                                          <p:spTgt spid="1594427"/>
                                        </p:tgtEl>
                                        <p:attrNameLst>
                                          <p:attrName>ppt_h</p:attrName>
                                        </p:attrNameLst>
                                      </p:cBhvr>
                                      <p:tavLst>
                                        <p:tav tm="0">
                                          <p:val>
                                            <p:strVal val="2/3*#ppt_h"/>
                                          </p:val>
                                        </p:tav>
                                        <p:tav tm="100000">
                                          <p:val>
                                            <p:strVal val="#ppt_h"/>
                                          </p:val>
                                        </p:tav>
                                      </p:tavLst>
                                    </p:anim>
                                  </p:childTnLst>
                                </p:cTn>
                              </p:par>
                            </p:childTnLst>
                          </p:cTn>
                        </p:par>
                      </p:childTnLst>
                    </p:cTn>
                  </p:par>
                  <p:par>
                    <p:cTn id="245" fill="hold" nodeType="clickPar">
                      <p:stCondLst>
                        <p:cond delay="indefinite"/>
                      </p:stCondLst>
                      <p:childTnLst>
                        <p:par>
                          <p:cTn id="246" fill="hold" nodeType="withGroup">
                            <p:stCondLst>
                              <p:cond delay="0"/>
                            </p:stCondLst>
                            <p:childTnLst>
                              <p:par>
                                <p:cTn id="247" presetID="23" presetClass="entr" presetSubtype="272" fill="hold" grpId="0" nodeType="clickEffect">
                                  <p:stCondLst>
                                    <p:cond delay="0"/>
                                  </p:stCondLst>
                                  <p:childTnLst>
                                    <p:set>
                                      <p:cBhvr>
                                        <p:cTn id="248" dur="1" fill="hold">
                                          <p:stCondLst>
                                            <p:cond delay="0"/>
                                          </p:stCondLst>
                                        </p:cTn>
                                        <p:tgtEl>
                                          <p:spTgt spid="1594428"/>
                                        </p:tgtEl>
                                        <p:attrNameLst>
                                          <p:attrName>style.visibility</p:attrName>
                                        </p:attrNameLst>
                                      </p:cBhvr>
                                      <p:to>
                                        <p:strVal val="visible"/>
                                      </p:to>
                                    </p:set>
                                    <p:anim calcmode="lin" valueType="num">
                                      <p:cBhvr>
                                        <p:cTn id="249" dur="500" fill="hold"/>
                                        <p:tgtEl>
                                          <p:spTgt spid="1594428"/>
                                        </p:tgtEl>
                                        <p:attrNameLst>
                                          <p:attrName>ppt_w</p:attrName>
                                        </p:attrNameLst>
                                      </p:cBhvr>
                                      <p:tavLst>
                                        <p:tav tm="0">
                                          <p:val>
                                            <p:strVal val="2/3*#ppt_w"/>
                                          </p:val>
                                        </p:tav>
                                        <p:tav tm="100000">
                                          <p:val>
                                            <p:strVal val="#ppt_w"/>
                                          </p:val>
                                        </p:tav>
                                      </p:tavLst>
                                    </p:anim>
                                    <p:anim calcmode="lin" valueType="num">
                                      <p:cBhvr>
                                        <p:cTn id="250" dur="500" fill="hold"/>
                                        <p:tgtEl>
                                          <p:spTgt spid="1594428"/>
                                        </p:tgtEl>
                                        <p:attrNameLst>
                                          <p:attrName>ppt_h</p:attrName>
                                        </p:attrNameLst>
                                      </p:cBhvr>
                                      <p:tavLst>
                                        <p:tav tm="0">
                                          <p:val>
                                            <p:strVal val="2/3*#ppt_h"/>
                                          </p:val>
                                        </p:tav>
                                        <p:tav tm="100000">
                                          <p:val>
                                            <p:strVal val="#ppt_h"/>
                                          </p:val>
                                        </p:tav>
                                      </p:tavLst>
                                    </p:anim>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3" presetClass="entr" presetSubtype="272" fill="hold" grpId="0" nodeType="clickEffect">
                                  <p:stCondLst>
                                    <p:cond delay="0"/>
                                  </p:stCondLst>
                                  <p:childTnLst>
                                    <p:set>
                                      <p:cBhvr>
                                        <p:cTn id="254" dur="1" fill="hold">
                                          <p:stCondLst>
                                            <p:cond delay="0"/>
                                          </p:stCondLst>
                                        </p:cTn>
                                        <p:tgtEl>
                                          <p:spTgt spid="1594429"/>
                                        </p:tgtEl>
                                        <p:attrNameLst>
                                          <p:attrName>style.visibility</p:attrName>
                                        </p:attrNameLst>
                                      </p:cBhvr>
                                      <p:to>
                                        <p:strVal val="visible"/>
                                      </p:to>
                                    </p:set>
                                    <p:anim calcmode="lin" valueType="num">
                                      <p:cBhvr>
                                        <p:cTn id="255" dur="500" fill="hold"/>
                                        <p:tgtEl>
                                          <p:spTgt spid="1594429"/>
                                        </p:tgtEl>
                                        <p:attrNameLst>
                                          <p:attrName>ppt_w</p:attrName>
                                        </p:attrNameLst>
                                      </p:cBhvr>
                                      <p:tavLst>
                                        <p:tav tm="0">
                                          <p:val>
                                            <p:strVal val="2/3*#ppt_w"/>
                                          </p:val>
                                        </p:tav>
                                        <p:tav tm="100000">
                                          <p:val>
                                            <p:strVal val="#ppt_w"/>
                                          </p:val>
                                        </p:tav>
                                      </p:tavLst>
                                    </p:anim>
                                    <p:anim calcmode="lin" valueType="num">
                                      <p:cBhvr>
                                        <p:cTn id="256" dur="500" fill="hold"/>
                                        <p:tgtEl>
                                          <p:spTgt spid="1594429"/>
                                        </p:tgtEl>
                                        <p:attrNameLst>
                                          <p:attrName>ppt_h</p:attrName>
                                        </p:attrNameLst>
                                      </p:cBhvr>
                                      <p:tavLst>
                                        <p:tav tm="0">
                                          <p:val>
                                            <p:strVal val="2/3*#ppt_h"/>
                                          </p:val>
                                        </p:tav>
                                        <p:tav tm="100000">
                                          <p:val>
                                            <p:strVal val="#ppt_h"/>
                                          </p:val>
                                        </p:tav>
                                      </p:tavLst>
                                    </p:anim>
                                  </p:childTnLst>
                                </p:cTn>
                              </p:par>
                            </p:childTnLst>
                          </p:cTn>
                        </p:par>
                      </p:childTnLst>
                    </p:cTn>
                  </p:par>
                  <p:par>
                    <p:cTn id="257" fill="hold" nodeType="clickPar">
                      <p:stCondLst>
                        <p:cond delay="indefinite"/>
                      </p:stCondLst>
                      <p:childTnLst>
                        <p:par>
                          <p:cTn id="258" fill="hold" nodeType="withGroup">
                            <p:stCondLst>
                              <p:cond delay="0"/>
                            </p:stCondLst>
                            <p:childTnLst>
                              <p:par>
                                <p:cTn id="259" presetID="23" presetClass="entr" presetSubtype="272" fill="hold" grpId="0" nodeType="clickEffect">
                                  <p:stCondLst>
                                    <p:cond delay="0"/>
                                  </p:stCondLst>
                                  <p:childTnLst>
                                    <p:set>
                                      <p:cBhvr>
                                        <p:cTn id="260" dur="1" fill="hold">
                                          <p:stCondLst>
                                            <p:cond delay="0"/>
                                          </p:stCondLst>
                                        </p:cTn>
                                        <p:tgtEl>
                                          <p:spTgt spid="1594430"/>
                                        </p:tgtEl>
                                        <p:attrNameLst>
                                          <p:attrName>style.visibility</p:attrName>
                                        </p:attrNameLst>
                                      </p:cBhvr>
                                      <p:to>
                                        <p:strVal val="visible"/>
                                      </p:to>
                                    </p:set>
                                    <p:anim calcmode="lin" valueType="num">
                                      <p:cBhvr>
                                        <p:cTn id="261" dur="500" fill="hold"/>
                                        <p:tgtEl>
                                          <p:spTgt spid="1594430"/>
                                        </p:tgtEl>
                                        <p:attrNameLst>
                                          <p:attrName>ppt_w</p:attrName>
                                        </p:attrNameLst>
                                      </p:cBhvr>
                                      <p:tavLst>
                                        <p:tav tm="0">
                                          <p:val>
                                            <p:strVal val="2/3*#ppt_w"/>
                                          </p:val>
                                        </p:tav>
                                        <p:tav tm="100000">
                                          <p:val>
                                            <p:strVal val="#ppt_w"/>
                                          </p:val>
                                        </p:tav>
                                      </p:tavLst>
                                    </p:anim>
                                    <p:anim calcmode="lin" valueType="num">
                                      <p:cBhvr>
                                        <p:cTn id="262" dur="500" fill="hold"/>
                                        <p:tgtEl>
                                          <p:spTgt spid="1594430"/>
                                        </p:tgtEl>
                                        <p:attrNameLst>
                                          <p:attrName>ppt_h</p:attrName>
                                        </p:attrNameLst>
                                      </p:cBhvr>
                                      <p:tavLst>
                                        <p:tav tm="0">
                                          <p:val>
                                            <p:strVal val="2/3*#ppt_h"/>
                                          </p:val>
                                        </p:tav>
                                        <p:tav tm="100000">
                                          <p:val>
                                            <p:strVal val="#ppt_h"/>
                                          </p:val>
                                        </p:tav>
                                      </p:tavLst>
                                    </p:anim>
                                  </p:childTnLst>
                                </p:cTn>
                              </p:par>
                            </p:childTnLst>
                          </p:cTn>
                        </p:par>
                      </p:childTnLst>
                    </p:cTn>
                  </p:par>
                  <p:par>
                    <p:cTn id="263" fill="hold" nodeType="clickPar">
                      <p:stCondLst>
                        <p:cond delay="indefinite"/>
                      </p:stCondLst>
                      <p:childTnLst>
                        <p:par>
                          <p:cTn id="264" fill="hold" nodeType="withGroup">
                            <p:stCondLst>
                              <p:cond delay="0"/>
                            </p:stCondLst>
                            <p:childTnLst>
                              <p:par>
                                <p:cTn id="265" presetID="23" presetClass="entr" presetSubtype="272" fill="hold" grpId="0" nodeType="clickEffect">
                                  <p:stCondLst>
                                    <p:cond delay="0"/>
                                  </p:stCondLst>
                                  <p:childTnLst>
                                    <p:set>
                                      <p:cBhvr>
                                        <p:cTn id="266" dur="1" fill="hold">
                                          <p:stCondLst>
                                            <p:cond delay="0"/>
                                          </p:stCondLst>
                                        </p:cTn>
                                        <p:tgtEl>
                                          <p:spTgt spid="1594431"/>
                                        </p:tgtEl>
                                        <p:attrNameLst>
                                          <p:attrName>style.visibility</p:attrName>
                                        </p:attrNameLst>
                                      </p:cBhvr>
                                      <p:to>
                                        <p:strVal val="visible"/>
                                      </p:to>
                                    </p:set>
                                    <p:anim calcmode="lin" valueType="num">
                                      <p:cBhvr>
                                        <p:cTn id="267" dur="500" fill="hold"/>
                                        <p:tgtEl>
                                          <p:spTgt spid="1594431"/>
                                        </p:tgtEl>
                                        <p:attrNameLst>
                                          <p:attrName>ppt_w</p:attrName>
                                        </p:attrNameLst>
                                      </p:cBhvr>
                                      <p:tavLst>
                                        <p:tav tm="0">
                                          <p:val>
                                            <p:strVal val="2/3*#ppt_w"/>
                                          </p:val>
                                        </p:tav>
                                        <p:tav tm="100000">
                                          <p:val>
                                            <p:strVal val="#ppt_w"/>
                                          </p:val>
                                        </p:tav>
                                      </p:tavLst>
                                    </p:anim>
                                    <p:anim calcmode="lin" valueType="num">
                                      <p:cBhvr>
                                        <p:cTn id="268" dur="500" fill="hold"/>
                                        <p:tgtEl>
                                          <p:spTgt spid="1594431"/>
                                        </p:tgtEl>
                                        <p:attrNameLst>
                                          <p:attrName>ppt_h</p:attrName>
                                        </p:attrNameLst>
                                      </p:cBhvr>
                                      <p:tavLst>
                                        <p:tav tm="0">
                                          <p:val>
                                            <p:strVal val="2/3*#ppt_h"/>
                                          </p:val>
                                        </p:tav>
                                        <p:tav tm="100000">
                                          <p:val>
                                            <p:strVal val="#ppt_h"/>
                                          </p:val>
                                        </p:tav>
                                      </p:tavLst>
                                    </p:anim>
                                  </p:childTnLst>
                                </p:cTn>
                              </p:par>
                            </p:childTnLst>
                          </p:cTn>
                        </p:par>
                      </p:childTnLst>
                    </p:cTn>
                  </p:par>
                  <p:par>
                    <p:cTn id="269" fill="hold" nodeType="clickPar">
                      <p:stCondLst>
                        <p:cond delay="indefinite"/>
                      </p:stCondLst>
                      <p:childTnLst>
                        <p:par>
                          <p:cTn id="270" fill="hold" nodeType="withGroup">
                            <p:stCondLst>
                              <p:cond delay="0"/>
                            </p:stCondLst>
                            <p:childTnLst>
                              <p:par>
                                <p:cTn id="271" presetID="23" presetClass="entr" presetSubtype="272" fill="hold" grpId="0" nodeType="clickEffect">
                                  <p:stCondLst>
                                    <p:cond delay="0"/>
                                  </p:stCondLst>
                                  <p:childTnLst>
                                    <p:set>
                                      <p:cBhvr>
                                        <p:cTn id="272" dur="1" fill="hold">
                                          <p:stCondLst>
                                            <p:cond delay="0"/>
                                          </p:stCondLst>
                                        </p:cTn>
                                        <p:tgtEl>
                                          <p:spTgt spid="1594432"/>
                                        </p:tgtEl>
                                        <p:attrNameLst>
                                          <p:attrName>style.visibility</p:attrName>
                                        </p:attrNameLst>
                                      </p:cBhvr>
                                      <p:to>
                                        <p:strVal val="visible"/>
                                      </p:to>
                                    </p:set>
                                    <p:anim calcmode="lin" valueType="num">
                                      <p:cBhvr>
                                        <p:cTn id="273" dur="500" fill="hold"/>
                                        <p:tgtEl>
                                          <p:spTgt spid="1594432"/>
                                        </p:tgtEl>
                                        <p:attrNameLst>
                                          <p:attrName>ppt_w</p:attrName>
                                        </p:attrNameLst>
                                      </p:cBhvr>
                                      <p:tavLst>
                                        <p:tav tm="0">
                                          <p:val>
                                            <p:strVal val="2/3*#ppt_w"/>
                                          </p:val>
                                        </p:tav>
                                        <p:tav tm="100000">
                                          <p:val>
                                            <p:strVal val="#ppt_w"/>
                                          </p:val>
                                        </p:tav>
                                      </p:tavLst>
                                    </p:anim>
                                    <p:anim calcmode="lin" valueType="num">
                                      <p:cBhvr>
                                        <p:cTn id="274" dur="500" fill="hold"/>
                                        <p:tgtEl>
                                          <p:spTgt spid="1594432"/>
                                        </p:tgtEl>
                                        <p:attrNameLst>
                                          <p:attrName>ppt_h</p:attrName>
                                        </p:attrNameLst>
                                      </p:cBhvr>
                                      <p:tavLst>
                                        <p:tav tm="0">
                                          <p:val>
                                            <p:strVal val="2/3*#ppt_h"/>
                                          </p:val>
                                        </p:tav>
                                        <p:tav tm="100000">
                                          <p:val>
                                            <p:strVal val="#ppt_h"/>
                                          </p:val>
                                        </p:tav>
                                      </p:tavLst>
                                    </p:anim>
                                  </p:childTnLst>
                                </p:cTn>
                              </p:par>
                            </p:childTnLst>
                          </p:cTn>
                        </p:par>
                      </p:childTnLst>
                    </p:cTn>
                  </p:par>
                  <p:par>
                    <p:cTn id="275" fill="hold" nodeType="clickPar">
                      <p:stCondLst>
                        <p:cond delay="indefinite"/>
                      </p:stCondLst>
                      <p:childTnLst>
                        <p:par>
                          <p:cTn id="276" fill="hold" nodeType="withGroup">
                            <p:stCondLst>
                              <p:cond delay="0"/>
                            </p:stCondLst>
                            <p:childTnLst>
                              <p:par>
                                <p:cTn id="277" presetID="23" presetClass="entr" presetSubtype="272" fill="hold" grpId="0" nodeType="clickEffect">
                                  <p:stCondLst>
                                    <p:cond delay="0"/>
                                  </p:stCondLst>
                                  <p:childTnLst>
                                    <p:set>
                                      <p:cBhvr>
                                        <p:cTn id="278" dur="1" fill="hold">
                                          <p:stCondLst>
                                            <p:cond delay="0"/>
                                          </p:stCondLst>
                                        </p:cTn>
                                        <p:tgtEl>
                                          <p:spTgt spid="1594433"/>
                                        </p:tgtEl>
                                        <p:attrNameLst>
                                          <p:attrName>style.visibility</p:attrName>
                                        </p:attrNameLst>
                                      </p:cBhvr>
                                      <p:to>
                                        <p:strVal val="visible"/>
                                      </p:to>
                                    </p:set>
                                    <p:anim calcmode="lin" valueType="num">
                                      <p:cBhvr>
                                        <p:cTn id="279" dur="500" fill="hold"/>
                                        <p:tgtEl>
                                          <p:spTgt spid="1594433"/>
                                        </p:tgtEl>
                                        <p:attrNameLst>
                                          <p:attrName>ppt_w</p:attrName>
                                        </p:attrNameLst>
                                      </p:cBhvr>
                                      <p:tavLst>
                                        <p:tav tm="0">
                                          <p:val>
                                            <p:strVal val="2/3*#ppt_w"/>
                                          </p:val>
                                        </p:tav>
                                        <p:tav tm="100000">
                                          <p:val>
                                            <p:strVal val="#ppt_w"/>
                                          </p:val>
                                        </p:tav>
                                      </p:tavLst>
                                    </p:anim>
                                    <p:anim calcmode="lin" valueType="num">
                                      <p:cBhvr>
                                        <p:cTn id="280" dur="500" fill="hold"/>
                                        <p:tgtEl>
                                          <p:spTgt spid="1594433"/>
                                        </p:tgtEl>
                                        <p:attrNameLst>
                                          <p:attrName>ppt_h</p:attrName>
                                        </p:attrNameLst>
                                      </p:cBhvr>
                                      <p:tavLst>
                                        <p:tav tm="0">
                                          <p:val>
                                            <p:strVal val="2/3*#ppt_h"/>
                                          </p:val>
                                        </p:tav>
                                        <p:tav tm="100000">
                                          <p:val>
                                            <p:strVal val="#ppt_h"/>
                                          </p:val>
                                        </p:tav>
                                      </p:tavLst>
                                    </p:anim>
                                  </p:childTnLst>
                                </p:cTn>
                              </p:par>
                            </p:childTnLst>
                          </p:cTn>
                        </p:par>
                      </p:childTnLst>
                    </p:cTn>
                  </p:par>
                  <p:par>
                    <p:cTn id="281" fill="hold" nodeType="clickPar">
                      <p:stCondLst>
                        <p:cond delay="indefinite"/>
                      </p:stCondLst>
                      <p:childTnLst>
                        <p:par>
                          <p:cTn id="282" fill="hold" nodeType="withGroup">
                            <p:stCondLst>
                              <p:cond delay="0"/>
                            </p:stCondLst>
                            <p:childTnLst>
                              <p:par>
                                <p:cTn id="283" presetID="23" presetClass="entr" presetSubtype="272" fill="hold" grpId="0" nodeType="clickEffect">
                                  <p:stCondLst>
                                    <p:cond delay="0"/>
                                  </p:stCondLst>
                                  <p:childTnLst>
                                    <p:set>
                                      <p:cBhvr>
                                        <p:cTn id="284" dur="1" fill="hold">
                                          <p:stCondLst>
                                            <p:cond delay="0"/>
                                          </p:stCondLst>
                                        </p:cTn>
                                        <p:tgtEl>
                                          <p:spTgt spid="1594434"/>
                                        </p:tgtEl>
                                        <p:attrNameLst>
                                          <p:attrName>style.visibility</p:attrName>
                                        </p:attrNameLst>
                                      </p:cBhvr>
                                      <p:to>
                                        <p:strVal val="visible"/>
                                      </p:to>
                                    </p:set>
                                    <p:anim calcmode="lin" valueType="num">
                                      <p:cBhvr>
                                        <p:cTn id="285" dur="500" fill="hold"/>
                                        <p:tgtEl>
                                          <p:spTgt spid="1594434"/>
                                        </p:tgtEl>
                                        <p:attrNameLst>
                                          <p:attrName>ppt_w</p:attrName>
                                        </p:attrNameLst>
                                      </p:cBhvr>
                                      <p:tavLst>
                                        <p:tav tm="0">
                                          <p:val>
                                            <p:strVal val="2/3*#ppt_w"/>
                                          </p:val>
                                        </p:tav>
                                        <p:tav tm="100000">
                                          <p:val>
                                            <p:strVal val="#ppt_w"/>
                                          </p:val>
                                        </p:tav>
                                      </p:tavLst>
                                    </p:anim>
                                    <p:anim calcmode="lin" valueType="num">
                                      <p:cBhvr>
                                        <p:cTn id="286" dur="500" fill="hold"/>
                                        <p:tgtEl>
                                          <p:spTgt spid="1594434"/>
                                        </p:tgtEl>
                                        <p:attrNameLst>
                                          <p:attrName>ppt_h</p:attrName>
                                        </p:attrNameLst>
                                      </p:cBhvr>
                                      <p:tavLst>
                                        <p:tav tm="0">
                                          <p:val>
                                            <p:strVal val="2/3*#ppt_h"/>
                                          </p:val>
                                        </p:tav>
                                        <p:tav tm="100000">
                                          <p:val>
                                            <p:strVal val="#ppt_h"/>
                                          </p:val>
                                        </p:tav>
                                      </p:tavLst>
                                    </p:anim>
                                  </p:childTnLst>
                                </p:cTn>
                              </p:par>
                            </p:childTnLst>
                          </p:cTn>
                        </p:par>
                      </p:childTnLst>
                    </p:cTn>
                  </p:par>
                  <p:par>
                    <p:cTn id="287" fill="hold" nodeType="clickPar">
                      <p:stCondLst>
                        <p:cond delay="indefinite"/>
                      </p:stCondLst>
                      <p:childTnLst>
                        <p:par>
                          <p:cTn id="288" fill="hold" nodeType="withGroup">
                            <p:stCondLst>
                              <p:cond delay="0"/>
                            </p:stCondLst>
                            <p:childTnLst>
                              <p:par>
                                <p:cTn id="289" presetID="23" presetClass="entr" presetSubtype="272" fill="hold" grpId="0" nodeType="clickEffect">
                                  <p:stCondLst>
                                    <p:cond delay="0"/>
                                  </p:stCondLst>
                                  <p:childTnLst>
                                    <p:set>
                                      <p:cBhvr>
                                        <p:cTn id="290" dur="1" fill="hold">
                                          <p:stCondLst>
                                            <p:cond delay="0"/>
                                          </p:stCondLst>
                                        </p:cTn>
                                        <p:tgtEl>
                                          <p:spTgt spid="1594435"/>
                                        </p:tgtEl>
                                        <p:attrNameLst>
                                          <p:attrName>style.visibility</p:attrName>
                                        </p:attrNameLst>
                                      </p:cBhvr>
                                      <p:to>
                                        <p:strVal val="visible"/>
                                      </p:to>
                                    </p:set>
                                    <p:anim calcmode="lin" valueType="num">
                                      <p:cBhvr>
                                        <p:cTn id="291" dur="500" fill="hold"/>
                                        <p:tgtEl>
                                          <p:spTgt spid="1594435"/>
                                        </p:tgtEl>
                                        <p:attrNameLst>
                                          <p:attrName>ppt_w</p:attrName>
                                        </p:attrNameLst>
                                      </p:cBhvr>
                                      <p:tavLst>
                                        <p:tav tm="0">
                                          <p:val>
                                            <p:strVal val="2/3*#ppt_w"/>
                                          </p:val>
                                        </p:tav>
                                        <p:tav tm="100000">
                                          <p:val>
                                            <p:strVal val="#ppt_w"/>
                                          </p:val>
                                        </p:tav>
                                      </p:tavLst>
                                    </p:anim>
                                    <p:anim calcmode="lin" valueType="num">
                                      <p:cBhvr>
                                        <p:cTn id="292" dur="500" fill="hold"/>
                                        <p:tgtEl>
                                          <p:spTgt spid="1594435"/>
                                        </p:tgtEl>
                                        <p:attrNameLst>
                                          <p:attrName>ppt_h</p:attrName>
                                        </p:attrNameLst>
                                      </p:cBhvr>
                                      <p:tavLst>
                                        <p:tav tm="0">
                                          <p:val>
                                            <p:strVal val="2/3*#ppt_h"/>
                                          </p:val>
                                        </p:tav>
                                        <p:tav tm="100000">
                                          <p:val>
                                            <p:strVal val="#ppt_h"/>
                                          </p:val>
                                        </p:tav>
                                      </p:tavLst>
                                    </p:anim>
                                  </p:childTnLst>
                                </p:cTn>
                              </p:par>
                            </p:childTnLst>
                          </p:cTn>
                        </p:par>
                      </p:childTnLst>
                    </p:cTn>
                  </p:par>
                  <p:par>
                    <p:cTn id="293" fill="hold" nodeType="clickPar">
                      <p:stCondLst>
                        <p:cond delay="indefinite"/>
                      </p:stCondLst>
                      <p:childTnLst>
                        <p:par>
                          <p:cTn id="294" fill="hold" nodeType="withGroup">
                            <p:stCondLst>
                              <p:cond delay="0"/>
                            </p:stCondLst>
                            <p:childTnLst>
                              <p:par>
                                <p:cTn id="295" presetID="23" presetClass="entr" presetSubtype="272" fill="hold" grpId="0" nodeType="clickEffect">
                                  <p:stCondLst>
                                    <p:cond delay="0"/>
                                  </p:stCondLst>
                                  <p:childTnLst>
                                    <p:set>
                                      <p:cBhvr>
                                        <p:cTn id="296" dur="1" fill="hold">
                                          <p:stCondLst>
                                            <p:cond delay="0"/>
                                          </p:stCondLst>
                                        </p:cTn>
                                        <p:tgtEl>
                                          <p:spTgt spid="1594465"/>
                                        </p:tgtEl>
                                        <p:attrNameLst>
                                          <p:attrName>style.visibility</p:attrName>
                                        </p:attrNameLst>
                                      </p:cBhvr>
                                      <p:to>
                                        <p:strVal val="visible"/>
                                      </p:to>
                                    </p:set>
                                    <p:anim calcmode="lin" valueType="num">
                                      <p:cBhvr>
                                        <p:cTn id="297" dur="500" fill="hold"/>
                                        <p:tgtEl>
                                          <p:spTgt spid="1594465"/>
                                        </p:tgtEl>
                                        <p:attrNameLst>
                                          <p:attrName>ppt_w</p:attrName>
                                        </p:attrNameLst>
                                      </p:cBhvr>
                                      <p:tavLst>
                                        <p:tav tm="0">
                                          <p:val>
                                            <p:strVal val="2/3*#ppt_w"/>
                                          </p:val>
                                        </p:tav>
                                        <p:tav tm="100000">
                                          <p:val>
                                            <p:strVal val="#ppt_w"/>
                                          </p:val>
                                        </p:tav>
                                      </p:tavLst>
                                    </p:anim>
                                    <p:anim calcmode="lin" valueType="num">
                                      <p:cBhvr>
                                        <p:cTn id="298" dur="500" fill="hold"/>
                                        <p:tgtEl>
                                          <p:spTgt spid="1594465"/>
                                        </p:tgtEl>
                                        <p:attrNameLst>
                                          <p:attrName>ppt_h</p:attrName>
                                        </p:attrNameLst>
                                      </p:cBhvr>
                                      <p:tavLst>
                                        <p:tav tm="0">
                                          <p:val>
                                            <p:strVal val="2/3*#ppt_h"/>
                                          </p:val>
                                        </p:tav>
                                        <p:tav tm="100000">
                                          <p:val>
                                            <p:strVal val="#ppt_h"/>
                                          </p:val>
                                        </p:tav>
                                      </p:tavLst>
                                    </p:anim>
                                  </p:childTnLst>
                                </p:cTn>
                              </p:par>
                            </p:childTnLst>
                          </p:cTn>
                        </p:par>
                      </p:childTnLst>
                    </p:cTn>
                  </p:par>
                  <p:par>
                    <p:cTn id="299" fill="hold" nodeType="clickPar">
                      <p:stCondLst>
                        <p:cond delay="indefinite"/>
                      </p:stCondLst>
                      <p:childTnLst>
                        <p:par>
                          <p:cTn id="300" fill="hold" nodeType="withGroup">
                            <p:stCondLst>
                              <p:cond delay="0"/>
                            </p:stCondLst>
                            <p:childTnLst>
                              <p:par>
                                <p:cTn id="301" presetID="23" presetClass="entr" presetSubtype="272" fill="hold" nodeType="clickEffect">
                                  <p:stCondLst>
                                    <p:cond delay="0"/>
                                  </p:stCondLst>
                                  <p:childTnLst>
                                    <p:set>
                                      <p:cBhvr>
                                        <p:cTn id="302" dur="1" fill="hold">
                                          <p:stCondLst>
                                            <p:cond delay="0"/>
                                          </p:stCondLst>
                                        </p:cTn>
                                        <p:tgtEl>
                                          <p:spTgt spid="1594457"/>
                                        </p:tgtEl>
                                        <p:attrNameLst>
                                          <p:attrName>style.visibility</p:attrName>
                                        </p:attrNameLst>
                                      </p:cBhvr>
                                      <p:to>
                                        <p:strVal val="visible"/>
                                      </p:to>
                                    </p:set>
                                    <p:anim calcmode="lin" valueType="num">
                                      <p:cBhvr>
                                        <p:cTn id="303" dur="500" fill="hold"/>
                                        <p:tgtEl>
                                          <p:spTgt spid="1594457"/>
                                        </p:tgtEl>
                                        <p:attrNameLst>
                                          <p:attrName>ppt_w</p:attrName>
                                        </p:attrNameLst>
                                      </p:cBhvr>
                                      <p:tavLst>
                                        <p:tav tm="0">
                                          <p:val>
                                            <p:strVal val="2/3*#ppt_w"/>
                                          </p:val>
                                        </p:tav>
                                        <p:tav tm="100000">
                                          <p:val>
                                            <p:strVal val="#ppt_w"/>
                                          </p:val>
                                        </p:tav>
                                      </p:tavLst>
                                    </p:anim>
                                    <p:anim calcmode="lin" valueType="num">
                                      <p:cBhvr>
                                        <p:cTn id="304" dur="500" fill="hold"/>
                                        <p:tgtEl>
                                          <p:spTgt spid="1594457"/>
                                        </p:tgtEl>
                                        <p:attrNameLst>
                                          <p:attrName>ppt_h</p:attrName>
                                        </p:attrNameLst>
                                      </p:cBhvr>
                                      <p:tavLst>
                                        <p:tav tm="0">
                                          <p:val>
                                            <p:strVal val="2/3*#ppt_h"/>
                                          </p:val>
                                        </p:tav>
                                        <p:tav tm="100000">
                                          <p:val>
                                            <p:strVal val="#ppt_h"/>
                                          </p:val>
                                        </p:tav>
                                      </p:tavLst>
                                    </p:anim>
                                  </p:childTnLst>
                                </p:cTn>
                              </p:par>
                            </p:childTnLst>
                          </p:cTn>
                        </p:par>
                      </p:childTnLst>
                    </p:cTn>
                  </p:par>
                  <p:par>
                    <p:cTn id="305" fill="hold" nodeType="clickPar">
                      <p:stCondLst>
                        <p:cond delay="indefinite"/>
                      </p:stCondLst>
                      <p:childTnLst>
                        <p:par>
                          <p:cTn id="306" fill="hold" nodeType="withGroup">
                            <p:stCondLst>
                              <p:cond delay="0"/>
                            </p:stCondLst>
                            <p:childTnLst>
                              <p:par>
                                <p:cTn id="307" presetID="23" presetClass="entr" presetSubtype="272" fill="hold" nodeType="clickEffect">
                                  <p:stCondLst>
                                    <p:cond delay="0"/>
                                  </p:stCondLst>
                                  <p:childTnLst>
                                    <p:set>
                                      <p:cBhvr>
                                        <p:cTn id="308" dur="1" fill="hold">
                                          <p:stCondLst>
                                            <p:cond delay="0"/>
                                          </p:stCondLst>
                                        </p:cTn>
                                        <p:tgtEl>
                                          <p:spTgt spid="1594436"/>
                                        </p:tgtEl>
                                        <p:attrNameLst>
                                          <p:attrName>style.visibility</p:attrName>
                                        </p:attrNameLst>
                                      </p:cBhvr>
                                      <p:to>
                                        <p:strVal val="visible"/>
                                      </p:to>
                                    </p:set>
                                    <p:anim calcmode="lin" valueType="num">
                                      <p:cBhvr>
                                        <p:cTn id="309" dur="500" fill="hold"/>
                                        <p:tgtEl>
                                          <p:spTgt spid="1594436"/>
                                        </p:tgtEl>
                                        <p:attrNameLst>
                                          <p:attrName>ppt_w</p:attrName>
                                        </p:attrNameLst>
                                      </p:cBhvr>
                                      <p:tavLst>
                                        <p:tav tm="0">
                                          <p:val>
                                            <p:strVal val="2/3*#ppt_w"/>
                                          </p:val>
                                        </p:tav>
                                        <p:tav tm="100000">
                                          <p:val>
                                            <p:strVal val="#ppt_w"/>
                                          </p:val>
                                        </p:tav>
                                      </p:tavLst>
                                    </p:anim>
                                    <p:anim calcmode="lin" valueType="num">
                                      <p:cBhvr>
                                        <p:cTn id="310" dur="500" fill="hold"/>
                                        <p:tgtEl>
                                          <p:spTgt spid="1594436"/>
                                        </p:tgtEl>
                                        <p:attrNameLst>
                                          <p:attrName>ppt_h</p:attrName>
                                        </p:attrNameLst>
                                      </p:cBhvr>
                                      <p:tavLst>
                                        <p:tav tm="0">
                                          <p:val>
                                            <p:strVal val="2/3*#ppt_h"/>
                                          </p:val>
                                        </p:tav>
                                        <p:tav tm="100000">
                                          <p:val>
                                            <p:strVal val="#ppt_h"/>
                                          </p:val>
                                        </p:tav>
                                      </p:tavLst>
                                    </p:anim>
                                  </p:childTnLst>
                                </p:cTn>
                              </p:par>
                            </p:childTnLst>
                          </p:cTn>
                        </p:par>
                      </p:childTnLst>
                    </p:cTn>
                  </p:par>
                  <p:par>
                    <p:cTn id="311" fill="hold" nodeType="clickPar">
                      <p:stCondLst>
                        <p:cond delay="indefinite"/>
                      </p:stCondLst>
                      <p:childTnLst>
                        <p:par>
                          <p:cTn id="312" fill="hold" nodeType="withGroup">
                            <p:stCondLst>
                              <p:cond delay="0"/>
                            </p:stCondLst>
                            <p:childTnLst>
                              <p:par>
                                <p:cTn id="313" presetID="23" presetClass="entr" presetSubtype="272" fill="hold" nodeType="clickEffect">
                                  <p:stCondLst>
                                    <p:cond delay="0"/>
                                  </p:stCondLst>
                                  <p:childTnLst>
                                    <p:set>
                                      <p:cBhvr>
                                        <p:cTn id="314" dur="1" fill="hold">
                                          <p:stCondLst>
                                            <p:cond delay="0"/>
                                          </p:stCondLst>
                                        </p:cTn>
                                        <p:tgtEl>
                                          <p:spTgt spid="1594462"/>
                                        </p:tgtEl>
                                        <p:attrNameLst>
                                          <p:attrName>style.visibility</p:attrName>
                                        </p:attrNameLst>
                                      </p:cBhvr>
                                      <p:to>
                                        <p:strVal val="visible"/>
                                      </p:to>
                                    </p:set>
                                    <p:anim calcmode="lin" valueType="num">
                                      <p:cBhvr>
                                        <p:cTn id="315" dur="500" fill="hold"/>
                                        <p:tgtEl>
                                          <p:spTgt spid="1594462"/>
                                        </p:tgtEl>
                                        <p:attrNameLst>
                                          <p:attrName>ppt_w</p:attrName>
                                        </p:attrNameLst>
                                      </p:cBhvr>
                                      <p:tavLst>
                                        <p:tav tm="0">
                                          <p:val>
                                            <p:strVal val="2/3*#ppt_w"/>
                                          </p:val>
                                        </p:tav>
                                        <p:tav tm="100000">
                                          <p:val>
                                            <p:strVal val="#ppt_w"/>
                                          </p:val>
                                        </p:tav>
                                      </p:tavLst>
                                    </p:anim>
                                    <p:anim calcmode="lin" valueType="num">
                                      <p:cBhvr>
                                        <p:cTn id="316" dur="500" fill="hold"/>
                                        <p:tgtEl>
                                          <p:spTgt spid="1594462"/>
                                        </p:tgtEl>
                                        <p:attrNameLst>
                                          <p:attrName>ppt_h</p:attrName>
                                        </p:attrNameLst>
                                      </p:cBhvr>
                                      <p:tavLst>
                                        <p:tav tm="0">
                                          <p:val>
                                            <p:strVal val="2/3*#ppt_h"/>
                                          </p:val>
                                        </p:tav>
                                        <p:tav tm="100000">
                                          <p:val>
                                            <p:strVal val="#ppt_h"/>
                                          </p:val>
                                        </p:tav>
                                      </p:tavLst>
                                    </p:anim>
                                  </p:childTnLst>
                                </p:cTn>
                              </p:par>
                            </p:childTnLst>
                          </p:cTn>
                        </p:par>
                      </p:childTnLst>
                    </p:cTn>
                  </p:par>
                  <p:par>
                    <p:cTn id="317" fill="hold" nodeType="clickPar">
                      <p:stCondLst>
                        <p:cond delay="indefinite"/>
                      </p:stCondLst>
                      <p:childTnLst>
                        <p:par>
                          <p:cTn id="318" fill="hold" nodeType="withGroup">
                            <p:stCondLst>
                              <p:cond delay="0"/>
                            </p:stCondLst>
                            <p:childTnLst>
                              <p:par>
                                <p:cTn id="319" presetID="23" presetClass="entr" presetSubtype="272" fill="hold" grpId="0" nodeType="clickEffect">
                                  <p:stCondLst>
                                    <p:cond delay="0"/>
                                  </p:stCondLst>
                                  <p:childTnLst>
                                    <p:set>
                                      <p:cBhvr>
                                        <p:cTn id="320" dur="1" fill="hold">
                                          <p:stCondLst>
                                            <p:cond delay="0"/>
                                          </p:stCondLst>
                                        </p:cTn>
                                        <p:tgtEl>
                                          <p:spTgt spid="1594461"/>
                                        </p:tgtEl>
                                        <p:attrNameLst>
                                          <p:attrName>style.visibility</p:attrName>
                                        </p:attrNameLst>
                                      </p:cBhvr>
                                      <p:to>
                                        <p:strVal val="visible"/>
                                      </p:to>
                                    </p:set>
                                    <p:anim calcmode="lin" valueType="num">
                                      <p:cBhvr>
                                        <p:cTn id="321" dur="500" fill="hold"/>
                                        <p:tgtEl>
                                          <p:spTgt spid="1594461"/>
                                        </p:tgtEl>
                                        <p:attrNameLst>
                                          <p:attrName>ppt_w</p:attrName>
                                        </p:attrNameLst>
                                      </p:cBhvr>
                                      <p:tavLst>
                                        <p:tav tm="0">
                                          <p:val>
                                            <p:strVal val="2/3*#ppt_w"/>
                                          </p:val>
                                        </p:tav>
                                        <p:tav tm="100000">
                                          <p:val>
                                            <p:strVal val="#ppt_w"/>
                                          </p:val>
                                        </p:tav>
                                      </p:tavLst>
                                    </p:anim>
                                    <p:anim calcmode="lin" valueType="num">
                                      <p:cBhvr>
                                        <p:cTn id="322" dur="500" fill="hold"/>
                                        <p:tgtEl>
                                          <p:spTgt spid="1594461"/>
                                        </p:tgtEl>
                                        <p:attrNameLst>
                                          <p:attrName>ppt_h</p:attrName>
                                        </p:attrNameLst>
                                      </p:cBhvr>
                                      <p:tavLst>
                                        <p:tav tm="0">
                                          <p:val>
                                            <p:strVal val="2/3*#ppt_h"/>
                                          </p:val>
                                        </p:tav>
                                        <p:tav tm="100000">
                                          <p:val>
                                            <p:strVal val="#ppt_h"/>
                                          </p:val>
                                        </p:tav>
                                      </p:tavLst>
                                    </p:anim>
                                  </p:childTnLst>
                                </p:cTn>
                              </p:par>
                            </p:childTnLst>
                          </p:cTn>
                        </p:par>
                      </p:childTnLst>
                    </p:cTn>
                  </p:par>
                  <p:par>
                    <p:cTn id="323" fill="hold" nodeType="clickPar">
                      <p:stCondLst>
                        <p:cond delay="indefinite"/>
                      </p:stCondLst>
                      <p:childTnLst>
                        <p:par>
                          <p:cTn id="324" fill="hold" nodeType="withGroup">
                            <p:stCondLst>
                              <p:cond delay="0"/>
                            </p:stCondLst>
                            <p:childTnLst>
                              <p:par>
                                <p:cTn id="325" presetID="23" presetClass="entr" presetSubtype="272" fill="hold" grpId="0" nodeType="clickEffect">
                                  <p:stCondLst>
                                    <p:cond delay="0"/>
                                  </p:stCondLst>
                                  <p:childTnLst>
                                    <p:set>
                                      <p:cBhvr>
                                        <p:cTn id="326" dur="1" fill="hold">
                                          <p:stCondLst>
                                            <p:cond delay="0"/>
                                          </p:stCondLst>
                                        </p:cTn>
                                        <p:tgtEl>
                                          <p:spTgt spid="1594466"/>
                                        </p:tgtEl>
                                        <p:attrNameLst>
                                          <p:attrName>style.visibility</p:attrName>
                                        </p:attrNameLst>
                                      </p:cBhvr>
                                      <p:to>
                                        <p:strVal val="visible"/>
                                      </p:to>
                                    </p:set>
                                    <p:anim calcmode="lin" valueType="num">
                                      <p:cBhvr>
                                        <p:cTn id="327" dur="500" fill="hold"/>
                                        <p:tgtEl>
                                          <p:spTgt spid="1594466"/>
                                        </p:tgtEl>
                                        <p:attrNameLst>
                                          <p:attrName>ppt_w</p:attrName>
                                        </p:attrNameLst>
                                      </p:cBhvr>
                                      <p:tavLst>
                                        <p:tav tm="0">
                                          <p:val>
                                            <p:strVal val="2/3*#ppt_w"/>
                                          </p:val>
                                        </p:tav>
                                        <p:tav tm="100000">
                                          <p:val>
                                            <p:strVal val="#ppt_w"/>
                                          </p:val>
                                        </p:tav>
                                      </p:tavLst>
                                    </p:anim>
                                    <p:anim calcmode="lin" valueType="num">
                                      <p:cBhvr>
                                        <p:cTn id="328" dur="500" fill="hold"/>
                                        <p:tgtEl>
                                          <p:spTgt spid="1594466"/>
                                        </p:tgtEl>
                                        <p:attrNameLst>
                                          <p:attrName>ppt_h</p:attrName>
                                        </p:attrNameLst>
                                      </p:cBhvr>
                                      <p:tavLst>
                                        <p:tav tm="0">
                                          <p:val>
                                            <p:strVal val="2/3*#ppt_h"/>
                                          </p:val>
                                        </p:tav>
                                        <p:tav tm="100000">
                                          <p:val>
                                            <p:strVal val="#ppt_h"/>
                                          </p:val>
                                        </p:tav>
                                      </p:tavLst>
                                    </p:anim>
                                  </p:childTnLst>
                                </p:cTn>
                              </p:par>
                            </p:childTnLst>
                          </p:cTn>
                        </p:par>
                      </p:childTnLst>
                    </p:cTn>
                  </p:par>
                  <p:par>
                    <p:cTn id="329" fill="hold" nodeType="clickPar">
                      <p:stCondLst>
                        <p:cond delay="indefinite"/>
                      </p:stCondLst>
                      <p:childTnLst>
                        <p:par>
                          <p:cTn id="330" fill="hold" nodeType="withGroup">
                            <p:stCondLst>
                              <p:cond delay="0"/>
                            </p:stCondLst>
                            <p:childTnLst>
                              <p:par>
                                <p:cTn id="331" presetID="23" presetClass="entr" presetSubtype="272" fill="hold" grpId="0" nodeType="clickEffect">
                                  <p:stCondLst>
                                    <p:cond delay="0"/>
                                  </p:stCondLst>
                                  <p:childTnLst>
                                    <p:set>
                                      <p:cBhvr>
                                        <p:cTn id="332" dur="1" fill="hold">
                                          <p:stCondLst>
                                            <p:cond delay="0"/>
                                          </p:stCondLst>
                                        </p:cTn>
                                        <p:tgtEl>
                                          <p:spTgt spid="1594467"/>
                                        </p:tgtEl>
                                        <p:attrNameLst>
                                          <p:attrName>style.visibility</p:attrName>
                                        </p:attrNameLst>
                                      </p:cBhvr>
                                      <p:to>
                                        <p:strVal val="visible"/>
                                      </p:to>
                                    </p:set>
                                    <p:anim calcmode="lin" valueType="num">
                                      <p:cBhvr>
                                        <p:cTn id="333" dur="500" fill="hold"/>
                                        <p:tgtEl>
                                          <p:spTgt spid="1594467"/>
                                        </p:tgtEl>
                                        <p:attrNameLst>
                                          <p:attrName>ppt_w</p:attrName>
                                        </p:attrNameLst>
                                      </p:cBhvr>
                                      <p:tavLst>
                                        <p:tav tm="0">
                                          <p:val>
                                            <p:strVal val="2/3*#ppt_w"/>
                                          </p:val>
                                        </p:tav>
                                        <p:tav tm="100000">
                                          <p:val>
                                            <p:strVal val="#ppt_w"/>
                                          </p:val>
                                        </p:tav>
                                      </p:tavLst>
                                    </p:anim>
                                    <p:anim calcmode="lin" valueType="num">
                                      <p:cBhvr>
                                        <p:cTn id="334" dur="500" fill="hold"/>
                                        <p:tgtEl>
                                          <p:spTgt spid="1594467"/>
                                        </p:tgtEl>
                                        <p:attrNameLst>
                                          <p:attrName>ppt_h</p:attrName>
                                        </p:attrNameLst>
                                      </p:cBhvr>
                                      <p:tavLst>
                                        <p:tav tm="0">
                                          <p:val>
                                            <p:strVal val="2/3*#ppt_h"/>
                                          </p:val>
                                        </p:tav>
                                        <p:tav tm="100000">
                                          <p:val>
                                            <p:strVal val="#ppt_h"/>
                                          </p:val>
                                        </p:tav>
                                      </p:tavLst>
                                    </p:anim>
                                  </p:childTnLst>
                                </p:cTn>
                              </p:par>
                            </p:childTnLst>
                          </p:cTn>
                        </p:par>
                      </p:childTnLst>
                    </p:cTn>
                  </p:par>
                  <p:par>
                    <p:cTn id="335" fill="hold" nodeType="clickPar">
                      <p:stCondLst>
                        <p:cond delay="indefinite"/>
                      </p:stCondLst>
                      <p:childTnLst>
                        <p:par>
                          <p:cTn id="336" fill="hold" nodeType="withGroup">
                            <p:stCondLst>
                              <p:cond delay="0"/>
                            </p:stCondLst>
                            <p:childTnLst>
                              <p:par>
                                <p:cTn id="337" presetID="23" presetClass="entr" presetSubtype="272" fill="hold" grpId="0" nodeType="clickEffect">
                                  <p:stCondLst>
                                    <p:cond delay="0"/>
                                  </p:stCondLst>
                                  <p:childTnLst>
                                    <p:set>
                                      <p:cBhvr>
                                        <p:cTn id="338" dur="1" fill="hold">
                                          <p:stCondLst>
                                            <p:cond delay="0"/>
                                          </p:stCondLst>
                                        </p:cTn>
                                        <p:tgtEl>
                                          <p:spTgt spid="1594468"/>
                                        </p:tgtEl>
                                        <p:attrNameLst>
                                          <p:attrName>style.visibility</p:attrName>
                                        </p:attrNameLst>
                                      </p:cBhvr>
                                      <p:to>
                                        <p:strVal val="visible"/>
                                      </p:to>
                                    </p:set>
                                    <p:anim calcmode="lin" valueType="num">
                                      <p:cBhvr>
                                        <p:cTn id="339" dur="500" fill="hold"/>
                                        <p:tgtEl>
                                          <p:spTgt spid="1594468"/>
                                        </p:tgtEl>
                                        <p:attrNameLst>
                                          <p:attrName>ppt_w</p:attrName>
                                        </p:attrNameLst>
                                      </p:cBhvr>
                                      <p:tavLst>
                                        <p:tav tm="0">
                                          <p:val>
                                            <p:strVal val="2/3*#ppt_w"/>
                                          </p:val>
                                        </p:tav>
                                        <p:tav tm="100000">
                                          <p:val>
                                            <p:strVal val="#ppt_w"/>
                                          </p:val>
                                        </p:tav>
                                      </p:tavLst>
                                    </p:anim>
                                    <p:anim calcmode="lin" valueType="num">
                                      <p:cBhvr>
                                        <p:cTn id="340" dur="500" fill="hold"/>
                                        <p:tgtEl>
                                          <p:spTgt spid="1594468"/>
                                        </p:tgtEl>
                                        <p:attrNameLst>
                                          <p:attrName>ppt_h</p:attrName>
                                        </p:attrNameLst>
                                      </p:cBhvr>
                                      <p:tavLst>
                                        <p:tav tm="0">
                                          <p:val>
                                            <p:strVal val="2/3*#ppt_h"/>
                                          </p:val>
                                        </p:tav>
                                        <p:tav tm="100000">
                                          <p:val>
                                            <p:strVal val="#ppt_h"/>
                                          </p:val>
                                        </p:tav>
                                      </p:tavLst>
                                    </p:anim>
                                  </p:childTnLst>
                                </p:cTn>
                              </p:par>
                            </p:childTnLst>
                          </p:cTn>
                        </p:par>
                      </p:childTnLst>
                    </p:cTn>
                  </p:par>
                  <p:par>
                    <p:cTn id="341" fill="hold" nodeType="clickPar">
                      <p:stCondLst>
                        <p:cond delay="indefinite"/>
                      </p:stCondLst>
                      <p:childTnLst>
                        <p:par>
                          <p:cTn id="342" fill="hold" nodeType="withGroup">
                            <p:stCondLst>
                              <p:cond delay="0"/>
                            </p:stCondLst>
                            <p:childTnLst>
                              <p:par>
                                <p:cTn id="343" presetID="23" presetClass="entr" presetSubtype="272" fill="hold" grpId="0" nodeType="clickEffect">
                                  <p:stCondLst>
                                    <p:cond delay="0"/>
                                  </p:stCondLst>
                                  <p:childTnLst>
                                    <p:set>
                                      <p:cBhvr>
                                        <p:cTn id="344" dur="1" fill="hold">
                                          <p:stCondLst>
                                            <p:cond delay="0"/>
                                          </p:stCondLst>
                                        </p:cTn>
                                        <p:tgtEl>
                                          <p:spTgt spid="1594469"/>
                                        </p:tgtEl>
                                        <p:attrNameLst>
                                          <p:attrName>style.visibility</p:attrName>
                                        </p:attrNameLst>
                                      </p:cBhvr>
                                      <p:to>
                                        <p:strVal val="visible"/>
                                      </p:to>
                                    </p:set>
                                    <p:anim calcmode="lin" valueType="num">
                                      <p:cBhvr>
                                        <p:cTn id="345" dur="500" fill="hold"/>
                                        <p:tgtEl>
                                          <p:spTgt spid="1594469"/>
                                        </p:tgtEl>
                                        <p:attrNameLst>
                                          <p:attrName>ppt_w</p:attrName>
                                        </p:attrNameLst>
                                      </p:cBhvr>
                                      <p:tavLst>
                                        <p:tav tm="0">
                                          <p:val>
                                            <p:strVal val="2/3*#ppt_w"/>
                                          </p:val>
                                        </p:tav>
                                        <p:tav tm="100000">
                                          <p:val>
                                            <p:strVal val="#ppt_w"/>
                                          </p:val>
                                        </p:tav>
                                      </p:tavLst>
                                    </p:anim>
                                    <p:anim calcmode="lin" valueType="num">
                                      <p:cBhvr>
                                        <p:cTn id="346" dur="500" fill="hold"/>
                                        <p:tgtEl>
                                          <p:spTgt spid="1594469"/>
                                        </p:tgtEl>
                                        <p:attrNameLst>
                                          <p:attrName>ppt_h</p:attrName>
                                        </p:attrNameLst>
                                      </p:cBhvr>
                                      <p:tavLst>
                                        <p:tav tm="0">
                                          <p:val>
                                            <p:strVal val="2/3*#ppt_h"/>
                                          </p:val>
                                        </p:tav>
                                        <p:tav tm="100000">
                                          <p:val>
                                            <p:strVal val="#ppt_h"/>
                                          </p:val>
                                        </p:tav>
                                      </p:tavLst>
                                    </p:anim>
                                  </p:childTnLst>
                                </p:cTn>
                              </p:par>
                            </p:childTnLst>
                          </p:cTn>
                        </p:par>
                      </p:childTnLst>
                    </p:cTn>
                  </p:par>
                  <p:par>
                    <p:cTn id="347" fill="hold" nodeType="clickPar">
                      <p:stCondLst>
                        <p:cond delay="indefinite"/>
                      </p:stCondLst>
                      <p:childTnLst>
                        <p:par>
                          <p:cTn id="348" fill="hold" nodeType="withGroup">
                            <p:stCondLst>
                              <p:cond delay="0"/>
                            </p:stCondLst>
                            <p:childTnLst>
                              <p:par>
                                <p:cTn id="349" presetID="23" presetClass="entr" presetSubtype="272" fill="hold" grpId="0" nodeType="clickEffect">
                                  <p:stCondLst>
                                    <p:cond delay="0"/>
                                  </p:stCondLst>
                                  <p:childTnLst>
                                    <p:set>
                                      <p:cBhvr>
                                        <p:cTn id="350" dur="1" fill="hold">
                                          <p:stCondLst>
                                            <p:cond delay="0"/>
                                          </p:stCondLst>
                                        </p:cTn>
                                        <p:tgtEl>
                                          <p:spTgt spid="1594470"/>
                                        </p:tgtEl>
                                        <p:attrNameLst>
                                          <p:attrName>style.visibility</p:attrName>
                                        </p:attrNameLst>
                                      </p:cBhvr>
                                      <p:to>
                                        <p:strVal val="visible"/>
                                      </p:to>
                                    </p:set>
                                    <p:anim calcmode="lin" valueType="num">
                                      <p:cBhvr>
                                        <p:cTn id="351" dur="500" fill="hold"/>
                                        <p:tgtEl>
                                          <p:spTgt spid="1594470"/>
                                        </p:tgtEl>
                                        <p:attrNameLst>
                                          <p:attrName>ppt_w</p:attrName>
                                        </p:attrNameLst>
                                      </p:cBhvr>
                                      <p:tavLst>
                                        <p:tav tm="0">
                                          <p:val>
                                            <p:strVal val="2/3*#ppt_w"/>
                                          </p:val>
                                        </p:tav>
                                        <p:tav tm="100000">
                                          <p:val>
                                            <p:strVal val="#ppt_w"/>
                                          </p:val>
                                        </p:tav>
                                      </p:tavLst>
                                    </p:anim>
                                    <p:anim calcmode="lin" valueType="num">
                                      <p:cBhvr>
                                        <p:cTn id="352" dur="500" fill="hold"/>
                                        <p:tgtEl>
                                          <p:spTgt spid="1594470"/>
                                        </p:tgtEl>
                                        <p:attrNameLst>
                                          <p:attrName>ppt_h</p:attrName>
                                        </p:attrNameLst>
                                      </p:cBhvr>
                                      <p:tavLst>
                                        <p:tav tm="0">
                                          <p:val>
                                            <p:strVal val="2/3*#ppt_h"/>
                                          </p:val>
                                        </p:tav>
                                        <p:tav tm="100000">
                                          <p:val>
                                            <p:strVal val="#ppt_h"/>
                                          </p:val>
                                        </p:tav>
                                      </p:tavLst>
                                    </p:anim>
                                  </p:childTnLst>
                                </p:cTn>
                              </p:par>
                            </p:childTnLst>
                          </p:cTn>
                        </p:par>
                      </p:childTnLst>
                    </p:cTn>
                  </p:par>
                  <p:par>
                    <p:cTn id="353" fill="hold" nodeType="clickPar">
                      <p:stCondLst>
                        <p:cond delay="indefinite"/>
                      </p:stCondLst>
                      <p:childTnLst>
                        <p:par>
                          <p:cTn id="354" fill="hold" nodeType="withGroup">
                            <p:stCondLst>
                              <p:cond delay="0"/>
                            </p:stCondLst>
                            <p:childTnLst>
                              <p:par>
                                <p:cTn id="355" presetID="23" presetClass="entr" presetSubtype="272" fill="hold" grpId="0" nodeType="clickEffect">
                                  <p:stCondLst>
                                    <p:cond delay="0"/>
                                  </p:stCondLst>
                                  <p:childTnLst>
                                    <p:set>
                                      <p:cBhvr>
                                        <p:cTn id="356" dur="1" fill="hold">
                                          <p:stCondLst>
                                            <p:cond delay="0"/>
                                          </p:stCondLst>
                                        </p:cTn>
                                        <p:tgtEl>
                                          <p:spTgt spid="1594471"/>
                                        </p:tgtEl>
                                        <p:attrNameLst>
                                          <p:attrName>style.visibility</p:attrName>
                                        </p:attrNameLst>
                                      </p:cBhvr>
                                      <p:to>
                                        <p:strVal val="visible"/>
                                      </p:to>
                                    </p:set>
                                    <p:anim calcmode="lin" valueType="num">
                                      <p:cBhvr>
                                        <p:cTn id="357" dur="500" fill="hold"/>
                                        <p:tgtEl>
                                          <p:spTgt spid="1594471"/>
                                        </p:tgtEl>
                                        <p:attrNameLst>
                                          <p:attrName>ppt_w</p:attrName>
                                        </p:attrNameLst>
                                      </p:cBhvr>
                                      <p:tavLst>
                                        <p:tav tm="0">
                                          <p:val>
                                            <p:strVal val="2/3*#ppt_w"/>
                                          </p:val>
                                        </p:tav>
                                        <p:tav tm="100000">
                                          <p:val>
                                            <p:strVal val="#ppt_w"/>
                                          </p:val>
                                        </p:tav>
                                      </p:tavLst>
                                    </p:anim>
                                    <p:anim calcmode="lin" valueType="num">
                                      <p:cBhvr>
                                        <p:cTn id="358" dur="500" fill="hold"/>
                                        <p:tgtEl>
                                          <p:spTgt spid="1594471"/>
                                        </p:tgtEl>
                                        <p:attrNameLst>
                                          <p:attrName>ppt_h</p:attrName>
                                        </p:attrNameLst>
                                      </p:cBhvr>
                                      <p:tavLst>
                                        <p:tav tm="0">
                                          <p:val>
                                            <p:strVal val="2/3*#ppt_h"/>
                                          </p:val>
                                        </p:tav>
                                        <p:tav tm="100000">
                                          <p:val>
                                            <p:strVal val="#ppt_h"/>
                                          </p:val>
                                        </p:tav>
                                      </p:tavLst>
                                    </p:anim>
                                  </p:childTnLst>
                                </p:cTn>
                              </p:par>
                            </p:childTnLst>
                          </p:cTn>
                        </p:par>
                      </p:childTnLst>
                    </p:cTn>
                  </p:par>
                  <p:par>
                    <p:cTn id="359" fill="hold" nodeType="clickPar">
                      <p:stCondLst>
                        <p:cond delay="indefinite"/>
                      </p:stCondLst>
                      <p:childTnLst>
                        <p:par>
                          <p:cTn id="360" fill="hold" nodeType="withGroup">
                            <p:stCondLst>
                              <p:cond delay="0"/>
                            </p:stCondLst>
                            <p:childTnLst>
                              <p:par>
                                <p:cTn id="361" presetID="23" presetClass="entr" presetSubtype="272" fill="hold" grpId="0" nodeType="clickEffect">
                                  <p:stCondLst>
                                    <p:cond delay="0"/>
                                  </p:stCondLst>
                                  <p:childTnLst>
                                    <p:set>
                                      <p:cBhvr>
                                        <p:cTn id="362" dur="1" fill="hold">
                                          <p:stCondLst>
                                            <p:cond delay="0"/>
                                          </p:stCondLst>
                                        </p:cTn>
                                        <p:tgtEl>
                                          <p:spTgt spid="1594472"/>
                                        </p:tgtEl>
                                        <p:attrNameLst>
                                          <p:attrName>style.visibility</p:attrName>
                                        </p:attrNameLst>
                                      </p:cBhvr>
                                      <p:to>
                                        <p:strVal val="visible"/>
                                      </p:to>
                                    </p:set>
                                    <p:anim calcmode="lin" valueType="num">
                                      <p:cBhvr>
                                        <p:cTn id="363" dur="500" fill="hold"/>
                                        <p:tgtEl>
                                          <p:spTgt spid="1594472"/>
                                        </p:tgtEl>
                                        <p:attrNameLst>
                                          <p:attrName>ppt_w</p:attrName>
                                        </p:attrNameLst>
                                      </p:cBhvr>
                                      <p:tavLst>
                                        <p:tav tm="0">
                                          <p:val>
                                            <p:strVal val="2/3*#ppt_w"/>
                                          </p:val>
                                        </p:tav>
                                        <p:tav tm="100000">
                                          <p:val>
                                            <p:strVal val="#ppt_w"/>
                                          </p:val>
                                        </p:tav>
                                      </p:tavLst>
                                    </p:anim>
                                    <p:anim calcmode="lin" valueType="num">
                                      <p:cBhvr>
                                        <p:cTn id="364" dur="500" fill="hold"/>
                                        <p:tgtEl>
                                          <p:spTgt spid="1594472"/>
                                        </p:tgtEl>
                                        <p:attrNameLst>
                                          <p:attrName>ppt_h</p:attrName>
                                        </p:attrNameLst>
                                      </p:cBhvr>
                                      <p:tavLst>
                                        <p:tav tm="0">
                                          <p:val>
                                            <p:strVal val="2/3*#ppt_h"/>
                                          </p:val>
                                        </p:tav>
                                        <p:tav tm="100000">
                                          <p:val>
                                            <p:strVal val="#ppt_h"/>
                                          </p:val>
                                        </p:tav>
                                      </p:tavLst>
                                    </p:anim>
                                  </p:childTnLst>
                                </p:cTn>
                              </p:par>
                            </p:childTnLst>
                          </p:cTn>
                        </p:par>
                      </p:childTnLst>
                    </p:cTn>
                  </p:par>
                  <p:par>
                    <p:cTn id="365" fill="hold" nodeType="clickPar">
                      <p:stCondLst>
                        <p:cond delay="indefinite"/>
                      </p:stCondLst>
                      <p:childTnLst>
                        <p:par>
                          <p:cTn id="366" fill="hold" nodeType="withGroup">
                            <p:stCondLst>
                              <p:cond delay="0"/>
                            </p:stCondLst>
                            <p:childTnLst>
                              <p:par>
                                <p:cTn id="367" presetID="23" presetClass="entr" presetSubtype="272" fill="hold" grpId="0" nodeType="clickEffect">
                                  <p:stCondLst>
                                    <p:cond delay="0"/>
                                  </p:stCondLst>
                                  <p:childTnLst>
                                    <p:set>
                                      <p:cBhvr>
                                        <p:cTn id="368" dur="1" fill="hold">
                                          <p:stCondLst>
                                            <p:cond delay="0"/>
                                          </p:stCondLst>
                                        </p:cTn>
                                        <p:tgtEl>
                                          <p:spTgt spid="1594473"/>
                                        </p:tgtEl>
                                        <p:attrNameLst>
                                          <p:attrName>style.visibility</p:attrName>
                                        </p:attrNameLst>
                                      </p:cBhvr>
                                      <p:to>
                                        <p:strVal val="visible"/>
                                      </p:to>
                                    </p:set>
                                    <p:anim calcmode="lin" valueType="num">
                                      <p:cBhvr>
                                        <p:cTn id="369" dur="500" fill="hold"/>
                                        <p:tgtEl>
                                          <p:spTgt spid="1594473"/>
                                        </p:tgtEl>
                                        <p:attrNameLst>
                                          <p:attrName>ppt_w</p:attrName>
                                        </p:attrNameLst>
                                      </p:cBhvr>
                                      <p:tavLst>
                                        <p:tav tm="0">
                                          <p:val>
                                            <p:strVal val="2/3*#ppt_w"/>
                                          </p:val>
                                        </p:tav>
                                        <p:tav tm="100000">
                                          <p:val>
                                            <p:strVal val="#ppt_w"/>
                                          </p:val>
                                        </p:tav>
                                      </p:tavLst>
                                    </p:anim>
                                    <p:anim calcmode="lin" valueType="num">
                                      <p:cBhvr>
                                        <p:cTn id="370" dur="500" fill="hold"/>
                                        <p:tgtEl>
                                          <p:spTgt spid="1594473"/>
                                        </p:tgtEl>
                                        <p:attrNameLst>
                                          <p:attrName>ppt_h</p:attrName>
                                        </p:attrNameLst>
                                      </p:cBhvr>
                                      <p:tavLst>
                                        <p:tav tm="0">
                                          <p:val>
                                            <p:strVal val="2/3*#ppt_h"/>
                                          </p:val>
                                        </p:tav>
                                        <p:tav tm="100000">
                                          <p:val>
                                            <p:strVal val="#ppt_h"/>
                                          </p:val>
                                        </p:tav>
                                      </p:tavLst>
                                    </p:anim>
                                  </p:childTnLst>
                                </p:cTn>
                              </p:par>
                            </p:childTnLst>
                          </p:cTn>
                        </p:par>
                      </p:childTnLst>
                    </p:cTn>
                  </p:par>
                  <p:par>
                    <p:cTn id="371" fill="hold" nodeType="clickPar">
                      <p:stCondLst>
                        <p:cond delay="indefinite"/>
                      </p:stCondLst>
                      <p:childTnLst>
                        <p:par>
                          <p:cTn id="372" fill="hold" nodeType="withGroup">
                            <p:stCondLst>
                              <p:cond delay="0"/>
                            </p:stCondLst>
                            <p:childTnLst>
                              <p:par>
                                <p:cTn id="373" presetID="23" presetClass="entr" presetSubtype="272" fill="hold" grpId="0" nodeType="clickEffect">
                                  <p:stCondLst>
                                    <p:cond delay="0"/>
                                  </p:stCondLst>
                                  <p:childTnLst>
                                    <p:set>
                                      <p:cBhvr>
                                        <p:cTn id="374" dur="1" fill="hold">
                                          <p:stCondLst>
                                            <p:cond delay="0"/>
                                          </p:stCondLst>
                                        </p:cTn>
                                        <p:tgtEl>
                                          <p:spTgt spid="1594474"/>
                                        </p:tgtEl>
                                        <p:attrNameLst>
                                          <p:attrName>style.visibility</p:attrName>
                                        </p:attrNameLst>
                                      </p:cBhvr>
                                      <p:to>
                                        <p:strVal val="visible"/>
                                      </p:to>
                                    </p:set>
                                    <p:anim calcmode="lin" valueType="num">
                                      <p:cBhvr>
                                        <p:cTn id="375" dur="500" fill="hold"/>
                                        <p:tgtEl>
                                          <p:spTgt spid="1594474"/>
                                        </p:tgtEl>
                                        <p:attrNameLst>
                                          <p:attrName>ppt_w</p:attrName>
                                        </p:attrNameLst>
                                      </p:cBhvr>
                                      <p:tavLst>
                                        <p:tav tm="0">
                                          <p:val>
                                            <p:strVal val="2/3*#ppt_w"/>
                                          </p:val>
                                        </p:tav>
                                        <p:tav tm="100000">
                                          <p:val>
                                            <p:strVal val="#ppt_w"/>
                                          </p:val>
                                        </p:tav>
                                      </p:tavLst>
                                    </p:anim>
                                    <p:anim calcmode="lin" valueType="num">
                                      <p:cBhvr>
                                        <p:cTn id="376" dur="500" fill="hold"/>
                                        <p:tgtEl>
                                          <p:spTgt spid="1594474"/>
                                        </p:tgtEl>
                                        <p:attrNameLst>
                                          <p:attrName>ppt_h</p:attrName>
                                        </p:attrNameLst>
                                      </p:cBhvr>
                                      <p:tavLst>
                                        <p:tav tm="0">
                                          <p:val>
                                            <p:strVal val="2/3*#ppt_h"/>
                                          </p:val>
                                        </p:tav>
                                        <p:tav tm="100000">
                                          <p:val>
                                            <p:strVal val="#ppt_h"/>
                                          </p:val>
                                        </p:tav>
                                      </p:tavLst>
                                    </p:anim>
                                  </p:childTnLst>
                                </p:cTn>
                              </p:par>
                            </p:childTnLst>
                          </p:cTn>
                        </p:par>
                      </p:childTnLst>
                    </p:cTn>
                  </p:par>
                  <p:par>
                    <p:cTn id="377" fill="hold" nodeType="clickPar">
                      <p:stCondLst>
                        <p:cond delay="indefinite"/>
                      </p:stCondLst>
                      <p:childTnLst>
                        <p:par>
                          <p:cTn id="378" fill="hold" nodeType="withGroup">
                            <p:stCondLst>
                              <p:cond delay="0"/>
                            </p:stCondLst>
                            <p:childTnLst>
                              <p:par>
                                <p:cTn id="379" presetID="23" presetClass="entr" presetSubtype="272" fill="hold" grpId="0" nodeType="clickEffect">
                                  <p:stCondLst>
                                    <p:cond delay="0"/>
                                  </p:stCondLst>
                                  <p:childTnLst>
                                    <p:set>
                                      <p:cBhvr>
                                        <p:cTn id="380" dur="1" fill="hold">
                                          <p:stCondLst>
                                            <p:cond delay="0"/>
                                          </p:stCondLst>
                                        </p:cTn>
                                        <p:tgtEl>
                                          <p:spTgt spid="1594475"/>
                                        </p:tgtEl>
                                        <p:attrNameLst>
                                          <p:attrName>style.visibility</p:attrName>
                                        </p:attrNameLst>
                                      </p:cBhvr>
                                      <p:to>
                                        <p:strVal val="visible"/>
                                      </p:to>
                                    </p:set>
                                    <p:anim calcmode="lin" valueType="num">
                                      <p:cBhvr>
                                        <p:cTn id="381" dur="500" fill="hold"/>
                                        <p:tgtEl>
                                          <p:spTgt spid="1594475"/>
                                        </p:tgtEl>
                                        <p:attrNameLst>
                                          <p:attrName>ppt_w</p:attrName>
                                        </p:attrNameLst>
                                      </p:cBhvr>
                                      <p:tavLst>
                                        <p:tav tm="0">
                                          <p:val>
                                            <p:strVal val="2/3*#ppt_w"/>
                                          </p:val>
                                        </p:tav>
                                        <p:tav tm="100000">
                                          <p:val>
                                            <p:strVal val="#ppt_w"/>
                                          </p:val>
                                        </p:tav>
                                      </p:tavLst>
                                    </p:anim>
                                    <p:anim calcmode="lin" valueType="num">
                                      <p:cBhvr>
                                        <p:cTn id="382" dur="500" fill="hold"/>
                                        <p:tgtEl>
                                          <p:spTgt spid="1594475"/>
                                        </p:tgtEl>
                                        <p:attrNameLst>
                                          <p:attrName>ppt_h</p:attrName>
                                        </p:attrNameLst>
                                      </p:cBhvr>
                                      <p:tavLst>
                                        <p:tav tm="0">
                                          <p:val>
                                            <p:strVal val="2/3*#ppt_h"/>
                                          </p:val>
                                        </p:tav>
                                        <p:tav tm="100000">
                                          <p:val>
                                            <p:strVal val="#ppt_h"/>
                                          </p:val>
                                        </p:tav>
                                      </p:tavLst>
                                    </p:anim>
                                  </p:childTnLst>
                                </p:cTn>
                              </p:par>
                            </p:childTnLst>
                          </p:cTn>
                        </p:par>
                      </p:childTnLst>
                    </p:cTn>
                  </p:par>
                  <p:par>
                    <p:cTn id="383" fill="hold" nodeType="clickPar">
                      <p:stCondLst>
                        <p:cond delay="indefinite"/>
                      </p:stCondLst>
                      <p:childTnLst>
                        <p:par>
                          <p:cTn id="384" fill="hold" nodeType="withGroup">
                            <p:stCondLst>
                              <p:cond delay="0"/>
                            </p:stCondLst>
                            <p:childTnLst>
                              <p:par>
                                <p:cTn id="385" presetID="23" presetClass="entr" presetSubtype="272" fill="hold" grpId="0" nodeType="clickEffect">
                                  <p:stCondLst>
                                    <p:cond delay="0"/>
                                  </p:stCondLst>
                                  <p:childTnLst>
                                    <p:set>
                                      <p:cBhvr>
                                        <p:cTn id="386" dur="1" fill="hold">
                                          <p:stCondLst>
                                            <p:cond delay="0"/>
                                          </p:stCondLst>
                                        </p:cTn>
                                        <p:tgtEl>
                                          <p:spTgt spid="1594476"/>
                                        </p:tgtEl>
                                        <p:attrNameLst>
                                          <p:attrName>style.visibility</p:attrName>
                                        </p:attrNameLst>
                                      </p:cBhvr>
                                      <p:to>
                                        <p:strVal val="visible"/>
                                      </p:to>
                                    </p:set>
                                    <p:anim calcmode="lin" valueType="num">
                                      <p:cBhvr>
                                        <p:cTn id="387" dur="500" fill="hold"/>
                                        <p:tgtEl>
                                          <p:spTgt spid="1594476"/>
                                        </p:tgtEl>
                                        <p:attrNameLst>
                                          <p:attrName>ppt_w</p:attrName>
                                        </p:attrNameLst>
                                      </p:cBhvr>
                                      <p:tavLst>
                                        <p:tav tm="0">
                                          <p:val>
                                            <p:strVal val="2/3*#ppt_w"/>
                                          </p:val>
                                        </p:tav>
                                        <p:tav tm="100000">
                                          <p:val>
                                            <p:strVal val="#ppt_w"/>
                                          </p:val>
                                        </p:tav>
                                      </p:tavLst>
                                    </p:anim>
                                    <p:anim calcmode="lin" valueType="num">
                                      <p:cBhvr>
                                        <p:cTn id="388" dur="500" fill="hold"/>
                                        <p:tgtEl>
                                          <p:spTgt spid="1594476"/>
                                        </p:tgtEl>
                                        <p:attrNameLst>
                                          <p:attrName>ppt_h</p:attrName>
                                        </p:attrNameLst>
                                      </p:cBhvr>
                                      <p:tavLst>
                                        <p:tav tm="0">
                                          <p:val>
                                            <p:strVal val="2/3*#ppt_h"/>
                                          </p:val>
                                        </p:tav>
                                        <p:tav tm="100000">
                                          <p:val>
                                            <p:strVal val="#ppt_h"/>
                                          </p:val>
                                        </p:tav>
                                      </p:tavLst>
                                    </p:anim>
                                  </p:childTnLst>
                                </p:cTn>
                              </p:par>
                            </p:childTnLst>
                          </p:cTn>
                        </p:par>
                      </p:childTnLst>
                    </p:cTn>
                  </p:par>
                  <p:par>
                    <p:cTn id="389" fill="hold" nodeType="clickPar">
                      <p:stCondLst>
                        <p:cond delay="indefinite"/>
                      </p:stCondLst>
                      <p:childTnLst>
                        <p:par>
                          <p:cTn id="390" fill="hold" nodeType="withGroup">
                            <p:stCondLst>
                              <p:cond delay="0"/>
                            </p:stCondLst>
                            <p:childTnLst>
                              <p:par>
                                <p:cTn id="391" presetID="23" presetClass="entr" presetSubtype="272" fill="hold" grpId="0" nodeType="clickEffect">
                                  <p:stCondLst>
                                    <p:cond delay="0"/>
                                  </p:stCondLst>
                                  <p:childTnLst>
                                    <p:set>
                                      <p:cBhvr>
                                        <p:cTn id="392" dur="1" fill="hold">
                                          <p:stCondLst>
                                            <p:cond delay="0"/>
                                          </p:stCondLst>
                                        </p:cTn>
                                        <p:tgtEl>
                                          <p:spTgt spid="1594477"/>
                                        </p:tgtEl>
                                        <p:attrNameLst>
                                          <p:attrName>style.visibility</p:attrName>
                                        </p:attrNameLst>
                                      </p:cBhvr>
                                      <p:to>
                                        <p:strVal val="visible"/>
                                      </p:to>
                                    </p:set>
                                    <p:anim calcmode="lin" valueType="num">
                                      <p:cBhvr>
                                        <p:cTn id="393" dur="500" fill="hold"/>
                                        <p:tgtEl>
                                          <p:spTgt spid="1594477"/>
                                        </p:tgtEl>
                                        <p:attrNameLst>
                                          <p:attrName>ppt_w</p:attrName>
                                        </p:attrNameLst>
                                      </p:cBhvr>
                                      <p:tavLst>
                                        <p:tav tm="0">
                                          <p:val>
                                            <p:strVal val="2/3*#ppt_w"/>
                                          </p:val>
                                        </p:tav>
                                        <p:tav tm="100000">
                                          <p:val>
                                            <p:strVal val="#ppt_w"/>
                                          </p:val>
                                        </p:tav>
                                      </p:tavLst>
                                    </p:anim>
                                    <p:anim calcmode="lin" valueType="num">
                                      <p:cBhvr>
                                        <p:cTn id="394" dur="500" fill="hold"/>
                                        <p:tgtEl>
                                          <p:spTgt spid="1594477"/>
                                        </p:tgtEl>
                                        <p:attrNameLst>
                                          <p:attrName>ppt_h</p:attrName>
                                        </p:attrNameLst>
                                      </p:cBhvr>
                                      <p:tavLst>
                                        <p:tav tm="0">
                                          <p:val>
                                            <p:strVal val="2/3*#ppt_h"/>
                                          </p:val>
                                        </p:tav>
                                        <p:tav tm="100000">
                                          <p:val>
                                            <p:strVal val="#ppt_h"/>
                                          </p:val>
                                        </p:tav>
                                      </p:tavLst>
                                    </p:anim>
                                  </p:childTnLst>
                                </p:cTn>
                              </p:par>
                            </p:childTnLst>
                          </p:cTn>
                        </p:par>
                      </p:childTnLst>
                    </p:cTn>
                  </p:par>
                  <p:par>
                    <p:cTn id="395" fill="hold" nodeType="clickPar">
                      <p:stCondLst>
                        <p:cond delay="indefinite"/>
                      </p:stCondLst>
                      <p:childTnLst>
                        <p:par>
                          <p:cTn id="396" fill="hold" nodeType="withGroup">
                            <p:stCondLst>
                              <p:cond delay="0"/>
                            </p:stCondLst>
                            <p:childTnLst>
                              <p:par>
                                <p:cTn id="397" presetID="23" presetClass="entr" presetSubtype="272" fill="hold" grpId="0" nodeType="clickEffect">
                                  <p:stCondLst>
                                    <p:cond delay="0"/>
                                  </p:stCondLst>
                                  <p:childTnLst>
                                    <p:set>
                                      <p:cBhvr>
                                        <p:cTn id="398" dur="1" fill="hold">
                                          <p:stCondLst>
                                            <p:cond delay="0"/>
                                          </p:stCondLst>
                                        </p:cTn>
                                        <p:tgtEl>
                                          <p:spTgt spid="1594484"/>
                                        </p:tgtEl>
                                        <p:attrNameLst>
                                          <p:attrName>style.visibility</p:attrName>
                                        </p:attrNameLst>
                                      </p:cBhvr>
                                      <p:to>
                                        <p:strVal val="visible"/>
                                      </p:to>
                                    </p:set>
                                    <p:anim calcmode="lin" valueType="num">
                                      <p:cBhvr>
                                        <p:cTn id="399" dur="500" fill="hold"/>
                                        <p:tgtEl>
                                          <p:spTgt spid="1594484"/>
                                        </p:tgtEl>
                                        <p:attrNameLst>
                                          <p:attrName>ppt_w</p:attrName>
                                        </p:attrNameLst>
                                      </p:cBhvr>
                                      <p:tavLst>
                                        <p:tav tm="0">
                                          <p:val>
                                            <p:strVal val="2/3*#ppt_w"/>
                                          </p:val>
                                        </p:tav>
                                        <p:tav tm="100000">
                                          <p:val>
                                            <p:strVal val="#ppt_w"/>
                                          </p:val>
                                        </p:tav>
                                      </p:tavLst>
                                    </p:anim>
                                    <p:anim calcmode="lin" valueType="num">
                                      <p:cBhvr>
                                        <p:cTn id="400" dur="500" fill="hold"/>
                                        <p:tgtEl>
                                          <p:spTgt spid="1594484"/>
                                        </p:tgtEl>
                                        <p:attrNameLst>
                                          <p:attrName>ppt_h</p:attrName>
                                        </p:attrNameLst>
                                      </p:cBhvr>
                                      <p:tavLst>
                                        <p:tav tm="0">
                                          <p:val>
                                            <p:strVal val="2/3*#ppt_h"/>
                                          </p:val>
                                        </p:tav>
                                        <p:tav tm="100000">
                                          <p:val>
                                            <p:strVal val="#ppt_h"/>
                                          </p:val>
                                        </p:tav>
                                      </p:tavLst>
                                    </p:anim>
                                  </p:childTnLst>
                                </p:cTn>
                              </p:par>
                            </p:childTnLst>
                          </p:cTn>
                        </p:par>
                      </p:childTnLst>
                    </p:cTn>
                  </p:par>
                  <p:par>
                    <p:cTn id="401" fill="hold" nodeType="clickPar">
                      <p:stCondLst>
                        <p:cond delay="indefinite"/>
                      </p:stCondLst>
                      <p:childTnLst>
                        <p:par>
                          <p:cTn id="402" fill="hold" nodeType="withGroup">
                            <p:stCondLst>
                              <p:cond delay="0"/>
                            </p:stCondLst>
                            <p:childTnLst>
                              <p:par>
                                <p:cTn id="403" presetID="23" presetClass="entr" presetSubtype="272" fill="hold" grpId="0" nodeType="clickEffect">
                                  <p:stCondLst>
                                    <p:cond delay="0"/>
                                  </p:stCondLst>
                                  <p:childTnLst>
                                    <p:set>
                                      <p:cBhvr>
                                        <p:cTn id="404" dur="1" fill="hold">
                                          <p:stCondLst>
                                            <p:cond delay="0"/>
                                          </p:stCondLst>
                                        </p:cTn>
                                        <p:tgtEl>
                                          <p:spTgt spid="1594478"/>
                                        </p:tgtEl>
                                        <p:attrNameLst>
                                          <p:attrName>style.visibility</p:attrName>
                                        </p:attrNameLst>
                                      </p:cBhvr>
                                      <p:to>
                                        <p:strVal val="visible"/>
                                      </p:to>
                                    </p:set>
                                    <p:anim calcmode="lin" valueType="num">
                                      <p:cBhvr>
                                        <p:cTn id="405" dur="500" fill="hold"/>
                                        <p:tgtEl>
                                          <p:spTgt spid="1594478"/>
                                        </p:tgtEl>
                                        <p:attrNameLst>
                                          <p:attrName>ppt_w</p:attrName>
                                        </p:attrNameLst>
                                      </p:cBhvr>
                                      <p:tavLst>
                                        <p:tav tm="0">
                                          <p:val>
                                            <p:strVal val="2/3*#ppt_w"/>
                                          </p:val>
                                        </p:tav>
                                        <p:tav tm="100000">
                                          <p:val>
                                            <p:strVal val="#ppt_w"/>
                                          </p:val>
                                        </p:tav>
                                      </p:tavLst>
                                    </p:anim>
                                    <p:anim calcmode="lin" valueType="num">
                                      <p:cBhvr>
                                        <p:cTn id="406" dur="500" fill="hold"/>
                                        <p:tgtEl>
                                          <p:spTgt spid="1594478"/>
                                        </p:tgtEl>
                                        <p:attrNameLst>
                                          <p:attrName>ppt_h</p:attrName>
                                        </p:attrNameLst>
                                      </p:cBhvr>
                                      <p:tavLst>
                                        <p:tav tm="0">
                                          <p:val>
                                            <p:strVal val="2/3*#ppt_h"/>
                                          </p:val>
                                        </p:tav>
                                        <p:tav tm="100000">
                                          <p:val>
                                            <p:strVal val="#ppt_h"/>
                                          </p:val>
                                        </p:tav>
                                      </p:tavLst>
                                    </p:anim>
                                  </p:childTnLst>
                                </p:cTn>
                              </p:par>
                            </p:childTnLst>
                          </p:cTn>
                        </p:par>
                      </p:childTnLst>
                    </p:cTn>
                  </p:par>
                  <p:par>
                    <p:cTn id="407" fill="hold" nodeType="clickPar">
                      <p:stCondLst>
                        <p:cond delay="indefinite"/>
                      </p:stCondLst>
                      <p:childTnLst>
                        <p:par>
                          <p:cTn id="408" fill="hold" nodeType="withGroup">
                            <p:stCondLst>
                              <p:cond delay="0"/>
                            </p:stCondLst>
                            <p:childTnLst>
                              <p:par>
                                <p:cTn id="409" presetID="23" presetClass="entr" presetSubtype="272" fill="hold" grpId="0" nodeType="clickEffect">
                                  <p:stCondLst>
                                    <p:cond delay="0"/>
                                  </p:stCondLst>
                                  <p:childTnLst>
                                    <p:set>
                                      <p:cBhvr>
                                        <p:cTn id="410" dur="1" fill="hold">
                                          <p:stCondLst>
                                            <p:cond delay="0"/>
                                          </p:stCondLst>
                                        </p:cTn>
                                        <p:tgtEl>
                                          <p:spTgt spid="1594479"/>
                                        </p:tgtEl>
                                        <p:attrNameLst>
                                          <p:attrName>style.visibility</p:attrName>
                                        </p:attrNameLst>
                                      </p:cBhvr>
                                      <p:to>
                                        <p:strVal val="visible"/>
                                      </p:to>
                                    </p:set>
                                    <p:anim calcmode="lin" valueType="num">
                                      <p:cBhvr>
                                        <p:cTn id="411" dur="500" fill="hold"/>
                                        <p:tgtEl>
                                          <p:spTgt spid="1594479"/>
                                        </p:tgtEl>
                                        <p:attrNameLst>
                                          <p:attrName>ppt_w</p:attrName>
                                        </p:attrNameLst>
                                      </p:cBhvr>
                                      <p:tavLst>
                                        <p:tav tm="0">
                                          <p:val>
                                            <p:strVal val="2/3*#ppt_w"/>
                                          </p:val>
                                        </p:tav>
                                        <p:tav tm="100000">
                                          <p:val>
                                            <p:strVal val="#ppt_w"/>
                                          </p:val>
                                        </p:tav>
                                      </p:tavLst>
                                    </p:anim>
                                    <p:anim calcmode="lin" valueType="num">
                                      <p:cBhvr>
                                        <p:cTn id="412" dur="500" fill="hold"/>
                                        <p:tgtEl>
                                          <p:spTgt spid="1594479"/>
                                        </p:tgtEl>
                                        <p:attrNameLst>
                                          <p:attrName>ppt_h</p:attrName>
                                        </p:attrNameLst>
                                      </p:cBhvr>
                                      <p:tavLst>
                                        <p:tav tm="0">
                                          <p:val>
                                            <p:strVal val="2/3*#ppt_h"/>
                                          </p:val>
                                        </p:tav>
                                        <p:tav tm="100000">
                                          <p:val>
                                            <p:strVal val="#ppt_h"/>
                                          </p:val>
                                        </p:tav>
                                      </p:tavLst>
                                    </p:anim>
                                  </p:childTnLst>
                                </p:cTn>
                              </p:par>
                            </p:childTnLst>
                          </p:cTn>
                        </p:par>
                      </p:childTnLst>
                    </p:cTn>
                  </p:par>
                  <p:par>
                    <p:cTn id="413" fill="hold" nodeType="clickPar">
                      <p:stCondLst>
                        <p:cond delay="indefinite"/>
                      </p:stCondLst>
                      <p:childTnLst>
                        <p:par>
                          <p:cTn id="414" fill="hold" nodeType="withGroup">
                            <p:stCondLst>
                              <p:cond delay="0"/>
                            </p:stCondLst>
                            <p:childTnLst>
                              <p:par>
                                <p:cTn id="415" presetID="23" presetClass="entr" presetSubtype="272" fill="hold" grpId="0" nodeType="clickEffect">
                                  <p:stCondLst>
                                    <p:cond delay="0"/>
                                  </p:stCondLst>
                                  <p:childTnLst>
                                    <p:set>
                                      <p:cBhvr>
                                        <p:cTn id="416" dur="1" fill="hold">
                                          <p:stCondLst>
                                            <p:cond delay="0"/>
                                          </p:stCondLst>
                                        </p:cTn>
                                        <p:tgtEl>
                                          <p:spTgt spid="1594480"/>
                                        </p:tgtEl>
                                        <p:attrNameLst>
                                          <p:attrName>style.visibility</p:attrName>
                                        </p:attrNameLst>
                                      </p:cBhvr>
                                      <p:to>
                                        <p:strVal val="visible"/>
                                      </p:to>
                                    </p:set>
                                    <p:anim calcmode="lin" valueType="num">
                                      <p:cBhvr>
                                        <p:cTn id="417" dur="500" fill="hold"/>
                                        <p:tgtEl>
                                          <p:spTgt spid="1594480"/>
                                        </p:tgtEl>
                                        <p:attrNameLst>
                                          <p:attrName>ppt_w</p:attrName>
                                        </p:attrNameLst>
                                      </p:cBhvr>
                                      <p:tavLst>
                                        <p:tav tm="0">
                                          <p:val>
                                            <p:strVal val="2/3*#ppt_w"/>
                                          </p:val>
                                        </p:tav>
                                        <p:tav tm="100000">
                                          <p:val>
                                            <p:strVal val="#ppt_w"/>
                                          </p:val>
                                        </p:tav>
                                      </p:tavLst>
                                    </p:anim>
                                    <p:anim calcmode="lin" valueType="num">
                                      <p:cBhvr>
                                        <p:cTn id="418" dur="500" fill="hold"/>
                                        <p:tgtEl>
                                          <p:spTgt spid="1594480"/>
                                        </p:tgtEl>
                                        <p:attrNameLst>
                                          <p:attrName>ppt_h</p:attrName>
                                        </p:attrNameLst>
                                      </p:cBhvr>
                                      <p:tavLst>
                                        <p:tav tm="0">
                                          <p:val>
                                            <p:strVal val="2/3*#ppt_h"/>
                                          </p:val>
                                        </p:tav>
                                        <p:tav tm="100000">
                                          <p:val>
                                            <p:strVal val="#ppt_h"/>
                                          </p:val>
                                        </p:tav>
                                      </p:tavLst>
                                    </p:anim>
                                  </p:childTnLst>
                                </p:cTn>
                              </p:par>
                            </p:childTnLst>
                          </p:cTn>
                        </p:par>
                      </p:childTnLst>
                    </p:cTn>
                  </p:par>
                  <p:par>
                    <p:cTn id="419" fill="hold" nodeType="clickPar">
                      <p:stCondLst>
                        <p:cond delay="indefinite"/>
                      </p:stCondLst>
                      <p:childTnLst>
                        <p:par>
                          <p:cTn id="420" fill="hold" nodeType="withGroup">
                            <p:stCondLst>
                              <p:cond delay="0"/>
                            </p:stCondLst>
                            <p:childTnLst>
                              <p:par>
                                <p:cTn id="421" presetID="23" presetClass="entr" presetSubtype="272" fill="hold" grpId="0" nodeType="clickEffect">
                                  <p:stCondLst>
                                    <p:cond delay="0"/>
                                  </p:stCondLst>
                                  <p:childTnLst>
                                    <p:set>
                                      <p:cBhvr>
                                        <p:cTn id="422" dur="1" fill="hold">
                                          <p:stCondLst>
                                            <p:cond delay="0"/>
                                          </p:stCondLst>
                                        </p:cTn>
                                        <p:tgtEl>
                                          <p:spTgt spid="1594481"/>
                                        </p:tgtEl>
                                        <p:attrNameLst>
                                          <p:attrName>style.visibility</p:attrName>
                                        </p:attrNameLst>
                                      </p:cBhvr>
                                      <p:to>
                                        <p:strVal val="visible"/>
                                      </p:to>
                                    </p:set>
                                    <p:anim calcmode="lin" valueType="num">
                                      <p:cBhvr>
                                        <p:cTn id="423" dur="500" fill="hold"/>
                                        <p:tgtEl>
                                          <p:spTgt spid="1594481"/>
                                        </p:tgtEl>
                                        <p:attrNameLst>
                                          <p:attrName>ppt_w</p:attrName>
                                        </p:attrNameLst>
                                      </p:cBhvr>
                                      <p:tavLst>
                                        <p:tav tm="0">
                                          <p:val>
                                            <p:strVal val="2/3*#ppt_w"/>
                                          </p:val>
                                        </p:tav>
                                        <p:tav tm="100000">
                                          <p:val>
                                            <p:strVal val="#ppt_w"/>
                                          </p:val>
                                        </p:tav>
                                      </p:tavLst>
                                    </p:anim>
                                    <p:anim calcmode="lin" valueType="num">
                                      <p:cBhvr>
                                        <p:cTn id="424" dur="500" fill="hold"/>
                                        <p:tgtEl>
                                          <p:spTgt spid="1594481"/>
                                        </p:tgtEl>
                                        <p:attrNameLst>
                                          <p:attrName>ppt_h</p:attrName>
                                        </p:attrNameLst>
                                      </p:cBhvr>
                                      <p:tavLst>
                                        <p:tav tm="0">
                                          <p:val>
                                            <p:strVal val="2/3*#ppt_h"/>
                                          </p:val>
                                        </p:tav>
                                        <p:tav tm="100000">
                                          <p:val>
                                            <p:strVal val="#ppt_h"/>
                                          </p:val>
                                        </p:tav>
                                      </p:tavLst>
                                    </p:anim>
                                  </p:childTnLst>
                                </p:cTn>
                              </p:par>
                            </p:childTnLst>
                          </p:cTn>
                        </p:par>
                      </p:childTnLst>
                    </p:cTn>
                  </p:par>
                  <p:par>
                    <p:cTn id="425" fill="hold" nodeType="clickPar">
                      <p:stCondLst>
                        <p:cond delay="indefinite"/>
                      </p:stCondLst>
                      <p:childTnLst>
                        <p:par>
                          <p:cTn id="426" fill="hold" nodeType="withGroup">
                            <p:stCondLst>
                              <p:cond delay="0"/>
                            </p:stCondLst>
                            <p:childTnLst>
                              <p:par>
                                <p:cTn id="427" presetID="23" presetClass="entr" presetSubtype="272" fill="hold" grpId="0" nodeType="clickEffect">
                                  <p:stCondLst>
                                    <p:cond delay="0"/>
                                  </p:stCondLst>
                                  <p:childTnLst>
                                    <p:set>
                                      <p:cBhvr>
                                        <p:cTn id="428" dur="1" fill="hold">
                                          <p:stCondLst>
                                            <p:cond delay="0"/>
                                          </p:stCondLst>
                                        </p:cTn>
                                        <p:tgtEl>
                                          <p:spTgt spid="1594482"/>
                                        </p:tgtEl>
                                        <p:attrNameLst>
                                          <p:attrName>style.visibility</p:attrName>
                                        </p:attrNameLst>
                                      </p:cBhvr>
                                      <p:to>
                                        <p:strVal val="visible"/>
                                      </p:to>
                                    </p:set>
                                    <p:anim calcmode="lin" valueType="num">
                                      <p:cBhvr>
                                        <p:cTn id="429" dur="500" fill="hold"/>
                                        <p:tgtEl>
                                          <p:spTgt spid="1594482"/>
                                        </p:tgtEl>
                                        <p:attrNameLst>
                                          <p:attrName>ppt_w</p:attrName>
                                        </p:attrNameLst>
                                      </p:cBhvr>
                                      <p:tavLst>
                                        <p:tav tm="0">
                                          <p:val>
                                            <p:strVal val="2/3*#ppt_w"/>
                                          </p:val>
                                        </p:tav>
                                        <p:tav tm="100000">
                                          <p:val>
                                            <p:strVal val="#ppt_w"/>
                                          </p:val>
                                        </p:tav>
                                      </p:tavLst>
                                    </p:anim>
                                    <p:anim calcmode="lin" valueType="num">
                                      <p:cBhvr>
                                        <p:cTn id="430" dur="500" fill="hold"/>
                                        <p:tgtEl>
                                          <p:spTgt spid="1594482"/>
                                        </p:tgtEl>
                                        <p:attrNameLst>
                                          <p:attrName>ppt_h</p:attrName>
                                        </p:attrNameLst>
                                      </p:cBhvr>
                                      <p:tavLst>
                                        <p:tav tm="0">
                                          <p:val>
                                            <p:strVal val="2/3*#ppt_h"/>
                                          </p:val>
                                        </p:tav>
                                        <p:tav tm="100000">
                                          <p:val>
                                            <p:strVal val="#ppt_h"/>
                                          </p:val>
                                        </p:tav>
                                      </p:tavLst>
                                    </p:anim>
                                  </p:childTnLst>
                                </p:cTn>
                              </p:par>
                            </p:childTnLst>
                          </p:cTn>
                        </p:par>
                      </p:childTnLst>
                    </p:cTn>
                  </p:par>
                  <p:par>
                    <p:cTn id="431" fill="hold" nodeType="clickPar">
                      <p:stCondLst>
                        <p:cond delay="indefinite"/>
                      </p:stCondLst>
                      <p:childTnLst>
                        <p:par>
                          <p:cTn id="432" fill="hold" nodeType="withGroup">
                            <p:stCondLst>
                              <p:cond delay="0"/>
                            </p:stCondLst>
                            <p:childTnLst>
                              <p:par>
                                <p:cTn id="433" presetID="23" presetClass="entr" presetSubtype="272" fill="hold" grpId="0" nodeType="clickEffect">
                                  <p:stCondLst>
                                    <p:cond delay="0"/>
                                  </p:stCondLst>
                                  <p:childTnLst>
                                    <p:set>
                                      <p:cBhvr>
                                        <p:cTn id="434" dur="1" fill="hold">
                                          <p:stCondLst>
                                            <p:cond delay="0"/>
                                          </p:stCondLst>
                                        </p:cTn>
                                        <p:tgtEl>
                                          <p:spTgt spid="1594483"/>
                                        </p:tgtEl>
                                        <p:attrNameLst>
                                          <p:attrName>style.visibility</p:attrName>
                                        </p:attrNameLst>
                                      </p:cBhvr>
                                      <p:to>
                                        <p:strVal val="visible"/>
                                      </p:to>
                                    </p:set>
                                    <p:anim calcmode="lin" valueType="num">
                                      <p:cBhvr>
                                        <p:cTn id="435" dur="500" fill="hold"/>
                                        <p:tgtEl>
                                          <p:spTgt spid="1594483"/>
                                        </p:tgtEl>
                                        <p:attrNameLst>
                                          <p:attrName>ppt_w</p:attrName>
                                        </p:attrNameLst>
                                      </p:cBhvr>
                                      <p:tavLst>
                                        <p:tav tm="0">
                                          <p:val>
                                            <p:strVal val="2/3*#ppt_w"/>
                                          </p:val>
                                        </p:tav>
                                        <p:tav tm="100000">
                                          <p:val>
                                            <p:strVal val="#ppt_w"/>
                                          </p:val>
                                        </p:tav>
                                      </p:tavLst>
                                    </p:anim>
                                    <p:anim calcmode="lin" valueType="num">
                                      <p:cBhvr>
                                        <p:cTn id="436" dur="500" fill="hold"/>
                                        <p:tgtEl>
                                          <p:spTgt spid="1594483"/>
                                        </p:tgtEl>
                                        <p:attrNameLst>
                                          <p:attrName>ppt_h</p:attrName>
                                        </p:attrNameLst>
                                      </p:cBhvr>
                                      <p:tavLst>
                                        <p:tav tm="0">
                                          <p:val>
                                            <p:strVal val="2/3*#ppt_h"/>
                                          </p:val>
                                        </p:tav>
                                        <p:tav tm="100000">
                                          <p:val>
                                            <p:strVal val="#ppt_h"/>
                                          </p:val>
                                        </p:tav>
                                      </p:tavLst>
                                    </p:anim>
                                  </p:childTnLst>
                                </p:cTn>
                              </p:par>
                            </p:childTnLst>
                          </p:cTn>
                        </p:par>
                      </p:childTnLst>
                    </p:cTn>
                  </p:par>
                  <p:par>
                    <p:cTn id="437" fill="hold" nodeType="clickPar">
                      <p:stCondLst>
                        <p:cond delay="indefinite"/>
                      </p:stCondLst>
                      <p:childTnLst>
                        <p:par>
                          <p:cTn id="438" fill="hold" nodeType="withGroup">
                            <p:stCondLst>
                              <p:cond delay="0"/>
                            </p:stCondLst>
                            <p:childTnLst>
                              <p:par>
                                <p:cTn id="439" presetID="23" presetClass="entr" presetSubtype="272" fill="hold" grpId="0" nodeType="clickEffect">
                                  <p:stCondLst>
                                    <p:cond delay="0"/>
                                  </p:stCondLst>
                                  <p:childTnLst>
                                    <p:set>
                                      <p:cBhvr>
                                        <p:cTn id="440" dur="1" fill="hold">
                                          <p:stCondLst>
                                            <p:cond delay="0"/>
                                          </p:stCondLst>
                                        </p:cTn>
                                        <p:tgtEl>
                                          <p:spTgt spid="1594485"/>
                                        </p:tgtEl>
                                        <p:attrNameLst>
                                          <p:attrName>style.visibility</p:attrName>
                                        </p:attrNameLst>
                                      </p:cBhvr>
                                      <p:to>
                                        <p:strVal val="visible"/>
                                      </p:to>
                                    </p:set>
                                    <p:anim calcmode="lin" valueType="num">
                                      <p:cBhvr>
                                        <p:cTn id="441" dur="500" fill="hold"/>
                                        <p:tgtEl>
                                          <p:spTgt spid="1594485"/>
                                        </p:tgtEl>
                                        <p:attrNameLst>
                                          <p:attrName>ppt_w</p:attrName>
                                        </p:attrNameLst>
                                      </p:cBhvr>
                                      <p:tavLst>
                                        <p:tav tm="0">
                                          <p:val>
                                            <p:strVal val="2/3*#ppt_w"/>
                                          </p:val>
                                        </p:tav>
                                        <p:tav tm="100000">
                                          <p:val>
                                            <p:strVal val="#ppt_w"/>
                                          </p:val>
                                        </p:tav>
                                      </p:tavLst>
                                    </p:anim>
                                    <p:anim calcmode="lin" valueType="num">
                                      <p:cBhvr>
                                        <p:cTn id="442" dur="500" fill="hold"/>
                                        <p:tgtEl>
                                          <p:spTgt spid="1594485"/>
                                        </p:tgtEl>
                                        <p:attrNameLst>
                                          <p:attrName>ppt_h</p:attrName>
                                        </p:attrNameLst>
                                      </p:cBhvr>
                                      <p:tavLst>
                                        <p:tav tm="0">
                                          <p:val>
                                            <p:strVal val="2/3*#ppt_h"/>
                                          </p:val>
                                        </p:tav>
                                        <p:tav tm="100000">
                                          <p:val>
                                            <p:strVal val="#ppt_h"/>
                                          </p:val>
                                        </p:tav>
                                      </p:tavLst>
                                    </p:anim>
                                  </p:childTnLst>
                                </p:cTn>
                              </p:par>
                            </p:childTnLst>
                          </p:cTn>
                        </p:par>
                      </p:childTnLst>
                    </p:cTn>
                  </p:par>
                  <p:par>
                    <p:cTn id="443" fill="hold" nodeType="clickPar">
                      <p:stCondLst>
                        <p:cond delay="indefinite"/>
                      </p:stCondLst>
                      <p:childTnLst>
                        <p:par>
                          <p:cTn id="444" fill="hold" nodeType="withGroup">
                            <p:stCondLst>
                              <p:cond delay="0"/>
                            </p:stCondLst>
                            <p:childTnLst>
                              <p:par>
                                <p:cTn id="445" presetID="23" presetClass="entr" presetSubtype="272" fill="hold" grpId="0" nodeType="clickEffect">
                                  <p:stCondLst>
                                    <p:cond delay="0"/>
                                  </p:stCondLst>
                                  <p:childTnLst>
                                    <p:set>
                                      <p:cBhvr>
                                        <p:cTn id="446" dur="1" fill="hold">
                                          <p:stCondLst>
                                            <p:cond delay="0"/>
                                          </p:stCondLst>
                                        </p:cTn>
                                        <p:tgtEl>
                                          <p:spTgt spid="1594486"/>
                                        </p:tgtEl>
                                        <p:attrNameLst>
                                          <p:attrName>style.visibility</p:attrName>
                                        </p:attrNameLst>
                                      </p:cBhvr>
                                      <p:to>
                                        <p:strVal val="visible"/>
                                      </p:to>
                                    </p:set>
                                    <p:anim calcmode="lin" valueType="num">
                                      <p:cBhvr>
                                        <p:cTn id="447" dur="500" fill="hold"/>
                                        <p:tgtEl>
                                          <p:spTgt spid="1594486"/>
                                        </p:tgtEl>
                                        <p:attrNameLst>
                                          <p:attrName>ppt_w</p:attrName>
                                        </p:attrNameLst>
                                      </p:cBhvr>
                                      <p:tavLst>
                                        <p:tav tm="0">
                                          <p:val>
                                            <p:strVal val="2/3*#ppt_w"/>
                                          </p:val>
                                        </p:tav>
                                        <p:tav tm="100000">
                                          <p:val>
                                            <p:strVal val="#ppt_w"/>
                                          </p:val>
                                        </p:tav>
                                      </p:tavLst>
                                    </p:anim>
                                    <p:anim calcmode="lin" valueType="num">
                                      <p:cBhvr>
                                        <p:cTn id="448" dur="500" fill="hold"/>
                                        <p:tgtEl>
                                          <p:spTgt spid="1594486"/>
                                        </p:tgtEl>
                                        <p:attrNameLst>
                                          <p:attrName>ppt_h</p:attrName>
                                        </p:attrNameLst>
                                      </p:cBhvr>
                                      <p:tavLst>
                                        <p:tav tm="0">
                                          <p:val>
                                            <p:strVal val="2/3*#ppt_h"/>
                                          </p:val>
                                        </p:tav>
                                        <p:tav tm="100000">
                                          <p:val>
                                            <p:strVal val="#ppt_h"/>
                                          </p:val>
                                        </p:tav>
                                      </p:tavLst>
                                    </p:anim>
                                  </p:childTnLst>
                                </p:cTn>
                              </p:par>
                            </p:childTnLst>
                          </p:cTn>
                        </p:par>
                      </p:childTnLst>
                    </p:cTn>
                  </p:par>
                  <p:par>
                    <p:cTn id="449" fill="hold" nodeType="clickPar">
                      <p:stCondLst>
                        <p:cond delay="indefinite"/>
                      </p:stCondLst>
                      <p:childTnLst>
                        <p:par>
                          <p:cTn id="450" fill="hold" nodeType="withGroup">
                            <p:stCondLst>
                              <p:cond delay="0"/>
                            </p:stCondLst>
                            <p:childTnLst>
                              <p:par>
                                <p:cTn id="451" presetID="23" presetClass="entr" presetSubtype="272" fill="hold" grpId="0" nodeType="clickEffect">
                                  <p:stCondLst>
                                    <p:cond delay="0"/>
                                  </p:stCondLst>
                                  <p:childTnLst>
                                    <p:set>
                                      <p:cBhvr>
                                        <p:cTn id="452" dur="1" fill="hold">
                                          <p:stCondLst>
                                            <p:cond delay="0"/>
                                          </p:stCondLst>
                                        </p:cTn>
                                        <p:tgtEl>
                                          <p:spTgt spid="1594487"/>
                                        </p:tgtEl>
                                        <p:attrNameLst>
                                          <p:attrName>style.visibility</p:attrName>
                                        </p:attrNameLst>
                                      </p:cBhvr>
                                      <p:to>
                                        <p:strVal val="visible"/>
                                      </p:to>
                                    </p:set>
                                    <p:anim calcmode="lin" valueType="num">
                                      <p:cBhvr>
                                        <p:cTn id="453" dur="500" fill="hold"/>
                                        <p:tgtEl>
                                          <p:spTgt spid="1594487"/>
                                        </p:tgtEl>
                                        <p:attrNameLst>
                                          <p:attrName>ppt_w</p:attrName>
                                        </p:attrNameLst>
                                      </p:cBhvr>
                                      <p:tavLst>
                                        <p:tav tm="0">
                                          <p:val>
                                            <p:strVal val="2/3*#ppt_w"/>
                                          </p:val>
                                        </p:tav>
                                        <p:tav tm="100000">
                                          <p:val>
                                            <p:strVal val="#ppt_w"/>
                                          </p:val>
                                        </p:tav>
                                      </p:tavLst>
                                    </p:anim>
                                    <p:anim calcmode="lin" valueType="num">
                                      <p:cBhvr>
                                        <p:cTn id="454" dur="500" fill="hold"/>
                                        <p:tgtEl>
                                          <p:spTgt spid="1594487"/>
                                        </p:tgtEl>
                                        <p:attrNameLst>
                                          <p:attrName>ppt_h</p:attrName>
                                        </p:attrNameLst>
                                      </p:cBhvr>
                                      <p:tavLst>
                                        <p:tav tm="0">
                                          <p:val>
                                            <p:strVal val="2/3*#ppt_h"/>
                                          </p:val>
                                        </p:tav>
                                        <p:tav tm="100000">
                                          <p:val>
                                            <p:strVal val="#ppt_h"/>
                                          </p:val>
                                        </p:tav>
                                      </p:tavLst>
                                    </p:anim>
                                  </p:childTnLst>
                                </p:cTn>
                              </p:par>
                            </p:childTnLst>
                          </p:cTn>
                        </p:par>
                      </p:childTnLst>
                    </p:cTn>
                  </p:par>
                  <p:par>
                    <p:cTn id="455" fill="hold" nodeType="clickPar">
                      <p:stCondLst>
                        <p:cond delay="indefinite"/>
                      </p:stCondLst>
                      <p:childTnLst>
                        <p:par>
                          <p:cTn id="456" fill="hold" nodeType="withGroup">
                            <p:stCondLst>
                              <p:cond delay="0"/>
                            </p:stCondLst>
                            <p:childTnLst>
                              <p:par>
                                <p:cTn id="457" presetID="23" presetClass="entr" presetSubtype="272" fill="hold" grpId="0" nodeType="clickEffect">
                                  <p:stCondLst>
                                    <p:cond delay="0"/>
                                  </p:stCondLst>
                                  <p:childTnLst>
                                    <p:set>
                                      <p:cBhvr>
                                        <p:cTn id="458" dur="1" fill="hold">
                                          <p:stCondLst>
                                            <p:cond delay="0"/>
                                          </p:stCondLst>
                                        </p:cTn>
                                        <p:tgtEl>
                                          <p:spTgt spid="1594488"/>
                                        </p:tgtEl>
                                        <p:attrNameLst>
                                          <p:attrName>style.visibility</p:attrName>
                                        </p:attrNameLst>
                                      </p:cBhvr>
                                      <p:to>
                                        <p:strVal val="visible"/>
                                      </p:to>
                                    </p:set>
                                    <p:anim calcmode="lin" valueType="num">
                                      <p:cBhvr>
                                        <p:cTn id="459" dur="500" fill="hold"/>
                                        <p:tgtEl>
                                          <p:spTgt spid="1594488"/>
                                        </p:tgtEl>
                                        <p:attrNameLst>
                                          <p:attrName>ppt_w</p:attrName>
                                        </p:attrNameLst>
                                      </p:cBhvr>
                                      <p:tavLst>
                                        <p:tav tm="0">
                                          <p:val>
                                            <p:strVal val="2/3*#ppt_w"/>
                                          </p:val>
                                        </p:tav>
                                        <p:tav tm="100000">
                                          <p:val>
                                            <p:strVal val="#ppt_w"/>
                                          </p:val>
                                        </p:tav>
                                      </p:tavLst>
                                    </p:anim>
                                    <p:anim calcmode="lin" valueType="num">
                                      <p:cBhvr>
                                        <p:cTn id="460" dur="500" fill="hold"/>
                                        <p:tgtEl>
                                          <p:spTgt spid="1594488"/>
                                        </p:tgtEl>
                                        <p:attrNameLst>
                                          <p:attrName>ppt_h</p:attrName>
                                        </p:attrNameLst>
                                      </p:cBhvr>
                                      <p:tavLst>
                                        <p:tav tm="0">
                                          <p:val>
                                            <p:strVal val="2/3*#ppt_h"/>
                                          </p:val>
                                        </p:tav>
                                        <p:tav tm="100000">
                                          <p:val>
                                            <p:strVal val="#ppt_h"/>
                                          </p:val>
                                        </p:tav>
                                      </p:tavLst>
                                    </p:anim>
                                  </p:childTnLst>
                                </p:cTn>
                              </p:par>
                            </p:childTnLst>
                          </p:cTn>
                        </p:par>
                      </p:childTnLst>
                    </p:cTn>
                  </p:par>
                  <p:par>
                    <p:cTn id="461" fill="hold" nodeType="clickPar">
                      <p:stCondLst>
                        <p:cond delay="indefinite"/>
                      </p:stCondLst>
                      <p:childTnLst>
                        <p:par>
                          <p:cTn id="462" fill="hold" nodeType="withGroup">
                            <p:stCondLst>
                              <p:cond delay="0"/>
                            </p:stCondLst>
                            <p:childTnLst>
                              <p:par>
                                <p:cTn id="463" presetID="23" presetClass="entr" presetSubtype="272" fill="hold" grpId="0" nodeType="clickEffect">
                                  <p:stCondLst>
                                    <p:cond delay="0"/>
                                  </p:stCondLst>
                                  <p:childTnLst>
                                    <p:set>
                                      <p:cBhvr>
                                        <p:cTn id="464" dur="1" fill="hold">
                                          <p:stCondLst>
                                            <p:cond delay="0"/>
                                          </p:stCondLst>
                                        </p:cTn>
                                        <p:tgtEl>
                                          <p:spTgt spid="1594489"/>
                                        </p:tgtEl>
                                        <p:attrNameLst>
                                          <p:attrName>style.visibility</p:attrName>
                                        </p:attrNameLst>
                                      </p:cBhvr>
                                      <p:to>
                                        <p:strVal val="visible"/>
                                      </p:to>
                                    </p:set>
                                    <p:anim calcmode="lin" valueType="num">
                                      <p:cBhvr>
                                        <p:cTn id="465" dur="500" fill="hold"/>
                                        <p:tgtEl>
                                          <p:spTgt spid="1594489"/>
                                        </p:tgtEl>
                                        <p:attrNameLst>
                                          <p:attrName>ppt_w</p:attrName>
                                        </p:attrNameLst>
                                      </p:cBhvr>
                                      <p:tavLst>
                                        <p:tav tm="0">
                                          <p:val>
                                            <p:strVal val="2/3*#ppt_w"/>
                                          </p:val>
                                        </p:tav>
                                        <p:tav tm="100000">
                                          <p:val>
                                            <p:strVal val="#ppt_w"/>
                                          </p:val>
                                        </p:tav>
                                      </p:tavLst>
                                    </p:anim>
                                    <p:anim calcmode="lin" valueType="num">
                                      <p:cBhvr>
                                        <p:cTn id="466" dur="500" fill="hold"/>
                                        <p:tgtEl>
                                          <p:spTgt spid="1594489"/>
                                        </p:tgtEl>
                                        <p:attrNameLst>
                                          <p:attrName>ppt_h</p:attrName>
                                        </p:attrNameLst>
                                      </p:cBhvr>
                                      <p:tavLst>
                                        <p:tav tm="0">
                                          <p:val>
                                            <p:strVal val="2/3*#ppt_h"/>
                                          </p:val>
                                        </p:tav>
                                        <p:tav tm="100000">
                                          <p:val>
                                            <p:strVal val="#ppt_h"/>
                                          </p:val>
                                        </p:tav>
                                      </p:tavLst>
                                    </p:anim>
                                  </p:childTnLst>
                                </p:cTn>
                              </p:par>
                            </p:childTnLst>
                          </p:cTn>
                        </p:par>
                      </p:childTnLst>
                    </p:cTn>
                  </p:par>
                  <p:par>
                    <p:cTn id="467" fill="hold" nodeType="clickPar">
                      <p:stCondLst>
                        <p:cond delay="indefinite"/>
                      </p:stCondLst>
                      <p:childTnLst>
                        <p:par>
                          <p:cTn id="468" fill="hold" nodeType="withGroup">
                            <p:stCondLst>
                              <p:cond delay="0"/>
                            </p:stCondLst>
                            <p:childTnLst>
                              <p:par>
                                <p:cTn id="469" presetID="23" presetClass="entr" presetSubtype="272" fill="hold" grpId="0" nodeType="clickEffect">
                                  <p:stCondLst>
                                    <p:cond delay="0"/>
                                  </p:stCondLst>
                                  <p:childTnLst>
                                    <p:set>
                                      <p:cBhvr>
                                        <p:cTn id="470" dur="1" fill="hold">
                                          <p:stCondLst>
                                            <p:cond delay="0"/>
                                          </p:stCondLst>
                                        </p:cTn>
                                        <p:tgtEl>
                                          <p:spTgt spid="1594490"/>
                                        </p:tgtEl>
                                        <p:attrNameLst>
                                          <p:attrName>style.visibility</p:attrName>
                                        </p:attrNameLst>
                                      </p:cBhvr>
                                      <p:to>
                                        <p:strVal val="visible"/>
                                      </p:to>
                                    </p:set>
                                    <p:anim calcmode="lin" valueType="num">
                                      <p:cBhvr>
                                        <p:cTn id="471" dur="500" fill="hold"/>
                                        <p:tgtEl>
                                          <p:spTgt spid="1594490"/>
                                        </p:tgtEl>
                                        <p:attrNameLst>
                                          <p:attrName>ppt_w</p:attrName>
                                        </p:attrNameLst>
                                      </p:cBhvr>
                                      <p:tavLst>
                                        <p:tav tm="0">
                                          <p:val>
                                            <p:strVal val="2/3*#ppt_w"/>
                                          </p:val>
                                        </p:tav>
                                        <p:tav tm="100000">
                                          <p:val>
                                            <p:strVal val="#ppt_w"/>
                                          </p:val>
                                        </p:tav>
                                      </p:tavLst>
                                    </p:anim>
                                    <p:anim calcmode="lin" valueType="num">
                                      <p:cBhvr>
                                        <p:cTn id="472" dur="500" fill="hold"/>
                                        <p:tgtEl>
                                          <p:spTgt spid="1594490"/>
                                        </p:tgtEl>
                                        <p:attrNameLst>
                                          <p:attrName>ppt_h</p:attrName>
                                        </p:attrNameLst>
                                      </p:cBhvr>
                                      <p:tavLst>
                                        <p:tav tm="0">
                                          <p:val>
                                            <p:strVal val="2/3*#ppt_h"/>
                                          </p:val>
                                        </p:tav>
                                        <p:tav tm="100000">
                                          <p:val>
                                            <p:strVal val="#ppt_h"/>
                                          </p:val>
                                        </p:tav>
                                      </p:tavLst>
                                    </p:anim>
                                  </p:childTnLst>
                                </p:cTn>
                              </p:par>
                            </p:childTnLst>
                          </p:cTn>
                        </p:par>
                      </p:childTnLst>
                    </p:cTn>
                  </p:par>
                  <p:par>
                    <p:cTn id="473" fill="hold" nodeType="clickPar">
                      <p:stCondLst>
                        <p:cond delay="indefinite"/>
                      </p:stCondLst>
                      <p:childTnLst>
                        <p:par>
                          <p:cTn id="474" fill="hold" nodeType="withGroup">
                            <p:stCondLst>
                              <p:cond delay="0"/>
                            </p:stCondLst>
                            <p:childTnLst>
                              <p:par>
                                <p:cTn id="475" presetID="23" presetClass="entr" presetSubtype="272" fill="hold" grpId="0" nodeType="clickEffect">
                                  <p:stCondLst>
                                    <p:cond delay="0"/>
                                  </p:stCondLst>
                                  <p:childTnLst>
                                    <p:set>
                                      <p:cBhvr>
                                        <p:cTn id="476" dur="1" fill="hold">
                                          <p:stCondLst>
                                            <p:cond delay="0"/>
                                          </p:stCondLst>
                                        </p:cTn>
                                        <p:tgtEl>
                                          <p:spTgt spid="1594491"/>
                                        </p:tgtEl>
                                        <p:attrNameLst>
                                          <p:attrName>style.visibility</p:attrName>
                                        </p:attrNameLst>
                                      </p:cBhvr>
                                      <p:to>
                                        <p:strVal val="visible"/>
                                      </p:to>
                                    </p:set>
                                    <p:anim calcmode="lin" valueType="num">
                                      <p:cBhvr>
                                        <p:cTn id="477" dur="500" fill="hold"/>
                                        <p:tgtEl>
                                          <p:spTgt spid="1594491"/>
                                        </p:tgtEl>
                                        <p:attrNameLst>
                                          <p:attrName>ppt_w</p:attrName>
                                        </p:attrNameLst>
                                      </p:cBhvr>
                                      <p:tavLst>
                                        <p:tav tm="0">
                                          <p:val>
                                            <p:strVal val="2/3*#ppt_w"/>
                                          </p:val>
                                        </p:tav>
                                        <p:tav tm="100000">
                                          <p:val>
                                            <p:strVal val="#ppt_w"/>
                                          </p:val>
                                        </p:tav>
                                      </p:tavLst>
                                    </p:anim>
                                    <p:anim calcmode="lin" valueType="num">
                                      <p:cBhvr>
                                        <p:cTn id="478" dur="500" fill="hold"/>
                                        <p:tgtEl>
                                          <p:spTgt spid="1594491"/>
                                        </p:tgtEl>
                                        <p:attrNameLst>
                                          <p:attrName>ppt_h</p:attrName>
                                        </p:attrNameLst>
                                      </p:cBhvr>
                                      <p:tavLst>
                                        <p:tav tm="0">
                                          <p:val>
                                            <p:strVal val="2/3*#ppt_h"/>
                                          </p:val>
                                        </p:tav>
                                        <p:tav tm="100000">
                                          <p:val>
                                            <p:strVal val="#ppt_h"/>
                                          </p:val>
                                        </p:tav>
                                      </p:tavLst>
                                    </p:anim>
                                  </p:childTnLst>
                                </p:cTn>
                              </p:par>
                            </p:childTnLst>
                          </p:cTn>
                        </p:par>
                      </p:childTnLst>
                    </p:cTn>
                  </p:par>
                  <p:par>
                    <p:cTn id="479" fill="hold" nodeType="clickPar">
                      <p:stCondLst>
                        <p:cond delay="indefinite"/>
                      </p:stCondLst>
                      <p:childTnLst>
                        <p:par>
                          <p:cTn id="480" fill="hold" nodeType="withGroup">
                            <p:stCondLst>
                              <p:cond delay="0"/>
                            </p:stCondLst>
                            <p:childTnLst>
                              <p:par>
                                <p:cTn id="481" presetID="23" presetClass="entr" presetSubtype="272" fill="hold" grpId="0" nodeType="clickEffect">
                                  <p:stCondLst>
                                    <p:cond delay="0"/>
                                  </p:stCondLst>
                                  <p:childTnLst>
                                    <p:set>
                                      <p:cBhvr>
                                        <p:cTn id="482" dur="1" fill="hold">
                                          <p:stCondLst>
                                            <p:cond delay="0"/>
                                          </p:stCondLst>
                                        </p:cTn>
                                        <p:tgtEl>
                                          <p:spTgt spid="1594492"/>
                                        </p:tgtEl>
                                        <p:attrNameLst>
                                          <p:attrName>style.visibility</p:attrName>
                                        </p:attrNameLst>
                                      </p:cBhvr>
                                      <p:to>
                                        <p:strVal val="visible"/>
                                      </p:to>
                                    </p:set>
                                    <p:anim calcmode="lin" valueType="num">
                                      <p:cBhvr>
                                        <p:cTn id="483" dur="500" fill="hold"/>
                                        <p:tgtEl>
                                          <p:spTgt spid="1594492"/>
                                        </p:tgtEl>
                                        <p:attrNameLst>
                                          <p:attrName>ppt_w</p:attrName>
                                        </p:attrNameLst>
                                      </p:cBhvr>
                                      <p:tavLst>
                                        <p:tav tm="0">
                                          <p:val>
                                            <p:strVal val="2/3*#ppt_w"/>
                                          </p:val>
                                        </p:tav>
                                        <p:tav tm="100000">
                                          <p:val>
                                            <p:strVal val="#ppt_w"/>
                                          </p:val>
                                        </p:tav>
                                      </p:tavLst>
                                    </p:anim>
                                    <p:anim calcmode="lin" valueType="num">
                                      <p:cBhvr>
                                        <p:cTn id="484" dur="500" fill="hold"/>
                                        <p:tgtEl>
                                          <p:spTgt spid="1594492"/>
                                        </p:tgtEl>
                                        <p:attrNameLst>
                                          <p:attrName>ppt_h</p:attrName>
                                        </p:attrNameLst>
                                      </p:cBhvr>
                                      <p:tavLst>
                                        <p:tav tm="0">
                                          <p:val>
                                            <p:strVal val="2/3*#ppt_h"/>
                                          </p:val>
                                        </p:tav>
                                        <p:tav tm="100000">
                                          <p:val>
                                            <p:strVal val="#ppt_h"/>
                                          </p:val>
                                        </p:tav>
                                      </p:tavLst>
                                    </p:anim>
                                  </p:childTnLst>
                                </p:cTn>
                              </p:par>
                            </p:childTnLst>
                          </p:cTn>
                        </p:par>
                      </p:childTnLst>
                    </p:cTn>
                  </p:par>
                  <p:par>
                    <p:cTn id="485" fill="hold" nodeType="clickPar">
                      <p:stCondLst>
                        <p:cond delay="indefinite"/>
                      </p:stCondLst>
                      <p:childTnLst>
                        <p:par>
                          <p:cTn id="486" fill="hold" nodeType="withGroup">
                            <p:stCondLst>
                              <p:cond delay="0"/>
                            </p:stCondLst>
                            <p:childTnLst>
                              <p:par>
                                <p:cTn id="487" presetID="23" presetClass="entr" presetSubtype="272" fill="hold" grpId="0" nodeType="clickEffect">
                                  <p:stCondLst>
                                    <p:cond delay="0"/>
                                  </p:stCondLst>
                                  <p:childTnLst>
                                    <p:set>
                                      <p:cBhvr>
                                        <p:cTn id="488" dur="1" fill="hold">
                                          <p:stCondLst>
                                            <p:cond delay="0"/>
                                          </p:stCondLst>
                                        </p:cTn>
                                        <p:tgtEl>
                                          <p:spTgt spid="1594493"/>
                                        </p:tgtEl>
                                        <p:attrNameLst>
                                          <p:attrName>style.visibility</p:attrName>
                                        </p:attrNameLst>
                                      </p:cBhvr>
                                      <p:to>
                                        <p:strVal val="visible"/>
                                      </p:to>
                                    </p:set>
                                    <p:anim calcmode="lin" valueType="num">
                                      <p:cBhvr>
                                        <p:cTn id="489" dur="500" fill="hold"/>
                                        <p:tgtEl>
                                          <p:spTgt spid="1594493"/>
                                        </p:tgtEl>
                                        <p:attrNameLst>
                                          <p:attrName>ppt_w</p:attrName>
                                        </p:attrNameLst>
                                      </p:cBhvr>
                                      <p:tavLst>
                                        <p:tav tm="0">
                                          <p:val>
                                            <p:strVal val="2/3*#ppt_w"/>
                                          </p:val>
                                        </p:tav>
                                        <p:tav tm="100000">
                                          <p:val>
                                            <p:strVal val="#ppt_w"/>
                                          </p:val>
                                        </p:tav>
                                      </p:tavLst>
                                    </p:anim>
                                    <p:anim calcmode="lin" valueType="num">
                                      <p:cBhvr>
                                        <p:cTn id="490" dur="500" fill="hold"/>
                                        <p:tgtEl>
                                          <p:spTgt spid="1594493"/>
                                        </p:tgtEl>
                                        <p:attrNameLst>
                                          <p:attrName>ppt_h</p:attrName>
                                        </p:attrNameLst>
                                      </p:cBhvr>
                                      <p:tavLst>
                                        <p:tav tm="0">
                                          <p:val>
                                            <p:strVal val="2/3*#ppt_h"/>
                                          </p:val>
                                        </p:tav>
                                        <p:tav tm="100000">
                                          <p:val>
                                            <p:strVal val="#ppt_h"/>
                                          </p:val>
                                        </p:tav>
                                      </p:tavLst>
                                    </p:anim>
                                  </p:childTnLst>
                                </p:cTn>
                              </p:par>
                            </p:childTnLst>
                          </p:cTn>
                        </p:par>
                      </p:childTnLst>
                    </p:cTn>
                  </p:par>
                  <p:par>
                    <p:cTn id="491" fill="hold" nodeType="clickPar">
                      <p:stCondLst>
                        <p:cond delay="indefinite"/>
                      </p:stCondLst>
                      <p:childTnLst>
                        <p:par>
                          <p:cTn id="492" fill="hold" nodeType="withGroup">
                            <p:stCondLst>
                              <p:cond delay="0"/>
                            </p:stCondLst>
                            <p:childTnLst>
                              <p:par>
                                <p:cTn id="493" presetID="23" presetClass="entr" presetSubtype="272" fill="hold" grpId="0" nodeType="clickEffect">
                                  <p:stCondLst>
                                    <p:cond delay="0"/>
                                  </p:stCondLst>
                                  <p:childTnLst>
                                    <p:set>
                                      <p:cBhvr>
                                        <p:cTn id="494" dur="1" fill="hold">
                                          <p:stCondLst>
                                            <p:cond delay="0"/>
                                          </p:stCondLst>
                                        </p:cTn>
                                        <p:tgtEl>
                                          <p:spTgt spid="1594494"/>
                                        </p:tgtEl>
                                        <p:attrNameLst>
                                          <p:attrName>style.visibility</p:attrName>
                                        </p:attrNameLst>
                                      </p:cBhvr>
                                      <p:to>
                                        <p:strVal val="visible"/>
                                      </p:to>
                                    </p:set>
                                    <p:anim calcmode="lin" valueType="num">
                                      <p:cBhvr>
                                        <p:cTn id="495" dur="500" fill="hold"/>
                                        <p:tgtEl>
                                          <p:spTgt spid="1594494"/>
                                        </p:tgtEl>
                                        <p:attrNameLst>
                                          <p:attrName>ppt_w</p:attrName>
                                        </p:attrNameLst>
                                      </p:cBhvr>
                                      <p:tavLst>
                                        <p:tav tm="0">
                                          <p:val>
                                            <p:strVal val="2/3*#ppt_w"/>
                                          </p:val>
                                        </p:tav>
                                        <p:tav tm="100000">
                                          <p:val>
                                            <p:strVal val="#ppt_w"/>
                                          </p:val>
                                        </p:tav>
                                      </p:tavLst>
                                    </p:anim>
                                    <p:anim calcmode="lin" valueType="num">
                                      <p:cBhvr>
                                        <p:cTn id="496" dur="500" fill="hold"/>
                                        <p:tgtEl>
                                          <p:spTgt spid="1594494"/>
                                        </p:tgtEl>
                                        <p:attrNameLst>
                                          <p:attrName>ppt_h</p:attrName>
                                        </p:attrNameLst>
                                      </p:cBhvr>
                                      <p:tavLst>
                                        <p:tav tm="0">
                                          <p:val>
                                            <p:strVal val="2/3*#ppt_h"/>
                                          </p:val>
                                        </p:tav>
                                        <p:tav tm="100000">
                                          <p:val>
                                            <p:strVal val="#ppt_h"/>
                                          </p:val>
                                        </p:tav>
                                      </p:tavLst>
                                    </p:anim>
                                  </p:childTnLst>
                                </p:cTn>
                              </p:par>
                            </p:childTnLst>
                          </p:cTn>
                        </p:par>
                      </p:childTnLst>
                    </p:cTn>
                  </p:par>
                  <p:par>
                    <p:cTn id="497" fill="hold" nodeType="clickPar">
                      <p:stCondLst>
                        <p:cond delay="indefinite"/>
                      </p:stCondLst>
                      <p:childTnLst>
                        <p:par>
                          <p:cTn id="498" fill="hold" nodeType="withGroup">
                            <p:stCondLst>
                              <p:cond delay="0"/>
                            </p:stCondLst>
                            <p:childTnLst>
                              <p:par>
                                <p:cTn id="499" presetID="23" presetClass="entr" presetSubtype="272" fill="hold" grpId="0" nodeType="clickEffect">
                                  <p:stCondLst>
                                    <p:cond delay="0"/>
                                  </p:stCondLst>
                                  <p:childTnLst>
                                    <p:set>
                                      <p:cBhvr>
                                        <p:cTn id="500" dur="1" fill="hold">
                                          <p:stCondLst>
                                            <p:cond delay="0"/>
                                          </p:stCondLst>
                                        </p:cTn>
                                        <p:tgtEl>
                                          <p:spTgt spid="1594495"/>
                                        </p:tgtEl>
                                        <p:attrNameLst>
                                          <p:attrName>style.visibility</p:attrName>
                                        </p:attrNameLst>
                                      </p:cBhvr>
                                      <p:to>
                                        <p:strVal val="visible"/>
                                      </p:to>
                                    </p:set>
                                    <p:anim calcmode="lin" valueType="num">
                                      <p:cBhvr>
                                        <p:cTn id="501" dur="500" fill="hold"/>
                                        <p:tgtEl>
                                          <p:spTgt spid="1594495"/>
                                        </p:tgtEl>
                                        <p:attrNameLst>
                                          <p:attrName>ppt_w</p:attrName>
                                        </p:attrNameLst>
                                      </p:cBhvr>
                                      <p:tavLst>
                                        <p:tav tm="0">
                                          <p:val>
                                            <p:strVal val="2/3*#ppt_w"/>
                                          </p:val>
                                        </p:tav>
                                        <p:tav tm="100000">
                                          <p:val>
                                            <p:strVal val="#ppt_w"/>
                                          </p:val>
                                        </p:tav>
                                      </p:tavLst>
                                    </p:anim>
                                    <p:anim calcmode="lin" valueType="num">
                                      <p:cBhvr>
                                        <p:cTn id="502" dur="500" fill="hold"/>
                                        <p:tgtEl>
                                          <p:spTgt spid="1594495"/>
                                        </p:tgtEl>
                                        <p:attrNameLst>
                                          <p:attrName>ppt_h</p:attrName>
                                        </p:attrNameLst>
                                      </p:cBhvr>
                                      <p:tavLst>
                                        <p:tav tm="0">
                                          <p:val>
                                            <p:strVal val="2/3*#ppt_h"/>
                                          </p:val>
                                        </p:tav>
                                        <p:tav tm="100000">
                                          <p:val>
                                            <p:strVal val="#ppt_h"/>
                                          </p:val>
                                        </p:tav>
                                      </p:tavLst>
                                    </p:anim>
                                  </p:childTnLst>
                                </p:cTn>
                              </p:par>
                            </p:childTnLst>
                          </p:cTn>
                        </p:par>
                      </p:childTnLst>
                    </p:cTn>
                  </p:par>
                  <p:par>
                    <p:cTn id="503" fill="hold" nodeType="clickPar">
                      <p:stCondLst>
                        <p:cond delay="indefinite"/>
                      </p:stCondLst>
                      <p:childTnLst>
                        <p:par>
                          <p:cTn id="504" fill="hold" nodeType="withGroup">
                            <p:stCondLst>
                              <p:cond delay="0"/>
                            </p:stCondLst>
                            <p:childTnLst>
                              <p:par>
                                <p:cTn id="505" presetID="23" presetClass="entr" presetSubtype="272" fill="hold" grpId="0" nodeType="clickEffect">
                                  <p:stCondLst>
                                    <p:cond delay="0"/>
                                  </p:stCondLst>
                                  <p:childTnLst>
                                    <p:set>
                                      <p:cBhvr>
                                        <p:cTn id="506" dur="1" fill="hold">
                                          <p:stCondLst>
                                            <p:cond delay="0"/>
                                          </p:stCondLst>
                                        </p:cTn>
                                        <p:tgtEl>
                                          <p:spTgt spid="1594496"/>
                                        </p:tgtEl>
                                        <p:attrNameLst>
                                          <p:attrName>style.visibility</p:attrName>
                                        </p:attrNameLst>
                                      </p:cBhvr>
                                      <p:to>
                                        <p:strVal val="visible"/>
                                      </p:to>
                                    </p:set>
                                    <p:anim calcmode="lin" valueType="num">
                                      <p:cBhvr>
                                        <p:cTn id="507" dur="500" fill="hold"/>
                                        <p:tgtEl>
                                          <p:spTgt spid="1594496"/>
                                        </p:tgtEl>
                                        <p:attrNameLst>
                                          <p:attrName>ppt_w</p:attrName>
                                        </p:attrNameLst>
                                      </p:cBhvr>
                                      <p:tavLst>
                                        <p:tav tm="0">
                                          <p:val>
                                            <p:strVal val="2/3*#ppt_w"/>
                                          </p:val>
                                        </p:tav>
                                        <p:tav tm="100000">
                                          <p:val>
                                            <p:strVal val="#ppt_w"/>
                                          </p:val>
                                        </p:tav>
                                      </p:tavLst>
                                    </p:anim>
                                    <p:anim calcmode="lin" valueType="num">
                                      <p:cBhvr>
                                        <p:cTn id="508" dur="500" fill="hold"/>
                                        <p:tgtEl>
                                          <p:spTgt spid="1594496"/>
                                        </p:tgtEl>
                                        <p:attrNameLst>
                                          <p:attrName>ppt_h</p:attrName>
                                        </p:attrNameLst>
                                      </p:cBhvr>
                                      <p:tavLst>
                                        <p:tav tm="0">
                                          <p:val>
                                            <p:strVal val="2/3*#ppt_h"/>
                                          </p:val>
                                        </p:tav>
                                        <p:tav tm="100000">
                                          <p:val>
                                            <p:strVal val="#ppt_h"/>
                                          </p:val>
                                        </p:tav>
                                      </p:tavLst>
                                    </p:anim>
                                  </p:childTnLst>
                                </p:cTn>
                              </p:par>
                            </p:childTnLst>
                          </p:cTn>
                        </p:par>
                      </p:childTnLst>
                    </p:cTn>
                  </p:par>
                  <p:par>
                    <p:cTn id="509" fill="hold" nodeType="clickPar">
                      <p:stCondLst>
                        <p:cond delay="indefinite"/>
                      </p:stCondLst>
                      <p:childTnLst>
                        <p:par>
                          <p:cTn id="510" fill="hold" nodeType="withGroup">
                            <p:stCondLst>
                              <p:cond delay="0"/>
                            </p:stCondLst>
                            <p:childTnLst>
                              <p:par>
                                <p:cTn id="511" presetID="23" presetClass="entr" presetSubtype="272" fill="hold" grpId="0" nodeType="clickEffect">
                                  <p:stCondLst>
                                    <p:cond delay="0"/>
                                  </p:stCondLst>
                                  <p:childTnLst>
                                    <p:set>
                                      <p:cBhvr>
                                        <p:cTn id="512" dur="1" fill="hold">
                                          <p:stCondLst>
                                            <p:cond delay="0"/>
                                          </p:stCondLst>
                                        </p:cTn>
                                        <p:tgtEl>
                                          <p:spTgt spid="1594497"/>
                                        </p:tgtEl>
                                        <p:attrNameLst>
                                          <p:attrName>style.visibility</p:attrName>
                                        </p:attrNameLst>
                                      </p:cBhvr>
                                      <p:to>
                                        <p:strVal val="visible"/>
                                      </p:to>
                                    </p:set>
                                    <p:anim calcmode="lin" valueType="num">
                                      <p:cBhvr>
                                        <p:cTn id="513" dur="500" fill="hold"/>
                                        <p:tgtEl>
                                          <p:spTgt spid="1594497"/>
                                        </p:tgtEl>
                                        <p:attrNameLst>
                                          <p:attrName>ppt_w</p:attrName>
                                        </p:attrNameLst>
                                      </p:cBhvr>
                                      <p:tavLst>
                                        <p:tav tm="0">
                                          <p:val>
                                            <p:strVal val="2/3*#ppt_w"/>
                                          </p:val>
                                        </p:tav>
                                        <p:tav tm="100000">
                                          <p:val>
                                            <p:strVal val="#ppt_w"/>
                                          </p:val>
                                        </p:tav>
                                      </p:tavLst>
                                    </p:anim>
                                    <p:anim calcmode="lin" valueType="num">
                                      <p:cBhvr>
                                        <p:cTn id="514" dur="500" fill="hold"/>
                                        <p:tgtEl>
                                          <p:spTgt spid="1594497"/>
                                        </p:tgtEl>
                                        <p:attrNameLst>
                                          <p:attrName>ppt_h</p:attrName>
                                        </p:attrNameLst>
                                      </p:cBhvr>
                                      <p:tavLst>
                                        <p:tav tm="0">
                                          <p:val>
                                            <p:strVal val="2/3*#ppt_h"/>
                                          </p:val>
                                        </p:tav>
                                        <p:tav tm="100000">
                                          <p:val>
                                            <p:strVal val="#ppt_h"/>
                                          </p:val>
                                        </p:tav>
                                      </p:tavLst>
                                    </p:anim>
                                  </p:childTnLst>
                                </p:cTn>
                              </p:par>
                            </p:childTnLst>
                          </p:cTn>
                        </p:par>
                      </p:childTnLst>
                    </p:cTn>
                  </p:par>
                  <p:par>
                    <p:cTn id="515" fill="hold" nodeType="clickPar">
                      <p:stCondLst>
                        <p:cond delay="indefinite"/>
                      </p:stCondLst>
                      <p:childTnLst>
                        <p:par>
                          <p:cTn id="516" fill="hold" nodeType="withGroup">
                            <p:stCondLst>
                              <p:cond delay="0"/>
                            </p:stCondLst>
                            <p:childTnLst>
                              <p:par>
                                <p:cTn id="517" presetID="23" presetClass="entr" presetSubtype="272" fill="hold" grpId="0" nodeType="clickEffect">
                                  <p:stCondLst>
                                    <p:cond delay="0"/>
                                  </p:stCondLst>
                                  <p:childTnLst>
                                    <p:set>
                                      <p:cBhvr>
                                        <p:cTn id="518" dur="1" fill="hold">
                                          <p:stCondLst>
                                            <p:cond delay="0"/>
                                          </p:stCondLst>
                                        </p:cTn>
                                        <p:tgtEl>
                                          <p:spTgt spid="1594498"/>
                                        </p:tgtEl>
                                        <p:attrNameLst>
                                          <p:attrName>style.visibility</p:attrName>
                                        </p:attrNameLst>
                                      </p:cBhvr>
                                      <p:to>
                                        <p:strVal val="visible"/>
                                      </p:to>
                                    </p:set>
                                    <p:anim calcmode="lin" valueType="num">
                                      <p:cBhvr>
                                        <p:cTn id="519" dur="500" fill="hold"/>
                                        <p:tgtEl>
                                          <p:spTgt spid="1594498"/>
                                        </p:tgtEl>
                                        <p:attrNameLst>
                                          <p:attrName>ppt_w</p:attrName>
                                        </p:attrNameLst>
                                      </p:cBhvr>
                                      <p:tavLst>
                                        <p:tav tm="0">
                                          <p:val>
                                            <p:strVal val="2/3*#ppt_w"/>
                                          </p:val>
                                        </p:tav>
                                        <p:tav tm="100000">
                                          <p:val>
                                            <p:strVal val="#ppt_w"/>
                                          </p:val>
                                        </p:tav>
                                      </p:tavLst>
                                    </p:anim>
                                    <p:anim calcmode="lin" valueType="num">
                                      <p:cBhvr>
                                        <p:cTn id="520" dur="500" fill="hold"/>
                                        <p:tgtEl>
                                          <p:spTgt spid="159449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4387" grpId="0" autoUpdateAnimBg="0"/>
      <p:bldP spid="1594394" grpId="0" autoUpdateAnimBg="0"/>
      <p:bldP spid="1594398" grpId="0" autoUpdateAnimBg="0"/>
      <p:bldP spid="1594399" grpId="0" autoUpdateAnimBg="0"/>
      <p:bldP spid="1594400" grpId="0" autoUpdateAnimBg="0"/>
      <p:bldP spid="1594401" grpId="0" autoUpdateAnimBg="0"/>
      <p:bldP spid="1594402" grpId="0" autoUpdateAnimBg="0"/>
      <p:bldP spid="1594403" grpId="0" autoUpdateAnimBg="0"/>
      <p:bldP spid="1594404" grpId="0" autoUpdateAnimBg="0"/>
      <p:bldP spid="1594405" grpId="0" autoUpdateAnimBg="0"/>
      <p:bldP spid="1594406" grpId="0" autoUpdateAnimBg="0"/>
      <p:bldP spid="1594407" grpId="0" autoUpdateAnimBg="0"/>
      <p:bldP spid="1594408" grpId="0" autoUpdateAnimBg="0"/>
      <p:bldP spid="1594409" grpId="0" autoUpdateAnimBg="0"/>
      <p:bldP spid="1594410" grpId="0" autoUpdateAnimBg="0"/>
      <p:bldP spid="1594411" grpId="0" autoUpdateAnimBg="0"/>
      <p:bldP spid="1594412" grpId="0" autoUpdateAnimBg="0"/>
      <p:bldP spid="1594413" grpId="0" autoUpdateAnimBg="0"/>
      <p:bldP spid="1594414" grpId="0" autoUpdateAnimBg="0"/>
      <p:bldP spid="1594415" grpId="0" autoUpdateAnimBg="0"/>
      <p:bldP spid="1594416" grpId="0" autoUpdateAnimBg="0"/>
      <p:bldP spid="1594417" grpId="0" autoUpdateAnimBg="0"/>
      <p:bldP spid="1594418" grpId="0" autoUpdateAnimBg="0"/>
      <p:bldP spid="1594419" grpId="0" autoUpdateAnimBg="0"/>
      <p:bldP spid="1594420" grpId="0" autoUpdateAnimBg="0"/>
      <p:bldP spid="1594421" grpId="0" autoUpdateAnimBg="0"/>
      <p:bldP spid="1594422" grpId="0" autoUpdateAnimBg="0"/>
      <p:bldP spid="1594423" grpId="0" autoUpdateAnimBg="0"/>
      <p:bldP spid="1594424" grpId="0" autoUpdateAnimBg="0"/>
      <p:bldP spid="1594425" grpId="0" autoUpdateAnimBg="0"/>
      <p:bldP spid="1594426" grpId="0" autoUpdateAnimBg="0"/>
      <p:bldP spid="1594427" grpId="0" autoUpdateAnimBg="0"/>
      <p:bldP spid="1594428" grpId="0" autoUpdateAnimBg="0"/>
      <p:bldP spid="1594429" grpId="0" autoUpdateAnimBg="0"/>
      <p:bldP spid="1594430" grpId="0" autoUpdateAnimBg="0"/>
      <p:bldP spid="1594431" grpId="0" autoUpdateAnimBg="0"/>
      <p:bldP spid="1594432" grpId="0" autoUpdateAnimBg="0"/>
      <p:bldP spid="1594433" grpId="0" autoUpdateAnimBg="0"/>
      <p:bldP spid="1594434" grpId="0" autoUpdateAnimBg="0"/>
      <p:bldP spid="1594435" grpId="0" autoUpdateAnimBg="0"/>
      <p:bldP spid="1594461" grpId="0" autoUpdateAnimBg="0"/>
      <p:bldP spid="1594465" grpId="0" autoUpdateAnimBg="0"/>
      <p:bldP spid="1594466" grpId="0" autoUpdateAnimBg="0"/>
      <p:bldP spid="1594467" grpId="0" autoUpdateAnimBg="0"/>
      <p:bldP spid="1594468" grpId="0" autoUpdateAnimBg="0"/>
      <p:bldP spid="1594469" grpId="0" autoUpdateAnimBg="0"/>
      <p:bldP spid="1594470" grpId="0" autoUpdateAnimBg="0"/>
      <p:bldP spid="1594471" grpId="0" autoUpdateAnimBg="0"/>
      <p:bldP spid="1594472" grpId="0" autoUpdateAnimBg="0"/>
      <p:bldP spid="1594473" grpId="0" autoUpdateAnimBg="0"/>
      <p:bldP spid="1594474" grpId="0" autoUpdateAnimBg="0"/>
      <p:bldP spid="1594475" grpId="0" autoUpdateAnimBg="0"/>
      <p:bldP spid="1594476" grpId="0" autoUpdateAnimBg="0"/>
      <p:bldP spid="1594477" grpId="0" autoUpdateAnimBg="0"/>
      <p:bldP spid="1594478" grpId="0" autoUpdateAnimBg="0"/>
      <p:bldP spid="1594479" grpId="0" autoUpdateAnimBg="0"/>
      <p:bldP spid="1594480" grpId="0" autoUpdateAnimBg="0"/>
      <p:bldP spid="1594481" grpId="0" autoUpdateAnimBg="0"/>
      <p:bldP spid="1594482" grpId="0" autoUpdateAnimBg="0"/>
      <p:bldP spid="1594483" grpId="0" autoUpdateAnimBg="0"/>
      <p:bldP spid="1594484" grpId="0" autoUpdateAnimBg="0"/>
      <p:bldP spid="1594485" grpId="0" autoUpdateAnimBg="0"/>
      <p:bldP spid="1594486" grpId="0" autoUpdateAnimBg="0"/>
      <p:bldP spid="1594487" grpId="0" autoUpdateAnimBg="0"/>
      <p:bldP spid="1594488" grpId="0" autoUpdateAnimBg="0"/>
      <p:bldP spid="1594489" grpId="0" autoUpdateAnimBg="0"/>
      <p:bldP spid="1594490" grpId="0" autoUpdateAnimBg="0"/>
      <p:bldP spid="1594491" grpId="0" autoUpdateAnimBg="0"/>
      <p:bldP spid="1594492" grpId="0" autoUpdateAnimBg="0"/>
      <p:bldP spid="1594493" grpId="0" autoUpdateAnimBg="0"/>
      <p:bldP spid="1594494" grpId="0" autoUpdateAnimBg="0"/>
      <p:bldP spid="1594495" grpId="0" autoUpdateAnimBg="0"/>
      <p:bldP spid="1594496" grpId="0" autoUpdateAnimBg="0"/>
      <p:bldP spid="1594497" grpId="0" autoUpdateAnimBg="0"/>
      <p:bldP spid="1594498" grpId="0" autoUpdateAnimBg="0"/>
      <p:bldP spid="1594499" grpId="0" autoUpdateAnimBg="0"/>
      <p:bldP spid="1594503" grpId="0" autoUpdateAnimBg="0"/>
      <p:bldP spid="1594504" grpId="0" autoUpdateAnimBg="0"/>
      <p:bldP spid="1594505"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ChangeArrowheads="1"/>
          </p:cNvSpPr>
          <p:nvPr/>
        </p:nvSpPr>
        <p:spPr bwMode="auto">
          <a:xfrm>
            <a:off x="2743200" y="1257300"/>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4756" name="Rectangle 4"/>
          <p:cNvSpPr>
            <a:spLocks noChangeArrowheads="1"/>
          </p:cNvSpPr>
          <p:nvPr/>
        </p:nvSpPr>
        <p:spPr bwMode="auto">
          <a:xfrm>
            <a:off x="6991350" y="1238250"/>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4757" name="Rectangle 5"/>
          <p:cNvSpPr>
            <a:spLocks noChangeArrowheads="1"/>
          </p:cNvSpPr>
          <p:nvPr/>
        </p:nvSpPr>
        <p:spPr bwMode="auto">
          <a:xfrm>
            <a:off x="533400" y="1276350"/>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4761" name="Rectangle 9"/>
          <p:cNvSpPr>
            <a:spLocks noChangeArrowheads="1"/>
          </p:cNvSpPr>
          <p:nvPr/>
        </p:nvSpPr>
        <p:spPr bwMode="auto">
          <a:xfrm>
            <a:off x="590550" y="3600450"/>
            <a:ext cx="1962150" cy="20764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4768" name="Rectangle 12"/>
          <p:cNvSpPr>
            <a:spLocks noChangeArrowheads="1"/>
          </p:cNvSpPr>
          <p:nvPr/>
        </p:nvSpPr>
        <p:spPr bwMode="auto">
          <a:xfrm>
            <a:off x="2895600" y="2914649"/>
            <a:ext cx="3905250" cy="12382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4764" name="Rectangle 14"/>
          <p:cNvSpPr>
            <a:spLocks noChangeArrowheads="1"/>
          </p:cNvSpPr>
          <p:nvPr/>
        </p:nvSpPr>
        <p:spPr bwMode="auto">
          <a:xfrm>
            <a:off x="609600" y="1352550"/>
            <a:ext cx="1962150" cy="20764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4766" name="Text Box 16"/>
          <p:cNvSpPr txBox="1">
            <a:spLocks noChangeArrowheads="1"/>
          </p:cNvSpPr>
          <p:nvPr/>
        </p:nvSpPr>
        <p:spPr bwMode="auto">
          <a:xfrm>
            <a:off x="593725" y="590550"/>
            <a:ext cx="206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Ressources</a:t>
            </a:r>
          </a:p>
        </p:txBody>
      </p:sp>
      <p:sp>
        <p:nvSpPr>
          <p:cNvPr id="1595409" name="Text Box 17"/>
          <p:cNvSpPr txBox="1">
            <a:spLocks noChangeArrowheads="1"/>
          </p:cNvSpPr>
          <p:nvPr/>
        </p:nvSpPr>
        <p:spPr bwMode="auto">
          <a:xfrm>
            <a:off x="1360488" y="5946775"/>
            <a:ext cx="80121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400" b="1" dirty="0" smtClean="0">
                <a:solidFill>
                  <a:srgbClr val="009900"/>
                </a:solidFill>
              </a:rPr>
              <a:t>Obtenir la demande dépendante :</a:t>
            </a:r>
          </a:p>
          <a:p>
            <a:r>
              <a:rPr lang="fr-FR" altLang="fr-FR" sz="2400" b="1" dirty="0" smtClean="0">
                <a:solidFill>
                  <a:srgbClr val="009900"/>
                </a:solidFill>
              </a:rPr>
              <a:t> les besoins en composants</a:t>
            </a:r>
            <a:endParaRPr lang="fr-FR" altLang="fr-FR" sz="2400" b="1" dirty="0">
              <a:solidFill>
                <a:srgbClr val="009900"/>
              </a:solidFill>
            </a:endParaRPr>
          </a:p>
        </p:txBody>
      </p:sp>
      <p:sp>
        <p:nvSpPr>
          <p:cNvPr id="18" name="Rectangle 17"/>
          <p:cNvSpPr/>
          <p:nvPr/>
        </p:nvSpPr>
        <p:spPr>
          <a:xfrm>
            <a:off x="636304" y="1927364"/>
            <a:ext cx="1870641" cy="830997"/>
          </a:xfrm>
          <a:prstGeom prst="rect">
            <a:avLst/>
          </a:prstGeom>
        </p:spPr>
        <p:txBody>
          <a:bodyPr wrap="none">
            <a:spAutoFit/>
          </a:bodyPr>
          <a:lstStyle/>
          <a:p>
            <a:r>
              <a:rPr lang="fr-FR" altLang="fr-FR" sz="2400" b="1" dirty="0">
                <a:solidFill>
                  <a:srgbClr val="3333CC"/>
                </a:solidFill>
              </a:rPr>
              <a:t>Données</a:t>
            </a:r>
          </a:p>
          <a:p>
            <a:r>
              <a:rPr lang="fr-FR" altLang="fr-FR" sz="2400" b="1" dirty="0">
                <a:solidFill>
                  <a:srgbClr val="3333CC"/>
                </a:solidFill>
              </a:rPr>
              <a:t>Techniques</a:t>
            </a:r>
          </a:p>
        </p:txBody>
      </p:sp>
      <p:sp>
        <p:nvSpPr>
          <p:cNvPr id="19" name="Rectangle 18"/>
          <p:cNvSpPr/>
          <p:nvPr/>
        </p:nvSpPr>
        <p:spPr>
          <a:xfrm>
            <a:off x="884042" y="4235589"/>
            <a:ext cx="1484702" cy="830997"/>
          </a:xfrm>
          <a:prstGeom prst="rect">
            <a:avLst/>
          </a:prstGeom>
        </p:spPr>
        <p:txBody>
          <a:bodyPr wrap="none">
            <a:spAutoFit/>
          </a:bodyPr>
          <a:lstStyle/>
          <a:p>
            <a:r>
              <a:rPr lang="fr-FR" altLang="fr-FR" sz="2400" b="1" dirty="0">
                <a:solidFill>
                  <a:srgbClr val="3333CC"/>
                </a:solidFill>
              </a:rPr>
              <a:t>Données</a:t>
            </a:r>
          </a:p>
          <a:p>
            <a:r>
              <a:rPr lang="fr-FR" altLang="fr-FR" sz="2400" b="1" dirty="0">
                <a:solidFill>
                  <a:srgbClr val="3333CC"/>
                </a:solidFill>
              </a:rPr>
              <a:t>de Flux</a:t>
            </a:r>
          </a:p>
        </p:txBody>
      </p:sp>
      <p:sp>
        <p:nvSpPr>
          <p:cNvPr id="20" name="Rectangle 19"/>
          <p:cNvSpPr/>
          <p:nvPr/>
        </p:nvSpPr>
        <p:spPr>
          <a:xfrm>
            <a:off x="3187621" y="3131419"/>
            <a:ext cx="3296976" cy="830997"/>
          </a:xfrm>
          <a:prstGeom prst="rect">
            <a:avLst/>
          </a:prstGeom>
        </p:spPr>
        <p:txBody>
          <a:bodyPr wrap="square">
            <a:spAutoFit/>
          </a:bodyPr>
          <a:lstStyle/>
          <a:p>
            <a:r>
              <a:rPr lang="fr-FR" altLang="fr-FR" sz="2400" b="1" dirty="0">
                <a:solidFill>
                  <a:srgbClr val="3333CC"/>
                </a:solidFill>
              </a:rPr>
              <a:t>Calcul des </a:t>
            </a:r>
            <a:r>
              <a:rPr lang="fr-FR" altLang="fr-FR" sz="2400" b="1" dirty="0" smtClean="0">
                <a:solidFill>
                  <a:srgbClr val="3333CC"/>
                </a:solidFill>
              </a:rPr>
              <a:t> besoins </a:t>
            </a:r>
            <a:r>
              <a:rPr lang="fr-FR" altLang="fr-FR" sz="2400" b="1" dirty="0">
                <a:solidFill>
                  <a:srgbClr val="3333CC"/>
                </a:solidFill>
              </a:rPr>
              <a:t>nets</a:t>
            </a:r>
          </a:p>
        </p:txBody>
      </p:sp>
      <p:sp>
        <p:nvSpPr>
          <p:cNvPr id="22" name="Text Box 21"/>
          <p:cNvSpPr txBox="1">
            <a:spLocks noChangeArrowheads="1"/>
          </p:cNvSpPr>
          <p:nvPr/>
        </p:nvSpPr>
        <p:spPr bwMode="auto">
          <a:xfrm>
            <a:off x="7432675" y="579438"/>
            <a:ext cx="1668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Résultats</a:t>
            </a:r>
          </a:p>
        </p:txBody>
      </p:sp>
      <p:sp>
        <p:nvSpPr>
          <p:cNvPr id="23" name="Text Box 26"/>
          <p:cNvSpPr txBox="1">
            <a:spLocks noChangeArrowheads="1"/>
          </p:cNvSpPr>
          <p:nvPr/>
        </p:nvSpPr>
        <p:spPr bwMode="auto">
          <a:xfrm>
            <a:off x="3927475" y="560388"/>
            <a:ext cx="1508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Activités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5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409"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160"/>
          <p:cNvGrpSpPr>
            <a:grpSpLocks/>
          </p:cNvGrpSpPr>
          <p:nvPr/>
        </p:nvGrpSpPr>
        <p:grpSpPr bwMode="auto">
          <a:xfrm>
            <a:off x="242888" y="282575"/>
            <a:ext cx="9328150" cy="6457950"/>
            <a:chOff x="153" y="178"/>
            <a:chExt cx="5876" cy="4068"/>
          </a:xfrm>
        </p:grpSpPr>
        <p:pic>
          <p:nvPicPr>
            <p:cNvPr id="75951" name="Picture 1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 y="178"/>
              <a:ext cx="5876" cy="406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956" name="Rectangle 163"/>
            <p:cNvSpPr>
              <a:spLocks noChangeArrowheads="1"/>
            </p:cNvSpPr>
            <p:nvPr/>
          </p:nvSpPr>
          <p:spPr bwMode="auto">
            <a:xfrm>
              <a:off x="240" y="1458"/>
              <a:ext cx="177" cy="7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5954" name="Rectangle 166"/>
            <p:cNvSpPr>
              <a:spLocks noChangeArrowheads="1"/>
            </p:cNvSpPr>
            <p:nvPr/>
          </p:nvSpPr>
          <p:spPr bwMode="auto">
            <a:xfrm>
              <a:off x="241" y="876"/>
              <a:ext cx="177" cy="7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grpSp>
        <p:nvGrpSpPr>
          <p:cNvPr id="1597623" name="Group 183"/>
          <p:cNvGrpSpPr>
            <a:grpSpLocks/>
          </p:cNvGrpSpPr>
          <p:nvPr/>
        </p:nvGrpSpPr>
        <p:grpSpPr bwMode="auto">
          <a:xfrm>
            <a:off x="6165850" y="276225"/>
            <a:ext cx="2505075" cy="3311525"/>
            <a:chOff x="3884" y="174"/>
            <a:chExt cx="1578" cy="2086"/>
          </a:xfrm>
        </p:grpSpPr>
        <p:sp>
          <p:nvSpPr>
            <p:cNvPr id="75949" name="Text Box 182"/>
            <p:cNvSpPr txBox="1">
              <a:spLocks noChangeArrowheads="1"/>
            </p:cNvSpPr>
            <p:nvPr/>
          </p:nvSpPr>
          <p:spPr bwMode="auto">
            <a:xfrm>
              <a:off x="4477" y="174"/>
              <a:ext cx="985" cy="168"/>
            </a:xfrm>
            <a:prstGeom prst="rect">
              <a:avLst/>
            </a:prstGeom>
            <a:solidFill>
              <a:srgbClr val="009900"/>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eaLnBrk="1" hangingPunct="1"/>
              <a:r>
                <a:rPr lang="fr-FR" altLang="fr-FR" sz="1100" b="1" dirty="0">
                  <a:solidFill>
                    <a:schemeClr val="bg1"/>
                  </a:solidFill>
                </a:rPr>
                <a:t>Règle</a:t>
              </a:r>
              <a:r>
                <a:rPr lang="fr-FR" altLang="fr-FR" sz="1100" dirty="0">
                  <a:solidFill>
                    <a:schemeClr val="bg1"/>
                  </a:solidFill>
                </a:rPr>
                <a:t> de lotissement </a:t>
              </a:r>
            </a:p>
          </p:txBody>
        </p:sp>
        <p:sp>
          <p:nvSpPr>
            <p:cNvPr id="75950" name="Rectangle 156"/>
            <p:cNvSpPr>
              <a:spLocks noChangeArrowheads="1"/>
            </p:cNvSpPr>
            <p:nvPr/>
          </p:nvSpPr>
          <p:spPr bwMode="auto">
            <a:xfrm>
              <a:off x="3884" y="2190"/>
              <a:ext cx="1160" cy="7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sp>
        <p:nvSpPr>
          <p:cNvPr id="1597443" name="Line 3"/>
          <p:cNvSpPr>
            <a:spLocks noChangeShapeType="1"/>
          </p:cNvSpPr>
          <p:nvPr/>
        </p:nvSpPr>
        <p:spPr bwMode="auto">
          <a:xfrm>
            <a:off x="3136900" y="1633538"/>
            <a:ext cx="0" cy="1373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97444" name="Text Box 4"/>
          <p:cNvSpPr txBox="1">
            <a:spLocks noChangeArrowheads="1"/>
          </p:cNvSpPr>
          <p:nvPr/>
        </p:nvSpPr>
        <p:spPr bwMode="auto">
          <a:xfrm>
            <a:off x="2767013" y="3005138"/>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220</a:t>
            </a:r>
          </a:p>
        </p:txBody>
      </p:sp>
      <p:sp>
        <p:nvSpPr>
          <p:cNvPr id="1597445" name="Text Box 5"/>
          <p:cNvSpPr txBox="1">
            <a:spLocks noChangeArrowheads="1"/>
          </p:cNvSpPr>
          <p:nvPr/>
        </p:nvSpPr>
        <p:spPr bwMode="auto">
          <a:xfrm>
            <a:off x="1162072" y="2190750"/>
            <a:ext cx="1527133" cy="435270"/>
          </a:xfrm>
          <a:prstGeom prst="rect">
            <a:avLst/>
          </a:prstGeom>
          <a:solidFill>
            <a:srgbClr val="009900"/>
          </a:solidFill>
          <a:ln w="9525">
            <a:solidFill>
              <a:srgbClr val="3333CC"/>
            </a:solidFill>
            <a:miter lim="800000"/>
            <a:headEnd/>
            <a:tailEnd/>
          </a:ln>
          <a:effectLs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eaLnBrk="1" hangingPunct="1"/>
            <a:r>
              <a:rPr lang="fr-FR" altLang="fr-FR" sz="1100" dirty="0">
                <a:solidFill>
                  <a:schemeClr val="bg1"/>
                </a:solidFill>
              </a:rPr>
              <a:t>(220 = 20 x 11) </a:t>
            </a:r>
          </a:p>
          <a:p>
            <a:pPr eaLnBrk="1" hangingPunct="1"/>
            <a:r>
              <a:rPr lang="fr-FR" altLang="fr-FR" sz="1100" b="1" dirty="0" smtClean="0">
                <a:solidFill>
                  <a:schemeClr val="bg1"/>
                </a:solidFill>
              </a:rPr>
              <a:t>Table</a:t>
            </a:r>
            <a:r>
              <a:rPr lang="fr-FR" altLang="fr-FR" sz="1100" dirty="0" smtClean="0">
                <a:solidFill>
                  <a:schemeClr val="bg1"/>
                </a:solidFill>
              </a:rPr>
              <a:t> </a:t>
            </a:r>
            <a:r>
              <a:rPr lang="fr-FR" altLang="fr-FR" sz="1100" b="1" dirty="0" smtClean="0">
                <a:solidFill>
                  <a:schemeClr val="bg1"/>
                </a:solidFill>
              </a:rPr>
              <a:t>Nomenclature</a:t>
            </a:r>
            <a:endParaRPr lang="fr-FR" altLang="fr-FR" sz="1100" b="1" dirty="0">
              <a:solidFill>
                <a:schemeClr val="bg1"/>
              </a:solidFill>
            </a:endParaRPr>
          </a:p>
        </p:txBody>
      </p:sp>
      <p:sp>
        <p:nvSpPr>
          <p:cNvPr id="1597446" name="Line 6"/>
          <p:cNvSpPr>
            <a:spLocks noChangeShapeType="1"/>
          </p:cNvSpPr>
          <p:nvPr/>
        </p:nvSpPr>
        <p:spPr bwMode="auto">
          <a:xfrm>
            <a:off x="4127500" y="1633538"/>
            <a:ext cx="0" cy="1373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97447" name="Text Box 7"/>
          <p:cNvSpPr txBox="1">
            <a:spLocks noChangeArrowheads="1"/>
          </p:cNvSpPr>
          <p:nvPr/>
        </p:nvSpPr>
        <p:spPr bwMode="auto">
          <a:xfrm>
            <a:off x="3922713" y="3005138"/>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220</a:t>
            </a:r>
          </a:p>
        </p:txBody>
      </p:sp>
      <p:sp>
        <p:nvSpPr>
          <p:cNvPr id="1597448" name="Line 8"/>
          <p:cNvSpPr>
            <a:spLocks noChangeShapeType="1"/>
          </p:cNvSpPr>
          <p:nvPr/>
        </p:nvSpPr>
        <p:spPr bwMode="auto">
          <a:xfrm>
            <a:off x="4540250" y="2547938"/>
            <a:ext cx="0" cy="458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97449" name="Text Box 9"/>
          <p:cNvSpPr txBox="1">
            <a:spLocks noChangeArrowheads="1"/>
          </p:cNvSpPr>
          <p:nvPr/>
        </p:nvSpPr>
        <p:spPr bwMode="auto">
          <a:xfrm>
            <a:off x="4297363" y="3005138"/>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600</a:t>
            </a:r>
          </a:p>
        </p:txBody>
      </p:sp>
      <p:sp>
        <p:nvSpPr>
          <p:cNvPr id="1597450" name="Line 10"/>
          <p:cNvSpPr>
            <a:spLocks noChangeShapeType="1"/>
          </p:cNvSpPr>
          <p:nvPr/>
        </p:nvSpPr>
        <p:spPr bwMode="auto">
          <a:xfrm>
            <a:off x="4870450" y="1633538"/>
            <a:ext cx="0" cy="1373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97451" name="Text Box 11"/>
          <p:cNvSpPr txBox="1">
            <a:spLocks noChangeArrowheads="1"/>
          </p:cNvSpPr>
          <p:nvPr/>
        </p:nvSpPr>
        <p:spPr bwMode="auto">
          <a:xfrm>
            <a:off x="4665663" y="3005138"/>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550</a:t>
            </a:r>
          </a:p>
        </p:txBody>
      </p:sp>
      <p:sp>
        <p:nvSpPr>
          <p:cNvPr id="1597452" name="Line 12"/>
          <p:cNvSpPr>
            <a:spLocks noChangeShapeType="1"/>
          </p:cNvSpPr>
          <p:nvPr/>
        </p:nvSpPr>
        <p:spPr bwMode="auto">
          <a:xfrm>
            <a:off x="5448300" y="1633538"/>
            <a:ext cx="0" cy="1373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97453" name="Line 13"/>
          <p:cNvSpPr>
            <a:spLocks noChangeShapeType="1"/>
          </p:cNvSpPr>
          <p:nvPr/>
        </p:nvSpPr>
        <p:spPr bwMode="auto">
          <a:xfrm>
            <a:off x="5613400" y="2547938"/>
            <a:ext cx="0" cy="458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97454" name="Text Box 14"/>
          <p:cNvSpPr txBox="1">
            <a:spLocks noChangeArrowheads="1"/>
          </p:cNvSpPr>
          <p:nvPr/>
        </p:nvSpPr>
        <p:spPr bwMode="auto">
          <a:xfrm>
            <a:off x="5384800" y="3005138"/>
            <a:ext cx="4254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820</a:t>
            </a:r>
          </a:p>
        </p:txBody>
      </p:sp>
      <p:sp>
        <p:nvSpPr>
          <p:cNvPr id="1597455" name="Line 15"/>
          <p:cNvSpPr>
            <a:spLocks noChangeShapeType="1"/>
          </p:cNvSpPr>
          <p:nvPr/>
        </p:nvSpPr>
        <p:spPr bwMode="auto">
          <a:xfrm>
            <a:off x="6356350" y="2547938"/>
            <a:ext cx="0" cy="458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97456" name="Text Box 16"/>
          <p:cNvSpPr txBox="1">
            <a:spLocks noChangeArrowheads="1"/>
          </p:cNvSpPr>
          <p:nvPr/>
        </p:nvSpPr>
        <p:spPr bwMode="auto">
          <a:xfrm>
            <a:off x="6122988" y="3005138"/>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600</a:t>
            </a:r>
          </a:p>
        </p:txBody>
      </p:sp>
      <p:sp>
        <p:nvSpPr>
          <p:cNvPr id="1597460" name="Line 20"/>
          <p:cNvSpPr>
            <a:spLocks noChangeShapeType="1"/>
          </p:cNvSpPr>
          <p:nvPr/>
        </p:nvSpPr>
        <p:spPr bwMode="auto">
          <a:xfrm>
            <a:off x="8089900" y="1633538"/>
            <a:ext cx="0" cy="1373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97461" name="Text Box 21"/>
          <p:cNvSpPr txBox="1">
            <a:spLocks noChangeArrowheads="1"/>
          </p:cNvSpPr>
          <p:nvPr/>
        </p:nvSpPr>
        <p:spPr bwMode="auto">
          <a:xfrm>
            <a:off x="7967663" y="3005138"/>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220</a:t>
            </a:r>
          </a:p>
        </p:txBody>
      </p:sp>
      <p:sp>
        <p:nvSpPr>
          <p:cNvPr id="1597462" name="Text Box 22"/>
          <p:cNvSpPr txBox="1">
            <a:spLocks noChangeArrowheads="1"/>
          </p:cNvSpPr>
          <p:nvPr/>
        </p:nvSpPr>
        <p:spPr bwMode="auto">
          <a:xfrm>
            <a:off x="276225" y="3155950"/>
            <a:ext cx="800973" cy="71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000" dirty="0">
                <a:solidFill>
                  <a:schemeClr val="tx1"/>
                </a:solidFill>
              </a:rPr>
              <a:t>Sécu : 250</a:t>
            </a:r>
          </a:p>
          <a:p>
            <a:pPr algn="l" eaLnBrk="1" hangingPunct="1"/>
            <a:r>
              <a:rPr lang="fr-FR" altLang="fr-FR" sz="1000" dirty="0" err="1">
                <a:solidFill>
                  <a:schemeClr val="tx1"/>
                </a:solidFill>
              </a:rPr>
              <a:t>Lmul</a:t>
            </a:r>
            <a:r>
              <a:rPr lang="fr-FR" altLang="fr-FR" sz="1000" dirty="0">
                <a:solidFill>
                  <a:schemeClr val="tx1"/>
                </a:solidFill>
              </a:rPr>
              <a:t> :250</a:t>
            </a:r>
          </a:p>
          <a:p>
            <a:pPr algn="l" eaLnBrk="1" hangingPunct="1"/>
            <a:r>
              <a:rPr lang="fr-FR" altLang="fr-FR" sz="1000" dirty="0">
                <a:solidFill>
                  <a:schemeClr val="tx1"/>
                </a:solidFill>
              </a:rPr>
              <a:t>Lotis : 5j.</a:t>
            </a:r>
          </a:p>
          <a:p>
            <a:pPr algn="l" eaLnBrk="1" hangingPunct="1"/>
            <a:r>
              <a:rPr lang="fr-FR" altLang="fr-FR" sz="1000" dirty="0" smtClean="0">
                <a:solidFill>
                  <a:schemeClr val="tx1"/>
                </a:solidFill>
              </a:rPr>
              <a:t>Délai: </a:t>
            </a:r>
            <a:r>
              <a:rPr lang="fr-FR" altLang="fr-FR" sz="1000" dirty="0">
                <a:solidFill>
                  <a:schemeClr val="tx1"/>
                </a:solidFill>
              </a:rPr>
              <a:t>2 j</a:t>
            </a:r>
          </a:p>
        </p:txBody>
      </p:sp>
      <p:sp>
        <p:nvSpPr>
          <p:cNvPr id="1597463" name="Text Box 23"/>
          <p:cNvSpPr txBox="1">
            <a:spLocks noChangeArrowheads="1"/>
          </p:cNvSpPr>
          <p:nvPr/>
        </p:nvSpPr>
        <p:spPr bwMode="auto">
          <a:xfrm>
            <a:off x="1111020" y="1733550"/>
            <a:ext cx="1116765" cy="265992"/>
          </a:xfrm>
          <a:prstGeom prst="rect">
            <a:avLst/>
          </a:prstGeom>
          <a:solidFill>
            <a:srgbClr val="009900"/>
          </a:solidFill>
          <a:ln w="9525">
            <a:solidFill>
              <a:srgbClr val="3333CC"/>
            </a:solidFill>
            <a:miter lim="800000"/>
            <a:headEnd/>
            <a:tailEnd/>
          </a:ln>
          <a:effectLs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eaLnBrk="1" hangingPunct="1"/>
            <a:r>
              <a:rPr lang="fr-FR" altLang="fr-FR" sz="1100" b="1" dirty="0" smtClean="0">
                <a:solidFill>
                  <a:schemeClr val="bg1"/>
                </a:solidFill>
              </a:rPr>
              <a:t>Table</a:t>
            </a:r>
            <a:r>
              <a:rPr lang="fr-FR" altLang="fr-FR" sz="1100" dirty="0" smtClean="0">
                <a:solidFill>
                  <a:schemeClr val="bg1"/>
                </a:solidFill>
              </a:rPr>
              <a:t> </a:t>
            </a:r>
            <a:r>
              <a:rPr lang="fr-FR" altLang="fr-FR" sz="1100" b="1" dirty="0" smtClean="0">
                <a:solidFill>
                  <a:schemeClr val="bg1"/>
                </a:solidFill>
              </a:rPr>
              <a:t>Articles</a:t>
            </a:r>
            <a:endParaRPr lang="fr-FR" altLang="fr-FR" sz="1100" b="1" dirty="0">
              <a:solidFill>
                <a:schemeClr val="bg1"/>
              </a:solidFill>
            </a:endParaRPr>
          </a:p>
        </p:txBody>
      </p:sp>
      <p:sp>
        <p:nvSpPr>
          <p:cNvPr id="1597464" name="Text Box 24"/>
          <p:cNvSpPr txBox="1">
            <a:spLocks noChangeArrowheads="1"/>
          </p:cNvSpPr>
          <p:nvPr/>
        </p:nvSpPr>
        <p:spPr bwMode="auto">
          <a:xfrm>
            <a:off x="1651000" y="3265488"/>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2500</a:t>
            </a:r>
          </a:p>
        </p:txBody>
      </p:sp>
      <p:sp>
        <p:nvSpPr>
          <p:cNvPr id="1597465" name="Text Box 25"/>
          <p:cNvSpPr txBox="1">
            <a:spLocks noChangeArrowheads="1"/>
          </p:cNvSpPr>
          <p:nvPr/>
        </p:nvSpPr>
        <p:spPr bwMode="auto">
          <a:xfrm>
            <a:off x="1117371" y="1352550"/>
            <a:ext cx="1227372" cy="265992"/>
          </a:xfrm>
          <a:prstGeom prst="rect">
            <a:avLst/>
          </a:prstGeom>
          <a:solidFill>
            <a:srgbClr val="009900"/>
          </a:solidFill>
          <a:ln w="9525">
            <a:solidFill>
              <a:srgbClr val="3333CC"/>
            </a:solidFill>
            <a:miter lim="800000"/>
            <a:headEnd/>
            <a:tailEnd/>
          </a:ln>
          <a:effectLs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eaLnBrk="1" hangingPunct="1"/>
            <a:r>
              <a:rPr lang="fr-FR" altLang="fr-FR" sz="1100" b="1" dirty="0" err="1" smtClean="0">
                <a:solidFill>
                  <a:schemeClr val="bg1"/>
                </a:solidFill>
              </a:rPr>
              <a:t>Etat</a:t>
            </a:r>
            <a:r>
              <a:rPr lang="fr-FR" altLang="fr-FR" sz="1100" b="1" dirty="0" smtClean="0">
                <a:solidFill>
                  <a:schemeClr val="bg1"/>
                </a:solidFill>
              </a:rPr>
              <a:t> des stocks</a:t>
            </a:r>
            <a:endParaRPr lang="fr-FR" altLang="fr-FR" sz="1100" b="1" dirty="0">
              <a:solidFill>
                <a:schemeClr val="bg1"/>
              </a:solidFill>
            </a:endParaRPr>
          </a:p>
        </p:txBody>
      </p:sp>
      <p:sp>
        <p:nvSpPr>
          <p:cNvPr id="1597466" name="Text Box 26"/>
          <p:cNvSpPr txBox="1">
            <a:spLocks noChangeArrowheads="1"/>
          </p:cNvSpPr>
          <p:nvPr/>
        </p:nvSpPr>
        <p:spPr bwMode="auto">
          <a:xfrm>
            <a:off x="2438400" y="3141663"/>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a:t>
            </a:r>
          </a:p>
        </p:txBody>
      </p:sp>
      <p:sp>
        <p:nvSpPr>
          <p:cNvPr id="1597467" name="Text Box 27"/>
          <p:cNvSpPr txBox="1">
            <a:spLocks noChangeArrowheads="1"/>
          </p:cNvSpPr>
          <p:nvPr/>
        </p:nvSpPr>
        <p:spPr bwMode="auto">
          <a:xfrm>
            <a:off x="1178956" y="893763"/>
            <a:ext cx="1023790" cy="265992"/>
          </a:xfrm>
          <a:prstGeom prst="rect">
            <a:avLst/>
          </a:prstGeom>
          <a:solidFill>
            <a:srgbClr val="009900"/>
          </a:solidFill>
          <a:ln w="9525">
            <a:solidFill>
              <a:srgbClr val="3333CC"/>
            </a:solidFill>
            <a:miter lim="800000"/>
            <a:headEnd/>
            <a:tailEnd/>
          </a:ln>
          <a:effectLs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eaLnBrk="1" hangingPunct="1"/>
            <a:r>
              <a:rPr lang="fr-FR" altLang="fr-FR" sz="1100" b="1" dirty="0" smtClean="0">
                <a:solidFill>
                  <a:schemeClr val="bg1"/>
                </a:solidFill>
              </a:rPr>
              <a:t>OF </a:t>
            </a:r>
            <a:r>
              <a:rPr lang="fr-FR" altLang="fr-FR" sz="1100" b="1" dirty="0">
                <a:solidFill>
                  <a:schemeClr val="bg1"/>
                </a:solidFill>
              </a:rPr>
              <a:t>en-cours</a:t>
            </a:r>
          </a:p>
        </p:txBody>
      </p:sp>
      <p:sp>
        <p:nvSpPr>
          <p:cNvPr id="1597468" name="Text Box 28"/>
          <p:cNvSpPr txBox="1">
            <a:spLocks noChangeArrowheads="1"/>
          </p:cNvSpPr>
          <p:nvPr/>
        </p:nvSpPr>
        <p:spPr bwMode="auto">
          <a:xfrm>
            <a:off x="2022475" y="3265488"/>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2500</a:t>
            </a:r>
          </a:p>
        </p:txBody>
      </p:sp>
      <p:sp>
        <p:nvSpPr>
          <p:cNvPr id="1597469" name="Text Box 29"/>
          <p:cNvSpPr txBox="1">
            <a:spLocks noChangeArrowheads="1"/>
          </p:cNvSpPr>
          <p:nvPr/>
        </p:nvSpPr>
        <p:spPr bwMode="auto">
          <a:xfrm>
            <a:off x="2405063" y="3265488"/>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2700</a:t>
            </a:r>
          </a:p>
        </p:txBody>
      </p:sp>
      <p:sp>
        <p:nvSpPr>
          <p:cNvPr id="1597470" name="Text Box 30"/>
          <p:cNvSpPr txBox="1">
            <a:spLocks noChangeArrowheads="1"/>
          </p:cNvSpPr>
          <p:nvPr/>
        </p:nvSpPr>
        <p:spPr bwMode="auto">
          <a:xfrm>
            <a:off x="2763838" y="3265488"/>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2480</a:t>
            </a:r>
          </a:p>
        </p:txBody>
      </p:sp>
      <p:sp>
        <p:nvSpPr>
          <p:cNvPr id="1597471" name="Text Box 31"/>
          <p:cNvSpPr txBox="1">
            <a:spLocks noChangeArrowheads="1"/>
          </p:cNvSpPr>
          <p:nvPr/>
        </p:nvSpPr>
        <p:spPr bwMode="auto">
          <a:xfrm>
            <a:off x="3130550" y="3265488"/>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2480</a:t>
            </a:r>
          </a:p>
        </p:txBody>
      </p:sp>
      <p:sp>
        <p:nvSpPr>
          <p:cNvPr id="1597472" name="Text Box 32"/>
          <p:cNvSpPr txBox="1">
            <a:spLocks noChangeArrowheads="1"/>
          </p:cNvSpPr>
          <p:nvPr/>
        </p:nvSpPr>
        <p:spPr bwMode="auto">
          <a:xfrm>
            <a:off x="3505200" y="3265488"/>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2480</a:t>
            </a:r>
          </a:p>
        </p:txBody>
      </p:sp>
      <p:sp>
        <p:nvSpPr>
          <p:cNvPr id="1597473" name="Text Box 33"/>
          <p:cNvSpPr txBox="1">
            <a:spLocks noChangeArrowheads="1"/>
          </p:cNvSpPr>
          <p:nvPr/>
        </p:nvSpPr>
        <p:spPr bwMode="auto">
          <a:xfrm>
            <a:off x="3879850" y="3265488"/>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2260</a:t>
            </a:r>
          </a:p>
        </p:txBody>
      </p:sp>
      <p:sp>
        <p:nvSpPr>
          <p:cNvPr id="1597474" name="Text Box 34"/>
          <p:cNvSpPr txBox="1">
            <a:spLocks noChangeArrowheads="1"/>
          </p:cNvSpPr>
          <p:nvPr/>
        </p:nvSpPr>
        <p:spPr bwMode="auto">
          <a:xfrm>
            <a:off x="4210050" y="3265488"/>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1660</a:t>
            </a:r>
          </a:p>
        </p:txBody>
      </p:sp>
      <p:sp>
        <p:nvSpPr>
          <p:cNvPr id="1597475" name="Text Box 35"/>
          <p:cNvSpPr txBox="1">
            <a:spLocks noChangeArrowheads="1"/>
          </p:cNvSpPr>
          <p:nvPr/>
        </p:nvSpPr>
        <p:spPr bwMode="auto">
          <a:xfrm>
            <a:off x="4616450" y="3265488"/>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1110</a:t>
            </a:r>
          </a:p>
        </p:txBody>
      </p:sp>
      <p:sp>
        <p:nvSpPr>
          <p:cNvPr id="1597476" name="Text Box 36"/>
          <p:cNvSpPr txBox="1">
            <a:spLocks noChangeArrowheads="1"/>
          </p:cNvSpPr>
          <p:nvPr/>
        </p:nvSpPr>
        <p:spPr bwMode="auto">
          <a:xfrm>
            <a:off x="4953000" y="3265488"/>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1110</a:t>
            </a:r>
          </a:p>
        </p:txBody>
      </p:sp>
      <p:sp>
        <p:nvSpPr>
          <p:cNvPr id="1597477" name="Text Box 37"/>
          <p:cNvSpPr txBox="1">
            <a:spLocks noChangeArrowheads="1"/>
          </p:cNvSpPr>
          <p:nvPr/>
        </p:nvSpPr>
        <p:spPr bwMode="auto">
          <a:xfrm>
            <a:off x="5384800" y="3265488"/>
            <a:ext cx="4254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290</a:t>
            </a:r>
          </a:p>
        </p:txBody>
      </p:sp>
      <p:sp>
        <p:nvSpPr>
          <p:cNvPr id="1597478" name="Text Box 38"/>
          <p:cNvSpPr txBox="1">
            <a:spLocks noChangeArrowheads="1"/>
          </p:cNvSpPr>
          <p:nvPr/>
        </p:nvSpPr>
        <p:spPr bwMode="auto">
          <a:xfrm>
            <a:off x="5764213" y="3265488"/>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290</a:t>
            </a:r>
          </a:p>
        </p:txBody>
      </p:sp>
      <p:sp>
        <p:nvSpPr>
          <p:cNvPr id="1597484" name="Text Box 44"/>
          <p:cNvSpPr txBox="1">
            <a:spLocks noChangeArrowheads="1"/>
          </p:cNvSpPr>
          <p:nvPr/>
        </p:nvSpPr>
        <p:spPr bwMode="auto">
          <a:xfrm>
            <a:off x="6084888" y="3265488"/>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1440</a:t>
            </a:r>
          </a:p>
        </p:txBody>
      </p:sp>
      <p:sp>
        <p:nvSpPr>
          <p:cNvPr id="1597485" name="Text Box 45"/>
          <p:cNvSpPr txBox="1">
            <a:spLocks noChangeArrowheads="1"/>
          </p:cNvSpPr>
          <p:nvPr/>
        </p:nvSpPr>
        <p:spPr bwMode="auto">
          <a:xfrm>
            <a:off x="6470650" y="3265488"/>
            <a:ext cx="5000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1440</a:t>
            </a:r>
          </a:p>
        </p:txBody>
      </p:sp>
      <p:sp>
        <p:nvSpPr>
          <p:cNvPr id="1597487" name="Text Box 47"/>
          <p:cNvSpPr txBox="1">
            <a:spLocks noChangeArrowheads="1"/>
          </p:cNvSpPr>
          <p:nvPr/>
        </p:nvSpPr>
        <p:spPr bwMode="auto">
          <a:xfrm>
            <a:off x="7275513" y="3265488"/>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290</a:t>
            </a:r>
          </a:p>
        </p:txBody>
      </p:sp>
      <p:sp>
        <p:nvSpPr>
          <p:cNvPr id="1597488" name="Text Box 48"/>
          <p:cNvSpPr txBox="1">
            <a:spLocks noChangeArrowheads="1"/>
          </p:cNvSpPr>
          <p:nvPr/>
        </p:nvSpPr>
        <p:spPr bwMode="auto">
          <a:xfrm>
            <a:off x="7594600" y="3265488"/>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290</a:t>
            </a:r>
          </a:p>
        </p:txBody>
      </p:sp>
      <p:sp>
        <p:nvSpPr>
          <p:cNvPr id="1597489" name="Text Box 49"/>
          <p:cNvSpPr txBox="1">
            <a:spLocks noChangeArrowheads="1"/>
          </p:cNvSpPr>
          <p:nvPr/>
        </p:nvSpPr>
        <p:spPr bwMode="auto">
          <a:xfrm>
            <a:off x="7939088" y="3397250"/>
            <a:ext cx="4619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180</a:t>
            </a:r>
          </a:p>
        </p:txBody>
      </p:sp>
      <p:sp>
        <p:nvSpPr>
          <p:cNvPr id="1597490" name="Text Box 50"/>
          <p:cNvSpPr txBox="1">
            <a:spLocks noChangeArrowheads="1"/>
          </p:cNvSpPr>
          <p:nvPr/>
        </p:nvSpPr>
        <p:spPr bwMode="auto">
          <a:xfrm>
            <a:off x="7993063" y="3265488"/>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320</a:t>
            </a:r>
          </a:p>
        </p:txBody>
      </p:sp>
      <p:sp>
        <p:nvSpPr>
          <p:cNvPr id="1597491" name="Text Box 51"/>
          <p:cNvSpPr txBox="1">
            <a:spLocks noChangeArrowheads="1"/>
          </p:cNvSpPr>
          <p:nvPr/>
        </p:nvSpPr>
        <p:spPr bwMode="auto">
          <a:xfrm>
            <a:off x="8334375" y="3397250"/>
            <a:ext cx="4619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180</a:t>
            </a:r>
          </a:p>
        </p:txBody>
      </p:sp>
      <p:sp>
        <p:nvSpPr>
          <p:cNvPr id="1597492" name="Text Box 52"/>
          <p:cNvSpPr txBox="1">
            <a:spLocks noChangeArrowheads="1"/>
          </p:cNvSpPr>
          <p:nvPr/>
        </p:nvSpPr>
        <p:spPr bwMode="auto">
          <a:xfrm>
            <a:off x="8682038" y="3397250"/>
            <a:ext cx="4619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180</a:t>
            </a:r>
          </a:p>
        </p:txBody>
      </p:sp>
      <p:sp>
        <p:nvSpPr>
          <p:cNvPr id="1597493" name="Text Box 53"/>
          <p:cNvSpPr txBox="1">
            <a:spLocks noChangeArrowheads="1"/>
          </p:cNvSpPr>
          <p:nvPr/>
        </p:nvSpPr>
        <p:spPr bwMode="auto">
          <a:xfrm>
            <a:off x="9094788" y="3397250"/>
            <a:ext cx="4619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180</a:t>
            </a:r>
          </a:p>
        </p:txBody>
      </p:sp>
      <p:sp>
        <p:nvSpPr>
          <p:cNvPr id="1597494" name="Text Box 54"/>
          <p:cNvSpPr txBox="1">
            <a:spLocks noChangeArrowheads="1"/>
          </p:cNvSpPr>
          <p:nvPr/>
        </p:nvSpPr>
        <p:spPr bwMode="auto">
          <a:xfrm>
            <a:off x="7993063" y="3527425"/>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250</a:t>
            </a:r>
          </a:p>
        </p:txBody>
      </p:sp>
      <p:sp>
        <p:nvSpPr>
          <p:cNvPr id="1597495" name="Text Box 55"/>
          <p:cNvSpPr txBox="1">
            <a:spLocks noChangeArrowheads="1"/>
          </p:cNvSpPr>
          <p:nvPr/>
        </p:nvSpPr>
        <p:spPr bwMode="auto">
          <a:xfrm>
            <a:off x="7250113" y="3654425"/>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250</a:t>
            </a:r>
          </a:p>
        </p:txBody>
      </p:sp>
      <p:sp>
        <p:nvSpPr>
          <p:cNvPr id="1597496" name="Text Box 56"/>
          <p:cNvSpPr txBox="1">
            <a:spLocks noChangeArrowheads="1"/>
          </p:cNvSpPr>
          <p:nvPr/>
        </p:nvSpPr>
        <p:spPr bwMode="auto">
          <a:xfrm>
            <a:off x="8337550" y="3265488"/>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320</a:t>
            </a:r>
          </a:p>
        </p:txBody>
      </p:sp>
      <p:sp>
        <p:nvSpPr>
          <p:cNvPr id="1597497" name="Text Box 57"/>
          <p:cNvSpPr txBox="1">
            <a:spLocks noChangeArrowheads="1"/>
          </p:cNvSpPr>
          <p:nvPr/>
        </p:nvSpPr>
        <p:spPr bwMode="auto">
          <a:xfrm>
            <a:off x="8736013" y="3265488"/>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320</a:t>
            </a:r>
          </a:p>
        </p:txBody>
      </p:sp>
      <p:sp>
        <p:nvSpPr>
          <p:cNvPr id="1597498" name="Text Box 58"/>
          <p:cNvSpPr txBox="1">
            <a:spLocks noChangeArrowheads="1"/>
          </p:cNvSpPr>
          <p:nvPr/>
        </p:nvSpPr>
        <p:spPr bwMode="auto">
          <a:xfrm>
            <a:off x="9080500" y="3265488"/>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320</a:t>
            </a:r>
          </a:p>
        </p:txBody>
      </p:sp>
      <p:sp>
        <p:nvSpPr>
          <p:cNvPr id="1597499" name="Text Box 59"/>
          <p:cNvSpPr txBox="1">
            <a:spLocks noChangeArrowheads="1"/>
          </p:cNvSpPr>
          <p:nvPr/>
        </p:nvSpPr>
        <p:spPr bwMode="auto">
          <a:xfrm>
            <a:off x="2767013" y="3921125"/>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a:t>
            </a:r>
          </a:p>
        </p:txBody>
      </p:sp>
      <p:sp>
        <p:nvSpPr>
          <p:cNvPr id="1597500" name="Text Box 60"/>
          <p:cNvSpPr txBox="1">
            <a:spLocks noChangeArrowheads="1"/>
          </p:cNvSpPr>
          <p:nvPr/>
        </p:nvSpPr>
        <p:spPr bwMode="auto">
          <a:xfrm>
            <a:off x="3879850" y="3921125"/>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a:t>
            </a:r>
          </a:p>
        </p:txBody>
      </p:sp>
      <p:sp>
        <p:nvSpPr>
          <p:cNvPr id="1597501" name="Text Box 61"/>
          <p:cNvSpPr txBox="1">
            <a:spLocks noChangeArrowheads="1"/>
          </p:cNvSpPr>
          <p:nvPr/>
        </p:nvSpPr>
        <p:spPr bwMode="auto">
          <a:xfrm>
            <a:off x="4252913" y="3921125"/>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400</a:t>
            </a:r>
          </a:p>
        </p:txBody>
      </p:sp>
      <p:sp>
        <p:nvSpPr>
          <p:cNvPr id="1597503" name="Text Box 63"/>
          <p:cNvSpPr txBox="1">
            <a:spLocks noChangeArrowheads="1"/>
          </p:cNvSpPr>
          <p:nvPr/>
        </p:nvSpPr>
        <p:spPr bwMode="auto">
          <a:xfrm>
            <a:off x="6121400" y="3921125"/>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400</a:t>
            </a:r>
          </a:p>
        </p:txBody>
      </p:sp>
      <p:sp>
        <p:nvSpPr>
          <p:cNvPr id="1597504" name="Text Box 64"/>
          <p:cNvSpPr txBox="1">
            <a:spLocks noChangeArrowheads="1"/>
          </p:cNvSpPr>
          <p:nvPr/>
        </p:nvSpPr>
        <p:spPr bwMode="auto">
          <a:xfrm>
            <a:off x="6851650" y="3921125"/>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900</a:t>
            </a:r>
          </a:p>
        </p:txBody>
      </p:sp>
      <p:sp>
        <p:nvSpPr>
          <p:cNvPr id="1597505" name="Text Box 65"/>
          <p:cNvSpPr txBox="1">
            <a:spLocks noChangeArrowheads="1"/>
          </p:cNvSpPr>
          <p:nvPr/>
        </p:nvSpPr>
        <p:spPr bwMode="auto">
          <a:xfrm>
            <a:off x="7967663" y="3921125"/>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a:t>
            </a:r>
          </a:p>
        </p:txBody>
      </p:sp>
      <p:sp>
        <p:nvSpPr>
          <p:cNvPr id="1597506" name="Text Box 66"/>
          <p:cNvSpPr txBox="1">
            <a:spLocks noChangeArrowheads="1"/>
          </p:cNvSpPr>
          <p:nvPr/>
        </p:nvSpPr>
        <p:spPr bwMode="auto">
          <a:xfrm>
            <a:off x="261938" y="4084638"/>
            <a:ext cx="800973" cy="71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000" dirty="0">
                <a:solidFill>
                  <a:schemeClr val="tx1"/>
                </a:solidFill>
              </a:rPr>
              <a:t>Sécu : 250</a:t>
            </a:r>
          </a:p>
          <a:p>
            <a:pPr algn="l" eaLnBrk="1" hangingPunct="1"/>
            <a:r>
              <a:rPr lang="fr-FR" altLang="fr-FR" sz="1000" dirty="0" err="1">
                <a:solidFill>
                  <a:schemeClr val="tx1"/>
                </a:solidFill>
              </a:rPr>
              <a:t>Lmul</a:t>
            </a:r>
            <a:r>
              <a:rPr lang="fr-FR" altLang="fr-FR" sz="1000" dirty="0">
                <a:solidFill>
                  <a:schemeClr val="tx1"/>
                </a:solidFill>
              </a:rPr>
              <a:t> :250</a:t>
            </a:r>
          </a:p>
          <a:p>
            <a:pPr algn="l" eaLnBrk="1" hangingPunct="1"/>
            <a:r>
              <a:rPr lang="fr-FR" altLang="fr-FR" sz="1000" dirty="0">
                <a:solidFill>
                  <a:schemeClr val="tx1"/>
                </a:solidFill>
              </a:rPr>
              <a:t>Lotis : 5j.</a:t>
            </a:r>
          </a:p>
          <a:p>
            <a:pPr algn="l" eaLnBrk="1" hangingPunct="1"/>
            <a:r>
              <a:rPr lang="fr-FR" altLang="fr-FR" sz="1000" dirty="0" smtClean="0">
                <a:solidFill>
                  <a:schemeClr val="tx1"/>
                </a:solidFill>
              </a:rPr>
              <a:t>Délai: </a:t>
            </a:r>
            <a:r>
              <a:rPr lang="fr-FR" altLang="fr-FR" sz="1000" dirty="0">
                <a:solidFill>
                  <a:schemeClr val="tx1"/>
                </a:solidFill>
              </a:rPr>
              <a:t>5 j</a:t>
            </a:r>
          </a:p>
        </p:txBody>
      </p:sp>
      <p:sp>
        <p:nvSpPr>
          <p:cNvPr id="1597507" name="Text Box 67"/>
          <p:cNvSpPr txBox="1">
            <a:spLocks noChangeArrowheads="1"/>
          </p:cNvSpPr>
          <p:nvPr/>
        </p:nvSpPr>
        <p:spPr bwMode="auto">
          <a:xfrm>
            <a:off x="1651000"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3500</a:t>
            </a:r>
          </a:p>
        </p:txBody>
      </p:sp>
      <p:sp>
        <p:nvSpPr>
          <p:cNvPr id="1597508" name="Text Box 68"/>
          <p:cNvSpPr txBox="1">
            <a:spLocks noChangeArrowheads="1"/>
          </p:cNvSpPr>
          <p:nvPr/>
        </p:nvSpPr>
        <p:spPr bwMode="auto">
          <a:xfrm>
            <a:off x="2008188"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3500</a:t>
            </a:r>
          </a:p>
        </p:txBody>
      </p:sp>
      <p:sp>
        <p:nvSpPr>
          <p:cNvPr id="1597509" name="Text Box 69"/>
          <p:cNvSpPr txBox="1">
            <a:spLocks noChangeArrowheads="1"/>
          </p:cNvSpPr>
          <p:nvPr/>
        </p:nvSpPr>
        <p:spPr bwMode="auto">
          <a:xfrm>
            <a:off x="2393950"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3500</a:t>
            </a:r>
          </a:p>
        </p:txBody>
      </p:sp>
      <p:sp>
        <p:nvSpPr>
          <p:cNvPr id="1597510" name="Text Box 70"/>
          <p:cNvSpPr txBox="1">
            <a:spLocks noChangeArrowheads="1"/>
          </p:cNvSpPr>
          <p:nvPr/>
        </p:nvSpPr>
        <p:spPr bwMode="auto">
          <a:xfrm>
            <a:off x="2770188"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3300</a:t>
            </a:r>
          </a:p>
        </p:txBody>
      </p:sp>
      <p:sp>
        <p:nvSpPr>
          <p:cNvPr id="1597511" name="Text Box 71"/>
          <p:cNvSpPr txBox="1">
            <a:spLocks noChangeArrowheads="1"/>
          </p:cNvSpPr>
          <p:nvPr/>
        </p:nvSpPr>
        <p:spPr bwMode="auto">
          <a:xfrm>
            <a:off x="3136900"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3300</a:t>
            </a:r>
          </a:p>
        </p:txBody>
      </p:sp>
      <p:sp>
        <p:nvSpPr>
          <p:cNvPr id="1597512" name="Text Box 72"/>
          <p:cNvSpPr txBox="1">
            <a:spLocks noChangeArrowheads="1"/>
          </p:cNvSpPr>
          <p:nvPr/>
        </p:nvSpPr>
        <p:spPr bwMode="auto">
          <a:xfrm>
            <a:off x="3494088"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3300</a:t>
            </a:r>
          </a:p>
        </p:txBody>
      </p:sp>
      <p:sp>
        <p:nvSpPr>
          <p:cNvPr id="1597513" name="Text Box 73"/>
          <p:cNvSpPr txBox="1">
            <a:spLocks noChangeArrowheads="1"/>
          </p:cNvSpPr>
          <p:nvPr/>
        </p:nvSpPr>
        <p:spPr bwMode="auto">
          <a:xfrm>
            <a:off x="3879850"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3100</a:t>
            </a:r>
          </a:p>
        </p:txBody>
      </p:sp>
      <p:sp>
        <p:nvSpPr>
          <p:cNvPr id="1597514" name="Text Box 74"/>
          <p:cNvSpPr txBox="1">
            <a:spLocks noChangeArrowheads="1"/>
          </p:cNvSpPr>
          <p:nvPr/>
        </p:nvSpPr>
        <p:spPr bwMode="auto">
          <a:xfrm>
            <a:off x="4237038"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2700</a:t>
            </a:r>
          </a:p>
        </p:txBody>
      </p:sp>
      <p:sp>
        <p:nvSpPr>
          <p:cNvPr id="1597515" name="Text Box 75"/>
          <p:cNvSpPr txBox="1">
            <a:spLocks noChangeArrowheads="1"/>
          </p:cNvSpPr>
          <p:nvPr/>
        </p:nvSpPr>
        <p:spPr bwMode="auto">
          <a:xfrm>
            <a:off x="4622800" y="3921125"/>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500</a:t>
            </a:r>
          </a:p>
        </p:txBody>
      </p:sp>
      <p:sp>
        <p:nvSpPr>
          <p:cNvPr id="1597516" name="Text Box 76"/>
          <p:cNvSpPr txBox="1">
            <a:spLocks noChangeArrowheads="1"/>
          </p:cNvSpPr>
          <p:nvPr/>
        </p:nvSpPr>
        <p:spPr bwMode="auto">
          <a:xfrm>
            <a:off x="4649788"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2200</a:t>
            </a:r>
          </a:p>
        </p:txBody>
      </p:sp>
      <p:sp>
        <p:nvSpPr>
          <p:cNvPr id="1597517" name="Text Box 77"/>
          <p:cNvSpPr txBox="1">
            <a:spLocks noChangeArrowheads="1"/>
          </p:cNvSpPr>
          <p:nvPr/>
        </p:nvSpPr>
        <p:spPr bwMode="auto">
          <a:xfrm>
            <a:off x="4979988"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2200</a:t>
            </a:r>
          </a:p>
        </p:txBody>
      </p:sp>
      <p:sp>
        <p:nvSpPr>
          <p:cNvPr id="1597519" name="Text Box 79"/>
          <p:cNvSpPr txBox="1">
            <a:spLocks noChangeArrowheads="1"/>
          </p:cNvSpPr>
          <p:nvPr/>
        </p:nvSpPr>
        <p:spPr bwMode="auto">
          <a:xfrm>
            <a:off x="5722938"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1600</a:t>
            </a:r>
          </a:p>
        </p:txBody>
      </p:sp>
      <p:sp>
        <p:nvSpPr>
          <p:cNvPr id="1597520" name="Text Box 80"/>
          <p:cNvSpPr txBox="1">
            <a:spLocks noChangeArrowheads="1"/>
          </p:cNvSpPr>
          <p:nvPr/>
        </p:nvSpPr>
        <p:spPr bwMode="auto">
          <a:xfrm>
            <a:off x="6084888"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1200</a:t>
            </a:r>
          </a:p>
        </p:txBody>
      </p:sp>
      <p:sp>
        <p:nvSpPr>
          <p:cNvPr id="1597521" name="Text Box 81"/>
          <p:cNvSpPr txBox="1">
            <a:spLocks noChangeArrowheads="1"/>
          </p:cNvSpPr>
          <p:nvPr/>
        </p:nvSpPr>
        <p:spPr bwMode="auto">
          <a:xfrm>
            <a:off x="6438900"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1200</a:t>
            </a:r>
          </a:p>
        </p:txBody>
      </p:sp>
      <p:sp>
        <p:nvSpPr>
          <p:cNvPr id="1597522" name="Text Box 82"/>
          <p:cNvSpPr txBox="1">
            <a:spLocks noChangeArrowheads="1"/>
          </p:cNvSpPr>
          <p:nvPr/>
        </p:nvSpPr>
        <p:spPr bwMode="auto">
          <a:xfrm>
            <a:off x="6864350" y="4191000"/>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300</a:t>
            </a:r>
          </a:p>
        </p:txBody>
      </p:sp>
      <p:sp>
        <p:nvSpPr>
          <p:cNvPr id="1597523" name="Text Box 83"/>
          <p:cNvSpPr txBox="1">
            <a:spLocks noChangeArrowheads="1"/>
          </p:cNvSpPr>
          <p:nvPr/>
        </p:nvSpPr>
        <p:spPr bwMode="auto">
          <a:xfrm>
            <a:off x="7254875" y="4191000"/>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300</a:t>
            </a:r>
          </a:p>
        </p:txBody>
      </p:sp>
      <p:sp>
        <p:nvSpPr>
          <p:cNvPr id="1597524" name="Text Box 84"/>
          <p:cNvSpPr txBox="1">
            <a:spLocks noChangeArrowheads="1"/>
          </p:cNvSpPr>
          <p:nvPr/>
        </p:nvSpPr>
        <p:spPr bwMode="auto">
          <a:xfrm>
            <a:off x="7607300" y="4191000"/>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300</a:t>
            </a:r>
          </a:p>
        </p:txBody>
      </p:sp>
      <p:sp>
        <p:nvSpPr>
          <p:cNvPr id="1597525" name="Text Box 85"/>
          <p:cNvSpPr txBox="1">
            <a:spLocks noChangeArrowheads="1"/>
          </p:cNvSpPr>
          <p:nvPr/>
        </p:nvSpPr>
        <p:spPr bwMode="auto">
          <a:xfrm>
            <a:off x="7962900" y="4313238"/>
            <a:ext cx="4619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150</a:t>
            </a:r>
          </a:p>
        </p:txBody>
      </p:sp>
      <p:sp>
        <p:nvSpPr>
          <p:cNvPr id="1597526" name="Text Box 86"/>
          <p:cNvSpPr txBox="1">
            <a:spLocks noChangeArrowheads="1"/>
          </p:cNvSpPr>
          <p:nvPr/>
        </p:nvSpPr>
        <p:spPr bwMode="auto">
          <a:xfrm>
            <a:off x="8351838" y="4313238"/>
            <a:ext cx="4619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150</a:t>
            </a:r>
          </a:p>
        </p:txBody>
      </p:sp>
      <p:sp>
        <p:nvSpPr>
          <p:cNvPr id="1597527" name="Text Box 87"/>
          <p:cNvSpPr txBox="1">
            <a:spLocks noChangeArrowheads="1"/>
          </p:cNvSpPr>
          <p:nvPr/>
        </p:nvSpPr>
        <p:spPr bwMode="auto">
          <a:xfrm>
            <a:off x="8667750" y="4313238"/>
            <a:ext cx="4619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150</a:t>
            </a:r>
          </a:p>
        </p:txBody>
      </p:sp>
      <p:sp>
        <p:nvSpPr>
          <p:cNvPr id="1597528" name="Text Box 88"/>
          <p:cNvSpPr txBox="1">
            <a:spLocks noChangeArrowheads="1"/>
          </p:cNvSpPr>
          <p:nvPr/>
        </p:nvSpPr>
        <p:spPr bwMode="auto">
          <a:xfrm>
            <a:off x="9094788" y="4313238"/>
            <a:ext cx="4619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150</a:t>
            </a:r>
          </a:p>
        </p:txBody>
      </p:sp>
      <p:sp>
        <p:nvSpPr>
          <p:cNvPr id="1597529" name="Text Box 89"/>
          <p:cNvSpPr txBox="1">
            <a:spLocks noChangeArrowheads="1"/>
          </p:cNvSpPr>
          <p:nvPr/>
        </p:nvSpPr>
        <p:spPr bwMode="auto">
          <a:xfrm>
            <a:off x="8007350" y="4452938"/>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250</a:t>
            </a:r>
          </a:p>
        </p:txBody>
      </p:sp>
      <p:sp>
        <p:nvSpPr>
          <p:cNvPr id="1597530" name="Text Box 90"/>
          <p:cNvSpPr txBox="1">
            <a:spLocks noChangeArrowheads="1"/>
          </p:cNvSpPr>
          <p:nvPr/>
        </p:nvSpPr>
        <p:spPr bwMode="auto">
          <a:xfrm>
            <a:off x="6121400" y="4581525"/>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250</a:t>
            </a:r>
          </a:p>
        </p:txBody>
      </p:sp>
      <p:sp>
        <p:nvSpPr>
          <p:cNvPr id="1597531" name="Text Box 91"/>
          <p:cNvSpPr txBox="1">
            <a:spLocks noChangeArrowheads="1"/>
          </p:cNvSpPr>
          <p:nvPr/>
        </p:nvSpPr>
        <p:spPr bwMode="auto">
          <a:xfrm>
            <a:off x="7937500" y="4191000"/>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350</a:t>
            </a:r>
          </a:p>
        </p:txBody>
      </p:sp>
      <p:sp>
        <p:nvSpPr>
          <p:cNvPr id="1597532" name="Text Box 92"/>
          <p:cNvSpPr txBox="1">
            <a:spLocks noChangeArrowheads="1"/>
          </p:cNvSpPr>
          <p:nvPr/>
        </p:nvSpPr>
        <p:spPr bwMode="auto">
          <a:xfrm>
            <a:off x="8350250" y="4191000"/>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350</a:t>
            </a:r>
          </a:p>
        </p:txBody>
      </p:sp>
      <p:sp>
        <p:nvSpPr>
          <p:cNvPr id="1597533" name="Text Box 93"/>
          <p:cNvSpPr txBox="1">
            <a:spLocks noChangeArrowheads="1"/>
          </p:cNvSpPr>
          <p:nvPr/>
        </p:nvSpPr>
        <p:spPr bwMode="auto">
          <a:xfrm>
            <a:off x="8680450" y="4191000"/>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350</a:t>
            </a:r>
          </a:p>
        </p:txBody>
      </p:sp>
      <p:sp>
        <p:nvSpPr>
          <p:cNvPr id="1597534" name="Text Box 94"/>
          <p:cNvSpPr txBox="1">
            <a:spLocks noChangeArrowheads="1"/>
          </p:cNvSpPr>
          <p:nvPr/>
        </p:nvSpPr>
        <p:spPr bwMode="auto">
          <a:xfrm>
            <a:off x="9093200" y="4191000"/>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350</a:t>
            </a:r>
          </a:p>
        </p:txBody>
      </p:sp>
      <p:sp>
        <p:nvSpPr>
          <p:cNvPr id="1597537" name="Line 97"/>
          <p:cNvSpPr>
            <a:spLocks noChangeShapeType="1"/>
          </p:cNvSpPr>
          <p:nvPr/>
        </p:nvSpPr>
        <p:spPr bwMode="auto">
          <a:xfrm>
            <a:off x="7429500" y="3844925"/>
            <a:ext cx="0" cy="10652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97538" name="Text Box 98"/>
          <p:cNvSpPr txBox="1">
            <a:spLocks noChangeArrowheads="1"/>
          </p:cNvSpPr>
          <p:nvPr/>
        </p:nvSpPr>
        <p:spPr bwMode="auto">
          <a:xfrm>
            <a:off x="7208838" y="4849813"/>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250</a:t>
            </a:r>
          </a:p>
        </p:txBody>
      </p:sp>
      <p:sp>
        <p:nvSpPr>
          <p:cNvPr id="1597539" name="Text Box 99"/>
          <p:cNvSpPr txBox="1">
            <a:spLocks noChangeArrowheads="1"/>
          </p:cNvSpPr>
          <p:nvPr/>
        </p:nvSpPr>
        <p:spPr bwMode="auto">
          <a:xfrm>
            <a:off x="271463" y="4999038"/>
            <a:ext cx="823415" cy="71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000" dirty="0">
                <a:solidFill>
                  <a:schemeClr val="tx1"/>
                </a:solidFill>
              </a:rPr>
              <a:t>Sécu : 500</a:t>
            </a:r>
          </a:p>
          <a:p>
            <a:pPr algn="l" eaLnBrk="1" hangingPunct="1"/>
            <a:r>
              <a:rPr lang="fr-FR" altLang="fr-FR" sz="1000" dirty="0" err="1">
                <a:solidFill>
                  <a:schemeClr val="tx1"/>
                </a:solidFill>
              </a:rPr>
              <a:t>Lmul</a:t>
            </a:r>
            <a:r>
              <a:rPr lang="fr-FR" altLang="fr-FR" sz="1000" dirty="0">
                <a:solidFill>
                  <a:schemeClr val="tx1"/>
                </a:solidFill>
              </a:rPr>
              <a:t> :500</a:t>
            </a:r>
          </a:p>
          <a:p>
            <a:pPr algn="l" eaLnBrk="1" hangingPunct="1"/>
            <a:r>
              <a:rPr lang="fr-FR" altLang="fr-FR" sz="1000" dirty="0">
                <a:solidFill>
                  <a:schemeClr val="tx1"/>
                </a:solidFill>
              </a:rPr>
              <a:t>Lotis : B.Q.</a:t>
            </a:r>
          </a:p>
          <a:p>
            <a:pPr algn="l" eaLnBrk="1" hangingPunct="1"/>
            <a:r>
              <a:rPr lang="fr-FR" altLang="fr-FR" sz="1000" dirty="0" smtClean="0">
                <a:solidFill>
                  <a:schemeClr val="tx1"/>
                </a:solidFill>
              </a:rPr>
              <a:t>Délai:10 </a:t>
            </a:r>
            <a:r>
              <a:rPr lang="fr-FR" altLang="fr-FR" sz="1000" dirty="0">
                <a:solidFill>
                  <a:schemeClr val="tx1"/>
                </a:solidFill>
              </a:rPr>
              <a:t>j</a:t>
            </a:r>
          </a:p>
        </p:txBody>
      </p:sp>
      <p:sp>
        <p:nvSpPr>
          <p:cNvPr id="1597540" name="Text Box 100"/>
          <p:cNvSpPr txBox="1">
            <a:spLocks noChangeArrowheads="1"/>
          </p:cNvSpPr>
          <p:nvPr/>
        </p:nvSpPr>
        <p:spPr bwMode="auto">
          <a:xfrm>
            <a:off x="1651000" y="5114925"/>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1500</a:t>
            </a:r>
          </a:p>
        </p:txBody>
      </p:sp>
      <p:sp>
        <p:nvSpPr>
          <p:cNvPr id="1597541" name="Text Box 101"/>
          <p:cNvSpPr txBox="1">
            <a:spLocks noChangeArrowheads="1"/>
          </p:cNvSpPr>
          <p:nvPr/>
        </p:nvSpPr>
        <p:spPr bwMode="auto">
          <a:xfrm>
            <a:off x="2767013" y="4972050"/>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500</a:t>
            </a:r>
          </a:p>
        </p:txBody>
      </p:sp>
      <p:sp>
        <p:nvSpPr>
          <p:cNvPr id="1597542" name="Text Box 102"/>
          <p:cNvSpPr txBox="1">
            <a:spLocks noChangeArrowheads="1"/>
          </p:cNvSpPr>
          <p:nvPr/>
        </p:nvSpPr>
        <p:spPr bwMode="auto">
          <a:xfrm>
            <a:off x="219170" y="4248150"/>
            <a:ext cx="1676213" cy="265992"/>
          </a:xfrm>
          <a:prstGeom prst="rect">
            <a:avLst/>
          </a:prstGeom>
          <a:solidFill>
            <a:srgbClr val="009900"/>
          </a:solidFill>
          <a:ln w="9525">
            <a:solidFill>
              <a:srgbClr val="3333CC"/>
            </a:solidFill>
            <a:miter lim="800000"/>
            <a:headEnd/>
            <a:tailEnd/>
          </a:ln>
          <a:effectLs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eaLnBrk="1" hangingPunct="1"/>
            <a:r>
              <a:rPr lang="fr-FR" altLang="fr-FR" sz="1100" b="1" dirty="0" smtClean="0">
                <a:solidFill>
                  <a:schemeClr val="bg1"/>
                </a:solidFill>
              </a:rPr>
              <a:t>Commandes en-cours</a:t>
            </a:r>
            <a:endParaRPr lang="fr-FR" altLang="fr-FR" sz="1100" b="1" dirty="0">
              <a:solidFill>
                <a:schemeClr val="bg1"/>
              </a:solidFill>
            </a:endParaRPr>
          </a:p>
        </p:txBody>
      </p:sp>
      <p:sp>
        <p:nvSpPr>
          <p:cNvPr id="1597543" name="Text Box 103"/>
          <p:cNvSpPr txBox="1">
            <a:spLocks noChangeArrowheads="1"/>
          </p:cNvSpPr>
          <p:nvPr/>
        </p:nvSpPr>
        <p:spPr bwMode="auto">
          <a:xfrm>
            <a:off x="2008188" y="5114925"/>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1500</a:t>
            </a:r>
          </a:p>
        </p:txBody>
      </p:sp>
      <p:sp>
        <p:nvSpPr>
          <p:cNvPr id="1597544" name="Text Box 104"/>
          <p:cNvSpPr txBox="1">
            <a:spLocks noChangeArrowheads="1"/>
          </p:cNvSpPr>
          <p:nvPr/>
        </p:nvSpPr>
        <p:spPr bwMode="auto">
          <a:xfrm>
            <a:off x="2393950" y="5114925"/>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1500</a:t>
            </a:r>
          </a:p>
        </p:txBody>
      </p:sp>
      <p:sp>
        <p:nvSpPr>
          <p:cNvPr id="1597545" name="Text Box 105"/>
          <p:cNvSpPr txBox="1">
            <a:spLocks noChangeArrowheads="1"/>
          </p:cNvSpPr>
          <p:nvPr/>
        </p:nvSpPr>
        <p:spPr bwMode="auto">
          <a:xfrm>
            <a:off x="2751138" y="5114925"/>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1597546" name="Text Box 106"/>
          <p:cNvSpPr txBox="1">
            <a:spLocks noChangeArrowheads="1"/>
          </p:cNvSpPr>
          <p:nvPr/>
        </p:nvSpPr>
        <p:spPr bwMode="auto">
          <a:xfrm>
            <a:off x="3136900" y="5114925"/>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1597547" name="Text Box 107"/>
          <p:cNvSpPr txBox="1">
            <a:spLocks noChangeArrowheads="1"/>
          </p:cNvSpPr>
          <p:nvPr/>
        </p:nvSpPr>
        <p:spPr bwMode="auto">
          <a:xfrm>
            <a:off x="3494088" y="5114925"/>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1597548" name="Text Box 108"/>
          <p:cNvSpPr txBox="1">
            <a:spLocks noChangeArrowheads="1"/>
          </p:cNvSpPr>
          <p:nvPr/>
        </p:nvSpPr>
        <p:spPr bwMode="auto">
          <a:xfrm>
            <a:off x="3879850" y="5114925"/>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1597549" name="Text Box 109"/>
          <p:cNvSpPr txBox="1">
            <a:spLocks noChangeArrowheads="1"/>
          </p:cNvSpPr>
          <p:nvPr/>
        </p:nvSpPr>
        <p:spPr bwMode="auto">
          <a:xfrm>
            <a:off x="4237038" y="5114925"/>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1597550" name="Text Box 110"/>
          <p:cNvSpPr txBox="1">
            <a:spLocks noChangeArrowheads="1"/>
          </p:cNvSpPr>
          <p:nvPr/>
        </p:nvSpPr>
        <p:spPr bwMode="auto">
          <a:xfrm>
            <a:off x="4606925" y="5114925"/>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1597551" name="Text Box 111"/>
          <p:cNvSpPr txBox="1">
            <a:spLocks noChangeArrowheads="1"/>
          </p:cNvSpPr>
          <p:nvPr/>
        </p:nvSpPr>
        <p:spPr bwMode="auto">
          <a:xfrm>
            <a:off x="4979988" y="5114925"/>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1597556" name="Text Box 116"/>
          <p:cNvSpPr txBox="1">
            <a:spLocks noChangeArrowheads="1"/>
          </p:cNvSpPr>
          <p:nvPr/>
        </p:nvSpPr>
        <p:spPr bwMode="auto">
          <a:xfrm>
            <a:off x="5708650" y="5114925"/>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750</a:t>
            </a:r>
          </a:p>
        </p:txBody>
      </p:sp>
      <p:sp>
        <p:nvSpPr>
          <p:cNvPr id="1597557" name="Text Box 117"/>
          <p:cNvSpPr txBox="1">
            <a:spLocks noChangeArrowheads="1"/>
          </p:cNvSpPr>
          <p:nvPr/>
        </p:nvSpPr>
        <p:spPr bwMode="auto">
          <a:xfrm>
            <a:off x="6110288" y="5114925"/>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750</a:t>
            </a:r>
          </a:p>
        </p:txBody>
      </p:sp>
      <p:sp>
        <p:nvSpPr>
          <p:cNvPr id="1597558" name="Text Box 118"/>
          <p:cNvSpPr txBox="1">
            <a:spLocks noChangeArrowheads="1"/>
          </p:cNvSpPr>
          <p:nvPr/>
        </p:nvSpPr>
        <p:spPr bwMode="auto">
          <a:xfrm>
            <a:off x="6521450" y="5114925"/>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750</a:t>
            </a:r>
          </a:p>
        </p:txBody>
      </p:sp>
      <p:sp>
        <p:nvSpPr>
          <p:cNvPr id="1597559" name="Text Box 119"/>
          <p:cNvSpPr txBox="1">
            <a:spLocks noChangeArrowheads="1"/>
          </p:cNvSpPr>
          <p:nvPr/>
        </p:nvSpPr>
        <p:spPr bwMode="auto">
          <a:xfrm>
            <a:off x="6864350" y="5114925"/>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750</a:t>
            </a:r>
          </a:p>
        </p:txBody>
      </p:sp>
      <p:sp>
        <p:nvSpPr>
          <p:cNvPr id="1597560" name="Text Box 120"/>
          <p:cNvSpPr txBox="1">
            <a:spLocks noChangeArrowheads="1"/>
          </p:cNvSpPr>
          <p:nvPr/>
        </p:nvSpPr>
        <p:spPr bwMode="auto">
          <a:xfrm>
            <a:off x="7224713" y="5114925"/>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500</a:t>
            </a:r>
          </a:p>
        </p:txBody>
      </p:sp>
      <p:sp>
        <p:nvSpPr>
          <p:cNvPr id="1597561" name="Text Box 121"/>
          <p:cNvSpPr txBox="1">
            <a:spLocks noChangeArrowheads="1"/>
          </p:cNvSpPr>
          <p:nvPr/>
        </p:nvSpPr>
        <p:spPr bwMode="auto">
          <a:xfrm>
            <a:off x="7594600" y="5114925"/>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500</a:t>
            </a:r>
          </a:p>
        </p:txBody>
      </p:sp>
      <p:sp>
        <p:nvSpPr>
          <p:cNvPr id="1597562" name="Text Box 122"/>
          <p:cNvSpPr txBox="1">
            <a:spLocks noChangeArrowheads="1"/>
          </p:cNvSpPr>
          <p:nvPr/>
        </p:nvSpPr>
        <p:spPr bwMode="auto">
          <a:xfrm>
            <a:off x="8007350" y="5114925"/>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500</a:t>
            </a:r>
          </a:p>
        </p:txBody>
      </p:sp>
      <p:sp>
        <p:nvSpPr>
          <p:cNvPr id="1597563" name="Text Box 123"/>
          <p:cNvSpPr txBox="1">
            <a:spLocks noChangeArrowheads="1"/>
          </p:cNvSpPr>
          <p:nvPr/>
        </p:nvSpPr>
        <p:spPr bwMode="auto">
          <a:xfrm>
            <a:off x="8350250" y="5114925"/>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500</a:t>
            </a:r>
          </a:p>
        </p:txBody>
      </p:sp>
      <p:sp>
        <p:nvSpPr>
          <p:cNvPr id="1597564" name="Text Box 124"/>
          <p:cNvSpPr txBox="1">
            <a:spLocks noChangeArrowheads="1"/>
          </p:cNvSpPr>
          <p:nvPr/>
        </p:nvSpPr>
        <p:spPr bwMode="auto">
          <a:xfrm>
            <a:off x="8750300" y="5114925"/>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500</a:t>
            </a:r>
          </a:p>
        </p:txBody>
      </p:sp>
      <p:sp>
        <p:nvSpPr>
          <p:cNvPr id="1597565" name="Text Box 125"/>
          <p:cNvSpPr txBox="1">
            <a:spLocks noChangeArrowheads="1"/>
          </p:cNvSpPr>
          <p:nvPr/>
        </p:nvSpPr>
        <p:spPr bwMode="auto">
          <a:xfrm>
            <a:off x="9093200" y="5114925"/>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500</a:t>
            </a:r>
          </a:p>
        </p:txBody>
      </p:sp>
      <p:grpSp>
        <p:nvGrpSpPr>
          <p:cNvPr id="1597599" name="Group 159"/>
          <p:cNvGrpSpPr>
            <a:grpSpLocks/>
          </p:cNvGrpSpPr>
          <p:nvPr/>
        </p:nvGrpSpPr>
        <p:grpSpPr bwMode="auto">
          <a:xfrm>
            <a:off x="292100" y="4757739"/>
            <a:ext cx="9242425" cy="1868488"/>
            <a:chOff x="171" y="2997"/>
            <a:chExt cx="5822" cy="1177"/>
          </a:xfrm>
        </p:grpSpPr>
        <p:sp>
          <p:nvSpPr>
            <p:cNvPr id="75924" name="Text Box 126"/>
            <p:cNvSpPr txBox="1">
              <a:spLocks noChangeArrowheads="1"/>
            </p:cNvSpPr>
            <p:nvPr/>
          </p:nvSpPr>
          <p:spPr bwMode="auto">
            <a:xfrm>
              <a:off x="171" y="3725"/>
              <a:ext cx="519"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000" dirty="0">
                  <a:solidFill>
                    <a:schemeClr val="tx1"/>
                  </a:solidFill>
                </a:rPr>
                <a:t>Sécu : 500</a:t>
              </a:r>
            </a:p>
            <a:p>
              <a:pPr algn="l" eaLnBrk="1" hangingPunct="1"/>
              <a:r>
                <a:rPr lang="fr-FR" altLang="fr-FR" sz="1000" dirty="0" err="1">
                  <a:solidFill>
                    <a:schemeClr val="tx1"/>
                  </a:solidFill>
                </a:rPr>
                <a:t>Lmul</a:t>
              </a:r>
              <a:r>
                <a:rPr lang="fr-FR" altLang="fr-FR" sz="1000" dirty="0">
                  <a:solidFill>
                    <a:schemeClr val="tx1"/>
                  </a:solidFill>
                </a:rPr>
                <a:t> :500</a:t>
              </a:r>
            </a:p>
            <a:p>
              <a:pPr algn="l" eaLnBrk="1" hangingPunct="1"/>
              <a:r>
                <a:rPr lang="fr-FR" altLang="fr-FR" sz="1000" dirty="0">
                  <a:solidFill>
                    <a:schemeClr val="tx1"/>
                  </a:solidFill>
                </a:rPr>
                <a:t>Lotis : B.Q.</a:t>
              </a:r>
            </a:p>
            <a:p>
              <a:pPr algn="l" eaLnBrk="1" hangingPunct="1"/>
              <a:r>
                <a:rPr lang="fr-FR" altLang="fr-FR" sz="1000" dirty="0" smtClean="0">
                  <a:solidFill>
                    <a:schemeClr val="tx1"/>
                  </a:solidFill>
                </a:rPr>
                <a:t>Délai:10 </a:t>
              </a:r>
              <a:r>
                <a:rPr lang="fr-FR" altLang="fr-FR" sz="1000" dirty="0">
                  <a:solidFill>
                    <a:schemeClr val="tx1"/>
                  </a:solidFill>
                </a:rPr>
                <a:t>j</a:t>
              </a:r>
            </a:p>
          </p:txBody>
        </p:sp>
        <p:sp>
          <p:nvSpPr>
            <p:cNvPr id="75925" name="Text Box 129"/>
            <p:cNvSpPr txBox="1">
              <a:spLocks noChangeArrowheads="1"/>
            </p:cNvSpPr>
            <p:nvPr/>
          </p:nvSpPr>
          <p:spPr bwMode="auto">
            <a:xfrm>
              <a:off x="3842" y="3626"/>
              <a:ext cx="267"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250</a:t>
              </a:r>
            </a:p>
          </p:txBody>
        </p:sp>
        <p:sp>
          <p:nvSpPr>
            <p:cNvPr id="75926" name="Text Box 127"/>
            <p:cNvSpPr txBox="1">
              <a:spLocks noChangeArrowheads="1"/>
            </p:cNvSpPr>
            <p:nvPr/>
          </p:nvSpPr>
          <p:spPr bwMode="auto">
            <a:xfrm>
              <a:off x="1020"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1500</a:t>
              </a:r>
            </a:p>
          </p:txBody>
        </p:sp>
        <p:sp>
          <p:nvSpPr>
            <p:cNvPr id="75927" name="Line 128"/>
            <p:cNvSpPr>
              <a:spLocks noChangeShapeType="1"/>
            </p:cNvSpPr>
            <p:nvPr/>
          </p:nvSpPr>
          <p:spPr bwMode="auto">
            <a:xfrm>
              <a:off x="4004" y="2997"/>
              <a:ext cx="0" cy="6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5928" name="Text Box 130"/>
            <p:cNvSpPr txBox="1">
              <a:spLocks noChangeArrowheads="1"/>
            </p:cNvSpPr>
            <p:nvPr/>
          </p:nvSpPr>
          <p:spPr bwMode="auto">
            <a:xfrm>
              <a:off x="2211" y="3707"/>
              <a:ext cx="267"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500</a:t>
              </a:r>
            </a:p>
          </p:txBody>
        </p:sp>
        <p:sp>
          <p:nvSpPr>
            <p:cNvPr id="75929" name="Text Box 131"/>
            <p:cNvSpPr txBox="1">
              <a:spLocks noChangeArrowheads="1"/>
            </p:cNvSpPr>
            <p:nvPr/>
          </p:nvSpPr>
          <p:spPr bwMode="auto">
            <a:xfrm>
              <a:off x="1248"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1500</a:t>
              </a:r>
            </a:p>
          </p:txBody>
        </p:sp>
        <p:sp>
          <p:nvSpPr>
            <p:cNvPr id="75930" name="Text Box 132"/>
            <p:cNvSpPr txBox="1">
              <a:spLocks noChangeArrowheads="1"/>
            </p:cNvSpPr>
            <p:nvPr/>
          </p:nvSpPr>
          <p:spPr bwMode="auto">
            <a:xfrm>
              <a:off x="1485"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1500</a:t>
              </a:r>
            </a:p>
          </p:txBody>
        </p:sp>
        <p:sp>
          <p:nvSpPr>
            <p:cNvPr id="75931" name="Text Box 133"/>
            <p:cNvSpPr txBox="1">
              <a:spLocks noChangeArrowheads="1"/>
            </p:cNvSpPr>
            <p:nvPr/>
          </p:nvSpPr>
          <p:spPr bwMode="auto">
            <a:xfrm>
              <a:off x="1720"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1500</a:t>
              </a:r>
            </a:p>
          </p:txBody>
        </p:sp>
        <p:sp>
          <p:nvSpPr>
            <p:cNvPr id="75932" name="Text Box 134"/>
            <p:cNvSpPr txBox="1">
              <a:spLocks noChangeArrowheads="1"/>
            </p:cNvSpPr>
            <p:nvPr/>
          </p:nvSpPr>
          <p:spPr bwMode="auto">
            <a:xfrm>
              <a:off x="1953"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1500</a:t>
              </a:r>
            </a:p>
          </p:txBody>
        </p:sp>
        <p:sp>
          <p:nvSpPr>
            <p:cNvPr id="75933" name="Text Box 135"/>
            <p:cNvSpPr txBox="1">
              <a:spLocks noChangeArrowheads="1"/>
            </p:cNvSpPr>
            <p:nvPr/>
          </p:nvSpPr>
          <p:spPr bwMode="auto">
            <a:xfrm>
              <a:off x="2190"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75934" name="Text Box 136"/>
            <p:cNvSpPr txBox="1">
              <a:spLocks noChangeArrowheads="1"/>
            </p:cNvSpPr>
            <p:nvPr/>
          </p:nvSpPr>
          <p:spPr bwMode="auto">
            <a:xfrm>
              <a:off x="2425"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75935" name="Text Box 137"/>
            <p:cNvSpPr txBox="1">
              <a:spLocks noChangeArrowheads="1"/>
            </p:cNvSpPr>
            <p:nvPr/>
          </p:nvSpPr>
          <p:spPr bwMode="auto">
            <a:xfrm>
              <a:off x="2654"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75936" name="Text Box 138"/>
            <p:cNvSpPr txBox="1">
              <a:spLocks noChangeArrowheads="1"/>
            </p:cNvSpPr>
            <p:nvPr/>
          </p:nvSpPr>
          <p:spPr bwMode="auto">
            <a:xfrm>
              <a:off x="2893"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75937" name="Text Box 139"/>
            <p:cNvSpPr txBox="1">
              <a:spLocks noChangeArrowheads="1"/>
            </p:cNvSpPr>
            <p:nvPr/>
          </p:nvSpPr>
          <p:spPr bwMode="auto">
            <a:xfrm>
              <a:off x="3122"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75938" name="Text Box 140"/>
            <p:cNvSpPr txBox="1">
              <a:spLocks noChangeArrowheads="1"/>
            </p:cNvSpPr>
            <p:nvPr/>
          </p:nvSpPr>
          <p:spPr bwMode="auto">
            <a:xfrm>
              <a:off x="3359"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75939" name="Text Box 141"/>
            <p:cNvSpPr txBox="1">
              <a:spLocks noChangeArrowheads="1"/>
            </p:cNvSpPr>
            <p:nvPr/>
          </p:nvSpPr>
          <p:spPr bwMode="auto">
            <a:xfrm>
              <a:off x="3588"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2000</a:t>
              </a:r>
            </a:p>
          </p:txBody>
        </p:sp>
        <p:sp>
          <p:nvSpPr>
            <p:cNvPr id="75940" name="Text Box 142"/>
            <p:cNvSpPr txBox="1">
              <a:spLocks noChangeArrowheads="1"/>
            </p:cNvSpPr>
            <p:nvPr/>
          </p:nvSpPr>
          <p:spPr bwMode="auto">
            <a:xfrm>
              <a:off x="3823"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1750</a:t>
              </a:r>
            </a:p>
          </p:txBody>
        </p:sp>
        <p:sp>
          <p:nvSpPr>
            <p:cNvPr id="75941" name="Text Box 143"/>
            <p:cNvSpPr txBox="1">
              <a:spLocks noChangeArrowheads="1"/>
            </p:cNvSpPr>
            <p:nvPr/>
          </p:nvSpPr>
          <p:spPr bwMode="auto">
            <a:xfrm>
              <a:off x="4056"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1750</a:t>
              </a:r>
            </a:p>
          </p:txBody>
        </p:sp>
        <p:sp>
          <p:nvSpPr>
            <p:cNvPr id="75942" name="Text Box 144"/>
            <p:cNvSpPr txBox="1">
              <a:spLocks noChangeArrowheads="1"/>
            </p:cNvSpPr>
            <p:nvPr/>
          </p:nvSpPr>
          <p:spPr bwMode="auto">
            <a:xfrm>
              <a:off x="4288"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1750</a:t>
              </a:r>
            </a:p>
          </p:txBody>
        </p:sp>
        <p:sp>
          <p:nvSpPr>
            <p:cNvPr id="75943" name="Text Box 145"/>
            <p:cNvSpPr txBox="1">
              <a:spLocks noChangeArrowheads="1"/>
            </p:cNvSpPr>
            <p:nvPr/>
          </p:nvSpPr>
          <p:spPr bwMode="auto">
            <a:xfrm>
              <a:off x="4523"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1750</a:t>
              </a:r>
            </a:p>
          </p:txBody>
        </p:sp>
        <p:sp>
          <p:nvSpPr>
            <p:cNvPr id="75944" name="Text Box 146"/>
            <p:cNvSpPr txBox="1">
              <a:spLocks noChangeArrowheads="1"/>
            </p:cNvSpPr>
            <p:nvPr/>
          </p:nvSpPr>
          <p:spPr bwMode="auto">
            <a:xfrm>
              <a:off x="4752"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1750</a:t>
              </a:r>
            </a:p>
          </p:txBody>
        </p:sp>
        <p:sp>
          <p:nvSpPr>
            <p:cNvPr id="75945" name="Text Box 147"/>
            <p:cNvSpPr txBox="1">
              <a:spLocks noChangeArrowheads="1"/>
            </p:cNvSpPr>
            <p:nvPr/>
          </p:nvSpPr>
          <p:spPr bwMode="auto">
            <a:xfrm>
              <a:off x="4985"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1750</a:t>
              </a:r>
            </a:p>
          </p:txBody>
        </p:sp>
        <p:sp>
          <p:nvSpPr>
            <p:cNvPr id="75946" name="Text Box 148"/>
            <p:cNvSpPr txBox="1">
              <a:spLocks noChangeArrowheads="1"/>
            </p:cNvSpPr>
            <p:nvPr/>
          </p:nvSpPr>
          <p:spPr bwMode="auto">
            <a:xfrm>
              <a:off x="5209"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1750</a:t>
              </a:r>
            </a:p>
          </p:txBody>
        </p:sp>
        <p:sp>
          <p:nvSpPr>
            <p:cNvPr id="75947" name="Text Box 149"/>
            <p:cNvSpPr txBox="1">
              <a:spLocks noChangeArrowheads="1"/>
            </p:cNvSpPr>
            <p:nvPr/>
          </p:nvSpPr>
          <p:spPr bwMode="auto">
            <a:xfrm>
              <a:off x="5439"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1750</a:t>
              </a:r>
            </a:p>
          </p:txBody>
        </p:sp>
        <p:sp>
          <p:nvSpPr>
            <p:cNvPr id="75948" name="Text Box 150"/>
            <p:cNvSpPr txBox="1">
              <a:spLocks noChangeArrowheads="1"/>
            </p:cNvSpPr>
            <p:nvPr/>
          </p:nvSpPr>
          <p:spPr bwMode="auto">
            <a:xfrm>
              <a:off x="5677" y="3790"/>
              <a:ext cx="3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1750</a:t>
              </a:r>
            </a:p>
          </p:txBody>
        </p:sp>
      </p:grpSp>
      <p:sp>
        <p:nvSpPr>
          <p:cNvPr id="1597595" name="Text Box 155"/>
          <p:cNvSpPr txBox="1">
            <a:spLocks noChangeArrowheads="1"/>
          </p:cNvSpPr>
          <p:nvPr/>
        </p:nvSpPr>
        <p:spPr bwMode="auto">
          <a:xfrm>
            <a:off x="4118183" y="1250950"/>
            <a:ext cx="5263734" cy="265992"/>
          </a:xfrm>
          <a:prstGeom prst="rect">
            <a:avLst/>
          </a:prstGeom>
          <a:solidFill>
            <a:srgbClr val="009900"/>
          </a:solidFill>
          <a:ln w="9525">
            <a:solidFill>
              <a:srgbClr val="3333CC"/>
            </a:solidFill>
            <a:miter lim="800000"/>
            <a:headEnd/>
            <a:tailEnd/>
          </a:ln>
          <a:effectLs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eaLnBrk="1" hangingPunct="1"/>
            <a:r>
              <a:rPr lang="fr-FR" altLang="fr-FR" sz="1100" dirty="0">
                <a:solidFill>
                  <a:schemeClr val="bg1"/>
                </a:solidFill>
              </a:rPr>
              <a:t>Besoin net = Besoin brut – Stock </a:t>
            </a:r>
            <a:r>
              <a:rPr lang="fr-FR" altLang="fr-FR" sz="1100" dirty="0" err="1">
                <a:solidFill>
                  <a:schemeClr val="bg1"/>
                </a:solidFill>
              </a:rPr>
              <a:t>disp</a:t>
            </a:r>
            <a:r>
              <a:rPr lang="fr-FR" altLang="fr-FR" sz="1100" dirty="0">
                <a:solidFill>
                  <a:schemeClr val="bg1"/>
                </a:solidFill>
              </a:rPr>
              <a:t>. la </a:t>
            </a:r>
            <a:r>
              <a:rPr lang="fr-FR" altLang="fr-FR" sz="1100" b="1" dirty="0">
                <a:solidFill>
                  <a:schemeClr val="bg1"/>
                </a:solidFill>
              </a:rPr>
              <a:t>veille</a:t>
            </a:r>
            <a:r>
              <a:rPr lang="fr-FR" altLang="fr-FR" sz="1100" dirty="0">
                <a:solidFill>
                  <a:schemeClr val="bg1"/>
                </a:solidFill>
              </a:rPr>
              <a:t> – Réception prévue + Stock sécu.</a:t>
            </a:r>
          </a:p>
        </p:txBody>
      </p:sp>
      <p:sp>
        <p:nvSpPr>
          <p:cNvPr id="1597597" name="Text Box 157"/>
          <p:cNvSpPr txBox="1">
            <a:spLocks noChangeArrowheads="1"/>
          </p:cNvSpPr>
          <p:nvPr/>
        </p:nvSpPr>
        <p:spPr bwMode="auto">
          <a:xfrm>
            <a:off x="3090555" y="857250"/>
            <a:ext cx="2580307" cy="265992"/>
          </a:xfrm>
          <a:prstGeom prst="rect">
            <a:avLst/>
          </a:prstGeom>
          <a:solidFill>
            <a:srgbClr val="009900"/>
          </a:solidFill>
          <a:ln w="9525">
            <a:solidFill>
              <a:srgbClr val="3333CC"/>
            </a:solidFill>
            <a:miter lim="800000"/>
            <a:headEnd/>
            <a:tailEnd/>
          </a:ln>
          <a:effectLs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eaLnBrk="1" hangingPunct="1"/>
            <a:r>
              <a:rPr lang="fr-FR" altLang="fr-FR" sz="1100" b="1" dirty="0">
                <a:solidFill>
                  <a:schemeClr val="bg1"/>
                </a:solidFill>
              </a:rPr>
              <a:t>L’Ordre </a:t>
            </a:r>
            <a:r>
              <a:rPr lang="fr-FR" altLang="fr-FR" sz="1100" b="1" dirty="0" smtClean="0">
                <a:solidFill>
                  <a:schemeClr val="bg1"/>
                </a:solidFill>
              </a:rPr>
              <a:t>suggéré </a:t>
            </a:r>
            <a:r>
              <a:rPr lang="fr-FR" altLang="fr-FR" sz="1100" b="1" dirty="0">
                <a:solidFill>
                  <a:schemeClr val="bg1"/>
                </a:solidFill>
              </a:rPr>
              <a:t>est dans le passé !</a:t>
            </a:r>
          </a:p>
        </p:txBody>
      </p:sp>
      <p:sp>
        <p:nvSpPr>
          <p:cNvPr id="1597592" name="Text Box 152"/>
          <p:cNvSpPr txBox="1">
            <a:spLocks noChangeArrowheads="1"/>
          </p:cNvSpPr>
          <p:nvPr/>
        </p:nvSpPr>
        <p:spPr bwMode="auto">
          <a:xfrm>
            <a:off x="7573963" y="3403600"/>
            <a:ext cx="5397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1710</a:t>
            </a:r>
          </a:p>
        </p:txBody>
      </p:sp>
      <p:sp>
        <p:nvSpPr>
          <p:cNvPr id="1597481" name="Text Box 41"/>
          <p:cNvSpPr txBox="1">
            <a:spLocks noChangeArrowheads="1"/>
          </p:cNvSpPr>
          <p:nvPr/>
        </p:nvSpPr>
        <p:spPr bwMode="auto">
          <a:xfrm>
            <a:off x="7196138" y="3397250"/>
            <a:ext cx="5397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1710</a:t>
            </a:r>
          </a:p>
        </p:txBody>
      </p:sp>
      <p:grpSp>
        <p:nvGrpSpPr>
          <p:cNvPr id="1597620" name="Group 180"/>
          <p:cNvGrpSpPr>
            <a:grpSpLocks/>
          </p:cNvGrpSpPr>
          <p:nvPr/>
        </p:nvGrpSpPr>
        <p:grpSpPr bwMode="auto">
          <a:xfrm>
            <a:off x="2079625" y="2297113"/>
            <a:ext cx="7408863" cy="3387725"/>
            <a:chOff x="1308" y="1446"/>
            <a:chExt cx="4667" cy="2134"/>
          </a:xfrm>
        </p:grpSpPr>
        <p:sp>
          <p:nvSpPr>
            <p:cNvPr id="75915" name="Rectangle 171"/>
            <p:cNvSpPr>
              <a:spLocks noChangeArrowheads="1"/>
            </p:cNvSpPr>
            <p:nvPr/>
          </p:nvSpPr>
          <p:spPr bwMode="auto">
            <a:xfrm>
              <a:off x="3885" y="2183"/>
              <a:ext cx="224" cy="167"/>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5916" name="Rectangle 172"/>
            <p:cNvSpPr>
              <a:spLocks noChangeArrowheads="1"/>
            </p:cNvSpPr>
            <p:nvPr/>
          </p:nvSpPr>
          <p:spPr bwMode="auto">
            <a:xfrm>
              <a:off x="3868" y="2188"/>
              <a:ext cx="696" cy="82"/>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5917" name="Rectangle 168"/>
            <p:cNvSpPr>
              <a:spLocks noChangeArrowheads="1"/>
            </p:cNvSpPr>
            <p:nvPr/>
          </p:nvSpPr>
          <p:spPr bwMode="auto">
            <a:xfrm>
              <a:off x="1308" y="3501"/>
              <a:ext cx="2331" cy="79"/>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5918" name="Rectangle 169"/>
            <p:cNvSpPr>
              <a:spLocks noChangeArrowheads="1"/>
            </p:cNvSpPr>
            <p:nvPr/>
          </p:nvSpPr>
          <p:spPr bwMode="auto">
            <a:xfrm>
              <a:off x="3415" y="2350"/>
              <a:ext cx="224" cy="1191"/>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5919" name="Rectangle 170"/>
            <p:cNvSpPr>
              <a:spLocks noChangeArrowheads="1"/>
            </p:cNvSpPr>
            <p:nvPr/>
          </p:nvSpPr>
          <p:spPr bwMode="auto">
            <a:xfrm>
              <a:off x="3412" y="2348"/>
              <a:ext cx="696" cy="82"/>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5920" name="Rectangle 173"/>
            <p:cNvSpPr>
              <a:spLocks noChangeArrowheads="1"/>
            </p:cNvSpPr>
            <p:nvPr/>
          </p:nvSpPr>
          <p:spPr bwMode="auto">
            <a:xfrm>
              <a:off x="4352" y="1525"/>
              <a:ext cx="224" cy="697"/>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5921" name="Rectangle 176"/>
            <p:cNvSpPr>
              <a:spLocks noChangeArrowheads="1"/>
            </p:cNvSpPr>
            <p:nvPr/>
          </p:nvSpPr>
          <p:spPr bwMode="auto">
            <a:xfrm>
              <a:off x="4355" y="1525"/>
              <a:ext cx="1610" cy="73"/>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5922" name="Text Box 174"/>
            <p:cNvSpPr txBox="1">
              <a:spLocks noChangeArrowheads="1"/>
            </p:cNvSpPr>
            <p:nvPr/>
          </p:nvSpPr>
          <p:spPr bwMode="auto">
            <a:xfrm>
              <a:off x="4363" y="1490"/>
              <a:ext cx="200"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900">
                  <a:solidFill>
                    <a:schemeClr val="tx1"/>
                  </a:solidFill>
                </a:rPr>
                <a:t>50</a:t>
              </a:r>
            </a:p>
          </p:txBody>
        </p:sp>
        <p:sp>
          <p:nvSpPr>
            <p:cNvPr id="75923" name="Rectangle 177"/>
            <p:cNvSpPr>
              <a:spLocks noChangeArrowheads="1"/>
            </p:cNvSpPr>
            <p:nvPr/>
          </p:nvSpPr>
          <p:spPr bwMode="auto">
            <a:xfrm>
              <a:off x="5751" y="1446"/>
              <a:ext cx="224" cy="111"/>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sp>
        <p:nvSpPr>
          <p:cNvPr id="75892" name="Text Box 178"/>
          <p:cNvSpPr txBox="1">
            <a:spLocks noChangeArrowheads="1"/>
          </p:cNvSpPr>
          <p:nvPr/>
        </p:nvSpPr>
        <p:spPr bwMode="auto">
          <a:xfrm>
            <a:off x="9147175" y="2239963"/>
            <a:ext cx="3175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900">
                <a:solidFill>
                  <a:schemeClr val="tx1"/>
                </a:solidFill>
              </a:rPr>
              <a:t>50</a:t>
            </a:r>
          </a:p>
        </p:txBody>
      </p:sp>
      <p:sp>
        <p:nvSpPr>
          <p:cNvPr id="1597480" name="Text Box 40"/>
          <p:cNvSpPr txBox="1">
            <a:spLocks noChangeArrowheads="1"/>
          </p:cNvSpPr>
          <p:nvPr/>
        </p:nvSpPr>
        <p:spPr bwMode="auto">
          <a:xfrm>
            <a:off x="6464300" y="3397250"/>
            <a:ext cx="4619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560</a:t>
            </a:r>
          </a:p>
        </p:txBody>
      </p:sp>
      <p:sp>
        <p:nvSpPr>
          <p:cNvPr id="1597479" name="Text Box 39"/>
          <p:cNvSpPr txBox="1">
            <a:spLocks noChangeArrowheads="1"/>
          </p:cNvSpPr>
          <p:nvPr/>
        </p:nvSpPr>
        <p:spPr bwMode="auto">
          <a:xfrm>
            <a:off x="6099175" y="3397250"/>
            <a:ext cx="4603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560</a:t>
            </a:r>
          </a:p>
        </p:txBody>
      </p:sp>
      <p:sp>
        <p:nvSpPr>
          <p:cNvPr id="1597591" name="Text Box 151"/>
          <p:cNvSpPr txBox="1">
            <a:spLocks noChangeArrowheads="1"/>
          </p:cNvSpPr>
          <p:nvPr/>
        </p:nvSpPr>
        <p:spPr bwMode="auto">
          <a:xfrm>
            <a:off x="6794500" y="3397250"/>
            <a:ext cx="5397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1710</a:t>
            </a:r>
          </a:p>
        </p:txBody>
      </p:sp>
      <p:sp>
        <p:nvSpPr>
          <p:cNvPr id="1597482" name="Text Box 42"/>
          <p:cNvSpPr txBox="1">
            <a:spLocks noChangeArrowheads="1"/>
          </p:cNvSpPr>
          <p:nvPr/>
        </p:nvSpPr>
        <p:spPr bwMode="auto">
          <a:xfrm>
            <a:off x="6084888" y="3527425"/>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1750</a:t>
            </a:r>
          </a:p>
        </p:txBody>
      </p:sp>
      <p:sp>
        <p:nvSpPr>
          <p:cNvPr id="1597457" name="Line 17"/>
          <p:cNvSpPr>
            <a:spLocks noChangeShapeType="1"/>
          </p:cNvSpPr>
          <p:nvPr/>
        </p:nvSpPr>
        <p:spPr bwMode="auto">
          <a:xfrm>
            <a:off x="6934200" y="1633538"/>
            <a:ext cx="0" cy="1373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97458" name="Line 18"/>
          <p:cNvSpPr>
            <a:spLocks noChangeShapeType="1"/>
          </p:cNvSpPr>
          <p:nvPr/>
        </p:nvSpPr>
        <p:spPr bwMode="auto">
          <a:xfrm>
            <a:off x="7099300" y="2547938"/>
            <a:ext cx="0" cy="458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97459" name="Text Box 19"/>
          <p:cNvSpPr txBox="1">
            <a:spLocks noChangeArrowheads="1"/>
          </p:cNvSpPr>
          <p:nvPr/>
        </p:nvSpPr>
        <p:spPr bwMode="auto">
          <a:xfrm>
            <a:off x="6811963" y="3005138"/>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1150</a:t>
            </a:r>
          </a:p>
        </p:txBody>
      </p:sp>
      <p:sp>
        <p:nvSpPr>
          <p:cNvPr id="1597486" name="Text Box 46"/>
          <p:cNvSpPr txBox="1">
            <a:spLocks noChangeArrowheads="1"/>
          </p:cNvSpPr>
          <p:nvPr/>
        </p:nvSpPr>
        <p:spPr bwMode="auto">
          <a:xfrm>
            <a:off x="6875463" y="3265488"/>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290</a:t>
            </a:r>
          </a:p>
        </p:txBody>
      </p:sp>
      <p:sp>
        <p:nvSpPr>
          <p:cNvPr id="1597554" name="Text Box 114"/>
          <p:cNvSpPr txBox="1">
            <a:spLocks noChangeArrowheads="1"/>
          </p:cNvSpPr>
          <p:nvPr/>
        </p:nvSpPr>
        <p:spPr bwMode="auto">
          <a:xfrm>
            <a:off x="2063750" y="5484813"/>
            <a:ext cx="4238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500</a:t>
            </a:r>
          </a:p>
        </p:txBody>
      </p:sp>
      <p:sp>
        <p:nvSpPr>
          <p:cNvPr id="1597502" name="Text Box 62"/>
          <p:cNvSpPr txBox="1">
            <a:spLocks noChangeArrowheads="1"/>
          </p:cNvSpPr>
          <p:nvPr/>
        </p:nvSpPr>
        <p:spPr bwMode="auto">
          <a:xfrm>
            <a:off x="5383213" y="3921125"/>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600</a:t>
            </a:r>
          </a:p>
        </p:txBody>
      </p:sp>
      <p:sp>
        <p:nvSpPr>
          <p:cNvPr id="1597518" name="Text Box 78"/>
          <p:cNvSpPr txBox="1">
            <a:spLocks noChangeArrowheads="1"/>
          </p:cNvSpPr>
          <p:nvPr/>
        </p:nvSpPr>
        <p:spPr bwMode="auto">
          <a:xfrm>
            <a:off x="5346700" y="41910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1600</a:t>
            </a:r>
          </a:p>
        </p:txBody>
      </p:sp>
      <p:sp>
        <p:nvSpPr>
          <p:cNvPr id="1597535" name="Line 95"/>
          <p:cNvSpPr>
            <a:spLocks noChangeShapeType="1"/>
          </p:cNvSpPr>
          <p:nvPr/>
        </p:nvSpPr>
        <p:spPr bwMode="auto">
          <a:xfrm>
            <a:off x="5613400" y="3844925"/>
            <a:ext cx="0" cy="10652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97536" name="Text Box 96"/>
          <p:cNvSpPr txBox="1">
            <a:spLocks noChangeArrowheads="1"/>
          </p:cNvSpPr>
          <p:nvPr/>
        </p:nvSpPr>
        <p:spPr bwMode="auto">
          <a:xfrm>
            <a:off x="5316538" y="4843463"/>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1750</a:t>
            </a:r>
          </a:p>
        </p:txBody>
      </p:sp>
      <p:sp>
        <p:nvSpPr>
          <p:cNvPr id="1597553" name="Text Box 113"/>
          <p:cNvSpPr txBox="1">
            <a:spLocks noChangeArrowheads="1"/>
          </p:cNvSpPr>
          <p:nvPr/>
        </p:nvSpPr>
        <p:spPr bwMode="auto">
          <a:xfrm>
            <a:off x="5383213" y="5356225"/>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500</a:t>
            </a:r>
          </a:p>
        </p:txBody>
      </p:sp>
      <p:sp>
        <p:nvSpPr>
          <p:cNvPr id="1597483" name="Text Box 43"/>
          <p:cNvSpPr txBox="1">
            <a:spLocks noChangeArrowheads="1"/>
          </p:cNvSpPr>
          <p:nvPr/>
        </p:nvSpPr>
        <p:spPr bwMode="auto">
          <a:xfrm>
            <a:off x="5346700" y="3657600"/>
            <a:ext cx="5016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1750</a:t>
            </a:r>
          </a:p>
        </p:txBody>
      </p:sp>
      <p:sp>
        <p:nvSpPr>
          <p:cNvPr id="1597552" name="Text Box 112"/>
          <p:cNvSpPr txBox="1">
            <a:spLocks noChangeArrowheads="1"/>
          </p:cNvSpPr>
          <p:nvPr/>
        </p:nvSpPr>
        <p:spPr bwMode="auto">
          <a:xfrm>
            <a:off x="5353050" y="5230813"/>
            <a:ext cx="4619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rgbClr val="FF0000"/>
                </a:solidFill>
              </a:rPr>
              <a:t> 250</a:t>
            </a:r>
          </a:p>
        </p:txBody>
      </p:sp>
      <p:sp>
        <p:nvSpPr>
          <p:cNvPr id="1597555" name="Text Box 115"/>
          <p:cNvSpPr txBox="1">
            <a:spLocks noChangeArrowheads="1"/>
          </p:cNvSpPr>
          <p:nvPr/>
        </p:nvSpPr>
        <p:spPr bwMode="auto">
          <a:xfrm>
            <a:off x="5373688" y="5114925"/>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100">
                <a:solidFill>
                  <a:schemeClr val="tx1"/>
                </a:solidFill>
              </a:rPr>
              <a:t>750</a:t>
            </a:r>
          </a:p>
        </p:txBody>
      </p:sp>
      <p:sp>
        <p:nvSpPr>
          <p:cNvPr id="1597621" name="Text Box 181"/>
          <p:cNvSpPr txBox="1">
            <a:spLocks noChangeArrowheads="1"/>
          </p:cNvSpPr>
          <p:nvPr/>
        </p:nvSpPr>
        <p:spPr bwMode="auto">
          <a:xfrm>
            <a:off x="6192794" y="893763"/>
            <a:ext cx="2197189" cy="265992"/>
          </a:xfrm>
          <a:prstGeom prst="rect">
            <a:avLst/>
          </a:prstGeom>
          <a:solidFill>
            <a:srgbClr val="009900"/>
          </a:solidFill>
          <a:ln w="9525">
            <a:solidFill>
              <a:srgbClr val="3333CC"/>
            </a:solidFill>
            <a:miter lim="800000"/>
            <a:headEnd/>
            <a:tailEnd/>
          </a:ln>
          <a:effectLs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eaLnBrk="1" hangingPunct="1"/>
            <a:r>
              <a:rPr lang="fr-FR" altLang="fr-FR" sz="1100" b="1">
                <a:solidFill>
                  <a:schemeClr val="bg1"/>
                </a:solidFill>
              </a:rPr>
              <a:t>Pour un besoin dans 1 mois ! </a:t>
            </a:r>
          </a:p>
        </p:txBody>
      </p:sp>
      <p:sp>
        <p:nvSpPr>
          <p:cNvPr id="75911" name="Rectangle 1"/>
          <p:cNvSpPr>
            <a:spLocks noChangeArrowheads="1"/>
          </p:cNvSpPr>
          <p:nvPr/>
        </p:nvSpPr>
        <p:spPr bwMode="auto">
          <a:xfrm>
            <a:off x="2503488" y="592138"/>
            <a:ext cx="1119187" cy="103187"/>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5912" name="Rectangle 178"/>
          <p:cNvSpPr>
            <a:spLocks noChangeArrowheads="1"/>
          </p:cNvSpPr>
          <p:nvPr/>
        </p:nvSpPr>
        <p:spPr bwMode="auto">
          <a:xfrm>
            <a:off x="4265613" y="596900"/>
            <a:ext cx="1119187" cy="103188"/>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5913" name="Rectangle 179"/>
          <p:cNvSpPr>
            <a:spLocks noChangeArrowheads="1"/>
          </p:cNvSpPr>
          <p:nvPr/>
        </p:nvSpPr>
        <p:spPr bwMode="auto">
          <a:xfrm>
            <a:off x="6132513" y="592138"/>
            <a:ext cx="1119187" cy="103187"/>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5914" name="Rectangle 180"/>
          <p:cNvSpPr>
            <a:spLocks noChangeArrowheads="1"/>
          </p:cNvSpPr>
          <p:nvPr/>
        </p:nvSpPr>
        <p:spPr bwMode="auto">
          <a:xfrm>
            <a:off x="7924800" y="592138"/>
            <a:ext cx="1119188" cy="103187"/>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82" name="Text Box 19"/>
          <p:cNvSpPr txBox="1">
            <a:spLocks noChangeArrowheads="1"/>
          </p:cNvSpPr>
          <p:nvPr/>
        </p:nvSpPr>
        <p:spPr bwMode="auto">
          <a:xfrm>
            <a:off x="369924" y="1000248"/>
            <a:ext cx="601493" cy="558380"/>
          </a:xfrm>
          <a:prstGeom prst="rect">
            <a:avLst/>
          </a:prstGeom>
          <a:solidFill>
            <a:schemeClr val="bg1"/>
          </a:solidFill>
          <a:ln>
            <a:noFill/>
          </a:ln>
          <a:effectLst/>
          <a:extLst/>
        </p:spPr>
        <p:txBody>
          <a:bodyPr wrap="squar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800" b="1" dirty="0" smtClean="0">
                <a:solidFill>
                  <a:schemeClr val="tx1"/>
                </a:solidFill>
              </a:rPr>
              <a:t>Sécu: 0</a:t>
            </a:r>
            <a:endParaRPr lang="fr-FR" altLang="fr-FR" sz="800" b="1" dirty="0">
              <a:solidFill>
                <a:schemeClr val="tx1"/>
              </a:solidFill>
            </a:endParaRPr>
          </a:p>
          <a:p>
            <a:pPr algn="l" eaLnBrk="1" hangingPunct="1"/>
            <a:r>
              <a:rPr lang="fr-FR" altLang="fr-FR" sz="800" b="1" dirty="0" smtClean="0">
                <a:solidFill>
                  <a:schemeClr val="tx1"/>
                </a:solidFill>
              </a:rPr>
              <a:t>Lmul:10</a:t>
            </a:r>
            <a:endParaRPr lang="fr-FR" altLang="fr-FR" sz="800" b="1" dirty="0">
              <a:solidFill>
                <a:schemeClr val="tx1"/>
              </a:solidFill>
            </a:endParaRPr>
          </a:p>
          <a:p>
            <a:pPr algn="l" eaLnBrk="1" hangingPunct="1"/>
            <a:r>
              <a:rPr lang="fr-FR" altLang="fr-FR" sz="800" b="1" dirty="0">
                <a:solidFill>
                  <a:schemeClr val="tx1"/>
                </a:solidFill>
              </a:rPr>
              <a:t>Lot : BQ</a:t>
            </a:r>
          </a:p>
          <a:p>
            <a:pPr algn="l" eaLnBrk="1" hangingPunct="1"/>
            <a:r>
              <a:rPr lang="fr-FR" altLang="fr-FR" sz="600" b="1" dirty="0" smtClean="0">
                <a:solidFill>
                  <a:schemeClr val="tx1"/>
                </a:solidFill>
              </a:rPr>
              <a:t>Délai  </a:t>
            </a:r>
            <a:r>
              <a:rPr lang="fr-FR" altLang="fr-FR" sz="600" b="1" dirty="0">
                <a:solidFill>
                  <a:schemeClr val="tx1"/>
                </a:solidFill>
              </a:rPr>
              <a:t>: 2j</a:t>
            </a:r>
          </a:p>
        </p:txBody>
      </p:sp>
      <p:sp>
        <p:nvSpPr>
          <p:cNvPr id="183" name="Text Box 19"/>
          <p:cNvSpPr txBox="1">
            <a:spLocks noChangeArrowheads="1"/>
          </p:cNvSpPr>
          <p:nvPr/>
        </p:nvSpPr>
        <p:spPr bwMode="auto">
          <a:xfrm>
            <a:off x="364777" y="1935261"/>
            <a:ext cx="627446" cy="558380"/>
          </a:xfrm>
          <a:prstGeom prst="rect">
            <a:avLst/>
          </a:prstGeom>
          <a:solidFill>
            <a:schemeClr val="bg1"/>
          </a:solidFill>
          <a:ln>
            <a:noFill/>
          </a:ln>
          <a:effectLst/>
          <a:extLst/>
        </p:spPr>
        <p:txBody>
          <a:bodyPr wrap="squar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800" b="1" dirty="0" smtClean="0">
                <a:solidFill>
                  <a:schemeClr val="tx1"/>
                </a:solidFill>
              </a:rPr>
              <a:t>Sécu: 0</a:t>
            </a:r>
            <a:endParaRPr lang="fr-FR" altLang="fr-FR" sz="800" b="1" dirty="0">
              <a:solidFill>
                <a:schemeClr val="tx1"/>
              </a:solidFill>
            </a:endParaRPr>
          </a:p>
          <a:p>
            <a:pPr algn="l" eaLnBrk="1" hangingPunct="1"/>
            <a:r>
              <a:rPr lang="fr-FR" altLang="fr-FR" sz="800" b="1" dirty="0" smtClean="0">
                <a:solidFill>
                  <a:schemeClr val="tx1"/>
                </a:solidFill>
              </a:rPr>
              <a:t>Lmul:50</a:t>
            </a:r>
            <a:endParaRPr lang="fr-FR" altLang="fr-FR" sz="800" b="1" dirty="0">
              <a:solidFill>
                <a:schemeClr val="tx1"/>
              </a:solidFill>
            </a:endParaRPr>
          </a:p>
          <a:p>
            <a:pPr algn="l" eaLnBrk="1" hangingPunct="1"/>
            <a:r>
              <a:rPr lang="fr-FR" altLang="fr-FR" sz="800" b="1" dirty="0">
                <a:solidFill>
                  <a:schemeClr val="tx1"/>
                </a:solidFill>
              </a:rPr>
              <a:t>Lot : BQ</a:t>
            </a:r>
          </a:p>
          <a:p>
            <a:pPr algn="l" eaLnBrk="1" hangingPunct="1"/>
            <a:r>
              <a:rPr lang="fr-FR" altLang="fr-FR" sz="600" b="1" dirty="0" smtClean="0">
                <a:solidFill>
                  <a:schemeClr val="tx1"/>
                </a:solidFill>
              </a:rPr>
              <a:t>Délai  </a:t>
            </a:r>
            <a:r>
              <a:rPr lang="fr-FR" altLang="fr-FR" sz="600" b="1" dirty="0">
                <a:solidFill>
                  <a:schemeClr val="tx1"/>
                </a:solidFill>
              </a:rPr>
              <a:t>: </a:t>
            </a:r>
            <a:r>
              <a:rPr lang="fr-FR" altLang="fr-FR" sz="600" b="1" dirty="0" smtClean="0">
                <a:solidFill>
                  <a:schemeClr val="tx1"/>
                </a:solidFill>
              </a:rPr>
              <a:t>6 J</a:t>
            </a:r>
            <a:endParaRPr lang="fr-FR" altLang="fr-FR" sz="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597462"/>
                                        </p:tgtEl>
                                        <p:attrNameLst>
                                          <p:attrName>style.visibility</p:attrName>
                                        </p:attrNameLst>
                                      </p:cBhvr>
                                      <p:to>
                                        <p:strVal val="visible"/>
                                      </p:to>
                                    </p:set>
                                    <p:anim calcmode="lin" valueType="num">
                                      <p:cBhvr>
                                        <p:cTn id="7" dur="500" fill="hold"/>
                                        <p:tgtEl>
                                          <p:spTgt spid="1597462"/>
                                        </p:tgtEl>
                                        <p:attrNameLst>
                                          <p:attrName>ppt_w</p:attrName>
                                        </p:attrNameLst>
                                      </p:cBhvr>
                                      <p:tavLst>
                                        <p:tav tm="0">
                                          <p:val>
                                            <p:strVal val="2/3*#ppt_w"/>
                                          </p:val>
                                        </p:tav>
                                        <p:tav tm="100000">
                                          <p:val>
                                            <p:strVal val="#ppt_w"/>
                                          </p:val>
                                        </p:tav>
                                      </p:tavLst>
                                    </p:anim>
                                    <p:anim calcmode="lin" valueType="num">
                                      <p:cBhvr>
                                        <p:cTn id="8" dur="500" fill="hold"/>
                                        <p:tgtEl>
                                          <p:spTgt spid="159746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597443"/>
                                        </p:tgtEl>
                                        <p:attrNameLst>
                                          <p:attrName>style.visibility</p:attrName>
                                        </p:attrNameLst>
                                      </p:cBhvr>
                                      <p:to>
                                        <p:strVal val="visible"/>
                                      </p:to>
                                    </p:set>
                                    <p:anim calcmode="lin" valueType="num">
                                      <p:cBhvr>
                                        <p:cTn id="13" dur="500" fill="hold"/>
                                        <p:tgtEl>
                                          <p:spTgt spid="1597443"/>
                                        </p:tgtEl>
                                        <p:attrNameLst>
                                          <p:attrName>ppt_w</p:attrName>
                                        </p:attrNameLst>
                                      </p:cBhvr>
                                      <p:tavLst>
                                        <p:tav tm="0">
                                          <p:val>
                                            <p:strVal val="2/3*#ppt_w"/>
                                          </p:val>
                                        </p:tav>
                                        <p:tav tm="100000">
                                          <p:val>
                                            <p:strVal val="#ppt_w"/>
                                          </p:val>
                                        </p:tav>
                                      </p:tavLst>
                                    </p:anim>
                                    <p:anim calcmode="lin" valueType="num">
                                      <p:cBhvr>
                                        <p:cTn id="14" dur="500" fill="hold"/>
                                        <p:tgtEl>
                                          <p:spTgt spid="1597443"/>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597444"/>
                                        </p:tgtEl>
                                        <p:attrNameLst>
                                          <p:attrName>style.visibility</p:attrName>
                                        </p:attrNameLst>
                                      </p:cBhvr>
                                      <p:to>
                                        <p:strVal val="visible"/>
                                      </p:to>
                                    </p:set>
                                    <p:anim calcmode="lin" valueType="num">
                                      <p:cBhvr>
                                        <p:cTn id="19" dur="500" fill="hold"/>
                                        <p:tgtEl>
                                          <p:spTgt spid="1597444"/>
                                        </p:tgtEl>
                                        <p:attrNameLst>
                                          <p:attrName>ppt_w</p:attrName>
                                        </p:attrNameLst>
                                      </p:cBhvr>
                                      <p:tavLst>
                                        <p:tav tm="0">
                                          <p:val>
                                            <p:strVal val="2/3*#ppt_w"/>
                                          </p:val>
                                        </p:tav>
                                        <p:tav tm="100000">
                                          <p:val>
                                            <p:strVal val="#ppt_w"/>
                                          </p:val>
                                        </p:tav>
                                      </p:tavLst>
                                    </p:anim>
                                    <p:anim calcmode="lin" valueType="num">
                                      <p:cBhvr>
                                        <p:cTn id="20" dur="500" fill="hold"/>
                                        <p:tgtEl>
                                          <p:spTgt spid="1597444"/>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597445"/>
                                        </p:tgtEl>
                                        <p:attrNameLst>
                                          <p:attrName>style.visibility</p:attrName>
                                        </p:attrNameLst>
                                      </p:cBhvr>
                                      <p:to>
                                        <p:strVal val="visible"/>
                                      </p:to>
                                    </p:set>
                                    <p:anim calcmode="lin" valueType="num">
                                      <p:cBhvr>
                                        <p:cTn id="25" dur="500" fill="hold"/>
                                        <p:tgtEl>
                                          <p:spTgt spid="1597445"/>
                                        </p:tgtEl>
                                        <p:attrNameLst>
                                          <p:attrName>ppt_w</p:attrName>
                                        </p:attrNameLst>
                                      </p:cBhvr>
                                      <p:tavLst>
                                        <p:tav tm="0">
                                          <p:val>
                                            <p:strVal val="2/3*#ppt_w"/>
                                          </p:val>
                                        </p:tav>
                                        <p:tav tm="100000">
                                          <p:val>
                                            <p:strVal val="#ppt_w"/>
                                          </p:val>
                                        </p:tav>
                                      </p:tavLst>
                                    </p:anim>
                                    <p:anim calcmode="lin" valueType="num">
                                      <p:cBhvr>
                                        <p:cTn id="26" dur="500" fill="hold"/>
                                        <p:tgtEl>
                                          <p:spTgt spid="1597445"/>
                                        </p:tgtEl>
                                        <p:attrNameLst>
                                          <p:attrName>ppt_h</p:attrName>
                                        </p:attrNameLst>
                                      </p:cBhvr>
                                      <p:tavLst>
                                        <p:tav tm="0">
                                          <p:val>
                                            <p:strVal val="2/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1597446"/>
                                        </p:tgtEl>
                                        <p:attrNameLst>
                                          <p:attrName>style.visibility</p:attrName>
                                        </p:attrNameLst>
                                      </p:cBhvr>
                                      <p:to>
                                        <p:strVal val="visible"/>
                                      </p:to>
                                    </p:set>
                                    <p:anim calcmode="lin" valueType="num">
                                      <p:cBhvr>
                                        <p:cTn id="31" dur="500" fill="hold"/>
                                        <p:tgtEl>
                                          <p:spTgt spid="1597446"/>
                                        </p:tgtEl>
                                        <p:attrNameLst>
                                          <p:attrName>ppt_w</p:attrName>
                                        </p:attrNameLst>
                                      </p:cBhvr>
                                      <p:tavLst>
                                        <p:tav tm="0">
                                          <p:val>
                                            <p:strVal val="2/3*#ppt_w"/>
                                          </p:val>
                                        </p:tav>
                                        <p:tav tm="100000">
                                          <p:val>
                                            <p:strVal val="#ppt_w"/>
                                          </p:val>
                                        </p:tav>
                                      </p:tavLst>
                                    </p:anim>
                                    <p:anim calcmode="lin" valueType="num">
                                      <p:cBhvr>
                                        <p:cTn id="32" dur="500" fill="hold"/>
                                        <p:tgtEl>
                                          <p:spTgt spid="1597446"/>
                                        </p:tgtEl>
                                        <p:attrNameLst>
                                          <p:attrName>ppt_h</p:attrName>
                                        </p:attrNameLst>
                                      </p:cBhvr>
                                      <p:tavLst>
                                        <p:tav tm="0">
                                          <p:val>
                                            <p:strVal val="2/3*#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1597447"/>
                                        </p:tgtEl>
                                        <p:attrNameLst>
                                          <p:attrName>style.visibility</p:attrName>
                                        </p:attrNameLst>
                                      </p:cBhvr>
                                      <p:to>
                                        <p:strVal val="visible"/>
                                      </p:to>
                                    </p:set>
                                    <p:anim calcmode="lin" valueType="num">
                                      <p:cBhvr>
                                        <p:cTn id="37" dur="500" fill="hold"/>
                                        <p:tgtEl>
                                          <p:spTgt spid="1597447"/>
                                        </p:tgtEl>
                                        <p:attrNameLst>
                                          <p:attrName>ppt_w</p:attrName>
                                        </p:attrNameLst>
                                      </p:cBhvr>
                                      <p:tavLst>
                                        <p:tav tm="0">
                                          <p:val>
                                            <p:strVal val="2/3*#ppt_w"/>
                                          </p:val>
                                        </p:tav>
                                        <p:tav tm="100000">
                                          <p:val>
                                            <p:strVal val="#ppt_w"/>
                                          </p:val>
                                        </p:tav>
                                      </p:tavLst>
                                    </p:anim>
                                    <p:anim calcmode="lin" valueType="num">
                                      <p:cBhvr>
                                        <p:cTn id="38" dur="500" fill="hold"/>
                                        <p:tgtEl>
                                          <p:spTgt spid="1597447"/>
                                        </p:tgtEl>
                                        <p:attrNameLst>
                                          <p:attrName>ppt_h</p:attrName>
                                        </p:attrNameLst>
                                      </p:cBhvr>
                                      <p:tavLst>
                                        <p:tav tm="0">
                                          <p:val>
                                            <p:strVal val="2/3*#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1597448"/>
                                        </p:tgtEl>
                                        <p:attrNameLst>
                                          <p:attrName>style.visibility</p:attrName>
                                        </p:attrNameLst>
                                      </p:cBhvr>
                                      <p:to>
                                        <p:strVal val="visible"/>
                                      </p:to>
                                    </p:set>
                                    <p:anim calcmode="lin" valueType="num">
                                      <p:cBhvr>
                                        <p:cTn id="43" dur="500" fill="hold"/>
                                        <p:tgtEl>
                                          <p:spTgt spid="1597448"/>
                                        </p:tgtEl>
                                        <p:attrNameLst>
                                          <p:attrName>ppt_w</p:attrName>
                                        </p:attrNameLst>
                                      </p:cBhvr>
                                      <p:tavLst>
                                        <p:tav tm="0">
                                          <p:val>
                                            <p:strVal val="2/3*#ppt_w"/>
                                          </p:val>
                                        </p:tav>
                                        <p:tav tm="100000">
                                          <p:val>
                                            <p:strVal val="#ppt_w"/>
                                          </p:val>
                                        </p:tav>
                                      </p:tavLst>
                                    </p:anim>
                                    <p:anim calcmode="lin" valueType="num">
                                      <p:cBhvr>
                                        <p:cTn id="44" dur="500" fill="hold"/>
                                        <p:tgtEl>
                                          <p:spTgt spid="1597448"/>
                                        </p:tgtEl>
                                        <p:attrNameLst>
                                          <p:attrName>ppt_h</p:attrName>
                                        </p:attrNameLst>
                                      </p:cBhvr>
                                      <p:tavLst>
                                        <p:tav tm="0">
                                          <p:val>
                                            <p:strVal val="2/3*#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1597449"/>
                                        </p:tgtEl>
                                        <p:attrNameLst>
                                          <p:attrName>style.visibility</p:attrName>
                                        </p:attrNameLst>
                                      </p:cBhvr>
                                      <p:to>
                                        <p:strVal val="visible"/>
                                      </p:to>
                                    </p:set>
                                    <p:anim calcmode="lin" valueType="num">
                                      <p:cBhvr>
                                        <p:cTn id="49" dur="500" fill="hold"/>
                                        <p:tgtEl>
                                          <p:spTgt spid="1597449"/>
                                        </p:tgtEl>
                                        <p:attrNameLst>
                                          <p:attrName>ppt_w</p:attrName>
                                        </p:attrNameLst>
                                      </p:cBhvr>
                                      <p:tavLst>
                                        <p:tav tm="0">
                                          <p:val>
                                            <p:strVal val="2/3*#ppt_w"/>
                                          </p:val>
                                        </p:tav>
                                        <p:tav tm="100000">
                                          <p:val>
                                            <p:strVal val="#ppt_w"/>
                                          </p:val>
                                        </p:tav>
                                      </p:tavLst>
                                    </p:anim>
                                    <p:anim calcmode="lin" valueType="num">
                                      <p:cBhvr>
                                        <p:cTn id="50" dur="500" fill="hold"/>
                                        <p:tgtEl>
                                          <p:spTgt spid="1597449"/>
                                        </p:tgtEl>
                                        <p:attrNameLst>
                                          <p:attrName>ppt_h</p:attrName>
                                        </p:attrNameLst>
                                      </p:cBhvr>
                                      <p:tavLst>
                                        <p:tav tm="0">
                                          <p:val>
                                            <p:strVal val="2/3*#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1597450"/>
                                        </p:tgtEl>
                                        <p:attrNameLst>
                                          <p:attrName>style.visibility</p:attrName>
                                        </p:attrNameLst>
                                      </p:cBhvr>
                                      <p:to>
                                        <p:strVal val="visible"/>
                                      </p:to>
                                    </p:set>
                                    <p:anim calcmode="lin" valueType="num">
                                      <p:cBhvr>
                                        <p:cTn id="55" dur="500" fill="hold"/>
                                        <p:tgtEl>
                                          <p:spTgt spid="1597450"/>
                                        </p:tgtEl>
                                        <p:attrNameLst>
                                          <p:attrName>ppt_w</p:attrName>
                                        </p:attrNameLst>
                                      </p:cBhvr>
                                      <p:tavLst>
                                        <p:tav tm="0">
                                          <p:val>
                                            <p:strVal val="2/3*#ppt_w"/>
                                          </p:val>
                                        </p:tav>
                                        <p:tav tm="100000">
                                          <p:val>
                                            <p:strVal val="#ppt_w"/>
                                          </p:val>
                                        </p:tav>
                                      </p:tavLst>
                                    </p:anim>
                                    <p:anim calcmode="lin" valueType="num">
                                      <p:cBhvr>
                                        <p:cTn id="56" dur="500" fill="hold"/>
                                        <p:tgtEl>
                                          <p:spTgt spid="1597450"/>
                                        </p:tgtEl>
                                        <p:attrNameLst>
                                          <p:attrName>ppt_h</p:attrName>
                                        </p:attrNameLst>
                                      </p:cBhvr>
                                      <p:tavLst>
                                        <p:tav tm="0">
                                          <p:val>
                                            <p:strVal val="2/3*#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1597451"/>
                                        </p:tgtEl>
                                        <p:attrNameLst>
                                          <p:attrName>style.visibility</p:attrName>
                                        </p:attrNameLst>
                                      </p:cBhvr>
                                      <p:to>
                                        <p:strVal val="visible"/>
                                      </p:to>
                                    </p:set>
                                    <p:anim calcmode="lin" valueType="num">
                                      <p:cBhvr>
                                        <p:cTn id="61" dur="500" fill="hold"/>
                                        <p:tgtEl>
                                          <p:spTgt spid="1597451"/>
                                        </p:tgtEl>
                                        <p:attrNameLst>
                                          <p:attrName>ppt_w</p:attrName>
                                        </p:attrNameLst>
                                      </p:cBhvr>
                                      <p:tavLst>
                                        <p:tav tm="0">
                                          <p:val>
                                            <p:strVal val="2/3*#ppt_w"/>
                                          </p:val>
                                        </p:tav>
                                        <p:tav tm="100000">
                                          <p:val>
                                            <p:strVal val="#ppt_w"/>
                                          </p:val>
                                        </p:tav>
                                      </p:tavLst>
                                    </p:anim>
                                    <p:anim calcmode="lin" valueType="num">
                                      <p:cBhvr>
                                        <p:cTn id="62" dur="500" fill="hold"/>
                                        <p:tgtEl>
                                          <p:spTgt spid="1597451"/>
                                        </p:tgtEl>
                                        <p:attrNameLst>
                                          <p:attrName>ppt_h</p:attrName>
                                        </p:attrNameLst>
                                      </p:cBhvr>
                                      <p:tavLst>
                                        <p:tav tm="0">
                                          <p:val>
                                            <p:strVal val="2/3*#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272" fill="hold" grpId="0" nodeType="clickEffect">
                                  <p:stCondLst>
                                    <p:cond delay="0"/>
                                  </p:stCondLst>
                                  <p:childTnLst>
                                    <p:set>
                                      <p:cBhvr>
                                        <p:cTn id="66" dur="1" fill="hold">
                                          <p:stCondLst>
                                            <p:cond delay="0"/>
                                          </p:stCondLst>
                                        </p:cTn>
                                        <p:tgtEl>
                                          <p:spTgt spid="1597452"/>
                                        </p:tgtEl>
                                        <p:attrNameLst>
                                          <p:attrName>style.visibility</p:attrName>
                                        </p:attrNameLst>
                                      </p:cBhvr>
                                      <p:to>
                                        <p:strVal val="visible"/>
                                      </p:to>
                                    </p:set>
                                    <p:anim calcmode="lin" valueType="num">
                                      <p:cBhvr>
                                        <p:cTn id="67" dur="500" fill="hold"/>
                                        <p:tgtEl>
                                          <p:spTgt spid="1597452"/>
                                        </p:tgtEl>
                                        <p:attrNameLst>
                                          <p:attrName>ppt_w</p:attrName>
                                        </p:attrNameLst>
                                      </p:cBhvr>
                                      <p:tavLst>
                                        <p:tav tm="0">
                                          <p:val>
                                            <p:strVal val="2/3*#ppt_w"/>
                                          </p:val>
                                        </p:tav>
                                        <p:tav tm="100000">
                                          <p:val>
                                            <p:strVal val="#ppt_w"/>
                                          </p:val>
                                        </p:tav>
                                      </p:tavLst>
                                    </p:anim>
                                    <p:anim calcmode="lin" valueType="num">
                                      <p:cBhvr>
                                        <p:cTn id="68" dur="500" fill="hold"/>
                                        <p:tgtEl>
                                          <p:spTgt spid="1597452"/>
                                        </p:tgtEl>
                                        <p:attrNameLst>
                                          <p:attrName>ppt_h</p:attrName>
                                        </p:attrNameLst>
                                      </p:cBhvr>
                                      <p:tavLst>
                                        <p:tav tm="0">
                                          <p:val>
                                            <p:strVal val="2/3*#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1597453"/>
                                        </p:tgtEl>
                                        <p:attrNameLst>
                                          <p:attrName>style.visibility</p:attrName>
                                        </p:attrNameLst>
                                      </p:cBhvr>
                                      <p:to>
                                        <p:strVal val="visible"/>
                                      </p:to>
                                    </p:set>
                                    <p:anim calcmode="lin" valueType="num">
                                      <p:cBhvr>
                                        <p:cTn id="73" dur="500" fill="hold"/>
                                        <p:tgtEl>
                                          <p:spTgt spid="1597453"/>
                                        </p:tgtEl>
                                        <p:attrNameLst>
                                          <p:attrName>ppt_w</p:attrName>
                                        </p:attrNameLst>
                                      </p:cBhvr>
                                      <p:tavLst>
                                        <p:tav tm="0">
                                          <p:val>
                                            <p:strVal val="2/3*#ppt_w"/>
                                          </p:val>
                                        </p:tav>
                                        <p:tav tm="100000">
                                          <p:val>
                                            <p:strVal val="#ppt_w"/>
                                          </p:val>
                                        </p:tav>
                                      </p:tavLst>
                                    </p:anim>
                                    <p:anim calcmode="lin" valueType="num">
                                      <p:cBhvr>
                                        <p:cTn id="74" dur="500" fill="hold"/>
                                        <p:tgtEl>
                                          <p:spTgt spid="1597453"/>
                                        </p:tgtEl>
                                        <p:attrNameLst>
                                          <p:attrName>ppt_h</p:attrName>
                                        </p:attrNameLst>
                                      </p:cBhvr>
                                      <p:tavLst>
                                        <p:tav tm="0">
                                          <p:val>
                                            <p:strVal val="2/3*#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272" fill="hold" grpId="0" nodeType="clickEffect">
                                  <p:stCondLst>
                                    <p:cond delay="0"/>
                                  </p:stCondLst>
                                  <p:childTnLst>
                                    <p:set>
                                      <p:cBhvr>
                                        <p:cTn id="78" dur="1" fill="hold">
                                          <p:stCondLst>
                                            <p:cond delay="0"/>
                                          </p:stCondLst>
                                        </p:cTn>
                                        <p:tgtEl>
                                          <p:spTgt spid="1597454"/>
                                        </p:tgtEl>
                                        <p:attrNameLst>
                                          <p:attrName>style.visibility</p:attrName>
                                        </p:attrNameLst>
                                      </p:cBhvr>
                                      <p:to>
                                        <p:strVal val="visible"/>
                                      </p:to>
                                    </p:set>
                                    <p:anim calcmode="lin" valueType="num">
                                      <p:cBhvr>
                                        <p:cTn id="79" dur="500" fill="hold"/>
                                        <p:tgtEl>
                                          <p:spTgt spid="1597454"/>
                                        </p:tgtEl>
                                        <p:attrNameLst>
                                          <p:attrName>ppt_w</p:attrName>
                                        </p:attrNameLst>
                                      </p:cBhvr>
                                      <p:tavLst>
                                        <p:tav tm="0">
                                          <p:val>
                                            <p:strVal val="2/3*#ppt_w"/>
                                          </p:val>
                                        </p:tav>
                                        <p:tav tm="100000">
                                          <p:val>
                                            <p:strVal val="#ppt_w"/>
                                          </p:val>
                                        </p:tav>
                                      </p:tavLst>
                                    </p:anim>
                                    <p:anim calcmode="lin" valueType="num">
                                      <p:cBhvr>
                                        <p:cTn id="80" dur="500" fill="hold"/>
                                        <p:tgtEl>
                                          <p:spTgt spid="1597454"/>
                                        </p:tgtEl>
                                        <p:attrNameLst>
                                          <p:attrName>ppt_h</p:attrName>
                                        </p:attrNameLst>
                                      </p:cBhvr>
                                      <p:tavLst>
                                        <p:tav tm="0">
                                          <p:val>
                                            <p:strVal val="2/3*#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272" fill="hold" grpId="0" nodeType="clickEffect">
                                  <p:stCondLst>
                                    <p:cond delay="0"/>
                                  </p:stCondLst>
                                  <p:childTnLst>
                                    <p:set>
                                      <p:cBhvr>
                                        <p:cTn id="84" dur="1" fill="hold">
                                          <p:stCondLst>
                                            <p:cond delay="0"/>
                                          </p:stCondLst>
                                        </p:cTn>
                                        <p:tgtEl>
                                          <p:spTgt spid="1597455"/>
                                        </p:tgtEl>
                                        <p:attrNameLst>
                                          <p:attrName>style.visibility</p:attrName>
                                        </p:attrNameLst>
                                      </p:cBhvr>
                                      <p:to>
                                        <p:strVal val="visible"/>
                                      </p:to>
                                    </p:set>
                                    <p:anim calcmode="lin" valueType="num">
                                      <p:cBhvr>
                                        <p:cTn id="85" dur="500" fill="hold"/>
                                        <p:tgtEl>
                                          <p:spTgt spid="1597455"/>
                                        </p:tgtEl>
                                        <p:attrNameLst>
                                          <p:attrName>ppt_w</p:attrName>
                                        </p:attrNameLst>
                                      </p:cBhvr>
                                      <p:tavLst>
                                        <p:tav tm="0">
                                          <p:val>
                                            <p:strVal val="2/3*#ppt_w"/>
                                          </p:val>
                                        </p:tav>
                                        <p:tav tm="100000">
                                          <p:val>
                                            <p:strVal val="#ppt_w"/>
                                          </p:val>
                                        </p:tav>
                                      </p:tavLst>
                                    </p:anim>
                                    <p:anim calcmode="lin" valueType="num">
                                      <p:cBhvr>
                                        <p:cTn id="86" dur="500" fill="hold"/>
                                        <p:tgtEl>
                                          <p:spTgt spid="1597455"/>
                                        </p:tgtEl>
                                        <p:attrNameLst>
                                          <p:attrName>ppt_h</p:attrName>
                                        </p:attrNameLst>
                                      </p:cBhvr>
                                      <p:tavLst>
                                        <p:tav tm="0">
                                          <p:val>
                                            <p:strVal val="2/3*#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272" fill="hold" grpId="0" nodeType="clickEffect">
                                  <p:stCondLst>
                                    <p:cond delay="0"/>
                                  </p:stCondLst>
                                  <p:childTnLst>
                                    <p:set>
                                      <p:cBhvr>
                                        <p:cTn id="90" dur="1" fill="hold">
                                          <p:stCondLst>
                                            <p:cond delay="0"/>
                                          </p:stCondLst>
                                        </p:cTn>
                                        <p:tgtEl>
                                          <p:spTgt spid="1597456"/>
                                        </p:tgtEl>
                                        <p:attrNameLst>
                                          <p:attrName>style.visibility</p:attrName>
                                        </p:attrNameLst>
                                      </p:cBhvr>
                                      <p:to>
                                        <p:strVal val="visible"/>
                                      </p:to>
                                    </p:set>
                                    <p:anim calcmode="lin" valueType="num">
                                      <p:cBhvr>
                                        <p:cTn id="91" dur="500" fill="hold"/>
                                        <p:tgtEl>
                                          <p:spTgt spid="1597456"/>
                                        </p:tgtEl>
                                        <p:attrNameLst>
                                          <p:attrName>ppt_w</p:attrName>
                                        </p:attrNameLst>
                                      </p:cBhvr>
                                      <p:tavLst>
                                        <p:tav tm="0">
                                          <p:val>
                                            <p:strVal val="2/3*#ppt_w"/>
                                          </p:val>
                                        </p:tav>
                                        <p:tav tm="100000">
                                          <p:val>
                                            <p:strVal val="#ppt_w"/>
                                          </p:val>
                                        </p:tav>
                                      </p:tavLst>
                                    </p:anim>
                                    <p:anim calcmode="lin" valueType="num">
                                      <p:cBhvr>
                                        <p:cTn id="92" dur="500" fill="hold"/>
                                        <p:tgtEl>
                                          <p:spTgt spid="1597456"/>
                                        </p:tgtEl>
                                        <p:attrNameLst>
                                          <p:attrName>ppt_h</p:attrName>
                                        </p:attrNameLst>
                                      </p:cBhvr>
                                      <p:tavLst>
                                        <p:tav tm="0">
                                          <p:val>
                                            <p:strVal val="2/3*#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272" fill="hold" grpId="0" nodeType="clickEffect">
                                  <p:stCondLst>
                                    <p:cond delay="0"/>
                                  </p:stCondLst>
                                  <p:childTnLst>
                                    <p:set>
                                      <p:cBhvr>
                                        <p:cTn id="96" dur="1" fill="hold">
                                          <p:stCondLst>
                                            <p:cond delay="0"/>
                                          </p:stCondLst>
                                        </p:cTn>
                                        <p:tgtEl>
                                          <p:spTgt spid="1597457"/>
                                        </p:tgtEl>
                                        <p:attrNameLst>
                                          <p:attrName>style.visibility</p:attrName>
                                        </p:attrNameLst>
                                      </p:cBhvr>
                                      <p:to>
                                        <p:strVal val="visible"/>
                                      </p:to>
                                    </p:set>
                                    <p:anim calcmode="lin" valueType="num">
                                      <p:cBhvr>
                                        <p:cTn id="97" dur="500" fill="hold"/>
                                        <p:tgtEl>
                                          <p:spTgt spid="1597457"/>
                                        </p:tgtEl>
                                        <p:attrNameLst>
                                          <p:attrName>ppt_w</p:attrName>
                                        </p:attrNameLst>
                                      </p:cBhvr>
                                      <p:tavLst>
                                        <p:tav tm="0">
                                          <p:val>
                                            <p:strVal val="2/3*#ppt_w"/>
                                          </p:val>
                                        </p:tav>
                                        <p:tav tm="100000">
                                          <p:val>
                                            <p:strVal val="#ppt_w"/>
                                          </p:val>
                                        </p:tav>
                                      </p:tavLst>
                                    </p:anim>
                                    <p:anim calcmode="lin" valueType="num">
                                      <p:cBhvr>
                                        <p:cTn id="98" dur="500" fill="hold"/>
                                        <p:tgtEl>
                                          <p:spTgt spid="1597457"/>
                                        </p:tgtEl>
                                        <p:attrNameLst>
                                          <p:attrName>ppt_h</p:attrName>
                                        </p:attrNameLst>
                                      </p:cBhvr>
                                      <p:tavLst>
                                        <p:tav tm="0">
                                          <p:val>
                                            <p:strVal val="2/3*#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272" fill="hold" grpId="0" nodeType="clickEffect">
                                  <p:stCondLst>
                                    <p:cond delay="0"/>
                                  </p:stCondLst>
                                  <p:childTnLst>
                                    <p:set>
                                      <p:cBhvr>
                                        <p:cTn id="102" dur="1" fill="hold">
                                          <p:stCondLst>
                                            <p:cond delay="0"/>
                                          </p:stCondLst>
                                        </p:cTn>
                                        <p:tgtEl>
                                          <p:spTgt spid="1597458"/>
                                        </p:tgtEl>
                                        <p:attrNameLst>
                                          <p:attrName>style.visibility</p:attrName>
                                        </p:attrNameLst>
                                      </p:cBhvr>
                                      <p:to>
                                        <p:strVal val="visible"/>
                                      </p:to>
                                    </p:set>
                                    <p:anim calcmode="lin" valueType="num">
                                      <p:cBhvr>
                                        <p:cTn id="103" dur="500" fill="hold"/>
                                        <p:tgtEl>
                                          <p:spTgt spid="1597458"/>
                                        </p:tgtEl>
                                        <p:attrNameLst>
                                          <p:attrName>ppt_w</p:attrName>
                                        </p:attrNameLst>
                                      </p:cBhvr>
                                      <p:tavLst>
                                        <p:tav tm="0">
                                          <p:val>
                                            <p:strVal val="2/3*#ppt_w"/>
                                          </p:val>
                                        </p:tav>
                                        <p:tav tm="100000">
                                          <p:val>
                                            <p:strVal val="#ppt_w"/>
                                          </p:val>
                                        </p:tav>
                                      </p:tavLst>
                                    </p:anim>
                                    <p:anim calcmode="lin" valueType="num">
                                      <p:cBhvr>
                                        <p:cTn id="104" dur="500" fill="hold"/>
                                        <p:tgtEl>
                                          <p:spTgt spid="1597458"/>
                                        </p:tgtEl>
                                        <p:attrNameLst>
                                          <p:attrName>ppt_h</p:attrName>
                                        </p:attrNameLst>
                                      </p:cBhvr>
                                      <p:tavLst>
                                        <p:tav tm="0">
                                          <p:val>
                                            <p:strVal val="2/3*#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272" fill="hold" grpId="0" nodeType="clickEffect">
                                  <p:stCondLst>
                                    <p:cond delay="0"/>
                                  </p:stCondLst>
                                  <p:childTnLst>
                                    <p:set>
                                      <p:cBhvr>
                                        <p:cTn id="108" dur="1" fill="hold">
                                          <p:stCondLst>
                                            <p:cond delay="0"/>
                                          </p:stCondLst>
                                        </p:cTn>
                                        <p:tgtEl>
                                          <p:spTgt spid="1597459"/>
                                        </p:tgtEl>
                                        <p:attrNameLst>
                                          <p:attrName>style.visibility</p:attrName>
                                        </p:attrNameLst>
                                      </p:cBhvr>
                                      <p:to>
                                        <p:strVal val="visible"/>
                                      </p:to>
                                    </p:set>
                                    <p:anim calcmode="lin" valueType="num">
                                      <p:cBhvr>
                                        <p:cTn id="109" dur="500" fill="hold"/>
                                        <p:tgtEl>
                                          <p:spTgt spid="1597459"/>
                                        </p:tgtEl>
                                        <p:attrNameLst>
                                          <p:attrName>ppt_w</p:attrName>
                                        </p:attrNameLst>
                                      </p:cBhvr>
                                      <p:tavLst>
                                        <p:tav tm="0">
                                          <p:val>
                                            <p:strVal val="2/3*#ppt_w"/>
                                          </p:val>
                                        </p:tav>
                                        <p:tav tm="100000">
                                          <p:val>
                                            <p:strVal val="#ppt_w"/>
                                          </p:val>
                                        </p:tav>
                                      </p:tavLst>
                                    </p:anim>
                                    <p:anim calcmode="lin" valueType="num">
                                      <p:cBhvr>
                                        <p:cTn id="110" dur="500" fill="hold"/>
                                        <p:tgtEl>
                                          <p:spTgt spid="1597459"/>
                                        </p:tgtEl>
                                        <p:attrNameLst>
                                          <p:attrName>ppt_h</p:attrName>
                                        </p:attrNameLst>
                                      </p:cBhvr>
                                      <p:tavLst>
                                        <p:tav tm="0">
                                          <p:val>
                                            <p:strVal val="2/3*#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272" fill="hold" grpId="0" nodeType="clickEffect">
                                  <p:stCondLst>
                                    <p:cond delay="0"/>
                                  </p:stCondLst>
                                  <p:childTnLst>
                                    <p:set>
                                      <p:cBhvr>
                                        <p:cTn id="114" dur="1" fill="hold">
                                          <p:stCondLst>
                                            <p:cond delay="0"/>
                                          </p:stCondLst>
                                        </p:cTn>
                                        <p:tgtEl>
                                          <p:spTgt spid="1597460"/>
                                        </p:tgtEl>
                                        <p:attrNameLst>
                                          <p:attrName>style.visibility</p:attrName>
                                        </p:attrNameLst>
                                      </p:cBhvr>
                                      <p:to>
                                        <p:strVal val="visible"/>
                                      </p:to>
                                    </p:set>
                                    <p:anim calcmode="lin" valueType="num">
                                      <p:cBhvr>
                                        <p:cTn id="115" dur="500" fill="hold"/>
                                        <p:tgtEl>
                                          <p:spTgt spid="1597460"/>
                                        </p:tgtEl>
                                        <p:attrNameLst>
                                          <p:attrName>ppt_w</p:attrName>
                                        </p:attrNameLst>
                                      </p:cBhvr>
                                      <p:tavLst>
                                        <p:tav tm="0">
                                          <p:val>
                                            <p:strVal val="2/3*#ppt_w"/>
                                          </p:val>
                                        </p:tav>
                                        <p:tav tm="100000">
                                          <p:val>
                                            <p:strVal val="#ppt_w"/>
                                          </p:val>
                                        </p:tav>
                                      </p:tavLst>
                                    </p:anim>
                                    <p:anim calcmode="lin" valueType="num">
                                      <p:cBhvr>
                                        <p:cTn id="116" dur="500" fill="hold"/>
                                        <p:tgtEl>
                                          <p:spTgt spid="1597460"/>
                                        </p:tgtEl>
                                        <p:attrNameLst>
                                          <p:attrName>ppt_h</p:attrName>
                                        </p:attrNameLst>
                                      </p:cBhvr>
                                      <p:tavLst>
                                        <p:tav tm="0">
                                          <p:val>
                                            <p:strVal val="2/3*#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272" fill="hold" grpId="0" nodeType="clickEffect">
                                  <p:stCondLst>
                                    <p:cond delay="0"/>
                                  </p:stCondLst>
                                  <p:childTnLst>
                                    <p:set>
                                      <p:cBhvr>
                                        <p:cTn id="120" dur="1" fill="hold">
                                          <p:stCondLst>
                                            <p:cond delay="0"/>
                                          </p:stCondLst>
                                        </p:cTn>
                                        <p:tgtEl>
                                          <p:spTgt spid="1597461"/>
                                        </p:tgtEl>
                                        <p:attrNameLst>
                                          <p:attrName>style.visibility</p:attrName>
                                        </p:attrNameLst>
                                      </p:cBhvr>
                                      <p:to>
                                        <p:strVal val="visible"/>
                                      </p:to>
                                    </p:set>
                                    <p:anim calcmode="lin" valueType="num">
                                      <p:cBhvr>
                                        <p:cTn id="121" dur="500" fill="hold"/>
                                        <p:tgtEl>
                                          <p:spTgt spid="1597461"/>
                                        </p:tgtEl>
                                        <p:attrNameLst>
                                          <p:attrName>ppt_w</p:attrName>
                                        </p:attrNameLst>
                                      </p:cBhvr>
                                      <p:tavLst>
                                        <p:tav tm="0">
                                          <p:val>
                                            <p:strVal val="2/3*#ppt_w"/>
                                          </p:val>
                                        </p:tav>
                                        <p:tav tm="100000">
                                          <p:val>
                                            <p:strVal val="#ppt_w"/>
                                          </p:val>
                                        </p:tav>
                                      </p:tavLst>
                                    </p:anim>
                                    <p:anim calcmode="lin" valueType="num">
                                      <p:cBhvr>
                                        <p:cTn id="122" dur="500" fill="hold"/>
                                        <p:tgtEl>
                                          <p:spTgt spid="1597461"/>
                                        </p:tgtEl>
                                        <p:attrNameLst>
                                          <p:attrName>ppt_h</p:attrName>
                                        </p:attrNameLst>
                                      </p:cBhvr>
                                      <p:tavLst>
                                        <p:tav tm="0">
                                          <p:val>
                                            <p:strVal val="2/3*#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272" fill="hold" grpId="0" nodeType="clickEffect">
                                  <p:stCondLst>
                                    <p:cond delay="0"/>
                                  </p:stCondLst>
                                  <p:childTnLst>
                                    <p:set>
                                      <p:cBhvr>
                                        <p:cTn id="126" dur="1" fill="hold">
                                          <p:stCondLst>
                                            <p:cond delay="0"/>
                                          </p:stCondLst>
                                        </p:cTn>
                                        <p:tgtEl>
                                          <p:spTgt spid="1597463"/>
                                        </p:tgtEl>
                                        <p:attrNameLst>
                                          <p:attrName>style.visibility</p:attrName>
                                        </p:attrNameLst>
                                      </p:cBhvr>
                                      <p:to>
                                        <p:strVal val="visible"/>
                                      </p:to>
                                    </p:set>
                                    <p:anim calcmode="lin" valueType="num">
                                      <p:cBhvr>
                                        <p:cTn id="127" dur="500" fill="hold"/>
                                        <p:tgtEl>
                                          <p:spTgt spid="1597463"/>
                                        </p:tgtEl>
                                        <p:attrNameLst>
                                          <p:attrName>ppt_w</p:attrName>
                                        </p:attrNameLst>
                                      </p:cBhvr>
                                      <p:tavLst>
                                        <p:tav tm="0">
                                          <p:val>
                                            <p:strVal val="2/3*#ppt_w"/>
                                          </p:val>
                                        </p:tav>
                                        <p:tav tm="100000">
                                          <p:val>
                                            <p:strVal val="#ppt_w"/>
                                          </p:val>
                                        </p:tav>
                                      </p:tavLst>
                                    </p:anim>
                                    <p:anim calcmode="lin" valueType="num">
                                      <p:cBhvr>
                                        <p:cTn id="128" dur="500" fill="hold"/>
                                        <p:tgtEl>
                                          <p:spTgt spid="1597463"/>
                                        </p:tgtEl>
                                        <p:attrNameLst>
                                          <p:attrName>ppt_h</p:attrName>
                                        </p:attrNameLst>
                                      </p:cBhvr>
                                      <p:tavLst>
                                        <p:tav tm="0">
                                          <p:val>
                                            <p:strVal val="2/3*#ppt_h"/>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272" fill="hold" grpId="0" nodeType="clickEffect">
                                  <p:stCondLst>
                                    <p:cond delay="0"/>
                                  </p:stCondLst>
                                  <p:childTnLst>
                                    <p:set>
                                      <p:cBhvr>
                                        <p:cTn id="132" dur="1" fill="hold">
                                          <p:stCondLst>
                                            <p:cond delay="0"/>
                                          </p:stCondLst>
                                        </p:cTn>
                                        <p:tgtEl>
                                          <p:spTgt spid="1597464"/>
                                        </p:tgtEl>
                                        <p:attrNameLst>
                                          <p:attrName>style.visibility</p:attrName>
                                        </p:attrNameLst>
                                      </p:cBhvr>
                                      <p:to>
                                        <p:strVal val="visible"/>
                                      </p:to>
                                    </p:set>
                                    <p:anim calcmode="lin" valueType="num">
                                      <p:cBhvr>
                                        <p:cTn id="133" dur="500" fill="hold"/>
                                        <p:tgtEl>
                                          <p:spTgt spid="1597464"/>
                                        </p:tgtEl>
                                        <p:attrNameLst>
                                          <p:attrName>ppt_w</p:attrName>
                                        </p:attrNameLst>
                                      </p:cBhvr>
                                      <p:tavLst>
                                        <p:tav tm="0">
                                          <p:val>
                                            <p:strVal val="2/3*#ppt_w"/>
                                          </p:val>
                                        </p:tav>
                                        <p:tav tm="100000">
                                          <p:val>
                                            <p:strVal val="#ppt_w"/>
                                          </p:val>
                                        </p:tav>
                                      </p:tavLst>
                                    </p:anim>
                                    <p:anim calcmode="lin" valueType="num">
                                      <p:cBhvr>
                                        <p:cTn id="134" dur="500" fill="hold"/>
                                        <p:tgtEl>
                                          <p:spTgt spid="1597464"/>
                                        </p:tgtEl>
                                        <p:attrNameLst>
                                          <p:attrName>ppt_h</p:attrName>
                                        </p:attrNameLst>
                                      </p:cBhvr>
                                      <p:tavLst>
                                        <p:tav tm="0">
                                          <p:val>
                                            <p:strVal val="2/3*#ppt_h"/>
                                          </p:val>
                                        </p:tav>
                                        <p:tav tm="100000">
                                          <p:val>
                                            <p:strVal val="#ppt_h"/>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ntr" presetSubtype="272" fill="hold" grpId="0" nodeType="clickEffect">
                                  <p:stCondLst>
                                    <p:cond delay="0"/>
                                  </p:stCondLst>
                                  <p:childTnLst>
                                    <p:set>
                                      <p:cBhvr>
                                        <p:cTn id="138" dur="1" fill="hold">
                                          <p:stCondLst>
                                            <p:cond delay="0"/>
                                          </p:stCondLst>
                                        </p:cTn>
                                        <p:tgtEl>
                                          <p:spTgt spid="1597465"/>
                                        </p:tgtEl>
                                        <p:attrNameLst>
                                          <p:attrName>style.visibility</p:attrName>
                                        </p:attrNameLst>
                                      </p:cBhvr>
                                      <p:to>
                                        <p:strVal val="visible"/>
                                      </p:to>
                                    </p:set>
                                    <p:anim calcmode="lin" valueType="num">
                                      <p:cBhvr>
                                        <p:cTn id="139" dur="500" fill="hold"/>
                                        <p:tgtEl>
                                          <p:spTgt spid="1597465"/>
                                        </p:tgtEl>
                                        <p:attrNameLst>
                                          <p:attrName>ppt_w</p:attrName>
                                        </p:attrNameLst>
                                      </p:cBhvr>
                                      <p:tavLst>
                                        <p:tav tm="0">
                                          <p:val>
                                            <p:strVal val="2/3*#ppt_w"/>
                                          </p:val>
                                        </p:tav>
                                        <p:tav tm="100000">
                                          <p:val>
                                            <p:strVal val="#ppt_w"/>
                                          </p:val>
                                        </p:tav>
                                      </p:tavLst>
                                    </p:anim>
                                    <p:anim calcmode="lin" valueType="num">
                                      <p:cBhvr>
                                        <p:cTn id="140" dur="500" fill="hold"/>
                                        <p:tgtEl>
                                          <p:spTgt spid="1597465"/>
                                        </p:tgtEl>
                                        <p:attrNameLst>
                                          <p:attrName>ppt_h</p:attrName>
                                        </p:attrNameLst>
                                      </p:cBhvr>
                                      <p:tavLst>
                                        <p:tav tm="0">
                                          <p:val>
                                            <p:strVal val="2/3*#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3" presetClass="entr" presetSubtype="272" fill="hold" grpId="0" nodeType="clickEffect">
                                  <p:stCondLst>
                                    <p:cond delay="0"/>
                                  </p:stCondLst>
                                  <p:childTnLst>
                                    <p:set>
                                      <p:cBhvr>
                                        <p:cTn id="144" dur="1" fill="hold">
                                          <p:stCondLst>
                                            <p:cond delay="0"/>
                                          </p:stCondLst>
                                        </p:cTn>
                                        <p:tgtEl>
                                          <p:spTgt spid="1597466"/>
                                        </p:tgtEl>
                                        <p:attrNameLst>
                                          <p:attrName>style.visibility</p:attrName>
                                        </p:attrNameLst>
                                      </p:cBhvr>
                                      <p:to>
                                        <p:strVal val="visible"/>
                                      </p:to>
                                    </p:set>
                                    <p:anim calcmode="lin" valueType="num">
                                      <p:cBhvr>
                                        <p:cTn id="145" dur="500" fill="hold"/>
                                        <p:tgtEl>
                                          <p:spTgt spid="1597466"/>
                                        </p:tgtEl>
                                        <p:attrNameLst>
                                          <p:attrName>ppt_w</p:attrName>
                                        </p:attrNameLst>
                                      </p:cBhvr>
                                      <p:tavLst>
                                        <p:tav tm="0">
                                          <p:val>
                                            <p:strVal val="2/3*#ppt_w"/>
                                          </p:val>
                                        </p:tav>
                                        <p:tav tm="100000">
                                          <p:val>
                                            <p:strVal val="#ppt_w"/>
                                          </p:val>
                                        </p:tav>
                                      </p:tavLst>
                                    </p:anim>
                                    <p:anim calcmode="lin" valueType="num">
                                      <p:cBhvr>
                                        <p:cTn id="146" dur="500" fill="hold"/>
                                        <p:tgtEl>
                                          <p:spTgt spid="1597466"/>
                                        </p:tgtEl>
                                        <p:attrNameLst>
                                          <p:attrName>ppt_h</p:attrName>
                                        </p:attrNameLst>
                                      </p:cBhvr>
                                      <p:tavLst>
                                        <p:tav tm="0">
                                          <p:val>
                                            <p:strVal val="2/3*#ppt_h"/>
                                          </p:val>
                                        </p:tav>
                                        <p:tav tm="100000">
                                          <p:val>
                                            <p:strVal val="#ppt_h"/>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3" presetClass="entr" presetSubtype="272" fill="hold" grpId="0" nodeType="clickEffect">
                                  <p:stCondLst>
                                    <p:cond delay="0"/>
                                  </p:stCondLst>
                                  <p:childTnLst>
                                    <p:set>
                                      <p:cBhvr>
                                        <p:cTn id="150" dur="1" fill="hold">
                                          <p:stCondLst>
                                            <p:cond delay="0"/>
                                          </p:stCondLst>
                                        </p:cTn>
                                        <p:tgtEl>
                                          <p:spTgt spid="1597467"/>
                                        </p:tgtEl>
                                        <p:attrNameLst>
                                          <p:attrName>style.visibility</p:attrName>
                                        </p:attrNameLst>
                                      </p:cBhvr>
                                      <p:to>
                                        <p:strVal val="visible"/>
                                      </p:to>
                                    </p:set>
                                    <p:anim calcmode="lin" valueType="num">
                                      <p:cBhvr>
                                        <p:cTn id="151" dur="500" fill="hold"/>
                                        <p:tgtEl>
                                          <p:spTgt spid="1597467"/>
                                        </p:tgtEl>
                                        <p:attrNameLst>
                                          <p:attrName>ppt_w</p:attrName>
                                        </p:attrNameLst>
                                      </p:cBhvr>
                                      <p:tavLst>
                                        <p:tav tm="0">
                                          <p:val>
                                            <p:strVal val="2/3*#ppt_w"/>
                                          </p:val>
                                        </p:tav>
                                        <p:tav tm="100000">
                                          <p:val>
                                            <p:strVal val="#ppt_w"/>
                                          </p:val>
                                        </p:tav>
                                      </p:tavLst>
                                    </p:anim>
                                    <p:anim calcmode="lin" valueType="num">
                                      <p:cBhvr>
                                        <p:cTn id="152" dur="500" fill="hold"/>
                                        <p:tgtEl>
                                          <p:spTgt spid="1597467"/>
                                        </p:tgtEl>
                                        <p:attrNameLst>
                                          <p:attrName>ppt_h</p:attrName>
                                        </p:attrNameLst>
                                      </p:cBhvr>
                                      <p:tavLst>
                                        <p:tav tm="0">
                                          <p:val>
                                            <p:strVal val="2/3*#ppt_h"/>
                                          </p:val>
                                        </p:tav>
                                        <p:tav tm="100000">
                                          <p:val>
                                            <p:strVal val="#ppt_h"/>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3" presetClass="entr" presetSubtype="272" fill="hold" grpId="0" nodeType="clickEffect">
                                  <p:stCondLst>
                                    <p:cond delay="0"/>
                                  </p:stCondLst>
                                  <p:childTnLst>
                                    <p:set>
                                      <p:cBhvr>
                                        <p:cTn id="156" dur="1" fill="hold">
                                          <p:stCondLst>
                                            <p:cond delay="0"/>
                                          </p:stCondLst>
                                        </p:cTn>
                                        <p:tgtEl>
                                          <p:spTgt spid="1597468"/>
                                        </p:tgtEl>
                                        <p:attrNameLst>
                                          <p:attrName>style.visibility</p:attrName>
                                        </p:attrNameLst>
                                      </p:cBhvr>
                                      <p:to>
                                        <p:strVal val="visible"/>
                                      </p:to>
                                    </p:set>
                                    <p:anim calcmode="lin" valueType="num">
                                      <p:cBhvr>
                                        <p:cTn id="157" dur="500" fill="hold"/>
                                        <p:tgtEl>
                                          <p:spTgt spid="1597468"/>
                                        </p:tgtEl>
                                        <p:attrNameLst>
                                          <p:attrName>ppt_w</p:attrName>
                                        </p:attrNameLst>
                                      </p:cBhvr>
                                      <p:tavLst>
                                        <p:tav tm="0">
                                          <p:val>
                                            <p:strVal val="2/3*#ppt_w"/>
                                          </p:val>
                                        </p:tav>
                                        <p:tav tm="100000">
                                          <p:val>
                                            <p:strVal val="#ppt_w"/>
                                          </p:val>
                                        </p:tav>
                                      </p:tavLst>
                                    </p:anim>
                                    <p:anim calcmode="lin" valueType="num">
                                      <p:cBhvr>
                                        <p:cTn id="158" dur="500" fill="hold"/>
                                        <p:tgtEl>
                                          <p:spTgt spid="1597468"/>
                                        </p:tgtEl>
                                        <p:attrNameLst>
                                          <p:attrName>ppt_h</p:attrName>
                                        </p:attrNameLst>
                                      </p:cBhvr>
                                      <p:tavLst>
                                        <p:tav tm="0">
                                          <p:val>
                                            <p:strVal val="2/3*#ppt_h"/>
                                          </p:val>
                                        </p:tav>
                                        <p:tav tm="100000">
                                          <p:val>
                                            <p:strVal val="#ppt_h"/>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3" presetClass="entr" presetSubtype="272" fill="hold" grpId="0" nodeType="clickEffect">
                                  <p:stCondLst>
                                    <p:cond delay="0"/>
                                  </p:stCondLst>
                                  <p:childTnLst>
                                    <p:set>
                                      <p:cBhvr>
                                        <p:cTn id="162" dur="1" fill="hold">
                                          <p:stCondLst>
                                            <p:cond delay="0"/>
                                          </p:stCondLst>
                                        </p:cTn>
                                        <p:tgtEl>
                                          <p:spTgt spid="1597469"/>
                                        </p:tgtEl>
                                        <p:attrNameLst>
                                          <p:attrName>style.visibility</p:attrName>
                                        </p:attrNameLst>
                                      </p:cBhvr>
                                      <p:to>
                                        <p:strVal val="visible"/>
                                      </p:to>
                                    </p:set>
                                    <p:anim calcmode="lin" valueType="num">
                                      <p:cBhvr>
                                        <p:cTn id="163" dur="500" fill="hold"/>
                                        <p:tgtEl>
                                          <p:spTgt spid="1597469"/>
                                        </p:tgtEl>
                                        <p:attrNameLst>
                                          <p:attrName>ppt_w</p:attrName>
                                        </p:attrNameLst>
                                      </p:cBhvr>
                                      <p:tavLst>
                                        <p:tav tm="0">
                                          <p:val>
                                            <p:strVal val="2/3*#ppt_w"/>
                                          </p:val>
                                        </p:tav>
                                        <p:tav tm="100000">
                                          <p:val>
                                            <p:strVal val="#ppt_w"/>
                                          </p:val>
                                        </p:tav>
                                      </p:tavLst>
                                    </p:anim>
                                    <p:anim calcmode="lin" valueType="num">
                                      <p:cBhvr>
                                        <p:cTn id="164" dur="500" fill="hold"/>
                                        <p:tgtEl>
                                          <p:spTgt spid="1597469"/>
                                        </p:tgtEl>
                                        <p:attrNameLst>
                                          <p:attrName>ppt_h</p:attrName>
                                        </p:attrNameLst>
                                      </p:cBhvr>
                                      <p:tavLst>
                                        <p:tav tm="0">
                                          <p:val>
                                            <p:strVal val="2/3*#ppt_h"/>
                                          </p:val>
                                        </p:tav>
                                        <p:tav tm="100000">
                                          <p:val>
                                            <p:strVal val="#ppt_h"/>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3" presetClass="entr" presetSubtype="272" fill="hold" grpId="0" nodeType="clickEffect">
                                  <p:stCondLst>
                                    <p:cond delay="0"/>
                                  </p:stCondLst>
                                  <p:childTnLst>
                                    <p:set>
                                      <p:cBhvr>
                                        <p:cTn id="168" dur="1" fill="hold">
                                          <p:stCondLst>
                                            <p:cond delay="0"/>
                                          </p:stCondLst>
                                        </p:cTn>
                                        <p:tgtEl>
                                          <p:spTgt spid="1597470"/>
                                        </p:tgtEl>
                                        <p:attrNameLst>
                                          <p:attrName>style.visibility</p:attrName>
                                        </p:attrNameLst>
                                      </p:cBhvr>
                                      <p:to>
                                        <p:strVal val="visible"/>
                                      </p:to>
                                    </p:set>
                                    <p:anim calcmode="lin" valueType="num">
                                      <p:cBhvr>
                                        <p:cTn id="169" dur="500" fill="hold"/>
                                        <p:tgtEl>
                                          <p:spTgt spid="1597470"/>
                                        </p:tgtEl>
                                        <p:attrNameLst>
                                          <p:attrName>ppt_w</p:attrName>
                                        </p:attrNameLst>
                                      </p:cBhvr>
                                      <p:tavLst>
                                        <p:tav tm="0">
                                          <p:val>
                                            <p:strVal val="2/3*#ppt_w"/>
                                          </p:val>
                                        </p:tav>
                                        <p:tav tm="100000">
                                          <p:val>
                                            <p:strVal val="#ppt_w"/>
                                          </p:val>
                                        </p:tav>
                                      </p:tavLst>
                                    </p:anim>
                                    <p:anim calcmode="lin" valueType="num">
                                      <p:cBhvr>
                                        <p:cTn id="170" dur="500" fill="hold"/>
                                        <p:tgtEl>
                                          <p:spTgt spid="1597470"/>
                                        </p:tgtEl>
                                        <p:attrNameLst>
                                          <p:attrName>ppt_h</p:attrName>
                                        </p:attrNameLst>
                                      </p:cBhvr>
                                      <p:tavLst>
                                        <p:tav tm="0">
                                          <p:val>
                                            <p:strVal val="2/3*#ppt_h"/>
                                          </p:val>
                                        </p:tav>
                                        <p:tav tm="100000">
                                          <p:val>
                                            <p:strVal val="#ppt_h"/>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3" presetClass="entr" presetSubtype="272" fill="hold" grpId="0" nodeType="clickEffect">
                                  <p:stCondLst>
                                    <p:cond delay="0"/>
                                  </p:stCondLst>
                                  <p:childTnLst>
                                    <p:set>
                                      <p:cBhvr>
                                        <p:cTn id="174" dur="1" fill="hold">
                                          <p:stCondLst>
                                            <p:cond delay="0"/>
                                          </p:stCondLst>
                                        </p:cTn>
                                        <p:tgtEl>
                                          <p:spTgt spid="1597471"/>
                                        </p:tgtEl>
                                        <p:attrNameLst>
                                          <p:attrName>style.visibility</p:attrName>
                                        </p:attrNameLst>
                                      </p:cBhvr>
                                      <p:to>
                                        <p:strVal val="visible"/>
                                      </p:to>
                                    </p:set>
                                    <p:anim calcmode="lin" valueType="num">
                                      <p:cBhvr>
                                        <p:cTn id="175" dur="500" fill="hold"/>
                                        <p:tgtEl>
                                          <p:spTgt spid="1597471"/>
                                        </p:tgtEl>
                                        <p:attrNameLst>
                                          <p:attrName>ppt_w</p:attrName>
                                        </p:attrNameLst>
                                      </p:cBhvr>
                                      <p:tavLst>
                                        <p:tav tm="0">
                                          <p:val>
                                            <p:strVal val="2/3*#ppt_w"/>
                                          </p:val>
                                        </p:tav>
                                        <p:tav tm="100000">
                                          <p:val>
                                            <p:strVal val="#ppt_w"/>
                                          </p:val>
                                        </p:tav>
                                      </p:tavLst>
                                    </p:anim>
                                    <p:anim calcmode="lin" valueType="num">
                                      <p:cBhvr>
                                        <p:cTn id="176" dur="500" fill="hold"/>
                                        <p:tgtEl>
                                          <p:spTgt spid="1597471"/>
                                        </p:tgtEl>
                                        <p:attrNameLst>
                                          <p:attrName>ppt_h</p:attrName>
                                        </p:attrNameLst>
                                      </p:cBhvr>
                                      <p:tavLst>
                                        <p:tav tm="0">
                                          <p:val>
                                            <p:strVal val="2/3*#ppt_h"/>
                                          </p:val>
                                        </p:tav>
                                        <p:tav tm="100000">
                                          <p:val>
                                            <p:strVal val="#ppt_h"/>
                                          </p:val>
                                        </p:tav>
                                      </p:tavLst>
                                    </p:anim>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3" presetClass="entr" presetSubtype="272" fill="hold" grpId="0" nodeType="clickEffect">
                                  <p:stCondLst>
                                    <p:cond delay="0"/>
                                  </p:stCondLst>
                                  <p:childTnLst>
                                    <p:set>
                                      <p:cBhvr>
                                        <p:cTn id="180" dur="1" fill="hold">
                                          <p:stCondLst>
                                            <p:cond delay="0"/>
                                          </p:stCondLst>
                                        </p:cTn>
                                        <p:tgtEl>
                                          <p:spTgt spid="1597472"/>
                                        </p:tgtEl>
                                        <p:attrNameLst>
                                          <p:attrName>style.visibility</p:attrName>
                                        </p:attrNameLst>
                                      </p:cBhvr>
                                      <p:to>
                                        <p:strVal val="visible"/>
                                      </p:to>
                                    </p:set>
                                    <p:anim calcmode="lin" valueType="num">
                                      <p:cBhvr>
                                        <p:cTn id="181" dur="500" fill="hold"/>
                                        <p:tgtEl>
                                          <p:spTgt spid="1597472"/>
                                        </p:tgtEl>
                                        <p:attrNameLst>
                                          <p:attrName>ppt_w</p:attrName>
                                        </p:attrNameLst>
                                      </p:cBhvr>
                                      <p:tavLst>
                                        <p:tav tm="0">
                                          <p:val>
                                            <p:strVal val="2/3*#ppt_w"/>
                                          </p:val>
                                        </p:tav>
                                        <p:tav tm="100000">
                                          <p:val>
                                            <p:strVal val="#ppt_w"/>
                                          </p:val>
                                        </p:tav>
                                      </p:tavLst>
                                    </p:anim>
                                    <p:anim calcmode="lin" valueType="num">
                                      <p:cBhvr>
                                        <p:cTn id="182" dur="500" fill="hold"/>
                                        <p:tgtEl>
                                          <p:spTgt spid="1597472"/>
                                        </p:tgtEl>
                                        <p:attrNameLst>
                                          <p:attrName>ppt_h</p:attrName>
                                        </p:attrNameLst>
                                      </p:cBhvr>
                                      <p:tavLst>
                                        <p:tav tm="0">
                                          <p:val>
                                            <p:strVal val="2/3*#ppt_h"/>
                                          </p:val>
                                        </p:tav>
                                        <p:tav tm="100000">
                                          <p:val>
                                            <p:strVal val="#ppt_h"/>
                                          </p:val>
                                        </p:tav>
                                      </p:tavLst>
                                    </p:anim>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3" presetClass="entr" presetSubtype="272" fill="hold" grpId="0" nodeType="clickEffect">
                                  <p:stCondLst>
                                    <p:cond delay="0"/>
                                  </p:stCondLst>
                                  <p:childTnLst>
                                    <p:set>
                                      <p:cBhvr>
                                        <p:cTn id="186" dur="1" fill="hold">
                                          <p:stCondLst>
                                            <p:cond delay="0"/>
                                          </p:stCondLst>
                                        </p:cTn>
                                        <p:tgtEl>
                                          <p:spTgt spid="1597473"/>
                                        </p:tgtEl>
                                        <p:attrNameLst>
                                          <p:attrName>style.visibility</p:attrName>
                                        </p:attrNameLst>
                                      </p:cBhvr>
                                      <p:to>
                                        <p:strVal val="visible"/>
                                      </p:to>
                                    </p:set>
                                    <p:anim calcmode="lin" valueType="num">
                                      <p:cBhvr>
                                        <p:cTn id="187" dur="500" fill="hold"/>
                                        <p:tgtEl>
                                          <p:spTgt spid="1597473"/>
                                        </p:tgtEl>
                                        <p:attrNameLst>
                                          <p:attrName>ppt_w</p:attrName>
                                        </p:attrNameLst>
                                      </p:cBhvr>
                                      <p:tavLst>
                                        <p:tav tm="0">
                                          <p:val>
                                            <p:strVal val="2/3*#ppt_w"/>
                                          </p:val>
                                        </p:tav>
                                        <p:tav tm="100000">
                                          <p:val>
                                            <p:strVal val="#ppt_w"/>
                                          </p:val>
                                        </p:tav>
                                      </p:tavLst>
                                    </p:anim>
                                    <p:anim calcmode="lin" valueType="num">
                                      <p:cBhvr>
                                        <p:cTn id="188" dur="500" fill="hold"/>
                                        <p:tgtEl>
                                          <p:spTgt spid="1597473"/>
                                        </p:tgtEl>
                                        <p:attrNameLst>
                                          <p:attrName>ppt_h</p:attrName>
                                        </p:attrNameLst>
                                      </p:cBhvr>
                                      <p:tavLst>
                                        <p:tav tm="0">
                                          <p:val>
                                            <p:strVal val="2/3*#ppt_h"/>
                                          </p:val>
                                        </p:tav>
                                        <p:tav tm="100000">
                                          <p:val>
                                            <p:strVal val="#ppt_h"/>
                                          </p:val>
                                        </p:tav>
                                      </p:tavLst>
                                    </p:anim>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3" presetClass="entr" presetSubtype="272" fill="hold" grpId="0" nodeType="clickEffect">
                                  <p:stCondLst>
                                    <p:cond delay="0"/>
                                  </p:stCondLst>
                                  <p:childTnLst>
                                    <p:set>
                                      <p:cBhvr>
                                        <p:cTn id="192" dur="1" fill="hold">
                                          <p:stCondLst>
                                            <p:cond delay="0"/>
                                          </p:stCondLst>
                                        </p:cTn>
                                        <p:tgtEl>
                                          <p:spTgt spid="1597474"/>
                                        </p:tgtEl>
                                        <p:attrNameLst>
                                          <p:attrName>style.visibility</p:attrName>
                                        </p:attrNameLst>
                                      </p:cBhvr>
                                      <p:to>
                                        <p:strVal val="visible"/>
                                      </p:to>
                                    </p:set>
                                    <p:anim calcmode="lin" valueType="num">
                                      <p:cBhvr>
                                        <p:cTn id="193" dur="500" fill="hold"/>
                                        <p:tgtEl>
                                          <p:spTgt spid="1597474"/>
                                        </p:tgtEl>
                                        <p:attrNameLst>
                                          <p:attrName>ppt_w</p:attrName>
                                        </p:attrNameLst>
                                      </p:cBhvr>
                                      <p:tavLst>
                                        <p:tav tm="0">
                                          <p:val>
                                            <p:strVal val="2/3*#ppt_w"/>
                                          </p:val>
                                        </p:tav>
                                        <p:tav tm="100000">
                                          <p:val>
                                            <p:strVal val="#ppt_w"/>
                                          </p:val>
                                        </p:tav>
                                      </p:tavLst>
                                    </p:anim>
                                    <p:anim calcmode="lin" valueType="num">
                                      <p:cBhvr>
                                        <p:cTn id="194" dur="500" fill="hold"/>
                                        <p:tgtEl>
                                          <p:spTgt spid="1597474"/>
                                        </p:tgtEl>
                                        <p:attrNameLst>
                                          <p:attrName>ppt_h</p:attrName>
                                        </p:attrNameLst>
                                      </p:cBhvr>
                                      <p:tavLst>
                                        <p:tav tm="0">
                                          <p:val>
                                            <p:strVal val="2/3*#ppt_h"/>
                                          </p:val>
                                        </p:tav>
                                        <p:tav tm="100000">
                                          <p:val>
                                            <p:strVal val="#ppt_h"/>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3" presetClass="entr" presetSubtype="272" fill="hold" grpId="0" nodeType="clickEffect">
                                  <p:stCondLst>
                                    <p:cond delay="0"/>
                                  </p:stCondLst>
                                  <p:childTnLst>
                                    <p:set>
                                      <p:cBhvr>
                                        <p:cTn id="198" dur="1" fill="hold">
                                          <p:stCondLst>
                                            <p:cond delay="0"/>
                                          </p:stCondLst>
                                        </p:cTn>
                                        <p:tgtEl>
                                          <p:spTgt spid="1597475"/>
                                        </p:tgtEl>
                                        <p:attrNameLst>
                                          <p:attrName>style.visibility</p:attrName>
                                        </p:attrNameLst>
                                      </p:cBhvr>
                                      <p:to>
                                        <p:strVal val="visible"/>
                                      </p:to>
                                    </p:set>
                                    <p:anim calcmode="lin" valueType="num">
                                      <p:cBhvr>
                                        <p:cTn id="199" dur="500" fill="hold"/>
                                        <p:tgtEl>
                                          <p:spTgt spid="1597475"/>
                                        </p:tgtEl>
                                        <p:attrNameLst>
                                          <p:attrName>ppt_w</p:attrName>
                                        </p:attrNameLst>
                                      </p:cBhvr>
                                      <p:tavLst>
                                        <p:tav tm="0">
                                          <p:val>
                                            <p:strVal val="2/3*#ppt_w"/>
                                          </p:val>
                                        </p:tav>
                                        <p:tav tm="100000">
                                          <p:val>
                                            <p:strVal val="#ppt_w"/>
                                          </p:val>
                                        </p:tav>
                                      </p:tavLst>
                                    </p:anim>
                                    <p:anim calcmode="lin" valueType="num">
                                      <p:cBhvr>
                                        <p:cTn id="200" dur="500" fill="hold"/>
                                        <p:tgtEl>
                                          <p:spTgt spid="1597475"/>
                                        </p:tgtEl>
                                        <p:attrNameLst>
                                          <p:attrName>ppt_h</p:attrName>
                                        </p:attrNameLst>
                                      </p:cBhvr>
                                      <p:tavLst>
                                        <p:tav tm="0">
                                          <p:val>
                                            <p:strVal val="2/3*#ppt_h"/>
                                          </p:val>
                                        </p:tav>
                                        <p:tav tm="100000">
                                          <p:val>
                                            <p:strVal val="#ppt_h"/>
                                          </p:val>
                                        </p:tav>
                                      </p:tavLst>
                                    </p:anim>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3" presetClass="entr" presetSubtype="272" fill="hold" grpId="0" nodeType="clickEffect">
                                  <p:stCondLst>
                                    <p:cond delay="0"/>
                                  </p:stCondLst>
                                  <p:childTnLst>
                                    <p:set>
                                      <p:cBhvr>
                                        <p:cTn id="204" dur="1" fill="hold">
                                          <p:stCondLst>
                                            <p:cond delay="0"/>
                                          </p:stCondLst>
                                        </p:cTn>
                                        <p:tgtEl>
                                          <p:spTgt spid="1597476"/>
                                        </p:tgtEl>
                                        <p:attrNameLst>
                                          <p:attrName>style.visibility</p:attrName>
                                        </p:attrNameLst>
                                      </p:cBhvr>
                                      <p:to>
                                        <p:strVal val="visible"/>
                                      </p:to>
                                    </p:set>
                                    <p:anim calcmode="lin" valueType="num">
                                      <p:cBhvr>
                                        <p:cTn id="205" dur="500" fill="hold"/>
                                        <p:tgtEl>
                                          <p:spTgt spid="1597476"/>
                                        </p:tgtEl>
                                        <p:attrNameLst>
                                          <p:attrName>ppt_w</p:attrName>
                                        </p:attrNameLst>
                                      </p:cBhvr>
                                      <p:tavLst>
                                        <p:tav tm="0">
                                          <p:val>
                                            <p:strVal val="2/3*#ppt_w"/>
                                          </p:val>
                                        </p:tav>
                                        <p:tav tm="100000">
                                          <p:val>
                                            <p:strVal val="#ppt_w"/>
                                          </p:val>
                                        </p:tav>
                                      </p:tavLst>
                                    </p:anim>
                                    <p:anim calcmode="lin" valueType="num">
                                      <p:cBhvr>
                                        <p:cTn id="206" dur="500" fill="hold"/>
                                        <p:tgtEl>
                                          <p:spTgt spid="1597476"/>
                                        </p:tgtEl>
                                        <p:attrNameLst>
                                          <p:attrName>ppt_h</p:attrName>
                                        </p:attrNameLst>
                                      </p:cBhvr>
                                      <p:tavLst>
                                        <p:tav tm="0">
                                          <p:val>
                                            <p:strVal val="2/3*#ppt_h"/>
                                          </p:val>
                                        </p:tav>
                                        <p:tav tm="100000">
                                          <p:val>
                                            <p:strVal val="#ppt_h"/>
                                          </p:val>
                                        </p:tav>
                                      </p:tavLst>
                                    </p:anim>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3" presetClass="entr" presetSubtype="272" fill="hold" grpId="0" nodeType="clickEffect">
                                  <p:stCondLst>
                                    <p:cond delay="0"/>
                                  </p:stCondLst>
                                  <p:childTnLst>
                                    <p:set>
                                      <p:cBhvr>
                                        <p:cTn id="210" dur="1" fill="hold">
                                          <p:stCondLst>
                                            <p:cond delay="0"/>
                                          </p:stCondLst>
                                        </p:cTn>
                                        <p:tgtEl>
                                          <p:spTgt spid="1597477"/>
                                        </p:tgtEl>
                                        <p:attrNameLst>
                                          <p:attrName>style.visibility</p:attrName>
                                        </p:attrNameLst>
                                      </p:cBhvr>
                                      <p:to>
                                        <p:strVal val="visible"/>
                                      </p:to>
                                    </p:set>
                                    <p:anim calcmode="lin" valueType="num">
                                      <p:cBhvr>
                                        <p:cTn id="211" dur="500" fill="hold"/>
                                        <p:tgtEl>
                                          <p:spTgt spid="1597477"/>
                                        </p:tgtEl>
                                        <p:attrNameLst>
                                          <p:attrName>ppt_w</p:attrName>
                                        </p:attrNameLst>
                                      </p:cBhvr>
                                      <p:tavLst>
                                        <p:tav tm="0">
                                          <p:val>
                                            <p:strVal val="2/3*#ppt_w"/>
                                          </p:val>
                                        </p:tav>
                                        <p:tav tm="100000">
                                          <p:val>
                                            <p:strVal val="#ppt_w"/>
                                          </p:val>
                                        </p:tav>
                                      </p:tavLst>
                                    </p:anim>
                                    <p:anim calcmode="lin" valueType="num">
                                      <p:cBhvr>
                                        <p:cTn id="212" dur="500" fill="hold"/>
                                        <p:tgtEl>
                                          <p:spTgt spid="1597477"/>
                                        </p:tgtEl>
                                        <p:attrNameLst>
                                          <p:attrName>ppt_h</p:attrName>
                                        </p:attrNameLst>
                                      </p:cBhvr>
                                      <p:tavLst>
                                        <p:tav tm="0">
                                          <p:val>
                                            <p:strVal val="2/3*#ppt_h"/>
                                          </p:val>
                                        </p:tav>
                                        <p:tav tm="100000">
                                          <p:val>
                                            <p:strVal val="#ppt_h"/>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3" presetClass="entr" presetSubtype="272" fill="hold" grpId="0" nodeType="clickEffect">
                                  <p:stCondLst>
                                    <p:cond delay="0"/>
                                  </p:stCondLst>
                                  <p:childTnLst>
                                    <p:set>
                                      <p:cBhvr>
                                        <p:cTn id="216" dur="1" fill="hold">
                                          <p:stCondLst>
                                            <p:cond delay="0"/>
                                          </p:stCondLst>
                                        </p:cTn>
                                        <p:tgtEl>
                                          <p:spTgt spid="1597478"/>
                                        </p:tgtEl>
                                        <p:attrNameLst>
                                          <p:attrName>style.visibility</p:attrName>
                                        </p:attrNameLst>
                                      </p:cBhvr>
                                      <p:to>
                                        <p:strVal val="visible"/>
                                      </p:to>
                                    </p:set>
                                    <p:anim calcmode="lin" valueType="num">
                                      <p:cBhvr>
                                        <p:cTn id="217" dur="500" fill="hold"/>
                                        <p:tgtEl>
                                          <p:spTgt spid="1597478"/>
                                        </p:tgtEl>
                                        <p:attrNameLst>
                                          <p:attrName>ppt_w</p:attrName>
                                        </p:attrNameLst>
                                      </p:cBhvr>
                                      <p:tavLst>
                                        <p:tav tm="0">
                                          <p:val>
                                            <p:strVal val="2/3*#ppt_w"/>
                                          </p:val>
                                        </p:tav>
                                        <p:tav tm="100000">
                                          <p:val>
                                            <p:strVal val="#ppt_w"/>
                                          </p:val>
                                        </p:tav>
                                      </p:tavLst>
                                    </p:anim>
                                    <p:anim calcmode="lin" valueType="num">
                                      <p:cBhvr>
                                        <p:cTn id="218" dur="500" fill="hold"/>
                                        <p:tgtEl>
                                          <p:spTgt spid="1597478"/>
                                        </p:tgtEl>
                                        <p:attrNameLst>
                                          <p:attrName>ppt_h</p:attrName>
                                        </p:attrNameLst>
                                      </p:cBhvr>
                                      <p:tavLst>
                                        <p:tav tm="0">
                                          <p:val>
                                            <p:strVal val="2/3*#ppt_h"/>
                                          </p:val>
                                        </p:tav>
                                        <p:tav tm="100000">
                                          <p:val>
                                            <p:strVal val="#ppt_h"/>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3" presetClass="entr" presetSubtype="272" fill="hold" grpId="0" nodeType="clickEffect">
                                  <p:stCondLst>
                                    <p:cond delay="0"/>
                                  </p:stCondLst>
                                  <p:childTnLst>
                                    <p:set>
                                      <p:cBhvr>
                                        <p:cTn id="222" dur="1" fill="hold">
                                          <p:stCondLst>
                                            <p:cond delay="0"/>
                                          </p:stCondLst>
                                        </p:cTn>
                                        <p:tgtEl>
                                          <p:spTgt spid="1597595"/>
                                        </p:tgtEl>
                                        <p:attrNameLst>
                                          <p:attrName>style.visibility</p:attrName>
                                        </p:attrNameLst>
                                      </p:cBhvr>
                                      <p:to>
                                        <p:strVal val="visible"/>
                                      </p:to>
                                    </p:set>
                                    <p:anim calcmode="lin" valueType="num">
                                      <p:cBhvr>
                                        <p:cTn id="223" dur="500" fill="hold"/>
                                        <p:tgtEl>
                                          <p:spTgt spid="1597595"/>
                                        </p:tgtEl>
                                        <p:attrNameLst>
                                          <p:attrName>ppt_w</p:attrName>
                                        </p:attrNameLst>
                                      </p:cBhvr>
                                      <p:tavLst>
                                        <p:tav tm="0">
                                          <p:val>
                                            <p:strVal val="2/3*#ppt_w"/>
                                          </p:val>
                                        </p:tav>
                                        <p:tav tm="100000">
                                          <p:val>
                                            <p:strVal val="#ppt_w"/>
                                          </p:val>
                                        </p:tav>
                                      </p:tavLst>
                                    </p:anim>
                                    <p:anim calcmode="lin" valueType="num">
                                      <p:cBhvr>
                                        <p:cTn id="224" dur="500" fill="hold"/>
                                        <p:tgtEl>
                                          <p:spTgt spid="1597595"/>
                                        </p:tgtEl>
                                        <p:attrNameLst>
                                          <p:attrName>ppt_h</p:attrName>
                                        </p:attrNameLst>
                                      </p:cBhvr>
                                      <p:tavLst>
                                        <p:tav tm="0">
                                          <p:val>
                                            <p:strVal val="2/3*#ppt_h"/>
                                          </p:val>
                                        </p:tav>
                                        <p:tav tm="100000">
                                          <p:val>
                                            <p:strVal val="#ppt_h"/>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23" presetClass="entr" presetSubtype="272" fill="hold" grpId="0" nodeType="clickEffect">
                                  <p:stCondLst>
                                    <p:cond delay="0"/>
                                  </p:stCondLst>
                                  <p:childTnLst>
                                    <p:set>
                                      <p:cBhvr>
                                        <p:cTn id="228" dur="1" fill="hold">
                                          <p:stCondLst>
                                            <p:cond delay="0"/>
                                          </p:stCondLst>
                                        </p:cTn>
                                        <p:tgtEl>
                                          <p:spTgt spid="1597479"/>
                                        </p:tgtEl>
                                        <p:attrNameLst>
                                          <p:attrName>style.visibility</p:attrName>
                                        </p:attrNameLst>
                                      </p:cBhvr>
                                      <p:to>
                                        <p:strVal val="visible"/>
                                      </p:to>
                                    </p:set>
                                    <p:anim calcmode="lin" valueType="num">
                                      <p:cBhvr>
                                        <p:cTn id="229" dur="500" fill="hold"/>
                                        <p:tgtEl>
                                          <p:spTgt spid="1597479"/>
                                        </p:tgtEl>
                                        <p:attrNameLst>
                                          <p:attrName>ppt_w</p:attrName>
                                        </p:attrNameLst>
                                      </p:cBhvr>
                                      <p:tavLst>
                                        <p:tav tm="0">
                                          <p:val>
                                            <p:strVal val="2/3*#ppt_w"/>
                                          </p:val>
                                        </p:tav>
                                        <p:tav tm="100000">
                                          <p:val>
                                            <p:strVal val="#ppt_w"/>
                                          </p:val>
                                        </p:tav>
                                      </p:tavLst>
                                    </p:anim>
                                    <p:anim calcmode="lin" valueType="num">
                                      <p:cBhvr>
                                        <p:cTn id="230" dur="500" fill="hold"/>
                                        <p:tgtEl>
                                          <p:spTgt spid="1597479"/>
                                        </p:tgtEl>
                                        <p:attrNameLst>
                                          <p:attrName>ppt_h</p:attrName>
                                        </p:attrNameLst>
                                      </p:cBhvr>
                                      <p:tavLst>
                                        <p:tav tm="0">
                                          <p:val>
                                            <p:strVal val="2/3*#ppt_h"/>
                                          </p:val>
                                        </p:tav>
                                        <p:tav tm="100000">
                                          <p:val>
                                            <p:strVal val="#ppt_h"/>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1" presetClass="entr" presetSubtype="0" fill="hold" nodeType="clickEffect">
                                  <p:stCondLst>
                                    <p:cond delay="0"/>
                                  </p:stCondLst>
                                  <p:childTnLst>
                                    <p:set>
                                      <p:cBhvr>
                                        <p:cTn id="234" dur="1" fill="hold">
                                          <p:stCondLst>
                                            <p:cond delay="499"/>
                                          </p:stCondLst>
                                        </p:cTn>
                                        <p:tgtEl>
                                          <p:spTgt spid="1597623"/>
                                        </p:tgtEl>
                                        <p:attrNameLst>
                                          <p:attrName>style.visibility</p:attrName>
                                        </p:attrNameLst>
                                      </p:cBhvr>
                                      <p:to>
                                        <p:strVal val="visible"/>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23" presetClass="entr" presetSubtype="272" fill="hold" grpId="0" nodeType="clickEffect">
                                  <p:stCondLst>
                                    <p:cond delay="0"/>
                                  </p:stCondLst>
                                  <p:childTnLst>
                                    <p:set>
                                      <p:cBhvr>
                                        <p:cTn id="238" dur="1" fill="hold">
                                          <p:stCondLst>
                                            <p:cond delay="0"/>
                                          </p:stCondLst>
                                        </p:cTn>
                                        <p:tgtEl>
                                          <p:spTgt spid="1597480"/>
                                        </p:tgtEl>
                                        <p:attrNameLst>
                                          <p:attrName>style.visibility</p:attrName>
                                        </p:attrNameLst>
                                      </p:cBhvr>
                                      <p:to>
                                        <p:strVal val="visible"/>
                                      </p:to>
                                    </p:set>
                                    <p:anim calcmode="lin" valueType="num">
                                      <p:cBhvr>
                                        <p:cTn id="239" dur="500" fill="hold"/>
                                        <p:tgtEl>
                                          <p:spTgt spid="1597480"/>
                                        </p:tgtEl>
                                        <p:attrNameLst>
                                          <p:attrName>ppt_w</p:attrName>
                                        </p:attrNameLst>
                                      </p:cBhvr>
                                      <p:tavLst>
                                        <p:tav tm="0">
                                          <p:val>
                                            <p:strVal val="2/3*#ppt_w"/>
                                          </p:val>
                                        </p:tav>
                                        <p:tav tm="100000">
                                          <p:val>
                                            <p:strVal val="#ppt_w"/>
                                          </p:val>
                                        </p:tav>
                                      </p:tavLst>
                                    </p:anim>
                                    <p:anim calcmode="lin" valueType="num">
                                      <p:cBhvr>
                                        <p:cTn id="240" dur="500" fill="hold"/>
                                        <p:tgtEl>
                                          <p:spTgt spid="1597480"/>
                                        </p:tgtEl>
                                        <p:attrNameLst>
                                          <p:attrName>ppt_h</p:attrName>
                                        </p:attrNameLst>
                                      </p:cBhvr>
                                      <p:tavLst>
                                        <p:tav tm="0">
                                          <p:val>
                                            <p:strVal val="2/3*#ppt_h"/>
                                          </p:val>
                                        </p:tav>
                                        <p:tav tm="100000">
                                          <p:val>
                                            <p:strVal val="#ppt_h"/>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3" presetClass="entr" presetSubtype="272" fill="hold" grpId="0" nodeType="clickEffect">
                                  <p:stCondLst>
                                    <p:cond delay="0"/>
                                  </p:stCondLst>
                                  <p:childTnLst>
                                    <p:set>
                                      <p:cBhvr>
                                        <p:cTn id="244" dur="1" fill="hold">
                                          <p:stCondLst>
                                            <p:cond delay="0"/>
                                          </p:stCondLst>
                                        </p:cTn>
                                        <p:tgtEl>
                                          <p:spTgt spid="1597591"/>
                                        </p:tgtEl>
                                        <p:attrNameLst>
                                          <p:attrName>style.visibility</p:attrName>
                                        </p:attrNameLst>
                                      </p:cBhvr>
                                      <p:to>
                                        <p:strVal val="visible"/>
                                      </p:to>
                                    </p:set>
                                    <p:anim calcmode="lin" valueType="num">
                                      <p:cBhvr>
                                        <p:cTn id="245" dur="500" fill="hold"/>
                                        <p:tgtEl>
                                          <p:spTgt spid="1597591"/>
                                        </p:tgtEl>
                                        <p:attrNameLst>
                                          <p:attrName>ppt_w</p:attrName>
                                        </p:attrNameLst>
                                      </p:cBhvr>
                                      <p:tavLst>
                                        <p:tav tm="0">
                                          <p:val>
                                            <p:strVal val="2/3*#ppt_w"/>
                                          </p:val>
                                        </p:tav>
                                        <p:tav tm="100000">
                                          <p:val>
                                            <p:strVal val="#ppt_w"/>
                                          </p:val>
                                        </p:tav>
                                      </p:tavLst>
                                    </p:anim>
                                    <p:anim calcmode="lin" valueType="num">
                                      <p:cBhvr>
                                        <p:cTn id="246" dur="500" fill="hold"/>
                                        <p:tgtEl>
                                          <p:spTgt spid="1597591"/>
                                        </p:tgtEl>
                                        <p:attrNameLst>
                                          <p:attrName>ppt_h</p:attrName>
                                        </p:attrNameLst>
                                      </p:cBhvr>
                                      <p:tavLst>
                                        <p:tav tm="0">
                                          <p:val>
                                            <p:strVal val="2/3*#ppt_h"/>
                                          </p:val>
                                        </p:tav>
                                        <p:tav tm="100000">
                                          <p:val>
                                            <p:strVal val="#ppt_h"/>
                                          </p:val>
                                        </p:tav>
                                      </p:tavLst>
                                    </p:anim>
                                  </p:childTnLst>
                                </p:cTn>
                              </p:par>
                            </p:childTnLst>
                          </p:cTn>
                        </p:par>
                      </p:childTnLst>
                    </p:cTn>
                  </p:par>
                  <p:par>
                    <p:cTn id="247" fill="hold" nodeType="clickPar">
                      <p:stCondLst>
                        <p:cond delay="indefinite"/>
                      </p:stCondLst>
                      <p:childTnLst>
                        <p:par>
                          <p:cTn id="248" fill="hold" nodeType="withGroup">
                            <p:stCondLst>
                              <p:cond delay="0"/>
                            </p:stCondLst>
                            <p:childTnLst>
                              <p:par>
                                <p:cTn id="249" presetID="23" presetClass="entr" presetSubtype="272" fill="hold" grpId="0" nodeType="clickEffect">
                                  <p:stCondLst>
                                    <p:cond delay="0"/>
                                  </p:stCondLst>
                                  <p:childTnLst>
                                    <p:set>
                                      <p:cBhvr>
                                        <p:cTn id="250" dur="1" fill="hold">
                                          <p:stCondLst>
                                            <p:cond delay="0"/>
                                          </p:stCondLst>
                                        </p:cTn>
                                        <p:tgtEl>
                                          <p:spTgt spid="1597481"/>
                                        </p:tgtEl>
                                        <p:attrNameLst>
                                          <p:attrName>style.visibility</p:attrName>
                                        </p:attrNameLst>
                                      </p:cBhvr>
                                      <p:to>
                                        <p:strVal val="visible"/>
                                      </p:to>
                                    </p:set>
                                    <p:anim calcmode="lin" valueType="num">
                                      <p:cBhvr>
                                        <p:cTn id="251" dur="500" fill="hold"/>
                                        <p:tgtEl>
                                          <p:spTgt spid="1597481"/>
                                        </p:tgtEl>
                                        <p:attrNameLst>
                                          <p:attrName>ppt_w</p:attrName>
                                        </p:attrNameLst>
                                      </p:cBhvr>
                                      <p:tavLst>
                                        <p:tav tm="0">
                                          <p:val>
                                            <p:strVal val="2/3*#ppt_w"/>
                                          </p:val>
                                        </p:tav>
                                        <p:tav tm="100000">
                                          <p:val>
                                            <p:strVal val="#ppt_w"/>
                                          </p:val>
                                        </p:tav>
                                      </p:tavLst>
                                    </p:anim>
                                    <p:anim calcmode="lin" valueType="num">
                                      <p:cBhvr>
                                        <p:cTn id="252" dur="500" fill="hold"/>
                                        <p:tgtEl>
                                          <p:spTgt spid="1597481"/>
                                        </p:tgtEl>
                                        <p:attrNameLst>
                                          <p:attrName>ppt_h</p:attrName>
                                        </p:attrNameLst>
                                      </p:cBhvr>
                                      <p:tavLst>
                                        <p:tav tm="0">
                                          <p:val>
                                            <p:strVal val="2/3*#ppt_h"/>
                                          </p:val>
                                        </p:tav>
                                        <p:tav tm="100000">
                                          <p:val>
                                            <p:strVal val="#ppt_h"/>
                                          </p:val>
                                        </p:tav>
                                      </p:tavLst>
                                    </p:anim>
                                  </p:childTnLst>
                                </p:cTn>
                              </p:par>
                            </p:childTnLst>
                          </p:cTn>
                        </p:par>
                      </p:childTnLst>
                    </p:cTn>
                  </p:par>
                  <p:par>
                    <p:cTn id="253" fill="hold" nodeType="clickPar">
                      <p:stCondLst>
                        <p:cond delay="indefinite"/>
                      </p:stCondLst>
                      <p:childTnLst>
                        <p:par>
                          <p:cTn id="254" fill="hold" nodeType="withGroup">
                            <p:stCondLst>
                              <p:cond delay="0"/>
                            </p:stCondLst>
                            <p:childTnLst>
                              <p:par>
                                <p:cTn id="255" presetID="23" presetClass="entr" presetSubtype="272" fill="hold" grpId="0" nodeType="clickEffect">
                                  <p:stCondLst>
                                    <p:cond delay="0"/>
                                  </p:stCondLst>
                                  <p:childTnLst>
                                    <p:set>
                                      <p:cBhvr>
                                        <p:cTn id="256" dur="1" fill="hold">
                                          <p:stCondLst>
                                            <p:cond delay="0"/>
                                          </p:stCondLst>
                                        </p:cTn>
                                        <p:tgtEl>
                                          <p:spTgt spid="1597592"/>
                                        </p:tgtEl>
                                        <p:attrNameLst>
                                          <p:attrName>style.visibility</p:attrName>
                                        </p:attrNameLst>
                                      </p:cBhvr>
                                      <p:to>
                                        <p:strVal val="visible"/>
                                      </p:to>
                                    </p:set>
                                    <p:anim calcmode="lin" valueType="num">
                                      <p:cBhvr>
                                        <p:cTn id="257" dur="500" fill="hold"/>
                                        <p:tgtEl>
                                          <p:spTgt spid="1597592"/>
                                        </p:tgtEl>
                                        <p:attrNameLst>
                                          <p:attrName>ppt_w</p:attrName>
                                        </p:attrNameLst>
                                      </p:cBhvr>
                                      <p:tavLst>
                                        <p:tav tm="0">
                                          <p:val>
                                            <p:strVal val="2/3*#ppt_w"/>
                                          </p:val>
                                        </p:tav>
                                        <p:tav tm="100000">
                                          <p:val>
                                            <p:strVal val="#ppt_w"/>
                                          </p:val>
                                        </p:tav>
                                      </p:tavLst>
                                    </p:anim>
                                    <p:anim calcmode="lin" valueType="num">
                                      <p:cBhvr>
                                        <p:cTn id="258" dur="500" fill="hold"/>
                                        <p:tgtEl>
                                          <p:spTgt spid="1597592"/>
                                        </p:tgtEl>
                                        <p:attrNameLst>
                                          <p:attrName>ppt_h</p:attrName>
                                        </p:attrNameLst>
                                      </p:cBhvr>
                                      <p:tavLst>
                                        <p:tav tm="0">
                                          <p:val>
                                            <p:strVal val="2/3*#ppt_h"/>
                                          </p:val>
                                        </p:tav>
                                        <p:tav tm="100000">
                                          <p:val>
                                            <p:strVal val="#ppt_h"/>
                                          </p:val>
                                        </p:tav>
                                      </p:tavLst>
                                    </p:anim>
                                  </p:childTnLst>
                                </p:cTn>
                              </p:par>
                            </p:childTnLst>
                          </p:cTn>
                        </p:par>
                      </p:childTnLst>
                    </p:cTn>
                  </p:par>
                  <p:par>
                    <p:cTn id="259" fill="hold" nodeType="clickPar">
                      <p:stCondLst>
                        <p:cond delay="indefinite"/>
                      </p:stCondLst>
                      <p:childTnLst>
                        <p:par>
                          <p:cTn id="260" fill="hold" nodeType="withGroup">
                            <p:stCondLst>
                              <p:cond delay="0"/>
                            </p:stCondLst>
                            <p:childTnLst>
                              <p:par>
                                <p:cTn id="261" presetID="23" presetClass="entr" presetSubtype="272" fill="hold" grpId="0" nodeType="clickEffect">
                                  <p:stCondLst>
                                    <p:cond delay="0"/>
                                  </p:stCondLst>
                                  <p:childTnLst>
                                    <p:set>
                                      <p:cBhvr>
                                        <p:cTn id="262" dur="1" fill="hold">
                                          <p:stCondLst>
                                            <p:cond delay="0"/>
                                          </p:stCondLst>
                                        </p:cTn>
                                        <p:tgtEl>
                                          <p:spTgt spid="1597482"/>
                                        </p:tgtEl>
                                        <p:attrNameLst>
                                          <p:attrName>style.visibility</p:attrName>
                                        </p:attrNameLst>
                                      </p:cBhvr>
                                      <p:to>
                                        <p:strVal val="visible"/>
                                      </p:to>
                                    </p:set>
                                    <p:anim calcmode="lin" valueType="num">
                                      <p:cBhvr>
                                        <p:cTn id="263" dur="500" fill="hold"/>
                                        <p:tgtEl>
                                          <p:spTgt spid="1597482"/>
                                        </p:tgtEl>
                                        <p:attrNameLst>
                                          <p:attrName>ppt_w</p:attrName>
                                        </p:attrNameLst>
                                      </p:cBhvr>
                                      <p:tavLst>
                                        <p:tav tm="0">
                                          <p:val>
                                            <p:strVal val="2/3*#ppt_w"/>
                                          </p:val>
                                        </p:tav>
                                        <p:tav tm="100000">
                                          <p:val>
                                            <p:strVal val="#ppt_w"/>
                                          </p:val>
                                        </p:tav>
                                      </p:tavLst>
                                    </p:anim>
                                    <p:anim calcmode="lin" valueType="num">
                                      <p:cBhvr>
                                        <p:cTn id="264" dur="500" fill="hold"/>
                                        <p:tgtEl>
                                          <p:spTgt spid="1597482"/>
                                        </p:tgtEl>
                                        <p:attrNameLst>
                                          <p:attrName>ppt_h</p:attrName>
                                        </p:attrNameLst>
                                      </p:cBhvr>
                                      <p:tavLst>
                                        <p:tav tm="0">
                                          <p:val>
                                            <p:strVal val="2/3*#ppt_h"/>
                                          </p:val>
                                        </p:tav>
                                        <p:tav tm="100000">
                                          <p:val>
                                            <p:strVal val="#ppt_h"/>
                                          </p:val>
                                        </p:tav>
                                      </p:tavLst>
                                    </p:anim>
                                  </p:childTnLst>
                                </p:cTn>
                              </p:par>
                            </p:childTnLst>
                          </p:cTn>
                        </p:par>
                      </p:childTnLst>
                    </p:cTn>
                  </p:par>
                  <p:par>
                    <p:cTn id="265" fill="hold" nodeType="clickPar">
                      <p:stCondLst>
                        <p:cond delay="indefinite"/>
                      </p:stCondLst>
                      <p:childTnLst>
                        <p:par>
                          <p:cTn id="266" fill="hold" nodeType="withGroup">
                            <p:stCondLst>
                              <p:cond delay="0"/>
                            </p:stCondLst>
                            <p:childTnLst>
                              <p:par>
                                <p:cTn id="267" presetID="23" presetClass="entr" presetSubtype="272" fill="hold" grpId="0" nodeType="clickEffect">
                                  <p:stCondLst>
                                    <p:cond delay="0"/>
                                  </p:stCondLst>
                                  <p:childTnLst>
                                    <p:set>
                                      <p:cBhvr>
                                        <p:cTn id="268" dur="1" fill="hold">
                                          <p:stCondLst>
                                            <p:cond delay="0"/>
                                          </p:stCondLst>
                                        </p:cTn>
                                        <p:tgtEl>
                                          <p:spTgt spid="1597483"/>
                                        </p:tgtEl>
                                        <p:attrNameLst>
                                          <p:attrName>style.visibility</p:attrName>
                                        </p:attrNameLst>
                                      </p:cBhvr>
                                      <p:to>
                                        <p:strVal val="visible"/>
                                      </p:to>
                                    </p:set>
                                    <p:anim calcmode="lin" valueType="num">
                                      <p:cBhvr>
                                        <p:cTn id="269" dur="500" fill="hold"/>
                                        <p:tgtEl>
                                          <p:spTgt spid="1597483"/>
                                        </p:tgtEl>
                                        <p:attrNameLst>
                                          <p:attrName>ppt_w</p:attrName>
                                        </p:attrNameLst>
                                      </p:cBhvr>
                                      <p:tavLst>
                                        <p:tav tm="0">
                                          <p:val>
                                            <p:strVal val="2/3*#ppt_w"/>
                                          </p:val>
                                        </p:tav>
                                        <p:tav tm="100000">
                                          <p:val>
                                            <p:strVal val="#ppt_w"/>
                                          </p:val>
                                        </p:tav>
                                      </p:tavLst>
                                    </p:anim>
                                    <p:anim calcmode="lin" valueType="num">
                                      <p:cBhvr>
                                        <p:cTn id="270" dur="500" fill="hold"/>
                                        <p:tgtEl>
                                          <p:spTgt spid="1597483"/>
                                        </p:tgtEl>
                                        <p:attrNameLst>
                                          <p:attrName>ppt_h</p:attrName>
                                        </p:attrNameLst>
                                      </p:cBhvr>
                                      <p:tavLst>
                                        <p:tav tm="0">
                                          <p:val>
                                            <p:strVal val="2/3*#ppt_h"/>
                                          </p:val>
                                        </p:tav>
                                        <p:tav tm="100000">
                                          <p:val>
                                            <p:strVal val="#ppt_h"/>
                                          </p:val>
                                        </p:tav>
                                      </p:tavLst>
                                    </p:anim>
                                  </p:childTnLst>
                                </p:cTn>
                              </p:par>
                            </p:childTnLst>
                          </p:cTn>
                        </p:par>
                      </p:childTnLst>
                    </p:cTn>
                  </p:par>
                  <p:par>
                    <p:cTn id="271" fill="hold" nodeType="clickPar">
                      <p:stCondLst>
                        <p:cond delay="indefinite"/>
                      </p:stCondLst>
                      <p:childTnLst>
                        <p:par>
                          <p:cTn id="272" fill="hold" nodeType="withGroup">
                            <p:stCondLst>
                              <p:cond delay="0"/>
                            </p:stCondLst>
                            <p:childTnLst>
                              <p:par>
                                <p:cTn id="273" presetID="23" presetClass="entr" presetSubtype="272" fill="hold" grpId="0" nodeType="clickEffect">
                                  <p:stCondLst>
                                    <p:cond delay="0"/>
                                  </p:stCondLst>
                                  <p:childTnLst>
                                    <p:set>
                                      <p:cBhvr>
                                        <p:cTn id="274" dur="1" fill="hold">
                                          <p:stCondLst>
                                            <p:cond delay="0"/>
                                          </p:stCondLst>
                                        </p:cTn>
                                        <p:tgtEl>
                                          <p:spTgt spid="1597484"/>
                                        </p:tgtEl>
                                        <p:attrNameLst>
                                          <p:attrName>style.visibility</p:attrName>
                                        </p:attrNameLst>
                                      </p:cBhvr>
                                      <p:to>
                                        <p:strVal val="visible"/>
                                      </p:to>
                                    </p:set>
                                    <p:anim calcmode="lin" valueType="num">
                                      <p:cBhvr>
                                        <p:cTn id="275" dur="500" fill="hold"/>
                                        <p:tgtEl>
                                          <p:spTgt spid="1597484"/>
                                        </p:tgtEl>
                                        <p:attrNameLst>
                                          <p:attrName>ppt_w</p:attrName>
                                        </p:attrNameLst>
                                      </p:cBhvr>
                                      <p:tavLst>
                                        <p:tav tm="0">
                                          <p:val>
                                            <p:strVal val="2/3*#ppt_w"/>
                                          </p:val>
                                        </p:tav>
                                        <p:tav tm="100000">
                                          <p:val>
                                            <p:strVal val="#ppt_w"/>
                                          </p:val>
                                        </p:tav>
                                      </p:tavLst>
                                    </p:anim>
                                    <p:anim calcmode="lin" valueType="num">
                                      <p:cBhvr>
                                        <p:cTn id="276" dur="500" fill="hold"/>
                                        <p:tgtEl>
                                          <p:spTgt spid="1597484"/>
                                        </p:tgtEl>
                                        <p:attrNameLst>
                                          <p:attrName>ppt_h</p:attrName>
                                        </p:attrNameLst>
                                      </p:cBhvr>
                                      <p:tavLst>
                                        <p:tav tm="0">
                                          <p:val>
                                            <p:strVal val="2/3*#ppt_h"/>
                                          </p:val>
                                        </p:tav>
                                        <p:tav tm="100000">
                                          <p:val>
                                            <p:strVal val="#ppt_h"/>
                                          </p:val>
                                        </p:tav>
                                      </p:tavLst>
                                    </p:anim>
                                  </p:childTnLst>
                                </p:cTn>
                              </p:par>
                            </p:childTnLst>
                          </p:cTn>
                        </p:par>
                      </p:childTnLst>
                    </p:cTn>
                  </p:par>
                  <p:par>
                    <p:cTn id="277" fill="hold" nodeType="clickPar">
                      <p:stCondLst>
                        <p:cond delay="indefinite"/>
                      </p:stCondLst>
                      <p:childTnLst>
                        <p:par>
                          <p:cTn id="278" fill="hold" nodeType="withGroup">
                            <p:stCondLst>
                              <p:cond delay="0"/>
                            </p:stCondLst>
                            <p:childTnLst>
                              <p:par>
                                <p:cTn id="279" presetID="23" presetClass="entr" presetSubtype="272" fill="hold" grpId="0" nodeType="clickEffect">
                                  <p:stCondLst>
                                    <p:cond delay="0"/>
                                  </p:stCondLst>
                                  <p:childTnLst>
                                    <p:set>
                                      <p:cBhvr>
                                        <p:cTn id="280" dur="1" fill="hold">
                                          <p:stCondLst>
                                            <p:cond delay="0"/>
                                          </p:stCondLst>
                                        </p:cTn>
                                        <p:tgtEl>
                                          <p:spTgt spid="1597485"/>
                                        </p:tgtEl>
                                        <p:attrNameLst>
                                          <p:attrName>style.visibility</p:attrName>
                                        </p:attrNameLst>
                                      </p:cBhvr>
                                      <p:to>
                                        <p:strVal val="visible"/>
                                      </p:to>
                                    </p:set>
                                    <p:anim calcmode="lin" valueType="num">
                                      <p:cBhvr>
                                        <p:cTn id="281" dur="500" fill="hold"/>
                                        <p:tgtEl>
                                          <p:spTgt spid="1597485"/>
                                        </p:tgtEl>
                                        <p:attrNameLst>
                                          <p:attrName>ppt_w</p:attrName>
                                        </p:attrNameLst>
                                      </p:cBhvr>
                                      <p:tavLst>
                                        <p:tav tm="0">
                                          <p:val>
                                            <p:strVal val="2/3*#ppt_w"/>
                                          </p:val>
                                        </p:tav>
                                        <p:tav tm="100000">
                                          <p:val>
                                            <p:strVal val="#ppt_w"/>
                                          </p:val>
                                        </p:tav>
                                      </p:tavLst>
                                    </p:anim>
                                    <p:anim calcmode="lin" valueType="num">
                                      <p:cBhvr>
                                        <p:cTn id="282" dur="500" fill="hold"/>
                                        <p:tgtEl>
                                          <p:spTgt spid="1597485"/>
                                        </p:tgtEl>
                                        <p:attrNameLst>
                                          <p:attrName>ppt_h</p:attrName>
                                        </p:attrNameLst>
                                      </p:cBhvr>
                                      <p:tavLst>
                                        <p:tav tm="0">
                                          <p:val>
                                            <p:strVal val="2/3*#ppt_h"/>
                                          </p:val>
                                        </p:tav>
                                        <p:tav tm="100000">
                                          <p:val>
                                            <p:strVal val="#ppt_h"/>
                                          </p:val>
                                        </p:tav>
                                      </p:tavLst>
                                    </p:anim>
                                  </p:childTnLst>
                                </p:cTn>
                              </p:par>
                            </p:childTnLst>
                          </p:cTn>
                        </p:par>
                      </p:childTnLst>
                    </p:cTn>
                  </p:par>
                  <p:par>
                    <p:cTn id="283" fill="hold" nodeType="clickPar">
                      <p:stCondLst>
                        <p:cond delay="indefinite"/>
                      </p:stCondLst>
                      <p:childTnLst>
                        <p:par>
                          <p:cTn id="284" fill="hold" nodeType="withGroup">
                            <p:stCondLst>
                              <p:cond delay="0"/>
                            </p:stCondLst>
                            <p:childTnLst>
                              <p:par>
                                <p:cTn id="285" presetID="23" presetClass="entr" presetSubtype="272" fill="hold" grpId="0" nodeType="clickEffect">
                                  <p:stCondLst>
                                    <p:cond delay="0"/>
                                  </p:stCondLst>
                                  <p:childTnLst>
                                    <p:set>
                                      <p:cBhvr>
                                        <p:cTn id="286" dur="1" fill="hold">
                                          <p:stCondLst>
                                            <p:cond delay="0"/>
                                          </p:stCondLst>
                                        </p:cTn>
                                        <p:tgtEl>
                                          <p:spTgt spid="1597486"/>
                                        </p:tgtEl>
                                        <p:attrNameLst>
                                          <p:attrName>style.visibility</p:attrName>
                                        </p:attrNameLst>
                                      </p:cBhvr>
                                      <p:to>
                                        <p:strVal val="visible"/>
                                      </p:to>
                                    </p:set>
                                    <p:anim calcmode="lin" valueType="num">
                                      <p:cBhvr>
                                        <p:cTn id="287" dur="500" fill="hold"/>
                                        <p:tgtEl>
                                          <p:spTgt spid="1597486"/>
                                        </p:tgtEl>
                                        <p:attrNameLst>
                                          <p:attrName>ppt_w</p:attrName>
                                        </p:attrNameLst>
                                      </p:cBhvr>
                                      <p:tavLst>
                                        <p:tav tm="0">
                                          <p:val>
                                            <p:strVal val="2/3*#ppt_w"/>
                                          </p:val>
                                        </p:tav>
                                        <p:tav tm="100000">
                                          <p:val>
                                            <p:strVal val="#ppt_w"/>
                                          </p:val>
                                        </p:tav>
                                      </p:tavLst>
                                    </p:anim>
                                    <p:anim calcmode="lin" valueType="num">
                                      <p:cBhvr>
                                        <p:cTn id="288" dur="500" fill="hold"/>
                                        <p:tgtEl>
                                          <p:spTgt spid="1597486"/>
                                        </p:tgtEl>
                                        <p:attrNameLst>
                                          <p:attrName>ppt_h</p:attrName>
                                        </p:attrNameLst>
                                      </p:cBhvr>
                                      <p:tavLst>
                                        <p:tav tm="0">
                                          <p:val>
                                            <p:strVal val="2/3*#ppt_h"/>
                                          </p:val>
                                        </p:tav>
                                        <p:tav tm="100000">
                                          <p:val>
                                            <p:strVal val="#ppt_h"/>
                                          </p:val>
                                        </p:tav>
                                      </p:tavLst>
                                    </p:anim>
                                  </p:childTnLst>
                                </p:cTn>
                              </p:par>
                            </p:childTnLst>
                          </p:cTn>
                        </p:par>
                      </p:childTnLst>
                    </p:cTn>
                  </p:par>
                  <p:par>
                    <p:cTn id="289" fill="hold" nodeType="clickPar">
                      <p:stCondLst>
                        <p:cond delay="indefinite"/>
                      </p:stCondLst>
                      <p:childTnLst>
                        <p:par>
                          <p:cTn id="290" fill="hold" nodeType="withGroup">
                            <p:stCondLst>
                              <p:cond delay="0"/>
                            </p:stCondLst>
                            <p:childTnLst>
                              <p:par>
                                <p:cTn id="291" presetID="23" presetClass="entr" presetSubtype="272" fill="hold" grpId="0" nodeType="clickEffect">
                                  <p:stCondLst>
                                    <p:cond delay="0"/>
                                  </p:stCondLst>
                                  <p:childTnLst>
                                    <p:set>
                                      <p:cBhvr>
                                        <p:cTn id="292" dur="1" fill="hold">
                                          <p:stCondLst>
                                            <p:cond delay="0"/>
                                          </p:stCondLst>
                                        </p:cTn>
                                        <p:tgtEl>
                                          <p:spTgt spid="1597487"/>
                                        </p:tgtEl>
                                        <p:attrNameLst>
                                          <p:attrName>style.visibility</p:attrName>
                                        </p:attrNameLst>
                                      </p:cBhvr>
                                      <p:to>
                                        <p:strVal val="visible"/>
                                      </p:to>
                                    </p:set>
                                    <p:anim calcmode="lin" valueType="num">
                                      <p:cBhvr>
                                        <p:cTn id="293" dur="500" fill="hold"/>
                                        <p:tgtEl>
                                          <p:spTgt spid="1597487"/>
                                        </p:tgtEl>
                                        <p:attrNameLst>
                                          <p:attrName>ppt_w</p:attrName>
                                        </p:attrNameLst>
                                      </p:cBhvr>
                                      <p:tavLst>
                                        <p:tav tm="0">
                                          <p:val>
                                            <p:strVal val="2/3*#ppt_w"/>
                                          </p:val>
                                        </p:tav>
                                        <p:tav tm="100000">
                                          <p:val>
                                            <p:strVal val="#ppt_w"/>
                                          </p:val>
                                        </p:tav>
                                      </p:tavLst>
                                    </p:anim>
                                    <p:anim calcmode="lin" valueType="num">
                                      <p:cBhvr>
                                        <p:cTn id="294" dur="500" fill="hold"/>
                                        <p:tgtEl>
                                          <p:spTgt spid="1597487"/>
                                        </p:tgtEl>
                                        <p:attrNameLst>
                                          <p:attrName>ppt_h</p:attrName>
                                        </p:attrNameLst>
                                      </p:cBhvr>
                                      <p:tavLst>
                                        <p:tav tm="0">
                                          <p:val>
                                            <p:strVal val="2/3*#ppt_h"/>
                                          </p:val>
                                        </p:tav>
                                        <p:tav tm="100000">
                                          <p:val>
                                            <p:strVal val="#ppt_h"/>
                                          </p:val>
                                        </p:tav>
                                      </p:tavLst>
                                    </p:anim>
                                  </p:childTnLst>
                                </p:cTn>
                              </p:par>
                            </p:childTnLst>
                          </p:cTn>
                        </p:par>
                      </p:childTnLst>
                    </p:cTn>
                  </p:par>
                  <p:par>
                    <p:cTn id="295" fill="hold" nodeType="clickPar">
                      <p:stCondLst>
                        <p:cond delay="indefinite"/>
                      </p:stCondLst>
                      <p:childTnLst>
                        <p:par>
                          <p:cTn id="296" fill="hold" nodeType="withGroup">
                            <p:stCondLst>
                              <p:cond delay="0"/>
                            </p:stCondLst>
                            <p:childTnLst>
                              <p:par>
                                <p:cTn id="297" presetID="23" presetClass="entr" presetSubtype="272" fill="hold" grpId="0" nodeType="clickEffect">
                                  <p:stCondLst>
                                    <p:cond delay="0"/>
                                  </p:stCondLst>
                                  <p:childTnLst>
                                    <p:set>
                                      <p:cBhvr>
                                        <p:cTn id="298" dur="1" fill="hold">
                                          <p:stCondLst>
                                            <p:cond delay="0"/>
                                          </p:stCondLst>
                                        </p:cTn>
                                        <p:tgtEl>
                                          <p:spTgt spid="1597488"/>
                                        </p:tgtEl>
                                        <p:attrNameLst>
                                          <p:attrName>style.visibility</p:attrName>
                                        </p:attrNameLst>
                                      </p:cBhvr>
                                      <p:to>
                                        <p:strVal val="visible"/>
                                      </p:to>
                                    </p:set>
                                    <p:anim calcmode="lin" valueType="num">
                                      <p:cBhvr>
                                        <p:cTn id="299" dur="500" fill="hold"/>
                                        <p:tgtEl>
                                          <p:spTgt spid="1597488"/>
                                        </p:tgtEl>
                                        <p:attrNameLst>
                                          <p:attrName>ppt_w</p:attrName>
                                        </p:attrNameLst>
                                      </p:cBhvr>
                                      <p:tavLst>
                                        <p:tav tm="0">
                                          <p:val>
                                            <p:strVal val="2/3*#ppt_w"/>
                                          </p:val>
                                        </p:tav>
                                        <p:tav tm="100000">
                                          <p:val>
                                            <p:strVal val="#ppt_w"/>
                                          </p:val>
                                        </p:tav>
                                      </p:tavLst>
                                    </p:anim>
                                    <p:anim calcmode="lin" valueType="num">
                                      <p:cBhvr>
                                        <p:cTn id="300" dur="500" fill="hold"/>
                                        <p:tgtEl>
                                          <p:spTgt spid="1597488"/>
                                        </p:tgtEl>
                                        <p:attrNameLst>
                                          <p:attrName>ppt_h</p:attrName>
                                        </p:attrNameLst>
                                      </p:cBhvr>
                                      <p:tavLst>
                                        <p:tav tm="0">
                                          <p:val>
                                            <p:strVal val="2/3*#ppt_h"/>
                                          </p:val>
                                        </p:tav>
                                        <p:tav tm="100000">
                                          <p:val>
                                            <p:strVal val="#ppt_h"/>
                                          </p:val>
                                        </p:tav>
                                      </p:tavLst>
                                    </p:anim>
                                  </p:childTnLst>
                                </p:cTn>
                              </p:par>
                            </p:childTnLst>
                          </p:cTn>
                        </p:par>
                      </p:childTnLst>
                    </p:cTn>
                  </p:par>
                  <p:par>
                    <p:cTn id="301" fill="hold" nodeType="clickPar">
                      <p:stCondLst>
                        <p:cond delay="indefinite"/>
                      </p:stCondLst>
                      <p:childTnLst>
                        <p:par>
                          <p:cTn id="302" fill="hold" nodeType="withGroup">
                            <p:stCondLst>
                              <p:cond delay="0"/>
                            </p:stCondLst>
                            <p:childTnLst>
                              <p:par>
                                <p:cTn id="303" presetID="23" presetClass="entr" presetSubtype="272" fill="hold" grpId="0" nodeType="clickEffect">
                                  <p:stCondLst>
                                    <p:cond delay="0"/>
                                  </p:stCondLst>
                                  <p:childTnLst>
                                    <p:set>
                                      <p:cBhvr>
                                        <p:cTn id="304" dur="1" fill="hold">
                                          <p:stCondLst>
                                            <p:cond delay="0"/>
                                          </p:stCondLst>
                                        </p:cTn>
                                        <p:tgtEl>
                                          <p:spTgt spid="1597489"/>
                                        </p:tgtEl>
                                        <p:attrNameLst>
                                          <p:attrName>style.visibility</p:attrName>
                                        </p:attrNameLst>
                                      </p:cBhvr>
                                      <p:to>
                                        <p:strVal val="visible"/>
                                      </p:to>
                                    </p:set>
                                    <p:anim calcmode="lin" valueType="num">
                                      <p:cBhvr>
                                        <p:cTn id="305" dur="500" fill="hold"/>
                                        <p:tgtEl>
                                          <p:spTgt spid="1597489"/>
                                        </p:tgtEl>
                                        <p:attrNameLst>
                                          <p:attrName>ppt_w</p:attrName>
                                        </p:attrNameLst>
                                      </p:cBhvr>
                                      <p:tavLst>
                                        <p:tav tm="0">
                                          <p:val>
                                            <p:strVal val="2/3*#ppt_w"/>
                                          </p:val>
                                        </p:tav>
                                        <p:tav tm="100000">
                                          <p:val>
                                            <p:strVal val="#ppt_w"/>
                                          </p:val>
                                        </p:tav>
                                      </p:tavLst>
                                    </p:anim>
                                    <p:anim calcmode="lin" valueType="num">
                                      <p:cBhvr>
                                        <p:cTn id="306" dur="500" fill="hold"/>
                                        <p:tgtEl>
                                          <p:spTgt spid="1597489"/>
                                        </p:tgtEl>
                                        <p:attrNameLst>
                                          <p:attrName>ppt_h</p:attrName>
                                        </p:attrNameLst>
                                      </p:cBhvr>
                                      <p:tavLst>
                                        <p:tav tm="0">
                                          <p:val>
                                            <p:strVal val="2/3*#ppt_h"/>
                                          </p:val>
                                        </p:tav>
                                        <p:tav tm="100000">
                                          <p:val>
                                            <p:strVal val="#ppt_h"/>
                                          </p:val>
                                        </p:tav>
                                      </p:tavLst>
                                    </p:anim>
                                  </p:childTnLst>
                                </p:cTn>
                              </p:par>
                            </p:childTnLst>
                          </p:cTn>
                        </p:par>
                      </p:childTnLst>
                    </p:cTn>
                  </p:par>
                  <p:par>
                    <p:cTn id="307" fill="hold" nodeType="clickPar">
                      <p:stCondLst>
                        <p:cond delay="indefinite"/>
                      </p:stCondLst>
                      <p:childTnLst>
                        <p:par>
                          <p:cTn id="308" fill="hold" nodeType="withGroup">
                            <p:stCondLst>
                              <p:cond delay="0"/>
                            </p:stCondLst>
                            <p:childTnLst>
                              <p:par>
                                <p:cTn id="309" presetID="23" presetClass="entr" presetSubtype="272" fill="hold" grpId="0" nodeType="clickEffect">
                                  <p:stCondLst>
                                    <p:cond delay="0"/>
                                  </p:stCondLst>
                                  <p:childTnLst>
                                    <p:set>
                                      <p:cBhvr>
                                        <p:cTn id="310" dur="1" fill="hold">
                                          <p:stCondLst>
                                            <p:cond delay="0"/>
                                          </p:stCondLst>
                                        </p:cTn>
                                        <p:tgtEl>
                                          <p:spTgt spid="1597491"/>
                                        </p:tgtEl>
                                        <p:attrNameLst>
                                          <p:attrName>style.visibility</p:attrName>
                                        </p:attrNameLst>
                                      </p:cBhvr>
                                      <p:to>
                                        <p:strVal val="visible"/>
                                      </p:to>
                                    </p:set>
                                    <p:anim calcmode="lin" valueType="num">
                                      <p:cBhvr>
                                        <p:cTn id="311" dur="500" fill="hold"/>
                                        <p:tgtEl>
                                          <p:spTgt spid="1597491"/>
                                        </p:tgtEl>
                                        <p:attrNameLst>
                                          <p:attrName>ppt_w</p:attrName>
                                        </p:attrNameLst>
                                      </p:cBhvr>
                                      <p:tavLst>
                                        <p:tav tm="0">
                                          <p:val>
                                            <p:strVal val="2/3*#ppt_w"/>
                                          </p:val>
                                        </p:tav>
                                        <p:tav tm="100000">
                                          <p:val>
                                            <p:strVal val="#ppt_w"/>
                                          </p:val>
                                        </p:tav>
                                      </p:tavLst>
                                    </p:anim>
                                    <p:anim calcmode="lin" valueType="num">
                                      <p:cBhvr>
                                        <p:cTn id="312" dur="500" fill="hold"/>
                                        <p:tgtEl>
                                          <p:spTgt spid="1597491"/>
                                        </p:tgtEl>
                                        <p:attrNameLst>
                                          <p:attrName>ppt_h</p:attrName>
                                        </p:attrNameLst>
                                      </p:cBhvr>
                                      <p:tavLst>
                                        <p:tav tm="0">
                                          <p:val>
                                            <p:strVal val="2/3*#ppt_h"/>
                                          </p:val>
                                        </p:tav>
                                        <p:tav tm="100000">
                                          <p:val>
                                            <p:strVal val="#ppt_h"/>
                                          </p:val>
                                        </p:tav>
                                      </p:tavLst>
                                    </p:anim>
                                  </p:childTnLst>
                                </p:cTn>
                              </p:par>
                            </p:childTnLst>
                          </p:cTn>
                        </p:par>
                      </p:childTnLst>
                    </p:cTn>
                  </p:par>
                  <p:par>
                    <p:cTn id="313" fill="hold" nodeType="clickPar">
                      <p:stCondLst>
                        <p:cond delay="indefinite"/>
                      </p:stCondLst>
                      <p:childTnLst>
                        <p:par>
                          <p:cTn id="314" fill="hold" nodeType="withGroup">
                            <p:stCondLst>
                              <p:cond delay="0"/>
                            </p:stCondLst>
                            <p:childTnLst>
                              <p:par>
                                <p:cTn id="315" presetID="23" presetClass="entr" presetSubtype="272" fill="hold" grpId="0" nodeType="clickEffect">
                                  <p:stCondLst>
                                    <p:cond delay="0"/>
                                  </p:stCondLst>
                                  <p:childTnLst>
                                    <p:set>
                                      <p:cBhvr>
                                        <p:cTn id="316" dur="1" fill="hold">
                                          <p:stCondLst>
                                            <p:cond delay="0"/>
                                          </p:stCondLst>
                                        </p:cTn>
                                        <p:tgtEl>
                                          <p:spTgt spid="1597492"/>
                                        </p:tgtEl>
                                        <p:attrNameLst>
                                          <p:attrName>style.visibility</p:attrName>
                                        </p:attrNameLst>
                                      </p:cBhvr>
                                      <p:to>
                                        <p:strVal val="visible"/>
                                      </p:to>
                                    </p:set>
                                    <p:anim calcmode="lin" valueType="num">
                                      <p:cBhvr>
                                        <p:cTn id="317" dur="500" fill="hold"/>
                                        <p:tgtEl>
                                          <p:spTgt spid="1597492"/>
                                        </p:tgtEl>
                                        <p:attrNameLst>
                                          <p:attrName>ppt_w</p:attrName>
                                        </p:attrNameLst>
                                      </p:cBhvr>
                                      <p:tavLst>
                                        <p:tav tm="0">
                                          <p:val>
                                            <p:strVal val="2/3*#ppt_w"/>
                                          </p:val>
                                        </p:tav>
                                        <p:tav tm="100000">
                                          <p:val>
                                            <p:strVal val="#ppt_w"/>
                                          </p:val>
                                        </p:tav>
                                      </p:tavLst>
                                    </p:anim>
                                    <p:anim calcmode="lin" valueType="num">
                                      <p:cBhvr>
                                        <p:cTn id="318" dur="500" fill="hold"/>
                                        <p:tgtEl>
                                          <p:spTgt spid="1597492"/>
                                        </p:tgtEl>
                                        <p:attrNameLst>
                                          <p:attrName>ppt_h</p:attrName>
                                        </p:attrNameLst>
                                      </p:cBhvr>
                                      <p:tavLst>
                                        <p:tav tm="0">
                                          <p:val>
                                            <p:strVal val="2/3*#ppt_h"/>
                                          </p:val>
                                        </p:tav>
                                        <p:tav tm="100000">
                                          <p:val>
                                            <p:strVal val="#ppt_h"/>
                                          </p:val>
                                        </p:tav>
                                      </p:tavLst>
                                    </p:anim>
                                  </p:childTnLst>
                                </p:cTn>
                              </p:par>
                            </p:childTnLst>
                          </p:cTn>
                        </p:par>
                      </p:childTnLst>
                    </p:cTn>
                  </p:par>
                  <p:par>
                    <p:cTn id="319" fill="hold" nodeType="clickPar">
                      <p:stCondLst>
                        <p:cond delay="indefinite"/>
                      </p:stCondLst>
                      <p:childTnLst>
                        <p:par>
                          <p:cTn id="320" fill="hold" nodeType="withGroup">
                            <p:stCondLst>
                              <p:cond delay="0"/>
                            </p:stCondLst>
                            <p:childTnLst>
                              <p:par>
                                <p:cTn id="321" presetID="23" presetClass="entr" presetSubtype="272" fill="hold" grpId="0" nodeType="clickEffect">
                                  <p:stCondLst>
                                    <p:cond delay="0"/>
                                  </p:stCondLst>
                                  <p:childTnLst>
                                    <p:set>
                                      <p:cBhvr>
                                        <p:cTn id="322" dur="1" fill="hold">
                                          <p:stCondLst>
                                            <p:cond delay="0"/>
                                          </p:stCondLst>
                                        </p:cTn>
                                        <p:tgtEl>
                                          <p:spTgt spid="1597493"/>
                                        </p:tgtEl>
                                        <p:attrNameLst>
                                          <p:attrName>style.visibility</p:attrName>
                                        </p:attrNameLst>
                                      </p:cBhvr>
                                      <p:to>
                                        <p:strVal val="visible"/>
                                      </p:to>
                                    </p:set>
                                    <p:anim calcmode="lin" valueType="num">
                                      <p:cBhvr>
                                        <p:cTn id="323" dur="500" fill="hold"/>
                                        <p:tgtEl>
                                          <p:spTgt spid="1597493"/>
                                        </p:tgtEl>
                                        <p:attrNameLst>
                                          <p:attrName>ppt_w</p:attrName>
                                        </p:attrNameLst>
                                      </p:cBhvr>
                                      <p:tavLst>
                                        <p:tav tm="0">
                                          <p:val>
                                            <p:strVal val="2/3*#ppt_w"/>
                                          </p:val>
                                        </p:tav>
                                        <p:tav tm="100000">
                                          <p:val>
                                            <p:strVal val="#ppt_w"/>
                                          </p:val>
                                        </p:tav>
                                      </p:tavLst>
                                    </p:anim>
                                    <p:anim calcmode="lin" valueType="num">
                                      <p:cBhvr>
                                        <p:cTn id="324" dur="500" fill="hold"/>
                                        <p:tgtEl>
                                          <p:spTgt spid="1597493"/>
                                        </p:tgtEl>
                                        <p:attrNameLst>
                                          <p:attrName>ppt_h</p:attrName>
                                        </p:attrNameLst>
                                      </p:cBhvr>
                                      <p:tavLst>
                                        <p:tav tm="0">
                                          <p:val>
                                            <p:strVal val="2/3*#ppt_h"/>
                                          </p:val>
                                        </p:tav>
                                        <p:tav tm="100000">
                                          <p:val>
                                            <p:strVal val="#ppt_h"/>
                                          </p:val>
                                        </p:tav>
                                      </p:tavLst>
                                    </p:anim>
                                  </p:childTnLst>
                                </p:cTn>
                              </p:par>
                            </p:childTnLst>
                          </p:cTn>
                        </p:par>
                      </p:childTnLst>
                    </p:cTn>
                  </p:par>
                  <p:par>
                    <p:cTn id="325" fill="hold" nodeType="clickPar">
                      <p:stCondLst>
                        <p:cond delay="indefinite"/>
                      </p:stCondLst>
                      <p:childTnLst>
                        <p:par>
                          <p:cTn id="326" fill="hold" nodeType="withGroup">
                            <p:stCondLst>
                              <p:cond delay="0"/>
                            </p:stCondLst>
                            <p:childTnLst>
                              <p:par>
                                <p:cTn id="327" presetID="23" presetClass="entr" presetSubtype="272" fill="hold" grpId="0" nodeType="clickEffect">
                                  <p:stCondLst>
                                    <p:cond delay="0"/>
                                  </p:stCondLst>
                                  <p:childTnLst>
                                    <p:set>
                                      <p:cBhvr>
                                        <p:cTn id="328" dur="1" fill="hold">
                                          <p:stCondLst>
                                            <p:cond delay="0"/>
                                          </p:stCondLst>
                                        </p:cTn>
                                        <p:tgtEl>
                                          <p:spTgt spid="1597494"/>
                                        </p:tgtEl>
                                        <p:attrNameLst>
                                          <p:attrName>style.visibility</p:attrName>
                                        </p:attrNameLst>
                                      </p:cBhvr>
                                      <p:to>
                                        <p:strVal val="visible"/>
                                      </p:to>
                                    </p:set>
                                    <p:anim calcmode="lin" valueType="num">
                                      <p:cBhvr>
                                        <p:cTn id="329" dur="500" fill="hold"/>
                                        <p:tgtEl>
                                          <p:spTgt spid="1597494"/>
                                        </p:tgtEl>
                                        <p:attrNameLst>
                                          <p:attrName>ppt_w</p:attrName>
                                        </p:attrNameLst>
                                      </p:cBhvr>
                                      <p:tavLst>
                                        <p:tav tm="0">
                                          <p:val>
                                            <p:strVal val="2/3*#ppt_w"/>
                                          </p:val>
                                        </p:tav>
                                        <p:tav tm="100000">
                                          <p:val>
                                            <p:strVal val="#ppt_w"/>
                                          </p:val>
                                        </p:tav>
                                      </p:tavLst>
                                    </p:anim>
                                    <p:anim calcmode="lin" valueType="num">
                                      <p:cBhvr>
                                        <p:cTn id="330" dur="500" fill="hold"/>
                                        <p:tgtEl>
                                          <p:spTgt spid="1597494"/>
                                        </p:tgtEl>
                                        <p:attrNameLst>
                                          <p:attrName>ppt_h</p:attrName>
                                        </p:attrNameLst>
                                      </p:cBhvr>
                                      <p:tavLst>
                                        <p:tav tm="0">
                                          <p:val>
                                            <p:strVal val="2/3*#ppt_h"/>
                                          </p:val>
                                        </p:tav>
                                        <p:tav tm="100000">
                                          <p:val>
                                            <p:strVal val="#ppt_h"/>
                                          </p:val>
                                        </p:tav>
                                      </p:tavLst>
                                    </p:anim>
                                  </p:childTnLst>
                                </p:cTn>
                              </p:par>
                            </p:childTnLst>
                          </p:cTn>
                        </p:par>
                      </p:childTnLst>
                    </p:cTn>
                  </p:par>
                  <p:par>
                    <p:cTn id="331" fill="hold" nodeType="clickPar">
                      <p:stCondLst>
                        <p:cond delay="indefinite"/>
                      </p:stCondLst>
                      <p:childTnLst>
                        <p:par>
                          <p:cTn id="332" fill="hold" nodeType="withGroup">
                            <p:stCondLst>
                              <p:cond delay="0"/>
                            </p:stCondLst>
                            <p:childTnLst>
                              <p:par>
                                <p:cTn id="333" presetID="23" presetClass="entr" presetSubtype="272" fill="hold" grpId="0" nodeType="clickEffect">
                                  <p:stCondLst>
                                    <p:cond delay="0"/>
                                  </p:stCondLst>
                                  <p:childTnLst>
                                    <p:set>
                                      <p:cBhvr>
                                        <p:cTn id="334" dur="1" fill="hold">
                                          <p:stCondLst>
                                            <p:cond delay="0"/>
                                          </p:stCondLst>
                                        </p:cTn>
                                        <p:tgtEl>
                                          <p:spTgt spid="1597495"/>
                                        </p:tgtEl>
                                        <p:attrNameLst>
                                          <p:attrName>style.visibility</p:attrName>
                                        </p:attrNameLst>
                                      </p:cBhvr>
                                      <p:to>
                                        <p:strVal val="visible"/>
                                      </p:to>
                                    </p:set>
                                    <p:anim calcmode="lin" valueType="num">
                                      <p:cBhvr>
                                        <p:cTn id="335" dur="500" fill="hold"/>
                                        <p:tgtEl>
                                          <p:spTgt spid="1597495"/>
                                        </p:tgtEl>
                                        <p:attrNameLst>
                                          <p:attrName>ppt_w</p:attrName>
                                        </p:attrNameLst>
                                      </p:cBhvr>
                                      <p:tavLst>
                                        <p:tav tm="0">
                                          <p:val>
                                            <p:strVal val="2/3*#ppt_w"/>
                                          </p:val>
                                        </p:tav>
                                        <p:tav tm="100000">
                                          <p:val>
                                            <p:strVal val="#ppt_w"/>
                                          </p:val>
                                        </p:tav>
                                      </p:tavLst>
                                    </p:anim>
                                    <p:anim calcmode="lin" valueType="num">
                                      <p:cBhvr>
                                        <p:cTn id="336" dur="500" fill="hold"/>
                                        <p:tgtEl>
                                          <p:spTgt spid="1597495"/>
                                        </p:tgtEl>
                                        <p:attrNameLst>
                                          <p:attrName>ppt_h</p:attrName>
                                        </p:attrNameLst>
                                      </p:cBhvr>
                                      <p:tavLst>
                                        <p:tav tm="0">
                                          <p:val>
                                            <p:strVal val="2/3*#ppt_h"/>
                                          </p:val>
                                        </p:tav>
                                        <p:tav tm="100000">
                                          <p:val>
                                            <p:strVal val="#ppt_h"/>
                                          </p:val>
                                        </p:tav>
                                      </p:tavLst>
                                    </p:anim>
                                  </p:childTnLst>
                                </p:cTn>
                              </p:par>
                            </p:childTnLst>
                          </p:cTn>
                        </p:par>
                      </p:childTnLst>
                    </p:cTn>
                  </p:par>
                  <p:par>
                    <p:cTn id="337" fill="hold" nodeType="clickPar">
                      <p:stCondLst>
                        <p:cond delay="indefinite"/>
                      </p:stCondLst>
                      <p:childTnLst>
                        <p:par>
                          <p:cTn id="338" fill="hold" nodeType="withGroup">
                            <p:stCondLst>
                              <p:cond delay="0"/>
                            </p:stCondLst>
                            <p:childTnLst>
                              <p:par>
                                <p:cTn id="339" presetID="23" presetClass="entr" presetSubtype="272" fill="hold" grpId="0" nodeType="clickEffect">
                                  <p:stCondLst>
                                    <p:cond delay="0"/>
                                  </p:stCondLst>
                                  <p:childTnLst>
                                    <p:set>
                                      <p:cBhvr>
                                        <p:cTn id="340" dur="1" fill="hold">
                                          <p:stCondLst>
                                            <p:cond delay="0"/>
                                          </p:stCondLst>
                                        </p:cTn>
                                        <p:tgtEl>
                                          <p:spTgt spid="1597490"/>
                                        </p:tgtEl>
                                        <p:attrNameLst>
                                          <p:attrName>style.visibility</p:attrName>
                                        </p:attrNameLst>
                                      </p:cBhvr>
                                      <p:to>
                                        <p:strVal val="visible"/>
                                      </p:to>
                                    </p:set>
                                    <p:anim calcmode="lin" valueType="num">
                                      <p:cBhvr>
                                        <p:cTn id="341" dur="500" fill="hold"/>
                                        <p:tgtEl>
                                          <p:spTgt spid="1597490"/>
                                        </p:tgtEl>
                                        <p:attrNameLst>
                                          <p:attrName>ppt_w</p:attrName>
                                        </p:attrNameLst>
                                      </p:cBhvr>
                                      <p:tavLst>
                                        <p:tav tm="0">
                                          <p:val>
                                            <p:strVal val="2/3*#ppt_w"/>
                                          </p:val>
                                        </p:tav>
                                        <p:tav tm="100000">
                                          <p:val>
                                            <p:strVal val="#ppt_w"/>
                                          </p:val>
                                        </p:tav>
                                      </p:tavLst>
                                    </p:anim>
                                    <p:anim calcmode="lin" valueType="num">
                                      <p:cBhvr>
                                        <p:cTn id="342" dur="500" fill="hold"/>
                                        <p:tgtEl>
                                          <p:spTgt spid="1597490"/>
                                        </p:tgtEl>
                                        <p:attrNameLst>
                                          <p:attrName>ppt_h</p:attrName>
                                        </p:attrNameLst>
                                      </p:cBhvr>
                                      <p:tavLst>
                                        <p:tav tm="0">
                                          <p:val>
                                            <p:strVal val="2/3*#ppt_h"/>
                                          </p:val>
                                        </p:tav>
                                        <p:tav tm="100000">
                                          <p:val>
                                            <p:strVal val="#ppt_h"/>
                                          </p:val>
                                        </p:tav>
                                      </p:tavLst>
                                    </p:anim>
                                  </p:childTnLst>
                                </p:cTn>
                              </p:par>
                            </p:childTnLst>
                          </p:cTn>
                        </p:par>
                      </p:childTnLst>
                    </p:cTn>
                  </p:par>
                  <p:par>
                    <p:cTn id="343" fill="hold" nodeType="clickPar">
                      <p:stCondLst>
                        <p:cond delay="indefinite"/>
                      </p:stCondLst>
                      <p:childTnLst>
                        <p:par>
                          <p:cTn id="344" fill="hold" nodeType="withGroup">
                            <p:stCondLst>
                              <p:cond delay="0"/>
                            </p:stCondLst>
                            <p:childTnLst>
                              <p:par>
                                <p:cTn id="345" presetID="23" presetClass="entr" presetSubtype="272" fill="hold" grpId="0" nodeType="clickEffect">
                                  <p:stCondLst>
                                    <p:cond delay="0"/>
                                  </p:stCondLst>
                                  <p:childTnLst>
                                    <p:set>
                                      <p:cBhvr>
                                        <p:cTn id="346" dur="1" fill="hold">
                                          <p:stCondLst>
                                            <p:cond delay="0"/>
                                          </p:stCondLst>
                                        </p:cTn>
                                        <p:tgtEl>
                                          <p:spTgt spid="1597496"/>
                                        </p:tgtEl>
                                        <p:attrNameLst>
                                          <p:attrName>style.visibility</p:attrName>
                                        </p:attrNameLst>
                                      </p:cBhvr>
                                      <p:to>
                                        <p:strVal val="visible"/>
                                      </p:to>
                                    </p:set>
                                    <p:anim calcmode="lin" valueType="num">
                                      <p:cBhvr>
                                        <p:cTn id="347" dur="500" fill="hold"/>
                                        <p:tgtEl>
                                          <p:spTgt spid="1597496"/>
                                        </p:tgtEl>
                                        <p:attrNameLst>
                                          <p:attrName>ppt_w</p:attrName>
                                        </p:attrNameLst>
                                      </p:cBhvr>
                                      <p:tavLst>
                                        <p:tav tm="0">
                                          <p:val>
                                            <p:strVal val="2/3*#ppt_w"/>
                                          </p:val>
                                        </p:tav>
                                        <p:tav tm="100000">
                                          <p:val>
                                            <p:strVal val="#ppt_w"/>
                                          </p:val>
                                        </p:tav>
                                      </p:tavLst>
                                    </p:anim>
                                    <p:anim calcmode="lin" valueType="num">
                                      <p:cBhvr>
                                        <p:cTn id="348" dur="500" fill="hold"/>
                                        <p:tgtEl>
                                          <p:spTgt spid="1597496"/>
                                        </p:tgtEl>
                                        <p:attrNameLst>
                                          <p:attrName>ppt_h</p:attrName>
                                        </p:attrNameLst>
                                      </p:cBhvr>
                                      <p:tavLst>
                                        <p:tav tm="0">
                                          <p:val>
                                            <p:strVal val="2/3*#ppt_h"/>
                                          </p:val>
                                        </p:tav>
                                        <p:tav tm="100000">
                                          <p:val>
                                            <p:strVal val="#ppt_h"/>
                                          </p:val>
                                        </p:tav>
                                      </p:tavLst>
                                    </p:anim>
                                  </p:childTnLst>
                                </p:cTn>
                              </p:par>
                            </p:childTnLst>
                          </p:cTn>
                        </p:par>
                      </p:childTnLst>
                    </p:cTn>
                  </p:par>
                  <p:par>
                    <p:cTn id="349" fill="hold" nodeType="clickPar">
                      <p:stCondLst>
                        <p:cond delay="indefinite"/>
                      </p:stCondLst>
                      <p:childTnLst>
                        <p:par>
                          <p:cTn id="350" fill="hold" nodeType="withGroup">
                            <p:stCondLst>
                              <p:cond delay="0"/>
                            </p:stCondLst>
                            <p:childTnLst>
                              <p:par>
                                <p:cTn id="351" presetID="23" presetClass="entr" presetSubtype="272" fill="hold" grpId="0" nodeType="clickEffect">
                                  <p:stCondLst>
                                    <p:cond delay="0"/>
                                  </p:stCondLst>
                                  <p:childTnLst>
                                    <p:set>
                                      <p:cBhvr>
                                        <p:cTn id="352" dur="1" fill="hold">
                                          <p:stCondLst>
                                            <p:cond delay="0"/>
                                          </p:stCondLst>
                                        </p:cTn>
                                        <p:tgtEl>
                                          <p:spTgt spid="1597497"/>
                                        </p:tgtEl>
                                        <p:attrNameLst>
                                          <p:attrName>style.visibility</p:attrName>
                                        </p:attrNameLst>
                                      </p:cBhvr>
                                      <p:to>
                                        <p:strVal val="visible"/>
                                      </p:to>
                                    </p:set>
                                    <p:anim calcmode="lin" valueType="num">
                                      <p:cBhvr>
                                        <p:cTn id="353" dur="500" fill="hold"/>
                                        <p:tgtEl>
                                          <p:spTgt spid="1597497"/>
                                        </p:tgtEl>
                                        <p:attrNameLst>
                                          <p:attrName>ppt_w</p:attrName>
                                        </p:attrNameLst>
                                      </p:cBhvr>
                                      <p:tavLst>
                                        <p:tav tm="0">
                                          <p:val>
                                            <p:strVal val="2/3*#ppt_w"/>
                                          </p:val>
                                        </p:tav>
                                        <p:tav tm="100000">
                                          <p:val>
                                            <p:strVal val="#ppt_w"/>
                                          </p:val>
                                        </p:tav>
                                      </p:tavLst>
                                    </p:anim>
                                    <p:anim calcmode="lin" valueType="num">
                                      <p:cBhvr>
                                        <p:cTn id="354" dur="500" fill="hold"/>
                                        <p:tgtEl>
                                          <p:spTgt spid="1597497"/>
                                        </p:tgtEl>
                                        <p:attrNameLst>
                                          <p:attrName>ppt_h</p:attrName>
                                        </p:attrNameLst>
                                      </p:cBhvr>
                                      <p:tavLst>
                                        <p:tav tm="0">
                                          <p:val>
                                            <p:strVal val="2/3*#ppt_h"/>
                                          </p:val>
                                        </p:tav>
                                        <p:tav tm="100000">
                                          <p:val>
                                            <p:strVal val="#ppt_h"/>
                                          </p:val>
                                        </p:tav>
                                      </p:tavLst>
                                    </p:anim>
                                  </p:childTnLst>
                                </p:cTn>
                              </p:par>
                            </p:childTnLst>
                          </p:cTn>
                        </p:par>
                      </p:childTnLst>
                    </p:cTn>
                  </p:par>
                  <p:par>
                    <p:cTn id="355" fill="hold" nodeType="clickPar">
                      <p:stCondLst>
                        <p:cond delay="indefinite"/>
                      </p:stCondLst>
                      <p:childTnLst>
                        <p:par>
                          <p:cTn id="356" fill="hold" nodeType="withGroup">
                            <p:stCondLst>
                              <p:cond delay="0"/>
                            </p:stCondLst>
                            <p:childTnLst>
                              <p:par>
                                <p:cTn id="357" presetID="23" presetClass="entr" presetSubtype="272" fill="hold" grpId="0" nodeType="clickEffect">
                                  <p:stCondLst>
                                    <p:cond delay="0"/>
                                  </p:stCondLst>
                                  <p:childTnLst>
                                    <p:set>
                                      <p:cBhvr>
                                        <p:cTn id="358" dur="1" fill="hold">
                                          <p:stCondLst>
                                            <p:cond delay="0"/>
                                          </p:stCondLst>
                                        </p:cTn>
                                        <p:tgtEl>
                                          <p:spTgt spid="1597498"/>
                                        </p:tgtEl>
                                        <p:attrNameLst>
                                          <p:attrName>style.visibility</p:attrName>
                                        </p:attrNameLst>
                                      </p:cBhvr>
                                      <p:to>
                                        <p:strVal val="visible"/>
                                      </p:to>
                                    </p:set>
                                    <p:anim calcmode="lin" valueType="num">
                                      <p:cBhvr>
                                        <p:cTn id="359" dur="500" fill="hold"/>
                                        <p:tgtEl>
                                          <p:spTgt spid="1597498"/>
                                        </p:tgtEl>
                                        <p:attrNameLst>
                                          <p:attrName>ppt_w</p:attrName>
                                        </p:attrNameLst>
                                      </p:cBhvr>
                                      <p:tavLst>
                                        <p:tav tm="0">
                                          <p:val>
                                            <p:strVal val="2/3*#ppt_w"/>
                                          </p:val>
                                        </p:tav>
                                        <p:tav tm="100000">
                                          <p:val>
                                            <p:strVal val="#ppt_w"/>
                                          </p:val>
                                        </p:tav>
                                      </p:tavLst>
                                    </p:anim>
                                    <p:anim calcmode="lin" valueType="num">
                                      <p:cBhvr>
                                        <p:cTn id="360" dur="500" fill="hold"/>
                                        <p:tgtEl>
                                          <p:spTgt spid="1597498"/>
                                        </p:tgtEl>
                                        <p:attrNameLst>
                                          <p:attrName>ppt_h</p:attrName>
                                        </p:attrNameLst>
                                      </p:cBhvr>
                                      <p:tavLst>
                                        <p:tav tm="0">
                                          <p:val>
                                            <p:strVal val="2/3*#ppt_h"/>
                                          </p:val>
                                        </p:tav>
                                        <p:tav tm="100000">
                                          <p:val>
                                            <p:strVal val="#ppt_h"/>
                                          </p:val>
                                        </p:tav>
                                      </p:tavLst>
                                    </p:anim>
                                  </p:childTnLst>
                                </p:cTn>
                              </p:par>
                            </p:childTnLst>
                          </p:cTn>
                        </p:par>
                      </p:childTnLst>
                    </p:cTn>
                  </p:par>
                  <p:par>
                    <p:cTn id="361" fill="hold" nodeType="clickPar">
                      <p:stCondLst>
                        <p:cond delay="indefinite"/>
                      </p:stCondLst>
                      <p:childTnLst>
                        <p:par>
                          <p:cTn id="362" fill="hold" nodeType="withGroup">
                            <p:stCondLst>
                              <p:cond delay="0"/>
                            </p:stCondLst>
                            <p:childTnLst>
                              <p:par>
                                <p:cTn id="363" presetID="23" presetClass="entr" presetSubtype="272" fill="hold" grpId="0" nodeType="clickEffect">
                                  <p:stCondLst>
                                    <p:cond delay="0"/>
                                  </p:stCondLst>
                                  <p:childTnLst>
                                    <p:set>
                                      <p:cBhvr>
                                        <p:cTn id="364" dur="1" fill="hold">
                                          <p:stCondLst>
                                            <p:cond delay="0"/>
                                          </p:stCondLst>
                                        </p:cTn>
                                        <p:tgtEl>
                                          <p:spTgt spid="1597506"/>
                                        </p:tgtEl>
                                        <p:attrNameLst>
                                          <p:attrName>style.visibility</p:attrName>
                                        </p:attrNameLst>
                                      </p:cBhvr>
                                      <p:to>
                                        <p:strVal val="visible"/>
                                      </p:to>
                                    </p:set>
                                    <p:anim calcmode="lin" valueType="num">
                                      <p:cBhvr>
                                        <p:cTn id="365" dur="500" fill="hold"/>
                                        <p:tgtEl>
                                          <p:spTgt spid="1597506"/>
                                        </p:tgtEl>
                                        <p:attrNameLst>
                                          <p:attrName>ppt_w</p:attrName>
                                        </p:attrNameLst>
                                      </p:cBhvr>
                                      <p:tavLst>
                                        <p:tav tm="0">
                                          <p:val>
                                            <p:strVal val="2/3*#ppt_w"/>
                                          </p:val>
                                        </p:tav>
                                        <p:tav tm="100000">
                                          <p:val>
                                            <p:strVal val="#ppt_w"/>
                                          </p:val>
                                        </p:tav>
                                      </p:tavLst>
                                    </p:anim>
                                    <p:anim calcmode="lin" valueType="num">
                                      <p:cBhvr>
                                        <p:cTn id="366" dur="500" fill="hold"/>
                                        <p:tgtEl>
                                          <p:spTgt spid="1597506"/>
                                        </p:tgtEl>
                                        <p:attrNameLst>
                                          <p:attrName>ppt_h</p:attrName>
                                        </p:attrNameLst>
                                      </p:cBhvr>
                                      <p:tavLst>
                                        <p:tav tm="0">
                                          <p:val>
                                            <p:strVal val="2/3*#ppt_h"/>
                                          </p:val>
                                        </p:tav>
                                        <p:tav tm="100000">
                                          <p:val>
                                            <p:strVal val="#ppt_h"/>
                                          </p:val>
                                        </p:tav>
                                      </p:tavLst>
                                    </p:anim>
                                  </p:childTnLst>
                                </p:cTn>
                              </p:par>
                            </p:childTnLst>
                          </p:cTn>
                        </p:par>
                      </p:childTnLst>
                    </p:cTn>
                  </p:par>
                  <p:par>
                    <p:cTn id="367" fill="hold" nodeType="clickPar">
                      <p:stCondLst>
                        <p:cond delay="indefinite"/>
                      </p:stCondLst>
                      <p:childTnLst>
                        <p:par>
                          <p:cTn id="368" fill="hold" nodeType="withGroup">
                            <p:stCondLst>
                              <p:cond delay="0"/>
                            </p:stCondLst>
                            <p:childTnLst>
                              <p:par>
                                <p:cTn id="369" presetID="23" presetClass="entr" presetSubtype="272" fill="hold" grpId="0" nodeType="clickEffect">
                                  <p:stCondLst>
                                    <p:cond delay="0"/>
                                  </p:stCondLst>
                                  <p:childTnLst>
                                    <p:set>
                                      <p:cBhvr>
                                        <p:cTn id="370" dur="1" fill="hold">
                                          <p:stCondLst>
                                            <p:cond delay="0"/>
                                          </p:stCondLst>
                                        </p:cTn>
                                        <p:tgtEl>
                                          <p:spTgt spid="1597499"/>
                                        </p:tgtEl>
                                        <p:attrNameLst>
                                          <p:attrName>style.visibility</p:attrName>
                                        </p:attrNameLst>
                                      </p:cBhvr>
                                      <p:to>
                                        <p:strVal val="visible"/>
                                      </p:to>
                                    </p:set>
                                    <p:anim calcmode="lin" valueType="num">
                                      <p:cBhvr>
                                        <p:cTn id="371" dur="500" fill="hold"/>
                                        <p:tgtEl>
                                          <p:spTgt spid="1597499"/>
                                        </p:tgtEl>
                                        <p:attrNameLst>
                                          <p:attrName>ppt_w</p:attrName>
                                        </p:attrNameLst>
                                      </p:cBhvr>
                                      <p:tavLst>
                                        <p:tav tm="0">
                                          <p:val>
                                            <p:strVal val="2/3*#ppt_w"/>
                                          </p:val>
                                        </p:tav>
                                        <p:tav tm="100000">
                                          <p:val>
                                            <p:strVal val="#ppt_w"/>
                                          </p:val>
                                        </p:tav>
                                      </p:tavLst>
                                    </p:anim>
                                    <p:anim calcmode="lin" valueType="num">
                                      <p:cBhvr>
                                        <p:cTn id="372" dur="500" fill="hold"/>
                                        <p:tgtEl>
                                          <p:spTgt spid="1597499"/>
                                        </p:tgtEl>
                                        <p:attrNameLst>
                                          <p:attrName>ppt_h</p:attrName>
                                        </p:attrNameLst>
                                      </p:cBhvr>
                                      <p:tavLst>
                                        <p:tav tm="0">
                                          <p:val>
                                            <p:strVal val="2/3*#ppt_h"/>
                                          </p:val>
                                        </p:tav>
                                        <p:tav tm="100000">
                                          <p:val>
                                            <p:strVal val="#ppt_h"/>
                                          </p:val>
                                        </p:tav>
                                      </p:tavLst>
                                    </p:anim>
                                  </p:childTnLst>
                                </p:cTn>
                              </p:par>
                            </p:childTnLst>
                          </p:cTn>
                        </p:par>
                      </p:childTnLst>
                    </p:cTn>
                  </p:par>
                  <p:par>
                    <p:cTn id="373" fill="hold" nodeType="clickPar">
                      <p:stCondLst>
                        <p:cond delay="indefinite"/>
                      </p:stCondLst>
                      <p:childTnLst>
                        <p:par>
                          <p:cTn id="374" fill="hold" nodeType="withGroup">
                            <p:stCondLst>
                              <p:cond delay="0"/>
                            </p:stCondLst>
                            <p:childTnLst>
                              <p:par>
                                <p:cTn id="375" presetID="23" presetClass="entr" presetSubtype="272" fill="hold" grpId="0" nodeType="clickEffect">
                                  <p:stCondLst>
                                    <p:cond delay="0"/>
                                  </p:stCondLst>
                                  <p:childTnLst>
                                    <p:set>
                                      <p:cBhvr>
                                        <p:cTn id="376" dur="1" fill="hold">
                                          <p:stCondLst>
                                            <p:cond delay="0"/>
                                          </p:stCondLst>
                                        </p:cTn>
                                        <p:tgtEl>
                                          <p:spTgt spid="1597500"/>
                                        </p:tgtEl>
                                        <p:attrNameLst>
                                          <p:attrName>style.visibility</p:attrName>
                                        </p:attrNameLst>
                                      </p:cBhvr>
                                      <p:to>
                                        <p:strVal val="visible"/>
                                      </p:to>
                                    </p:set>
                                    <p:anim calcmode="lin" valueType="num">
                                      <p:cBhvr>
                                        <p:cTn id="377" dur="500" fill="hold"/>
                                        <p:tgtEl>
                                          <p:spTgt spid="1597500"/>
                                        </p:tgtEl>
                                        <p:attrNameLst>
                                          <p:attrName>ppt_w</p:attrName>
                                        </p:attrNameLst>
                                      </p:cBhvr>
                                      <p:tavLst>
                                        <p:tav tm="0">
                                          <p:val>
                                            <p:strVal val="2/3*#ppt_w"/>
                                          </p:val>
                                        </p:tav>
                                        <p:tav tm="100000">
                                          <p:val>
                                            <p:strVal val="#ppt_w"/>
                                          </p:val>
                                        </p:tav>
                                      </p:tavLst>
                                    </p:anim>
                                    <p:anim calcmode="lin" valueType="num">
                                      <p:cBhvr>
                                        <p:cTn id="378" dur="500" fill="hold"/>
                                        <p:tgtEl>
                                          <p:spTgt spid="1597500"/>
                                        </p:tgtEl>
                                        <p:attrNameLst>
                                          <p:attrName>ppt_h</p:attrName>
                                        </p:attrNameLst>
                                      </p:cBhvr>
                                      <p:tavLst>
                                        <p:tav tm="0">
                                          <p:val>
                                            <p:strVal val="2/3*#ppt_h"/>
                                          </p:val>
                                        </p:tav>
                                        <p:tav tm="100000">
                                          <p:val>
                                            <p:strVal val="#ppt_h"/>
                                          </p:val>
                                        </p:tav>
                                      </p:tavLst>
                                    </p:anim>
                                  </p:childTnLst>
                                </p:cTn>
                              </p:par>
                            </p:childTnLst>
                          </p:cTn>
                        </p:par>
                      </p:childTnLst>
                    </p:cTn>
                  </p:par>
                  <p:par>
                    <p:cTn id="379" fill="hold" nodeType="clickPar">
                      <p:stCondLst>
                        <p:cond delay="indefinite"/>
                      </p:stCondLst>
                      <p:childTnLst>
                        <p:par>
                          <p:cTn id="380" fill="hold" nodeType="withGroup">
                            <p:stCondLst>
                              <p:cond delay="0"/>
                            </p:stCondLst>
                            <p:childTnLst>
                              <p:par>
                                <p:cTn id="381" presetID="23" presetClass="entr" presetSubtype="272" fill="hold" grpId="0" nodeType="clickEffect">
                                  <p:stCondLst>
                                    <p:cond delay="0"/>
                                  </p:stCondLst>
                                  <p:childTnLst>
                                    <p:set>
                                      <p:cBhvr>
                                        <p:cTn id="382" dur="1" fill="hold">
                                          <p:stCondLst>
                                            <p:cond delay="0"/>
                                          </p:stCondLst>
                                        </p:cTn>
                                        <p:tgtEl>
                                          <p:spTgt spid="1597501"/>
                                        </p:tgtEl>
                                        <p:attrNameLst>
                                          <p:attrName>style.visibility</p:attrName>
                                        </p:attrNameLst>
                                      </p:cBhvr>
                                      <p:to>
                                        <p:strVal val="visible"/>
                                      </p:to>
                                    </p:set>
                                    <p:anim calcmode="lin" valueType="num">
                                      <p:cBhvr>
                                        <p:cTn id="383" dur="500" fill="hold"/>
                                        <p:tgtEl>
                                          <p:spTgt spid="1597501"/>
                                        </p:tgtEl>
                                        <p:attrNameLst>
                                          <p:attrName>ppt_w</p:attrName>
                                        </p:attrNameLst>
                                      </p:cBhvr>
                                      <p:tavLst>
                                        <p:tav tm="0">
                                          <p:val>
                                            <p:strVal val="2/3*#ppt_w"/>
                                          </p:val>
                                        </p:tav>
                                        <p:tav tm="100000">
                                          <p:val>
                                            <p:strVal val="#ppt_w"/>
                                          </p:val>
                                        </p:tav>
                                      </p:tavLst>
                                    </p:anim>
                                    <p:anim calcmode="lin" valueType="num">
                                      <p:cBhvr>
                                        <p:cTn id="384" dur="500" fill="hold"/>
                                        <p:tgtEl>
                                          <p:spTgt spid="1597501"/>
                                        </p:tgtEl>
                                        <p:attrNameLst>
                                          <p:attrName>ppt_h</p:attrName>
                                        </p:attrNameLst>
                                      </p:cBhvr>
                                      <p:tavLst>
                                        <p:tav tm="0">
                                          <p:val>
                                            <p:strVal val="2/3*#ppt_h"/>
                                          </p:val>
                                        </p:tav>
                                        <p:tav tm="100000">
                                          <p:val>
                                            <p:strVal val="#ppt_h"/>
                                          </p:val>
                                        </p:tav>
                                      </p:tavLst>
                                    </p:anim>
                                  </p:childTnLst>
                                </p:cTn>
                              </p:par>
                            </p:childTnLst>
                          </p:cTn>
                        </p:par>
                      </p:childTnLst>
                    </p:cTn>
                  </p:par>
                  <p:par>
                    <p:cTn id="385" fill="hold" nodeType="clickPar">
                      <p:stCondLst>
                        <p:cond delay="indefinite"/>
                      </p:stCondLst>
                      <p:childTnLst>
                        <p:par>
                          <p:cTn id="386" fill="hold" nodeType="withGroup">
                            <p:stCondLst>
                              <p:cond delay="0"/>
                            </p:stCondLst>
                            <p:childTnLst>
                              <p:par>
                                <p:cTn id="387" presetID="23" presetClass="entr" presetSubtype="272" fill="hold" grpId="0" nodeType="clickEffect">
                                  <p:stCondLst>
                                    <p:cond delay="0"/>
                                  </p:stCondLst>
                                  <p:childTnLst>
                                    <p:set>
                                      <p:cBhvr>
                                        <p:cTn id="388" dur="1" fill="hold">
                                          <p:stCondLst>
                                            <p:cond delay="0"/>
                                          </p:stCondLst>
                                        </p:cTn>
                                        <p:tgtEl>
                                          <p:spTgt spid="1597515"/>
                                        </p:tgtEl>
                                        <p:attrNameLst>
                                          <p:attrName>style.visibility</p:attrName>
                                        </p:attrNameLst>
                                      </p:cBhvr>
                                      <p:to>
                                        <p:strVal val="visible"/>
                                      </p:to>
                                    </p:set>
                                    <p:anim calcmode="lin" valueType="num">
                                      <p:cBhvr>
                                        <p:cTn id="389" dur="500" fill="hold"/>
                                        <p:tgtEl>
                                          <p:spTgt spid="1597515"/>
                                        </p:tgtEl>
                                        <p:attrNameLst>
                                          <p:attrName>ppt_w</p:attrName>
                                        </p:attrNameLst>
                                      </p:cBhvr>
                                      <p:tavLst>
                                        <p:tav tm="0">
                                          <p:val>
                                            <p:strVal val="2/3*#ppt_w"/>
                                          </p:val>
                                        </p:tav>
                                        <p:tav tm="100000">
                                          <p:val>
                                            <p:strVal val="#ppt_w"/>
                                          </p:val>
                                        </p:tav>
                                      </p:tavLst>
                                    </p:anim>
                                    <p:anim calcmode="lin" valueType="num">
                                      <p:cBhvr>
                                        <p:cTn id="390" dur="500" fill="hold"/>
                                        <p:tgtEl>
                                          <p:spTgt spid="1597515"/>
                                        </p:tgtEl>
                                        <p:attrNameLst>
                                          <p:attrName>ppt_h</p:attrName>
                                        </p:attrNameLst>
                                      </p:cBhvr>
                                      <p:tavLst>
                                        <p:tav tm="0">
                                          <p:val>
                                            <p:strVal val="2/3*#ppt_h"/>
                                          </p:val>
                                        </p:tav>
                                        <p:tav tm="100000">
                                          <p:val>
                                            <p:strVal val="#ppt_h"/>
                                          </p:val>
                                        </p:tav>
                                      </p:tavLst>
                                    </p:anim>
                                  </p:childTnLst>
                                </p:cTn>
                              </p:par>
                            </p:childTnLst>
                          </p:cTn>
                        </p:par>
                      </p:childTnLst>
                    </p:cTn>
                  </p:par>
                  <p:par>
                    <p:cTn id="391" fill="hold" nodeType="clickPar">
                      <p:stCondLst>
                        <p:cond delay="indefinite"/>
                      </p:stCondLst>
                      <p:childTnLst>
                        <p:par>
                          <p:cTn id="392" fill="hold" nodeType="withGroup">
                            <p:stCondLst>
                              <p:cond delay="0"/>
                            </p:stCondLst>
                            <p:childTnLst>
                              <p:par>
                                <p:cTn id="393" presetID="23" presetClass="entr" presetSubtype="272" fill="hold" grpId="0" nodeType="clickEffect">
                                  <p:stCondLst>
                                    <p:cond delay="0"/>
                                  </p:stCondLst>
                                  <p:childTnLst>
                                    <p:set>
                                      <p:cBhvr>
                                        <p:cTn id="394" dur="1" fill="hold">
                                          <p:stCondLst>
                                            <p:cond delay="0"/>
                                          </p:stCondLst>
                                        </p:cTn>
                                        <p:tgtEl>
                                          <p:spTgt spid="1597502"/>
                                        </p:tgtEl>
                                        <p:attrNameLst>
                                          <p:attrName>style.visibility</p:attrName>
                                        </p:attrNameLst>
                                      </p:cBhvr>
                                      <p:to>
                                        <p:strVal val="visible"/>
                                      </p:to>
                                    </p:set>
                                    <p:anim calcmode="lin" valueType="num">
                                      <p:cBhvr>
                                        <p:cTn id="395" dur="500" fill="hold"/>
                                        <p:tgtEl>
                                          <p:spTgt spid="1597502"/>
                                        </p:tgtEl>
                                        <p:attrNameLst>
                                          <p:attrName>ppt_w</p:attrName>
                                        </p:attrNameLst>
                                      </p:cBhvr>
                                      <p:tavLst>
                                        <p:tav tm="0">
                                          <p:val>
                                            <p:strVal val="2/3*#ppt_w"/>
                                          </p:val>
                                        </p:tav>
                                        <p:tav tm="100000">
                                          <p:val>
                                            <p:strVal val="#ppt_w"/>
                                          </p:val>
                                        </p:tav>
                                      </p:tavLst>
                                    </p:anim>
                                    <p:anim calcmode="lin" valueType="num">
                                      <p:cBhvr>
                                        <p:cTn id="396" dur="500" fill="hold"/>
                                        <p:tgtEl>
                                          <p:spTgt spid="1597502"/>
                                        </p:tgtEl>
                                        <p:attrNameLst>
                                          <p:attrName>ppt_h</p:attrName>
                                        </p:attrNameLst>
                                      </p:cBhvr>
                                      <p:tavLst>
                                        <p:tav tm="0">
                                          <p:val>
                                            <p:strVal val="2/3*#ppt_h"/>
                                          </p:val>
                                        </p:tav>
                                        <p:tav tm="100000">
                                          <p:val>
                                            <p:strVal val="#ppt_h"/>
                                          </p:val>
                                        </p:tav>
                                      </p:tavLst>
                                    </p:anim>
                                  </p:childTnLst>
                                </p:cTn>
                              </p:par>
                            </p:childTnLst>
                          </p:cTn>
                        </p:par>
                      </p:childTnLst>
                    </p:cTn>
                  </p:par>
                  <p:par>
                    <p:cTn id="397" fill="hold" nodeType="clickPar">
                      <p:stCondLst>
                        <p:cond delay="indefinite"/>
                      </p:stCondLst>
                      <p:childTnLst>
                        <p:par>
                          <p:cTn id="398" fill="hold" nodeType="withGroup">
                            <p:stCondLst>
                              <p:cond delay="0"/>
                            </p:stCondLst>
                            <p:childTnLst>
                              <p:par>
                                <p:cTn id="399" presetID="23" presetClass="entr" presetSubtype="272" fill="hold" grpId="0" nodeType="clickEffect">
                                  <p:stCondLst>
                                    <p:cond delay="0"/>
                                  </p:stCondLst>
                                  <p:childTnLst>
                                    <p:set>
                                      <p:cBhvr>
                                        <p:cTn id="400" dur="1" fill="hold">
                                          <p:stCondLst>
                                            <p:cond delay="0"/>
                                          </p:stCondLst>
                                        </p:cTn>
                                        <p:tgtEl>
                                          <p:spTgt spid="1597503"/>
                                        </p:tgtEl>
                                        <p:attrNameLst>
                                          <p:attrName>style.visibility</p:attrName>
                                        </p:attrNameLst>
                                      </p:cBhvr>
                                      <p:to>
                                        <p:strVal val="visible"/>
                                      </p:to>
                                    </p:set>
                                    <p:anim calcmode="lin" valueType="num">
                                      <p:cBhvr>
                                        <p:cTn id="401" dur="500" fill="hold"/>
                                        <p:tgtEl>
                                          <p:spTgt spid="1597503"/>
                                        </p:tgtEl>
                                        <p:attrNameLst>
                                          <p:attrName>ppt_w</p:attrName>
                                        </p:attrNameLst>
                                      </p:cBhvr>
                                      <p:tavLst>
                                        <p:tav tm="0">
                                          <p:val>
                                            <p:strVal val="2/3*#ppt_w"/>
                                          </p:val>
                                        </p:tav>
                                        <p:tav tm="100000">
                                          <p:val>
                                            <p:strVal val="#ppt_w"/>
                                          </p:val>
                                        </p:tav>
                                      </p:tavLst>
                                    </p:anim>
                                    <p:anim calcmode="lin" valueType="num">
                                      <p:cBhvr>
                                        <p:cTn id="402" dur="500" fill="hold"/>
                                        <p:tgtEl>
                                          <p:spTgt spid="1597503"/>
                                        </p:tgtEl>
                                        <p:attrNameLst>
                                          <p:attrName>ppt_h</p:attrName>
                                        </p:attrNameLst>
                                      </p:cBhvr>
                                      <p:tavLst>
                                        <p:tav tm="0">
                                          <p:val>
                                            <p:strVal val="2/3*#ppt_h"/>
                                          </p:val>
                                        </p:tav>
                                        <p:tav tm="100000">
                                          <p:val>
                                            <p:strVal val="#ppt_h"/>
                                          </p:val>
                                        </p:tav>
                                      </p:tavLst>
                                    </p:anim>
                                  </p:childTnLst>
                                </p:cTn>
                              </p:par>
                            </p:childTnLst>
                          </p:cTn>
                        </p:par>
                      </p:childTnLst>
                    </p:cTn>
                  </p:par>
                  <p:par>
                    <p:cTn id="403" fill="hold" nodeType="clickPar">
                      <p:stCondLst>
                        <p:cond delay="indefinite"/>
                      </p:stCondLst>
                      <p:childTnLst>
                        <p:par>
                          <p:cTn id="404" fill="hold" nodeType="withGroup">
                            <p:stCondLst>
                              <p:cond delay="0"/>
                            </p:stCondLst>
                            <p:childTnLst>
                              <p:par>
                                <p:cTn id="405" presetID="23" presetClass="entr" presetSubtype="272" fill="hold" grpId="0" nodeType="clickEffect">
                                  <p:stCondLst>
                                    <p:cond delay="0"/>
                                  </p:stCondLst>
                                  <p:childTnLst>
                                    <p:set>
                                      <p:cBhvr>
                                        <p:cTn id="406" dur="1" fill="hold">
                                          <p:stCondLst>
                                            <p:cond delay="0"/>
                                          </p:stCondLst>
                                        </p:cTn>
                                        <p:tgtEl>
                                          <p:spTgt spid="1597504"/>
                                        </p:tgtEl>
                                        <p:attrNameLst>
                                          <p:attrName>style.visibility</p:attrName>
                                        </p:attrNameLst>
                                      </p:cBhvr>
                                      <p:to>
                                        <p:strVal val="visible"/>
                                      </p:to>
                                    </p:set>
                                    <p:anim calcmode="lin" valueType="num">
                                      <p:cBhvr>
                                        <p:cTn id="407" dur="500" fill="hold"/>
                                        <p:tgtEl>
                                          <p:spTgt spid="1597504"/>
                                        </p:tgtEl>
                                        <p:attrNameLst>
                                          <p:attrName>ppt_w</p:attrName>
                                        </p:attrNameLst>
                                      </p:cBhvr>
                                      <p:tavLst>
                                        <p:tav tm="0">
                                          <p:val>
                                            <p:strVal val="2/3*#ppt_w"/>
                                          </p:val>
                                        </p:tav>
                                        <p:tav tm="100000">
                                          <p:val>
                                            <p:strVal val="#ppt_w"/>
                                          </p:val>
                                        </p:tav>
                                      </p:tavLst>
                                    </p:anim>
                                    <p:anim calcmode="lin" valueType="num">
                                      <p:cBhvr>
                                        <p:cTn id="408" dur="500" fill="hold"/>
                                        <p:tgtEl>
                                          <p:spTgt spid="1597504"/>
                                        </p:tgtEl>
                                        <p:attrNameLst>
                                          <p:attrName>ppt_h</p:attrName>
                                        </p:attrNameLst>
                                      </p:cBhvr>
                                      <p:tavLst>
                                        <p:tav tm="0">
                                          <p:val>
                                            <p:strVal val="2/3*#ppt_h"/>
                                          </p:val>
                                        </p:tav>
                                        <p:tav tm="100000">
                                          <p:val>
                                            <p:strVal val="#ppt_h"/>
                                          </p:val>
                                        </p:tav>
                                      </p:tavLst>
                                    </p:anim>
                                  </p:childTnLst>
                                </p:cTn>
                              </p:par>
                            </p:childTnLst>
                          </p:cTn>
                        </p:par>
                      </p:childTnLst>
                    </p:cTn>
                  </p:par>
                  <p:par>
                    <p:cTn id="409" fill="hold" nodeType="clickPar">
                      <p:stCondLst>
                        <p:cond delay="indefinite"/>
                      </p:stCondLst>
                      <p:childTnLst>
                        <p:par>
                          <p:cTn id="410" fill="hold" nodeType="withGroup">
                            <p:stCondLst>
                              <p:cond delay="0"/>
                            </p:stCondLst>
                            <p:childTnLst>
                              <p:par>
                                <p:cTn id="411" presetID="23" presetClass="entr" presetSubtype="272" fill="hold" grpId="0" nodeType="clickEffect">
                                  <p:stCondLst>
                                    <p:cond delay="0"/>
                                  </p:stCondLst>
                                  <p:childTnLst>
                                    <p:set>
                                      <p:cBhvr>
                                        <p:cTn id="412" dur="1" fill="hold">
                                          <p:stCondLst>
                                            <p:cond delay="0"/>
                                          </p:stCondLst>
                                        </p:cTn>
                                        <p:tgtEl>
                                          <p:spTgt spid="1597505"/>
                                        </p:tgtEl>
                                        <p:attrNameLst>
                                          <p:attrName>style.visibility</p:attrName>
                                        </p:attrNameLst>
                                      </p:cBhvr>
                                      <p:to>
                                        <p:strVal val="visible"/>
                                      </p:to>
                                    </p:set>
                                    <p:anim calcmode="lin" valueType="num">
                                      <p:cBhvr>
                                        <p:cTn id="413" dur="500" fill="hold"/>
                                        <p:tgtEl>
                                          <p:spTgt spid="1597505"/>
                                        </p:tgtEl>
                                        <p:attrNameLst>
                                          <p:attrName>ppt_w</p:attrName>
                                        </p:attrNameLst>
                                      </p:cBhvr>
                                      <p:tavLst>
                                        <p:tav tm="0">
                                          <p:val>
                                            <p:strVal val="2/3*#ppt_w"/>
                                          </p:val>
                                        </p:tav>
                                        <p:tav tm="100000">
                                          <p:val>
                                            <p:strVal val="#ppt_w"/>
                                          </p:val>
                                        </p:tav>
                                      </p:tavLst>
                                    </p:anim>
                                    <p:anim calcmode="lin" valueType="num">
                                      <p:cBhvr>
                                        <p:cTn id="414" dur="500" fill="hold"/>
                                        <p:tgtEl>
                                          <p:spTgt spid="1597505"/>
                                        </p:tgtEl>
                                        <p:attrNameLst>
                                          <p:attrName>ppt_h</p:attrName>
                                        </p:attrNameLst>
                                      </p:cBhvr>
                                      <p:tavLst>
                                        <p:tav tm="0">
                                          <p:val>
                                            <p:strVal val="2/3*#ppt_h"/>
                                          </p:val>
                                        </p:tav>
                                        <p:tav tm="100000">
                                          <p:val>
                                            <p:strVal val="#ppt_h"/>
                                          </p:val>
                                        </p:tav>
                                      </p:tavLst>
                                    </p:anim>
                                  </p:childTnLst>
                                </p:cTn>
                              </p:par>
                            </p:childTnLst>
                          </p:cTn>
                        </p:par>
                      </p:childTnLst>
                    </p:cTn>
                  </p:par>
                  <p:par>
                    <p:cTn id="415" fill="hold" nodeType="clickPar">
                      <p:stCondLst>
                        <p:cond delay="indefinite"/>
                      </p:stCondLst>
                      <p:childTnLst>
                        <p:par>
                          <p:cTn id="416" fill="hold" nodeType="withGroup">
                            <p:stCondLst>
                              <p:cond delay="0"/>
                            </p:stCondLst>
                            <p:childTnLst>
                              <p:par>
                                <p:cTn id="417" presetID="23" presetClass="entr" presetSubtype="272" fill="hold" grpId="0" nodeType="clickEffect">
                                  <p:stCondLst>
                                    <p:cond delay="0"/>
                                  </p:stCondLst>
                                  <p:childTnLst>
                                    <p:set>
                                      <p:cBhvr>
                                        <p:cTn id="418" dur="1" fill="hold">
                                          <p:stCondLst>
                                            <p:cond delay="0"/>
                                          </p:stCondLst>
                                        </p:cTn>
                                        <p:tgtEl>
                                          <p:spTgt spid="1597507"/>
                                        </p:tgtEl>
                                        <p:attrNameLst>
                                          <p:attrName>style.visibility</p:attrName>
                                        </p:attrNameLst>
                                      </p:cBhvr>
                                      <p:to>
                                        <p:strVal val="visible"/>
                                      </p:to>
                                    </p:set>
                                    <p:anim calcmode="lin" valueType="num">
                                      <p:cBhvr>
                                        <p:cTn id="419" dur="500" fill="hold"/>
                                        <p:tgtEl>
                                          <p:spTgt spid="1597507"/>
                                        </p:tgtEl>
                                        <p:attrNameLst>
                                          <p:attrName>ppt_w</p:attrName>
                                        </p:attrNameLst>
                                      </p:cBhvr>
                                      <p:tavLst>
                                        <p:tav tm="0">
                                          <p:val>
                                            <p:strVal val="2/3*#ppt_w"/>
                                          </p:val>
                                        </p:tav>
                                        <p:tav tm="100000">
                                          <p:val>
                                            <p:strVal val="#ppt_w"/>
                                          </p:val>
                                        </p:tav>
                                      </p:tavLst>
                                    </p:anim>
                                    <p:anim calcmode="lin" valueType="num">
                                      <p:cBhvr>
                                        <p:cTn id="420" dur="500" fill="hold"/>
                                        <p:tgtEl>
                                          <p:spTgt spid="1597507"/>
                                        </p:tgtEl>
                                        <p:attrNameLst>
                                          <p:attrName>ppt_h</p:attrName>
                                        </p:attrNameLst>
                                      </p:cBhvr>
                                      <p:tavLst>
                                        <p:tav tm="0">
                                          <p:val>
                                            <p:strVal val="2/3*#ppt_h"/>
                                          </p:val>
                                        </p:tav>
                                        <p:tav tm="100000">
                                          <p:val>
                                            <p:strVal val="#ppt_h"/>
                                          </p:val>
                                        </p:tav>
                                      </p:tavLst>
                                    </p:anim>
                                  </p:childTnLst>
                                </p:cTn>
                              </p:par>
                            </p:childTnLst>
                          </p:cTn>
                        </p:par>
                      </p:childTnLst>
                    </p:cTn>
                  </p:par>
                  <p:par>
                    <p:cTn id="421" fill="hold" nodeType="clickPar">
                      <p:stCondLst>
                        <p:cond delay="indefinite"/>
                      </p:stCondLst>
                      <p:childTnLst>
                        <p:par>
                          <p:cTn id="422" fill="hold" nodeType="withGroup">
                            <p:stCondLst>
                              <p:cond delay="0"/>
                            </p:stCondLst>
                            <p:childTnLst>
                              <p:par>
                                <p:cTn id="423" presetID="23" presetClass="entr" presetSubtype="272" fill="hold" grpId="0" nodeType="clickEffect">
                                  <p:stCondLst>
                                    <p:cond delay="0"/>
                                  </p:stCondLst>
                                  <p:childTnLst>
                                    <p:set>
                                      <p:cBhvr>
                                        <p:cTn id="424" dur="1" fill="hold">
                                          <p:stCondLst>
                                            <p:cond delay="0"/>
                                          </p:stCondLst>
                                        </p:cTn>
                                        <p:tgtEl>
                                          <p:spTgt spid="1597508"/>
                                        </p:tgtEl>
                                        <p:attrNameLst>
                                          <p:attrName>style.visibility</p:attrName>
                                        </p:attrNameLst>
                                      </p:cBhvr>
                                      <p:to>
                                        <p:strVal val="visible"/>
                                      </p:to>
                                    </p:set>
                                    <p:anim calcmode="lin" valueType="num">
                                      <p:cBhvr>
                                        <p:cTn id="425" dur="500" fill="hold"/>
                                        <p:tgtEl>
                                          <p:spTgt spid="1597508"/>
                                        </p:tgtEl>
                                        <p:attrNameLst>
                                          <p:attrName>ppt_w</p:attrName>
                                        </p:attrNameLst>
                                      </p:cBhvr>
                                      <p:tavLst>
                                        <p:tav tm="0">
                                          <p:val>
                                            <p:strVal val="2/3*#ppt_w"/>
                                          </p:val>
                                        </p:tav>
                                        <p:tav tm="100000">
                                          <p:val>
                                            <p:strVal val="#ppt_w"/>
                                          </p:val>
                                        </p:tav>
                                      </p:tavLst>
                                    </p:anim>
                                    <p:anim calcmode="lin" valueType="num">
                                      <p:cBhvr>
                                        <p:cTn id="426" dur="500" fill="hold"/>
                                        <p:tgtEl>
                                          <p:spTgt spid="1597508"/>
                                        </p:tgtEl>
                                        <p:attrNameLst>
                                          <p:attrName>ppt_h</p:attrName>
                                        </p:attrNameLst>
                                      </p:cBhvr>
                                      <p:tavLst>
                                        <p:tav tm="0">
                                          <p:val>
                                            <p:strVal val="2/3*#ppt_h"/>
                                          </p:val>
                                        </p:tav>
                                        <p:tav tm="100000">
                                          <p:val>
                                            <p:strVal val="#ppt_h"/>
                                          </p:val>
                                        </p:tav>
                                      </p:tavLst>
                                    </p:anim>
                                  </p:childTnLst>
                                </p:cTn>
                              </p:par>
                            </p:childTnLst>
                          </p:cTn>
                        </p:par>
                      </p:childTnLst>
                    </p:cTn>
                  </p:par>
                  <p:par>
                    <p:cTn id="427" fill="hold" nodeType="clickPar">
                      <p:stCondLst>
                        <p:cond delay="indefinite"/>
                      </p:stCondLst>
                      <p:childTnLst>
                        <p:par>
                          <p:cTn id="428" fill="hold" nodeType="withGroup">
                            <p:stCondLst>
                              <p:cond delay="0"/>
                            </p:stCondLst>
                            <p:childTnLst>
                              <p:par>
                                <p:cTn id="429" presetID="23" presetClass="entr" presetSubtype="272" fill="hold" grpId="0" nodeType="clickEffect">
                                  <p:stCondLst>
                                    <p:cond delay="0"/>
                                  </p:stCondLst>
                                  <p:childTnLst>
                                    <p:set>
                                      <p:cBhvr>
                                        <p:cTn id="430" dur="1" fill="hold">
                                          <p:stCondLst>
                                            <p:cond delay="0"/>
                                          </p:stCondLst>
                                        </p:cTn>
                                        <p:tgtEl>
                                          <p:spTgt spid="1597509"/>
                                        </p:tgtEl>
                                        <p:attrNameLst>
                                          <p:attrName>style.visibility</p:attrName>
                                        </p:attrNameLst>
                                      </p:cBhvr>
                                      <p:to>
                                        <p:strVal val="visible"/>
                                      </p:to>
                                    </p:set>
                                    <p:anim calcmode="lin" valueType="num">
                                      <p:cBhvr>
                                        <p:cTn id="431" dur="500" fill="hold"/>
                                        <p:tgtEl>
                                          <p:spTgt spid="1597509"/>
                                        </p:tgtEl>
                                        <p:attrNameLst>
                                          <p:attrName>ppt_w</p:attrName>
                                        </p:attrNameLst>
                                      </p:cBhvr>
                                      <p:tavLst>
                                        <p:tav tm="0">
                                          <p:val>
                                            <p:strVal val="2/3*#ppt_w"/>
                                          </p:val>
                                        </p:tav>
                                        <p:tav tm="100000">
                                          <p:val>
                                            <p:strVal val="#ppt_w"/>
                                          </p:val>
                                        </p:tav>
                                      </p:tavLst>
                                    </p:anim>
                                    <p:anim calcmode="lin" valueType="num">
                                      <p:cBhvr>
                                        <p:cTn id="432" dur="500" fill="hold"/>
                                        <p:tgtEl>
                                          <p:spTgt spid="1597509"/>
                                        </p:tgtEl>
                                        <p:attrNameLst>
                                          <p:attrName>ppt_h</p:attrName>
                                        </p:attrNameLst>
                                      </p:cBhvr>
                                      <p:tavLst>
                                        <p:tav tm="0">
                                          <p:val>
                                            <p:strVal val="2/3*#ppt_h"/>
                                          </p:val>
                                        </p:tav>
                                        <p:tav tm="100000">
                                          <p:val>
                                            <p:strVal val="#ppt_h"/>
                                          </p:val>
                                        </p:tav>
                                      </p:tavLst>
                                    </p:anim>
                                  </p:childTnLst>
                                </p:cTn>
                              </p:par>
                            </p:childTnLst>
                          </p:cTn>
                        </p:par>
                      </p:childTnLst>
                    </p:cTn>
                  </p:par>
                  <p:par>
                    <p:cTn id="433" fill="hold" nodeType="clickPar">
                      <p:stCondLst>
                        <p:cond delay="indefinite"/>
                      </p:stCondLst>
                      <p:childTnLst>
                        <p:par>
                          <p:cTn id="434" fill="hold" nodeType="withGroup">
                            <p:stCondLst>
                              <p:cond delay="0"/>
                            </p:stCondLst>
                            <p:childTnLst>
                              <p:par>
                                <p:cTn id="435" presetID="23" presetClass="entr" presetSubtype="272" fill="hold" grpId="0" nodeType="clickEffect">
                                  <p:stCondLst>
                                    <p:cond delay="0"/>
                                  </p:stCondLst>
                                  <p:childTnLst>
                                    <p:set>
                                      <p:cBhvr>
                                        <p:cTn id="436" dur="1" fill="hold">
                                          <p:stCondLst>
                                            <p:cond delay="0"/>
                                          </p:stCondLst>
                                        </p:cTn>
                                        <p:tgtEl>
                                          <p:spTgt spid="1597510"/>
                                        </p:tgtEl>
                                        <p:attrNameLst>
                                          <p:attrName>style.visibility</p:attrName>
                                        </p:attrNameLst>
                                      </p:cBhvr>
                                      <p:to>
                                        <p:strVal val="visible"/>
                                      </p:to>
                                    </p:set>
                                    <p:anim calcmode="lin" valueType="num">
                                      <p:cBhvr>
                                        <p:cTn id="437" dur="500" fill="hold"/>
                                        <p:tgtEl>
                                          <p:spTgt spid="1597510"/>
                                        </p:tgtEl>
                                        <p:attrNameLst>
                                          <p:attrName>ppt_w</p:attrName>
                                        </p:attrNameLst>
                                      </p:cBhvr>
                                      <p:tavLst>
                                        <p:tav tm="0">
                                          <p:val>
                                            <p:strVal val="2/3*#ppt_w"/>
                                          </p:val>
                                        </p:tav>
                                        <p:tav tm="100000">
                                          <p:val>
                                            <p:strVal val="#ppt_w"/>
                                          </p:val>
                                        </p:tav>
                                      </p:tavLst>
                                    </p:anim>
                                    <p:anim calcmode="lin" valueType="num">
                                      <p:cBhvr>
                                        <p:cTn id="438" dur="500" fill="hold"/>
                                        <p:tgtEl>
                                          <p:spTgt spid="1597510"/>
                                        </p:tgtEl>
                                        <p:attrNameLst>
                                          <p:attrName>ppt_h</p:attrName>
                                        </p:attrNameLst>
                                      </p:cBhvr>
                                      <p:tavLst>
                                        <p:tav tm="0">
                                          <p:val>
                                            <p:strVal val="2/3*#ppt_h"/>
                                          </p:val>
                                        </p:tav>
                                        <p:tav tm="100000">
                                          <p:val>
                                            <p:strVal val="#ppt_h"/>
                                          </p:val>
                                        </p:tav>
                                      </p:tavLst>
                                    </p:anim>
                                  </p:childTnLst>
                                </p:cTn>
                              </p:par>
                            </p:childTnLst>
                          </p:cTn>
                        </p:par>
                      </p:childTnLst>
                    </p:cTn>
                  </p:par>
                  <p:par>
                    <p:cTn id="439" fill="hold" nodeType="clickPar">
                      <p:stCondLst>
                        <p:cond delay="indefinite"/>
                      </p:stCondLst>
                      <p:childTnLst>
                        <p:par>
                          <p:cTn id="440" fill="hold" nodeType="withGroup">
                            <p:stCondLst>
                              <p:cond delay="0"/>
                            </p:stCondLst>
                            <p:childTnLst>
                              <p:par>
                                <p:cTn id="441" presetID="23" presetClass="entr" presetSubtype="272" fill="hold" grpId="0" nodeType="clickEffect">
                                  <p:stCondLst>
                                    <p:cond delay="0"/>
                                  </p:stCondLst>
                                  <p:childTnLst>
                                    <p:set>
                                      <p:cBhvr>
                                        <p:cTn id="442" dur="1" fill="hold">
                                          <p:stCondLst>
                                            <p:cond delay="0"/>
                                          </p:stCondLst>
                                        </p:cTn>
                                        <p:tgtEl>
                                          <p:spTgt spid="1597511"/>
                                        </p:tgtEl>
                                        <p:attrNameLst>
                                          <p:attrName>style.visibility</p:attrName>
                                        </p:attrNameLst>
                                      </p:cBhvr>
                                      <p:to>
                                        <p:strVal val="visible"/>
                                      </p:to>
                                    </p:set>
                                    <p:anim calcmode="lin" valueType="num">
                                      <p:cBhvr>
                                        <p:cTn id="443" dur="500" fill="hold"/>
                                        <p:tgtEl>
                                          <p:spTgt spid="1597511"/>
                                        </p:tgtEl>
                                        <p:attrNameLst>
                                          <p:attrName>ppt_w</p:attrName>
                                        </p:attrNameLst>
                                      </p:cBhvr>
                                      <p:tavLst>
                                        <p:tav tm="0">
                                          <p:val>
                                            <p:strVal val="2/3*#ppt_w"/>
                                          </p:val>
                                        </p:tav>
                                        <p:tav tm="100000">
                                          <p:val>
                                            <p:strVal val="#ppt_w"/>
                                          </p:val>
                                        </p:tav>
                                      </p:tavLst>
                                    </p:anim>
                                    <p:anim calcmode="lin" valueType="num">
                                      <p:cBhvr>
                                        <p:cTn id="444" dur="500" fill="hold"/>
                                        <p:tgtEl>
                                          <p:spTgt spid="1597511"/>
                                        </p:tgtEl>
                                        <p:attrNameLst>
                                          <p:attrName>ppt_h</p:attrName>
                                        </p:attrNameLst>
                                      </p:cBhvr>
                                      <p:tavLst>
                                        <p:tav tm="0">
                                          <p:val>
                                            <p:strVal val="2/3*#ppt_h"/>
                                          </p:val>
                                        </p:tav>
                                        <p:tav tm="100000">
                                          <p:val>
                                            <p:strVal val="#ppt_h"/>
                                          </p:val>
                                        </p:tav>
                                      </p:tavLst>
                                    </p:anim>
                                  </p:childTnLst>
                                </p:cTn>
                              </p:par>
                            </p:childTnLst>
                          </p:cTn>
                        </p:par>
                      </p:childTnLst>
                    </p:cTn>
                  </p:par>
                  <p:par>
                    <p:cTn id="445" fill="hold" nodeType="clickPar">
                      <p:stCondLst>
                        <p:cond delay="indefinite"/>
                      </p:stCondLst>
                      <p:childTnLst>
                        <p:par>
                          <p:cTn id="446" fill="hold" nodeType="withGroup">
                            <p:stCondLst>
                              <p:cond delay="0"/>
                            </p:stCondLst>
                            <p:childTnLst>
                              <p:par>
                                <p:cTn id="447" presetID="23" presetClass="entr" presetSubtype="272" fill="hold" grpId="0" nodeType="clickEffect">
                                  <p:stCondLst>
                                    <p:cond delay="0"/>
                                  </p:stCondLst>
                                  <p:childTnLst>
                                    <p:set>
                                      <p:cBhvr>
                                        <p:cTn id="448" dur="1" fill="hold">
                                          <p:stCondLst>
                                            <p:cond delay="0"/>
                                          </p:stCondLst>
                                        </p:cTn>
                                        <p:tgtEl>
                                          <p:spTgt spid="1597512"/>
                                        </p:tgtEl>
                                        <p:attrNameLst>
                                          <p:attrName>style.visibility</p:attrName>
                                        </p:attrNameLst>
                                      </p:cBhvr>
                                      <p:to>
                                        <p:strVal val="visible"/>
                                      </p:to>
                                    </p:set>
                                    <p:anim calcmode="lin" valueType="num">
                                      <p:cBhvr>
                                        <p:cTn id="449" dur="500" fill="hold"/>
                                        <p:tgtEl>
                                          <p:spTgt spid="1597512"/>
                                        </p:tgtEl>
                                        <p:attrNameLst>
                                          <p:attrName>ppt_w</p:attrName>
                                        </p:attrNameLst>
                                      </p:cBhvr>
                                      <p:tavLst>
                                        <p:tav tm="0">
                                          <p:val>
                                            <p:strVal val="2/3*#ppt_w"/>
                                          </p:val>
                                        </p:tav>
                                        <p:tav tm="100000">
                                          <p:val>
                                            <p:strVal val="#ppt_w"/>
                                          </p:val>
                                        </p:tav>
                                      </p:tavLst>
                                    </p:anim>
                                    <p:anim calcmode="lin" valueType="num">
                                      <p:cBhvr>
                                        <p:cTn id="450" dur="500" fill="hold"/>
                                        <p:tgtEl>
                                          <p:spTgt spid="1597512"/>
                                        </p:tgtEl>
                                        <p:attrNameLst>
                                          <p:attrName>ppt_h</p:attrName>
                                        </p:attrNameLst>
                                      </p:cBhvr>
                                      <p:tavLst>
                                        <p:tav tm="0">
                                          <p:val>
                                            <p:strVal val="2/3*#ppt_h"/>
                                          </p:val>
                                        </p:tav>
                                        <p:tav tm="100000">
                                          <p:val>
                                            <p:strVal val="#ppt_h"/>
                                          </p:val>
                                        </p:tav>
                                      </p:tavLst>
                                    </p:anim>
                                  </p:childTnLst>
                                </p:cTn>
                              </p:par>
                            </p:childTnLst>
                          </p:cTn>
                        </p:par>
                      </p:childTnLst>
                    </p:cTn>
                  </p:par>
                  <p:par>
                    <p:cTn id="451" fill="hold" nodeType="clickPar">
                      <p:stCondLst>
                        <p:cond delay="indefinite"/>
                      </p:stCondLst>
                      <p:childTnLst>
                        <p:par>
                          <p:cTn id="452" fill="hold" nodeType="withGroup">
                            <p:stCondLst>
                              <p:cond delay="0"/>
                            </p:stCondLst>
                            <p:childTnLst>
                              <p:par>
                                <p:cTn id="453" presetID="23" presetClass="entr" presetSubtype="272" fill="hold" grpId="0" nodeType="clickEffect">
                                  <p:stCondLst>
                                    <p:cond delay="0"/>
                                  </p:stCondLst>
                                  <p:childTnLst>
                                    <p:set>
                                      <p:cBhvr>
                                        <p:cTn id="454" dur="1" fill="hold">
                                          <p:stCondLst>
                                            <p:cond delay="0"/>
                                          </p:stCondLst>
                                        </p:cTn>
                                        <p:tgtEl>
                                          <p:spTgt spid="1597513"/>
                                        </p:tgtEl>
                                        <p:attrNameLst>
                                          <p:attrName>style.visibility</p:attrName>
                                        </p:attrNameLst>
                                      </p:cBhvr>
                                      <p:to>
                                        <p:strVal val="visible"/>
                                      </p:to>
                                    </p:set>
                                    <p:anim calcmode="lin" valueType="num">
                                      <p:cBhvr>
                                        <p:cTn id="455" dur="500" fill="hold"/>
                                        <p:tgtEl>
                                          <p:spTgt spid="1597513"/>
                                        </p:tgtEl>
                                        <p:attrNameLst>
                                          <p:attrName>ppt_w</p:attrName>
                                        </p:attrNameLst>
                                      </p:cBhvr>
                                      <p:tavLst>
                                        <p:tav tm="0">
                                          <p:val>
                                            <p:strVal val="2/3*#ppt_w"/>
                                          </p:val>
                                        </p:tav>
                                        <p:tav tm="100000">
                                          <p:val>
                                            <p:strVal val="#ppt_w"/>
                                          </p:val>
                                        </p:tav>
                                      </p:tavLst>
                                    </p:anim>
                                    <p:anim calcmode="lin" valueType="num">
                                      <p:cBhvr>
                                        <p:cTn id="456" dur="500" fill="hold"/>
                                        <p:tgtEl>
                                          <p:spTgt spid="1597513"/>
                                        </p:tgtEl>
                                        <p:attrNameLst>
                                          <p:attrName>ppt_h</p:attrName>
                                        </p:attrNameLst>
                                      </p:cBhvr>
                                      <p:tavLst>
                                        <p:tav tm="0">
                                          <p:val>
                                            <p:strVal val="2/3*#ppt_h"/>
                                          </p:val>
                                        </p:tav>
                                        <p:tav tm="100000">
                                          <p:val>
                                            <p:strVal val="#ppt_h"/>
                                          </p:val>
                                        </p:tav>
                                      </p:tavLst>
                                    </p:anim>
                                  </p:childTnLst>
                                </p:cTn>
                              </p:par>
                            </p:childTnLst>
                          </p:cTn>
                        </p:par>
                      </p:childTnLst>
                    </p:cTn>
                  </p:par>
                  <p:par>
                    <p:cTn id="457" fill="hold" nodeType="clickPar">
                      <p:stCondLst>
                        <p:cond delay="indefinite"/>
                      </p:stCondLst>
                      <p:childTnLst>
                        <p:par>
                          <p:cTn id="458" fill="hold" nodeType="withGroup">
                            <p:stCondLst>
                              <p:cond delay="0"/>
                            </p:stCondLst>
                            <p:childTnLst>
                              <p:par>
                                <p:cTn id="459" presetID="23" presetClass="entr" presetSubtype="272" fill="hold" grpId="0" nodeType="clickEffect">
                                  <p:stCondLst>
                                    <p:cond delay="0"/>
                                  </p:stCondLst>
                                  <p:childTnLst>
                                    <p:set>
                                      <p:cBhvr>
                                        <p:cTn id="460" dur="1" fill="hold">
                                          <p:stCondLst>
                                            <p:cond delay="0"/>
                                          </p:stCondLst>
                                        </p:cTn>
                                        <p:tgtEl>
                                          <p:spTgt spid="1597514"/>
                                        </p:tgtEl>
                                        <p:attrNameLst>
                                          <p:attrName>style.visibility</p:attrName>
                                        </p:attrNameLst>
                                      </p:cBhvr>
                                      <p:to>
                                        <p:strVal val="visible"/>
                                      </p:to>
                                    </p:set>
                                    <p:anim calcmode="lin" valueType="num">
                                      <p:cBhvr>
                                        <p:cTn id="461" dur="500" fill="hold"/>
                                        <p:tgtEl>
                                          <p:spTgt spid="1597514"/>
                                        </p:tgtEl>
                                        <p:attrNameLst>
                                          <p:attrName>ppt_w</p:attrName>
                                        </p:attrNameLst>
                                      </p:cBhvr>
                                      <p:tavLst>
                                        <p:tav tm="0">
                                          <p:val>
                                            <p:strVal val="2/3*#ppt_w"/>
                                          </p:val>
                                        </p:tav>
                                        <p:tav tm="100000">
                                          <p:val>
                                            <p:strVal val="#ppt_w"/>
                                          </p:val>
                                        </p:tav>
                                      </p:tavLst>
                                    </p:anim>
                                    <p:anim calcmode="lin" valueType="num">
                                      <p:cBhvr>
                                        <p:cTn id="462" dur="500" fill="hold"/>
                                        <p:tgtEl>
                                          <p:spTgt spid="1597514"/>
                                        </p:tgtEl>
                                        <p:attrNameLst>
                                          <p:attrName>ppt_h</p:attrName>
                                        </p:attrNameLst>
                                      </p:cBhvr>
                                      <p:tavLst>
                                        <p:tav tm="0">
                                          <p:val>
                                            <p:strVal val="2/3*#ppt_h"/>
                                          </p:val>
                                        </p:tav>
                                        <p:tav tm="100000">
                                          <p:val>
                                            <p:strVal val="#ppt_h"/>
                                          </p:val>
                                        </p:tav>
                                      </p:tavLst>
                                    </p:anim>
                                  </p:childTnLst>
                                </p:cTn>
                              </p:par>
                            </p:childTnLst>
                          </p:cTn>
                        </p:par>
                      </p:childTnLst>
                    </p:cTn>
                  </p:par>
                  <p:par>
                    <p:cTn id="463" fill="hold" nodeType="clickPar">
                      <p:stCondLst>
                        <p:cond delay="indefinite"/>
                      </p:stCondLst>
                      <p:childTnLst>
                        <p:par>
                          <p:cTn id="464" fill="hold" nodeType="withGroup">
                            <p:stCondLst>
                              <p:cond delay="0"/>
                            </p:stCondLst>
                            <p:childTnLst>
                              <p:par>
                                <p:cTn id="465" presetID="23" presetClass="entr" presetSubtype="272" fill="hold" grpId="0" nodeType="clickEffect">
                                  <p:stCondLst>
                                    <p:cond delay="0"/>
                                  </p:stCondLst>
                                  <p:childTnLst>
                                    <p:set>
                                      <p:cBhvr>
                                        <p:cTn id="466" dur="1" fill="hold">
                                          <p:stCondLst>
                                            <p:cond delay="0"/>
                                          </p:stCondLst>
                                        </p:cTn>
                                        <p:tgtEl>
                                          <p:spTgt spid="1597516"/>
                                        </p:tgtEl>
                                        <p:attrNameLst>
                                          <p:attrName>style.visibility</p:attrName>
                                        </p:attrNameLst>
                                      </p:cBhvr>
                                      <p:to>
                                        <p:strVal val="visible"/>
                                      </p:to>
                                    </p:set>
                                    <p:anim calcmode="lin" valueType="num">
                                      <p:cBhvr>
                                        <p:cTn id="467" dur="500" fill="hold"/>
                                        <p:tgtEl>
                                          <p:spTgt spid="1597516"/>
                                        </p:tgtEl>
                                        <p:attrNameLst>
                                          <p:attrName>ppt_w</p:attrName>
                                        </p:attrNameLst>
                                      </p:cBhvr>
                                      <p:tavLst>
                                        <p:tav tm="0">
                                          <p:val>
                                            <p:strVal val="2/3*#ppt_w"/>
                                          </p:val>
                                        </p:tav>
                                        <p:tav tm="100000">
                                          <p:val>
                                            <p:strVal val="#ppt_w"/>
                                          </p:val>
                                        </p:tav>
                                      </p:tavLst>
                                    </p:anim>
                                    <p:anim calcmode="lin" valueType="num">
                                      <p:cBhvr>
                                        <p:cTn id="468" dur="500" fill="hold"/>
                                        <p:tgtEl>
                                          <p:spTgt spid="1597516"/>
                                        </p:tgtEl>
                                        <p:attrNameLst>
                                          <p:attrName>ppt_h</p:attrName>
                                        </p:attrNameLst>
                                      </p:cBhvr>
                                      <p:tavLst>
                                        <p:tav tm="0">
                                          <p:val>
                                            <p:strVal val="2/3*#ppt_h"/>
                                          </p:val>
                                        </p:tav>
                                        <p:tav tm="100000">
                                          <p:val>
                                            <p:strVal val="#ppt_h"/>
                                          </p:val>
                                        </p:tav>
                                      </p:tavLst>
                                    </p:anim>
                                  </p:childTnLst>
                                </p:cTn>
                              </p:par>
                            </p:childTnLst>
                          </p:cTn>
                        </p:par>
                      </p:childTnLst>
                    </p:cTn>
                  </p:par>
                  <p:par>
                    <p:cTn id="469" fill="hold" nodeType="clickPar">
                      <p:stCondLst>
                        <p:cond delay="indefinite"/>
                      </p:stCondLst>
                      <p:childTnLst>
                        <p:par>
                          <p:cTn id="470" fill="hold" nodeType="withGroup">
                            <p:stCondLst>
                              <p:cond delay="0"/>
                            </p:stCondLst>
                            <p:childTnLst>
                              <p:par>
                                <p:cTn id="471" presetID="23" presetClass="entr" presetSubtype="272" fill="hold" grpId="0" nodeType="clickEffect">
                                  <p:stCondLst>
                                    <p:cond delay="0"/>
                                  </p:stCondLst>
                                  <p:childTnLst>
                                    <p:set>
                                      <p:cBhvr>
                                        <p:cTn id="472" dur="1" fill="hold">
                                          <p:stCondLst>
                                            <p:cond delay="0"/>
                                          </p:stCondLst>
                                        </p:cTn>
                                        <p:tgtEl>
                                          <p:spTgt spid="1597517"/>
                                        </p:tgtEl>
                                        <p:attrNameLst>
                                          <p:attrName>style.visibility</p:attrName>
                                        </p:attrNameLst>
                                      </p:cBhvr>
                                      <p:to>
                                        <p:strVal val="visible"/>
                                      </p:to>
                                    </p:set>
                                    <p:anim calcmode="lin" valueType="num">
                                      <p:cBhvr>
                                        <p:cTn id="473" dur="500" fill="hold"/>
                                        <p:tgtEl>
                                          <p:spTgt spid="1597517"/>
                                        </p:tgtEl>
                                        <p:attrNameLst>
                                          <p:attrName>ppt_w</p:attrName>
                                        </p:attrNameLst>
                                      </p:cBhvr>
                                      <p:tavLst>
                                        <p:tav tm="0">
                                          <p:val>
                                            <p:strVal val="2/3*#ppt_w"/>
                                          </p:val>
                                        </p:tav>
                                        <p:tav tm="100000">
                                          <p:val>
                                            <p:strVal val="#ppt_w"/>
                                          </p:val>
                                        </p:tav>
                                      </p:tavLst>
                                    </p:anim>
                                    <p:anim calcmode="lin" valueType="num">
                                      <p:cBhvr>
                                        <p:cTn id="474" dur="500" fill="hold"/>
                                        <p:tgtEl>
                                          <p:spTgt spid="1597517"/>
                                        </p:tgtEl>
                                        <p:attrNameLst>
                                          <p:attrName>ppt_h</p:attrName>
                                        </p:attrNameLst>
                                      </p:cBhvr>
                                      <p:tavLst>
                                        <p:tav tm="0">
                                          <p:val>
                                            <p:strVal val="2/3*#ppt_h"/>
                                          </p:val>
                                        </p:tav>
                                        <p:tav tm="100000">
                                          <p:val>
                                            <p:strVal val="#ppt_h"/>
                                          </p:val>
                                        </p:tav>
                                      </p:tavLst>
                                    </p:anim>
                                  </p:childTnLst>
                                </p:cTn>
                              </p:par>
                            </p:childTnLst>
                          </p:cTn>
                        </p:par>
                      </p:childTnLst>
                    </p:cTn>
                  </p:par>
                  <p:par>
                    <p:cTn id="475" fill="hold" nodeType="clickPar">
                      <p:stCondLst>
                        <p:cond delay="indefinite"/>
                      </p:stCondLst>
                      <p:childTnLst>
                        <p:par>
                          <p:cTn id="476" fill="hold" nodeType="withGroup">
                            <p:stCondLst>
                              <p:cond delay="0"/>
                            </p:stCondLst>
                            <p:childTnLst>
                              <p:par>
                                <p:cTn id="477" presetID="23" presetClass="entr" presetSubtype="272" fill="hold" grpId="0" nodeType="clickEffect">
                                  <p:stCondLst>
                                    <p:cond delay="0"/>
                                  </p:stCondLst>
                                  <p:childTnLst>
                                    <p:set>
                                      <p:cBhvr>
                                        <p:cTn id="478" dur="1" fill="hold">
                                          <p:stCondLst>
                                            <p:cond delay="0"/>
                                          </p:stCondLst>
                                        </p:cTn>
                                        <p:tgtEl>
                                          <p:spTgt spid="1597518"/>
                                        </p:tgtEl>
                                        <p:attrNameLst>
                                          <p:attrName>style.visibility</p:attrName>
                                        </p:attrNameLst>
                                      </p:cBhvr>
                                      <p:to>
                                        <p:strVal val="visible"/>
                                      </p:to>
                                    </p:set>
                                    <p:anim calcmode="lin" valueType="num">
                                      <p:cBhvr>
                                        <p:cTn id="479" dur="500" fill="hold"/>
                                        <p:tgtEl>
                                          <p:spTgt spid="1597518"/>
                                        </p:tgtEl>
                                        <p:attrNameLst>
                                          <p:attrName>ppt_w</p:attrName>
                                        </p:attrNameLst>
                                      </p:cBhvr>
                                      <p:tavLst>
                                        <p:tav tm="0">
                                          <p:val>
                                            <p:strVal val="2/3*#ppt_w"/>
                                          </p:val>
                                        </p:tav>
                                        <p:tav tm="100000">
                                          <p:val>
                                            <p:strVal val="#ppt_w"/>
                                          </p:val>
                                        </p:tav>
                                      </p:tavLst>
                                    </p:anim>
                                    <p:anim calcmode="lin" valueType="num">
                                      <p:cBhvr>
                                        <p:cTn id="480" dur="500" fill="hold"/>
                                        <p:tgtEl>
                                          <p:spTgt spid="1597518"/>
                                        </p:tgtEl>
                                        <p:attrNameLst>
                                          <p:attrName>ppt_h</p:attrName>
                                        </p:attrNameLst>
                                      </p:cBhvr>
                                      <p:tavLst>
                                        <p:tav tm="0">
                                          <p:val>
                                            <p:strVal val="2/3*#ppt_h"/>
                                          </p:val>
                                        </p:tav>
                                        <p:tav tm="100000">
                                          <p:val>
                                            <p:strVal val="#ppt_h"/>
                                          </p:val>
                                        </p:tav>
                                      </p:tavLst>
                                    </p:anim>
                                  </p:childTnLst>
                                </p:cTn>
                              </p:par>
                            </p:childTnLst>
                          </p:cTn>
                        </p:par>
                      </p:childTnLst>
                    </p:cTn>
                  </p:par>
                  <p:par>
                    <p:cTn id="481" fill="hold" nodeType="clickPar">
                      <p:stCondLst>
                        <p:cond delay="indefinite"/>
                      </p:stCondLst>
                      <p:childTnLst>
                        <p:par>
                          <p:cTn id="482" fill="hold" nodeType="withGroup">
                            <p:stCondLst>
                              <p:cond delay="0"/>
                            </p:stCondLst>
                            <p:childTnLst>
                              <p:par>
                                <p:cTn id="483" presetID="23" presetClass="entr" presetSubtype="272" fill="hold" grpId="0" nodeType="clickEffect">
                                  <p:stCondLst>
                                    <p:cond delay="0"/>
                                  </p:stCondLst>
                                  <p:childTnLst>
                                    <p:set>
                                      <p:cBhvr>
                                        <p:cTn id="484" dur="1" fill="hold">
                                          <p:stCondLst>
                                            <p:cond delay="0"/>
                                          </p:stCondLst>
                                        </p:cTn>
                                        <p:tgtEl>
                                          <p:spTgt spid="1597519"/>
                                        </p:tgtEl>
                                        <p:attrNameLst>
                                          <p:attrName>style.visibility</p:attrName>
                                        </p:attrNameLst>
                                      </p:cBhvr>
                                      <p:to>
                                        <p:strVal val="visible"/>
                                      </p:to>
                                    </p:set>
                                    <p:anim calcmode="lin" valueType="num">
                                      <p:cBhvr>
                                        <p:cTn id="485" dur="500" fill="hold"/>
                                        <p:tgtEl>
                                          <p:spTgt spid="1597519"/>
                                        </p:tgtEl>
                                        <p:attrNameLst>
                                          <p:attrName>ppt_w</p:attrName>
                                        </p:attrNameLst>
                                      </p:cBhvr>
                                      <p:tavLst>
                                        <p:tav tm="0">
                                          <p:val>
                                            <p:strVal val="2/3*#ppt_w"/>
                                          </p:val>
                                        </p:tav>
                                        <p:tav tm="100000">
                                          <p:val>
                                            <p:strVal val="#ppt_w"/>
                                          </p:val>
                                        </p:tav>
                                      </p:tavLst>
                                    </p:anim>
                                    <p:anim calcmode="lin" valueType="num">
                                      <p:cBhvr>
                                        <p:cTn id="486" dur="500" fill="hold"/>
                                        <p:tgtEl>
                                          <p:spTgt spid="1597519"/>
                                        </p:tgtEl>
                                        <p:attrNameLst>
                                          <p:attrName>ppt_h</p:attrName>
                                        </p:attrNameLst>
                                      </p:cBhvr>
                                      <p:tavLst>
                                        <p:tav tm="0">
                                          <p:val>
                                            <p:strVal val="2/3*#ppt_h"/>
                                          </p:val>
                                        </p:tav>
                                        <p:tav tm="100000">
                                          <p:val>
                                            <p:strVal val="#ppt_h"/>
                                          </p:val>
                                        </p:tav>
                                      </p:tavLst>
                                    </p:anim>
                                  </p:childTnLst>
                                </p:cTn>
                              </p:par>
                            </p:childTnLst>
                          </p:cTn>
                        </p:par>
                      </p:childTnLst>
                    </p:cTn>
                  </p:par>
                  <p:par>
                    <p:cTn id="487" fill="hold" nodeType="clickPar">
                      <p:stCondLst>
                        <p:cond delay="indefinite"/>
                      </p:stCondLst>
                      <p:childTnLst>
                        <p:par>
                          <p:cTn id="488" fill="hold" nodeType="withGroup">
                            <p:stCondLst>
                              <p:cond delay="0"/>
                            </p:stCondLst>
                            <p:childTnLst>
                              <p:par>
                                <p:cTn id="489" presetID="23" presetClass="entr" presetSubtype="272" fill="hold" grpId="0" nodeType="clickEffect">
                                  <p:stCondLst>
                                    <p:cond delay="0"/>
                                  </p:stCondLst>
                                  <p:childTnLst>
                                    <p:set>
                                      <p:cBhvr>
                                        <p:cTn id="490" dur="1" fill="hold">
                                          <p:stCondLst>
                                            <p:cond delay="0"/>
                                          </p:stCondLst>
                                        </p:cTn>
                                        <p:tgtEl>
                                          <p:spTgt spid="1597520"/>
                                        </p:tgtEl>
                                        <p:attrNameLst>
                                          <p:attrName>style.visibility</p:attrName>
                                        </p:attrNameLst>
                                      </p:cBhvr>
                                      <p:to>
                                        <p:strVal val="visible"/>
                                      </p:to>
                                    </p:set>
                                    <p:anim calcmode="lin" valueType="num">
                                      <p:cBhvr>
                                        <p:cTn id="491" dur="500" fill="hold"/>
                                        <p:tgtEl>
                                          <p:spTgt spid="1597520"/>
                                        </p:tgtEl>
                                        <p:attrNameLst>
                                          <p:attrName>ppt_w</p:attrName>
                                        </p:attrNameLst>
                                      </p:cBhvr>
                                      <p:tavLst>
                                        <p:tav tm="0">
                                          <p:val>
                                            <p:strVal val="2/3*#ppt_w"/>
                                          </p:val>
                                        </p:tav>
                                        <p:tav tm="100000">
                                          <p:val>
                                            <p:strVal val="#ppt_w"/>
                                          </p:val>
                                        </p:tav>
                                      </p:tavLst>
                                    </p:anim>
                                    <p:anim calcmode="lin" valueType="num">
                                      <p:cBhvr>
                                        <p:cTn id="492" dur="500" fill="hold"/>
                                        <p:tgtEl>
                                          <p:spTgt spid="1597520"/>
                                        </p:tgtEl>
                                        <p:attrNameLst>
                                          <p:attrName>ppt_h</p:attrName>
                                        </p:attrNameLst>
                                      </p:cBhvr>
                                      <p:tavLst>
                                        <p:tav tm="0">
                                          <p:val>
                                            <p:strVal val="2/3*#ppt_h"/>
                                          </p:val>
                                        </p:tav>
                                        <p:tav tm="100000">
                                          <p:val>
                                            <p:strVal val="#ppt_h"/>
                                          </p:val>
                                        </p:tav>
                                      </p:tavLst>
                                    </p:anim>
                                  </p:childTnLst>
                                </p:cTn>
                              </p:par>
                            </p:childTnLst>
                          </p:cTn>
                        </p:par>
                      </p:childTnLst>
                    </p:cTn>
                  </p:par>
                  <p:par>
                    <p:cTn id="493" fill="hold" nodeType="clickPar">
                      <p:stCondLst>
                        <p:cond delay="indefinite"/>
                      </p:stCondLst>
                      <p:childTnLst>
                        <p:par>
                          <p:cTn id="494" fill="hold" nodeType="withGroup">
                            <p:stCondLst>
                              <p:cond delay="0"/>
                            </p:stCondLst>
                            <p:childTnLst>
                              <p:par>
                                <p:cTn id="495" presetID="23" presetClass="entr" presetSubtype="272" fill="hold" grpId="0" nodeType="clickEffect">
                                  <p:stCondLst>
                                    <p:cond delay="0"/>
                                  </p:stCondLst>
                                  <p:childTnLst>
                                    <p:set>
                                      <p:cBhvr>
                                        <p:cTn id="496" dur="1" fill="hold">
                                          <p:stCondLst>
                                            <p:cond delay="0"/>
                                          </p:stCondLst>
                                        </p:cTn>
                                        <p:tgtEl>
                                          <p:spTgt spid="1597521"/>
                                        </p:tgtEl>
                                        <p:attrNameLst>
                                          <p:attrName>style.visibility</p:attrName>
                                        </p:attrNameLst>
                                      </p:cBhvr>
                                      <p:to>
                                        <p:strVal val="visible"/>
                                      </p:to>
                                    </p:set>
                                    <p:anim calcmode="lin" valueType="num">
                                      <p:cBhvr>
                                        <p:cTn id="497" dur="500" fill="hold"/>
                                        <p:tgtEl>
                                          <p:spTgt spid="1597521"/>
                                        </p:tgtEl>
                                        <p:attrNameLst>
                                          <p:attrName>ppt_w</p:attrName>
                                        </p:attrNameLst>
                                      </p:cBhvr>
                                      <p:tavLst>
                                        <p:tav tm="0">
                                          <p:val>
                                            <p:strVal val="2/3*#ppt_w"/>
                                          </p:val>
                                        </p:tav>
                                        <p:tav tm="100000">
                                          <p:val>
                                            <p:strVal val="#ppt_w"/>
                                          </p:val>
                                        </p:tav>
                                      </p:tavLst>
                                    </p:anim>
                                    <p:anim calcmode="lin" valueType="num">
                                      <p:cBhvr>
                                        <p:cTn id="498" dur="500" fill="hold"/>
                                        <p:tgtEl>
                                          <p:spTgt spid="1597521"/>
                                        </p:tgtEl>
                                        <p:attrNameLst>
                                          <p:attrName>ppt_h</p:attrName>
                                        </p:attrNameLst>
                                      </p:cBhvr>
                                      <p:tavLst>
                                        <p:tav tm="0">
                                          <p:val>
                                            <p:strVal val="2/3*#ppt_h"/>
                                          </p:val>
                                        </p:tav>
                                        <p:tav tm="100000">
                                          <p:val>
                                            <p:strVal val="#ppt_h"/>
                                          </p:val>
                                        </p:tav>
                                      </p:tavLst>
                                    </p:anim>
                                  </p:childTnLst>
                                </p:cTn>
                              </p:par>
                            </p:childTnLst>
                          </p:cTn>
                        </p:par>
                      </p:childTnLst>
                    </p:cTn>
                  </p:par>
                  <p:par>
                    <p:cTn id="499" fill="hold" nodeType="clickPar">
                      <p:stCondLst>
                        <p:cond delay="indefinite"/>
                      </p:stCondLst>
                      <p:childTnLst>
                        <p:par>
                          <p:cTn id="500" fill="hold" nodeType="withGroup">
                            <p:stCondLst>
                              <p:cond delay="0"/>
                            </p:stCondLst>
                            <p:childTnLst>
                              <p:par>
                                <p:cTn id="501" presetID="23" presetClass="entr" presetSubtype="272" fill="hold" grpId="0" nodeType="clickEffect">
                                  <p:stCondLst>
                                    <p:cond delay="0"/>
                                  </p:stCondLst>
                                  <p:childTnLst>
                                    <p:set>
                                      <p:cBhvr>
                                        <p:cTn id="502" dur="1" fill="hold">
                                          <p:stCondLst>
                                            <p:cond delay="0"/>
                                          </p:stCondLst>
                                        </p:cTn>
                                        <p:tgtEl>
                                          <p:spTgt spid="1597522"/>
                                        </p:tgtEl>
                                        <p:attrNameLst>
                                          <p:attrName>style.visibility</p:attrName>
                                        </p:attrNameLst>
                                      </p:cBhvr>
                                      <p:to>
                                        <p:strVal val="visible"/>
                                      </p:to>
                                    </p:set>
                                    <p:anim calcmode="lin" valueType="num">
                                      <p:cBhvr>
                                        <p:cTn id="503" dur="500" fill="hold"/>
                                        <p:tgtEl>
                                          <p:spTgt spid="1597522"/>
                                        </p:tgtEl>
                                        <p:attrNameLst>
                                          <p:attrName>ppt_w</p:attrName>
                                        </p:attrNameLst>
                                      </p:cBhvr>
                                      <p:tavLst>
                                        <p:tav tm="0">
                                          <p:val>
                                            <p:strVal val="2/3*#ppt_w"/>
                                          </p:val>
                                        </p:tav>
                                        <p:tav tm="100000">
                                          <p:val>
                                            <p:strVal val="#ppt_w"/>
                                          </p:val>
                                        </p:tav>
                                      </p:tavLst>
                                    </p:anim>
                                    <p:anim calcmode="lin" valueType="num">
                                      <p:cBhvr>
                                        <p:cTn id="504" dur="500" fill="hold"/>
                                        <p:tgtEl>
                                          <p:spTgt spid="1597522"/>
                                        </p:tgtEl>
                                        <p:attrNameLst>
                                          <p:attrName>ppt_h</p:attrName>
                                        </p:attrNameLst>
                                      </p:cBhvr>
                                      <p:tavLst>
                                        <p:tav tm="0">
                                          <p:val>
                                            <p:strVal val="2/3*#ppt_h"/>
                                          </p:val>
                                        </p:tav>
                                        <p:tav tm="100000">
                                          <p:val>
                                            <p:strVal val="#ppt_h"/>
                                          </p:val>
                                        </p:tav>
                                      </p:tavLst>
                                    </p:anim>
                                  </p:childTnLst>
                                </p:cTn>
                              </p:par>
                            </p:childTnLst>
                          </p:cTn>
                        </p:par>
                      </p:childTnLst>
                    </p:cTn>
                  </p:par>
                  <p:par>
                    <p:cTn id="505" fill="hold" nodeType="clickPar">
                      <p:stCondLst>
                        <p:cond delay="indefinite"/>
                      </p:stCondLst>
                      <p:childTnLst>
                        <p:par>
                          <p:cTn id="506" fill="hold" nodeType="withGroup">
                            <p:stCondLst>
                              <p:cond delay="0"/>
                            </p:stCondLst>
                            <p:childTnLst>
                              <p:par>
                                <p:cTn id="507" presetID="23" presetClass="entr" presetSubtype="272" fill="hold" grpId="0" nodeType="clickEffect">
                                  <p:stCondLst>
                                    <p:cond delay="0"/>
                                  </p:stCondLst>
                                  <p:childTnLst>
                                    <p:set>
                                      <p:cBhvr>
                                        <p:cTn id="508" dur="1" fill="hold">
                                          <p:stCondLst>
                                            <p:cond delay="0"/>
                                          </p:stCondLst>
                                        </p:cTn>
                                        <p:tgtEl>
                                          <p:spTgt spid="1597523"/>
                                        </p:tgtEl>
                                        <p:attrNameLst>
                                          <p:attrName>style.visibility</p:attrName>
                                        </p:attrNameLst>
                                      </p:cBhvr>
                                      <p:to>
                                        <p:strVal val="visible"/>
                                      </p:to>
                                    </p:set>
                                    <p:anim calcmode="lin" valueType="num">
                                      <p:cBhvr>
                                        <p:cTn id="509" dur="500" fill="hold"/>
                                        <p:tgtEl>
                                          <p:spTgt spid="1597523"/>
                                        </p:tgtEl>
                                        <p:attrNameLst>
                                          <p:attrName>ppt_w</p:attrName>
                                        </p:attrNameLst>
                                      </p:cBhvr>
                                      <p:tavLst>
                                        <p:tav tm="0">
                                          <p:val>
                                            <p:strVal val="2/3*#ppt_w"/>
                                          </p:val>
                                        </p:tav>
                                        <p:tav tm="100000">
                                          <p:val>
                                            <p:strVal val="#ppt_w"/>
                                          </p:val>
                                        </p:tav>
                                      </p:tavLst>
                                    </p:anim>
                                    <p:anim calcmode="lin" valueType="num">
                                      <p:cBhvr>
                                        <p:cTn id="510" dur="500" fill="hold"/>
                                        <p:tgtEl>
                                          <p:spTgt spid="1597523"/>
                                        </p:tgtEl>
                                        <p:attrNameLst>
                                          <p:attrName>ppt_h</p:attrName>
                                        </p:attrNameLst>
                                      </p:cBhvr>
                                      <p:tavLst>
                                        <p:tav tm="0">
                                          <p:val>
                                            <p:strVal val="2/3*#ppt_h"/>
                                          </p:val>
                                        </p:tav>
                                        <p:tav tm="100000">
                                          <p:val>
                                            <p:strVal val="#ppt_h"/>
                                          </p:val>
                                        </p:tav>
                                      </p:tavLst>
                                    </p:anim>
                                  </p:childTnLst>
                                </p:cTn>
                              </p:par>
                            </p:childTnLst>
                          </p:cTn>
                        </p:par>
                      </p:childTnLst>
                    </p:cTn>
                  </p:par>
                  <p:par>
                    <p:cTn id="511" fill="hold" nodeType="clickPar">
                      <p:stCondLst>
                        <p:cond delay="indefinite"/>
                      </p:stCondLst>
                      <p:childTnLst>
                        <p:par>
                          <p:cTn id="512" fill="hold" nodeType="withGroup">
                            <p:stCondLst>
                              <p:cond delay="0"/>
                            </p:stCondLst>
                            <p:childTnLst>
                              <p:par>
                                <p:cTn id="513" presetID="23" presetClass="entr" presetSubtype="272" fill="hold" grpId="0" nodeType="clickEffect">
                                  <p:stCondLst>
                                    <p:cond delay="0"/>
                                  </p:stCondLst>
                                  <p:childTnLst>
                                    <p:set>
                                      <p:cBhvr>
                                        <p:cTn id="514" dur="1" fill="hold">
                                          <p:stCondLst>
                                            <p:cond delay="0"/>
                                          </p:stCondLst>
                                        </p:cTn>
                                        <p:tgtEl>
                                          <p:spTgt spid="1597524"/>
                                        </p:tgtEl>
                                        <p:attrNameLst>
                                          <p:attrName>style.visibility</p:attrName>
                                        </p:attrNameLst>
                                      </p:cBhvr>
                                      <p:to>
                                        <p:strVal val="visible"/>
                                      </p:to>
                                    </p:set>
                                    <p:anim calcmode="lin" valueType="num">
                                      <p:cBhvr>
                                        <p:cTn id="515" dur="500" fill="hold"/>
                                        <p:tgtEl>
                                          <p:spTgt spid="1597524"/>
                                        </p:tgtEl>
                                        <p:attrNameLst>
                                          <p:attrName>ppt_w</p:attrName>
                                        </p:attrNameLst>
                                      </p:cBhvr>
                                      <p:tavLst>
                                        <p:tav tm="0">
                                          <p:val>
                                            <p:strVal val="2/3*#ppt_w"/>
                                          </p:val>
                                        </p:tav>
                                        <p:tav tm="100000">
                                          <p:val>
                                            <p:strVal val="#ppt_w"/>
                                          </p:val>
                                        </p:tav>
                                      </p:tavLst>
                                    </p:anim>
                                    <p:anim calcmode="lin" valueType="num">
                                      <p:cBhvr>
                                        <p:cTn id="516" dur="500" fill="hold"/>
                                        <p:tgtEl>
                                          <p:spTgt spid="1597524"/>
                                        </p:tgtEl>
                                        <p:attrNameLst>
                                          <p:attrName>ppt_h</p:attrName>
                                        </p:attrNameLst>
                                      </p:cBhvr>
                                      <p:tavLst>
                                        <p:tav tm="0">
                                          <p:val>
                                            <p:strVal val="2/3*#ppt_h"/>
                                          </p:val>
                                        </p:tav>
                                        <p:tav tm="100000">
                                          <p:val>
                                            <p:strVal val="#ppt_h"/>
                                          </p:val>
                                        </p:tav>
                                      </p:tavLst>
                                    </p:anim>
                                  </p:childTnLst>
                                </p:cTn>
                              </p:par>
                            </p:childTnLst>
                          </p:cTn>
                        </p:par>
                      </p:childTnLst>
                    </p:cTn>
                  </p:par>
                  <p:par>
                    <p:cTn id="517" fill="hold" nodeType="clickPar">
                      <p:stCondLst>
                        <p:cond delay="indefinite"/>
                      </p:stCondLst>
                      <p:childTnLst>
                        <p:par>
                          <p:cTn id="518" fill="hold" nodeType="withGroup">
                            <p:stCondLst>
                              <p:cond delay="0"/>
                            </p:stCondLst>
                            <p:childTnLst>
                              <p:par>
                                <p:cTn id="519" presetID="23" presetClass="entr" presetSubtype="272" fill="hold" grpId="0" nodeType="clickEffect">
                                  <p:stCondLst>
                                    <p:cond delay="0"/>
                                  </p:stCondLst>
                                  <p:childTnLst>
                                    <p:set>
                                      <p:cBhvr>
                                        <p:cTn id="520" dur="1" fill="hold">
                                          <p:stCondLst>
                                            <p:cond delay="0"/>
                                          </p:stCondLst>
                                        </p:cTn>
                                        <p:tgtEl>
                                          <p:spTgt spid="1597525"/>
                                        </p:tgtEl>
                                        <p:attrNameLst>
                                          <p:attrName>style.visibility</p:attrName>
                                        </p:attrNameLst>
                                      </p:cBhvr>
                                      <p:to>
                                        <p:strVal val="visible"/>
                                      </p:to>
                                    </p:set>
                                    <p:anim calcmode="lin" valueType="num">
                                      <p:cBhvr>
                                        <p:cTn id="521" dur="500" fill="hold"/>
                                        <p:tgtEl>
                                          <p:spTgt spid="1597525"/>
                                        </p:tgtEl>
                                        <p:attrNameLst>
                                          <p:attrName>ppt_w</p:attrName>
                                        </p:attrNameLst>
                                      </p:cBhvr>
                                      <p:tavLst>
                                        <p:tav tm="0">
                                          <p:val>
                                            <p:strVal val="2/3*#ppt_w"/>
                                          </p:val>
                                        </p:tav>
                                        <p:tav tm="100000">
                                          <p:val>
                                            <p:strVal val="#ppt_w"/>
                                          </p:val>
                                        </p:tav>
                                      </p:tavLst>
                                    </p:anim>
                                    <p:anim calcmode="lin" valueType="num">
                                      <p:cBhvr>
                                        <p:cTn id="522" dur="500" fill="hold"/>
                                        <p:tgtEl>
                                          <p:spTgt spid="1597525"/>
                                        </p:tgtEl>
                                        <p:attrNameLst>
                                          <p:attrName>ppt_h</p:attrName>
                                        </p:attrNameLst>
                                      </p:cBhvr>
                                      <p:tavLst>
                                        <p:tav tm="0">
                                          <p:val>
                                            <p:strVal val="2/3*#ppt_h"/>
                                          </p:val>
                                        </p:tav>
                                        <p:tav tm="100000">
                                          <p:val>
                                            <p:strVal val="#ppt_h"/>
                                          </p:val>
                                        </p:tav>
                                      </p:tavLst>
                                    </p:anim>
                                  </p:childTnLst>
                                </p:cTn>
                              </p:par>
                            </p:childTnLst>
                          </p:cTn>
                        </p:par>
                      </p:childTnLst>
                    </p:cTn>
                  </p:par>
                  <p:par>
                    <p:cTn id="523" fill="hold" nodeType="clickPar">
                      <p:stCondLst>
                        <p:cond delay="indefinite"/>
                      </p:stCondLst>
                      <p:childTnLst>
                        <p:par>
                          <p:cTn id="524" fill="hold" nodeType="withGroup">
                            <p:stCondLst>
                              <p:cond delay="0"/>
                            </p:stCondLst>
                            <p:childTnLst>
                              <p:par>
                                <p:cTn id="525" presetID="23" presetClass="entr" presetSubtype="272" fill="hold" grpId="0" nodeType="clickEffect">
                                  <p:stCondLst>
                                    <p:cond delay="0"/>
                                  </p:stCondLst>
                                  <p:childTnLst>
                                    <p:set>
                                      <p:cBhvr>
                                        <p:cTn id="526" dur="1" fill="hold">
                                          <p:stCondLst>
                                            <p:cond delay="0"/>
                                          </p:stCondLst>
                                        </p:cTn>
                                        <p:tgtEl>
                                          <p:spTgt spid="1597526"/>
                                        </p:tgtEl>
                                        <p:attrNameLst>
                                          <p:attrName>style.visibility</p:attrName>
                                        </p:attrNameLst>
                                      </p:cBhvr>
                                      <p:to>
                                        <p:strVal val="visible"/>
                                      </p:to>
                                    </p:set>
                                    <p:anim calcmode="lin" valueType="num">
                                      <p:cBhvr>
                                        <p:cTn id="527" dur="500" fill="hold"/>
                                        <p:tgtEl>
                                          <p:spTgt spid="1597526"/>
                                        </p:tgtEl>
                                        <p:attrNameLst>
                                          <p:attrName>ppt_w</p:attrName>
                                        </p:attrNameLst>
                                      </p:cBhvr>
                                      <p:tavLst>
                                        <p:tav tm="0">
                                          <p:val>
                                            <p:strVal val="2/3*#ppt_w"/>
                                          </p:val>
                                        </p:tav>
                                        <p:tav tm="100000">
                                          <p:val>
                                            <p:strVal val="#ppt_w"/>
                                          </p:val>
                                        </p:tav>
                                      </p:tavLst>
                                    </p:anim>
                                    <p:anim calcmode="lin" valueType="num">
                                      <p:cBhvr>
                                        <p:cTn id="528" dur="500" fill="hold"/>
                                        <p:tgtEl>
                                          <p:spTgt spid="1597526"/>
                                        </p:tgtEl>
                                        <p:attrNameLst>
                                          <p:attrName>ppt_h</p:attrName>
                                        </p:attrNameLst>
                                      </p:cBhvr>
                                      <p:tavLst>
                                        <p:tav tm="0">
                                          <p:val>
                                            <p:strVal val="2/3*#ppt_h"/>
                                          </p:val>
                                        </p:tav>
                                        <p:tav tm="100000">
                                          <p:val>
                                            <p:strVal val="#ppt_h"/>
                                          </p:val>
                                        </p:tav>
                                      </p:tavLst>
                                    </p:anim>
                                  </p:childTnLst>
                                </p:cTn>
                              </p:par>
                            </p:childTnLst>
                          </p:cTn>
                        </p:par>
                      </p:childTnLst>
                    </p:cTn>
                  </p:par>
                  <p:par>
                    <p:cTn id="529" fill="hold" nodeType="clickPar">
                      <p:stCondLst>
                        <p:cond delay="indefinite"/>
                      </p:stCondLst>
                      <p:childTnLst>
                        <p:par>
                          <p:cTn id="530" fill="hold" nodeType="withGroup">
                            <p:stCondLst>
                              <p:cond delay="0"/>
                            </p:stCondLst>
                            <p:childTnLst>
                              <p:par>
                                <p:cTn id="531" presetID="23" presetClass="entr" presetSubtype="272" fill="hold" grpId="0" nodeType="clickEffect">
                                  <p:stCondLst>
                                    <p:cond delay="0"/>
                                  </p:stCondLst>
                                  <p:childTnLst>
                                    <p:set>
                                      <p:cBhvr>
                                        <p:cTn id="532" dur="1" fill="hold">
                                          <p:stCondLst>
                                            <p:cond delay="0"/>
                                          </p:stCondLst>
                                        </p:cTn>
                                        <p:tgtEl>
                                          <p:spTgt spid="1597527"/>
                                        </p:tgtEl>
                                        <p:attrNameLst>
                                          <p:attrName>style.visibility</p:attrName>
                                        </p:attrNameLst>
                                      </p:cBhvr>
                                      <p:to>
                                        <p:strVal val="visible"/>
                                      </p:to>
                                    </p:set>
                                    <p:anim calcmode="lin" valueType="num">
                                      <p:cBhvr>
                                        <p:cTn id="533" dur="500" fill="hold"/>
                                        <p:tgtEl>
                                          <p:spTgt spid="1597527"/>
                                        </p:tgtEl>
                                        <p:attrNameLst>
                                          <p:attrName>ppt_w</p:attrName>
                                        </p:attrNameLst>
                                      </p:cBhvr>
                                      <p:tavLst>
                                        <p:tav tm="0">
                                          <p:val>
                                            <p:strVal val="2/3*#ppt_w"/>
                                          </p:val>
                                        </p:tav>
                                        <p:tav tm="100000">
                                          <p:val>
                                            <p:strVal val="#ppt_w"/>
                                          </p:val>
                                        </p:tav>
                                      </p:tavLst>
                                    </p:anim>
                                    <p:anim calcmode="lin" valueType="num">
                                      <p:cBhvr>
                                        <p:cTn id="534" dur="500" fill="hold"/>
                                        <p:tgtEl>
                                          <p:spTgt spid="1597527"/>
                                        </p:tgtEl>
                                        <p:attrNameLst>
                                          <p:attrName>ppt_h</p:attrName>
                                        </p:attrNameLst>
                                      </p:cBhvr>
                                      <p:tavLst>
                                        <p:tav tm="0">
                                          <p:val>
                                            <p:strVal val="2/3*#ppt_h"/>
                                          </p:val>
                                        </p:tav>
                                        <p:tav tm="100000">
                                          <p:val>
                                            <p:strVal val="#ppt_h"/>
                                          </p:val>
                                        </p:tav>
                                      </p:tavLst>
                                    </p:anim>
                                  </p:childTnLst>
                                </p:cTn>
                              </p:par>
                            </p:childTnLst>
                          </p:cTn>
                        </p:par>
                      </p:childTnLst>
                    </p:cTn>
                  </p:par>
                  <p:par>
                    <p:cTn id="535" fill="hold" nodeType="clickPar">
                      <p:stCondLst>
                        <p:cond delay="indefinite"/>
                      </p:stCondLst>
                      <p:childTnLst>
                        <p:par>
                          <p:cTn id="536" fill="hold" nodeType="withGroup">
                            <p:stCondLst>
                              <p:cond delay="0"/>
                            </p:stCondLst>
                            <p:childTnLst>
                              <p:par>
                                <p:cTn id="537" presetID="23" presetClass="entr" presetSubtype="272" fill="hold" grpId="0" nodeType="clickEffect">
                                  <p:stCondLst>
                                    <p:cond delay="0"/>
                                  </p:stCondLst>
                                  <p:childTnLst>
                                    <p:set>
                                      <p:cBhvr>
                                        <p:cTn id="538" dur="1" fill="hold">
                                          <p:stCondLst>
                                            <p:cond delay="0"/>
                                          </p:stCondLst>
                                        </p:cTn>
                                        <p:tgtEl>
                                          <p:spTgt spid="1597528"/>
                                        </p:tgtEl>
                                        <p:attrNameLst>
                                          <p:attrName>style.visibility</p:attrName>
                                        </p:attrNameLst>
                                      </p:cBhvr>
                                      <p:to>
                                        <p:strVal val="visible"/>
                                      </p:to>
                                    </p:set>
                                    <p:anim calcmode="lin" valueType="num">
                                      <p:cBhvr>
                                        <p:cTn id="539" dur="500" fill="hold"/>
                                        <p:tgtEl>
                                          <p:spTgt spid="1597528"/>
                                        </p:tgtEl>
                                        <p:attrNameLst>
                                          <p:attrName>ppt_w</p:attrName>
                                        </p:attrNameLst>
                                      </p:cBhvr>
                                      <p:tavLst>
                                        <p:tav tm="0">
                                          <p:val>
                                            <p:strVal val="2/3*#ppt_w"/>
                                          </p:val>
                                        </p:tav>
                                        <p:tav tm="100000">
                                          <p:val>
                                            <p:strVal val="#ppt_w"/>
                                          </p:val>
                                        </p:tav>
                                      </p:tavLst>
                                    </p:anim>
                                    <p:anim calcmode="lin" valueType="num">
                                      <p:cBhvr>
                                        <p:cTn id="540" dur="500" fill="hold"/>
                                        <p:tgtEl>
                                          <p:spTgt spid="1597528"/>
                                        </p:tgtEl>
                                        <p:attrNameLst>
                                          <p:attrName>ppt_h</p:attrName>
                                        </p:attrNameLst>
                                      </p:cBhvr>
                                      <p:tavLst>
                                        <p:tav tm="0">
                                          <p:val>
                                            <p:strVal val="2/3*#ppt_h"/>
                                          </p:val>
                                        </p:tav>
                                        <p:tav tm="100000">
                                          <p:val>
                                            <p:strVal val="#ppt_h"/>
                                          </p:val>
                                        </p:tav>
                                      </p:tavLst>
                                    </p:anim>
                                  </p:childTnLst>
                                </p:cTn>
                              </p:par>
                            </p:childTnLst>
                          </p:cTn>
                        </p:par>
                      </p:childTnLst>
                    </p:cTn>
                  </p:par>
                  <p:par>
                    <p:cTn id="541" fill="hold" nodeType="clickPar">
                      <p:stCondLst>
                        <p:cond delay="indefinite"/>
                      </p:stCondLst>
                      <p:childTnLst>
                        <p:par>
                          <p:cTn id="542" fill="hold" nodeType="withGroup">
                            <p:stCondLst>
                              <p:cond delay="0"/>
                            </p:stCondLst>
                            <p:childTnLst>
                              <p:par>
                                <p:cTn id="543" presetID="23" presetClass="entr" presetSubtype="272" fill="hold" grpId="0" nodeType="clickEffect">
                                  <p:stCondLst>
                                    <p:cond delay="0"/>
                                  </p:stCondLst>
                                  <p:childTnLst>
                                    <p:set>
                                      <p:cBhvr>
                                        <p:cTn id="544" dur="1" fill="hold">
                                          <p:stCondLst>
                                            <p:cond delay="0"/>
                                          </p:stCondLst>
                                        </p:cTn>
                                        <p:tgtEl>
                                          <p:spTgt spid="1597529"/>
                                        </p:tgtEl>
                                        <p:attrNameLst>
                                          <p:attrName>style.visibility</p:attrName>
                                        </p:attrNameLst>
                                      </p:cBhvr>
                                      <p:to>
                                        <p:strVal val="visible"/>
                                      </p:to>
                                    </p:set>
                                    <p:anim calcmode="lin" valueType="num">
                                      <p:cBhvr>
                                        <p:cTn id="545" dur="500" fill="hold"/>
                                        <p:tgtEl>
                                          <p:spTgt spid="1597529"/>
                                        </p:tgtEl>
                                        <p:attrNameLst>
                                          <p:attrName>ppt_w</p:attrName>
                                        </p:attrNameLst>
                                      </p:cBhvr>
                                      <p:tavLst>
                                        <p:tav tm="0">
                                          <p:val>
                                            <p:strVal val="2/3*#ppt_w"/>
                                          </p:val>
                                        </p:tav>
                                        <p:tav tm="100000">
                                          <p:val>
                                            <p:strVal val="#ppt_w"/>
                                          </p:val>
                                        </p:tav>
                                      </p:tavLst>
                                    </p:anim>
                                    <p:anim calcmode="lin" valueType="num">
                                      <p:cBhvr>
                                        <p:cTn id="546" dur="500" fill="hold"/>
                                        <p:tgtEl>
                                          <p:spTgt spid="1597529"/>
                                        </p:tgtEl>
                                        <p:attrNameLst>
                                          <p:attrName>ppt_h</p:attrName>
                                        </p:attrNameLst>
                                      </p:cBhvr>
                                      <p:tavLst>
                                        <p:tav tm="0">
                                          <p:val>
                                            <p:strVal val="2/3*#ppt_h"/>
                                          </p:val>
                                        </p:tav>
                                        <p:tav tm="100000">
                                          <p:val>
                                            <p:strVal val="#ppt_h"/>
                                          </p:val>
                                        </p:tav>
                                      </p:tavLst>
                                    </p:anim>
                                  </p:childTnLst>
                                </p:cTn>
                              </p:par>
                            </p:childTnLst>
                          </p:cTn>
                        </p:par>
                      </p:childTnLst>
                    </p:cTn>
                  </p:par>
                  <p:par>
                    <p:cTn id="547" fill="hold" nodeType="clickPar">
                      <p:stCondLst>
                        <p:cond delay="indefinite"/>
                      </p:stCondLst>
                      <p:childTnLst>
                        <p:par>
                          <p:cTn id="548" fill="hold" nodeType="withGroup">
                            <p:stCondLst>
                              <p:cond delay="0"/>
                            </p:stCondLst>
                            <p:childTnLst>
                              <p:par>
                                <p:cTn id="549" presetID="23" presetClass="entr" presetSubtype="272" fill="hold" grpId="0" nodeType="clickEffect">
                                  <p:stCondLst>
                                    <p:cond delay="0"/>
                                  </p:stCondLst>
                                  <p:childTnLst>
                                    <p:set>
                                      <p:cBhvr>
                                        <p:cTn id="550" dur="1" fill="hold">
                                          <p:stCondLst>
                                            <p:cond delay="0"/>
                                          </p:stCondLst>
                                        </p:cTn>
                                        <p:tgtEl>
                                          <p:spTgt spid="1597530"/>
                                        </p:tgtEl>
                                        <p:attrNameLst>
                                          <p:attrName>style.visibility</p:attrName>
                                        </p:attrNameLst>
                                      </p:cBhvr>
                                      <p:to>
                                        <p:strVal val="visible"/>
                                      </p:to>
                                    </p:set>
                                    <p:anim calcmode="lin" valueType="num">
                                      <p:cBhvr>
                                        <p:cTn id="551" dur="500" fill="hold"/>
                                        <p:tgtEl>
                                          <p:spTgt spid="1597530"/>
                                        </p:tgtEl>
                                        <p:attrNameLst>
                                          <p:attrName>ppt_w</p:attrName>
                                        </p:attrNameLst>
                                      </p:cBhvr>
                                      <p:tavLst>
                                        <p:tav tm="0">
                                          <p:val>
                                            <p:strVal val="2/3*#ppt_w"/>
                                          </p:val>
                                        </p:tav>
                                        <p:tav tm="100000">
                                          <p:val>
                                            <p:strVal val="#ppt_w"/>
                                          </p:val>
                                        </p:tav>
                                      </p:tavLst>
                                    </p:anim>
                                    <p:anim calcmode="lin" valueType="num">
                                      <p:cBhvr>
                                        <p:cTn id="552" dur="500" fill="hold"/>
                                        <p:tgtEl>
                                          <p:spTgt spid="1597530"/>
                                        </p:tgtEl>
                                        <p:attrNameLst>
                                          <p:attrName>ppt_h</p:attrName>
                                        </p:attrNameLst>
                                      </p:cBhvr>
                                      <p:tavLst>
                                        <p:tav tm="0">
                                          <p:val>
                                            <p:strVal val="2/3*#ppt_h"/>
                                          </p:val>
                                        </p:tav>
                                        <p:tav tm="100000">
                                          <p:val>
                                            <p:strVal val="#ppt_h"/>
                                          </p:val>
                                        </p:tav>
                                      </p:tavLst>
                                    </p:anim>
                                  </p:childTnLst>
                                </p:cTn>
                              </p:par>
                            </p:childTnLst>
                          </p:cTn>
                        </p:par>
                      </p:childTnLst>
                    </p:cTn>
                  </p:par>
                  <p:par>
                    <p:cTn id="553" fill="hold" nodeType="clickPar">
                      <p:stCondLst>
                        <p:cond delay="indefinite"/>
                      </p:stCondLst>
                      <p:childTnLst>
                        <p:par>
                          <p:cTn id="554" fill="hold" nodeType="withGroup">
                            <p:stCondLst>
                              <p:cond delay="0"/>
                            </p:stCondLst>
                            <p:childTnLst>
                              <p:par>
                                <p:cTn id="555" presetID="23" presetClass="entr" presetSubtype="272" fill="hold" grpId="0" nodeType="clickEffect">
                                  <p:stCondLst>
                                    <p:cond delay="0"/>
                                  </p:stCondLst>
                                  <p:childTnLst>
                                    <p:set>
                                      <p:cBhvr>
                                        <p:cTn id="556" dur="1" fill="hold">
                                          <p:stCondLst>
                                            <p:cond delay="0"/>
                                          </p:stCondLst>
                                        </p:cTn>
                                        <p:tgtEl>
                                          <p:spTgt spid="1597531"/>
                                        </p:tgtEl>
                                        <p:attrNameLst>
                                          <p:attrName>style.visibility</p:attrName>
                                        </p:attrNameLst>
                                      </p:cBhvr>
                                      <p:to>
                                        <p:strVal val="visible"/>
                                      </p:to>
                                    </p:set>
                                    <p:anim calcmode="lin" valueType="num">
                                      <p:cBhvr>
                                        <p:cTn id="557" dur="500" fill="hold"/>
                                        <p:tgtEl>
                                          <p:spTgt spid="1597531"/>
                                        </p:tgtEl>
                                        <p:attrNameLst>
                                          <p:attrName>ppt_w</p:attrName>
                                        </p:attrNameLst>
                                      </p:cBhvr>
                                      <p:tavLst>
                                        <p:tav tm="0">
                                          <p:val>
                                            <p:strVal val="2/3*#ppt_w"/>
                                          </p:val>
                                        </p:tav>
                                        <p:tav tm="100000">
                                          <p:val>
                                            <p:strVal val="#ppt_w"/>
                                          </p:val>
                                        </p:tav>
                                      </p:tavLst>
                                    </p:anim>
                                    <p:anim calcmode="lin" valueType="num">
                                      <p:cBhvr>
                                        <p:cTn id="558" dur="500" fill="hold"/>
                                        <p:tgtEl>
                                          <p:spTgt spid="1597531"/>
                                        </p:tgtEl>
                                        <p:attrNameLst>
                                          <p:attrName>ppt_h</p:attrName>
                                        </p:attrNameLst>
                                      </p:cBhvr>
                                      <p:tavLst>
                                        <p:tav tm="0">
                                          <p:val>
                                            <p:strVal val="2/3*#ppt_h"/>
                                          </p:val>
                                        </p:tav>
                                        <p:tav tm="100000">
                                          <p:val>
                                            <p:strVal val="#ppt_h"/>
                                          </p:val>
                                        </p:tav>
                                      </p:tavLst>
                                    </p:anim>
                                  </p:childTnLst>
                                </p:cTn>
                              </p:par>
                            </p:childTnLst>
                          </p:cTn>
                        </p:par>
                      </p:childTnLst>
                    </p:cTn>
                  </p:par>
                  <p:par>
                    <p:cTn id="559" fill="hold" nodeType="clickPar">
                      <p:stCondLst>
                        <p:cond delay="indefinite"/>
                      </p:stCondLst>
                      <p:childTnLst>
                        <p:par>
                          <p:cTn id="560" fill="hold" nodeType="withGroup">
                            <p:stCondLst>
                              <p:cond delay="0"/>
                            </p:stCondLst>
                            <p:childTnLst>
                              <p:par>
                                <p:cTn id="561" presetID="23" presetClass="entr" presetSubtype="272" fill="hold" grpId="0" nodeType="clickEffect">
                                  <p:stCondLst>
                                    <p:cond delay="0"/>
                                  </p:stCondLst>
                                  <p:childTnLst>
                                    <p:set>
                                      <p:cBhvr>
                                        <p:cTn id="562" dur="1" fill="hold">
                                          <p:stCondLst>
                                            <p:cond delay="0"/>
                                          </p:stCondLst>
                                        </p:cTn>
                                        <p:tgtEl>
                                          <p:spTgt spid="1597532"/>
                                        </p:tgtEl>
                                        <p:attrNameLst>
                                          <p:attrName>style.visibility</p:attrName>
                                        </p:attrNameLst>
                                      </p:cBhvr>
                                      <p:to>
                                        <p:strVal val="visible"/>
                                      </p:to>
                                    </p:set>
                                    <p:anim calcmode="lin" valueType="num">
                                      <p:cBhvr>
                                        <p:cTn id="563" dur="500" fill="hold"/>
                                        <p:tgtEl>
                                          <p:spTgt spid="1597532"/>
                                        </p:tgtEl>
                                        <p:attrNameLst>
                                          <p:attrName>ppt_w</p:attrName>
                                        </p:attrNameLst>
                                      </p:cBhvr>
                                      <p:tavLst>
                                        <p:tav tm="0">
                                          <p:val>
                                            <p:strVal val="2/3*#ppt_w"/>
                                          </p:val>
                                        </p:tav>
                                        <p:tav tm="100000">
                                          <p:val>
                                            <p:strVal val="#ppt_w"/>
                                          </p:val>
                                        </p:tav>
                                      </p:tavLst>
                                    </p:anim>
                                    <p:anim calcmode="lin" valueType="num">
                                      <p:cBhvr>
                                        <p:cTn id="564" dur="500" fill="hold"/>
                                        <p:tgtEl>
                                          <p:spTgt spid="1597532"/>
                                        </p:tgtEl>
                                        <p:attrNameLst>
                                          <p:attrName>ppt_h</p:attrName>
                                        </p:attrNameLst>
                                      </p:cBhvr>
                                      <p:tavLst>
                                        <p:tav tm="0">
                                          <p:val>
                                            <p:strVal val="2/3*#ppt_h"/>
                                          </p:val>
                                        </p:tav>
                                        <p:tav tm="100000">
                                          <p:val>
                                            <p:strVal val="#ppt_h"/>
                                          </p:val>
                                        </p:tav>
                                      </p:tavLst>
                                    </p:anim>
                                  </p:childTnLst>
                                </p:cTn>
                              </p:par>
                            </p:childTnLst>
                          </p:cTn>
                        </p:par>
                      </p:childTnLst>
                    </p:cTn>
                  </p:par>
                  <p:par>
                    <p:cTn id="565" fill="hold" nodeType="clickPar">
                      <p:stCondLst>
                        <p:cond delay="indefinite"/>
                      </p:stCondLst>
                      <p:childTnLst>
                        <p:par>
                          <p:cTn id="566" fill="hold" nodeType="withGroup">
                            <p:stCondLst>
                              <p:cond delay="0"/>
                            </p:stCondLst>
                            <p:childTnLst>
                              <p:par>
                                <p:cTn id="567" presetID="23" presetClass="entr" presetSubtype="272" fill="hold" grpId="0" nodeType="clickEffect">
                                  <p:stCondLst>
                                    <p:cond delay="0"/>
                                  </p:stCondLst>
                                  <p:childTnLst>
                                    <p:set>
                                      <p:cBhvr>
                                        <p:cTn id="568" dur="1" fill="hold">
                                          <p:stCondLst>
                                            <p:cond delay="0"/>
                                          </p:stCondLst>
                                        </p:cTn>
                                        <p:tgtEl>
                                          <p:spTgt spid="1597533"/>
                                        </p:tgtEl>
                                        <p:attrNameLst>
                                          <p:attrName>style.visibility</p:attrName>
                                        </p:attrNameLst>
                                      </p:cBhvr>
                                      <p:to>
                                        <p:strVal val="visible"/>
                                      </p:to>
                                    </p:set>
                                    <p:anim calcmode="lin" valueType="num">
                                      <p:cBhvr>
                                        <p:cTn id="569" dur="500" fill="hold"/>
                                        <p:tgtEl>
                                          <p:spTgt spid="1597533"/>
                                        </p:tgtEl>
                                        <p:attrNameLst>
                                          <p:attrName>ppt_w</p:attrName>
                                        </p:attrNameLst>
                                      </p:cBhvr>
                                      <p:tavLst>
                                        <p:tav tm="0">
                                          <p:val>
                                            <p:strVal val="2/3*#ppt_w"/>
                                          </p:val>
                                        </p:tav>
                                        <p:tav tm="100000">
                                          <p:val>
                                            <p:strVal val="#ppt_w"/>
                                          </p:val>
                                        </p:tav>
                                      </p:tavLst>
                                    </p:anim>
                                    <p:anim calcmode="lin" valueType="num">
                                      <p:cBhvr>
                                        <p:cTn id="570" dur="500" fill="hold"/>
                                        <p:tgtEl>
                                          <p:spTgt spid="1597533"/>
                                        </p:tgtEl>
                                        <p:attrNameLst>
                                          <p:attrName>ppt_h</p:attrName>
                                        </p:attrNameLst>
                                      </p:cBhvr>
                                      <p:tavLst>
                                        <p:tav tm="0">
                                          <p:val>
                                            <p:strVal val="2/3*#ppt_h"/>
                                          </p:val>
                                        </p:tav>
                                        <p:tav tm="100000">
                                          <p:val>
                                            <p:strVal val="#ppt_h"/>
                                          </p:val>
                                        </p:tav>
                                      </p:tavLst>
                                    </p:anim>
                                  </p:childTnLst>
                                </p:cTn>
                              </p:par>
                            </p:childTnLst>
                          </p:cTn>
                        </p:par>
                      </p:childTnLst>
                    </p:cTn>
                  </p:par>
                  <p:par>
                    <p:cTn id="571" fill="hold" nodeType="clickPar">
                      <p:stCondLst>
                        <p:cond delay="indefinite"/>
                      </p:stCondLst>
                      <p:childTnLst>
                        <p:par>
                          <p:cTn id="572" fill="hold" nodeType="withGroup">
                            <p:stCondLst>
                              <p:cond delay="0"/>
                            </p:stCondLst>
                            <p:childTnLst>
                              <p:par>
                                <p:cTn id="573" presetID="23" presetClass="entr" presetSubtype="272" fill="hold" grpId="0" nodeType="clickEffect">
                                  <p:stCondLst>
                                    <p:cond delay="0"/>
                                  </p:stCondLst>
                                  <p:childTnLst>
                                    <p:set>
                                      <p:cBhvr>
                                        <p:cTn id="574" dur="1" fill="hold">
                                          <p:stCondLst>
                                            <p:cond delay="0"/>
                                          </p:stCondLst>
                                        </p:cTn>
                                        <p:tgtEl>
                                          <p:spTgt spid="1597534"/>
                                        </p:tgtEl>
                                        <p:attrNameLst>
                                          <p:attrName>style.visibility</p:attrName>
                                        </p:attrNameLst>
                                      </p:cBhvr>
                                      <p:to>
                                        <p:strVal val="visible"/>
                                      </p:to>
                                    </p:set>
                                    <p:anim calcmode="lin" valueType="num">
                                      <p:cBhvr>
                                        <p:cTn id="575" dur="500" fill="hold"/>
                                        <p:tgtEl>
                                          <p:spTgt spid="1597534"/>
                                        </p:tgtEl>
                                        <p:attrNameLst>
                                          <p:attrName>ppt_w</p:attrName>
                                        </p:attrNameLst>
                                      </p:cBhvr>
                                      <p:tavLst>
                                        <p:tav tm="0">
                                          <p:val>
                                            <p:strVal val="2/3*#ppt_w"/>
                                          </p:val>
                                        </p:tav>
                                        <p:tav tm="100000">
                                          <p:val>
                                            <p:strVal val="#ppt_w"/>
                                          </p:val>
                                        </p:tav>
                                      </p:tavLst>
                                    </p:anim>
                                    <p:anim calcmode="lin" valueType="num">
                                      <p:cBhvr>
                                        <p:cTn id="576" dur="500" fill="hold"/>
                                        <p:tgtEl>
                                          <p:spTgt spid="1597534"/>
                                        </p:tgtEl>
                                        <p:attrNameLst>
                                          <p:attrName>ppt_h</p:attrName>
                                        </p:attrNameLst>
                                      </p:cBhvr>
                                      <p:tavLst>
                                        <p:tav tm="0">
                                          <p:val>
                                            <p:strVal val="2/3*#ppt_h"/>
                                          </p:val>
                                        </p:tav>
                                        <p:tav tm="100000">
                                          <p:val>
                                            <p:strVal val="#ppt_h"/>
                                          </p:val>
                                        </p:tav>
                                      </p:tavLst>
                                    </p:anim>
                                  </p:childTnLst>
                                </p:cTn>
                              </p:par>
                            </p:childTnLst>
                          </p:cTn>
                        </p:par>
                      </p:childTnLst>
                    </p:cTn>
                  </p:par>
                  <p:par>
                    <p:cTn id="577" fill="hold" nodeType="clickPar">
                      <p:stCondLst>
                        <p:cond delay="indefinite"/>
                      </p:stCondLst>
                      <p:childTnLst>
                        <p:par>
                          <p:cTn id="578" fill="hold" nodeType="withGroup">
                            <p:stCondLst>
                              <p:cond delay="0"/>
                            </p:stCondLst>
                            <p:childTnLst>
                              <p:par>
                                <p:cTn id="579" presetID="23" presetClass="entr" presetSubtype="272" fill="hold" grpId="0" nodeType="clickEffect">
                                  <p:stCondLst>
                                    <p:cond delay="0"/>
                                  </p:stCondLst>
                                  <p:childTnLst>
                                    <p:set>
                                      <p:cBhvr>
                                        <p:cTn id="580" dur="1" fill="hold">
                                          <p:stCondLst>
                                            <p:cond delay="0"/>
                                          </p:stCondLst>
                                        </p:cTn>
                                        <p:tgtEl>
                                          <p:spTgt spid="1597539"/>
                                        </p:tgtEl>
                                        <p:attrNameLst>
                                          <p:attrName>style.visibility</p:attrName>
                                        </p:attrNameLst>
                                      </p:cBhvr>
                                      <p:to>
                                        <p:strVal val="visible"/>
                                      </p:to>
                                    </p:set>
                                    <p:anim calcmode="lin" valueType="num">
                                      <p:cBhvr>
                                        <p:cTn id="581" dur="500" fill="hold"/>
                                        <p:tgtEl>
                                          <p:spTgt spid="1597539"/>
                                        </p:tgtEl>
                                        <p:attrNameLst>
                                          <p:attrName>ppt_w</p:attrName>
                                        </p:attrNameLst>
                                      </p:cBhvr>
                                      <p:tavLst>
                                        <p:tav tm="0">
                                          <p:val>
                                            <p:strVal val="2/3*#ppt_w"/>
                                          </p:val>
                                        </p:tav>
                                        <p:tav tm="100000">
                                          <p:val>
                                            <p:strVal val="#ppt_w"/>
                                          </p:val>
                                        </p:tav>
                                      </p:tavLst>
                                    </p:anim>
                                    <p:anim calcmode="lin" valueType="num">
                                      <p:cBhvr>
                                        <p:cTn id="582" dur="500" fill="hold"/>
                                        <p:tgtEl>
                                          <p:spTgt spid="1597539"/>
                                        </p:tgtEl>
                                        <p:attrNameLst>
                                          <p:attrName>ppt_h</p:attrName>
                                        </p:attrNameLst>
                                      </p:cBhvr>
                                      <p:tavLst>
                                        <p:tav tm="0">
                                          <p:val>
                                            <p:strVal val="2/3*#ppt_h"/>
                                          </p:val>
                                        </p:tav>
                                        <p:tav tm="100000">
                                          <p:val>
                                            <p:strVal val="#ppt_h"/>
                                          </p:val>
                                        </p:tav>
                                      </p:tavLst>
                                    </p:anim>
                                  </p:childTnLst>
                                </p:cTn>
                              </p:par>
                            </p:childTnLst>
                          </p:cTn>
                        </p:par>
                      </p:childTnLst>
                    </p:cTn>
                  </p:par>
                  <p:par>
                    <p:cTn id="583" fill="hold" nodeType="clickPar">
                      <p:stCondLst>
                        <p:cond delay="indefinite"/>
                      </p:stCondLst>
                      <p:childTnLst>
                        <p:par>
                          <p:cTn id="584" fill="hold" nodeType="withGroup">
                            <p:stCondLst>
                              <p:cond delay="0"/>
                            </p:stCondLst>
                            <p:childTnLst>
                              <p:par>
                                <p:cTn id="585" presetID="23" presetClass="entr" presetSubtype="272" fill="hold" grpId="0" nodeType="clickEffect">
                                  <p:stCondLst>
                                    <p:cond delay="0"/>
                                  </p:stCondLst>
                                  <p:childTnLst>
                                    <p:set>
                                      <p:cBhvr>
                                        <p:cTn id="586" dur="1" fill="hold">
                                          <p:stCondLst>
                                            <p:cond delay="0"/>
                                          </p:stCondLst>
                                        </p:cTn>
                                        <p:tgtEl>
                                          <p:spTgt spid="1597535"/>
                                        </p:tgtEl>
                                        <p:attrNameLst>
                                          <p:attrName>style.visibility</p:attrName>
                                        </p:attrNameLst>
                                      </p:cBhvr>
                                      <p:to>
                                        <p:strVal val="visible"/>
                                      </p:to>
                                    </p:set>
                                    <p:anim calcmode="lin" valueType="num">
                                      <p:cBhvr>
                                        <p:cTn id="587" dur="500" fill="hold"/>
                                        <p:tgtEl>
                                          <p:spTgt spid="1597535"/>
                                        </p:tgtEl>
                                        <p:attrNameLst>
                                          <p:attrName>ppt_w</p:attrName>
                                        </p:attrNameLst>
                                      </p:cBhvr>
                                      <p:tavLst>
                                        <p:tav tm="0">
                                          <p:val>
                                            <p:strVal val="2/3*#ppt_w"/>
                                          </p:val>
                                        </p:tav>
                                        <p:tav tm="100000">
                                          <p:val>
                                            <p:strVal val="#ppt_w"/>
                                          </p:val>
                                        </p:tav>
                                      </p:tavLst>
                                    </p:anim>
                                    <p:anim calcmode="lin" valueType="num">
                                      <p:cBhvr>
                                        <p:cTn id="588" dur="500" fill="hold"/>
                                        <p:tgtEl>
                                          <p:spTgt spid="1597535"/>
                                        </p:tgtEl>
                                        <p:attrNameLst>
                                          <p:attrName>ppt_h</p:attrName>
                                        </p:attrNameLst>
                                      </p:cBhvr>
                                      <p:tavLst>
                                        <p:tav tm="0">
                                          <p:val>
                                            <p:strVal val="2/3*#ppt_h"/>
                                          </p:val>
                                        </p:tav>
                                        <p:tav tm="100000">
                                          <p:val>
                                            <p:strVal val="#ppt_h"/>
                                          </p:val>
                                        </p:tav>
                                      </p:tavLst>
                                    </p:anim>
                                  </p:childTnLst>
                                </p:cTn>
                              </p:par>
                            </p:childTnLst>
                          </p:cTn>
                        </p:par>
                      </p:childTnLst>
                    </p:cTn>
                  </p:par>
                  <p:par>
                    <p:cTn id="589" fill="hold" nodeType="clickPar">
                      <p:stCondLst>
                        <p:cond delay="indefinite"/>
                      </p:stCondLst>
                      <p:childTnLst>
                        <p:par>
                          <p:cTn id="590" fill="hold" nodeType="withGroup">
                            <p:stCondLst>
                              <p:cond delay="0"/>
                            </p:stCondLst>
                            <p:childTnLst>
                              <p:par>
                                <p:cTn id="591" presetID="23" presetClass="entr" presetSubtype="272" fill="hold" grpId="0" nodeType="clickEffect">
                                  <p:stCondLst>
                                    <p:cond delay="0"/>
                                  </p:stCondLst>
                                  <p:childTnLst>
                                    <p:set>
                                      <p:cBhvr>
                                        <p:cTn id="592" dur="1" fill="hold">
                                          <p:stCondLst>
                                            <p:cond delay="0"/>
                                          </p:stCondLst>
                                        </p:cTn>
                                        <p:tgtEl>
                                          <p:spTgt spid="1597536"/>
                                        </p:tgtEl>
                                        <p:attrNameLst>
                                          <p:attrName>style.visibility</p:attrName>
                                        </p:attrNameLst>
                                      </p:cBhvr>
                                      <p:to>
                                        <p:strVal val="visible"/>
                                      </p:to>
                                    </p:set>
                                    <p:anim calcmode="lin" valueType="num">
                                      <p:cBhvr>
                                        <p:cTn id="593" dur="500" fill="hold"/>
                                        <p:tgtEl>
                                          <p:spTgt spid="1597536"/>
                                        </p:tgtEl>
                                        <p:attrNameLst>
                                          <p:attrName>ppt_w</p:attrName>
                                        </p:attrNameLst>
                                      </p:cBhvr>
                                      <p:tavLst>
                                        <p:tav tm="0">
                                          <p:val>
                                            <p:strVal val="2/3*#ppt_w"/>
                                          </p:val>
                                        </p:tav>
                                        <p:tav tm="100000">
                                          <p:val>
                                            <p:strVal val="#ppt_w"/>
                                          </p:val>
                                        </p:tav>
                                      </p:tavLst>
                                    </p:anim>
                                    <p:anim calcmode="lin" valueType="num">
                                      <p:cBhvr>
                                        <p:cTn id="594" dur="500" fill="hold"/>
                                        <p:tgtEl>
                                          <p:spTgt spid="1597536"/>
                                        </p:tgtEl>
                                        <p:attrNameLst>
                                          <p:attrName>ppt_h</p:attrName>
                                        </p:attrNameLst>
                                      </p:cBhvr>
                                      <p:tavLst>
                                        <p:tav tm="0">
                                          <p:val>
                                            <p:strVal val="2/3*#ppt_h"/>
                                          </p:val>
                                        </p:tav>
                                        <p:tav tm="100000">
                                          <p:val>
                                            <p:strVal val="#ppt_h"/>
                                          </p:val>
                                        </p:tav>
                                      </p:tavLst>
                                    </p:anim>
                                  </p:childTnLst>
                                </p:cTn>
                              </p:par>
                            </p:childTnLst>
                          </p:cTn>
                        </p:par>
                      </p:childTnLst>
                    </p:cTn>
                  </p:par>
                  <p:par>
                    <p:cTn id="595" fill="hold" nodeType="clickPar">
                      <p:stCondLst>
                        <p:cond delay="indefinite"/>
                      </p:stCondLst>
                      <p:childTnLst>
                        <p:par>
                          <p:cTn id="596" fill="hold" nodeType="withGroup">
                            <p:stCondLst>
                              <p:cond delay="0"/>
                            </p:stCondLst>
                            <p:childTnLst>
                              <p:par>
                                <p:cTn id="597" presetID="23" presetClass="entr" presetSubtype="272" fill="hold" grpId="0" nodeType="clickEffect">
                                  <p:stCondLst>
                                    <p:cond delay="0"/>
                                  </p:stCondLst>
                                  <p:childTnLst>
                                    <p:set>
                                      <p:cBhvr>
                                        <p:cTn id="598" dur="1" fill="hold">
                                          <p:stCondLst>
                                            <p:cond delay="0"/>
                                          </p:stCondLst>
                                        </p:cTn>
                                        <p:tgtEl>
                                          <p:spTgt spid="1597537"/>
                                        </p:tgtEl>
                                        <p:attrNameLst>
                                          <p:attrName>style.visibility</p:attrName>
                                        </p:attrNameLst>
                                      </p:cBhvr>
                                      <p:to>
                                        <p:strVal val="visible"/>
                                      </p:to>
                                    </p:set>
                                    <p:anim calcmode="lin" valueType="num">
                                      <p:cBhvr>
                                        <p:cTn id="599" dur="500" fill="hold"/>
                                        <p:tgtEl>
                                          <p:spTgt spid="1597537"/>
                                        </p:tgtEl>
                                        <p:attrNameLst>
                                          <p:attrName>ppt_w</p:attrName>
                                        </p:attrNameLst>
                                      </p:cBhvr>
                                      <p:tavLst>
                                        <p:tav tm="0">
                                          <p:val>
                                            <p:strVal val="2/3*#ppt_w"/>
                                          </p:val>
                                        </p:tav>
                                        <p:tav tm="100000">
                                          <p:val>
                                            <p:strVal val="#ppt_w"/>
                                          </p:val>
                                        </p:tav>
                                      </p:tavLst>
                                    </p:anim>
                                    <p:anim calcmode="lin" valueType="num">
                                      <p:cBhvr>
                                        <p:cTn id="600" dur="500" fill="hold"/>
                                        <p:tgtEl>
                                          <p:spTgt spid="1597537"/>
                                        </p:tgtEl>
                                        <p:attrNameLst>
                                          <p:attrName>ppt_h</p:attrName>
                                        </p:attrNameLst>
                                      </p:cBhvr>
                                      <p:tavLst>
                                        <p:tav tm="0">
                                          <p:val>
                                            <p:strVal val="2/3*#ppt_h"/>
                                          </p:val>
                                        </p:tav>
                                        <p:tav tm="100000">
                                          <p:val>
                                            <p:strVal val="#ppt_h"/>
                                          </p:val>
                                        </p:tav>
                                      </p:tavLst>
                                    </p:anim>
                                  </p:childTnLst>
                                </p:cTn>
                              </p:par>
                            </p:childTnLst>
                          </p:cTn>
                        </p:par>
                      </p:childTnLst>
                    </p:cTn>
                  </p:par>
                  <p:par>
                    <p:cTn id="601" fill="hold" nodeType="clickPar">
                      <p:stCondLst>
                        <p:cond delay="indefinite"/>
                      </p:stCondLst>
                      <p:childTnLst>
                        <p:par>
                          <p:cTn id="602" fill="hold" nodeType="withGroup">
                            <p:stCondLst>
                              <p:cond delay="0"/>
                            </p:stCondLst>
                            <p:childTnLst>
                              <p:par>
                                <p:cTn id="603" presetID="23" presetClass="entr" presetSubtype="272" fill="hold" grpId="0" nodeType="clickEffect">
                                  <p:stCondLst>
                                    <p:cond delay="0"/>
                                  </p:stCondLst>
                                  <p:childTnLst>
                                    <p:set>
                                      <p:cBhvr>
                                        <p:cTn id="604" dur="1" fill="hold">
                                          <p:stCondLst>
                                            <p:cond delay="0"/>
                                          </p:stCondLst>
                                        </p:cTn>
                                        <p:tgtEl>
                                          <p:spTgt spid="1597538"/>
                                        </p:tgtEl>
                                        <p:attrNameLst>
                                          <p:attrName>style.visibility</p:attrName>
                                        </p:attrNameLst>
                                      </p:cBhvr>
                                      <p:to>
                                        <p:strVal val="visible"/>
                                      </p:to>
                                    </p:set>
                                    <p:anim calcmode="lin" valueType="num">
                                      <p:cBhvr>
                                        <p:cTn id="605" dur="500" fill="hold"/>
                                        <p:tgtEl>
                                          <p:spTgt spid="1597538"/>
                                        </p:tgtEl>
                                        <p:attrNameLst>
                                          <p:attrName>ppt_w</p:attrName>
                                        </p:attrNameLst>
                                      </p:cBhvr>
                                      <p:tavLst>
                                        <p:tav tm="0">
                                          <p:val>
                                            <p:strVal val="2/3*#ppt_w"/>
                                          </p:val>
                                        </p:tav>
                                        <p:tav tm="100000">
                                          <p:val>
                                            <p:strVal val="#ppt_w"/>
                                          </p:val>
                                        </p:tav>
                                      </p:tavLst>
                                    </p:anim>
                                    <p:anim calcmode="lin" valueType="num">
                                      <p:cBhvr>
                                        <p:cTn id="606" dur="500" fill="hold"/>
                                        <p:tgtEl>
                                          <p:spTgt spid="1597538"/>
                                        </p:tgtEl>
                                        <p:attrNameLst>
                                          <p:attrName>ppt_h</p:attrName>
                                        </p:attrNameLst>
                                      </p:cBhvr>
                                      <p:tavLst>
                                        <p:tav tm="0">
                                          <p:val>
                                            <p:strVal val="2/3*#ppt_h"/>
                                          </p:val>
                                        </p:tav>
                                        <p:tav tm="100000">
                                          <p:val>
                                            <p:strVal val="#ppt_h"/>
                                          </p:val>
                                        </p:tav>
                                      </p:tavLst>
                                    </p:anim>
                                  </p:childTnLst>
                                </p:cTn>
                              </p:par>
                            </p:childTnLst>
                          </p:cTn>
                        </p:par>
                      </p:childTnLst>
                    </p:cTn>
                  </p:par>
                  <p:par>
                    <p:cTn id="607" fill="hold" nodeType="clickPar">
                      <p:stCondLst>
                        <p:cond delay="indefinite"/>
                      </p:stCondLst>
                      <p:childTnLst>
                        <p:par>
                          <p:cTn id="608" fill="hold" nodeType="withGroup">
                            <p:stCondLst>
                              <p:cond delay="0"/>
                            </p:stCondLst>
                            <p:childTnLst>
                              <p:par>
                                <p:cTn id="609" presetID="23" presetClass="entr" presetSubtype="272" fill="hold" grpId="0" nodeType="clickEffect">
                                  <p:stCondLst>
                                    <p:cond delay="0"/>
                                  </p:stCondLst>
                                  <p:childTnLst>
                                    <p:set>
                                      <p:cBhvr>
                                        <p:cTn id="610" dur="1" fill="hold">
                                          <p:stCondLst>
                                            <p:cond delay="0"/>
                                          </p:stCondLst>
                                        </p:cTn>
                                        <p:tgtEl>
                                          <p:spTgt spid="1597540"/>
                                        </p:tgtEl>
                                        <p:attrNameLst>
                                          <p:attrName>style.visibility</p:attrName>
                                        </p:attrNameLst>
                                      </p:cBhvr>
                                      <p:to>
                                        <p:strVal val="visible"/>
                                      </p:to>
                                    </p:set>
                                    <p:anim calcmode="lin" valueType="num">
                                      <p:cBhvr>
                                        <p:cTn id="611" dur="500" fill="hold"/>
                                        <p:tgtEl>
                                          <p:spTgt spid="1597540"/>
                                        </p:tgtEl>
                                        <p:attrNameLst>
                                          <p:attrName>ppt_w</p:attrName>
                                        </p:attrNameLst>
                                      </p:cBhvr>
                                      <p:tavLst>
                                        <p:tav tm="0">
                                          <p:val>
                                            <p:strVal val="2/3*#ppt_w"/>
                                          </p:val>
                                        </p:tav>
                                        <p:tav tm="100000">
                                          <p:val>
                                            <p:strVal val="#ppt_w"/>
                                          </p:val>
                                        </p:tav>
                                      </p:tavLst>
                                    </p:anim>
                                    <p:anim calcmode="lin" valueType="num">
                                      <p:cBhvr>
                                        <p:cTn id="612" dur="500" fill="hold"/>
                                        <p:tgtEl>
                                          <p:spTgt spid="1597540"/>
                                        </p:tgtEl>
                                        <p:attrNameLst>
                                          <p:attrName>ppt_h</p:attrName>
                                        </p:attrNameLst>
                                      </p:cBhvr>
                                      <p:tavLst>
                                        <p:tav tm="0">
                                          <p:val>
                                            <p:strVal val="2/3*#ppt_h"/>
                                          </p:val>
                                        </p:tav>
                                        <p:tav tm="100000">
                                          <p:val>
                                            <p:strVal val="#ppt_h"/>
                                          </p:val>
                                        </p:tav>
                                      </p:tavLst>
                                    </p:anim>
                                  </p:childTnLst>
                                </p:cTn>
                              </p:par>
                            </p:childTnLst>
                          </p:cTn>
                        </p:par>
                      </p:childTnLst>
                    </p:cTn>
                  </p:par>
                  <p:par>
                    <p:cTn id="613" fill="hold" nodeType="clickPar">
                      <p:stCondLst>
                        <p:cond delay="indefinite"/>
                      </p:stCondLst>
                      <p:childTnLst>
                        <p:par>
                          <p:cTn id="614" fill="hold" nodeType="withGroup">
                            <p:stCondLst>
                              <p:cond delay="0"/>
                            </p:stCondLst>
                            <p:childTnLst>
                              <p:par>
                                <p:cTn id="615" presetID="23" presetClass="entr" presetSubtype="272" fill="hold" grpId="0" nodeType="clickEffect">
                                  <p:stCondLst>
                                    <p:cond delay="0"/>
                                  </p:stCondLst>
                                  <p:childTnLst>
                                    <p:set>
                                      <p:cBhvr>
                                        <p:cTn id="616" dur="1" fill="hold">
                                          <p:stCondLst>
                                            <p:cond delay="0"/>
                                          </p:stCondLst>
                                        </p:cTn>
                                        <p:tgtEl>
                                          <p:spTgt spid="1597541"/>
                                        </p:tgtEl>
                                        <p:attrNameLst>
                                          <p:attrName>style.visibility</p:attrName>
                                        </p:attrNameLst>
                                      </p:cBhvr>
                                      <p:to>
                                        <p:strVal val="visible"/>
                                      </p:to>
                                    </p:set>
                                    <p:anim calcmode="lin" valueType="num">
                                      <p:cBhvr>
                                        <p:cTn id="617" dur="500" fill="hold"/>
                                        <p:tgtEl>
                                          <p:spTgt spid="1597541"/>
                                        </p:tgtEl>
                                        <p:attrNameLst>
                                          <p:attrName>ppt_w</p:attrName>
                                        </p:attrNameLst>
                                      </p:cBhvr>
                                      <p:tavLst>
                                        <p:tav tm="0">
                                          <p:val>
                                            <p:strVal val="2/3*#ppt_w"/>
                                          </p:val>
                                        </p:tav>
                                        <p:tav tm="100000">
                                          <p:val>
                                            <p:strVal val="#ppt_w"/>
                                          </p:val>
                                        </p:tav>
                                      </p:tavLst>
                                    </p:anim>
                                    <p:anim calcmode="lin" valueType="num">
                                      <p:cBhvr>
                                        <p:cTn id="618" dur="500" fill="hold"/>
                                        <p:tgtEl>
                                          <p:spTgt spid="1597541"/>
                                        </p:tgtEl>
                                        <p:attrNameLst>
                                          <p:attrName>ppt_h</p:attrName>
                                        </p:attrNameLst>
                                      </p:cBhvr>
                                      <p:tavLst>
                                        <p:tav tm="0">
                                          <p:val>
                                            <p:strVal val="2/3*#ppt_h"/>
                                          </p:val>
                                        </p:tav>
                                        <p:tav tm="100000">
                                          <p:val>
                                            <p:strVal val="#ppt_h"/>
                                          </p:val>
                                        </p:tav>
                                      </p:tavLst>
                                    </p:anim>
                                  </p:childTnLst>
                                </p:cTn>
                              </p:par>
                            </p:childTnLst>
                          </p:cTn>
                        </p:par>
                      </p:childTnLst>
                    </p:cTn>
                  </p:par>
                  <p:par>
                    <p:cTn id="619" fill="hold" nodeType="clickPar">
                      <p:stCondLst>
                        <p:cond delay="indefinite"/>
                      </p:stCondLst>
                      <p:childTnLst>
                        <p:par>
                          <p:cTn id="620" fill="hold" nodeType="withGroup">
                            <p:stCondLst>
                              <p:cond delay="0"/>
                            </p:stCondLst>
                            <p:childTnLst>
                              <p:par>
                                <p:cTn id="621" presetID="23" presetClass="entr" presetSubtype="272" fill="hold" grpId="0" nodeType="clickEffect">
                                  <p:stCondLst>
                                    <p:cond delay="0"/>
                                  </p:stCondLst>
                                  <p:childTnLst>
                                    <p:set>
                                      <p:cBhvr>
                                        <p:cTn id="622" dur="1" fill="hold">
                                          <p:stCondLst>
                                            <p:cond delay="0"/>
                                          </p:stCondLst>
                                        </p:cTn>
                                        <p:tgtEl>
                                          <p:spTgt spid="1597542"/>
                                        </p:tgtEl>
                                        <p:attrNameLst>
                                          <p:attrName>style.visibility</p:attrName>
                                        </p:attrNameLst>
                                      </p:cBhvr>
                                      <p:to>
                                        <p:strVal val="visible"/>
                                      </p:to>
                                    </p:set>
                                    <p:anim calcmode="lin" valueType="num">
                                      <p:cBhvr>
                                        <p:cTn id="623" dur="500" fill="hold"/>
                                        <p:tgtEl>
                                          <p:spTgt spid="1597542"/>
                                        </p:tgtEl>
                                        <p:attrNameLst>
                                          <p:attrName>ppt_w</p:attrName>
                                        </p:attrNameLst>
                                      </p:cBhvr>
                                      <p:tavLst>
                                        <p:tav tm="0">
                                          <p:val>
                                            <p:strVal val="2/3*#ppt_w"/>
                                          </p:val>
                                        </p:tav>
                                        <p:tav tm="100000">
                                          <p:val>
                                            <p:strVal val="#ppt_w"/>
                                          </p:val>
                                        </p:tav>
                                      </p:tavLst>
                                    </p:anim>
                                    <p:anim calcmode="lin" valueType="num">
                                      <p:cBhvr>
                                        <p:cTn id="624" dur="500" fill="hold"/>
                                        <p:tgtEl>
                                          <p:spTgt spid="1597542"/>
                                        </p:tgtEl>
                                        <p:attrNameLst>
                                          <p:attrName>ppt_h</p:attrName>
                                        </p:attrNameLst>
                                      </p:cBhvr>
                                      <p:tavLst>
                                        <p:tav tm="0">
                                          <p:val>
                                            <p:strVal val="2/3*#ppt_h"/>
                                          </p:val>
                                        </p:tav>
                                        <p:tav tm="100000">
                                          <p:val>
                                            <p:strVal val="#ppt_h"/>
                                          </p:val>
                                        </p:tav>
                                      </p:tavLst>
                                    </p:anim>
                                  </p:childTnLst>
                                </p:cTn>
                              </p:par>
                            </p:childTnLst>
                          </p:cTn>
                        </p:par>
                      </p:childTnLst>
                    </p:cTn>
                  </p:par>
                  <p:par>
                    <p:cTn id="625" fill="hold" nodeType="clickPar">
                      <p:stCondLst>
                        <p:cond delay="indefinite"/>
                      </p:stCondLst>
                      <p:childTnLst>
                        <p:par>
                          <p:cTn id="626" fill="hold" nodeType="withGroup">
                            <p:stCondLst>
                              <p:cond delay="0"/>
                            </p:stCondLst>
                            <p:childTnLst>
                              <p:par>
                                <p:cTn id="627" presetID="23" presetClass="entr" presetSubtype="272" fill="hold" grpId="0" nodeType="clickEffect">
                                  <p:stCondLst>
                                    <p:cond delay="0"/>
                                  </p:stCondLst>
                                  <p:childTnLst>
                                    <p:set>
                                      <p:cBhvr>
                                        <p:cTn id="628" dur="1" fill="hold">
                                          <p:stCondLst>
                                            <p:cond delay="0"/>
                                          </p:stCondLst>
                                        </p:cTn>
                                        <p:tgtEl>
                                          <p:spTgt spid="1597543"/>
                                        </p:tgtEl>
                                        <p:attrNameLst>
                                          <p:attrName>style.visibility</p:attrName>
                                        </p:attrNameLst>
                                      </p:cBhvr>
                                      <p:to>
                                        <p:strVal val="visible"/>
                                      </p:to>
                                    </p:set>
                                    <p:anim calcmode="lin" valueType="num">
                                      <p:cBhvr>
                                        <p:cTn id="629" dur="500" fill="hold"/>
                                        <p:tgtEl>
                                          <p:spTgt spid="1597543"/>
                                        </p:tgtEl>
                                        <p:attrNameLst>
                                          <p:attrName>ppt_w</p:attrName>
                                        </p:attrNameLst>
                                      </p:cBhvr>
                                      <p:tavLst>
                                        <p:tav tm="0">
                                          <p:val>
                                            <p:strVal val="2/3*#ppt_w"/>
                                          </p:val>
                                        </p:tav>
                                        <p:tav tm="100000">
                                          <p:val>
                                            <p:strVal val="#ppt_w"/>
                                          </p:val>
                                        </p:tav>
                                      </p:tavLst>
                                    </p:anim>
                                    <p:anim calcmode="lin" valueType="num">
                                      <p:cBhvr>
                                        <p:cTn id="630" dur="500" fill="hold"/>
                                        <p:tgtEl>
                                          <p:spTgt spid="1597543"/>
                                        </p:tgtEl>
                                        <p:attrNameLst>
                                          <p:attrName>ppt_h</p:attrName>
                                        </p:attrNameLst>
                                      </p:cBhvr>
                                      <p:tavLst>
                                        <p:tav tm="0">
                                          <p:val>
                                            <p:strVal val="2/3*#ppt_h"/>
                                          </p:val>
                                        </p:tav>
                                        <p:tav tm="100000">
                                          <p:val>
                                            <p:strVal val="#ppt_h"/>
                                          </p:val>
                                        </p:tav>
                                      </p:tavLst>
                                    </p:anim>
                                  </p:childTnLst>
                                </p:cTn>
                              </p:par>
                            </p:childTnLst>
                          </p:cTn>
                        </p:par>
                      </p:childTnLst>
                    </p:cTn>
                  </p:par>
                  <p:par>
                    <p:cTn id="631" fill="hold" nodeType="clickPar">
                      <p:stCondLst>
                        <p:cond delay="indefinite"/>
                      </p:stCondLst>
                      <p:childTnLst>
                        <p:par>
                          <p:cTn id="632" fill="hold" nodeType="withGroup">
                            <p:stCondLst>
                              <p:cond delay="0"/>
                            </p:stCondLst>
                            <p:childTnLst>
                              <p:par>
                                <p:cTn id="633" presetID="23" presetClass="entr" presetSubtype="272" fill="hold" grpId="0" nodeType="clickEffect">
                                  <p:stCondLst>
                                    <p:cond delay="0"/>
                                  </p:stCondLst>
                                  <p:childTnLst>
                                    <p:set>
                                      <p:cBhvr>
                                        <p:cTn id="634" dur="1" fill="hold">
                                          <p:stCondLst>
                                            <p:cond delay="0"/>
                                          </p:stCondLst>
                                        </p:cTn>
                                        <p:tgtEl>
                                          <p:spTgt spid="1597544"/>
                                        </p:tgtEl>
                                        <p:attrNameLst>
                                          <p:attrName>style.visibility</p:attrName>
                                        </p:attrNameLst>
                                      </p:cBhvr>
                                      <p:to>
                                        <p:strVal val="visible"/>
                                      </p:to>
                                    </p:set>
                                    <p:anim calcmode="lin" valueType="num">
                                      <p:cBhvr>
                                        <p:cTn id="635" dur="500" fill="hold"/>
                                        <p:tgtEl>
                                          <p:spTgt spid="1597544"/>
                                        </p:tgtEl>
                                        <p:attrNameLst>
                                          <p:attrName>ppt_w</p:attrName>
                                        </p:attrNameLst>
                                      </p:cBhvr>
                                      <p:tavLst>
                                        <p:tav tm="0">
                                          <p:val>
                                            <p:strVal val="2/3*#ppt_w"/>
                                          </p:val>
                                        </p:tav>
                                        <p:tav tm="100000">
                                          <p:val>
                                            <p:strVal val="#ppt_w"/>
                                          </p:val>
                                        </p:tav>
                                      </p:tavLst>
                                    </p:anim>
                                    <p:anim calcmode="lin" valueType="num">
                                      <p:cBhvr>
                                        <p:cTn id="636" dur="500" fill="hold"/>
                                        <p:tgtEl>
                                          <p:spTgt spid="1597544"/>
                                        </p:tgtEl>
                                        <p:attrNameLst>
                                          <p:attrName>ppt_h</p:attrName>
                                        </p:attrNameLst>
                                      </p:cBhvr>
                                      <p:tavLst>
                                        <p:tav tm="0">
                                          <p:val>
                                            <p:strVal val="2/3*#ppt_h"/>
                                          </p:val>
                                        </p:tav>
                                        <p:tav tm="100000">
                                          <p:val>
                                            <p:strVal val="#ppt_h"/>
                                          </p:val>
                                        </p:tav>
                                      </p:tavLst>
                                    </p:anim>
                                  </p:childTnLst>
                                </p:cTn>
                              </p:par>
                            </p:childTnLst>
                          </p:cTn>
                        </p:par>
                      </p:childTnLst>
                    </p:cTn>
                  </p:par>
                  <p:par>
                    <p:cTn id="637" fill="hold" nodeType="clickPar">
                      <p:stCondLst>
                        <p:cond delay="indefinite"/>
                      </p:stCondLst>
                      <p:childTnLst>
                        <p:par>
                          <p:cTn id="638" fill="hold" nodeType="withGroup">
                            <p:stCondLst>
                              <p:cond delay="0"/>
                            </p:stCondLst>
                            <p:childTnLst>
                              <p:par>
                                <p:cTn id="639" presetID="23" presetClass="entr" presetSubtype="272" fill="hold" grpId="0" nodeType="clickEffect">
                                  <p:stCondLst>
                                    <p:cond delay="0"/>
                                  </p:stCondLst>
                                  <p:childTnLst>
                                    <p:set>
                                      <p:cBhvr>
                                        <p:cTn id="640" dur="1" fill="hold">
                                          <p:stCondLst>
                                            <p:cond delay="0"/>
                                          </p:stCondLst>
                                        </p:cTn>
                                        <p:tgtEl>
                                          <p:spTgt spid="1597545"/>
                                        </p:tgtEl>
                                        <p:attrNameLst>
                                          <p:attrName>style.visibility</p:attrName>
                                        </p:attrNameLst>
                                      </p:cBhvr>
                                      <p:to>
                                        <p:strVal val="visible"/>
                                      </p:to>
                                    </p:set>
                                    <p:anim calcmode="lin" valueType="num">
                                      <p:cBhvr>
                                        <p:cTn id="641" dur="500" fill="hold"/>
                                        <p:tgtEl>
                                          <p:spTgt spid="1597545"/>
                                        </p:tgtEl>
                                        <p:attrNameLst>
                                          <p:attrName>ppt_w</p:attrName>
                                        </p:attrNameLst>
                                      </p:cBhvr>
                                      <p:tavLst>
                                        <p:tav tm="0">
                                          <p:val>
                                            <p:strVal val="2/3*#ppt_w"/>
                                          </p:val>
                                        </p:tav>
                                        <p:tav tm="100000">
                                          <p:val>
                                            <p:strVal val="#ppt_w"/>
                                          </p:val>
                                        </p:tav>
                                      </p:tavLst>
                                    </p:anim>
                                    <p:anim calcmode="lin" valueType="num">
                                      <p:cBhvr>
                                        <p:cTn id="642" dur="500" fill="hold"/>
                                        <p:tgtEl>
                                          <p:spTgt spid="1597545"/>
                                        </p:tgtEl>
                                        <p:attrNameLst>
                                          <p:attrName>ppt_h</p:attrName>
                                        </p:attrNameLst>
                                      </p:cBhvr>
                                      <p:tavLst>
                                        <p:tav tm="0">
                                          <p:val>
                                            <p:strVal val="2/3*#ppt_h"/>
                                          </p:val>
                                        </p:tav>
                                        <p:tav tm="100000">
                                          <p:val>
                                            <p:strVal val="#ppt_h"/>
                                          </p:val>
                                        </p:tav>
                                      </p:tavLst>
                                    </p:anim>
                                  </p:childTnLst>
                                </p:cTn>
                              </p:par>
                            </p:childTnLst>
                          </p:cTn>
                        </p:par>
                      </p:childTnLst>
                    </p:cTn>
                  </p:par>
                  <p:par>
                    <p:cTn id="643" fill="hold" nodeType="clickPar">
                      <p:stCondLst>
                        <p:cond delay="indefinite"/>
                      </p:stCondLst>
                      <p:childTnLst>
                        <p:par>
                          <p:cTn id="644" fill="hold" nodeType="withGroup">
                            <p:stCondLst>
                              <p:cond delay="0"/>
                            </p:stCondLst>
                            <p:childTnLst>
                              <p:par>
                                <p:cTn id="645" presetID="23" presetClass="entr" presetSubtype="272" fill="hold" grpId="0" nodeType="clickEffect">
                                  <p:stCondLst>
                                    <p:cond delay="0"/>
                                  </p:stCondLst>
                                  <p:childTnLst>
                                    <p:set>
                                      <p:cBhvr>
                                        <p:cTn id="646" dur="1" fill="hold">
                                          <p:stCondLst>
                                            <p:cond delay="0"/>
                                          </p:stCondLst>
                                        </p:cTn>
                                        <p:tgtEl>
                                          <p:spTgt spid="1597546"/>
                                        </p:tgtEl>
                                        <p:attrNameLst>
                                          <p:attrName>style.visibility</p:attrName>
                                        </p:attrNameLst>
                                      </p:cBhvr>
                                      <p:to>
                                        <p:strVal val="visible"/>
                                      </p:to>
                                    </p:set>
                                    <p:anim calcmode="lin" valueType="num">
                                      <p:cBhvr>
                                        <p:cTn id="647" dur="500" fill="hold"/>
                                        <p:tgtEl>
                                          <p:spTgt spid="1597546"/>
                                        </p:tgtEl>
                                        <p:attrNameLst>
                                          <p:attrName>ppt_w</p:attrName>
                                        </p:attrNameLst>
                                      </p:cBhvr>
                                      <p:tavLst>
                                        <p:tav tm="0">
                                          <p:val>
                                            <p:strVal val="2/3*#ppt_w"/>
                                          </p:val>
                                        </p:tav>
                                        <p:tav tm="100000">
                                          <p:val>
                                            <p:strVal val="#ppt_w"/>
                                          </p:val>
                                        </p:tav>
                                      </p:tavLst>
                                    </p:anim>
                                    <p:anim calcmode="lin" valueType="num">
                                      <p:cBhvr>
                                        <p:cTn id="648" dur="500" fill="hold"/>
                                        <p:tgtEl>
                                          <p:spTgt spid="1597546"/>
                                        </p:tgtEl>
                                        <p:attrNameLst>
                                          <p:attrName>ppt_h</p:attrName>
                                        </p:attrNameLst>
                                      </p:cBhvr>
                                      <p:tavLst>
                                        <p:tav tm="0">
                                          <p:val>
                                            <p:strVal val="2/3*#ppt_h"/>
                                          </p:val>
                                        </p:tav>
                                        <p:tav tm="100000">
                                          <p:val>
                                            <p:strVal val="#ppt_h"/>
                                          </p:val>
                                        </p:tav>
                                      </p:tavLst>
                                    </p:anim>
                                  </p:childTnLst>
                                </p:cTn>
                              </p:par>
                            </p:childTnLst>
                          </p:cTn>
                        </p:par>
                      </p:childTnLst>
                    </p:cTn>
                  </p:par>
                  <p:par>
                    <p:cTn id="649" fill="hold" nodeType="clickPar">
                      <p:stCondLst>
                        <p:cond delay="indefinite"/>
                      </p:stCondLst>
                      <p:childTnLst>
                        <p:par>
                          <p:cTn id="650" fill="hold" nodeType="withGroup">
                            <p:stCondLst>
                              <p:cond delay="0"/>
                            </p:stCondLst>
                            <p:childTnLst>
                              <p:par>
                                <p:cTn id="651" presetID="23" presetClass="entr" presetSubtype="272" fill="hold" grpId="0" nodeType="clickEffect">
                                  <p:stCondLst>
                                    <p:cond delay="0"/>
                                  </p:stCondLst>
                                  <p:childTnLst>
                                    <p:set>
                                      <p:cBhvr>
                                        <p:cTn id="652" dur="1" fill="hold">
                                          <p:stCondLst>
                                            <p:cond delay="0"/>
                                          </p:stCondLst>
                                        </p:cTn>
                                        <p:tgtEl>
                                          <p:spTgt spid="1597547"/>
                                        </p:tgtEl>
                                        <p:attrNameLst>
                                          <p:attrName>style.visibility</p:attrName>
                                        </p:attrNameLst>
                                      </p:cBhvr>
                                      <p:to>
                                        <p:strVal val="visible"/>
                                      </p:to>
                                    </p:set>
                                    <p:anim calcmode="lin" valueType="num">
                                      <p:cBhvr>
                                        <p:cTn id="653" dur="500" fill="hold"/>
                                        <p:tgtEl>
                                          <p:spTgt spid="1597547"/>
                                        </p:tgtEl>
                                        <p:attrNameLst>
                                          <p:attrName>ppt_w</p:attrName>
                                        </p:attrNameLst>
                                      </p:cBhvr>
                                      <p:tavLst>
                                        <p:tav tm="0">
                                          <p:val>
                                            <p:strVal val="2/3*#ppt_w"/>
                                          </p:val>
                                        </p:tav>
                                        <p:tav tm="100000">
                                          <p:val>
                                            <p:strVal val="#ppt_w"/>
                                          </p:val>
                                        </p:tav>
                                      </p:tavLst>
                                    </p:anim>
                                    <p:anim calcmode="lin" valueType="num">
                                      <p:cBhvr>
                                        <p:cTn id="654" dur="500" fill="hold"/>
                                        <p:tgtEl>
                                          <p:spTgt spid="1597547"/>
                                        </p:tgtEl>
                                        <p:attrNameLst>
                                          <p:attrName>ppt_h</p:attrName>
                                        </p:attrNameLst>
                                      </p:cBhvr>
                                      <p:tavLst>
                                        <p:tav tm="0">
                                          <p:val>
                                            <p:strVal val="2/3*#ppt_h"/>
                                          </p:val>
                                        </p:tav>
                                        <p:tav tm="100000">
                                          <p:val>
                                            <p:strVal val="#ppt_h"/>
                                          </p:val>
                                        </p:tav>
                                      </p:tavLst>
                                    </p:anim>
                                  </p:childTnLst>
                                </p:cTn>
                              </p:par>
                            </p:childTnLst>
                          </p:cTn>
                        </p:par>
                      </p:childTnLst>
                    </p:cTn>
                  </p:par>
                  <p:par>
                    <p:cTn id="655" fill="hold" nodeType="clickPar">
                      <p:stCondLst>
                        <p:cond delay="indefinite"/>
                      </p:stCondLst>
                      <p:childTnLst>
                        <p:par>
                          <p:cTn id="656" fill="hold" nodeType="withGroup">
                            <p:stCondLst>
                              <p:cond delay="0"/>
                            </p:stCondLst>
                            <p:childTnLst>
                              <p:par>
                                <p:cTn id="657" presetID="23" presetClass="entr" presetSubtype="272" fill="hold" grpId="0" nodeType="clickEffect">
                                  <p:stCondLst>
                                    <p:cond delay="0"/>
                                  </p:stCondLst>
                                  <p:childTnLst>
                                    <p:set>
                                      <p:cBhvr>
                                        <p:cTn id="658" dur="1" fill="hold">
                                          <p:stCondLst>
                                            <p:cond delay="0"/>
                                          </p:stCondLst>
                                        </p:cTn>
                                        <p:tgtEl>
                                          <p:spTgt spid="1597548"/>
                                        </p:tgtEl>
                                        <p:attrNameLst>
                                          <p:attrName>style.visibility</p:attrName>
                                        </p:attrNameLst>
                                      </p:cBhvr>
                                      <p:to>
                                        <p:strVal val="visible"/>
                                      </p:to>
                                    </p:set>
                                    <p:anim calcmode="lin" valueType="num">
                                      <p:cBhvr>
                                        <p:cTn id="659" dur="500" fill="hold"/>
                                        <p:tgtEl>
                                          <p:spTgt spid="1597548"/>
                                        </p:tgtEl>
                                        <p:attrNameLst>
                                          <p:attrName>ppt_w</p:attrName>
                                        </p:attrNameLst>
                                      </p:cBhvr>
                                      <p:tavLst>
                                        <p:tav tm="0">
                                          <p:val>
                                            <p:strVal val="2/3*#ppt_w"/>
                                          </p:val>
                                        </p:tav>
                                        <p:tav tm="100000">
                                          <p:val>
                                            <p:strVal val="#ppt_w"/>
                                          </p:val>
                                        </p:tav>
                                      </p:tavLst>
                                    </p:anim>
                                    <p:anim calcmode="lin" valueType="num">
                                      <p:cBhvr>
                                        <p:cTn id="660" dur="500" fill="hold"/>
                                        <p:tgtEl>
                                          <p:spTgt spid="1597548"/>
                                        </p:tgtEl>
                                        <p:attrNameLst>
                                          <p:attrName>ppt_h</p:attrName>
                                        </p:attrNameLst>
                                      </p:cBhvr>
                                      <p:tavLst>
                                        <p:tav tm="0">
                                          <p:val>
                                            <p:strVal val="2/3*#ppt_h"/>
                                          </p:val>
                                        </p:tav>
                                        <p:tav tm="100000">
                                          <p:val>
                                            <p:strVal val="#ppt_h"/>
                                          </p:val>
                                        </p:tav>
                                      </p:tavLst>
                                    </p:anim>
                                  </p:childTnLst>
                                </p:cTn>
                              </p:par>
                            </p:childTnLst>
                          </p:cTn>
                        </p:par>
                      </p:childTnLst>
                    </p:cTn>
                  </p:par>
                  <p:par>
                    <p:cTn id="661" fill="hold" nodeType="clickPar">
                      <p:stCondLst>
                        <p:cond delay="indefinite"/>
                      </p:stCondLst>
                      <p:childTnLst>
                        <p:par>
                          <p:cTn id="662" fill="hold" nodeType="withGroup">
                            <p:stCondLst>
                              <p:cond delay="0"/>
                            </p:stCondLst>
                            <p:childTnLst>
                              <p:par>
                                <p:cTn id="663" presetID="23" presetClass="entr" presetSubtype="272" fill="hold" grpId="0" nodeType="clickEffect">
                                  <p:stCondLst>
                                    <p:cond delay="0"/>
                                  </p:stCondLst>
                                  <p:childTnLst>
                                    <p:set>
                                      <p:cBhvr>
                                        <p:cTn id="664" dur="1" fill="hold">
                                          <p:stCondLst>
                                            <p:cond delay="0"/>
                                          </p:stCondLst>
                                        </p:cTn>
                                        <p:tgtEl>
                                          <p:spTgt spid="1597549"/>
                                        </p:tgtEl>
                                        <p:attrNameLst>
                                          <p:attrName>style.visibility</p:attrName>
                                        </p:attrNameLst>
                                      </p:cBhvr>
                                      <p:to>
                                        <p:strVal val="visible"/>
                                      </p:to>
                                    </p:set>
                                    <p:anim calcmode="lin" valueType="num">
                                      <p:cBhvr>
                                        <p:cTn id="665" dur="500" fill="hold"/>
                                        <p:tgtEl>
                                          <p:spTgt spid="1597549"/>
                                        </p:tgtEl>
                                        <p:attrNameLst>
                                          <p:attrName>ppt_w</p:attrName>
                                        </p:attrNameLst>
                                      </p:cBhvr>
                                      <p:tavLst>
                                        <p:tav tm="0">
                                          <p:val>
                                            <p:strVal val="2/3*#ppt_w"/>
                                          </p:val>
                                        </p:tav>
                                        <p:tav tm="100000">
                                          <p:val>
                                            <p:strVal val="#ppt_w"/>
                                          </p:val>
                                        </p:tav>
                                      </p:tavLst>
                                    </p:anim>
                                    <p:anim calcmode="lin" valueType="num">
                                      <p:cBhvr>
                                        <p:cTn id="666" dur="500" fill="hold"/>
                                        <p:tgtEl>
                                          <p:spTgt spid="1597549"/>
                                        </p:tgtEl>
                                        <p:attrNameLst>
                                          <p:attrName>ppt_h</p:attrName>
                                        </p:attrNameLst>
                                      </p:cBhvr>
                                      <p:tavLst>
                                        <p:tav tm="0">
                                          <p:val>
                                            <p:strVal val="2/3*#ppt_h"/>
                                          </p:val>
                                        </p:tav>
                                        <p:tav tm="100000">
                                          <p:val>
                                            <p:strVal val="#ppt_h"/>
                                          </p:val>
                                        </p:tav>
                                      </p:tavLst>
                                    </p:anim>
                                  </p:childTnLst>
                                </p:cTn>
                              </p:par>
                            </p:childTnLst>
                          </p:cTn>
                        </p:par>
                      </p:childTnLst>
                    </p:cTn>
                  </p:par>
                  <p:par>
                    <p:cTn id="667" fill="hold" nodeType="clickPar">
                      <p:stCondLst>
                        <p:cond delay="indefinite"/>
                      </p:stCondLst>
                      <p:childTnLst>
                        <p:par>
                          <p:cTn id="668" fill="hold" nodeType="withGroup">
                            <p:stCondLst>
                              <p:cond delay="0"/>
                            </p:stCondLst>
                            <p:childTnLst>
                              <p:par>
                                <p:cTn id="669" presetID="23" presetClass="entr" presetSubtype="272" fill="hold" grpId="0" nodeType="clickEffect">
                                  <p:stCondLst>
                                    <p:cond delay="0"/>
                                  </p:stCondLst>
                                  <p:childTnLst>
                                    <p:set>
                                      <p:cBhvr>
                                        <p:cTn id="670" dur="1" fill="hold">
                                          <p:stCondLst>
                                            <p:cond delay="0"/>
                                          </p:stCondLst>
                                        </p:cTn>
                                        <p:tgtEl>
                                          <p:spTgt spid="1597550"/>
                                        </p:tgtEl>
                                        <p:attrNameLst>
                                          <p:attrName>style.visibility</p:attrName>
                                        </p:attrNameLst>
                                      </p:cBhvr>
                                      <p:to>
                                        <p:strVal val="visible"/>
                                      </p:to>
                                    </p:set>
                                    <p:anim calcmode="lin" valueType="num">
                                      <p:cBhvr>
                                        <p:cTn id="671" dur="500" fill="hold"/>
                                        <p:tgtEl>
                                          <p:spTgt spid="1597550"/>
                                        </p:tgtEl>
                                        <p:attrNameLst>
                                          <p:attrName>ppt_w</p:attrName>
                                        </p:attrNameLst>
                                      </p:cBhvr>
                                      <p:tavLst>
                                        <p:tav tm="0">
                                          <p:val>
                                            <p:strVal val="2/3*#ppt_w"/>
                                          </p:val>
                                        </p:tav>
                                        <p:tav tm="100000">
                                          <p:val>
                                            <p:strVal val="#ppt_w"/>
                                          </p:val>
                                        </p:tav>
                                      </p:tavLst>
                                    </p:anim>
                                    <p:anim calcmode="lin" valueType="num">
                                      <p:cBhvr>
                                        <p:cTn id="672" dur="500" fill="hold"/>
                                        <p:tgtEl>
                                          <p:spTgt spid="1597550"/>
                                        </p:tgtEl>
                                        <p:attrNameLst>
                                          <p:attrName>ppt_h</p:attrName>
                                        </p:attrNameLst>
                                      </p:cBhvr>
                                      <p:tavLst>
                                        <p:tav tm="0">
                                          <p:val>
                                            <p:strVal val="2/3*#ppt_h"/>
                                          </p:val>
                                        </p:tav>
                                        <p:tav tm="100000">
                                          <p:val>
                                            <p:strVal val="#ppt_h"/>
                                          </p:val>
                                        </p:tav>
                                      </p:tavLst>
                                    </p:anim>
                                  </p:childTnLst>
                                </p:cTn>
                              </p:par>
                            </p:childTnLst>
                          </p:cTn>
                        </p:par>
                      </p:childTnLst>
                    </p:cTn>
                  </p:par>
                  <p:par>
                    <p:cTn id="673" fill="hold" nodeType="clickPar">
                      <p:stCondLst>
                        <p:cond delay="indefinite"/>
                      </p:stCondLst>
                      <p:childTnLst>
                        <p:par>
                          <p:cTn id="674" fill="hold" nodeType="withGroup">
                            <p:stCondLst>
                              <p:cond delay="0"/>
                            </p:stCondLst>
                            <p:childTnLst>
                              <p:par>
                                <p:cTn id="675" presetID="23" presetClass="entr" presetSubtype="272" fill="hold" grpId="0" nodeType="clickEffect">
                                  <p:stCondLst>
                                    <p:cond delay="0"/>
                                  </p:stCondLst>
                                  <p:childTnLst>
                                    <p:set>
                                      <p:cBhvr>
                                        <p:cTn id="676" dur="1" fill="hold">
                                          <p:stCondLst>
                                            <p:cond delay="0"/>
                                          </p:stCondLst>
                                        </p:cTn>
                                        <p:tgtEl>
                                          <p:spTgt spid="1597551"/>
                                        </p:tgtEl>
                                        <p:attrNameLst>
                                          <p:attrName>style.visibility</p:attrName>
                                        </p:attrNameLst>
                                      </p:cBhvr>
                                      <p:to>
                                        <p:strVal val="visible"/>
                                      </p:to>
                                    </p:set>
                                    <p:anim calcmode="lin" valueType="num">
                                      <p:cBhvr>
                                        <p:cTn id="677" dur="500" fill="hold"/>
                                        <p:tgtEl>
                                          <p:spTgt spid="1597551"/>
                                        </p:tgtEl>
                                        <p:attrNameLst>
                                          <p:attrName>ppt_w</p:attrName>
                                        </p:attrNameLst>
                                      </p:cBhvr>
                                      <p:tavLst>
                                        <p:tav tm="0">
                                          <p:val>
                                            <p:strVal val="2/3*#ppt_w"/>
                                          </p:val>
                                        </p:tav>
                                        <p:tav tm="100000">
                                          <p:val>
                                            <p:strVal val="#ppt_w"/>
                                          </p:val>
                                        </p:tav>
                                      </p:tavLst>
                                    </p:anim>
                                    <p:anim calcmode="lin" valueType="num">
                                      <p:cBhvr>
                                        <p:cTn id="678" dur="500" fill="hold"/>
                                        <p:tgtEl>
                                          <p:spTgt spid="1597551"/>
                                        </p:tgtEl>
                                        <p:attrNameLst>
                                          <p:attrName>ppt_h</p:attrName>
                                        </p:attrNameLst>
                                      </p:cBhvr>
                                      <p:tavLst>
                                        <p:tav tm="0">
                                          <p:val>
                                            <p:strVal val="2/3*#ppt_h"/>
                                          </p:val>
                                        </p:tav>
                                        <p:tav tm="100000">
                                          <p:val>
                                            <p:strVal val="#ppt_h"/>
                                          </p:val>
                                        </p:tav>
                                      </p:tavLst>
                                    </p:anim>
                                  </p:childTnLst>
                                </p:cTn>
                              </p:par>
                            </p:childTnLst>
                          </p:cTn>
                        </p:par>
                      </p:childTnLst>
                    </p:cTn>
                  </p:par>
                  <p:par>
                    <p:cTn id="679" fill="hold" nodeType="clickPar">
                      <p:stCondLst>
                        <p:cond delay="indefinite"/>
                      </p:stCondLst>
                      <p:childTnLst>
                        <p:par>
                          <p:cTn id="680" fill="hold" nodeType="withGroup">
                            <p:stCondLst>
                              <p:cond delay="0"/>
                            </p:stCondLst>
                            <p:childTnLst>
                              <p:par>
                                <p:cTn id="681" presetID="23" presetClass="entr" presetSubtype="272" fill="hold" grpId="0" nodeType="clickEffect">
                                  <p:stCondLst>
                                    <p:cond delay="0"/>
                                  </p:stCondLst>
                                  <p:childTnLst>
                                    <p:set>
                                      <p:cBhvr>
                                        <p:cTn id="682" dur="1" fill="hold">
                                          <p:stCondLst>
                                            <p:cond delay="0"/>
                                          </p:stCondLst>
                                        </p:cTn>
                                        <p:tgtEl>
                                          <p:spTgt spid="1597552"/>
                                        </p:tgtEl>
                                        <p:attrNameLst>
                                          <p:attrName>style.visibility</p:attrName>
                                        </p:attrNameLst>
                                      </p:cBhvr>
                                      <p:to>
                                        <p:strVal val="visible"/>
                                      </p:to>
                                    </p:set>
                                    <p:anim calcmode="lin" valueType="num">
                                      <p:cBhvr>
                                        <p:cTn id="683" dur="500" fill="hold"/>
                                        <p:tgtEl>
                                          <p:spTgt spid="1597552"/>
                                        </p:tgtEl>
                                        <p:attrNameLst>
                                          <p:attrName>ppt_w</p:attrName>
                                        </p:attrNameLst>
                                      </p:cBhvr>
                                      <p:tavLst>
                                        <p:tav tm="0">
                                          <p:val>
                                            <p:strVal val="2/3*#ppt_w"/>
                                          </p:val>
                                        </p:tav>
                                        <p:tav tm="100000">
                                          <p:val>
                                            <p:strVal val="#ppt_w"/>
                                          </p:val>
                                        </p:tav>
                                      </p:tavLst>
                                    </p:anim>
                                    <p:anim calcmode="lin" valueType="num">
                                      <p:cBhvr>
                                        <p:cTn id="684" dur="500" fill="hold"/>
                                        <p:tgtEl>
                                          <p:spTgt spid="1597552"/>
                                        </p:tgtEl>
                                        <p:attrNameLst>
                                          <p:attrName>ppt_h</p:attrName>
                                        </p:attrNameLst>
                                      </p:cBhvr>
                                      <p:tavLst>
                                        <p:tav tm="0">
                                          <p:val>
                                            <p:strVal val="2/3*#ppt_h"/>
                                          </p:val>
                                        </p:tav>
                                        <p:tav tm="100000">
                                          <p:val>
                                            <p:strVal val="#ppt_h"/>
                                          </p:val>
                                        </p:tav>
                                      </p:tavLst>
                                    </p:anim>
                                  </p:childTnLst>
                                </p:cTn>
                              </p:par>
                            </p:childTnLst>
                          </p:cTn>
                        </p:par>
                      </p:childTnLst>
                    </p:cTn>
                  </p:par>
                  <p:par>
                    <p:cTn id="685" fill="hold" nodeType="clickPar">
                      <p:stCondLst>
                        <p:cond delay="indefinite"/>
                      </p:stCondLst>
                      <p:childTnLst>
                        <p:par>
                          <p:cTn id="686" fill="hold" nodeType="withGroup">
                            <p:stCondLst>
                              <p:cond delay="0"/>
                            </p:stCondLst>
                            <p:childTnLst>
                              <p:par>
                                <p:cTn id="687" presetID="23" presetClass="entr" presetSubtype="272" fill="hold" grpId="0" nodeType="clickEffect">
                                  <p:stCondLst>
                                    <p:cond delay="0"/>
                                  </p:stCondLst>
                                  <p:childTnLst>
                                    <p:set>
                                      <p:cBhvr>
                                        <p:cTn id="688" dur="1" fill="hold">
                                          <p:stCondLst>
                                            <p:cond delay="0"/>
                                          </p:stCondLst>
                                        </p:cTn>
                                        <p:tgtEl>
                                          <p:spTgt spid="1597553"/>
                                        </p:tgtEl>
                                        <p:attrNameLst>
                                          <p:attrName>style.visibility</p:attrName>
                                        </p:attrNameLst>
                                      </p:cBhvr>
                                      <p:to>
                                        <p:strVal val="visible"/>
                                      </p:to>
                                    </p:set>
                                    <p:anim calcmode="lin" valueType="num">
                                      <p:cBhvr>
                                        <p:cTn id="689" dur="500" fill="hold"/>
                                        <p:tgtEl>
                                          <p:spTgt spid="1597553"/>
                                        </p:tgtEl>
                                        <p:attrNameLst>
                                          <p:attrName>ppt_w</p:attrName>
                                        </p:attrNameLst>
                                      </p:cBhvr>
                                      <p:tavLst>
                                        <p:tav tm="0">
                                          <p:val>
                                            <p:strVal val="2/3*#ppt_w"/>
                                          </p:val>
                                        </p:tav>
                                        <p:tav tm="100000">
                                          <p:val>
                                            <p:strVal val="#ppt_w"/>
                                          </p:val>
                                        </p:tav>
                                      </p:tavLst>
                                    </p:anim>
                                    <p:anim calcmode="lin" valueType="num">
                                      <p:cBhvr>
                                        <p:cTn id="690" dur="500" fill="hold"/>
                                        <p:tgtEl>
                                          <p:spTgt spid="1597553"/>
                                        </p:tgtEl>
                                        <p:attrNameLst>
                                          <p:attrName>ppt_h</p:attrName>
                                        </p:attrNameLst>
                                      </p:cBhvr>
                                      <p:tavLst>
                                        <p:tav tm="0">
                                          <p:val>
                                            <p:strVal val="2/3*#ppt_h"/>
                                          </p:val>
                                        </p:tav>
                                        <p:tav tm="100000">
                                          <p:val>
                                            <p:strVal val="#ppt_h"/>
                                          </p:val>
                                        </p:tav>
                                      </p:tavLst>
                                    </p:anim>
                                  </p:childTnLst>
                                </p:cTn>
                              </p:par>
                            </p:childTnLst>
                          </p:cTn>
                        </p:par>
                      </p:childTnLst>
                    </p:cTn>
                  </p:par>
                  <p:par>
                    <p:cTn id="691" fill="hold" nodeType="clickPar">
                      <p:stCondLst>
                        <p:cond delay="indefinite"/>
                      </p:stCondLst>
                      <p:childTnLst>
                        <p:par>
                          <p:cTn id="692" fill="hold" nodeType="withGroup">
                            <p:stCondLst>
                              <p:cond delay="0"/>
                            </p:stCondLst>
                            <p:childTnLst>
                              <p:par>
                                <p:cTn id="693" presetID="23" presetClass="entr" presetSubtype="272" fill="hold" grpId="0" nodeType="clickEffect">
                                  <p:stCondLst>
                                    <p:cond delay="0"/>
                                  </p:stCondLst>
                                  <p:childTnLst>
                                    <p:set>
                                      <p:cBhvr>
                                        <p:cTn id="694" dur="1" fill="hold">
                                          <p:stCondLst>
                                            <p:cond delay="0"/>
                                          </p:stCondLst>
                                        </p:cTn>
                                        <p:tgtEl>
                                          <p:spTgt spid="1597597"/>
                                        </p:tgtEl>
                                        <p:attrNameLst>
                                          <p:attrName>style.visibility</p:attrName>
                                        </p:attrNameLst>
                                      </p:cBhvr>
                                      <p:to>
                                        <p:strVal val="visible"/>
                                      </p:to>
                                    </p:set>
                                    <p:anim calcmode="lin" valueType="num">
                                      <p:cBhvr>
                                        <p:cTn id="695" dur="500" fill="hold"/>
                                        <p:tgtEl>
                                          <p:spTgt spid="1597597"/>
                                        </p:tgtEl>
                                        <p:attrNameLst>
                                          <p:attrName>ppt_w</p:attrName>
                                        </p:attrNameLst>
                                      </p:cBhvr>
                                      <p:tavLst>
                                        <p:tav tm="0">
                                          <p:val>
                                            <p:strVal val="2/3*#ppt_w"/>
                                          </p:val>
                                        </p:tav>
                                        <p:tav tm="100000">
                                          <p:val>
                                            <p:strVal val="#ppt_w"/>
                                          </p:val>
                                        </p:tav>
                                      </p:tavLst>
                                    </p:anim>
                                    <p:anim calcmode="lin" valueType="num">
                                      <p:cBhvr>
                                        <p:cTn id="696" dur="500" fill="hold"/>
                                        <p:tgtEl>
                                          <p:spTgt spid="1597597"/>
                                        </p:tgtEl>
                                        <p:attrNameLst>
                                          <p:attrName>ppt_h</p:attrName>
                                        </p:attrNameLst>
                                      </p:cBhvr>
                                      <p:tavLst>
                                        <p:tav tm="0">
                                          <p:val>
                                            <p:strVal val="2/3*#ppt_h"/>
                                          </p:val>
                                        </p:tav>
                                        <p:tav tm="100000">
                                          <p:val>
                                            <p:strVal val="#ppt_h"/>
                                          </p:val>
                                        </p:tav>
                                      </p:tavLst>
                                    </p:anim>
                                  </p:childTnLst>
                                </p:cTn>
                              </p:par>
                            </p:childTnLst>
                          </p:cTn>
                        </p:par>
                      </p:childTnLst>
                    </p:cTn>
                  </p:par>
                  <p:par>
                    <p:cTn id="697" fill="hold" nodeType="clickPar">
                      <p:stCondLst>
                        <p:cond delay="indefinite"/>
                      </p:stCondLst>
                      <p:childTnLst>
                        <p:par>
                          <p:cTn id="698" fill="hold" nodeType="withGroup">
                            <p:stCondLst>
                              <p:cond delay="0"/>
                            </p:stCondLst>
                            <p:childTnLst>
                              <p:par>
                                <p:cTn id="699" presetID="23" presetClass="entr" presetSubtype="272" fill="hold" grpId="0" nodeType="clickEffect">
                                  <p:stCondLst>
                                    <p:cond delay="0"/>
                                  </p:stCondLst>
                                  <p:childTnLst>
                                    <p:set>
                                      <p:cBhvr>
                                        <p:cTn id="700" dur="1" fill="hold">
                                          <p:stCondLst>
                                            <p:cond delay="0"/>
                                          </p:stCondLst>
                                        </p:cTn>
                                        <p:tgtEl>
                                          <p:spTgt spid="1597554"/>
                                        </p:tgtEl>
                                        <p:attrNameLst>
                                          <p:attrName>style.visibility</p:attrName>
                                        </p:attrNameLst>
                                      </p:cBhvr>
                                      <p:to>
                                        <p:strVal val="visible"/>
                                      </p:to>
                                    </p:set>
                                    <p:anim calcmode="lin" valueType="num">
                                      <p:cBhvr>
                                        <p:cTn id="701" dur="500" fill="hold"/>
                                        <p:tgtEl>
                                          <p:spTgt spid="1597554"/>
                                        </p:tgtEl>
                                        <p:attrNameLst>
                                          <p:attrName>ppt_w</p:attrName>
                                        </p:attrNameLst>
                                      </p:cBhvr>
                                      <p:tavLst>
                                        <p:tav tm="0">
                                          <p:val>
                                            <p:strVal val="2/3*#ppt_w"/>
                                          </p:val>
                                        </p:tav>
                                        <p:tav tm="100000">
                                          <p:val>
                                            <p:strVal val="#ppt_w"/>
                                          </p:val>
                                        </p:tav>
                                      </p:tavLst>
                                    </p:anim>
                                    <p:anim calcmode="lin" valueType="num">
                                      <p:cBhvr>
                                        <p:cTn id="702" dur="500" fill="hold"/>
                                        <p:tgtEl>
                                          <p:spTgt spid="1597554"/>
                                        </p:tgtEl>
                                        <p:attrNameLst>
                                          <p:attrName>ppt_h</p:attrName>
                                        </p:attrNameLst>
                                      </p:cBhvr>
                                      <p:tavLst>
                                        <p:tav tm="0">
                                          <p:val>
                                            <p:strVal val="2/3*#ppt_h"/>
                                          </p:val>
                                        </p:tav>
                                        <p:tav tm="100000">
                                          <p:val>
                                            <p:strVal val="#ppt_h"/>
                                          </p:val>
                                        </p:tav>
                                      </p:tavLst>
                                    </p:anim>
                                  </p:childTnLst>
                                </p:cTn>
                              </p:par>
                            </p:childTnLst>
                          </p:cTn>
                        </p:par>
                      </p:childTnLst>
                    </p:cTn>
                  </p:par>
                  <p:par>
                    <p:cTn id="703" fill="hold" nodeType="clickPar">
                      <p:stCondLst>
                        <p:cond delay="indefinite"/>
                      </p:stCondLst>
                      <p:childTnLst>
                        <p:par>
                          <p:cTn id="704" fill="hold" nodeType="withGroup">
                            <p:stCondLst>
                              <p:cond delay="0"/>
                            </p:stCondLst>
                            <p:childTnLst>
                              <p:par>
                                <p:cTn id="705" presetID="1" presetClass="entr" presetSubtype="0" fill="hold" nodeType="clickEffect">
                                  <p:stCondLst>
                                    <p:cond delay="0"/>
                                  </p:stCondLst>
                                  <p:childTnLst>
                                    <p:set>
                                      <p:cBhvr>
                                        <p:cTn id="706" dur="1" fill="hold">
                                          <p:stCondLst>
                                            <p:cond delay="499"/>
                                          </p:stCondLst>
                                        </p:cTn>
                                        <p:tgtEl>
                                          <p:spTgt spid="1597620"/>
                                        </p:tgtEl>
                                        <p:attrNameLst>
                                          <p:attrName>style.visibility</p:attrName>
                                        </p:attrNameLst>
                                      </p:cBhvr>
                                      <p:to>
                                        <p:strVal val="visible"/>
                                      </p:to>
                                    </p:set>
                                  </p:childTnLst>
                                </p:cTn>
                              </p:par>
                            </p:childTnLst>
                          </p:cTn>
                        </p:par>
                      </p:childTnLst>
                    </p:cTn>
                  </p:par>
                  <p:par>
                    <p:cTn id="707" fill="hold" nodeType="clickPar">
                      <p:stCondLst>
                        <p:cond delay="indefinite"/>
                      </p:stCondLst>
                      <p:childTnLst>
                        <p:par>
                          <p:cTn id="708" fill="hold" nodeType="withGroup">
                            <p:stCondLst>
                              <p:cond delay="0"/>
                            </p:stCondLst>
                            <p:childTnLst>
                              <p:par>
                                <p:cTn id="709" presetID="23" presetClass="entr" presetSubtype="272" fill="hold" grpId="0" nodeType="clickEffect">
                                  <p:stCondLst>
                                    <p:cond delay="0"/>
                                  </p:stCondLst>
                                  <p:childTnLst>
                                    <p:set>
                                      <p:cBhvr>
                                        <p:cTn id="710" dur="1" fill="hold">
                                          <p:stCondLst>
                                            <p:cond delay="0"/>
                                          </p:stCondLst>
                                        </p:cTn>
                                        <p:tgtEl>
                                          <p:spTgt spid="1597621"/>
                                        </p:tgtEl>
                                        <p:attrNameLst>
                                          <p:attrName>style.visibility</p:attrName>
                                        </p:attrNameLst>
                                      </p:cBhvr>
                                      <p:to>
                                        <p:strVal val="visible"/>
                                      </p:to>
                                    </p:set>
                                    <p:anim calcmode="lin" valueType="num">
                                      <p:cBhvr>
                                        <p:cTn id="711" dur="500" fill="hold"/>
                                        <p:tgtEl>
                                          <p:spTgt spid="1597621"/>
                                        </p:tgtEl>
                                        <p:attrNameLst>
                                          <p:attrName>ppt_w</p:attrName>
                                        </p:attrNameLst>
                                      </p:cBhvr>
                                      <p:tavLst>
                                        <p:tav tm="0">
                                          <p:val>
                                            <p:strVal val="2/3*#ppt_w"/>
                                          </p:val>
                                        </p:tav>
                                        <p:tav tm="100000">
                                          <p:val>
                                            <p:strVal val="#ppt_w"/>
                                          </p:val>
                                        </p:tav>
                                      </p:tavLst>
                                    </p:anim>
                                    <p:anim calcmode="lin" valueType="num">
                                      <p:cBhvr>
                                        <p:cTn id="712" dur="500" fill="hold"/>
                                        <p:tgtEl>
                                          <p:spTgt spid="1597621"/>
                                        </p:tgtEl>
                                        <p:attrNameLst>
                                          <p:attrName>ppt_h</p:attrName>
                                        </p:attrNameLst>
                                      </p:cBhvr>
                                      <p:tavLst>
                                        <p:tav tm="0">
                                          <p:val>
                                            <p:strVal val="2/3*#ppt_h"/>
                                          </p:val>
                                        </p:tav>
                                        <p:tav tm="100000">
                                          <p:val>
                                            <p:strVal val="#ppt_h"/>
                                          </p:val>
                                        </p:tav>
                                      </p:tavLst>
                                    </p:anim>
                                  </p:childTnLst>
                                </p:cTn>
                              </p:par>
                            </p:childTnLst>
                          </p:cTn>
                        </p:par>
                      </p:childTnLst>
                    </p:cTn>
                  </p:par>
                  <p:par>
                    <p:cTn id="713" fill="hold" nodeType="clickPar">
                      <p:stCondLst>
                        <p:cond delay="indefinite"/>
                      </p:stCondLst>
                      <p:childTnLst>
                        <p:par>
                          <p:cTn id="714" fill="hold" nodeType="withGroup">
                            <p:stCondLst>
                              <p:cond delay="0"/>
                            </p:stCondLst>
                            <p:childTnLst>
                              <p:par>
                                <p:cTn id="715" presetID="23" presetClass="entr" presetSubtype="272" fill="hold" grpId="0" nodeType="clickEffect">
                                  <p:stCondLst>
                                    <p:cond delay="0"/>
                                  </p:stCondLst>
                                  <p:childTnLst>
                                    <p:set>
                                      <p:cBhvr>
                                        <p:cTn id="716" dur="1" fill="hold">
                                          <p:stCondLst>
                                            <p:cond delay="0"/>
                                          </p:stCondLst>
                                        </p:cTn>
                                        <p:tgtEl>
                                          <p:spTgt spid="1597555"/>
                                        </p:tgtEl>
                                        <p:attrNameLst>
                                          <p:attrName>style.visibility</p:attrName>
                                        </p:attrNameLst>
                                      </p:cBhvr>
                                      <p:to>
                                        <p:strVal val="visible"/>
                                      </p:to>
                                    </p:set>
                                    <p:anim calcmode="lin" valueType="num">
                                      <p:cBhvr>
                                        <p:cTn id="717" dur="500" fill="hold"/>
                                        <p:tgtEl>
                                          <p:spTgt spid="1597555"/>
                                        </p:tgtEl>
                                        <p:attrNameLst>
                                          <p:attrName>ppt_w</p:attrName>
                                        </p:attrNameLst>
                                      </p:cBhvr>
                                      <p:tavLst>
                                        <p:tav tm="0">
                                          <p:val>
                                            <p:strVal val="2/3*#ppt_w"/>
                                          </p:val>
                                        </p:tav>
                                        <p:tav tm="100000">
                                          <p:val>
                                            <p:strVal val="#ppt_w"/>
                                          </p:val>
                                        </p:tav>
                                      </p:tavLst>
                                    </p:anim>
                                    <p:anim calcmode="lin" valueType="num">
                                      <p:cBhvr>
                                        <p:cTn id="718" dur="500" fill="hold"/>
                                        <p:tgtEl>
                                          <p:spTgt spid="1597555"/>
                                        </p:tgtEl>
                                        <p:attrNameLst>
                                          <p:attrName>ppt_h</p:attrName>
                                        </p:attrNameLst>
                                      </p:cBhvr>
                                      <p:tavLst>
                                        <p:tav tm="0">
                                          <p:val>
                                            <p:strVal val="2/3*#ppt_h"/>
                                          </p:val>
                                        </p:tav>
                                        <p:tav tm="100000">
                                          <p:val>
                                            <p:strVal val="#ppt_h"/>
                                          </p:val>
                                        </p:tav>
                                      </p:tavLst>
                                    </p:anim>
                                  </p:childTnLst>
                                </p:cTn>
                              </p:par>
                            </p:childTnLst>
                          </p:cTn>
                        </p:par>
                      </p:childTnLst>
                    </p:cTn>
                  </p:par>
                  <p:par>
                    <p:cTn id="719" fill="hold" nodeType="clickPar">
                      <p:stCondLst>
                        <p:cond delay="indefinite"/>
                      </p:stCondLst>
                      <p:childTnLst>
                        <p:par>
                          <p:cTn id="720" fill="hold" nodeType="withGroup">
                            <p:stCondLst>
                              <p:cond delay="0"/>
                            </p:stCondLst>
                            <p:childTnLst>
                              <p:par>
                                <p:cTn id="721" presetID="23" presetClass="entr" presetSubtype="272" fill="hold" grpId="0" nodeType="clickEffect">
                                  <p:stCondLst>
                                    <p:cond delay="0"/>
                                  </p:stCondLst>
                                  <p:childTnLst>
                                    <p:set>
                                      <p:cBhvr>
                                        <p:cTn id="722" dur="1" fill="hold">
                                          <p:stCondLst>
                                            <p:cond delay="0"/>
                                          </p:stCondLst>
                                        </p:cTn>
                                        <p:tgtEl>
                                          <p:spTgt spid="1597556"/>
                                        </p:tgtEl>
                                        <p:attrNameLst>
                                          <p:attrName>style.visibility</p:attrName>
                                        </p:attrNameLst>
                                      </p:cBhvr>
                                      <p:to>
                                        <p:strVal val="visible"/>
                                      </p:to>
                                    </p:set>
                                    <p:anim calcmode="lin" valueType="num">
                                      <p:cBhvr>
                                        <p:cTn id="723" dur="500" fill="hold"/>
                                        <p:tgtEl>
                                          <p:spTgt spid="1597556"/>
                                        </p:tgtEl>
                                        <p:attrNameLst>
                                          <p:attrName>ppt_w</p:attrName>
                                        </p:attrNameLst>
                                      </p:cBhvr>
                                      <p:tavLst>
                                        <p:tav tm="0">
                                          <p:val>
                                            <p:strVal val="2/3*#ppt_w"/>
                                          </p:val>
                                        </p:tav>
                                        <p:tav tm="100000">
                                          <p:val>
                                            <p:strVal val="#ppt_w"/>
                                          </p:val>
                                        </p:tav>
                                      </p:tavLst>
                                    </p:anim>
                                    <p:anim calcmode="lin" valueType="num">
                                      <p:cBhvr>
                                        <p:cTn id="724" dur="500" fill="hold"/>
                                        <p:tgtEl>
                                          <p:spTgt spid="1597556"/>
                                        </p:tgtEl>
                                        <p:attrNameLst>
                                          <p:attrName>ppt_h</p:attrName>
                                        </p:attrNameLst>
                                      </p:cBhvr>
                                      <p:tavLst>
                                        <p:tav tm="0">
                                          <p:val>
                                            <p:strVal val="2/3*#ppt_h"/>
                                          </p:val>
                                        </p:tav>
                                        <p:tav tm="100000">
                                          <p:val>
                                            <p:strVal val="#ppt_h"/>
                                          </p:val>
                                        </p:tav>
                                      </p:tavLst>
                                    </p:anim>
                                  </p:childTnLst>
                                </p:cTn>
                              </p:par>
                            </p:childTnLst>
                          </p:cTn>
                        </p:par>
                      </p:childTnLst>
                    </p:cTn>
                  </p:par>
                  <p:par>
                    <p:cTn id="725" fill="hold" nodeType="clickPar">
                      <p:stCondLst>
                        <p:cond delay="indefinite"/>
                      </p:stCondLst>
                      <p:childTnLst>
                        <p:par>
                          <p:cTn id="726" fill="hold" nodeType="withGroup">
                            <p:stCondLst>
                              <p:cond delay="0"/>
                            </p:stCondLst>
                            <p:childTnLst>
                              <p:par>
                                <p:cTn id="727" presetID="23" presetClass="entr" presetSubtype="272" fill="hold" grpId="0" nodeType="clickEffect">
                                  <p:stCondLst>
                                    <p:cond delay="0"/>
                                  </p:stCondLst>
                                  <p:childTnLst>
                                    <p:set>
                                      <p:cBhvr>
                                        <p:cTn id="728" dur="1" fill="hold">
                                          <p:stCondLst>
                                            <p:cond delay="0"/>
                                          </p:stCondLst>
                                        </p:cTn>
                                        <p:tgtEl>
                                          <p:spTgt spid="1597557"/>
                                        </p:tgtEl>
                                        <p:attrNameLst>
                                          <p:attrName>style.visibility</p:attrName>
                                        </p:attrNameLst>
                                      </p:cBhvr>
                                      <p:to>
                                        <p:strVal val="visible"/>
                                      </p:to>
                                    </p:set>
                                    <p:anim calcmode="lin" valueType="num">
                                      <p:cBhvr>
                                        <p:cTn id="729" dur="500" fill="hold"/>
                                        <p:tgtEl>
                                          <p:spTgt spid="1597557"/>
                                        </p:tgtEl>
                                        <p:attrNameLst>
                                          <p:attrName>ppt_w</p:attrName>
                                        </p:attrNameLst>
                                      </p:cBhvr>
                                      <p:tavLst>
                                        <p:tav tm="0">
                                          <p:val>
                                            <p:strVal val="2/3*#ppt_w"/>
                                          </p:val>
                                        </p:tav>
                                        <p:tav tm="100000">
                                          <p:val>
                                            <p:strVal val="#ppt_w"/>
                                          </p:val>
                                        </p:tav>
                                      </p:tavLst>
                                    </p:anim>
                                    <p:anim calcmode="lin" valueType="num">
                                      <p:cBhvr>
                                        <p:cTn id="730" dur="500" fill="hold"/>
                                        <p:tgtEl>
                                          <p:spTgt spid="1597557"/>
                                        </p:tgtEl>
                                        <p:attrNameLst>
                                          <p:attrName>ppt_h</p:attrName>
                                        </p:attrNameLst>
                                      </p:cBhvr>
                                      <p:tavLst>
                                        <p:tav tm="0">
                                          <p:val>
                                            <p:strVal val="2/3*#ppt_h"/>
                                          </p:val>
                                        </p:tav>
                                        <p:tav tm="100000">
                                          <p:val>
                                            <p:strVal val="#ppt_h"/>
                                          </p:val>
                                        </p:tav>
                                      </p:tavLst>
                                    </p:anim>
                                  </p:childTnLst>
                                </p:cTn>
                              </p:par>
                            </p:childTnLst>
                          </p:cTn>
                        </p:par>
                      </p:childTnLst>
                    </p:cTn>
                  </p:par>
                  <p:par>
                    <p:cTn id="731" fill="hold" nodeType="clickPar">
                      <p:stCondLst>
                        <p:cond delay="indefinite"/>
                      </p:stCondLst>
                      <p:childTnLst>
                        <p:par>
                          <p:cTn id="732" fill="hold" nodeType="withGroup">
                            <p:stCondLst>
                              <p:cond delay="0"/>
                            </p:stCondLst>
                            <p:childTnLst>
                              <p:par>
                                <p:cTn id="733" presetID="23" presetClass="entr" presetSubtype="272" fill="hold" grpId="0" nodeType="clickEffect">
                                  <p:stCondLst>
                                    <p:cond delay="0"/>
                                  </p:stCondLst>
                                  <p:childTnLst>
                                    <p:set>
                                      <p:cBhvr>
                                        <p:cTn id="734" dur="1" fill="hold">
                                          <p:stCondLst>
                                            <p:cond delay="0"/>
                                          </p:stCondLst>
                                        </p:cTn>
                                        <p:tgtEl>
                                          <p:spTgt spid="1597558"/>
                                        </p:tgtEl>
                                        <p:attrNameLst>
                                          <p:attrName>style.visibility</p:attrName>
                                        </p:attrNameLst>
                                      </p:cBhvr>
                                      <p:to>
                                        <p:strVal val="visible"/>
                                      </p:to>
                                    </p:set>
                                    <p:anim calcmode="lin" valueType="num">
                                      <p:cBhvr>
                                        <p:cTn id="735" dur="500" fill="hold"/>
                                        <p:tgtEl>
                                          <p:spTgt spid="1597558"/>
                                        </p:tgtEl>
                                        <p:attrNameLst>
                                          <p:attrName>ppt_w</p:attrName>
                                        </p:attrNameLst>
                                      </p:cBhvr>
                                      <p:tavLst>
                                        <p:tav tm="0">
                                          <p:val>
                                            <p:strVal val="2/3*#ppt_w"/>
                                          </p:val>
                                        </p:tav>
                                        <p:tav tm="100000">
                                          <p:val>
                                            <p:strVal val="#ppt_w"/>
                                          </p:val>
                                        </p:tav>
                                      </p:tavLst>
                                    </p:anim>
                                    <p:anim calcmode="lin" valueType="num">
                                      <p:cBhvr>
                                        <p:cTn id="736" dur="500" fill="hold"/>
                                        <p:tgtEl>
                                          <p:spTgt spid="1597558"/>
                                        </p:tgtEl>
                                        <p:attrNameLst>
                                          <p:attrName>ppt_h</p:attrName>
                                        </p:attrNameLst>
                                      </p:cBhvr>
                                      <p:tavLst>
                                        <p:tav tm="0">
                                          <p:val>
                                            <p:strVal val="2/3*#ppt_h"/>
                                          </p:val>
                                        </p:tav>
                                        <p:tav tm="100000">
                                          <p:val>
                                            <p:strVal val="#ppt_h"/>
                                          </p:val>
                                        </p:tav>
                                      </p:tavLst>
                                    </p:anim>
                                  </p:childTnLst>
                                </p:cTn>
                              </p:par>
                            </p:childTnLst>
                          </p:cTn>
                        </p:par>
                      </p:childTnLst>
                    </p:cTn>
                  </p:par>
                  <p:par>
                    <p:cTn id="737" fill="hold" nodeType="clickPar">
                      <p:stCondLst>
                        <p:cond delay="indefinite"/>
                      </p:stCondLst>
                      <p:childTnLst>
                        <p:par>
                          <p:cTn id="738" fill="hold" nodeType="withGroup">
                            <p:stCondLst>
                              <p:cond delay="0"/>
                            </p:stCondLst>
                            <p:childTnLst>
                              <p:par>
                                <p:cTn id="739" presetID="23" presetClass="entr" presetSubtype="272" fill="hold" grpId="0" nodeType="clickEffect">
                                  <p:stCondLst>
                                    <p:cond delay="0"/>
                                  </p:stCondLst>
                                  <p:childTnLst>
                                    <p:set>
                                      <p:cBhvr>
                                        <p:cTn id="740" dur="1" fill="hold">
                                          <p:stCondLst>
                                            <p:cond delay="0"/>
                                          </p:stCondLst>
                                        </p:cTn>
                                        <p:tgtEl>
                                          <p:spTgt spid="1597559"/>
                                        </p:tgtEl>
                                        <p:attrNameLst>
                                          <p:attrName>style.visibility</p:attrName>
                                        </p:attrNameLst>
                                      </p:cBhvr>
                                      <p:to>
                                        <p:strVal val="visible"/>
                                      </p:to>
                                    </p:set>
                                    <p:anim calcmode="lin" valueType="num">
                                      <p:cBhvr>
                                        <p:cTn id="741" dur="500" fill="hold"/>
                                        <p:tgtEl>
                                          <p:spTgt spid="1597559"/>
                                        </p:tgtEl>
                                        <p:attrNameLst>
                                          <p:attrName>ppt_w</p:attrName>
                                        </p:attrNameLst>
                                      </p:cBhvr>
                                      <p:tavLst>
                                        <p:tav tm="0">
                                          <p:val>
                                            <p:strVal val="2/3*#ppt_w"/>
                                          </p:val>
                                        </p:tav>
                                        <p:tav tm="100000">
                                          <p:val>
                                            <p:strVal val="#ppt_w"/>
                                          </p:val>
                                        </p:tav>
                                      </p:tavLst>
                                    </p:anim>
                                    <p:anim calcmode="lin" valueType="num">
                                      <p:cBhvr>
                                        <p:cTn id="742" dur="500" fill="hold"/>
                                        <p:tgtEl>
                                          <p:spTgt spid="1597559"/>
                                        </p:tgtEl>
                                        <p:attrNameLst>
                                          <p:attrName>ppt_h</p:attrName>
                                        </p:attrNameLst>
                                      </p:cBhvr>
                                      <p:tavLst>
                                        <p:tav tm="0">
                                          <p:val>
                                            <p:strVal val="2/3*#ppt_h"/>
                                          </p:val>
                                        </p:tav>
                                        <p:tav tm="100000">
                                          <p:val>
                                            <p:strVal val="#ppt_h"/>
                                          </p:val>
                                        </p:tav>
                                      </p:tavLst>
                                    </p:anim>
                                  </p:childTnLst>
                                </p:cTn>
                              </p:par>
                            </p:childTnLst>
                          </p:cTn>
                        </p:par>
                      </p:childTnLst>
                    </p:cTn>
                  </p:par>
                  <p:par>
                    <p:cTn id="743" fill="hold" nodeType="clickPar">
                      <p:stCondLst>
                        <p:cond delay="indefinite"/>
                      </p:stCondLst>
                      <p:childTnLst>
                        <p:par>
                          <p:cTn id="744" fill="hold" nodeType="withGroup">
                            <p:stCondLst>
                              <p:cond delay="0"/>
                            </p:stCondLst>
                            <p:childTnLst>
                              <p:par>
                                <p:cTn id="745" presetID="23" presetClass="entr" presetSubtype="272" fill="hold" grpId="0" nodeType="clickEffect">
                                  <p:stCondLst>
                                    <p:cond delay="0"/>
                                  </p:stCondLst>
                                  <p:childTnLst>
                                    <p:set>
                                      <p:cBhvr>
                                        <p:cTn id="746" dur="1" fill="hold">
                                          <p:stCondLst>
                                            <p:cond delay="0"/>
                                          </p:stCondLst>
                                        </p:cTn>
                                        <p:tgtEl>
                                          <p:spTgt spid="1597560"/>
                                        </p:tgtEl>
                                        <p:attrNameLst>
                                          <p:attrName>style.visibility</p:attrName>
                                        </p:attrNameLst>
                                      </p:cBhvr>
                                      <p:to>
                                        <p:strVal val="visible"/>
                                      </p:to>
                                    </p:set>
                                    <p:anim calcmode="lin" valueType="num">
                                      <p:cBhvr>
                                        <p:cTn id="747" dur="500" fill="hold"/>
                                        <p:tgtEl>
                                          <p:spTgt spid="1597560"/>
                                        </p:tgtEl>
                                        <p:attrNameLst>
                                          <p:attrName>ppt_w</p:attrName>
                                        </p:attrNameLst>
                                      </p:cBhvr>
                                      <p:tavLst>
                                        <p:tav tm="0">
                                          <p:val>
                                            <p:strVal val="2/3*#ppt_w"/>
                                          </p:val>
                                        </p:tav>
                                        <p:tav tm="100000">
                                          <p:val>
                                            <p:strVal val="#ppt_w"/>
                                          </p:val>
                                        </p:tav>
                                      </p:tavLst>
                                    </p:anim>
                                    <p:anim calcmode="lin" valueType="num">
                                      <p:cBhvr>
                                        <p:cTn id="748" dur="500" fill="hold"/>
                                        <p:tgtEl>
                                          <p:spTgt spid="1597560"/>
                                        </p:tgtEl>
                                        <p:attrNameLst>
                                          <p:attrName>ppt_h</p:attrName>
                                        </p:attrNameLst>
                                      </p:cBhvr>
                                      <p:tavLst>
                                        <p:tav tm="0">
                                          <p:val>
                                            <p:strVal val="2/3*#ppt_h"/>
                                          </p:val>
                                        </p:tav>
                                        <p:tav tm="100000">
                                          <p:val>
                                            <p:strVal val="#ppt_h"/>
                                          </p:val>
                                        </p:tav>
                                      </p:tavLst>
                                    </p:anim>
                                  </p:childTnLst>
                                </p:cTn>
                              </p:par>
                            </p:childTnLst>
                          </p:cTn>
                        </p:par>
                      </p:childTnLst>
                    </p:cTn>
                  </p:par>
                  <p:par>
                    <p:cTn id="749" fill="hold" nodeType="clickPar">
                      <p:stCondLst>
                        <p:cond delay="indefinite"/>
                      </p:stCondLst>
                      <p:childTnLst>
                        <p:par>
                          <p:cTn id="750" fill="hold" nodeType="withGroup">
                            <p:stCondLst>
                              <p:cond delay="0"/>
                            </p:stCondLst>
                            <p:childTnLst>
                              <p:par>
                                <p:cTn id="751" presetID="23" presetClass="entr" presetSubtype="272" fill="hold" grpId="0" nodeType="clickEffect">
                                  <p:stCondLst>
                                    <p:cond delay="0"/>
                                  </p:stCondLst>
                                  <p:childTnLst>
                                    <p:set>
                                      <p:cBhvr>
                                        <p:cTn id="752" dur="1" fill="hold">
                                          <p:stCondLst>
                                            <p:cond delay="0"/>
                                          </p:stCondLst>
                                        </p:cTn>
                                        <p:tgtEl>
                                          <p:spTgt spid="1597561"/>
                                        </p:tgtEl>
                                        <p:attrNameLst>
                                          <p:attrName>style.visibility</p:attrName>
                                        </p:attrNameLst>
                                      </p:cBhvr>
                                      <p:to>
                                        <p:strVal val="visible"/>
                                      </p:to>
                                    </p:set>
                                    <p:anim calcmode="lin" valueType="num">
                                      <p:cBhvr>
                                        <p:cTn id="753" dur="500" fill="hold"/>
                                        <p:tgtEl>
                                          <p:spTgt spid="1597561"/>
                                        </p:tgtEl>
                                        <p:attrNameLst>
                                          <p:attrName>ppt_w</p:attrName>
                                        </p:attrNameLst>
                                      </p:cBhvr>
                                      <p:tavLst>
                                        <p:tav tm="0">
                                          <p:val>
                                            <p:strVal val="2/3*#ppt_w"/>
                                          </p:val>
                                        </p:tav>
                                        <p:tav tm="100000">
                                          <p:val>
                                            <p:strVal val="#ppt_w"/>
                                          </p:val>
                                        </p:tav>
                                      </p:tavLst>
                                    </p:anim>
                                    <p:anim calcmode="lin" valueType="num">
                                      <p:cBhvr>
                                        <p:cTn id="754" dur="500" fill="hold"/>
                                        <p:tgtEl>
                                          <p:spTgt spid="1597561"/>
                                        </p:tgtEl>
                                        <p:attrNameLst>
                                          <p:attrName>ppt_h</p:attrName>
                                        </p:attrNameLst>
                                      </p:cBhvr>
                                      <p:tavLst>
                                        <p:tav tm="0">
                                          <p:val>
                                            <p:strVal val="2/3*#ppt_h"/>
                                          </p:val>
                                        </p:tav>
                                        <p:tav tm="100000">
                                          <p:val>
                                            <p:strVal val="#ppt_h"/>
                                          </p:val>
                                        </p:tav>
                                      </p:tavLst>
                                    </p:anim>
                                  </p:childTnLst>
                                </p:cTn>
                              </p:par>
                            </p:childTnLst>
                          </p:cTn>
                        </p:par>
                      </p:childTnLst>
                    </p:cTn>
                  </p:par>
                  <p:par>
                    <p:cTn id="755" fill="hold" nodeType="clickPar">
                      <p:stCondLst>
                        <p:cond delay="indefinite"/>
                      </p:stCondLst>
                      <p:childTnLst>
                        <p:par>
                          <p:cTn id="756" fill="hold" nodeType="withGroup">
                            <p:stCondLst>
                              <p:cond delay="0"/>
                            </p:stCondLst>
                            <p:childTnLst>
                              <p:par>
                                <p:cTn id="757" presetID="23" presetClass="entr" presetSubtype="272" fill="hold" grpId="0" nodeType="clickEffect">
                                  <p:stCondLst>
                                    <p:cond delay="0"/>
                                  </p:stCondLst>
                                  <p:childTnLst>
                                    <p:set>
                                      <p:cBhvr>
                                        <p:cTn id="758" dur="1" fill="hold">
                                          <p:stCondLst>
                                            <p:cond delay="0"/>
                                          </p:stCondLst>
                                        </p:cTn>
                                        <p:tgtEl>
                                          <p:spTgt spid="1597562"/>
                                        </p:tgtEl>
                                        <p:attrNameLst>
                                          <p:attrName>style.visibility</p:attrName>
                                        </p:attrNameLst>
                                      </p:cBhvr>
                                      <p:to>
                                        <p:strVal val="visible"/>
                                      </p:to>
                                    </p:set>
                                    <p:anim calcmode="lin" valueType="num">
                                      <p:cBhvr>
                                        <p:cTn id="759" dur="500" fill="hold"/>
                                        <p:tgtEl>
                                          <p:spTgt spid="1597562"/>
                                        </p:tgtEl>
                                        <p:attrNameLst>
                                          <p:attrName>ppt_w</p:attrName>
                                        </p:attrNameLst>
                                      </p:cBhvr>
                                      <p:tavLst>
                                        <p:tav tm="0">
                                          <p:val>
                                            <p:strVal val="2/3*#ppt_w"/>
                                          </p:val>
                                        </p:tav>
                                        <p:tav tm="100000">
                                          <p:val>
                                            <p:strVal val="#ppt_w"/>
                                          </p:val>
                                        </p:tav>
                                      </p:tavLst>
                                    </p:anim>
                                    <p:anim calcmode="lin" valueType="num">
                                      <p:cBhvr>
                                        <p:cTn id="760" dur="500" fill="hold"/>
                                        <p:tgtEl>
                                          <p:spTgt spid="1597562"/>
                                        </p:tgtEl>
                                        <p:attrNameLst>
                                          <p:attrName>ppt_h</p:attrName>
                                        </p:attrNameLst>
                                      </p:cBhvr>
                                      <p:tavLst>
                                        <p:tav tm="0">
                                          <p:val>
                                            <p:strVal val="2/3*#ppt_h"/>
                                          </p:val>
                                        </p:tav>
                                        <p:tav tm="100000">
                                          <p:val>
                                            <p:strVal val="#ppt_h"/>
                                          </p:val>
                                        </p:tav>
                                      </p:tavLst>
                                    </p:anim>
                                  </p:childTnLst>
                                </p:cTn>
                              </p:par>
                            </p:childTnLst>
                          </p:cTn>
                        </p:par>
                      </p:childTnLst>
                    </p:cTn>
                  </p:par>
                  <p:par>
                    <p:cTn id="761" fill="hold" nodeType="clickPar">
                      <p:stCondLst>
                        <p:cond delay="indefinite"/>
                      </p:stCondLst>
                      <p:childTnLst>
                        <p:par>
                          <p:cTn id="762" fill="hold" nodeType="withGroup">
                            <p:stCondLst>
                              <p:cond delay="0"/>
                            </p:stCondLst>
                            <p:childTnLst>
                              <p:par>
                                <p:cTn id="763" presetID="23" presetClass="entr" presetSubtype="272" fill="hold" grpId="0" nodeType="clickEffect">
                                  <p:stCondLst>
                                    <p:cond delay="0"/>
                                  </p:stCondLst>
                                  <p:childTnLst>
                                    <p:set>
                                      <p:cBhvr>
                                        <p:cTn id="764" dur="1" fill="hold">
                                          <p:stCondLst>
                                            <p:cond delay="0"/>
                                          </p:stCondLst>
                                        </p:cTn>
                                        <p:tgtEl>
                                          <p:spTgt spid="1597563"/>
                                        </p:tgtEl>
                                        <p:attrNameLst>
                                          <p:attrName>style.visibility</p:attrName>
                                        </p:attrNameLst>
                                      </p:cBhvr>
                                      <p:to>
                                        <p:strVal val="visible"/>
                                      </p:to>
                                    </p:set>
                                    <p:anim calcmode="lin" valueType="num">
                                      <p:cBhvr>
                                        <p:cTn id="765" dur="500" fill="hold"/>
                                        <p:tgtEl>
                                          <p:spTgt spid="1597563"/>
                                        </p:tgtEl>
                                        <p:attrNameLst>
                                          <p:attrName>ppt_w</p:attrName>
                                        </p:attrNameLst>
                                      </p:cBhvr>
                                      <p:tavLst>
                                        <p:tav tm="0">
                                          <p:val>
                                            <p:strVal val="2/3*#ppt_w"/>
                                          </p:val>
                                        </p:tav>
                                        <p:tav tm="100000">
                                          <p:val>
                                            <p:strVal val="#ppt_w"/>
                                          </p:val>
                                        </p:tav>
                                      </p:tavLst>
                                    </p:anim>
                                    <p:anim calcmode="lin" valueType="num">
                                      <p:cBhvr>
                                        <p:cTn id="766" dur="500" fill="hold"/>
                                        <p:tgtEl>
                                          <p:spTgt spid="1597563"/>
                                        </p:tgtEl>
                                        <p:attrNameLst>
                                          <p:attrName>ppt_h</p:attrName>
                                        </p:attrNameLst>
                                      </p:cBhvr>
                                      <p:tavLst>
                                        <p:tav tm="0">
                                          <p:val>
                                            <p:strVal val="2/3*#ppt_h"/>
                                          </p:val>
                                        </p:tav>
                                        <p:tav tm="100000">
                                          <p:val>
                                            <p:strVal val="#ppt_h"/>
                                          </p:val>
                                        </p:tav>
                                      </p:tavLst>
                                    </p:anim>
                                  </p:childTnLst>
                                </p:cTn>
                              </p:par>
                            </p:childTnLst>
                          </p:cTn>
                        </p:par>
                      </p:childTnLst>
                    </p:cTn>
                  </p:par>
                  <p:par>
                    <p:cTn id="767" fill="hold" nodeType="clickPar">
                      <p:stCondLst>
                        <p:cond delay="indefinite"/>
                      </p:stCondLst>
                      <p:childTnLst>
                        <p:par>
                          <p:cTn id="768" fill="hold" nodeType="withGroup">
                            <p:stCondLst>
                              <p:cond delay="0"/>
                            </p:stCondLst>
                            <p:childTnLst>
                              <p:par>
                                <p:cTn id="769" presetID="23" presetClass="entr" presetSubtype="272" fill="hold" grpId="0" nodeType="clickEffect">
                                  <p:stCondLst>
                                    <p:cond delay="0"/>
                                  </p:stCondLst>
                                  <p:childTnLst>
                                    <p:set>
                                      <p:cBhvr>
                                        <p:cTn id="770" dur="1" fill="hold">
                                          <p:stCondLst>
                                            <p:cond delay="0"/>
                                          </p:stCondLst>
                                        </p:cTn>
                                        <p:tgtEl>
                                          <p:spTgt spid="1597564"/>
                                        </p:tgtEl>
                                        <p:attrNameLst>
                                          <p:attrName>style.visibility</p:attrName>
                                        </p:attrNameLst>
                                      </p:cBhvr>
                                      <p:to>
                                        <p:strVal val="visible"/>
                                      </p:to>
                                    </p:set>
                                    <p:anim calcmode="lin" valueType="num">
                                      <p:cBhvr>
                                        <p:cTn id="771" dur="500" fill="hold"/>
                                        <p:tgtEl>
                                          <p:spTgt spid="1597564"/>
                                        </p:tgtEl>
                                        <p:attrNameLst>
                                          <p:attrName>ppt_w</p:attrName>
                                        </p:attrNameLst>
                                      </p:cBhvr>
                                      <p:tavLst>
                                        <p:tav tm="0">
                                          <p:val>
                                            <p:strVal val="2/3*#ppt_w"/>
                                          </p:val>
                                        </p:tav>
                                        <p:tav tm="100000">
                                          <p:val>
                                            <p:strVal val="#ppt_w"/>
                                          </p:val>
                                        </p:tav>
                                      </p:tavLst>
                                    </p:anim>
                                    <p:anim calcmode="lin" valueType="num">
                                      <p:cBhvr>
                                        <p:cTn id="772" dur="500" fill="hold"/>
                                        <p:tgtEl>
                                          <p:spTgt spid="1597564"/>
                                        </p:tgtEl>
                                        <p:attrNameLst>
                                          <p:attrName>ppt_h</p:attrName>
                                        </p:attrNameLst>
                                      </p:cBhvr>
                                      <p:tavLst>
                                        <p:tav tm="0">
                                          <p:val>
                                            <p:strVal val="2/3*#ppt_h"/>
                                          </p:val>
                                        </p:tav>
                                        <p:tav tm="100000">
                                          <p:val>
                                            <p:strVal val="#ppt_h"/>
                                          </p:val>
                                        </p:tav>
                                      </p:tavLst>
                                    </p:anim>
                                  </p:childTnLst>
                                </p:cTn>
                              </p:par>
                            </p:childTnLst>
                          </p:cTn>
                        </p:par>
                      </p:childTnLst>
                    </p:cTn>
                  </p:par>
                  <p:par>
                    <p:cTn id="773" fill="hold" nodeType="clickPar">
                      <p:stCondLst>
                        <p:cond delay="indefinite"/>
                      </p:stCondLst>
                      <p:childTnLst>
                        <p:par>
                          <p:cTn id="774" fill="hold" nodeType="withGroup">
                            <p:stCondLst>
                              <p:cond delay="0"/>
                            </p:stCondLst>
                            <p:childTnLst>
                              <p:par>
                                <p:cTn id="775" presetID="23" presetClass="entr" presetSubtype="272" fill="hold" grpId="0" nodeType="clickEffect">
                                  <p:stCondLst>
                                    <p:cond delay="0"/>
                                  </p:stCondLst>
                                  <p:childTnLst>
                                    <p:set>
                                      <p:cBhvr>
                                        <p:cTn id="776" dur="1" fill="hold">
                                          <p:stCondLst>
                                            <p:cond delay="0"/>
                                          </p:stCondLst>
                                        </p:cTn>
                                        <p:tgtEl>
                                          <p:spTgt spid="1597565"/>
                                        </p:tgtEl>
                                        <p:attrNameLst>
                                          <p:attrName>style.visibility</p:attrName>
                                        </p:attrNameLst>
                                      </p:cBhvr>
                                      <p:to>
                                        <p:strVal val="visible"/>
                                      </p:to>
                                    </p:set>
                                    <p:anim calcmode="lin" valueType="num">
                                      <p:cBhvr>
                                        <p:cTn id="777" dur="500" fill="hold"/>
                                        <p:tgtEl>
                                          <p:spTgt spid="1597565"/>
                                        </p:tgtEl>
                                        <p:attrNameLst>
                                          <p:attrName>ppt_w</p:attrName>
                                        </p:attrNameLst>
                                      </p:cBhvr>
                                      <p:tavLst>
                                        <p:tav tm="0">
                                          <p:val>
                                            <p:strVal val="2/3*#ppt_w"/>
                                          </p:val>
                                        </p:tav>
                                        <p:tav tm="100000">
                                          <p:val>
                                            <p:strVal val="#ppt_w"/>
                                          </p:val>
                                        </p:tav>
                                      </p:tavLst>
                                    </p:anim>
                                    <p:anim calcmode="lin" valueType="num">
                                      <p:cBhvr>
                                        <p:cTn id="778" dur="500" fill="hold"/>
                                        <p:tgtEl>
                                          <p:spTgt spid="1597565"/>
                                        </p:tgtEl>
                                        <p:attrNameLst>
                                          <p:attrName>ppt_h</p:attrName>
                                        </p:attrNameLst>
                                      </p:cBhvr>
                                      <p:tavLst>
                                        <p:tav tm="0">
                                          <p:val>
                                            <p:strVal val="2/3*#ppt_h"/>
                                          </p:val>
                                        </p:tav>
                                        <p:tav tm="100000">
                                          <p:val>
                                            <p:strVal val="#ppt_h"/>
                                          </p:val>
                                        </p:tav>
                                      </p:tavLst>
                                    </p:anim>
                                  </p:childTnLst>
                                </p:cTn>
                              </p:par>
                            </p:childTnLst>
                          </p:cTn>
                        </p:par>
                      </p:childTnLst>
                    </p:cTn>
                  </p:par>
                  <p:par>
                    <p:cTn id="779" fill="hold" nodeType="clickPar">
                      <p:stCondLst>
                        <p:cond delay="indefinite"/>
                      </p:stCondLst>
                      <p:childTnLst>
                        <p:par>
                          <p:cTn id="780" fill="hold" nodeType="withGroup">
                            <p:stCondLst>
                              <p:cond delay="0"/>
                            </p:stCondLst>
                            <p:childTnLst>
                              <p:par>
                                <p:cTn id="781" presetID="1" presetClass="entr" presetSubtype="0" fill="hold" nodeType="clickEffect">
                                  <p:stCondLst>
                                    <p:cond delay="0"/>
                                  </p:stCondLst>
                                  <p:childTnLst>
                                    <p:set>
                                      <p:cBhvr>
                                        <p:cTn id="782" dur="1" fill="hold">
                                          <p:stCondLst>
                                            <p:cond delay="499"/>
                                          </p:stCondLst>
                                        </p:cTn>
                                        <p:tgtEl>
                                          <p:spTgt spid="1597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43" grpId="0" animBg="1"/>
      <p:bldP spid="1597444" grpId="0" autoUpdateAnimBg="0"/>
      <p:bldP spid="1597445" grpId="0" animBg="1" autoUpdateAnimBg="0"/>
      <p:bldP spid="1597446" grpId="0" animBg="1"/>
      <p:bldP spid="1597447" grpId="0" autoUpdateAnimBg="0"/>
      <p:bldP spid="1597448" grpId="0" animBg="1"/>
      <p:bldP spid="1597449" grpId="0" autoUpdateAnimBg="0"/>
      <p:bldP spid="1597450" grpId="0" animBg="1"/>
      <p:bldP spid="1597451" grpId="0" autoUpdateAnimBg="0"/>
      <p:bldP spid="1597452" grpId="0" animBg="1"/>
      <p:bldP spid="1597453" grpId="0" animBg="1"/>
      <p:bldP spid="1597454" grpId="0" autoUpdateAnimBg="0"/>
      <p:bldP spid="1597455" grpId="0" animBg="1"/>
      <p:bldP spid="1597456" grpId="0" autoUpdateAnimBg="0"/>
      <p:bldP spid="1597460" grpId="0" animBg="1"/>
      <p:bldP spid="1597461" grpId="0" autoUpdateAnimBg="0"/>
      <p:bldP spid="1597462" grpId="0" autoUpdateAnimBg="0"/>
      <p:bldP spid="1597463" grpId="0" animBg="1" autoUpdateAnimBg="0"/>
      <p:bldP spid="1597464" grpId="0" autoUpdateAnimBg="0"/>
      <p:bldP spid="1597465" grpId="0" animBg="1" autoUpdateAnimBg="0"/>
      <p:bldP spid="1597466" grpId="0" autoUpdateAnimBg="0"/>
      <p:bldP spid="1597467" grpId="0" animBg="1" autoUpdateAnimBg="0"/>
      <p:bldP spid="1597468" grpId="0" autoUpdateAnimBg="0"/>
      <p:bldP spid="1597469" grpId="0" autoUpdateAnimBg="0"/>
      <p:bldP spid="1597470" grpId="0" autoUpdateAnimBg="0"/>
      <p:bldP spid="1597471" grpId="0" autoUpdateAnimBg="0"/>
      <p:bldP spid="1597472" grpId="0" autoUpdateAnimBg="0"/>
      <p:bldP spid="1597473" grpId="0" autoUpdateAnimBg="0"/>
      <p:bldP spid="1597474" grpId="0" autoUpdateAnimBg="0"/>
      <p:bldP spid="1597475" grpId="0" autoUpdateAnimBg="0"/>
      <p:bldP spid="1597476" grpId="0" autoUpdateAnimBg="0"/>
      <p:bldP spid="1597477" grpId="0" autoUpdateAnimBg="0"/>
      <p:bldP spid="1597478" grpId="0" autoUpdateAnimBg="0"/>
      <p:bldP spid="1597484" grpId="0" autoUpdateAnimBg="0"/>
      <p:bldP spid="1597485" grpId="0" autoUpdateAnimBg="0"/>
      <p:bldP spid="1597487" grpId="0" autoUpdateAnimBg="0"/>
      <p:bldP spid="1597488" grpId="0" autoUpdateAnimBg="0"/>
      <p:bldP spid="1597489" grpId="0" autoUpdateAnimBg="0"/>
      <p:bldP spid="1597490" grpId="0" autoUpdateAnimBg="0"/>
      <p:bldP spid="1597491" grpId="0" autoUpdateAnimBg="0"/>
      <p:bldP spid="1597492" grpId="0" autoUpdateAnimBg="0"/>
      <p:bldP spid="1597493" grpId="0" autoUpdateAnimBg="0"/>
      <p:bldP spid="1597494" grpId="0" autoUpdateAnimBg="0"/>
      <p:bldP spid="1597495" grpId="0" autoUpdateAnimBg="0"/>
      <p:bldP spid="1597496" grpId="0" autoUpdateAnimBg="0"/>
      <p:bldP spid="1597497" grpId="0" autoUpdateAnimBg="0"/>
      <p:bldP spid="1597498" grpId="0" autoUpdateAnimBg="0"/>
      <p:bldP spid="1597499" grpId="0" autoUpdateAnimBg="0"/>
      <p:bldP spid="1597500" grpId="0" autoUpdateAnimBg="0"/>
      <p:bldP spid="1597501" grpId="0" autoUpdateAnimBg="0"/>
      <p:bldP spid="1597503" grpId="0" autoUpdateAnimBg="0"/>
      <p:bldP spid="1597504" grpId="0" autoUpdateAnimBg="0"/>
      <p:bldP spid="1597505" grpId="0" autoUpdateAnimBg="0"/>
      <p:bldP spid="1597506" grpId="0" autoUpdateAnimBg="0"/>
      <p:bldP spid="1597507" grpId="0" autoUpdateAnimBg="0"/>
      <p:bldP spid="1597508" grpId="0" autoUpdateAnimBg="0"/>
      <p:bldP spid="1597509" grpId="0" autoUpdateAnimBg="0"/>
      <p:bldP spid="1597510" grpId="0" autoUpdateAnimBg="0"/>
      <p:bldP spid="1597511" grpId="0" autoUpdateAnimBg="0"/>
      <p:bldP spid="1597512" grpId="0" autoUpdateAnimBg="0"/>
      <p:bldP spid="1597513" grpId="0" autoUpdateAnimBg="0"/>
      <p:bldP spid="1597514" grpId="0" autoUpdateAnimBg="0"/>
      <p:bldP spid="1597515" grpId="0" autoUpdateAnimBg="0"/>
      <p:bldP spid="1597516" grpId="0" autoUpdateAnimBg="0"/>
      <p:bldP spid="1597517" grpId="0" autoUpdateAnimBg="0"/>
      <p:bldP spid="1597519" grpId="0" autoUpdateAnimBg="0"/>
      <p:bldP spid="1597520" grpId="0" autoUpdateAnimBg="0"/>
      <p:bldP spid="1597521" grpId="0" autoUpdateAnimBg="0"/>
      <p:bldP spid="1597522" grpId="0" autoUpdateAnimBg="0"/>
      <p:bldP spid="1597523" grpId="0" autoUpdateAnimBg="0"/>
      <p:bldP spid="1597524" grpId="0" autoUpdateAnimBg="0"/>
      <p:bldP spid="1597525" grpId="0" autoUpdateAnimBg="0"/>
      <p:bldP spid="1597526" grpId="0" autoUpdateAnimBg="0"/>
      <p:bldP spid="1597527" grpId="0" autoUpdateAnimBg="0"/>
      <p:bldP spid="1597528" grpId="0" autoUpdateAnimBg="0"/>
      <p:bldP spid="1597529" grpId="0" autoUpdateAnimBg="0"/>
      <p:bldP spid="1597530" grpId="0" autoUpdateAnimBg="0"/>
      <p:bldP spid="1597531" grpId="0" autoUpdateAnimBg="0"/>
      <p:bldP spid="1597532" grpId="0" autoUpdateAnimBg="0"/>
      <p:bldP spid="1597533" grpId="0" autoUpdateAnimBg="0"/>
      <p:bldP spid="1597534" grpId="0" autoUpdateAnimBg="0"/>
      <p:bldP spid="1597537" grpId="0" animBg="1"/>
      <p:bldP spid="1597538" grpId="0" autoUpdateAnimBg="0"/>
      <p:bldP spid="1597539" grpId="0" autoUpdateAnimBg="0"/>
      <p:bldP spid="1597540" grpId="0" autoUpdateAnimBg="0"/>
      <p:bldP spid="1597541" grpId="0" autoUpdateAnimBg="0"/>
      <p:bldP spid="1597542" grpId="0" animBg="1" autoUpdateAnimBg="0"/>
      <p:bldP spid="1597543" grpId="0" autoUpdateAnimBg="0"/>
      <p:bldP spid="1597544" grpId="0" autoUpdateAnimBg="0"/>
      <p:bldP spid="1597545" grpId="0" autoUpdateAnimBg="0"/>
      <p:bldP spid="1597546" grpId="0" autoUpdateAnimBg="0"/>
      <p:bldP spid="1597547" grpId="0" autoUpdateAnimBg="0"/>
      <p:bldP spid="1597548" grpId="0" autoUpdateAnimBg="0"/>
      <p:bldP spid="1597549" grpId="0" autoUpdateAnimBg="0"/>
      <p:bldP spid="1597550" grpId="0" autoUpdateAnimBg="0"/>
      <p:bldP spid="1597551" grpId="0" autoUpdateAnimBg="0"/>
      <p:bldP spid="1597556" grpId="0" autoUpdateAnimBg="0"/>
      <p:bldP spid="1597557" grpId="0" autoUpdateAnimBg="0"/>
      <p:bldP spid="1597558" grpId="0" autoUpdateAnimBg="0"/>
      <p:bldP spid="1597559" grpId="0" autoUpdateAnimBg="0"/>
      <p:bldP spid="1597560" grpId="0" autoUpdateAnimBg="0"/>
      <p:bldP spid="1597561" grpId="0" autoUpdateAnimBg="0"/>
      <p:bldP spid="1597562" grpId="0" autoUpdateAnimBg="0"/>
      <p:bldP spid="1597563" grpId="0" autoUpdateAnimBg="0"/>
      <p:bldP spid="1597564" grpId="0" autoUpdateAnimBg="0"/>
      <p:bldP spid="1597565" grpId="0" autoUpdateAnimBg="0"/>
      <p:bldP spid="1597595" grpId="0" animBg="1" autoUpdateAnimBg="0"/>
      <p:bldP spid="1597597" grpId="0" animBg="1" autoUpdateAnimBg="0"/>
      <p:bldP spid="1597592" grpId="0" autoUpdateAnimBg="0"/>
      <p:bldP spid="1597481" grpId="0" autoUpdateAnimBg="0"/>
      <p:bldP spid="1597480" grpId="0" autoUpdateAnimBg="0"/>
      <p:bldP spid="1597479" grpId="0" autoUpdateAnimBg="0"/>
      <p:bldP spid="1597591" grpId="0" autoUpdateAnimBg="0"/>
      <p:bldP spid="1597482" grpId="0" autoUpdateAnimBg="0"/>
      <p:bldP spid="1597457" grpId="0" animBg="1"/>
      <p:bldP spid="1597458" grpId="0" animBg="1"/>
      <p:bldP spid="1597459" grpId="0" autoUpdateAnimBg="0"/>
      <p:bldP spid="1597486" grpId="0" autoUpdateAnimBg="0"/>
      <p:bldP spid="1597554" grpId="0" autoUpdateAnimBg="0"/>
      <p:bldP spid="1597502" grpId="0" autoUpdateAnimBg="0"/>
      <p:bldP spid="1597518" grpId="0" autoUpdateAnimBg="0"/>
      <p:bldP spid="1597535" grpId="0" animBg="1"/>
      <p:bldP spid="1597536" grpId="0" autoUpdateAnimBg="0"/>
      <p:bldP spid="1597553" grpId="0" autoUpdateAnimBg="0"/>
      <p:bldP spid="1597483" grpId="0" autoUpdateAnimBg="0"/>
      <p:bldP spid="1597552" grpId="0" autoUpdateAnimBg="0"/>
      <p:bldP spid="1597555" grpId="0" autoUpdateAnimBg="0"/>
      <p:bldP spid="1597621"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8"/>
          <p:cNvSpPr>
            <a:spLocks noChangeArrowheads="1"/>
          </p:cNvSpPr>
          <p:nvPr/>
        </p:nvSpPr>
        <p:spPr bwMode="auto">
          <a:xfrm>
            <a:off x="361950" y="1249363"/>
            <a:ext cx="9105900" cy="485775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6807" name="WordArt 1033"/>
          <p:cNvSpPr>
            <a:spLocks noChangeArrowheads="1" noChangeShapeType="1" noTextEdit="1"/>
          </p:cNvSpPr>
          <p:nvPr/>
        </p:nvSpPr>
        <p:spPr bwMode="auto">
          <a:xfrm rot="-2630719">
            <a:off x="6705600" y="2982913"/>
            <a:ext cx="2905125" cy="1457325"/>
          </a:xfrm>
          <a:prstGeom prst="rect">
            <a:avLst/>
          </a:prstGeom>
        </p:spPr>
        <p:txBody>
          <a:bodyPr wrap="none" fromWordArt="1">
            <a:prstTxWarp prst="textSlantUp">
              <a:avLst>
                <a:gd name="adj" fmla="val 55556"/>
              </a:avLst>
            </a:prstTxWarp>
          </a:bodyPr>
          <a:lstStyle/>
          <a:p>
            <a:r>
              <a:rPr lang="fr-FR" sz="3600" kern="10" dirty="0">
                <a:ln w="9525">
                  <a:solidFill>
                    <a:schemeClr val="folHlink"/>
                  </a:solidFill>
                  <a:round/>
                  <a:headEnd type="none" w="sm" len="sm"/>
                  <a:tailEnd type="none" w="sm" len="sm"/>
                </a:ln>
                <a:solidFill>
                  <a:schemeClr val="folHlink"/>
                </a:solidFill>
                <a:latin typeface="Arial Black" panose="020B0A04020102020204" pitchFamily="34" charset="0"/>
              </a:rPr>
              <a:t>Résultats</a:t>
            </a:r>
          </a:p>
        </p:txBody>
      </p:sp>
      <p:sp>
        <p:nvSpPr>
          <p:cNvPr id="76813" name="Text Box 1042"/>
          <p:cNvSpPr txBox="1">
            <a:spLocks noChangeArrowheads="1"/>
          </p:cNvSpPr>
          <p:nvPr/>
        </p:nvSpPr>
        <p:spPr bwMode="auto">
          <a:xfrm>
            <a:off x="593725" y="735013"/>
            <a:ext cx="20653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Ressources</a:t>
            </a:r>
          </a:p>
        </p:txBody>
      </p:sp>
      <p:sp>
        <p:nvSpPr>
          <p:cNvPr id="76814" name="Rectangle 1048"/>
          <p:cNvSpPr>
            <a:spLocks noChangeArrowheads="1"/>
          </p:cNvSpPr>
          <p:nvPr/>
        </p:nvSpPr>
        <p:spPr bwMode="auto">
          <a:xfrm>
            <a:off x="2895600" y="3059113"/>
            <a:ext cx="3905250" cy="12382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nvGrpSpPr>
          <p:cNvPr id="76816" name="Group 1050"/>
          <p:cNvGrpSpPr>
            <a:grpSpLocks/>
          </p:cNvGrpSpPr>
          <p:nvPr/>
        </p:nvGrpSpPr>
        <p:grpSpPr bwMode="auto">
          <a:xfrm>
            <a:off x="2859088" y="706438"/>
            <a:ext cx="3903662" cy="2233612"/>
            <a:chOff x="1800" y="354"/>
            <a:chExt cx="2460" cy="1407"/>
          </a:xfrm>
        </p:grpSpPr>
        <p:grpSp>
          <p:nvGrpSpPr>
            <p:cNvPr id="76846" name="Group 1051"/>
            <p:cNvGrpSpPr>
              <a:grpSpLocks/>
            </p:cNvGrpSpPr>
            <p:nvPr/>
          </p:nvGrpSpPr>
          <p:grpSpPr bwMode="auto">
            <a:xfrm>
              <a:off x="1800" y="870"/>
              <a:ext cx="2460" cy="891"/>
              <a:chOff x="1800" y="870"/>
              <a:chExt cx="2460" cy="891"/>
            </a:xfrm>
          </p:grpSpPr>
          <p:sp>
            <p:nvSpPr>
              <p:cNvPr id="76848" name="Rectangle 1052"/>
              <p:cNvSpPr>
                <a:spLocks noChangeArrowheads="1"/>
              </p:cNvSpPr>
              <p:nvPr/>
            </p:nvSpPr>
            <p:spPr bwMode="auto">
              <a:xfrm>
                <a:off x="1800" y="924"/>
                <a:ext cx="2460" cy="78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6849" name="WordArt 1053"/>
              <p:cNvSpPr>
                <a:spLocks noChangeArrowheads="1" noChangeShapeType="1" noTextEdit="1"/>
              </p:cNvSpPr>
              <p:nvPr/>
            </p:nvSpPr>
            <p:spPr bwMode="auto">
              <a:xfrm rot="624899">
                <a:off x="2316" y="870"/>
                <a:ext cx="1236" cy="891"/>
              </a:xfrm>
              <a:prstGeom prst="rect">
                <a:avLst/>
              </a:prstGeom>
            </p:spPr>
            <p:txBody>
              <a:bodyPr wrap="none" fromWordArt="1">
                <a:prstTxWarp prst="textSlantUp">
                  <a:avLst>
                    <a:gd name="adj" fmla="val 55556"/>
                  </a:avLst>
                </a:prstTxWarp>
              </a:bodyPr>
              <a:lstStyle/>
              <a:p>
                <a:r>
                  <a:rPr lang="fr-FR" kern="10">
                    <a:ln w="9525">
                      <a:solidFill>
                        <a:srgbClr val="000000"/>
                      </a:solidFill>
                      <a:round/>
                      <a:headEnd type="none" w="sm" len="sm"/>
                      <a:tailEnd type="none" w="sm" len="sm"/>
                    </a:ln>
                    <a:solidFill>
                      <a:srgbClr val="000000"/>
                    </a:solidFill>
                    <a:latin typeface="Arial Black" panose="020B0A04020102020204" pitchFamily="34" charset="0"/>
                  </a:rPr>
                  <a:t>Traduction des </a:t>
                </a:r>
              </a:p>
              <a:p>
                <a:r>
                  <a:rPr lang="fr-FR" kern="10">
                    <a:ln w="9525">
                      <a:solidFill>
                        <a:srgbClr val="000000"/>
                      </a:solidFill>
                      <a:round/>
                      <a:headEnd type="none" w="sm" len="sm"/>
                      <a:tailEnd type="none" w="sm" len="sm"/>
                    </a:ln>
                    <a:solidFill>
                      <a:srgbClr val="000000"/>
                    </a:solidFill>
                    <a:latin typeface="Arial Black" panose="020B0A04020102020204" pitchFamily="34" charset="0"/>
                  </a:rPr>
                  <a:t>besoins Client</a:t>
                </a:r>
              </a:p>
            </p:txBody>
          </p:sp>
        </p:grpSp>
        <p:sp>
          <p:nvSpPr>
            <p:cNvPr id="76847" name="Text Box 1054"/>
            <p:cNvSpPr txBox="1">
              <a:spLocks noChangeArrowheads="1"/>
            </p:cNvSpPr>
            <p:nvPr/>
          </p:nvSpPr>
          <p:spPr bwMode="auto">
            <a:xfrm>
              <a:off x="2474" y="354"/>
              <a:ext cx="9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Activités</a:t>
              </a:r>
            </a:p>
          </p:txBody>
        </p:sp>
      </p:grpSp>
      <p:sp>
        <p:nvSpPr>
          <p:cNvPr id="76817" name="Rectangle 1056"/>
          <p:cNvSpPr>
            <a:spLocks noChangeArrowheads="1"/>
          </p:cNvSpPr>
          <p:nvPr/>
        </p:nvSpPr>
        <p:spPr bwMode="auto">
          <a:xfrm>
            <a:off x="3057525" y="1677988"/>
            <a:ext cx="3648075" cy="11017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30242" name="Rectangle 1058"/>
          <p:cNvSpPr>
            <a:spLocks noChangeArrowheads="1"/>
          </p:cNvSpPr>
          <p:nvPr/>
        </p:nvSpPr>
        <p:spPr bwMode="auto">
          <a:xfrm>
            <a:off x="534988" y="1569260"/>
            <a:ext cx="8763000" cy="4029075"/>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nvGrpSpPr>
          <p:cNvPr id="1630273" name="Group 1089"/>
          <p:cNvGrpSpPr>
            <a:grpSpLocks/>
          </p:cNvGrpSpPr>
          <p:nvPr/>
        </p:nvGrpSpPr>
        <p:grpSpPr bwMode="auto">
          <a:xfrm>
            <a:off x="4275138" y="1677988"/>
            <a:ext cx="3078162" cy="738187"/>
            <a:chOff x="2693" y="1057"/>
            <a:chExt cx="1939" cy="465"/>
          </a:xfrm>
        </p:grpSpPr>
        <p:sp>
          <p:nvSpPr>
            <p:cNvPr id="76843" name="Text Box 1059"/>
            <p:cNvSpPr txBox="1">
              <a:spLocks noChangeArrowheads="1"/>
            </p:cNvSpPr>
            <p:nvPr/>
          </p:nvSpPr>
          <p:spPr bwMode="auto">
            <a:xfrm>
              <a:off x="2693" y="1057"/>
              <a:ext cx="1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2000" dirty="0">
                  <a:solidFill>
                    <a:srgbClr val="009900"/>
                  </a:solidFill>
                </a:rPr>
                <a:t>NIVEAU N-1</a:t>
              </a:r>
            </a:p>
          </p:txBody>
        </p:sp>
        <p:sp>
          <p:nvSpPr>
            <p:cNvPr id="76844" name="Line 1062"/>
            <p:cNvSpPr>
              <a:spLocks noChangeShapeType="1"/>
            </p:cNvSpPr>
            <p:nvPr/>
          </p:nvSpPr>
          <p:spPr bwMode="auto">
            <a:xfrm>
              <a:off x="2964" y="1307"/>
              <a:ext cx="0" cy="215"/>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6845" name="Text Box 1065"/>
            <p:cNvSpPr txBox="1">
              <a:spLocks noChangeArrowheads="1"/>
            </p:cNvSpPr>
            <p:nvPr/>
          </p:nvSpPr>
          <p:spPr bwMode="auto">
            <a:xfrm>
              <a:off x="2964" y="1255"/>
              <a:ext cx="16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fr-FR" altLang="fr-FR" sz="1600" dirty="0">
                  <a:solidFill>
                    <a:srgbClr val="009900"/>
                  </a:solidFill>
                </a:rPr>
                <a:t>(</a:t>
              </a:r>
              <a:r>
                <a:rPr lang="fr-FR" altLang="fr-FR" sz="1600" dirty="0" err="1">
                  <a:solidFill>
                    <a:srgbClr val="009900"/>
                  </a:solidFill>
                </a:rPr>
                <a:t>Coeff</a:t>
              </a:r>
              <a:r>
                <a:rPr lang="fr-FR" altLang="fr-FR" sz="1600" dirty="0">
                  <a:solidFill>
                    <a:srgbClr val="009900"/>
                  </a:solidFill>
                </a:rPr>
                <a:t>. de nomenclature)</a:t>
              </a:r>
            </a:p>
          </p:txBody>
        </p:sp>
      </p:grpSp>
      <p:sp>
        <p:nvSpPr>
          <p:cNvPr id="1630252" name="Text Box 1068"/>
          <p:cNvSpPr txBox="1">
            <a:spLocks noChangeArrowheads="1"/>
          </p:cNvSpPr>
          <p:nvPr/>
        </p:nvSpPr>
        <p:spPr bwMode="auto">
          <a:xfrm>
            <a:off x="3516313" y="4368800"/>
            <a:ext cx="237807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fr-FR" altLang="fr-FR" sz="2000" dirty="0">
                <a:solidFill>
                  <a:srgbClr val="3333CC"/>
                </a:solidFill>
              </a:rPr>
              <a:t>BESOINS NETS</a:t>
            </a:r>
          </a:p>
        </p:txBody>
      </p:sp>
      <p:grpSp>
        <p:nvGrpSpPr>
          <p:cNvPr id="1630263" name="Group 1079"/>
          <p:cNvGrpSpPr>
            <a:grpSpLocks/>
          </p:cNvGrpSpPr>
          <p:nvPr/>
        </p:nvGrpSpPr>
        <p:grpSpPr bwMode="auto">
          <a:xfrm>
            <a:off x="749300" y="3460750"/>
            <a:ext cx="3451225" cy="787400"/>
            <a:chOff x="472" y="2089"/>
            <a:chExt cx="2174" cy="496"/>
          </a:xfrm>
        </p:grpSpPr>
        <p:sp>
          <p:nvSpPr>
            <p:cNvPr id="76840" name="Text Box 1067"/>
            <p:cNvSpPr txBox="1">
              <a:spLocks noChangeArrowheads="1"/>
            </p:cNvSpPr>
            <p:nvPr/>
          </p:nvSpPr>
          <p:spPr bwMode="auto">
            <a:xfrm>
              <a:off x="472" y="2089"/>
              <a:ext cx="14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fr-FR" altLang="fr-FR" sz="2000" dirty="0">
                  <a:solidFill>
                    <a:srgbClr val="3333CC"/>
                  </a:solidFill>
                </a:rPr>
                <a:t>RESSOURCES</a:t>
              </a:r>
            </a:p>
          </p:txBody>
        </p:sp>
        <p:sp>
          <p:nvSpPr>
            <p:cNvPr id="76841" name="Text Box 1070"/>
            <p:cNvSpPr txBox="1">
              <a:spLocks noChangeArrowheads="1"/>
            </p:cNvSpPr>
            <p:nvPr/>
          </p:nvSpPr>
          <p:spPr bwMode="auto">
            <a:xfrm>
              <a:off x="988" y="2255"/>
              <a:ext cx="165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buFontTx/>
                <a:buChar char="•"/>
              </a:pPr>
              <a:r>
                <a:rPr lang="fr-FR" altLang="fr-FR" sz="1400" dirty="0">
                  <a:solidFill>
                    <a:srgbClr val="009900"/>
                  </a:solidFill>
                </a:rPr>
                <a:t> Stocks </a:t>
              </a:r>
              <a:r>
                <a:rPr lang="fr-FR" altLang="fr-FR" sz="1400" dirty="0" err="1">
                  <a:solidFill>
                    <a:srgbClr val="009900"/>
                  </a:solidFill>
                </a:rPr>
                <a:t>disp</a:t>
              </a:r>
              <a:r>
                <a:rPr lang="fr-FR" altLang="fr-FR" sz="1400" dirty="0">
                  <a:solidFill>
                    <a:srgbClr val="009900"/>
                  </a:solidFill>
                </a:rPr>
                <a:t>.</a:t>
              </a:r>
            </a:p>
            <a:p>
              <a:pPr algn="l">
                <a:buFontTx/>
                <a:buChar char="•"/>
              </a:pPr>
              <a:r>
                <a:rPr lang="fr-FR" altLang="fr-FR" sz="1400" dirty="0">
                  <a:solidFill>
                    <a:srgbClr val="009900"/>
                  </a:solidFill>
                </a:rPr>
                <a:t> Réceptions prévues</a:t>
              </a:r>
            </a:p>
          </p:txBody>
        </p:sp>
        <p:sp>
          <p:nvSpPr>
            <p:cNvPr id="76842" name="Rectangle 1074"/>
            <p:cNvSpPr>
              <a:spLocks noChangeArrowheads="1"/>
            </p:cNvSpPr>
            <p:nvPr/>
          </p:nvSpPr>
          <p:spPr bwMode="auto">
            <a:xfrm>
              <a:off x="472" y="2117"/>
              <a:ext cx="1712" cy="46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grpSp>
        <p:nvGrpSpPr>
          <p:cNvPr id="1630264" name="Group 1080"/>
          <p:cNvGrpSpPr>
            <a:grpSpLocks/>
          </p:cNvGrpSpPr>
          <p:nvPr/>
        </p:nvGrpSpPr>
        <p:grpSpPr bwMode="auto">
          <a:xfrm>
            <a:off x="3467100" y="3419475"/>
            <a:ext cx="1238250" cy="949325"/>
            <a:chOff x="2184" y="2063"/>
            <a:chExt cx="780" cy="598"/>
          </a:xfrm>
        </p:grpSpPr>
        <p:sp>
          <p:nvSpPr>
            <p:cNvPr id="76838" name="Line 1063"/>
            <p:cNvSpPr>
              <a:spLocks noChangeShapeType="1"/>
            </p:cNvSpPr>
            <p:nvPr/>
          </p:nvSpPr>
          <p:spPr bwMode="auto">
            <a:xfrm>
              <a:off x="2964" y="2063"/>
              <a:ext cx="0" cy="598"/>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6839" name="Line 1078"/>
            <p:cNvSpPr>
              <a:spLocks noChangeShapeType="1"/>
            </p:cNvSpPr>
            <p:nvPr/>
          </p:nvSpPr>
          <p:spPr bwMode="auto">
            <a:xfrm>
              <a:off x="2184" y="2339"/>
              <a:ext cx="78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630267" name="Group 1083"/>
          <p:cNvGrpSpPr>
            <a:grpSpLocks/>
          </p:cNvGrpSpPr>
          <p:nvPr/>
        </p:nvGrpSpPr>
        <p:grpSpPr bwMode="auto">
          <a:xfrm>
            <a:off x="5894388" y="2868613"/>
            <a:ext cx="2603500" cy="1703387"/>
            <a:chOff x="3713" y="1807"/>
            <a:chExt cx="1640" cy="1073"/>
          </a:xfrm>
          <a:solidFill>
            <a:srgbClr val="009900"/>
          </a:solidFill>
        </p:grpSpPr>
        <p:cxnSp>
          <p:nvCxnSpPr>
            <p:cNvPr id="76836" name="AutoShape 1071"/>
            <p:cNvCxnSpPr>
              <a:cxnSpLocks noChangeShapeType="1"/>
              <a:stCxn id="1630252" idx="3"/>
              <a:endCxn id="76828" idx="2"/>
            </p:cNvCxnSpPr>
            <p:nvPr/>
          </p:nvCxnSpPr>
          <p:spPr bwMode="auto">
            <a:xfrm flipV="1">
              <a:off x="3713" y="1807"/>
              <a:ext cx="1453" cy="1073"/>
            </a:xfrm>
            <a:prstGeom prst="curvedConnector2">
              <a:avLst/>
            </a:prstGeom>
            <a:grpFill/>
            <a:ln w="254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837" name="Oval 1081"/>
            <p:cNvSpPr>
              <a:spLocks noChangeArrowheads="1"/>
            </p:cNvSpPr>
            <p:nvPr/>
          </p:nvSpPr>
          <p:spPr bwMode="auto">
            <a:xfrm>
              <a:off x="4014" y="2217"/>
              <a:ext cx="1339" cy="535"/>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a:solidFill>
                    <a:schemeClr val="bg1"/>
                  </a:solidFill>
                </a:rPr>
                <a:t>REGLES DE</a:t>
              </a:r>
            </a:p>
            <a:p>
              <a:r>
                <a:rPr lang="fr-FR" altLang="fr-FR" sz="2000" b="1">
                  <a:solidFill>
                    <a:schemeClr val="bg1"/>
                  </a:solidFill>
                </a:rPr>
                <a:t>GESTION</a:t>
              </a:r>
            </a:p>
          </p:txBody>
        </p:sp>
      </p:grpSp>
      <p:sp>
        <p:nvSpPr>
          <p:cNvPr id="76825" name="Rectangle 1082"/>
          <p:cNvSpPr>
            <a:spLocks noChangeArrowheads="1"/>
          </p:cNvSpPr>
          <p:nvPr/>
        </p:nvSpPr>
        <p:spPr bwMode="auto">
          <a:xfrm>
            <a:off x="646113" y="66422"/>
            <a:ext cx="8540750" cy="63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smtClean="0">
                <a:solidFill>
                  <a:srgbClr val="3333CC"/>
                </a:solidFill>
              </a:rPr>
              <a:t>En synthèse</a:t>
            </a:r>
            <a:endParaRPr lang="fr-FR" altLang="fr-FR" sz="3600" b="1" i="1" dirty="0">
              <a:solidFill>
                <a:srgbClr val="3333CC"/>
              </a:solidFill>
            </a:endParaRPr>
          </a:p>
        </p:txBody>
      </p:sp>
      <p:grpSp>
        <p:nvGrpSpPr>
          <p:cNvPr id="1630270" name="Group 1086"/>
          <p:cNvGrpSpPr>
            <a:grpSpLocks/>
          </p:cNvGrpSpPr>
          <p:nvPr/>
        </p:nvGrpSpPr>
        <p:grpSpPr bwMode="auto">
          <a:xfrm>
            <a:off x="1435100" y="2416176"/>
            <a:ext cx="5270500" cy="1019176"/>
            <a:chOff x="904" y="1522"/>
            <a:chExt cx="3320" cy="642"/>
          </a:xfrm>
        </p:grpSpPr>
        <p:grpSp>
          <p:nvGrpSpPr>
            <p:cNvPr id="76831" name="Group 1076"/>
            <p:cNvGrpSpPr>
              <a:grpSpLocks/>
            </p:cNvGrpSpPr>
            <p:nvPr/>
          </p:nvGrpSpPr>
          <p:grpSpPr bwMode="auto">
            <a:xfrm>
              <a:off x="1926" y="1522"/>
              <a:ext cx="2298" cy="642"/>
              <a:chOff x="1926" y="1431"/>
              <a:chExt cx="2298" cy="642"/>
            </a:xfrm>
          </p:grpSpPr>
          <p:sp>
            <p:nvSpPr>
              <p:cNvPr id="76833" name="Text Box 1066"/>
              <p:cNvSpPr txBox="1">
                <a:spLocks noChangeArrowheads="1"/>
              </p:cNvSpPr>
              <p:nvPr/>
            </p:nvSpPr>
            <p:spPr bwMode="auto">
              <a:xfrm>
                <a:off x="1926" y="1431"/>
                <a:ext cx="14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fr-FR" altLang="fr-FR" sz="2000" dirty="0">
                    <a:solidFill>
                      <a:srgbClr val="3333CC"/>
                    </a:solidFill>
                  </a:rPr>
                  <a:t>BESOINS BRUTS</a:t>
                </a:r>
              </a:p>
            </p:txBody>
          </p:sp>
          <p:sp>
            <p:nvSpPr>
              <p:cNvPr id="76834" name="Text Box 1069"/>
              <p:cNvSpPr txBox="1">
                <a:spLocks noChangeArrowheads="1"/>
              </p:cNvSpPr>
              <p:nvPr/>
            </p:nvSpPr>
            <p:spPr bwMode="auto">
              <a:xfrm>
                <a:off x="2474" y="1608"/>
                <a:ext cx="1750"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buFontTx/>
                  <a:buChar char="•"/>
                </a:pPr>
                <a:r>
                  <a:rPr lang="fr-FR" altLang="fr-FR" sz="1400" dirty="0">
                    <a:solidFill>
                      <a:srgbClr val="009900"/>
                    </a:solidFill>
                  </a:rPr>
                  <a:t> Commandes clients,</a:t>
                </a:r>
              </a:p>
              <a:p>
                <a:pPr algn="l">
                  <a:buFontTx/>
                  <a:buChar char="•"/>
                </a:pPr>
                <a:r>
                  <a:rPr lang="fr-FR" altLang="fr-FR" sz="1400" dirty="0">
                    <a:solidFill>
                      <a:srgbClr val="009900"/>
                    </a:solidFill>
                  </a:rPr>
                  <a:t> Prévisions,</a:t>
                </a:r>
              </a:p>
              <a:p>
                <a:pPr algn="l">
                  <a:buFontTx/>
                  <a:buChar char="•"/>
                </a:pPr>
                <a:r>
                  <a:rPr lang="fr-FR" altLang="fr-FR" sz="1400" dirty="0">
                    <a:solidFill>
                      <a:srgbClr val="009900"/>
                    </a:solidFill>
                  </a:rPr>
                  <a:t> Besoins Internes (Composés)</a:t>
                </a:r>
              </a:p>
            </p:txBody>
          </p:sp>
          <p:sp>
            <p:nvSpPr>
              <p:cNvPr id="76835" name="Rectangle 1072"/>
              <p:cNvSpPr>
                <a:spLocks noChangeArrowheads="1"/>
              </p:cNvSpPr>
              <p:nvPr/>
            </p:nvSpPr>
            <p:spPr bwMode="auto">
              <a:xfrm>
                <a:off x="1926" y="1431"/>
                <a:ext cx="2174" cy="6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sp>
          <p:nvSpPr>
            <p:cNvPr id="76832" name="Text Box 1085"/>
            <p:cNvSpPr txBox="1">
              <a:spLocks noChangeArrowheads="1"/>
            </p:cNvSpPr>
            <p:nvPr/>
          </p:nvSpPr>
          <p:spPr bwMode="auto">
            <a:xfrm>
              <a:off x="904" y="1637"/>
              <a:ext cx="9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fr-FR" altLang="fr-FR" sz="2000" dirty="0">
                  <a:solidFill>
                    <a:srgbClr val="009900"/>
                  </a:solidFill>
                </a:rPr>
                <a:t>NIVEAU N</a:t>
              </a:r>
              <a:endParaRPr lang="fr-FR" altLang="fr-FR" dirty="0">
                <a:solidFill>
                  <a:srgbClr val="009900"/>
                </a:solidFill>
              </a:endParaRPr>
            </a:p>
          </p:txBody>
        </p:sp>
      </p:grpSp>
      <p:grpSp>
        <p:nvGrpSpPr>
          <p:cNvPr id="3" name="Groupe 2"/>
          <p:cNvGrpSpPr/>
          <p:nvPr/>
        </p:nvGrpSpPr>
        <p:grpSpPr>
          <a:xfrm>
            <a:off x="7219950" y="744537"/>
            <a:ext cx="1966914" cy="2124075"/>
            <a:chOff x="7219950" y="744537"/>
            <a:chExt cx="1966914" cy="2124075"/>
          </a:xfrm>
        </p:grpSpPr>
        <p:grpSp>
          <p:nvGrpSpPr>
            <p:cNvPr id="1630230" name="Group 1046"/>
            <p:cNvGrpSpPr>
              <a:grpSpLocks/>
            </p:cNvGrpSpPr>
            <p:nvPr/>
          </p:nvGrpSpPr>
          <p:grpSpPr bwMode="auto">
            <a:xfrm>
              <a:off x="7219950" y="744537"/>
              <a:ext cx="1962150" cy="2124075"/>
              <a:chOff x="4548" y="378"/>
              <a:chExt cx="1236" cy="1338"/>
            </a:xfrm>
          </p:grpSpPr>
          <p:sp>
            <p:nvSpPr>
              <p:cNvPr id="76828" name="Rectangle 1043"/>
              <p:cNvSpPr>
                <a:spLocks noChangeArrowheads="1"/>
              </p:cNvSpPr>
              <p:nvPr/>
            </p:nvSpPr>
            <p:spPr bwMode="auto">
              <a:xfrm>
                <a:off x="4548" y="936"/>
                <a:ext cx="1236" cy="78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6829" name="WordArt 1044"/>
              <p:cNvSpPr>
                <a:spLocks noChangeArrowheads="1" noChangeShapeType="1" noTextEdit="1"/>
              </p:cNvSpPr>
              <p:nvPr/>
            </p:nvSpPr>
            <p:spPr bwMode="auto">
              <a:xfrm>
                <a:off x="4632" y="880"/>
                <a:ext cx="1032" cy="791"/>
              </a:xfrm>
              <a:prstGeom prst="rect">
                <a:avLst/>
              </a:prstGeom>
            </p:spPr>
            <p:txBody>
              <a:bodyPr wrap="none" fromWordArt="1">
                <a:prstTxWarp prst="textSlantUp">
                  <a:avLst>
                    <a:gd name="adj" fmla="val 55556"/>
                  </a:avLst>
                </a:prstTxWarp>
              </a:bodyPr>
              <a:lstStyle/>
              <a:p>
                <a:endParaRPr lang="fr-FR" sz="2000" kern="10" dirty="0">
                  <a:ln w="9525">
                    <a:solidFill>
                      <a:schemeClr val="tx2"/>
                    </a:solidFill>
                    <a:round/>
                    <a:headEnd type="none" w="sm" len="sm"/>
                    <a:tailEnd type="none" w="sm" len="sm"/>
                  </a:ln>
                  <a:solidFill>
                    <a:schemeClr val="tx2"/>
                  </a:solidFill>
                  <a:latin typeface="Arial Black" panose="020B0A04020102020204" pitchFamily="34" charset="0"/>
                </a:endParaRPr>
              </a:p>
            </p:txBody>
          </p:sp>
          <p:sp>
            <p:nvSpPr>
              <p:cNvPr id="76830" name="Text Box 1045"/>
              <p:cNvSpPr txBox="1">
                <a:spLocks noChangeArrowheads="1"/>
              </p:cNvSpPr>
              <p:nvPr/>
            </p:nvSpPr>
            <p:spPr bwMode="auto">
              <a:xfrm>
                <a:off x="4682" y="378"/>
                <a:ext cx="10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Résultats</a:t>
                </a:r>
              </a:p>
            </p:txBody>
          </p:sp>
        </p:grpSp>
        <p:sp>
          <p:nvSpPr>
            <p:cNvPr id="2" name="Rectangle 1"/>
            <p:cNvSpPr/>
            <p:nvPr/>
          </p:nvSpPr>
          <p:spPr>
            <a:xfrm>
              <a:off x="7219950" y="1726733"/>
              <a:ext cx="1966914" cy="954107"/>
            </a:xfrm>
            <a:prstGeom prst="rect">
              <a:avLst/>
            </a:prstGeom>
          </p:spPr>
          <p:txBody>
            <a:bodyPr wrap="square">
              <a:spAutoFit/>
            </a:bodyPr>
            <a:lstStyle/>
            <a:p>
              <a:r>
                <a:rPr lang="fr-FR" altLang="fr-FR" sz="2800" b="1" dirty="0">
                  <a:solidFill>
                    <a:srgbClr val="3333CC"/>
                  </a:solidFill>
                </a:rPr>
                <a:t>Ordres </a:t>
              </a:r>
            </a:p>
            <a:p>
              <a:r>
                <a:rPr lang="fr-FR" altLang="fr-FR" sz="2800" b="1" dirty="0">
                  <a:solidFill>
                    <a:srgbClr val="3333CC"/>
                  </a:solidFill>
                </a:rPr>
                <a:t>suggérés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02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302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302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302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02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6302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0252"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2050"/>
          <p:cNvSpPr>
            <a:spLocks noChangeArrowheads="1"/>
          </p:cNvSpPr>
          <p:nvPr/>
        </p:nvSpPr>
        <p:spPr bwMode="auto">
          <a:xfrm>
            <a:off x="1149350" y="877888"/>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100</a:t>
            </a:r>
            <a:endParaRPr lang="fr-FR" altLang="fr-FR" sz="1200">
              <a:solidFill>
                <a:schemeClr val="tx1"/>
              </a:solidFill>
            </a:endParaRPr>
          </a:p>
        </p:txBody>
      </p:sp>
      <p:sp>
        <p:nvSpPr>
          <p:cNvPr id="1598467" name="Rectangle 2051"/>
          <p:cNvSpPr>
            <a:spLocks noChangeArrowheads="1"/>
          </p:cNvSpPr>
          <p:nvPr/>
        </p:nvSpPr>
        <p:spPr bwMode="auto">
          <a:xfrm>
            <a:off x="2633663" y="877888"/>
            <a:ext cx="5762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dirty="0">
                <a:solidFill>
                  <a:srgbClr val="000000"/>
                </a:solidFill>
              </a:rPr>
              <a:t>EML</a:t>
            </a:r>
            <a:endParaRPr lang="fr-FR" altLang="fr-FR" sz="1200" dirty="0">
              <a:solidFill>
                <a:schemeClr val="tx1"/>
              </a:solidFill>
            </a:endParaRPr>
          </a:p>
        </p:txBody>
      </p:sp>
      <p:sp>
        <p:nvSpPr>
          <p:cNvPr id="1598468" name="Rectangle 2052"/>
          <p:cNvSpPr>
            <a:spLocks noChangeArrowheads="1"/>
          </p:cNvSpPr>
          <p:nvPr/>
        </p:nvSpPr>
        <p:spPr bwMode="auto">
          <a:xfrm>
            <a:off x="4295775" y="877888"/>
            <a:ext cx="31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20</a:t>
            </a:r>
            <a:endParaRPr lang="fr-FR" altLang="fr-FR" sz="1200">
              <a:solidFill>
                <a:schemeClr val="tx1"/>
              </a:solidFill>
            </a:endParaRPr>
          </a:p>
        </p:txBody>
      </p:sp>
      <p:sp>
        <p:nvSpPr>
          <p:cNvPr id="1598469" name="Rectangle 2053"/>
          <p:cNvSpPr>
            <a:spLocks noChangeArrowheads="1"/>
          </p:cNvSpPr>
          <p:nvPr/>
        </p:nvSpPr>
        <p:spPr bwMode="auto">
          <a:xfrm>
            <a:off x="5434013" y="877888"/>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01-mars</a:t>
            </a:r>
            <a:endParaRPr lang="fr-FR" altLang="fr-FR" sz="1200">
              <a:solidFill>
                <a:schemeClr val="tx1"/>
              </a:solidFill>
            </a:endParaRPr>
          </a:p>
        </p:txBody>
      </p:sp>
      <p:sp>
        <p:nvSpPr>
          <p:cNvPr id="1598470" name="Rectangle 2054"/>
          <p:cNvSpPr>
            <a:spLocks noChangeArrowheads="1"/>
          </p:cNvSpPr>
          <p:nvPr/>
        </p:nvSpPr>
        <p:spPr bwMode="auto">
          <a:xfrm>
            <a:off x="6961188" y="877888"/>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03-mars</a:t>
            </a:r>
            <a:endParaRPr lang="fr-FR" altLang="fr-FR" sz="1200">
              <a:solidFill>
                <a:schemeClr val="tx1"/>
              </a:solidFill>
            </a:endParaRPr>
          </a:p>
        </p:txBody>
      </p:sp>
      <p:sp>
        <p:nvSpPr>
          <p:cNvPr id="1598471" name="Rectangle 2055"/>
          <p:cNvSpPr>
            <a:spLocks noChangeArrowheads="1"/>
          </p:cNvSpPr>
          <p:nvPr/>
        </p:nvSpPr>
        <p:spPr bwMode="auto">
          <a:xfrm>
            <a:off x="8459788" y="877888"/>
            <a:ext cx="1068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a:t>
            </a:r>
            <a:endParaRPr lang="fr-FR" altLang="fr-FR" sz="1200">
              <a:solidFill>
                <a:schemeClr val="tx1"/>
              </a:solidFill>
            </a:endParaRPr>
          </a:p>
        </p:txBody>
      </p:sp>
      <p:sp>
        <p:nvSpPr>
          <p:cNvPr id="1598472" name="Rectangle 2056"/>
          <p:cNvSpPr>
            <a:spLocks noChangeArrowheads="1"/>
          </p:cNvSpPr>
          <p:nvPr/>
        </p:nvSpPr>
        <p:spPr bwMode="auto">
          <a:xfrm>
            <a:off x="1149350" y="1223963"/>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110</a:t>
            </a:r>
            <a:endParaRPr lang="fr-FR" altLang="fr-FR" sz="1200">
              <a:solidFill>
                <a:schemeClr val="tx1"/>
              </a:solidFill>
            </a:endParaRPr>
          </a:p>
        </p:txBody>
      </p:sp>
      <p:sp>
        <p:nvSpPr>
          <p:cNvPr id="1598473" name="Rectangle 2057"/>
          <p:cNvSpPr>
            <a:spLocks noChangeArrowheads="1"/>
          </p:cNvSpPr>
          <p:nvPr/>
        </p:nvSpPr>
        <p:spPr bwMode="auto">
          <a:xfrm>
            <a:off x="2633663" y="1223963"/>
            <a:ext cx="5762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EML</a:t>
            </a:r>
            <a:endParaRPr lang="fr-FR" altLang="fr-FR" sz="1200">
              <a:solidFill>
                <a:schemeClr val="tx1"/>
              </a:solidFill>
            </a:endParaRPr>
          </a:p>
        </p:txBody>
      </p:sp>
      <p:sp>
        <p:nvSpPr>
          <p:cNvPr id="1598474" name="Rectangle 2058"/>
          <p:cNvSpPr>
            <a:spLocks noChangeArrowheads="1"/>
          </p:cNvSpPr>
          <p:nvPr/>
        </p:nvSpPr>
        <p:spPr bwMode="auto">
          <a:xfrm>
            <a:off x="4295775" y="1223963"/>
            <a:ext cx="31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20</a:t>
            </a:r>
            <a:endParaRPr lang="fr-FR" altLang="fr-FR" sz="1200">
              <a:solidFill>
                <a:schemeClr val="tx1"/>
              </a:solidFill>
            </a:endParaRPr>
          </a:p>
        </p:txBody>
      </p:sp>
      <p:sp>
        <p:nvSpPr>
          <p:cNvPr id="1598475" name="Rectangle 2059"/>
          <p:cNvSpPr>
            <a:spLocks noChangeArrowheads="1"/>
          </p:cNvSpPr>
          <p:nvPr/>
        </p:nvSpPr>
        <p:spPr bwMode="auto">
          <a:xfrm>
            <a:off x="5434013" y="1223963"/>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06-mars</a:t>
            </a:r>
            <a:endParaRPr lang="fr-FR" altLang="fr-FR" sz="1200">
              <a:solidFill>
                <a:schemeClr val="tx1"/>
              </a:solidFill>
            </a:endParaRPr>
          </a:p>
        </p:txBody>
      </p:sp>
      <p:sp>
        <p:nvSpPr>
          <p:cNvPr id="1598476" name="Rectangle 2060"/>
          <p:cNvSpPr>
            <a:spLocks noChangeArrowheads="1"/>
          </p:cNvSpPr>
          <p:nvPr/>
        </p:nvSpPr>
        <p:spPr bwMode="auto">
          <a:xfrm>
            <a:off x="6961188" y="1223963"/>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08-mars</a:t>
            </a:r>
            <a:endParaRPr lang="fr-FR" altLang="fr-FR" sz="1200">
              <a:solidFill>
                <a:schemeClr val="tx1"/>
              </a:solidFill>
            </a:endParaRPr>
          </a:p>
        </p:txBody>
      </p:sp>
      <p:sp>
        <p:nvSpPr>
          <p:cNvPr id="1598477" name="Rectangle 2061"/>
          <p:cNvSpPr>
            <a:spLocks noChangeArrowheads="1"/>
          </p:cNvSpPr>
          <p:nvPr/>
        </p:nvSpPr>
        <p:spPr bwMode="auto">
          <a:xfrm>
            <a:off x="8459788" y="1223963"/>
            <a:ext cx="1068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a:t>
            </a:r>
          </a:p>
        </p:txBody>
      </p:sp>
      <p:sp>
        <p:nvSpPr>
          <p:cNvPr id="1598478" name="Rectangle 2062"/>
          <p:cNvSpPr>
            <a:spLocks noChangeArrowheads="1"/>
          </p:cNvSpPr>
          <p:nvPr/>
        </p:nvSpPr>
        <p:spPr bwMode="auto">
          <a:xfrm>
            <a:off x="1149350" y="1570038"/>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120</a:t>
            </a:r>
            <a:endParaRPr lang="fr-FR" altLang="fr-FR" sz="1200">
              <a:solidFill>
                <a:schemeClr val="tx1"/>
              </a:solidFill>
            </a:endParaRPr>
          </a:p>
        </p:txBody>
      </p:sp>
      <p:sp>
        <p:nvSpPr>
          <p:cNvPr id="1598479" name="Rectangle 2063"/>
          <p:cNvSpPr>
            <a:spLocks noChangeArrowheads="1"/>
          </p:cNvSpPr>
          <p:nvPr/>
        </p:nvSpPr>
        <p:spPr bwMode="auto">
          <a:xfrm>
            <a:off x="2633663" y="1570038"/>
            <a:ext cx="5762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EML</a:t>
            </a:r>
            <a:endParaRPr lang="fr-FR" altLang="fr-FR" sz="1200">
              <a:solidFill>
                <a:schemeClr val="tx1"/>
              </a:solidFill>
            </a:endParaRPr>
          </a:p>
        </p:txBody>
      </p:sp>
      <p:sp>
        <p:nvSpPr>
          <p:cNvPr id="1598480" name="Rectangle 2064"/>
          <p:cNvSpPr>
            <a:spLocks noChangeArrowheads="1"/>
          </p:cNvSpPr>
          <p:nvPr/>
        </p:nvSpPr>
        <p:spPr bwMode="auto">
          <a:xfrm>
            <a:off x="4295775" y="1570038"/>
            <a:ext cx="31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50</a:t>
            </a:r>
            <a:endParaRPr lang="fr-FR" altLang="fr-FR" sz="1200">
              <a:solidFill>
                <a:schemeClr val="tx1"/>
              </a:solidFill>
            </a:endParaRPr>
          </a:p>
        </p:txBody>
      </p:sp>
      <p:sp>
        <p:nvSpPr>
          <p:cNvPr id="1598481" name="Rectangle 2065"/>
          <p:cNvSpPr>
            <a:spLocks noChangeArrowheads="1"/>
          </p:cNvSpPr>
          <p:nvPr/>
        </p:nvSpPr>
        <p:spPr bwMode="auto">
          <a:xfrm>
            <a:off x="5434013" y="1570038"/>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08-mars</a:t>
            </a:r>
            <a:endParaRPr lang="fr-FR" altLang="fr-FR" sz="1200">
              <a:solidFill>
                <a:schemeClr val="tx1"/>
              </a:solidFill>
            </a:endParaRPr>
          </a:p>
        </p:txBody>
      </p:sp>
      <p:sp>
        <p:nvSpPr>
          <p:cNvPr id="1598482" name="Rectangle 2066"/>
          <p:cNvSpPr>
            <a:spLocks noChangeArrowheads="1"/>
          </p:cNvSpPr>
          <p:nvPr/>
        </p:nvSpPr>
        <p:spPr bwMode="auto">
          <a:xfrm>
            <a:off x="6961188" y="1570038"/>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10-mars</a:t>
            </a:r>
            <a:endParaRPr lang="fr-FR" altLang="fr-FR" sz="1200">
              <a:solidFill>
                <a:schemeClr val="tx1"/>
              </a:solidFill>
            </a:endParaRPr>
          </a:p>
        </p:txBody>
      </p:sp>
      <p:sp>
        <p:nvSpPr>
          <p:cNvPr id="1598483" name="Rectangle 2067"/>
          <p:cNvSpPr>
            <a:spLocks noChangeArrowheads="1"/>
          </p:cNvSpPr>
          <p:nvPr/>
        </p:nvSpPr>
        <p:spPr bwMode="auto">
          <a:xfrm>
            <a:off x="8459788" y="1570038"/>
            <a:ext cx="1068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a:t>
            </a:r>
          </a:p>
        </p:txBody>
      </p:sp>
      <p:sp>
        <p:nvSpPr>
          <p:cNvPr id="1598484" name="Rectangle 2068"/>
          <p:cNvSpPr>
            <a:spLocks noChangeArrowheads="1"/>
          </p:cNvSpPr>
          <p:nvPr/>
        </p:nvSpPr>
        <p:spPr bwMode="auto">
          <a:xfrm>
            <a:off x="1149350" y="1914525"/>
            <a:ext cx="4667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dirty="0">
                <a:solidFill>
                  <a:srgbClr val="000000"/>
                </a:solidFill>
              </a:rPr>
              <a:t>130</a:t>
            </a:r>
            <a:endParaRPr lang="fr-FR" altLang="fr-FR" sz="1200" dirty="0">
              <a:solidFill>
                <a:schemeClr val="tx1"/>
              </a:solidFill>
            </a:endParaRPr>
          </a:p>
        </p:txBody>
      </p:sp>
      <p:sp>
        <p:nvSpPr>
          <p:cNvPr id="1598485" name="Rectangle 2069"/>
          <p:cNvSpPr>
            <a:spLocks noChangeArrowheads="1"/>
          </p:cNvSpPr>
          <p:nvPr/>
        </p:nvSpPr>
        <p:spPr bwMode="auto">
          <a:xfrm>
            <a:off x="2633663" y="1914525"/>
            <a:ext cx="5762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EML</a:t>
            </a:r>
            <a:endParaRPr lang="fr-FR" altLang="fr-FR" sz="1200">
              <a:solidFill>
                <a:schemeClr val="tx1"/>
              </a:solidFill>
            </a:endParaRPr>
          </a:p>
        </p:txBody>
      </p:sp>
      <p:sp>
        <p:nvSpPr>
          <p:cNvPr id="1598486" name="Rectangle 2070"/>
          <p:cNvSpPr>
            <a:spLocks noChangeArrowheads="1"/>
          </p:cNvSpPr>
          <p:nvPr/>
        </p:nvSpPr>
        <p:spPr bwMode="auto">
          <a:xfrm>
            <a:off x="4295775" y="1914525"/>
            <a:ext cx="3111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20</a:t>
            </a:r>
            <a:endParaRPr lang="fr-FR" altLang="fr-FR" sz="1200">
              <a:solidFill>
                <a:schemeClr val="tx1"/>
              </a:solidFill>
            </a:endParaRPr>
          </a:p>
        </p:txBody>
      </p:sp>
      <p:sp>
        <p:nvSpPr>
          <p:cNvPr id="1598487" name="Rectangle 2071"/>
          <p:cNvSpPr>
            <a:spLocks noChangeArrowheads="1"/>
          </p:cNvSpPr>
          <p:nvPr/>
        </p:nvSpPr>
        <p:spPr bwMode="auto">
          <a:xfrm>
            <a:off x="5434013" y="1914525"/>
            <a:ext cx="10271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10-mars</a:t>
            </a:r>
            <a:endParaRPr lang="fr-FR" altLang="fr-FR" sz="1200">
              <a:solidFill>
                <a:schemeClr val="tx1"/>
              </a:solidFill>
            </a:endParaRPr>
          </a:p>
        </p:txBody>
      </p:sp>
      <p:sp>
        <p:nvSpPr>
          <p:cNvPr id="1598488" name="Rectangle 2072"/>
          <p:cNvSpPr>
            <a:spLocks noChangeArrowheads="1"/>
          </p:cNvSpPr>
          <p:nvPr/>
        </p:nvSpPr>
        <p:spPr bwMode="auto">
          <a:xfrm>
            <a:off x="6961188" y="1914525"/>
            <a:ext cx="10271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14-mars</a:t>
            </a:r>
            <a:endParaRPr lang="fr-FR" altLang="fr-FR" sz="1200">
              <a:solidFill>
                <a:schemeClr val="tx1"/>
              </a:solidFill>
            </a:endParaRPr>
          </a:p>
        </p:txBody>
      </p:sp>
      <p:sp>
        <p:nvSpPr>
          <p:cNvPr id="1598489" name="Rectangle 2073"/>
          <p:cNvSpPr>
            <a:spLocks noChangeArrowheads="1"/>
          </p:cNvSpPr>
          <p:nvPr/>
        </p:nvSpPr>
        <p:spPr bwMode="auto">
          <a:xfrm>
            <a:off x="8459788" y="1914525"/>
            <a:ext cx="1068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a:t>
            </a:r>
          </a:p>
        </p:txBody>
      </p:sp>
      <p:sp>
        <p:nvSpPr>
          <p:cNvPr id="1598490" name="Rectangle 2074"/>
          <p:cNvSpPr>
            <a:spLocks noChangeArrowheads="1"/>
          </p:cNvSpPr>
          <p:nvPr/>
        </p:nvSpPr>
        <p:spPr bwMode="auto">
          <a:xfrm>
            <a:off x="1149350" y="2260600"/>
            <a:ext cx="4667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dirty="0">
                <a:solidFill>
                  <a:srgbClr val="000000"/>
                </a:solidFill>
              </a:rPr>
              <a:t>140</a:t>
            </a:r>
            <a:endParaRPr lang="fr-FR" altLang="fr-FR" sz="1200" dirty="0">
              <a:solidFill>
                <a:schemeClr val="tx1"/>
              </a:solidFill>
            </a:endParaRPr>
          </a:p>
        </p:txBody>
      </p:sp>
      <p:sp>
        <p:nvSpPr>
          <p:cNvPr id="1598491" name="Rectangle 2075"/>
          <p:cNvSpPr>
            <a:spLocks noChangeArrowheads="1"/>
          </p:cNvSpPr>
          <p:nvPr/>
        </p:nvSpPr>
        <p:spPr bwMode="auto">
          <a:xfrm>
            <a:off x="2633663" y="2260600"/>
            <a:ext cx="5762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EML</a:t>
            </a:r>
            <a:endParaRPr lang="fr-FR" altLang="fr-FR" sz="1200">
              <a:solidFill>
                <a:schemeClr val="tx1"/>
              </a:solidFill>
            </a:endParaRPr>
          </a:p>
        </p:txBody>
      </p:sp>
      <p:sp>
        <p:nvSpPr>
          <p:cNvPr id="1598492" name="Rectangle 2076"/>
          <p:cNvSpPr>
            <a:spLocks noChangeArrowheads="1"/>
          </p:cNvSpPr>
          <p:nvPr/>
        </p:nvSpPr>
        <p:spPr bwMode="auto">
          <a:xfrm>
            <a:off x="4295775" y="2260600"/>
            <a:ext cx="3111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50</a:t>
            </a:r>
            <a:endParaRPr lang="fr-FR" altLang="fr-FR" sz="1200">
              <a:solidFill>
                <a:schemeClr val="tx1"/>
              </a:solidFill>
            </a:endParaRPr>
          </a:p>
        </p:txBody>
      </p:sp>
      <p:sp>
        <p:nvSpPr>
          <p:cNvPr id="1598493" name="Rectangle 2077"/>
          <p:cNvSpPr>
            <a:spLocks noChangeArrowheads="1"/>
          </p:cNvSpPr>
          <p:nvPr/>
        </p:nvSpPr>
        <p:spPr bwMode="auto">
          <a:xfrm>
            <a:off x="5434013" y="2260600"/>
            <a:ext cx="10271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16-mars</a:t>
            </a:r>
            <a:endParaRPr lang="fr-FR" altLang="fr-FR" sz="1200">
              <a:solidFill>
                <a:schemeClr val="tx1"/>
              </a:solidFill>
            </a:endParaRPr>
          </a:p>
        </p:txBody>
      </p:sp>
      <p:sp>
        <p:nvSpPr>
          <p:cNvPr id="1598494" name="Rectangle 2078"/>
          <p:cNvSpPr>
            <a:spLocks noChangeArrowheads="1"/>
          </p:cNvSpPr>
          <p:nvPr/>
        </p:nvSpPr>
        <p:spPr bwMode="auto">
          <a:xfrm>
            <a:off x="6961188" y="2260600"/>
            <a:ext cx="10271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20-mars</a:t>
            </a:r>
            <a:endParaRPr lang="fr-FR" altLang="fr-FR" sz="1200">
              <a:solidFill>
                <a:schemeClr val="tx1"/>
              </a:solidFill>
            </a:endParaRPr>
          </a:p>
        </p:txBody>
      </p:sp>
      <p:sp>
        <p:nvSpPr>
          <p:cNvPr id="1598495" name="Rectangle 2079"/>
          <p:cNvSpPr>
            <a:spLocks noChangeArrowheads="1"/>
          </p:cNvSpPr>
          <p:nvPr/>
        </p:nvSpPr>
        <p:spPr bwMode="auto">
          <a:xfrm>
            <a:off x="8459788" y="2260600"/>
            <a:ext cx="1068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a:t>
            </a:r>
          </a:p>
        </p:txBody>
      </p:sp>
      <p:sp>
        <p:nvSpPr>
          <p:cNvPr id="1598496" name="Rectangle 2080"/>
          <p:cNvSpPr>
            <a:spLocks noChangeArrowheads="1"/>
          </p:cNvSpPr>
          <p:nvPr/>
        </p:nvSpPr>
        <p:spPr bwMode="auto">
          <a:xfrm>
            <a:off x="1149350" y="2605088"/>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150</a:t>
            </a:r>
            <a:endParaRPr lang="fr-FR" altLang="fr-FR" sz="1200">
              <a:solidFill>
                <a:schemeClr val="tx1"/>
              </a:solidFill>
            </a:endParaRPr>
          </a:p>
        </p:txBody>
      </p:sp>
      <p:sp>
        <p:nvSpPr>
          <p:cNvPr id="1598497" name="Rectangle 2081"/>
          <p:cNvSpPr>
            <a:spLocks noChangeArrowheads="1"/>
          </p:cNvSpPr>
          <p:nvPr/>
        </p:nvSpPr>
        <p:spPr bwMode="auto">
          <a:xfrm>
            <a:off x="2617788" y="2605088"/>
            <a:ext cx="5746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EML</a:t>
            </a:r>
            <a:endParaRPr lang="fr-FR" altLang="fr-FR" sz="1200">
              <a:solidFill>
                <a:schemeClr val="tx1"/>
              </a:solidFill>
            </a:endParaRPr>
          </a:p>
        </p:txBody>
      </p:sp>
      <p:sp>
        <p:nvSpPr>
          <p:cNvPr id="1598498" name="Rectangle 2082"/>
          <p:cNvSpPr>
            <a:spLocks noChangeArrowheads="1"/>
          </p:cNvSpPr>
          <p:nvPr/>
        </p:nvSpPr>
        <p:spPr bwMode="auto">
          <a:xfrm>
            <a:off x="4295775" y="2605088"/>
            <a:ext cx="31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20</a:t>
            </a:r>
            <a:endParaRPr lang="fr-FR" altLang="fr-FR" sz="1200">
              <a:solidFill>
                <a:schemeClr val="tx1"/>
              </a:solidFill>
            </a:endParaRPr>
          </a:p>
        </p:txBody>
      </p:sp>
      <p:sp>
        <p:nvSpPr>
          <p:cNvPr id="1598499" name="Rectangle 2083"/>
          <p:cNvSpPr>
            <a:spLocks noChangeArrowheads="1"/>
          </p:cNvSpPr>
          <p:nvPr/>
        </p:nvSpPr>
        <p:spPr bwMode="auto">
          <a:xfrm>
            <a:off x="5434013" y="2605088"/>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21-mars</a:t>
            </a:r>
            <a:endParaRPr lang="fr-FR" altLang="fr-FR" sz="1200">
              <a:solidFill>
                <a:schemeClr val="tx1"/>
              </a:solidFill>
            </a:endParaRPr>
          </a:p>
        </p:txBody>
      </p:sp>
      <p:sp>
        <p:nvSpPr>
          <p:cNvPr id="1598500" name="Rectangle 2084"/>
          <p:cNvSpPr>
            <a:spLocks noChangeArrowheads="1"/>
          </p:cNvSpPr>
          <p:nvPr/>
        </p:nvSpPr>
        <p:spPr bwMode="auto">
          <a:xfrm>
            <a:off x="6961188" y="2605088"/>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23-mars</a:t>
            </a:r>
            <a:endParaRPr lang="fr-FR" altLang="fr-FR" sz="1200">
              <a:solidFill>
                <a:schemeClr val="tx1"/>
              </a:solidFill>
            </a:endParaRPr>
          </a:p>
        </p:txBody>
      </p:sp>
      <p:sp>
        <p:nvSpPr>
          <p:cNvPr id="1598501" name="Rectangle 2085"/>
          <p:cNvSpPr>
            <a:spLocks noChangeArrowheads="1"/>
          </p:cNvSpPr>
          <p:nvPr/>
        </p:nvSpPr>
        <p:spPr bwMode="auto">
          <a:xfrm>
            <a:off x="8459788" y="2605088"/>
            <a:ext cx="1068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a:t>
            </a:r>
          </a:p>
        </p:txBody>
      </p:sp>
      <p:sp>
        <p:nvSpPr>
          <p:cNvPr id="1598502" name="Rectangle 2086"/>
          <p:cNvSpPr>
            <a:spLocks noChangeArrowheads="1"/>
          </p:cNvSpPr>
          <p:nvPr/>
        </p:nvSpPr>
        <p:spPr bwMode="auto">
          <a:xfrm>
            <a:off x="1149350" y="2951163"/>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160</a:t>
            </a:r>
            <a:endParaRPr lang="fr-FR" altLang="fr-FR" sz="1200">
              <a:solidFill>
                <a:schemeClr val="tx1"/>
              </a:solidFill>
            </a:endParaRPr>
          </a:p>
        </p:txBody>
      </p:sp>
      <p:sp>
        <p:nvSpPr>
          <p:cNvPr id="1598503" name="Rectangle 2087"/>
          <p:cNvSpPr>
            <a:spLocks noChangeArrowheads="1"/>
          </p:cNvSpPr>
          <p:nvPr/>
        </p:nvSpPr>
        <p:spPr bwMode="auto">
          <a:xfrm>
            <a:off x="2617788" y="2951163"/>
            <a:ext cx="60483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EMV</a:t>
            </a:r>
            <a:endParaRPr lang="fr-FR" altLang="fr-FR" sz="1200">
              <a:solidFill>
                <a:schemeClr val="tx1"/>
              </a:solidFill>
            </a:endParaRPr>
          </a:p>
        </p:txBody>
      </p:sp>
      <p:sp>
        <p:nvSpPr>
          <p:cNvPr id="1598504" name="Rectangle 2088"/>
          <p:cNvSpPr>
            <a:spLocks noChangeArrowheads="1"/>
          </p:cNvSpPr>
          <p:nvPr/>
        </p:nvSpPr>
        <p:spPr bwMode="auto">
          <a:xfrm>
            <a:off x="4295775" y="2951163"/>
            <a:ext cx="31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50</a:t>
            </a:r>
            <a:endParaRPr lang="fr-FR" altLang="fr-FR" sz="1200">
              <a:solidFill>
                <a:schemeClr val="tx1"/>
              </a:solidFill>
            </a:endParaRPr>
          </a:p>
        </p:txBody>
      </p:sp>
      <p:sp>
        <p:nvSpPr>
          <p:cNvPr id="1598505" name="Rectangle 2089"/>
          <p:cNvSpPr>
            <a:spLocks noChangeArrowheads="1"/>
          </p:cNvSpPr>
          <p:nvPr/>
        </p:nvSpPr>
        <p:spPr bwMode="auto">
          <a:xfrm>
            <a:off x="5434013" y="2951163"/>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07-mars</a:t>
            </a:r>
            <a:endParaRPr lang="fr-FR" altLang="fr-FR" sz="1200">
              <a:solidFill>
                <a:schemeClr val="tx1"/>
              </a:solidFill>
            </a:endParaRPr>
          </a:p>
        </p:txBody>
      </p:sp>
      <p:sp>
        <p:nvSpPr>
          <p:cNvPr id="1598506" name="Rectangle 2090"/>
          <p:cNvSpPr>
            <a:spLocks noChangeArrowheads="1"/>
          </p:cNvSpPr>
          <p:nvPr/>
        </p:nvSpPr>
        <p:spPr bwMode="auto">
          <a:xfrm>
            <a:off x="6961188" y="2951163"/>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15-mars</a:t>
            </a:r>
            <a:endParaRPr lang="fr-FR" altLang="fr-FR" sz="1200">
              <a:solidFill>
                <a:schemeClr val="tx1"/>
              </a:solidFill>
            </a:endParaRPr>
          </a:p>
        </p:txBody>
      </p:sp>
      <p:sp>
        <p:nvSpPr>
          <p:cNvPr id="1598507" name="Rectangle 2091"/>
          <p:cNvSpPr>
            <a:spLocks noChangeArrowheads="1"/>
          </p:cNvSpPr>
          <p:nvPr/>
        </p:nvSpPr>
        <p:spPr bwMode="auto">
          <a:xfrm>
            <a:off x="8459788" y="2951163"/>
            <a:ext cx="1068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a:t>
            </a:r>
          </a:p>
        </p:txBody>
      </p:sp>
      <p:sp>
        <p:nvSpPr>
          <p:cNvPr id="1598508" name="Rectangle 2092"/>
          <p:cNvSpPr>
            <a:spLocks noChangeArrowheads="1"/>
          </p:cNvSpPr>
          <p:nvPr/>
        </p:nvSpPr>
        <p:spPr bwMode="auto">
          <a:xfrm>
            <a:off x="1149350" y="3295650"/>
            <a:ext cx="4667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170</a:t>
            </a:r>
            <a:endParaRPr lang="fr-FR" altLang="fr-FR" sz="1200">
              <a:solidFill>
                <a:schemeClr val="tx1"/>
              </a:solidFill>
            </a:endParaRPr>
          </a:p>
        </p:txBody>
      </p:sp>
      <p:sp>
        <p:nvSpPr>
          <p:cNvPr id="1598509" name="Rectangle 2093"/>
          <p:cNvSpPr>
            <a:spLocks noChangeArrowheads="1"/>
          </p:cNvSpPr>
          <p:nvPr/>
        </p:nvSpPr>
        <p:spPr bwMode="auto">
          <a:xfrm>
            <a:off x="2617788" y="3295650"/>
            <a:ext cx="6048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EMV</a:t>
            </a:r>
            <a:endParaRPr lang="fr-FR" altLang="fr-FR" sz="1200">
              <a:solidFill>
                <a:schemeClr val="tx1"/>
              </a:solidFill>
            </a:endParaRPr>
          </a:p>
        </p:txBody>
      </p:sp>
      <p:sp>
        <p:nvSpPr>
          <p:cNvPr id="1598510" name="Rectangle 2094"/>
          <p:cNvSpPr>
            <a:spLocks noChangeArrowheads="1"/>
          </p:cNvSpPr>
          <p:nvPr/>
        </p:nvSpPr>
        <p:spPr bwMode="auto">
          <a:xfrm>
            <a:off x="4295775" y="3295650"/>
            <a:ext cx="3111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50</a:t>
            </a:r>
            <a:endParaRPr lang="fr-FR" altLang="fr-FR" sz="1200">
              <a:solidFill>
                <a:schemeClr val="tx1"/>
              </a:solidFill>
            </a:endParaRPr>
          </a:p>
        </p:txBody>
      </p:sp>
      <p:sp>
        <p:nvSpPr>
          <p:cNvPr id="1598511" name="Rectangle 2095"/>
          <p:cNvSpPr>
            <a:spLocks noChangeArrowheads="1"/>
          </p:cNvSpPr>
          <p:nvPr/>
        </p:nvSpPr>
        <p:spPr bwMode="auto">
          <a:xfrm>
            <a:off x="5434013" y="3295650"/>
            <a:ext cx="10271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10-mars</a:t>
            </a:r>
            <a:endParaRPr lang="fr-FR" altLang="fr-FR" sz="1200">
              <a:solidFill>
                <a:schemeClr val="tx1"/>
              </a:solidFill>
            </a:endParaRPr>
          </a:p>
        </p:txBody>
      </p:sp>
      <p:sp>
        <p:nvSpPr>
          <p:cNvPr id="1598512" name="Rectangle 2096"/>
          <p:cNvSpPr>
            <a:spLocks noChangeArrowheads="1"/>
          </p:cNvSpPr>
          <p:nvPr/>
        </p:nvSpPr>
        <p:spPr bwMode="auto">
          <a:xfrm>
            <a:off x="6961188" y="3295650"/>
            <a:ext cx="10271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20-mars</a:t>
            </a:r>
            <a:endParaRPr lang="fr-FR" altLang="fr-FR" sz="1200">
              <a:solidFill>
                <a:schemeClr val="tx1"/>
              </a:solidFill>
            </a:endParaRPr>
          </a:p>
        </p:txBody>
      </p:sp>
      <p:sp>
        <p:nvSpPr>
          <p:cNvPr id="1598513" name="Rectangle 2097"/>
          <p:cNvSpPr>
            <a:spLocks noChangeArrowheads="1"/>
          </p:cNvSpPr>
          <p:nvPr/>
        </p:nvSpPr>
        <p:spPr bwMode="auto">
          <a:xfrm>
            <a:off x="8459788" y="3295650"/>
            <a:ext cx="1068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a:t>
            </a:r>
          </a:p>
        </p:txBody>
      </p:sp>
      <p:sp>
        <p:nvSpPr>
          <p:cNvPr id="1598514" name="Rectangle 2098"/>
          <p:cNvSpPr>
            <a:spLocks noChangeArrowheads="1"/>
          </p:cNvSpPr>
          <p:nvPr/>
        </p:nvSpPr>
        <p:spPr bwMode="auto">
          <a:xfrm>
            <a:off x="1149350" y="3641725"/>
            <a:ext cx="4667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180</a:t>
            </a:r>
            <a:endParaRPr lang="fr-FR" altLang="fr-FR" sz="1200">
              <a:solidFill>
                <a:schemeClr val="tx1"/>
              </a:solidFill>
            </a:endParaRPr>
          </a:p>
        </p:txBody>
      </p:sp>
      <p:sp>
        <p:nvSpPr>
          <p:cNvPr id="1598515" name="Rectangle 2099"/>
          <p:cNvSpPr>
            <a:spLocks noChangeArrowheads="1"/>
          </p:cNvSpPr>
          <p:nvPr/>
        </p:nvSpPr>
        <p:spPr bwMode="auto">
          <a:xfrm>
            <a:off x="2617788" y="3641725"/>
            <a:ext cx="6048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EMV</a:t>
            </a:r>
            <a:endParaRPr lang="fr-FR" altLang="fr-FR" sz="1200">
              <a:solidFill>
                <a:schemeClr val="tx1"/>
              </a:solidFill>
            </a:endParaRPr>
          </a:p>
        </p:txBody>
      </p:sp>
      <p:sp>
        <p:nvSpPr>
          <p:cNvPr id="1598516" name="Rectangle 2100"/>
          <p:cNvSpPr>
            <a:spLocks noChangeArrowheads="1"/>
          </p:cNvSpPr>
          <p:nvPr/>
        </p:nvSpPr>
        <p:spPr bwMode="auto">
          <a:xfrm>
            <a:off x="4295775" y="3641725"/>
            <a:ext cx="3111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50</a:t>
            </a:r>
            <a:endParaRPr lang="fr-FR" altLang="fr-FR" sz="1200">
              <a:solidFill>
                <a:schemeClr val="tx1"/>
              </a:solidFill>
            </a:endParaRPr>
          </a:p>
        </p:txBody>
      </p:sp>
      <p:sp>
        <p:nvSpPr>
          <p:cNvPr id="1598517" name="Rectangle 2101"/>
          <p:cNvSpPr>
            <a:spLocks noChangeArrowheads="1"/>
          </p:cNvSpPr>
          <p:nvPr/>
        </p:nvSpPr>
        <p:spPr bwMode="auto">
          <a:xfrm>
            <a:off x="5434013" y="3641725"/>
            <a:ext cx="10271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14-mars</a:t>
            </a:r>
            <a:endParaRPr lang="fr-FR" altLang="fr-FR" sz="1200">
              <a:solidFill>
                <a:schemeClr val="tx1"/>
              </a:solidFill>
            </a:endParaRPr>
          </a:p>
        </p:txBody>
      </p:sp>
      <p:sp>
        <p:nvSpPr>
          <p:cNvPr id="1598518" name="Rectangle 2102"/>
          <p:cNvSpPr>
            <a:spLocks noChangeArrowheads="1"/>
          </p:cNvSpPr>
          <p:nvPr/>
        </p:nvSpPr>
        <p:spPr bwMode="auto">
          <a:xfrm>
            <a:off x="6961188" y="3641725"/>
            <a:ext cx="10271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22-mars</a:t>
            </a:r>
            <a:endParaRPr lang="fr-FR" altLang="fr-FR" sz="1200">
              <a:solidFill>
                <a:schemeClr val="tx1"/>
              </a:solidFill>
            </a:endParaRPr>
          </a:p>
        </p:txBody>
      </p:sp>
      <p:sp>
        <p:nvSpPr>
          <p:cNvPr id="1598519" name="Rectangle 2103"/>
          <p:cNvSpPr>
            <a:spLocks noChangeArrowheads="1"/>
          </p:cNvSpPr>
          <p:nvPr/>
        </p:nvSpPr>
        <p:spPr bwMode="auto">
          <a:xfrm>
            <a:off x="8459788" y="3641725"/>
            <a:ext cx="1068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a:t>
            </a:r>
          </a:p>
        </p:txBody>
      </p:sp>
      <p:sp>
        <p:nvSpPr>
          <p:cNvPr id="1598520" name="Rectangle 2104"/>
          <p:cNvSpPr>
            <a:spLocks noChangeArrowheads="1"/>
          </p:cNvSpPr>
          <p:nvPr/>
        </p:nvSpPr>
        <p:spPr bwMode="auto">
          <a:xfrm>
            <a:off x="1149350" y="3986213"/>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190</a:t>
            </a:r>
            <a:endParaRPr lang="fr-FR" altLang="fr-FR" sz="1200">
              <a:solidFill>
                <a:schemeClr val="tx1"/>
              </a:solidFill>
            </a:endParaRPr>
          </a:p>
        </p:txBody>
      </p:sp>
      <p:sp>
        <p:nvSpPr>
          <p:cNvPr id="1598521" name="Rectangle 2105"/>
          <p:cNvSpPr>
            <a:spLocks noChangeArrowheads="1"/>
          </p:cNvSpPr>
          <p:nvPr/>
        </p:nvSpPr>
        <p:spPr bwMode="auto">
          <a:xfrm>
            <a:off x="2617788" y="3986213"/>
            <a:ext cx="60483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EMV</a:t>
            </a:r>
            <a:endParaRPr lang="fr-FR" altLang="fr-FR" sz="1200">
              <a:solidFill>
                <a:schemeClr val="tx1"/>
              </a:solidFill>
            </a:endParaRPr>
          </a:p>
        </p:txBody>
      </p:sp>
      <p:sp>
        <p:nvSpPr>
          <p:cNvPr id="1598522" name="Rectangle 2106"/>
          <p:cNvSpPr>
            <a:spLocks noChangeArrowheads="1"/>
          </p:cNvSpPr>
          <p:nvPr/>
        </p:nvSpPr>
        <p:spPr bwMode="auto">
          <a:xfrm>
            <a:off x="4295775" y="3986213"/>
            <a:ext cx="31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50</a:t>
            </a:r>
            <a:endParaRPr lang="fr-FR" altLang="fr-FR" sz="1200">
              <a:solidFill>
                <a:schemeClr val="tx1"/>
              </a:solidFill>
            </a:endParaRPr>
          </a:p>
        </p:txBody>
      </p:sp>
      <p:sp>
        <p:nvSpPr>
          <p:cNvPr id="1598523" name="Rectangle 2107"/>
          <p:cNvSpPr>
            <a:spLocks noChangeArrowheads="1"/>
          </p:cNvSpPr>
          <p:nvPr/>
        </p:nvSpPr>
        <p:spPr bwMode="auto">
          <a:xfrm>
            <a:off x="5434013" y="3986213"/>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16-mars</a:t>
            </a:r>
            <a:endParaRPr lang="fr-FR" altLang="fr-FR" sz="1200">
              <a:solidFill>
                <a:schemeClr val="tx1"/>
              </a:solidFill>
            </a:endParaRPr>
          </a:p>
        </p:txBody>
      </p:sp>
      <p:sp>
        <p:nvSpPr>
          <p:cNvPr id="1598524" name="Rectangle 2108"/>
          <p:cNvSpPr>
            <a:spLocks noChangeArrowheads="1"/>
          </p:cNvSpPr>
          <p:nvPr/>
        </p:nvSpPr>
        <p:spPr bwMode="auto">
          <a:xfrm>
            <a:off x="6961188" y="3986213"/>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24-mars</a:t>
            </a:r>
            <a:endParaRPr lang="fr-FR" altLang="fr-FR" sz="1200">
              <a:solidFill>
                <a:schemeClr val="tx1"/>
              </a:solidFill>
            </a:endParaRPr>
          </a:p>
        </p:txBody>
      </p:sp>
      <p:sp>
        <p:nvSpPr>
          <p:cNvPr id="1598525" name="Rectangle 2109"/>
          <p:cNvSpPr>
            <a:spLocks noChangeArrowheads="1"/>
          </p:cNvSpPr>
          <p:nvPr/>
        </p:nvSpPr>
        <p:spPr bwMode="auto">
          <a:xfrm>
            <a:off x="8459788" y="3986213"/>
            <a:ext cx="1068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a:t>
            </a:r>
          </a:p>
        </p:txBody>
      </p:sp>
      <p:sp>
        <p:nvSpPr>
          <p:cNvPr id="1598526" name="Rectangle 2110"/>
          <p:cNvSpPr>
            <a:spLocks noChangeArrowheads="1"/>
          </p:cNvSpPr>
          <p:nvPr/>
        </p:nvSpPr>
        <p:spPr bwMode="auto">
          <a:xfrm>
            <a:off x="1149350" y="4332288"/>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200</a:t>
            </a:r>
            <a:endParaRPr lang="fr-FR" altLang="fr-FR" sz="1200">
              <a:solidFill>
                <a:schemeClr val="tx1"/>
              </a:solidFill>
            </a:endParaRPr>
          </a:p>
        </p:txBody>
      </p:sp>
      <p:sp>
        <p:nvSpPr>
          <p:cNvPr id="1598527" name="Rectangle 2111"/>
          <p:cNvSpPr>
            <a:spLocks noChangeArrowheads="1"/>
          </p:cNvSpPr>
          <p:nvPr/>
        </p:nvSpPr>
        <p:spPr bwMode="auto">
          <a:xfrm>
            <a:off x="2751138" y="4332288"/>
            <a:ext cx="3413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B2</a:t>
            </a:r>
            <a:endParaRPr lang="fr-FR" altLang="fr-FR" sz="1200">
              <a:solidFill>
                <a:schemeClr val="tx1"/>
              </a:solidFill>
            </a:endParaRPr>
          </a:p>
        </p:txBody>
      </p:sp>
      <p:sp>
        <p:nvSpPr>
          <p:cNvPr id="1598528" name="Rectangle 2112"/>
          <p:cNvSpPr>
            <a:spLocks noChangeArrowheads="1"/>
          </p:cNvSpPr>
          <p:nvPr/>
        </p:nvSpPr>
        <p:spPr bwMode="auto">
          <a:xfrm>
            <a:off x="4114800" y="4332288"/>
            <a:ext cx="6223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1750</a:t>
            </a:r>
            <a:endParaRPr lang="fr-FR" altLang="fr-FR" sz="1200">
              <a:solidFill>
                <a:schemeClr val="tx1"/>
              </a:solidFill>
            </a:endParaRPr>
          </a:p>
        </p:txBody>
      </p:sp>
      <p:sp>
        <p:nvSpPr>
          <p:cNvPr id="1598529" name="Rectangle 2113"/>
          <p:cNvSpPr>
            <a:spLocks noChangeArrowheads="1"/>
          </p:cNvSpPr>
          <p:nvPr/>
        </p:nvSpPr>
        <p:spPr bwMode="auto">
          <a:xfrm>
            <a:off x="5434013" y="4332288"/>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10-mars</a:t>
            </a:r>
            <a:endParaRPr lang="fr-FR" altLang="fr-FR" sz="1200">
              <a:solidFill>
                <a:schemeClr val="tx1"/>
              </a:solidFill>
            </a:endParaRPr>
          </a:p>
        </p:txBody>
      </p:sp>
      <p:sp>
        <p:nvSpPr>
          <p:cNvPr id="1598530" name="Rectangle 2114"/>
          <p:cNvSpPr>
            <a:spLocks noChangeArrowheads="1"/>
          </p:cNvSpPr>
          <p:nvPr/>
        </p:nvSpPr>
        <p:spPr bwMode="auto">
          <a:xfrm>
            <a:off x="6961188" y="4332288"/>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14-mars</a:t>
            </a:r>
            <a:endParaRPr lang="fr-FR" altLang="fr-FR" sz="1200">
              <a:solidFill>
                <a:schemeClr val="tx1"/>
              </a:solidFill>
            </a:endParaRPr>
          </a:p>
        </p:txBody>
      </p:sp>
      <p:sp>
        <p:nvSpPr>
          <p:cNvPr id="1598531" name="Rectangle 2115"/>
          <p:cNvSpPr>
            <a:spLocks noChangeArrowheads="1"/>
          </p:cNvSpPr>
          <p:nvPr/>
        </p:nvSpPr>
        <p:spPr bwMode="auto">
          <a:xfrm>
            <a:off x="8459788" y="4332288"/>
            <a:ext cx="1068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a:t>
            </a:r>
          </a:p>
        </p:txBody>
      </p:sp>
      <p:sp>
        <p:nvSpPr>
          <p:cNvPr id="1598532" name="Rectangle 2116"/>
          <p:cNvSpPr>
            <a:spLocks noChangeArrowheads="1"/>
          </p:cNvSpPr>
          <p:nvPr/>
        </p:nvSpPr>
        <p:spPr bwMode="auto">
          <a:xfrm>
            <a:off x="1149350" y="4678363"/>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210</a:t>
            </a:r>
            <a:endParaRPr lang="fr-FR" altLang="fr-FR" sz="1200">
              <a:solidFill>
                <a:schemeClr val="tx1"/>
              </a:solidFill>
            </a:endParaRPr>
          </a:p>
        </p:txBody>
      </p:sp>
      <p:sp>
        <p:nvSpPr>
          <p:cNvPr id="1598533" name="Rectangle 2117"/>
          <p:cNvSpPr>
            <a:spLocks noChangeArrowheads="1"/>
          </p:cNvSpPr>
          <p:nvPr/>
        </p:nvSpPr>
        <p:spPr bwMode="auto">
          <a:xfrm>
            <a:off x="2751138" y="4678363"/>
            <a:ext cx="3413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B2</a:t>
            </a:r>
            <a:endParaRPr lang="fr-FR" altLang="fr-FR" sz="1200">
              <a:solidFill>
                <a:schemeClr val="tx1"/>
              </a:solidFill>
            </a:endParaRPr>
          </a:p>
        </p:txBody>
      </p:sp>
      <p:sp>
        <p:nvSpPr>
          <p:cNvPr id="1598534" name="Rectangle 2118"/>
          <p:cNvSpPr>
            <a:spLocks noChangeArrowheads="1"/>
          </p:cNvSpPr>
          <p:nvPr/>
        </p:nvSpPr>
        <p:spPr bwMode="auto">
          <a:xfrm>
            <a:off x="4205288" y="4678363"/>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250</a:t>
            </a:r>
            <a:endParaRPr lang="fr-FR" altLang="fr-FR" sz="1200">
              <a:solidFill>
                <a:schemeClr val="tx1"/>
              </a:solidFill>
            </a:endParaRPr>
          </a:p>
        </p:txBody>
      </p:sp>
      <p:sp>
        <p:nvSpPr>
          <p:cNvPr id="1598535" name="Rectangle 2119"/>
          <p:cNvSpPr>
            <a:spLocks noChangeArrowheads="1"/>
          </p:cNvSpPr>
          <p:nvPr/>
        </p:nvSpPr>
        <p:spPr bwMode="auto">
          <a:xfrm>
            <a:off x="5434013" y="4678363"/>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17-mars</a:t>
            </a:r>
            <a:endParaRPr lang="fr-FR" altLang="fr-FR" sz="1200">
              <a:solidFill>
                <a:schemeClr val="tx1"/>
              </a:solidFill>
            </a:endParaRPr>
          </a:p>
        </p:txBody>
      </p:sp>
      <p:sp>
        <p:nvSpPr>
          <p:cNvPr id="1598536" name="Rectangle 2120"/>
          <p:cNvSpPr>
            <a:spLocks noChangeArrowheads="1"/>
          </p:cNvSpPr>
          <p:nvPr/>
        </p:nvSpPr>
        <p:spPr bwMode="auto">
          <a:xfrm>
            <a:off x="6961188" y="4678363"/>
            <a:ext cx="1027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21-mars</a:t>
            </a:r>
            <a:endParaRPr lang="fr-FR" altLang="fr-FR" sz="1200">
              <a:solidFill>
                <a:schemeClr val="tx1"/>
              </a:solidFill>
            </a:endParaRPr>
          </a:p>
        </p:txBody>
      </p:sp>
      <p:sp>
        <p:nvSpPr>
          <p:cNvPr id="1598537" name="Rectangle 2121"/>
          <p:cNvSpPr>
            <a:spLocks noChangeArrowheads="1"/>
          </p:cNvSpPr>
          <p:nvPr/>
        </p:nvSpPr>
        <p:spPr bwMode="auto">
          <a:xfrm>
            <a:off x="8459788" y="4678363"/>
            <a:ext cx="1068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a:t>
            </a:r>
          </a:p>
        </p:txBody>
      </p:sp>
      <p:sp>
        <p:nvSpPr>
          <p:cNvPr id="1598538" name="Rectangle 2122"/>
          <p:cNvSpPr>
            <a:spLocks noChangeArrowheads="1"/>
          </p:cNvSpPr>
          <p:nvPr/>
        </p:nvSpPr>
        <p:spPr bwMode="auto">
          <a:xfrm>
            <a:off x="1149350" y="5022850"/>
            <a:ext cx="4667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220</a:t>
            </a:r>
            <a:endParaRPr lang="fr-FR" altLang="fr-FR" sz="1200">
              <a:solidFill>
                <a:schemeClr val="tx1"/>
              </a:solidFill>
            </a:endParaRPr>
          </a:p>
        </p:txBody>
      </p:sp>
      <p:sp>
        <p:nvSpPr>
          <p:cNvPr id="1598539" name="Rectangle 2123"/>
          <p:cNvSpPr>
            <a:spLocks noChangeArrowheads="1"/>
          </p:cNvSpPr>
          <p:nvPr/>
        </p:nvSpPr>
        <p:spPr bwMode="auto">
          <a:xfrm>
            <a:off x="2751138" y="5022850"/>
            <a:ext cx="3413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B3</a:t>
            </a:r>
            <a:endParaRPr lang="fr-FR" altLang="fr-FR" sz="1200">
              <a:solidFill>
                <a:schemeClr val="tx1"/>
              </a:solidFill>
            </a:endParaRPr>
          </a:p>
        </p:txBody>
      </p:sp>
      <p:sp>
        <p:nvSpPr>
          <p:cNvPr id="1598540" name="Rectangle 2124"/>
          <p:cNvSpPr>
            <a:spLocks noChangeArrowheads="1"/>
          </p:cNvSpPr>
          <p:nvPr/>
        </p:nvSpPr>
        <p:spPr bwMode="auto">
          <a:xfrm>
            <a:off x="4205288" y="5022850"/>
            <a:ext cx="4667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250</a:t>
            </a:r>
            <a:endParaRPr lang="fr-FR" altLang="fr-FR" sz="1200">
              <a:solidFill>
                <a:schemeClr val="tx1"/>
              </a:solidFill>
            </a:endParaRPr>
          </a:p>
        </p:txBody>
      </p:sp>
      <p:sp>
        <p:nvSpPr>
          <p:cNvPr id="1598541" name="Rectangle 2125"/>
          <p:cNvSpPr>
            <a:spLocks noChangeArrowheads="1"/>
          </p:cNvSpPr>
          <p:nvPr/>
        </p:nvSpPr>
        <p:spPr bwMode="auto">
          <a:xfrm>
            <a:off x="5434013" y="5022850"/>
            <a:ext cx="10271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14-mars</a:t>
            </a:r>
            <a:endParaRPr lang="fr-FR" altLang="fr-FR" sz="1200">
              <a:solidFill>
                <a:schemeClr val="tx1"/>
              </a:solidFill>
            </a:endParaRPr>
          </a:p>
        </p:txBody>
      </p:sp>
      <p:sp>
        <p:nvSpPr>
          <p:cNvPr id="1598542" name="Rectangle 2126"/>
          <p:cNvSpPr>
            <a:spLocks noChangeArrowheads="1"/>
          </p:cNvSpPr>
          <p:nvPr/>
        </p:nvSpPr>
        <p:spPr bwMode="auto">
          <a:xfrm>
            <a:off x="6961188" y="5022850"/>
            <a:ext cx="10271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21-mars</a:t>
            </a:r>
            <a:endParaRPr lang="fr-FR" altLang="fr-FR" sz="1200">
              <a:solidFill>
                <a:schemeClr val="tx1"/>
              </a:solidFill>
            </a:endParaRPr>
          </a:p>
        </p:txBody>
      </p:sp>
      <p:sp>
        <p:nvSpPr>
          <p:cNvPr id="1598543" name="Rectangle 2127"/>
          <p:cNvSpPr>
            <a:spLocks noChangeArrowheads="1"/>
          </p:cNvSpPr>
          <p:nvPr/>
        </p:nvSpPr>
        <p:spPr bwMode="auto">
          <a:xfrm>
            <a:off x="8459788" y="5022850"/>
            <a:ext cx="1068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a:t>
            </a:r>
          </a:p>
        </p:txBody>
      </p:sp>
      <p:sp>
        <p:nvSpPr>
          <p:cNvPr id="1598544" name="Rectangle 2128"/>
          <p:cNvSpPr>
            <a:spLocks noChangeArrowheads="1"/>
          </p:cNvSpPr>
          <p:nvPr/>
        </p:nvSpPr>
        <p:spPr bwMode="auto">
          <a:xfrm>
            <a:off x="1238250" y="6362700"/>
            <a:ext cx="3111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52</a:t>
            </a:r>
            <a:endParaRPr lang="fr-FR" altLang="fr-FR" sz="1200">
              <a:solidFill>
                <a:schemeClr val="tx1"/>
              </a:solidFill>
            </a:endParaRPr>
          </a:p>
        </p:txBody>
      </p:sp>
      <p:sp>
        <p:nvSpPr>
          <p:cNvPr id="1598545" name="Rectangle 2129"/>
          <p:cNvSpPr>
            <a:spLocks noChangeArrowheads="1"/>
          </p:cNvSpPr>
          <p:nvPr/>
        </p:nvSpPr>
        <p:spPr bwMode="auto">
          <a:xfrm>
            <a:off x="2722563" y="6362700"/>
            <a:ext cx="3889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M2</a:t>
            </a:r>
            <a:endParaRPr lang="fr-FR" altLang="fr-FR" sz="1200">
              <a:solidFill>
                <a:schemeClr val="tx1"/>
              </a:solidFill>
            </a:endParaRPr>
          </a:p>
        </p:txBody>
      </p:sp>
      <p:sp>
        <p:nvSpPr>
          <p:cNvPr id="1598546" name="Rectangle 2130"/>
          <p:cNvSpPr>
            <a:spLocks noChangeArrowheads="1"/>
          </p:cNvSpPr>
          <p:nvPr/>
        </p:nvSpPr>
        <p:spPr bwMode="auto">
          <a:xfrm>
            <a:off x="4205288" y="6362700"/>
            <a:ext cx="4667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500</a:t>
            </a:r>
            <a:endParaRPr lang="fr-FR" altLang="fr-FR" sz="1200">
              <a:solidFill>
                <a:schemeClr val="tx1"/>
              </a:solidFill>
            </a:endParaRPr>
          </a:p>
        </p:txBody>
      </p:sp>
      <p:sp>
        <p:nvSpPr>
          <p:cNvPr id="1598547" name="Rectangle 2131"/>
          <p:cNvSpPr>
            <a:spLocks noChangeArrowheads="1"/>
          </p:cNvSpPr>
          <p:nvPr/>
        </p:nvSpPr>
        <p:spPr bwMode="auto">
          <a:xfrm>
            <a:off x="5508625" y="6362700"/>
            <a:ext cx="8715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28-févr</a:t>
            </a:r>
            <a:endParaRPr lang="fr-FR" altLang="fr-FR" sz="1200">
              <a:solidFill>
                <a:schemeClr val="tx1"/>
              </a:solidFill>
            </a:endParaRPr>
          </a:p>
        </p:txBody>
      </p:sp>
      <p:sp>
        <p:nvSpPr>
          <p:cNvPr id="1598548" name="Rectangle 2132"/>
          <p:cNvSpPr>
            <a:spLocks noChangeArrowheads="1"/>
          </p:cNvSpPr>
          <p:nvPr/>
        </p:nvSpPr>
        <p:spPr bwMode="auto">
          <a:xfrm>
            <a:off x="6961188" y="6362700"/>
            <a:ext cx="10271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10-mars</a:t>
            </a:r>
            <a:endParaRPr lang="fr-FR" altLang="fr-FR" sz="1200">
              <a:solidFill>
                <a:schemeClr val="tx1"/>
              </a:solidFill>
            </a:endParaRPr>
          </a:p>
        </p:txBody>
      </p:sp>
      <p:sp>
        <p:nvSpPr>
          <p:cNvPr id="1598549" name="Rectangle 2133"/>
          <p:cNvSpPr>
            <a:spLocks noChangeArrowheads="1"/>
          </p:cNvSpPr>
          <p:nvPr/>
        </p:nvSpPr>
        <p:spPr bwMode="auto">
          <a:xfrm>
            <a:off x="8385175" y="6362700"/>
            <a:ext cx="1255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Suggéré *</a:t>
            </a:r>
          </a:p>
        </p:txBody>
      </p:sp>
      <p:grpSp>
        <p:nvGrpSpPr>
          <p:cNvPr id="77910" name="Group 2134"/>
          <p:cNvGrpSpPr>
            <a:grpSpLocks/>
          </p:cNvGrpSpPr>
          <p:nvPr/>
        </p:nvGrpSpPr>
        <p:grpSpPr bwMode="auto">
          <a:xfrm>
            <a:off x="639763" y="109538"/>
            <a:ext cx="9183687" cy="6572250"/>
            <a:chOff x="576" y="216"/>
            <a:chExt cx="5340" cy="4140"/>
          </a:xfrm>
        </p:grpSpPr>
        <p:grpSp>
          <p:nvGrpSpPr>
            <p:cNvPr id="77914" name="Group 2135"/>
            <p:cNvGrpSpPr>
              <a:grpSpLocks/>
            </p:cNvGrpSpPr>
            <p:nvPr/>
          </p:nvGrpSpPr>
          <p:grpSpPr bwMode="auto">
            <a:xfrm>
              <a:off x="576" y="216"/>
              <a:ext cx="5340" cy="4133"/>
              <a:chOff x="576" y="216"/>
              <a:chExt cx="5340" cy="4133"/>
            </a:xfrm>
          </p:grpSpPr>
          <p:grpSp>
            <p:nvGrpSpPr>
              <p:cNvPr id="77916" name="Group 2136"/>
              <p:cNvGrpSpPr>
                <a:grpSpLocks/>
              </p:cNvGrpSpPr>
              <p:nvPr/>
            </p:nvGrpSpPr>
            <p:grpSpPr bwMode="auto">
              <a:xfrm>
                <a:off x="576" y="216"/>
                <a:ext cx="5340" cy="4133"/>
                <a:chOff x="576" y="216"/>
                <a:chExt cx="5340" cy="4133"/>
              </a:xfrm>
            </p:grpSpPr>
            <p:sp>
              <p:nvSpPr>
                <p:cNvPr id="77918" name="Line 2137"/>
                <p:cNvSpPr>
                  <a:spLocks noChangeShapeType="1"/>
                </p:cNvSpPr>
                <p:nvPr/>
              </p:nvSpPr>
              <p:spPr bwMode="auto">
                <a:xfrm>
                  <a:off x="584" y="233"/>
                  <a:ext cx="1" cy="327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19" name="Rectangle 2138"/>
                <p:cNvSpPr>
                  <a:spLocks noChangeArrowheads="1"/>
                </p:cNvSpPr>
                <p:nvPr/>
              </p:nvSpPr>
              <p:spPr bwMode="auto">
                <a:xfrm>
                  <a:off x="576" y="233"/>
                  <a:ext cx="9" cy="32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20" name="Line 2139"/>
                <p:cNvSpPr>
                  <a:spLocks noChangeShapeType="1"/>
                </p:cNvSpPr>
                <p:nvPr/>
              </p:nvSpPr>
              <p:spPr bwMode="auto">
                <a:xfrm>
                  <a:off x="5907" y="242"/>
                  <a:ext cx="1" cy="32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21" name="Rectangle 2140"/>
                <p:cNvSpPr>
                  <a:spLocks noChangeArrowheads="1"/>
                </p:cNvSpPr>
                <p:nvPr/>
              </p:nvSpPr>
              <p:spPr bwMode="auto">
                <a:xfrm>
                  <a:off x="5907" y="242"/>
                  <a:ext cx="9" cy="3263"/>
                </a:xfrm>
                <a:prstGeom prst="rect">
                  <a:avLst/>
                </a:prstGeom>
                <a:solidFill>
                  <a:srgbClr val="000000"/>
                </a:solidFill>
                <a:ln w="28575">
                  <a:solidFill>
                    <a:srgbClr val="000000"/>
                  </a:solidFill>
                  <a:miter lim="800000"/>
                  <a:headEnd/>
                  <a:tailEnd/>
                </a:ln>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22" name="Line 2141"/>
                <p:cNvSpPr>
                  <a:spLocks noChangeShapeType="1"/>
                </p:cNvSpPr>
                <p:nvPr/>
              </p:nvSpPr>
              <p:spPr bwMode="auto">
                <a:xfrm>
                  <a:off x="1465" y="459"/>
                  <a:ext cx="1" cy="30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23" name="Rectangle 2142"/>
                <p:cNvSpPr>
                  <a:spLocks noChangeArrowheads="1"/>
                </p:cNvSpPr>
                <p:nvPr/>
              </p:nvSpPr>
              <p:spPr bwMode="auto">
                <a:xfrm>
                  <a:off x="1465" y="459"/>
                  <a:ext cx="8" cy="30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24" name="Line 2143"/>
                <p:cNvSpPr>
                  <a:spLocks noChangeShapeType="1"/>
                </p:cNvSpPr>
                <p:nvPr/>
              </p:nvSpPr>
              <p:spPr bwMode="auto">
                <a:xfrm>
                  <a:off x="2353" y="459"/>
                  <a:ext cx="1" cy="30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25" name="Rectangle 2144"/>
                <p:cNvSpPr>
                  <a:spLocks noChangeArrowheads="1"/>
                </p:cNvSpPr>
                <p:nvPr/>
              </p:nvSpPr>
              <p:spPr bwMode="auto">
                <a:xfrm>
                  <a:off x="2353" y="459"/>
                  <a:ext cx="9" cy="30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26" name="Line 2145"/>
                <p:cNvSpPr>
                  <a:spLocks noChangeShapeType="1"/>
                </p:cNvSpPr>
                <p:nvPr/>
              </p:nvSpPr>
              <p:spPr bwMode="auto">
                <a:xfrm>
                  <a:off x="3242" y="459"/>
                  <a:ext cx="1" cy="30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27" name="Rectangle 2146"/>
                <p:cNvSpPr>
                  <a:spLocks noChangeArrowheads="1"/>
                </p:cNvSpPr>
                <p:nvPr/>
              </p:nvSpPr>
              <p:spPr bwMode="auto">
                <a:xfrm>
                  <a:off x="3242" y="459"/>
                  <a:ext cx="8" cy="30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28" name="Line 2147"/>
                <p:cNvSpPr>
                  <a:spLocks noChangeShapeType="1"/>
                </p:cNvSpPr>
                <p:nvPr/>
              </p:nvSpPr>
              <p:spPr bwMode="auto">
                <a:xfrm>
                  <a:off x="4130" y="459"/>
                  <a:ext cx="1" cy="30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29" name="Rectangle 2148"/>
                <p:cNvSpPr>
                  <a:spLocks noChangeArrowheads="1"/>
                </p:cNvSpPr>
                <p:nvPr/>
              </p:nvSpPr>
              <p:spPr bwMode="auto">
                <a:xfrm>
                  <a:off x="4130" y="459"/>
                  <a:ext cx="9" cy="30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30" name="Line 2149"/>
                <p:cNvSpPr>
                  <a:spLocks noChangeShapeType="1"/>
                </p:cNvSpPr>
                <p:nvPr/>
              </p:nvSpPr>
              <p:spPr bwMode="auto">
                <a:xfrm>
                  <a:off x="5019" y="459"/>
                  <a:ext cx="1" cy="30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31" name="Rectangle 2150"/>
                <p:cNvSpPr>
                  <a:spLocks noChangeArrowheads="1"/>
                </p:cNvSpPr>
                <p:nvPr/>
              </p:nvSpPr>
              <p:spPr bwMode="auto">
                <a:xfrm>
                  <a:off x="5019" y="459"/>
                  <a:ext cx="8" cy="30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32" name="Line 2151"/>
                <p:cNvSpPr>
                  <a:spLocks noChangeShapeType="1"/>
                </p:cNvSpPr>
                <p:nvPr/>
              </p:nvSpPr>
              <p:spPr bwMode="auto">
                <a:xfrm>
                  <a:off x="576" y="3635"/>
                  <a:ext cx="1" cy="7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33" name="Rectangle 2152"/>
                <p:cNvSpPr>
                  <a:spLocks noChangeArrowheads="1"/>
                </p:cNvSpPr>
                <p:nvPr/>
              </p:nvSpPr>
              <p:spPr bwMode="auto">
                <a:xfrm>
                  <a:off x="576" y="3635"/>
                  <a:ext cx="9" cy="714"/>
                </a:xfrm>
                <a:prstGeom prst="rect">
                  <a:avLst/>
                </a:prstGeom>
                <a:solidFill>
                  <a:srgbClr val="000000"/>
                </a:solidFill>
                <a:ln w="28575">
                  <a:solidFill>
                    <a:srgbClr val="000000"/>
                  </a:solidFill>
                  <a:miter lim="800000"/>
                  <a:headEnd/>
                  <a:tailEnd/>
                </a:ln>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34" name="Line 2153"/>
                <p:cNvSpPr>
                  <a:spLocks noChangeShapeType="1"/>
                </p:cNvSpPr>
                <p:nvPr/>
              </p:nvSpPr>
              <p:spPr bwMode="auto">
                <a:xfrm>
                  <a:off x="5907" y="3644"/>
                  <a:ext cx="1" cy="70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35" name="Rectangle 2154"/>
                <p:cNvSpPr>
                  <a:spLocks noChangeArrowheads="1"/>
                </p:cNvSpPr>
                <p:nvPr/>
              </p:nvSpPr>
              <p:spPr bwMode="auto">
                <a:xfrm>
                  <a:off x="5899" y="3644"/>
                  <a:ext cx="9" cy="705"/>
                </a:xfrm>
                <a:prstGeom prst="rect">
                  <a:avLst/>
                </a:prstGeom>
                <a:solidFill>
                  <a:srgbClr val="000000"/>
                </a:solidFill>
                <a:ln w="19050">
                  <a:solidFill>
                    <a:srgbClr val="000000"/>
                  </a:solidFill>
                  <a:miter lim="800000"/>
                  <a:headEnd/>
                  <a:tailEnd/>
                </a:ln>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36" name="Line 2155"/>
                <p:cNvSpPr>
                  <a:spLocks noChangeShapeType="1"/>
                </p:cNvSpPr>
                <p:nvPr/>
              </p:nvSpPr>
              <p:spPr bwMode="auto">
                <a:xfrm>
                  <a:off x="1465" y="3914"/>
                  <a:ext cx="1" cy="4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37" name="Rectangle 2156"/>
                <p:cNvSpPr>
                  <a:spLocks noChangeArrowheads="1"/>
                </p:cNvSpPr>
                <p:nvPr/>
              </p:nvSpPr>
              <p:spPr bwMode="auto">
                <a:xfrm>
                  <a:off x="1465" y="3914"/>
                  <a:ext cx="8" cy="4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38" name="Line 2157"/>
                <p:cNvSpPr>
                  <a:spLocks noChangeShapeType="1"/>
                </p:cNvSpPr>
                <p:nvPr/>
              </p:nvSpPr>
              <p:spPr bwMode="auto">
                <a:xfrm>
                  <a:off x="2353" y="3914"/>
                  <a:ext cx="1" cy="4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39" name="Rectangle 2158"/>
                <p:cNvSpPr>
                  <a:spLocks noChangeArrowheads="1"/>
                </p:cNvSpPr>
                <p:nvPr/>
              </p:nvSpPr>
              <p:spPr bwMode="auto">
                <a:xfrm>
                  <a:off x="2353" y="3914"/>
                  <a:ext cx="9" cy="4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40" name="Line 2159"/>
                <p:cNvSpPr>
                  <a:spLocks noChangeShapeType="1"/>
                </p:cNvSpPr>
                <p:nvPr/>
              </p:nvSpPr>
              <p:spPr bwMode="auto">
                <a:xfrm>
                  <a:off x="3242" y="3914"/>
                  <a:ext cx="1" cy="4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41" name="Rectangle 2160"/>
                <p:cNvSpPr>
                  <a:spLocks noChangeArrowheads="1"/>
                </p:cNvSpPr>
                <p:nvPr/>
              </p:nvSpPr>
              <p:spPr bwMode="auto">
                <a:xfrm>
                  <a:off x="3242" y="3914"/>
                  <a:ext cx="8" cy="4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42" name="Line 2161"/>
                <p:cNvSpPr>
                  <a:spLocks noChangeShapeType="1"/>
                </p:cNvSpPr>
                <p:nvPr/>
              </p:nvSpPr>
              <p:spPr bwMode="auto">
                <a:xfrm>
                  <a:off x="4130" y="3914"/>
                  <a:ext cx="1" cy="4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43" name="Rectangle 2162"/>
                <p:cNvSpPr>
                  <a:spLocks noChangeArrowheads="1"/>
                </p:cNvSpPr>
                <p:nvPr/>
              </p:nvSpPr>
              <p:spPr bwMode="auto">
                <a:xfrm>
                  <a:off x="4130" y="3914"/>
                  <a:ext cx="9" cy="4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44" name="Line 2163"/>
                <p:cNvSpPr>
                  <a:spLocks noChangeShapeType="1"/>
                </p:cNvSpPr>
                <p:nvPr/>
              </p:nvSpPr>
              <p:spPr bwMode="auto">
                <a:xfrm>
                  <a:off x="5019" y="3914"/>
                  <a:ext cx="1" cy="4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45" name="Rectangle 2164"/>
                <p:cNvSpPr>
                  <a:spLocks noChangeArrowheads="1"/>
                </p:cNvSpPr>
                <p:nvPr/>
              </p:nvSpPr>
              <p:spPr bwMode="auto">
                <a:xfrm>
                  <a:off x="5019" y="3914"/>
                  <a:ext cx="8" cy="4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46" name="Line 2165"/>
                <p:cNvSpPr>
                  <a:spLocks noChangeShapeType="1"/>
                </p:cNvSpPr>
                <p:nvPr/>
              </p:nvSpPr>
              <p:spPr bwMode="auto">
                <a:xfrm>
                  <a:off x="585" y="233"/>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47" name="Rectangle 2166"/>
                <p:cNvSpPr>
                  <a:spLocks noChangeArrowheads="1"/>
                </p:cNvSpPr>
                <p:nvPr/>
              </p:nvSpPr>
              <p:spPr bwMode="auto">
                <a:xfrm>
                  <a:off x="585" y="233"/>
                  <a:ext cx="5331" cy="9"/>
                </a:xfrm>
                <a:prstGeom prst="rect">
                  <a:avLst/>
                </a:prstGeom>
                <a:solidFill>
                  <a:srgbClr val="000000"/>
                </a:solidFill>
                <a:ln w="28575">
                  <a:solidFill>
                    <a:srgbClr val="000000"/>
                  </a:solidFill>
                  <a:miter lim="800000"/>
                  <a:headEnd/>
                  <a:tailEnd/>
                </a:ln>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48" name="Line 2167"/>
                <p:cNvSpPr>
                  <a:spLocks noChangeShapeType="1"/>
                </p:cNvSpPr>
                <p:nvPr/>
              </p:nvSpPr>
              <p:spPr bwMode="auto">
                <a:xfrm>
                  <a:off x="585" y="451"/>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49" name="Rectangle 2168"/>
                <p:cNvSpPr>
                  <a:spLocks noChangeArrowheads="1"/>
                </p:cNvSpPr>
                <p:nvPr/>
              </p:nvSpPr>
              <p:spPr bwMode="auto">
                <a:xfrm>
                  <a:off x="585" y="451"/>
                  <a:ext cx="533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50" name="Line 2169"/>
                <p:cNvSpPr>
                  <a:spLocks noChangeShapeType="1"/>
                </p:cNvSpPr>
                <p:nvPr/>
              </p:nvSpPr>
              <p:spPr bwMode="auto">
                <a:xfrm>
                  <a:off x="585" y="668"/>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51" name="Rectangle 2170"/>
                <p:cNvSpPr>
                  <a:spLocks noChangeArrowheads="1"/>
                </p:cNvSpPr>
                <p:nvPr/>
              </p:nvSpPr>
              <p:spPr bwMode="auto">
                <a:xfrm>
                  <a:off x="585" y="668"/>
                  <a:ext cx="533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52" name="Line 2171"/>
                <p:cNvSpPr>
                  <a:spLocks noChangeShapeType="1"/>
                </p:cNvSpPr>
                <p:nvPr/>
              </p:nvSpPr>
              <p:spPr bwMode="auto">
                <a:xfrm>
                  <a:off x="585" y="886"/>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53" name="Rectangle 2172"/>
                <p:cNvSpPr>
                  <a:spLocks noChangeArrowheads="1"/>
                </p:cNvSpPr>
                <p:nvPr/>
              </p:nvSpPr>
              <p:spPr bwMode="auto">
                <a:xfrm>
                  <a:off x="585" y="886"/>
                  <a:ext cx="533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54" name="Line 2173"/>
                <p:cNvSpPr>
                  <a:spLocks noChangeShapeType="1"/>
                </p:cNvSpPr>
                <p:nvPr/>
              </p:nvSpPr>
              <p:spPr bwMode="auto">
                <a:xfrm>
                  <a:off x="585" y="1103"/>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55" name="Rectangle 2174"/>
                <p:cNvSpPr>
                  <a:spLocks noChangeArrowheads="1"/>
                </p:cNvSpPr>
                <p:nvPr/>
              </p:nvSpPr>
              <p:spPr bwMode="auto">
                <a:xfrm>
                  <a:off x="585" y="1103"/>
                  <a:ext cx="533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56" name="Line 2175"/>
                <p:cNvSpPr>
                  <a:spLocks noChangeShapeType="1"/>
                </p:cNvSpPr>
                <p:nvPr/>
              </p:nvSpPr>
              <p:spPr bwMode="auto">
                <a:xfrm>
                  <a:off x="585" y="1321"/>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57" name="Rectangle 2176"/>
                <p:cNvSpPr>
                  <a:spLocks noChangeArrowheads="1"/>
                </p:cNvSpPr>
                <p:nvPr/>
              </p:nvSpPr>
              <p:spPr bwMode="auto">
                <a:xfrm>
                  <a:off x="585" y="1321"/>
                  <a:ext cx="533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58" name="Line 2177"/>
                <p:cNvSpPr>
                  <a:spLocks noChangeShapeType="1"/>
                </p:cNvSpPr>
                <p:nvPr/>
              </p:nvSpPr>
              <p:spPr bwMode="auto">
                <a:xfrm>
                  <a:off x="585" y="1538"/>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59" name="Rectangle 2178"/>
                <p:cNvSpPr>
                  <a:spLocks noChangeArrowheads="1"/>
                </p:cNvSpPr>
                <p:nvPr/>
              </p:nvSpPr>
              <p:spPr bwMode="auto">
                <a:xfrm>
                  <a:off x="585" y="1538"/>
                  <a:ext cx="533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60" name="Line 2179"/>
                <p:cNvSpPr>
                  <a:spLocks noChangeShapeType="1"/>
                </p:cNvSpPr>
                <p:nvPr/>
              </p:nvSpPr>
              <p:spPr bwMode="auto">
                <a:xfrm>
                  <a:off x="585" y="1756"/>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61" name="Rectangle 2180"/>
                <p:cNvSpPr>
                  <a:spLocks noChangeArrowheads="1"/>
                </p:cNvSpPr>
                <p:nvPr/>
              </p:nvSpPr>
              <p:spPr bwMode="auto">
                <a:xfrm>
                  <a:off x="585" y="1756"/>
                  <a:ext cx="533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62" name="Line 2181"/>
                <p:cNvSpPr>
                  <a:spLocks noChangeShapeType="1"/>
                </p:cNvSpPr>
                <p:nvPr/>
              </p:nvSpPr>
              <p:spPr bwMode="auto">
                <a:xfrm>
                  <a:off x="585" y="1973"/>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63" name="Rectangle 2182"/>
                <p:cNvSpPr>
                  <a:spLocks noChangeArrowheads="1"/>
                </p:cNvSpPr>
                <p:nvPr/>
              </p:nvSpPr>
              <p:spPr bwMode="auto">
                <a:xfrm>
                  <a:off x="585" y="1973"/>
                  <a:ext cx="533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64" name="Line 2183"/>
                <p:cNvSpPr>
                  <a:spLocks noChangeShapeType="1"/>
                </p:cNvSpPr>
                <p:nvPr/>
              </p:nvSpPr>
              <p:spPr bwMode="auto">
                <a:xfrm>
                  <a:off x="585" y="2191"/>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65" name="Rectangle 2184"/>
                <p:cNvSpPr>
                  <a:spLocks noChangeArrowheads="1"/>
                </p:cNvSpPr>
                <p:nvPr/>
              </p:nvSpPr>
              <p:spPr bwMode="auto">
                <a:xfrm>
                  <a:off x="585" y="2191"/>
                  <a:ext cx="533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66" name="Line 2185"/>
                <p:cNvSpPr>
                  <a:spLocks noChangeShapeType="1"/>
                </p:cNvSpPr>
                <p:nvPr/>
              </p:nvSpPr>
              <p:spPr bwMode="auto">
                <a:xfrm>
                  <a:off x="585" y="2408"/>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67" name="Rectangle 2186"/>
                <p:cNvSpPr>
                  <a:spLocks noChangeArrowheads="1"/>
                </p:cNvSpPr>
                <p:nvPr/>
              </p:nvSpPr>
              <p:spPr bwMode="auto">
                <a:xfrm>
                  <a:off x="585" y="2408"/>
                  <a:ext cx="533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68" name="Line 2187"/>
                <p:cNvSpPr>
                  <a:spLocks noChangeShapeType="1"/>
                </p:cNvSpPr>
                <p:nvPr/>
              </p:nvSpPr>
              <p:spPr bwMode="auto">
                <a:xfrm>
                  <a:off x="585" y="2626"/>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69" name="Rectangle 2188"/>
                <p:cNvSpPr>
                  <a:spLocks noChangeArrowheads="1"/>
                </p:cNvSpPr>
                <p:nvPr/>
              </p:nvSpPr>
              <p:spPr bwMode="auto">
                <a:xfrm>
                  <a:off x="585" y="2626"/>
                  <a:ext cx="533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70" name="Line 2189"/>
                <p:cNvSpPr>
                  <a:spLocks noChangeShapeType="1"/>
                </p:cNvSpPr>
                <p:nvPr/>
              </p:nvSpPr>
              <p:spPr bwMode="auto">
                <a:xfrm>
                  <a:off x="585" y="2844"/>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71" name="Rectangle 2190"/>
                <p:cNvSpPr>
                  <a:spLocks noChangeArrowheads="1"/>
                </p:cNvSpPr>
                <p:nvPr/>
              </p:nvSpPr>
              <p:spPr bwMode="auto">
                <a:xfrm>
                  <a:off x="585" y="2844"/>
                  <a:ext cx="533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72" name="Line 2191"/>
                <p:cNvSpPr>
                  <a:spLocks noChangeShapeType="1"/>
                </p:cNvSpPr>
                <p:nvPr/>
              </p:nvSpPr>
              <p:spPr bwMode="auto">
                <a:xfrm>
                  <a:off x="585" y="3061"/>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73" name="Rectangle 2192"/>
                <p:cNvSpPr>
                  <a:spLocks noChangeArrowheads="1"/>
                </p:cNvSpPr>
                <p:nvPr/>
              </p:nvSpPr>
              <p:spPr bwMode="auto">
                <a:xfrm>
                  <a:off x="585" y="3061"/>
                  <a:ext cx="533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74" name="Line 2193"/>
                <p:cNvSpPr>
                  <a:spLocks noChangeShapeType="1"/>
                </p:cNvSpPr>
                <p:nvPr/>
              </p:nvSpPr>
              <p:spPr bwMode="auto">
                <a:xfrm>
                  <a:off x="585" y="3279"/>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75" name="Rectangle 2194"/>
                <p:cNvSpPr>
                  <a:spLocks noChangeArrowheads="1"/>
                </p:cNvSpPr>
                <p:nvPr/>
              </p:nvSpPr>
              <p:spPr bwMode="auto">
                <a:xfrm>
                  <a:off x="585" y="3279"/>
                  <a:ext cx="533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76" name="Line 2195"/>
                <p:cNvSpPr>
                  <a:spLocks noChangeShapeType="1"/>
                </p:cNvSpPr>
                <p:nvPr/>
              </p:nvSpPr>
              <p:spPr bwMode="auto">
                <a:xfrm>
                  <a:off x="585" y="3496"/>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77" name="Rectangle 2196"/>
                <p:cNvSpPr>
                  <a:spLocks noChangeArrowheads="1"/>
                </p:cNvSpPr>
                <p:nvPr/>
              </p:nvSpPr>
              <p:spPr bwMode="auto">
                <a:xfrm>
                  <a:off x="585" y="3496"/>
                  <a:ext cx="5331" cy="9"/>
                </a:xfrm>
                <a:prstGeom prst="rect">
                  <a:avLst/>
                </a:prstGeom>
                <a:solidFill>
                  <a:srgbClr val="000000"/>
                </a:solidFill>
                <a:ln w="28575">
                  <a:solidFill>
                    <a:srgbClr val="000000"/>
                  </a:solidFill>
                  <a:miter lim="800000"/>
                  <a:headEnd/>
                  <a:tailEnd/>
                </a:ln>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78" name="Line 2197"/>
                <p:cNvSpPr>
                  <a:spLocks noChangeShapeType="1"/>
                </p:cNvSpPr>
                <p:nvPr/>
              </p:nvSpPr>
              <p:spPr bwMode="auto">
                <a:xfrm>
                  <a:off x="585" y="3635"/>
                  <a:ext cx="533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79" name="Rectangle 2198"/>
                <p:cNvSpPr>
                  <a:spLocks noChangeArrowheads="1"/>
                </p:cNvSpPr>
                <p:nvPr/>
              </p:nvSpPr>
              <p:spPr bwMode="auto">
                <a:xfrm>
                  <a:off x="585" y="3635"/>
                  <a:ext cx="533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80" name="Line 2199"/>
                <p:cNvSpPr>
                  <a:spLocks noChangeShapeType="1"/>
                </p:cNvSpPr>
                <p:nvPr/>
              </p:nvSpPr>
              <p:spPr bwMode="auto">
                <a:xfrm>
                  <a:off x="585" y="3905"/>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81" name="Rectangle 2200"/>
                <p:cNvSpPr>
                  <a:spLocks noChangeArrowheads="1"/>
                </p:cNvSpPr>
                <p:nvPr/>
              </p:nvSpPr>
              <p:spPr bwMode="auto">
                <a:xfrm>
                  <a:off x="585" y="3905"/>
                  <a:ext cx="533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82" name="Line 2201"/>
                <p:cNvSpPr>
                  <a:spLocks noChangeShapeType="1"/>
                </p:cNvSpPr>
                <p:nvPr/>
              </p:nvSpPr>
              <p:spPr bwMode="auto">
                <a:xfrm>
                  <a:off x="585" y="4123"/>
                  <a:ext cx="53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83" name="Rectangle 2202"/>
                <p:cNvSpPr>
                  <a:spLocks noChangeArrowheads="1"/>
                </p:cNvSpPr>
                <p:nvPr/>
              </p:nvSpPr>
              <p:spPr bwMode="auto">
                <a:xfrm>
                  <a:off x="585" y="4123"/>
                  <a:ext cx="533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84" name="Line 2203"/>
                <p:cNvSpPr>
                  <a:spLocks noChangeShapeType="1"/>
                </p:cNvSpPr>
                <p:nvPr/>
              </p:nvSpPr>
              <p:spPr bwMode="auto">
                <a:xfrm>
                  <a:off x="585" y="4340"/>
                  <a:ext cx="5331"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85" name="Rectangle 2204"/>
                <p:cNvSpPr>
                  <a:spLocks noChangeArrowheads="1"/>
                </p:cNvSpPr>
                <p:nvPr/>
              </p:nvSpPr>
              <p:spPr bwMode="auto">
                <a:xfrm>
                  <a:off x="585" y="4340"/>
                  <a:ext cx="533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7986" name="Rectangle 2205"/>
                <p:cNvSpPr>
                  <a:spLocks noChangeArrowheads="1"/>
                </p:cNvSpPr>
                <p:nvPr/>
              </p:nvSpPr>
              <p:spPr bwMode="auto">
                <a:xfrm>
                  <a:off x="620" y="216"/>
                  <a:ext cx="488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b="1" dirty="0" smtClean="0">
                      <a:solidFill>
                        <a:srgbClr val="000000"/>
                      </a:solidFill>
                    </a:rPr>
                    <a:t>Liste des  Ordres </a:t>
                  </a:r>
                  <a:r>
                    <a:rPr lang="fr-FR" altLang="fr-FR" sz="2500" b="1" dirty="0">
                      <a:solidFill>
                        <a:srgbClr val="000000"/>
                      </a:solidFill>
                    </a:rPr>
                    <a:t>de Fabrication </a:t>
                  </a:r>
                  <a:r>
                    <a:rPr lang="fr-FR" altLang="fr-FR" sz="2500" b="1" dirty="0" smtClean="0">
                      <a:solidFill>
                        <a:srgbClr val="000000"/>
                      </a:solidFill>
                    </a:rPr>
                    <a:t>suggérés au </a:t>
                  </a:r>
                  <a:r>
                    <a:rPr lang="fr-FR" altLang="fr-FR" sz="2500" b="1" dirty="0">
                      <a:solidFill>
                        <a:srgbClr val="000000"/>
                      </a:solidFill>
                    </a:rPr>
                    <a:t>28 </a:t>
                  </a:r>
                  <a:r>
                    <a:rPr lang="fr-FR" altLang="fr-FR" sz="2500" b="1" dirty="0" smtClean="0">
                      <a:solidFill>
                        <a:srgbClr val="000000"/>
                      </a:solidFill>
                    </a:rPr>
                    <a:t>février</a:t>
                  </a:r>
                  <a:endParaRPr lang="fr-FR" altLang="fr-FR" sz="1200" dirty="0">
                    <a:solidFill>
                      <a:schemeClr val="tx1"/>
                    </a:solidFill>
                  </a:endParaRPr>
                </a:p>
              </p:txBody>
            </p:sp>
            <p:sp>
              <p:nvSpPr>
                <p:cNvPr id="77987" name="Rectangle 2206"/>
                <p:cNvSpPr>
                  <a:spLocks noChangeArrowheads="1"/>
                </p:cNvSpPr>
                <p:nvPr/>
              </p:nvSpPr>
              <p:spPr bwMode="auto">
                <a:xfrm>
                  <a:off x="802" y="468"/>
                  <a:ext cx="4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OF n°</a:t>
                  </a:r>
                  <a:endParaRPr lang="fr-FR" altLang="fr-FR" sz="1200">
                    <a:solidFill>
                      <a:schemeClr val="tx1"/>
                    </a:solidFill>
                  </a:endParaRPr>
                </a:p>
              </p:txBody>
            </p:sp>
            <p:sp>
              <p:nvSpPr>
                <p:cNvPr id="77988" name="Rectangle 2207"/>
                <p:cNvSpPr>
                  <a:spLocks noChangeArrowheads="1"/>
                </p:cNvSpPr>
                <p:nvPr/>
              </p:nvSpPr>
              <p:spPr bwMode="auto">
                <a:xfrm>
                  <a:off x="1647" y="468"/>
                  <a:ext cx="45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Article</a:t>
                  </a:r>
                  <a:endParaRPr lang="fr-FR" altLang="fr-FR" sz="1200">
                    <a:solidFill>
                      <a:schemeClr val="tx1"/>
                    </a:solidFill>
                  </a:endParaRPr>
                </a:p>
              </p:txBody>
            </p:sp>
            <p:sp>
              <p:nvSpPr>
                <p:cNvPr id="77989" name="Rectangle 2208"/>
                <p:cNvSpPr>
                  <a:spLocks noChangeArrowheads="1"/>
                </p:cNvSpPr>
                <p:nvPr/>
              </p:nvSpPr>
              <p:spPr bwMode="auto">
                <a:xfrm>
                  <a:off x="2440" y="468"/>
                  <a:ext cx="61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Quantité</a:t>
                  </a:r>
                  <a:endParaRPr lang="fr-FR" altLang="fr-FR" sz="1200">
                    <a:solidFill>
                      <a:schemeClr val="tx1"/>
                    </a:solidFill>
                  </a:endParaRPr>
                </a:p>
              </p:txBody>
            </p:sp>
            <p:sp>
              <p:nvSpPr>
                <p:cNvPr id="77990" name="Rectangle 2209"/>
                <p:cNvSpPr>
                  <a:spLocks noChangeArrowheads="1"/>
                </p:cNvSpPr>
                <p:nvPr/>
              </p:nvSpPr>
              <p:spPr bwMode="auto">
                <a:xfrm>
                  <a:off x="3451" y="468"/>
                  <a:ext cx="40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début</a:t>
                  </a:r>
                  <a:endParaRPr lang="fr-FR" altLang="fr-FR" sz="1200">
                    <a:solidFill>
                      <a:schemeClr val="tx1"/>
                    </a:solidFill>
                  </a:endParaRPr>
                </a:p>
              </p:txBody>
            </p:sp>
            <p:sp>
              <p:nvSpPr>
                <p:cNvPr id="77991" name="Rectangle 2210"/>
                <p:cNvSpPr>
                  <a:spLocks noChangeArrowheads="1"/>
                </p:cNvSpPr>
                <p:nvPr/>
              </p:nvSpPr>
              <p:spPr bwMode="auto">
                <a:xfrm>
                  <a:off x="4470" y="468"/>
                  <a:ext cx="17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fin</a:t>
                  </a:r>
                  <a:endParaRPr lang="fr-FR" altLang="fr-FR" sz="1200">
                    <a:solidFill>
                      <a:schemeClr val="tx1"/>
                    </a:solidFill>
                  </a:endParaRPr>
                </a:p>
              </p:txBody>
            </p:sp>
            <p:sp>
              <p:nvSpPr>
                <p:cNvPr id="77992" name="Rectangle 2211"/>
                <p:cNvSpPr>
                  <a:spLocks noChangeArrowheads="1"/>
                </p:cNvSpPr>
                <p:nvPr/>
              </p:nvSpPr>
              <p:spPr bwMode="auto">
                <a:xfrm>
                  <a:off x="5228" y="468"/>
                  <a:ext cx="42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Statut</a:t>
                  </a:r>
                  <a:endParaRPr lang="fr-FR" altLang="fr-FR" sz="1200">
                    <a:solidFill>
                      <a:schemeClr val="tx1"/>
                    </a:solidFill>
                  </a:endParaRPr>
                </a:p>
              </p:txBody>
            </p:sp>
            <p:sp>
              <p:nvSpPr>
                <p:cNvPr id="77993" name="Rectangle 2212"/>
                <p:cNvSpPr>
                  <a:spLocks noChangeArrowheads="1"/>
                </p:cNvSpPr>
                <p:nvPr/>
              </p:nvSpPr>
              <p:spPr bwMode="auto">
                <a:xfrm>
                  <a:off x="620" y="3670"/>
                  <a:ext cx="423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b="1" dirty="0" smtClean="0">
                      <a:solidFill>
                        <a:srgbClr val="000000"/>
                      </a:solidFill>
                    </a:rPr>
                    <a:t>Liste des Ordres </a:t>
                  </a:r>
                  <a:r>
                    <a:rPr lang="fr-FR" altLang="fr-FR" sz="2500" b="1" dirty="0">
                      <a:solidFill>
                        <a:srgbClr val="000000"/>
                      </a:solidFill>
                    </a:rPr>
                    <a:t>d'Achat </a:t>
                  </a:r>
                  <a:r>
                    <a:rPr lang="fr-FR" altLang="fr-FR" sz="2500" b="1" dirty="0" smtClean="0">
                      <a:solidFill>
                        <a:srgbClr val="000000"/>
                      </a:solidFill>
                    </a:rPr>
                    <a:t>suggérés au </a:t>
                  </a:r>
                  <a:r>
                    <a:rPr lang="fr-FR" altLang="fr-FR" sz="2500" b="1" dirty="0">
                      <a:solidFill>
                        <a:srgbClr val="000000"/>
                      </a:solidFill>
                    </a:rPr>
                    <a:t>28 </a:t>
                  </a:r>
                  <a:r>
                    <a:rPr lang="fr-FR" altLang="fr-FR" sz="2500" b="1" dirty="0" smtClean="0">
                      <a:solidFill>
                        <a:srgbClr val="000000"/>
                      </a:solidFill>
                    </a:rPr>
                    <a:t>février</a:t>
                  </a:r>
                  <a:endParaRPr lang="fr-FR" altLang="fr-FR" sz="1200" dirty="0">
                    <a:solidFill>
                      <a:schemeClr val="tx1"/>
                    </a:solidFill>
                  </a:endParaRPr>
                </a:p>
              </p:txBody>
            </p:sp>
            <p:sp>
              <p:nvSpPr>
                <p:cNvPr id="77994" name="Rectangle 2213"/>
                <p:cNvSpPr>
                  <a:spLocks noChangeArrowheads="1"/>
                </p:cNvSpPr>
                <p:nvPr/>
              </p:nvSpPr>
              <p:spPr bwMode="auto">
                <a:xfrm>
                  <a:off x="785" y="3923"/>
                  <a:ext cx="43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OA n°</a:t>
                  </a:r>
                  <a:endParaRPr lang="fr-FR" altLang="fr-FR" sz="1200">
                    <a:solidFill>
                      <a:schemeClr val="tx1"/>
                    </a:solidFill>
                  </a:endParaRPr>
                </a:p>
              </p:txBody>
            </p:sp>
            <p:sp>
              <p:nvSpPr>
                <p:cNvPr id="77995" name="Rectangle 2214"/>
                <p:cNvSpPr>
                  <a:spLocks noChangeArrowheads="1"/>
                </p:cNvSpPr>
                <p:nvPr/>
              </p:nvSpPr>
              <p:spPr bwMode="auto">
                <a:xfrm>
                  <a:off x="1647" y="3923"/>
                  <a:ext cx="45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Article</a:t>
                  </a:r>
                  <a:endParaRPr lang="fr-FR" altLang="fr-FR" sz="1200">
                    <a:solidFill>
                      <a:schemeClr val="tx1"/>
                    </a:solidFill>
                  </a:endParaRPr>
                </a:p>
              </p:txBody>
            </p:sp>
            <p:sp>
              <p:nvSpPr>
                <p:cNvPr id="77996" name="Rectangle 2215"/>
                <p:cNvSpPr>
                  <a:spLocks noChangeArrowheads="1"/>
                </p:cNvSpPr>
                <p:nvPr/>
              </p:nvSpPr>
              <p:spPr bwMode="auto">
                <a:xfrm>
                  <a:off x="2440" y="3923"/>
                  <a:ext cx="61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Quantité</a:t>
                  </a:r>
                  <a:endParaRPr lang="fr-FR" altLang="fr-FR" sz="1200">
                    <a:solidFill>
                      <a:schemeClr val="tx1"/>
                    </a:solidFill>
                  </a:endParaRPr>
                </a:p>
              </p:txBody>
            </p:sp>
            <p:sp>
              <p:nvSpPr>
                <p:cNvPr id="77997" name="Rectangle 2216"/>
                <p:cNvSpPr>
                  <a:spLocks noChangeArrowheads="1"/>
                </p:cNvSpPr>
                <p:nvPr/>
              </p:nvSpPr>
              <p:spPr bwMode="auto">
                <a:xfrm>
                  <a:off x="3451" y="3923"/>
                  <a:ext cx="40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début</a:t>
                  </a:r>
                  <a:endParaRPr lang="fr-FR" altLang="fr-FR" sz="1200">
                    <a:solidFill>
                      <a:schemeClr val="tx1"/>
                    </a:solidFill>
                  </a:endParaRPr>
                </a:p>
              </p:txBody>
            </p:sp>
            <p:sp>
              <p:nvSpPr>
                <p:cNvPr id="77998" name="Rectangle 2217"/>
                <p:cNvSpPr>
                  <a:spLocks noChangeArrowheads="1"/>
                </p:cNvSpPr>
                <p:nvPr/>
              </p:nvSpPr>
              <p:spPr bwMode="auto">
                <a:xfrm>
                  <a:off x="4470" y="3923"/>
                  <a:ext cx="17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fin</a:t>
                  </a:r>
                  <a:endParaRPr lang="fr-FR" altLang="fr-FR" sz="1200">
                    <a:solidFill>
                      <a:schemeClr val="tx1"/>
                    </a:solidFill>
                  </a:endParaRPr>
                </a:p>
              </p:txBody>
            </p:sp>
            <p:sp>
              <p:nvSpPr>
                <p:cNvPr id="77999" name="Rectangle 2218"/>
                <p:cNvSpPr>
                  <a:spLocks noChangeArrowheads="1"/>
                </p:cNvSpPr>
                <p:nvPr/>
              </p:nvSpPr>
              <p:spPr bwMode="auto">
                <a:xfrm>
                  <a:off x="5228" y="3923"/>
                  <a:ext cx="42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200">
                      <a:solidFill>
                        <a:srgbClr val="000000"/>
                      </a:solidFill>
                    </a:rPr>
                    <a:t>Statut</a:t>
                  </a:r>
                  <a:endParaRPr lang="fr-FR" altLang="fr-FR" sz="1200">
                    <a:solidFill>
                      <a:schemeClr val="tx1"/>
                    </a:solidFill>
                  </a:endParaRPr>
                </a:p>
              </p:txBody>
            </p:sp>
          </p:grpSp>
          <p:sp>
            <p:nvSpPr>
              <p:cNvPr id="77917" name="Rectangle 2219"/>
              <p:cNvSpPr>
                <a:spLocks noChangeArrowheads="1"/>
              </p:cNvSpPr>
              <p:nvPr/>
            </p:nvSpPr>
            <p:spPr bwMode="auto">
              <a:xfrm>
                <a:off x="588" y="234"/>
                <a:ext cx="5328" cy="3264"/>
              </a:xfrm>
              <a:prstGeom prst="rect">
                <a:avLst/>
              </a:prstGeom>
              <a:noFill/>
              <a:ln w="571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sp>
          <p:nvSpPr>
            <p:cNvPr id="77915" name="Rectangle 2220"/>
            <p:cNvSpPr>
              <a:spLocks noChangeArrowheads="1"/>
            </p:cNvSpPr>
            <p:nvPr/>
          </p:nvSpPr>
          <p:spPr bwMode="auto">
            <a:xfrm>
              <a:off x="582" y="3636"/>
              <a:ext cx="5334" cy="720"/>
            </a:xfrm>
            <a:prstGeom prst="rect">
              <a:avLst/>
            </a:prstGeom>
            <a:noFill/>
            <a:ln w="571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sp>
        <p:nvSpPr>
          <p:cNvPr id="173" name="Rectangle 200"/>
          <p:cNvSpPr>
            <a:spLocks noChangeArrowheads="1"/>
          </p:cNvSpPr>
          <p:nvPr/>
        </p:nvSpPr>
        <p:spPr bwMode="auto">
          <a:xfrm>
            <a:off x="696913" y="927100"/>
            <a:ext cx="1452562" cy="236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a:solidFill>
                  <a:schemeClr val="tx1"/>
                </a:solidFill>
              </a:rPr>
              <a:t>1</a:t>
            </a:r>
          </a:p>
        </p:txBody>
      </p:sp>
      <p:sp>
        <p:nvSpPr>
          <p:cNvPr id="174" name="Rectangle 200"/>
          <p:cNvSpPr>
            <a:spLocks noChangeArrowheads="1"/>
          </p:cNvSpPr>
          <p:nvPr/>
        </p:nvSpPr>
        <p:spPr bwMode="auto">
          <a:xfrm>
            <a:off x="703263" y="1282700"/>
            <a:ext cx="1452562" cy="238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dirty="0">
                <a:solidFill>
                  <a:schemeClr val="tx1"/>
                </a:solidFill>
              </a:rPr>
              <a:t>2</a:t>
            </a:r>
          </a:p>
        </p:txBody>
      </p:sp>
      <p:sp>
        <p:nvSpPr>
          <p:cNvPr id="175" name="Rectangle 200"/>
          <p:cNvSpPr>
            <a:spLocks noChangeArrowheads="1"/>
          </p:cNvSpPr>
          <p:nvPr/>
        </p:nvSpPr>
        <p:spPr bwMode="auto">
          <a:xfrm>
            <a:off x="693738" y="1625600"/>
            <a:ext cx="1452562" cy="238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b="1">
                <a:solidFill>
                  <a:schemeClr val="tx1"/>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598466"/>
                                        </p:tgtEl>
                                        <p:attrNameLst>
                                          <p:attrName>style.visibility</p:attrName>
                                        </p:attrNameLst>
                                      </p:cBhvr>
                                      <p:to>
                                        <p:strVal val="visible"/>
                                      </p:to>
                                    </p:set>
                                    <p:anim calcmode="lin" valueType="num">
                                      <p:cBhvr>
                                        <p:cTn id="7" dur="500" fill="hold"/>
                                        <p:tgtEl>
                                          <p:spTgt spid="1598466"/>
                                        </p:tgtEl>
                                        <p:attrNameLst>
                                          <p:attrName>ppt_w</p:attrName>
                                        </p:attrNameLst>
                                      </p:cBhvr>
                                      <p:tavLst>
                                        <p:tav tm="0">
                                          <p:val>
                                            <p:strVal val="2/3*#ppt_w"/>
                                          </p:val>
                                        </p:tav>
                                        <p:tav tm="100000">
                                          <p:val>
                                            <p:strVal val="#ppt_w"/>
                                          </p:val>
                                        </p:tav>
                                      </p:tavLst>
                                    </p:anim>
                                    <p:anim calcmode="lin" valueType="num">
                                      <p:cBhvr>
                                        <p:cTn id="8" dur="500" fill="hold"/>
                                        <p:tgtEl>
                                          <p:spTgt spid="1598466"/>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598467"/>
                                        </p:tgtEl>
                                        <p:attrNameLst>
                                          <p:attrName>style.visibility</p:attrName>
                                        </p:attrNameLst>
                                      </p:cBhvr>
                                      <p:to>
                                        <p:strVal val="visible"/>
                                      </p:to>
                                    </p:set>
                                    <p:anim calcmode="lin" valueType="num">
                                      <p:cBhvr>
                                        <p:cTn id="13" dur="500" fill="hold"/>
                                        <p:tgtEl>
                                          <p:spTgt spid="1598467"/>
                                        </p:tgtEl>
                                        <p:attrNameLst>
                                          <p:attrName>ppt_w</p:attrName>
                                        </p:attrNameLst>
                                      </p:cBhvr>
                                      <p:tavLst>
                                        <p:tav tm="0">
                                          <p:val>
                                            <p:strVal val="2/3*#ppt_w"/>
                                          </p:val>
                                        </p:tav>
                                        <p:tav tm="100000">
                                          <p:val>
                                            <p:strVal val="#ppt_w"/>
                                          </p:val>
                                        </p:tav>
                                      </p:tavLst>
                                    </p:anim>
                                    <p:anim calcmode="lin" valueType="num">
                                      <p:cBhvr>
                                        <p:cTn id="14" dur="500" fill="hold"/>
                                        <p:tgtEl>
                                          <p:spTgt spid="1598467"/>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598468"/>
                                        </p:tgtEl>
                                        <p:attrNameLst>
                                          <p:attrName>style.visibility</p:attrName>
                                        </p:attrNameLst>
                                      </p:cBhvr>
                                      <p:to>
                                        <p:strVal val="visible"/>
                                      </p:to>
                                    </p:set>
                                    <p:anim calcmode="lin" valueType="num">
                                      <p:cBhvr>
                                        <p:cTn id="19" dur="500" fill="hold"/>
                                        <p:tgtEl>
                                          <p:spTgt spid="1598468"/>
                                        </p:tgtEl>
                                        <p:attrNameLst>
                                          <p:attrName>ppt_w</p:attrName>
                                        </p:attrNameLst>
                                      </p:cBhvr>
                                      <p:tavLst>
                                        <p:tav tm="0">
                                          <p:val>
                                            <p:strVal val="2/3*#ppt_w"/>
                                          </p:val>
                                        </p:tav>
                                        <p:tav tm="100000">
                                          <p:val>
                                            <p:strVal val="#ppt_w"/>
                                          </p:val>
                                        </p:tav>
                                      </p:tavLst>
                                    </p:anim>
                                    <p:anim calcmode="lin" valueType="num">
                                      <p:cBhvr>
                                        <p:cTn id="20" dur="500" fill="hold"/>
                                        <p:tgtEl>
                                          <p:spTgt spid="1598468"/>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598469"/>
                                        </p:tgtEl>
                                        <p:attrNameLst>
                                          <p:attrName>style.visibility</p:attrName>
                                        </p:attrNameLst>
                                      </p:cBhvr>
                                      <p:to>
                                        <p:strVal val="visible"/>
                                      </p:to>
                                    </p:set>
                                    <p:anim calcmode="lin" valueType="num">
                                      <p:cBhvr>
                                        <p:cTn id="25" dur="500" fill="hold"/>
                                        <p:tgtEl>
                                          <p:spTgt spid="1598469"/>
                                        </p:tgtEl>
                                        <p:attrNameLst>
                                          <p:attrName>ppt_w</p:attrName>
                                        </p:attrNameLst>
                                      </p:cBhvr>
                                      <p:tavLst>
                                        <p:tav tm="0">
                                          <p:val>
                                            <p:strVal val="2/3*#ppt_w"/>
                                          </p:val>
                                        </p:tav>
                                        <p:tav tm="100000">
                                          <p:val>
                                            <p:strVal val="#ppt_w"/>
                                          </p:val>
                                        </p:tav>
                                      </p:tavLst>
                                    </p:anim>
                                    <p:anim calcmode="lin" valueType="num">
                                      <p:cBhvr>
                                        <p:cTn id="26" dur="500" fill="hold"/>
                                        <p:tgtEl>
                                          <p:spTgt spid="1598469"/>
                                        </p:tgtEl>
                                        <p:attrNameLst>
                                          <p:attrName>ppt_h</p:attrName>
                                        </p:attrNameLst>
                                      </p:cBhvr>
                                      <p:tavLst>
                                        <p:tav tm="0">
                                          <p:val>
                                            <p:strVal val="2/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1598470"/>
                                        </p:tgtEl>
                                        <p:attrNameLst>
                                          <p:attrName>style.visibility</p:attrName>
                                        </p:attrNameLst>
                                      </p:cBhvr>
                                      <p:to>
                                        <p:strVal val="visible"/>
                                      </p:to>
                                    </p:set>
                                    <p:anim calcmode="lin" valueType="num">
                                      <p:cBhvr>
                                        <p:cTn id="31" dur="500" fill="hold"/>
                                        <p:tgtEl>
                                          <p:spTgt spid="1598470"/>
                                        </p:tgtEl>
                                        <p:attrNameLst>
                                          <p:attrName>ppt_w</p:attrName>
                                        </p:attrNameLst>
                                      </p:cBhvr>
                                      <p:tavLst>
                                        <p:tav tm="0">
                                          <p:val>
                                            <p:strVal val="2/3*#ppt_w"/>
                                          </p:val>
                                        </p:tav>
                                        <p:tav tm="100000">
                                          <p:val>
                                            <p:strVal val="#ppt_w"/>
                                          </p:val>
                                        </p:tav>
                                      </p:tavLst>
                                    </p:anim>
                                    <p:anim calcmode="lin" valueType="num">
                                      <p:cBhvr>
                                        <p:cTn id="32" dur="500" fill="hold"/>
                                        <p:tgtEl>
                                          <p:spTgt spid="1598470"/>
                                        </p:tgtEl>
                                        <p:attrNameLst>
                                          <p:attrName>ppt_h</p:attrName>
                                        </p:attrNameLst>
                                      </p:cBhvr>
                                      <p:tavLst>
                                        <p:tav tm="0">
                                          <p:val>
                                            <p:strVal val="2/3*#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1598471"/>
                                        </p:tgtEl>
                                        <p:attrNameLst>
                                          <p:attrName>style.visibility</p:attrName>
                                        </p:attrNameLst>
                                      </p:cBhvr>
                                      <p:to>
                                        <p:strVal val="visible"/>
                                      </p:to>
                                    </p:set>
                                    <p:anim calcmode="lin" valueType="num">
                                      <p:cBhvr>
                                        <p:cTn id="37" dur="500" fill="hold"/>
                                        <p:tgtEl>
                                          <p:spTgt spid="1598471"/>
                                        </p:tgtEl>
                                        <p:attrNameLst>
                                          <p:attrName>ppt_w</p:attrName>
                                        </p:attrNameLst>
                                      </p:cBhvr>
                                      <p:tavLst>
                                        <p:tav tm="0">
                                          <p:val>
                                            <p:strVal val="2/3*#ppt_w"/>
                                          </p:val>
                                        </p:tav>
                                        <p:tav tm="100000">
                                          <p:val>
                                            <p:strVal val="#ppt_w"/>
                                          </p:val>
                                        </p:tav>
                                      </p:tavLst>
                                    </p:anim>
                                    <p:anim calcmode="lin" valueType="num">
                                      <p:cBhvr>
                                        <p:cTn id="38" dur="500" fill="hold"/>
                                        <p:tgtEl>
                                          <p:spTgt spid="1598471"/>
                                        </p:tgtEl>
                                        <p:attrNameLst>
                                          <p:attrName>ppt_h</p:attrName>
                                        </p:attrNameLst>
                                      </p:cBhvr>
                                      <p:tavLst>
                                        <p:tav tm="0">
                                          <p:val>
                                            <p:strVal val="2/3*#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1598472"/>
                                        </p:tgtEl>
                                        <p:attrNameLst>
                                          <p:attrName>style.visibility</p:attrName>
                                        </p:attrNameLst>
                                      </p:cBhvr>
                                      <p:to>
                                        <p:strVal val="visible"/>
                                      </p:to>
                                    </p:set>
                                    <p:anim calcmode="lin" valueType="num">
                                      <p:cBhvr>
                                        <p:cTn id="43" dur="500" fill="hold"/>
                                        <p:tgtEl>
                                          <p:spTgt spid="1598472"/>
                                        </p:tgtEl>
                                        <p:attrNameLst>
                                          <p:attrName>ppt_w</p:attrName>
                                        </p:attrNameLst>
                                      </p:cBhvr>
                                      <p:tavLst>
                                        <p:tav tm="0">
                                          <p:val>
                                            <p:strVal val="2/3*#ppt_w"/>
                                          </p:val>
                                        </p:tav>
                                        <p:tav tm="100000">
                                          <p:val>
                                            <p:strVal val="#ppt_w"/>
                                          </p:val>
                                        </p:tav>
                                      </p:tavLst>
                                    </p:anim>
                                    <p:anim calcmode="lin" valueType="num">
                                      <p:cBhvr>
                                        <p:cTn id="44" dur="500" fill="hold"/>
                                        <p:tgtEl>
                                          <p:spTgt spid="1598472"/>
                                        </p:tgtEl>
                                        <p:attrNameLst>
                                          <p:attrName>ppt_h</p:attrName>
                                        </p:attrNameLst>
                                      </p:cBhvr>
                                      <p:tavLst>
                                        <p:tav tm="0">
                                          <p:val>
                                            <p:strVal val="2/3*#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1598473"/>
                                        </p:tgtEl>
                                        <p:attrNameLst>
                                          <p:attrName>style.visibility</p:attrName>
                                        </p:attrNameLst>
                                      </p:cBhvr>
                                      <p:to>
                                        <p:strVal val="visible"/>
                                      </p:to>
                                    </p:set>
                                    <p:anim calcmode="lin" valueType="num">
                                      <p:cBhvr>
                                        <p:cTn id="49" dur="500" fill="hold"/>
                                        <p:tgtEl>
                                          <p:spTgt spid="1598473"/>
                                        </p:tgtEl>
                                        <p:attrNameLst>
                                          <p:attrName>ppt_w</p:attrName>
                                        </p:attrNameLst>
                                      </p:cBhvr>
                                      <p:tavLst>
                                        <p:tav tm="0">
                                          <p:val>
                                            <p:strVal val="2/3*#ppt_w"/>
                                          </p:val>
                                        </p:tav>
                                        <p:tav tm="100000">
                                          <p:val>
                                            <p:strVal val="#ppt_w"/>
                                          </p:val>
                                        </p:tav>
                                      </p:tavLst>
                                    </p:anim>
                                    <p:anim calcmode="lin" valueType="num">
                                      <p:cBhvr>
                                        <p:cTn id="50" dur="500" fill="hold"/>
                                        <p:tgtEl>
                                          <p:spTgt spid="1598473"/>
                                        </p:tgtEl>
                                        <p:attrNameLst>
                                          <p:attrName>ppt_h</p:attrName>
                                        </p:attrNameLst>
                                      </p:cBhvr>
                                      <p:tavLst>
                                        <p:tav tm="0">
                                          <p:val>
                                            <p:strVal val="2/3*#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1598474"/>
                                        </p:tgtEl>
                                        <p:attrNameLst>
                                          <p:attrName>style.visibility</p:attrName>
                                        </p:attrNameLst>
                                      </p:cBhvr>
                                      <p:to>
                                        <p:strVal val="visible"/>
                                      </p:to>
                                    </p:set>
                                    <p:anim calcmode="lin" valueType="num">
                                      <p:cBhvr>
                                        <p:cTn id="55" dur="500" fill="hold"/>
                                        <p:tgtEl>
                                          <p:spTgt spid="1598474"/>
                                        </p:tgtEl>
                                        <p:attrNameLst>
                                          <p:attrName>ppt_w</p:attrName>
                                        </p:attrNameLst>
                                      </p:cBhvr>
                                      <p:tavLst>
                                        <p:tav tm="0">
                                          <p:val>
                                            <p:strVal val="2/3*#ppt_w"/>
                                          </p:val>
                                        </p:tav>
                                        <p:tav tm="100000">
                                          <p:val>
                                            <p:strVal val="#ppt_w"/>
                                          </p:val>
                                        </p:tav>
                                      </p:tavLst>
                                    </p:anim>
                                    <p:anim calcmode="lin" valueType="num">
                                      <p:cBhvr>
                                        <p:cTn id="56" dur="500" fill="hold"/>
                                        <p:tgtEl>
                                          <p:spTgt spid="1598474"/>
                                        </p:tgtEl>
                                        <p:attrNameLst>
                                          <p:attrName>ppt_h</p:attrName>
                                        </p:attrNameLst>
                                      </p:cBhvr>
                                      <p:tavLst>
                                        <p:tav tm="0">
                                          <p:val>
                                            <p:strVal val="2/3*#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1598475"/>
                                        </p:tgtEl>
                                        <p:attrNameLst>
                                          <p:attrName>style.visibility</p:attrName>
                                        </p:attrNameLst>
                                      </p:cBhvr>
                                      <p:to>
                                        <p:strVal val="visible"/>
                                      </p:to>
                                    </p:set>
                                    <p:anim calcmode="lin" valueType="num">
                                      <p:cBhvr>
                                        <p:cTn id="61" dur="500" fill="hold"/>
                                        <p:tgtEl>
                                          <p:spTgt spid="1598475"/>
                                        </p:tgtEl>
                                        <p:attrNameLst>
                                          <p:attrName>ppt_w</p:attrName>
                                        </p:attrNameLst>
                                      </p:cBhvr>
                                      <p:tavLst>
                                        <p:tav tm="0">
                                          <p:val>
                                            <p:strVal val="2/3*#ppt_w"/>
                                          </p:val>
                                        </p:tav>
                                        <p:tav tm="100000">
                                          <p:val>
                                            <p:strVal val="#ppt_w"/>
                                          </p:val>
                                        </p:tav>
                                      </p:tavLst>
                                    </p:anim>
                                    <p:anim calcmode="lin" valueType="num">
                                      <p:cBhvr>
                                        <p:cTn id="62" dur="500" fill="hold"/>
                                        <p:tgtEl>
                                          <p:spTgt spid="1598475"/>
                                        </p:tgtEl>
                                        <p:attrNameLst>
                                          <p:attrName>ppt_h</p:attrName>
                                        </p:attrNameLst>
                                      </p:cBhvr>
                                      <p:tavLst>
                                        <p:tav tm="0">
                                          <p:val>
                                            <p:strVal val="2/3*#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272" fill="hold" grpId="0" nodeType="clickEffect">
                                  <p:stCondLst>
                                    <p:cond delay="0"/>
                                  </p:stCondLst>
                                  <p:childTnLst>
                                    <p:set>
                                      <p:cBhvr>
                                        <p:cTn id="66" dur="1" fill="hold">
                                          <p:stCondLst>
                                            <p:cond delay="0"/>
                                          </p:stCondLst>
                                        </p:cTn>
                                        <p:tgtEl>
                                          <p:spTgt spid="1598476"/>
                                        </p:tgtEl>
                                        <p:attrNameLst>
                                          <p:attrName>style.visibility</p:attrName>
                                        </p:attrNameLst>
                                      </p:cBhvr>
                                      <p:to>
                                        <p:strVal val="visible"/>
                                      </p:to>
                                    </p:set>
                                    <p:anim calcmode="lin" valueType="num">
                                      <p:cBhvr>
                                        <p:cTn id="67" dur="500" fill="hold"/>
                                        <p:tgtEl>
                                          <p:spTgt spid="1598476"/>
                                        </p:tgtEl>
                                        <p:attrNameLst>
                                          <p:attrName>ppt_w</p:attrName>
                                        </p:attrNameLst>
                                      </p:cBhvr>
                                      <p:tavLst>
                                        <p:tav tm="0">
                                          <p:val>
                                            <p:strVal val="2/3*#ppt_w"/>
                                          </p:val>
                                        </p:tav>
                                        <p:tav tm="100000">
                                          <p:val>
                                            <p:strVal val="#ppt_w"/>
                                          </p:val>
                                        </p:tav>
                                      </p:tavLst>
                                    </p:anim>
                                    <p:anim calcmode="lin" valueType="num">
                                      <p:cBhvr>
                                        <p:cTn id="68" dur="500" fill="hold"/>
                                        <p:tgtEl>
                                          <p:spTgt spid="1598476"/>
                                        </p:tgtEl>
                                        <p:attrNameLst>
                                          <p:attrName>ppt_h</p:attrName>
                                        </p:attrNameLst>
                                      </p:cBhvr>
                                      <p:tavLst>
                                        <p:tav tm="0">
                                          <p:val>
                                            <p:strVal val="2/3*#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1598477"/>
                                        </p:tgtEl>
                                        <p:attrNameLst>
                                          <p:attrName>style.visibility</p:attrName>
                                        </p:attrNameLst>
                                      </p:cBhvr>
                                      <p:to>
                                        <p:strVal val="visible"/>
                                      </p:to>
                                    </p:set>
                                    <p:anim calcmode="lin" valueType="num">
                                      <p:cBhvr>
                                        <p:cTn id="73" dur="500" fill="hold"/>
                                        <p:tgtEl>
                                          <p:spTgt spid="1598477"/>
                                        </p:tgtEl>
                                        <p:attrNameLst>
                                          <p:attrName>ppt_w</p:attrName>
                                        </p:attrNameLst>
                                      </p:cBhvr>
                                      <p:tavLst>
                                        <p:tav tm="0">
                                          <p:val>
                                            <p:strVal val="2/3*#ppt_w"/>
                                          </p:val>
                                        </p:tav>
                                        <p:tav tm="100000">
                                          <p:val>
                                            <p:strVal val="#ppt_w"/>
                                          </p:val>
                                        </p:tav>
                                      </p:tavLst>
                                    </p:anim>
                                    <p:anim calcmode="lin" valueType="num">
                                      <p:cBhvr>
                                        <p:cTn id="74" dur="500" fill="hold"/>
                                        <p:tgtEl>
                                          <p:spTgt spid="1598477"/>
                                        </p:tgtEl>
                                        <p:attrNameLst>
                                          <p:attrName>ppt_h</p:attrName>
                                        </p:attrNameLst>
                                      </p:cBhvr>
                                      <p:tavLst>
                                        <p:tav tm="0">
                                          <p:val>
                                            <p:strVal val="2/3*#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272" fill="hold" grpId="0" nodeType="clickEffect">
                                  <p:stCondLst>
                                    <p:cond delay="0"/>
                                  </p:stCondLst>
                                  <p:childTnLst>
                                    <p:set>
                                      <p:cBhvr>
                                        <p:cTn id="78" dur="1" fill="hold">
                                          <p:stCondLst>
                                            <p:cond delay="0"/>
                                          </p:stCondLst>
                                        </p:cTn>
                                        <p:tgtEl>
                                          <p:spTgt spid="1598478"/>
                                        </p:tgtEl>
                                        <p:attrNameLst>
                                          <p:attrName>style.visibility</p:attrName>
                                        </p:attrNameLst>
                                      </p:cBhvr>
                                      <p:to>
                                        <p:strVal val="visible"/>
                                      </p:to>
                                    </p:set>
                                    <p:anim calcmode="lin" valueType="num">
                                      <p:cBhvr>
                                        <p:cTn id="79" dur="500" fill="hold"/>
                                        <p:tgtEl>
                                          <p:spTgt spid="1598478"/>
                                        </p:tgtEl>
                                        <p:attrNameLst>
                                          <p:attrName>ppt_w</p:attrName>
                                        </p:attrNameLst>
                                      </p:cBhvr>
                                      <p:tavLst>
                                        <p:tav tm="0">
                                          <p:val>
                                            <p:strVal val="2/3*#ppt_w"/>
                                          </p:val>
                                        </p:tav>
                                        <p:tav tm="100000">
                                          <p:val>
                                            <p:strVal val="#ppt_w"/>
                                          </p:val>
                                        </p:tav>
                                      </p:tavLst>
                                    </p:anim>
                                    <p:anim calcmode="lin" valueType="num">
                                      <p:cBhvr>
                                        <p:cTn id="80" dur="500" fill="hold"/>
                                        <p:tgtEl>
                                          <p:spTgt spid="1598478"/>
                                        </p:tgtEl>
                                        <p:attrNameLst>
                                          <p:attrName>ppt_h</p:attrName>
                                        </p:attrNameLst>
                                      </p:cBhvr>
                                      <p:tavLst>
                                        <p:tav tm="0">
                                          <p:val>
                                            <p:strVal val="2/3*#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272" fill="hold" grpId="0" nodeType="clickEffect">
                                  <p:stCondLst>
                                    <p:cond delay="0"/>
                                  </p:stCondLst>
                                  <p:childTnLst>
                                    <p:set>
                                      <p:cBhvr>
                                        <p:cTn id="84" dur="1" fill="hold">
                                          <p:stCondLst>
                                            <p:cond delay="0"/>
                                          </p:stCondLst>
                                        </p:cTn>
                                        <p:tgtEl>
                                          <p:spTgt spid="1598479"/>
                                        </p:tgtEl>
                                        <p:attrNameLst>
                                          <p:attrName>style.visibility</p:attrName>
                                        </p:attrNameLst>
                                      </p:cBhvr>
                                      <p:to>
                                        <p:strVal val="visible"/>
                                      </p:to>
                                    </p:set>
                                    <p:anim calcmode="lin" valueType="num">
                                      <p:cBhvr>
                                        <p:cTn id="85" dur="500" fill="hold"/>
                                        <p:tgtEl>
                                          <p:spTgt spid="1598479"/>
                                        </p:tgtEl>
                                        <p:attrNameLst>
                                          <p:attrName>ppt_w</p:attrName>
                                        </p:attrNameLst>
                                      </p:cBhvr>
                                      <p:tavLst>
                                        <p:tav tm="0">
                                          <p:val>
                                            <p:strVal val="2/3*#ppt_w"/>
                                          </p:val>
                                        </p:tav>
                                        <p:tav tm="100000">
                                          <p:val>
                                            <p:strVal val="#ppt_w"/>
                                          </p:val>
                                        </p:tav>
                                      </p:tavLst>
                                    </p:anim>
                                    <p:anim calcmode="lin" valueType="num">
                                      <p:cBhvr>
                                        <p:cTn id="86" dur="500" fill="hold"/>
                                        <p:tgtEl>
                                          <p:spTgt spid="1598479"/>
                                        </p:tgtEl>
                                        <p:attrNameLst>
                                          <p:attrName>ppt_h</p:attrName>
                                        </p:attrNameLst>
                                      </p:cBhvr>
                                      <p:tavLst>
                                        <p:tav tm="0">
                                          <p:val>
                                            <p:strVal val="2/3*#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272" fill="hold" grpId="0" nodeType="clickEffect">
                                  <p:stCondLst>
                                    <p:cond delay="0"/>
                                  </p:stCondLst>
                                  <p:childTnLst>
                                    <p:set>
                                      <p:cBhvr>
                                        <p:cTn id="90" dur="1" fill="hold">
                                          <p:stCondLst>
                                            <p:cond delay="0"/>
                                          </p:stCondLst>
                                        </p:cTn>
                                        <p:tgtEl>
                                          <p:spTgt spid="1598480"/>
                                        </p:tgtEl>
                                        <p:attrNameLst>
                                          <p:attrName>style.visibility</p:attrName>
                                        </p:attrNameLst>
                                      </p:cBhvr>
                                      <p:to>
                                        <p:strVal val="visible"/>
                                      </p:to>
                                    </p:set>
                                    <p:anim calcmode="lin" valueType="num">
                                      <p:cBhvr>
                                        <p:cTn id="91" dur="500" fill="hold"/>
                                        <p:tgtEl>
                                          <p:spTgt spid="1598480"/>
                                        </p:tgtEl>
                                        <p:attrNameLst>
                                          <p:attrName>ppt_w</p:attrName>
                                        </p:attrNameLst>
                                      </p:cBhvr>
                                      <p:tavLst>
                                        <p:tav tm="0">
                                          <p:val>
                                            <p:strVal val="2/3*#ppt_w"/>
                                          </p:val>
                                        </p:tav>
                                        <p:tav tm="100000">
                                          <p:val>
                                            <p:strVal val="#ppt_w"/>
                                          </p:val>
                                        </p:tav>
                                      </p:tavLst>
                                    </p:anim>
                                    <p:anim calcmode="lin" valueType="num">
                                      <p:cBhvr>
                                        <p:cTn id="92" dur="500" fill="hold"/>
                                        <p:tgtEl>
                                          <p:spTgt spid="1598480"/>
                                        </p:tgtEl>
                                        <p:attrNameLst>
                                          <p:attrName>ppt_h</p:attrName>
                                        </p:attrNameLst>
                                      </p:cBhvr>
                                      <p:tavLst>
                                        <p:tav tm="0">
                                          <p:val>
                                            <p:strVal val="2/3*#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272" fill="hold" grpId="0" nodeType="clickEffect">
                                  <p:stCondLst>
                                    <p:cond delay="0"/>
                                  </p:stCondLst>
                                  <p:childTnLst>
                                    <p:set>
                                      <p:cBhvr>
                                        <p:cTn id="96" dur="1" fill="hold">
                                          <p:stCondLst>
                                            <p:cond delay="0"/>
                                          </p:stCondLst>
                                        </p:cTn>
                                        <p:tgtEl>
                                          <p:spTgt spid="1598481"/>
                                        </p:tgtEl>
                                        <p:attrNameLst>
                                          <p:attrName>style.visibility</p:attrName>
                                        </p:attrNameLst>
                                      </p:cBhvr>
                                      <p:to>
                                        <p:strVal val="visible"/>
                                      </p:to>
                                    </p:set>
                                    <p:anim calcmode="lin" valueType="num">
                                      <p:cBhvr>
                                        <p:cTn id="97" dur="500" fill="hold"/>
                                        <p:tgtEl>
                                          <p:spTgt spid="1598481"/>
                                        </p:tgtEl>
                                        <p:attrNameLst>
                                          <p:attrName>ppt_w</p:attrName>
                                        </p:attrNameLst>
                                      </p:cBhvr>
                                      <p:tavLst>
                                        <p:tav tm="0">
                                          <p:val>
                                            <p:strVal val="2/3*#ppt_w"/>
                                          </p:val>
                                        </p:tav>
                                        <p:tav tm="100000">
                                          <p:val>
                                            <p:strVal val="#ppt_w"/>
                                          </p:val>
                                        </p:tav>
                                      </p:tavLst>
                                    </p:anim>
                                    <p:anim calcmode="lin" valueType="num">
                                      <p:cBhvr>
                                        <p:cTn id="98" dur="500" fill="hold"/>
                                        <p:tgtEl>
                                          <p:spTgt spid="1598481"/>
                                        </p:tgtEl>
                                        <p:attrNameLst>
                                          <p:attrName>ppt_h</p:attrName>
                                        </p:attrNameLst>
                                      </p:cBhvr>
                                      <p:tavLst>
                                        <p:tav tm="0">
                                          <p:val>
                                            <p:strVal val="2/3*#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272" fill="hold" grpId="0" nodeType="clickEffect">
                                  <p:stCondLst>
                                    <p:cond delay="0"/>
                                  </p:stCondLst>
                                  <p:childTnLst>
                                    <p:set>
                                      <p:cBhvr>
                                        <p:cTn id="102" dur="1" fill="hold">
                                          <p:stCondLst>
                                            <p:cond delay="0"/>
                                          </p:stCondLst>
                                        </p:cTn>
                                        <p:tgtEl>
                                          <p:spTgt spid="1598482"/>
                                        </p:tgtEl>
                                        <p:attrNameLst>
                                          <p:attrName>style.visibility</p:attrName>
                                        </p:attrNameLst>
                                      </p:cBhvr>
                                      <p:to>
                                        <p:strVal val="visible"/>
                                      </p:to>
                                    </p:set>
                                    <p:anim calcmode="lin" valueType="num">
                                      <p:cBhvr>
                                        <p:cTn id="103" dur="500" fill="hold"/>
                                        <p:tgtEl>
                                          <p:spTgt spid="1598482"/>
                                        </p:tgtEl>
                                        <p:attrNameLst>
                                          <p:attrName>ppt_w</p:attrName>
                                        </p:attrNameLst>
                                      </p:cBhvr>
                                      <p:tavLst>
                                        <p:tav tm="0">
                                          <p:val>
                                            <p:strVal val="2/3*#ppt_w"/>
                                          </p:val>
                                        </p:tav>
                                        <p:tav tm="100000">
                                          <p:val>
                                            <p:strVal val="#ppt_w"/>
                                          </p:val>
                                        </p:tav>
                                      </p:tavLst>
                                    </p:anim>
                                    <p:anim calcmode="lin" valueType="num">
                                      <p:cBhvr>
                                        <p:cTn id="104" dur="500" fill="hold"/>
                                        <p:tgtEl>
                                          <p:spTgt spid="1598482"/>
                                        </p:tgtEl>
                                        <p:attrNameLst>
                                          <p:attrName>ppt_h</p:attrName>
                                        </p:attrNameLst>
                                      </p:cBhvr>
                                      <p:tavLst>
                                        <p:tav tm="0">
                                          <p:val>
                                            <p:strVal val="2/3*#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272" fill="hold" grpId="0" nodeType="clickEffect">
                                  <p:stCondLst>
                                    <p:cond delay="0"/>
                                  </p:stCondLst>
                                  <p:childTnLst>
                                    <p:set>
                                      <p:cBhvr>
                                        <p:cTn id="108" dur="1" fill="hold">
                                          <p:stCondLst>
                                            <p:cond delay="0"/>
                                          </p:stCondLst>
                                        </p:cTn>
                                        <p:tgtEl>
                                          <p:spTgt spid="1598483"/>
                                        </p:tgtEl>
                                        <p:attrNameLst>
                                          <p:attrName>style.visibility</p:attrName>
                                        </p:attrNameLst>
                                      </p:cBhvr>
                                      <p:to>
                                        <p:strVal val="visible"/>
                                      </p:to>
                                    </p:set>
                                    <p:anim calcmode="lin" valueType="num">
                                      <p:cBhvr>
                                        <p:cTn id="109" dur="500" fill="hold"/>
                                        <p:tgtEl>
                                          <p:spTgt spid="1598483"/>
                                        </p:tgtEl>
                                        <p:attrNameLst>
                                          <p:attrName>ppt_w</p:attrName>
                                        </p:attrNameLst>
                                      </p:cBhvr>
                                      <p:tavLst>
                                        <p:tav tm="0">
                                          <p:val>
                                            <p:strVal val="2/3*#ppt_w"/>
                                          </p:val>
                                        </p:tav>
                                        <p:tav tm="100000">
                                          <p:val>
                                            <p:strVal val="#ppt_w"/>
                                          </p:val>
                                        </p:tav>
                                      </p:tavLst>
                                    </p:anim>
                                    <p:anim calcmode="lin" valueType="num">
                                      <p:cBhvr>
                                        <p:cTn id="110" dur="500" fill="hold"/>
                                        <p:tgtEl>
                                          <p:spTgt spid="1598483"/>
                                        </p:tgtEl>
                                        <p:attrNameLst>
                                          <p:attrName>ppt_h</p:attrName>
                                        </p:attrNameLst>
                                      </p:cBhvr>
                                      <p:tavLst>
                                        <p:tav tm="0">
                                          <p:val>
                                            <p:strVal val="2/3*#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272" fill="hold" grpId="0" nodeType="clickEffect">
                                  <p:stCondLst>
                                    <p:cond delay="0"/>
                                  </p:stCondLst>
                                  <p:childTnLst>
                                    <p:set>
                                      <p:cBhvr>
                                        <p:cTn id="114" dur="1" fill="hold">
                                          <p:stCondLst>
                                            <p:cond delay="0"/>
                                          </p:stCondLst>
                                        </p:cTn>
                                        <p:tgtEl>
                                          <p:spTgt spid="1598484"/>
                                        </p:tgtEl>
                                        <p:attrNameLst>
                                          <p:attrName>style.visibility</p:attrName>
                                        </p:attrNameLst>
                                      </p:cBhvr>
                                      <p:to>
                                        <p:strVal val="visible"/>
                                      </p:to>
                                    </p:set>
                                    <p:anim calcmode="lin" valueType="num">
                                      <p:cBhvr>
                                        <p:cTn id="115" dur="500" fill="hold"/>
                                        <p:tgtEl>
                                          <p:spTgt spid="1598484"/>
                                        </p:tgtEl>
                                        <p:attrNameLst>
                                          <p:attrName>ppt_w</p:attrName>
                                        </p:attrNameLst>
                                      </p:cBhvr>
                                      <p:tavLst>
                                        <p:tav tm="0">
                                          <p:val>
                                            <p:strVal val="2/3*#ppt_w"/>
                                          </p:val>
                                        </p:tav>
                                        <p:tav tm="100000">
                                          <p:val>
                                            <p:strVal val="#ppt_w"/>
                                          </p:val>
                                        </p:tav>
                                      </p:tavLst>
                                    </p:anim>
                                    <p:anim calcmode="lin" valueType="num">
                                      <p:cBhvr>
                                        <p:cTn id="116" dur="500" fill="hold"/>
                                        <p:tgtEl>
                                          <p:spTgt spid="1598484"/>
                                        </p:tgtEl>
                                        <p:attrNameLst>
                                          <p:attrName>ppt_h</p:attrName>
                                        </p:attrNameLst>
                                      </p:cBhvr>
                                      <p:tavLst>
                                        <p:tav tm="0">
                                          <p:val>
                                            <p:strVal val="2/3*#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272" fill="hold" grpId="0" nodeType="clickEffect">
                                  <p:stCondLst>
                                    <p:cond delay="0"/>
                                  </p:stCondLst>
                                  <p:childTnLst>
                                    <p:set>
                                      <p:cBhvr>
                                        <p:cTn id="120" dur="1" fill="hold">
                                          <p:stCondLst>
                                            <p:cond delay="0"/>
                                          </p:stCondLst>
                                        </p:cTn>
                                        <p:tgtEl>
                                          <p:spTgt spid="1598485"/>
                                        </p:tgtEl>
                                        <p:attrNameLst>
                                          <p:attrName>style.visibility</p:attrName>
                                        </p:attrNameLst>
                                      </p:cBhvr>
                                      <p:to>
                                        <p:strVal val="visible"/>
                                      </p:to>
                                    </p:set>
                                    <p:anim calcmode="lin" valueType="num">
                                      <p:cBhvr>
                                        <p:cTn id="121" dur="500" fill="hold"/>
                                        <p:tgtEl>
                                          <p:spTgt spid="1598485"/>
                                        </p:tgtEl>
                                        <p:attrNameLst>
                                          <p:attrName>ppt_w</p:attrName>
                                        </p:attrNameLst>
                                      </p:cBhvr>
                                      <p:tavLst>
                                        <p:tav tm="0">
                                          <p:val>
                                            <p:strVal val="2/3*#ppt_w"/>
                                          </p:val>
                                        </p:tav>
                                        <p:tav tm="100000">
                                          <p:val>
                                            <p:strVal val="#ppt_w"/>
                                          </p:val>
                                        </p:tav>
                                      </p:tavLst>
                                    </p:anim>
                                    <p:anim calcmode="lin" valueType="num">
                                      <p:cBhvr>
                                        <p:cTn id="122" dur="500" fill="hold"/>
                                        <p:tgtEl>
                                          <p:spTgt spid="1598485"/>
                                        </p:tgtEl>
                                        <p:attrNameLst>
                                          <p:attrName>ppt_h</p:attrName>
                                        </p:attrNameLst>
                                      </p:cBhvr>
                                      <p:tavLst>
                                        <p:tav tm="0">
                                          <p:val>
                                            <p:strVal val="2/3*#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272" fill="hold" grpId="0" nodeType="clickEffect">
                                  <p:stCondLst>
                                    <p:cond delay="0"/>
                                  </p:stCondLst>
                                  <p:childTnLst>
                                    <p:set>
                                      <p:cBhvr>
                                        <p:cTn id="126" dur="1" fill="hold">
                                          <p:stCondLst>
                                            <p:cond delay="0"/>
                                          </p:stCondLst>
                                        </p:cTn>
                                        <p:tgtEl>
                                          <p:spTgt spid="1598486"/>
                                        </p:tgtEl>
                                        <p:attrNameLst>
                                          <p:attrName>style.visibility</p:attrName>
                                        </p:attrNameLst>
                                      </p:cBhvr>
                                      <p:to>
                                        <p:strVal val="visible"/>
                                      </p:to>
                                    </p:set>
                                    <p:anim calcmode="lin" valueType="num">
                                      <p:cBhvr>
                                        <p:cTn id="127" dur="500" fill="hold"/>
                                        <p:tgtEl>
                                          <p:spTgt spid="1598486"/>
                                        </p:tgtEl>
                                        <p:attrNameLst>
                                          <p:attrName>ppt_w</p:attrName>
                                        </p:attrNameLst>
                                      </p:cBhvr>
                                      <p:tavLst>
                                        <p:tav tm="0">
                                          <p:val>
                                            <p:strVal val="2/3*#ppt_w"/>
                                          </p:val>
                                        </p:tav>
                                        <p:tav tm="100000">
                                          <p:val>
                                            <p:strVal val="#ppt_w"/>
                                          </p:val>
                                        </p:tav>
                                      </p:tavLst>
                                    </p:anim>
                                    <p:anim calcmode="lin" valueType="num">
                                      <p:cBhvr>
                                        <p:cTn id="128" dur="500" fill="hold"/>
                                        <p:tgtEl>
                                          <p:spTgt spid="1598486"/>
                                        </p:tgtEl>
                                        <p:attrNameLst>
                                          <p:attrName>ppt_h</p:attrName>
                                        </p:attrNameLst>
                                      </p:cBhvr>
                                      <p:tavLst>
                                        <p:tav tm="0">
                                          <p:val>
                                            <p:strVal val="2/3*#ppt_h"/>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272" fill="hold" grpId="0" nodeType="clickEffect">
                                  <p:stCondLst>
                                    <p:cond delay="0"/>
                                  </p:stCondLst>
                                  <p:childTnLst>
                                    <p:set>
                                      <p:cBhvr>
                                        <p:cTn id="132" dur="1" fill="hold">
                                          <p:stCondLst>
                                            <p:cond delay="0"/>
                                          </p:stCondLst>
                                        </p:cTn>
                                        <p:tgtEl>
                                          <p:spTgt spid="1598487"/>
                                        </p:tgtEl>
                                        <p:attrNameLst>
                                          <p:attrName>style.visibility</p:attrName>
                                        </p:attrNameLst>
                                      </p:cBhvr>
                                      <p:to>
                                        <p:strVal val="visible"/>
                                      </p:to>
                                    </p:set>
                                    <p:anim calcmode="lin" valueType="num">
                                      <p:cBhvr>
                                        <p:cTn id="133" dur="500" fill="hold"/>
                                        <p:tgtEl>
                                          <p:spTgt spid="1598487"/>
                                        </p:tgtEl>
                                        <p:attrNameLst>
                                          <p:attrName>ppt_w</p:attrName>
                                        </p:attrNameLst>
                                      </p:cBhvr>
                                      <p:tavLst>
                                        <p:tav tm="0">
                                          <p:val>
                                            <p:strVal val="2/3*#ppt_w"/>
                                          </p:val>
                                        </p:tav>
                                        <p:tav tm="100000">
                                          <p:val>
                                            <p:strVal val="#ppt_w"/>
                                          </p:val>
                                        </p:tav>
                                      </p:tavLst>
                                    </p:anim>
                                    <p:anim calcmode="lin" valueType="num">
                                      <p:cBhvr>
                                        <p:cTn id="134" dur="500" fill="hold"/>
                                        <p:tgtEl>
                                          <p:spTgt spid="1598487"/>
                                        </p:tgtEl>
                                        <p:attrNameLst>
                                          <p:attrName>ppt_h</p:attrName>
                                        </p:attrNameLst>
                                      </p:cBhvr>
                                      <p:tavLst>
                                        <p:tav tm="0">
                                          <p:val>
                                            <p:strVal val="2/3*#ppt_h"/>
                                          </p:val>
                                        </p:tav>
                                        <p:tav tm="100000">
                                          <p:val>
                                            <p:strVal val="#ppt_h"/>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ntr" presetSubtype="272" fill="hold" grpId="0" nodeType="clickEffect">
                                  <p:stCondLst>
                                    <p:cond delay="0"/>
                                  </p:stCondLst>
                                  <p:childTnLst>
                                    <p:set>
                                      <p:cBhvr>
                                        <p:cTn id="138" dur="1" fill="hold">
                                          <p:stCondLst>
                                            <p:cond delay="0"/>
                                          </p:stCondLst>
                                        </p:cTn>
                                        <p:tgtEl>
                                          <p:spTgt spid="1598488"/>
                                        </p:tgtEl>
                                        <p:attrNameLst>
                                          <p:attrName>style.visibility</p:attrName>
                                        </p:attrNameLst>
                                      </p:cBhvr>
                                      <p:to>
                                        <p:strVal val="visible"/>
                                      </p:to>
                                    </p:set>
                                    <p:anim calcmode="lin" valueType="num">
                                      <p:cBhvr>
                                        <p:cTn id="139" dur="500" fill="hold"/>
                                        <p:tgtEl>
                                          <p:spTgt spid="1598488"/>
                                        </p:tgtEl>
                                        <p:attrNameLst>
                                          <p:attrName>ppt_w</p:attrName>
                                        </p:attrNameLst>
                                      </p:cBhvr>
                                      <p:tavLst>
                                        <p:tav tm="0">
                                          <p:val>
                                            <p:strVal val="2/3*#ppt_w"/>
                                          </p:val>
                                        </p:tav>
                                        <p:tav tm="100000">
                                          <p:val>
                                            <p:strVal val="#ppt_w"/>
                                          </p:val>
                                        </p:tav>
                                      </p:tavLst>
                                    </p:anim>
                                    <p:anim calcmode="lin" valueType="num">
                                      <p:cBhvr>
                                        <p:cTn id="140" dur="500" fill="hold"/>
                                        <p:tgtEl>
                                          <p:spTgt spid="1598488"/>
                                        </p:tgtEl>
                                        <p:attrNameLst>
                                          <p:attrName>ppt_h</p:attrName>
                                        </p:attrNameLst>
                                      </p:cBhvr>
                                      <p:tavLst>
                                        <p:tav tm="0">
                                          <p:val>
                                            <p:strVal val="2/3*#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3" presetClass="entr" presetSubtype="272" fill="hold" grpId="0" nodeType="clickEffect">
                                  <p:stCondLst>
                                    <p:cond delay="0"/>
                                  </p:stCondLst>
                                  <p:childTnLst>
                                    <p:set>
                                      <p:cBhvr>
                                        <p:cTn id="144" dur="1" fill="hold">
                                          <p:stCondLst>
                                            <p:cond delay="0"/>
                                          </p:stCondLst>
                                        </p:cTn>
                                        <p:tgtEl>
                                          <p:spTgt spid="1598489"/>
                                        </p:tgtEl>
                                        <p:attrNameLst>
                                          <p:attrName>style.visibility</p:attrName>
                                        </p:attrNameLst>
                                      </p:cBhvr>
                                      <p:to>
                                        <p:strVal val="visible"/>
                                      </p:to>
                                    </p:set>
                                    <p:anim calcmode="lin" valueType="num">
                                      <p:cBhvr>
                                        <p:cTn id="145" dur="500" fill="hold"/>
                                        <p:tgtEl>
                                          <p:spTgt spid="1598489"/>
                                        </p:tgtEl>
                                        <p:attrNameLst>
                                          <p:attrName>ppt_w</p:attrName>
                                        </p:attrNameLst>
                                      </p:cBhvr>
                                      <p:tavLst>
                                        <p:tav tm="0">
                                          <p:val>
                                            <p:strVal val="2/3*#ppt_w"/>
                                          </p:val>
                                        </p:tav>
                                        <p:tav tm="100000">
                                          <p:val>
                                            <p:strVal val="#ppt_w"/>
                                          </p:val>
                                        </p:tav>
                                      </p:tavLst>
                                    </p:anim>
                                    <p:anim calcmode="lin" valueType="num">
                                      <p:cBhvr>
                                        <p:cTn id="146" dur="500" fill="hold"/>
                                        <p:tgtEl>
                                          <p:spTgt spid="1598489"/>
                                        </p:tgtEl>
                                        <p:attrNameLst>
                                          <p:attrName>ppt_h</p:attrName>
                                        </p:attrNameLst>
                                      </p:cBhvr>
                                      <p:tavLst>
                                        <p:tav tm="0">
                                          <p:val>
                                            <p:strVal val="2/3*#ppt_h"/>
                                          </p:val>
                                        </p:tav>
                                        <p:tav tm="100000">
                                          <p:val>
                                            <p:strVal val="#ppt_h"/>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3" presetClass="entr" presetSubtype="272" fill="hold" grpId="0" nodeType="clickEffect">
                                  <p:stCondLst>
                                    <p:cond delay="0"/>
                                  </p:stCondLst>
                                  <p:childTnLst>
                                    <p:set>
                                      <p:cBhvr>
                                        <p:cTn id="150" dur="1" fill="hold">
                                          <p:stCondLst>
                                            <p:cond delay="0"/>
                                          </p:stCondLst>
                                        </p:cTn>
                                        <p:tgtEl>
                                          <p:spTgt spid="1598490"/>
                                        </p:tgtEl>
                                        <p:attrNameLst>
                                          <p:attrName>style.visibility</p:attrName>
                                        </p:attrNameLst>
                                      </p:cBhvr>
                                      <p:to>
                                        <p:strVal val="visible"/>
                                      </p:to>
                                    </p:set>
                                    <p:anim calcmode="lin" valueType="num">
                                      <p:cBhvr>
                                        <p:cTn id="151" dur="500" fill="hold"/>
                                        <p:tgtEl>
                                          <p:spTgt spid="1598490"/>
                                        </p:tgtEl>
                                        <p:attrNameLst>
                                          <p:attrName>ppt_w</p:attrName>
                                        </p:attrNameLst>
                                      </p:cBhvr>
                                      <p:tavLst>
                                        <p:tav tm="0">
                                          <p:val>
                                            <p:strVal val="2/3*#ppt_w"/>
                                          </p:val>
                                        </p:tav>
                                        <p:tav tm="100000">
                                          <p:val>
                                            <p:strVal val="#ppt_w"/>
                                          </p:val>
                                        </p:tav>
                                      </p:tavLst>
                                    </p:anim>
                                    <p:anim calcmode="lin" valueType="num">
                                      <p:cBhvr>
                                        <p:cTn id="152" dur="500" fill="hold"/>
                                        <p:tgtEl>
                                          <p:spTgt spid="1598490"/>
                                        </p:tgtEl>
                                        <p:attrNameLst>
                                          <p:attrName>ppt_h</p:attrName>
                                        </p:attrNameLst>
                                      </p:cBhvr>
                                      <p:tavLst>
                                        <p:tav tm="0">
                                          <p:val>
                                            <p:strVal val="2/3*#ppt_h"/>
                                          </p:val>
                                        </p:tav>
                                        <p:tav tm="100000">
                                          <p:val>
                                            <p:strVal val="#ppt_h"/>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3" presetClass="entr" presetSubtype="272" fill="hold" grpId="0" nodeType="clickEffect">
                                  <p:stCondLst>
                                    <p:cond delay="0"/>
                                  </p:stCondLst>
                                  <p:childTnLst>
                                    <p:set>
                                      <p:cBhvr>
                                        <p:cTn id="156" dur="1" fill="hold">
                                          <p:stCondLst>
                                            <p:cond delay="0"/>
                                          </p:stCondLst>
                                        </p:cTn>
                                        <p:tgtEl>
                                          <p:spTgt spid="1598491"/>
                                        </p:tgtEl>
                                        <p:attrNameLst>
                                          <p:attrName>style.visibility</p:attrName>
                                        </p:attrNameLst>
                                      </p:cBhvr>
                                      <p:to>
                                        <p:strVal val="visible"/>
                                      </p:to>
                                    </p:set>
                                    <p:anim calcmode="lin" valueType="num">
                                      <p:cBhvr>
                                        <p:cTn id="157" dur="500" fill="hold"/>
                                        <p:tgtEl>
                                          <p:spTgt spid="1598491"/>
                                        </p:tgtEl>
                                        <p:attrNameLst>
                                          <p:attrName>ppt_w</p:attrName>
                                        </p:attrNameLst>
                                      </p:cBhvr>
                                      <p:tavLst>
                                        <p:tav tm="0">
                                          <p:val>
                                            <p:strVal val="2/3*#ppt_w"/>
                                          </p:val>
                                        </p:tav>
                                        <p:tav tm="100000">
                                          <p:val>
                                            <p:strVal val="#ppt_w"/>
                                          </p:val>
                                        </p:tav>
                                      </p:tavLst>
                                    </p:anim>
                                    <p:anim calcmode="lin" valueType="num">
                                      <p:cBhvr>
                                        <p:cTn id="158" dur="500" fill="hold"/>
                                        <p:tgtEl>
                                          <p:spTgt spid="1598491"/>
                                        </p:tgtEl>
                                        <p:attrNameLst>
                                          <p:attrName>ppt_h</p:attrName>
                                        </p:attrNameLst>
                                      </p:cBhvr>
                                      <p:tavLst>
                                        <p:tav tm="0">
                                          <p:val>
                                            <p:strVal val="2/3*#ppt_h"/>
                                          </p:val>
                                        </p:tav>
                                        <p:tav tm="100000">
                                          <p:val>
                                            <p:strVal val="#ppt_h"/>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3" presetClass="entr" presetSubtype="272" fill="hold" grpId="0" nodeType="clickEffect">
                                  <p:stCondLst>
                                    <p:cond delay="0"/>
                                  </p:stCondLst>
                                  <p:childTnLst>
                                    <p:set>
                                      <p:cBhvr>
                                        <p:cTn id="162" dur="1" fill="hold">
                                          <p:stCondLst>
                                            <p:cond delay="0"/>
                                          </p:stCondLst>
                                        </p:cTn>
                                        <p:tgtEl>
                                          <p:spTgt spid="1598492"/>
                                        </p:tgtEl>
                                        <p:attrNameLst>
                                          <p:attrName>style.visibility</p:attrName>
                                        </p:attrNameLst>
                                      </p:cBhvr>
                                      <p:to>
                                        <p:strVal val="visible"/>
                                      </p:to>
                                    </p:set>
                                    <p:anim calcmode="lin" valueType="num">
                                      <p:cBhvr>
                                        <p:cTn id="163" dur="500" fill="hold"/>
                                        <p:tgtEl>
                                          <p:spTgt spid="1598492"/>
                                        </p:tgtEl>
                                        <p:attrNameLst>
                                          <p:attrName>ppt_w</p:attrName>
                                        </p:attrNameLst>
                                      </p:cBhvr>
                                      <p:tavLst>
                                        <p:tav tm="0">
                                          <p:val>
                                            <p:strVal val="2/3*#ppt_w"/>
                                          </p:val>
                                        </p:tav>
                                        <p:tav tm="100000">
                                          <p:val>
                                            <p:strVal val="#ppt_w"/>
                                          </p:val>
                                        </p:tav>
                                      </p:tavLst>
                                    </p:anim>
                                    <p:anim calcmode="lin" valueType="num">
                                      <p:cBhvr>
                                        <p:cTn id="164" dur="500" fill="hold"/>
                                        <p:tgtEl>
                                          <p:spTgt spid="1598492"/>
                                        </p:tgtEl>
                                        <p:attrNameLst>
                                          <p:attrName>ppt_h</p:attrName>
                                        </p:attrNameLst>
                                      </p:cBhvr>
                                      <p:tavLst>
                                        <p:tav tm="0">
                                          <p:val>
                                            <p:strVal val="2/3*#ppt_h"/>
                                          </p:val>
                                        </p:tav>
                                        <p:tav tm="100000">
                                          <p:val>
                                            <p:strVal val="#ppt_h"/>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3" presetClass="entr" presetSubtype="272" fill="hold" grpId="0" nodeType="clickEffect">
                                  <p:stCondLst>
                                    <p:cond delay="0"/>
                                  </p:stCondLst>
                                  <p:childTnLst>
                                    <p:set>
                                      <p:cBhvr>
                                        <p:cTn id="168" dur="1" fill="hold">
                                          <p:stCondLst>
                                            <p:cond delay="0"/>
                                          </p:stCondLst>
                                        </p:cTn>
                                        <p:tgtEl>
                                          <p:spTgt spid="1598493"/>
                                        </p:tgtEl>
                                        <p:attrNameLst>
                                          <p:attrName>style.visibility</p:attrName>
                                        </p:attrNameLst>
                                      </p:cBhvr>
                                      <p:to>
                                        <p:strVal val="visible"/>
                                      </p:to>
                                    </p:set>
                                    <p:anim calcmode="lin" valueType="num">
                                      <p:cBhvr>
                                        <p:cTn id="169" dur="500" fill="hold"/>
                                        <p:tgtEl>
                                          <p:spTgt spid="1598493"/>
                                        </p:tgtEl>
                                        <p:attrNameLst>
                                          <p:attrName>ppt_w</p:attrName>
                                        </p:attrNameLst>
                                      </p:cBhvr>
                                      <p:tavLst>
                                        <p:tav tm="0">
                                          <p:val>
                                            <p:strVal val="2/3*#ppt_w"/>
                                          </p:val>
                                        </p:tav>
                                        <p:tav tm="100000">
                                          <p:val>
                                            <p:strVal val="#ppt_w"/>
                                          </p:val>
                                        </p:tav>
                                      </p:tavLst>
                                    </p:anim>
                                    <p:anim calcmode="lin" valueType="num">
                                      <p:cBhvr>
                                        <p:cTn id="170" dur="500" fill="hold"/>
                                        <p:tgtEl>
                                          <p:spTgt spid="1598493"/>
                                        </p:tgtEl>
                                        <p:attrNameLst>
                                          <p:attrName>ppt_h</p:attrName>
                                        </p:attrNameLst>
                                      </p:cBhvr>
                                      <p:tavLst>
                                        <p:tav tm="0">
                                          <p:val>
                                            <p:strVal val="2/3*#ppt_h"/>
                                          </p:val>
                                        </p:tav>
                                        <p:tav tm="100000">
                                          <p:val>
                                            <p:strVal val="#ppt_h"/>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3" presetClass="entr" presetSubtype="272" fill="hold" grpId="0" nodeType="clickEffect">
                                  <p:stCondLst>
                                    <p:cond delay="0"/>
                                  </p:stCondLst>
                                  <p:childTnLst>
                                    <p:set>
                                      <p:cBhvr>
                                        <p:cTn id="174" dur="1" fill="hold">
                                          <p:stCondLst>
                                            <p:cond delay="0"/>
                                          </p:stCondLst>
                                        </p:cTn>
                                        <p:tgtEl>
                                          <p:spTgt spid="1598494"/>
                                        </p:tgtEl>
                                        <p:attrNameLst>
                                          <p:attrName>style.visibility</p:attrName>
                                        </p:attrNameLst>
                                      </p:cBhvr>
                                      <p:to>
                                        <p:strVal val="visible"/>
                                      </p:to>
                                    </p:set>
                                    <p:anim calcmode="lin" valueType="num">
                                      <p:cBhvr>
                                        <p:cTn id="175" dur="500" fill="hold"/>
                                        <p:tgtEl>
                                          <p:spTgt spid="1598494"/>
                                        </p:tgtEl>
                                        <p:attrNameLst>
                                          <p:attrName>ppt_w</p:attrName>
                                        </p:attrNameLst>
                                      </p:cBhvr>
                                      <p:tavLst>
                                        <p:tav tm="0">
                                          <p:val>
                                            <p:strVal val="2/3*#ppt_w"/>
                                          </p:val>
                                        </p:tav>
                                        <p:tav tm="100000">
                                          <p:val>
                                            <p:strVal val="#ppt_w"/>
                                          </p:val>
                                        </p:tav>
                                      </p:tavLst>
                                    </p:anim>
                                    <p:anim calcmode="lin" valueType="num">
                                      <p:cBhvr>
                                        <p:cTn id="176" dur="500" fill="hold"/>
                                        <p:tgtEl>
                                          <p:spTgt spid="1598494"/>
                                        </p:tgtEl>
                                        <p:attrNameLst>
                                          <p:attrName>ppt_h</p:attrName>
                                        </p:attrNameLst>
                                      </p:cBhvr>
                                      <p:tavLst>
                                        <p:tav tm="0">
                                          <p:val>
                                            <p:strVal val="2/3*#ppt_h"/>
                                          </p:val>
                                        </p:tav>
                                        <p:tav tm="100000">
                                          <p:val>
                                            <p:strVal val="#ppt_h"/>
                                          </p:val>
                                        </p:tav>
                                      </p:tavLst>
                                    </p:anim>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3" presetClass="entr" presetSubtype="272" fill="hold" grpId="0" nodeType="clickEffect">
                                  <p:stCondLst>
                                    <p:cond delay="0"/>
                                  </p:stCondLst>
                                  <p:childTnLst>
                                    <p:set>
                                      <p:cBhvr>
                                        <p:cTn id="180" dur="1" fill="hold">
                                          <p:stCondLst>
                                            <p:cond delay="0"/>
                                          </p:stCondLst>
                                        </p:cTn>
                                        <p:tgtEl>
                                          <p:spTgt spid="1598495"/>
                                        </p:tgtEl>
                                        <p:attrNameLst>
                                          <p:attrName>style.visibility</p:attrName>
                                        </p:attrNameLst>
                                      </p:cBhvr>
                                      <p:to>
                                        <p:strVal val="visible"/>
                                      </p:to>
                                    </p:set>
                                    <p:anim calcmode="lin" valueType="num">
                                      <p:cBhvr>
                                        <p:cTn id="181" dur="500" fill="hold"/>
                                        <p:tgtEl>
                                          <p:spTgt spid="1598495"/>
                                        </p:tgtEl>
                                        <p:attrNameLst>
                                          <p:attrName>ppt_w</p:attrName>
                                        </p:attrNameLst>
                                      </p:cBhvr>
                                      <p:tavLst>
                                        <p:tav tm="0">
                                          <p:val>
                                            <p:strVal val="2/3*#ppt_w"/>
                                          </p:val>
                                        </p:tav>
                                        <p:tav tm="100000">
                                          <p:val>
                                            <p:strVal val="#ppt_w"/>
                                          </p:val>
                                        </p:tav>
                                      </p:tavLst>
                                    </p:anim>
                                    <p:anim calcmode="lin" valueType="num">
                                      <p:cBhvr>
                                        <p:cTn id="182" dur="500" fill="hold"/>
                                        <p:tgtEl>
                                          <p:spTgt spid="1598495"/>
                                        </p:tgtEl>
                                        <p:attrNameLst>
                                          <p:attrName>ppt_h</p:attrName>
                                        </p:attrNameLst>
                                      </p:cBhvr>
                                      <p:tavLst>
                                        <p:tav tm="0">
                                          <p:val>
                                            <p:strVal val="2/3*#ppt_h"/>
                                          </p:val>
                                        </p:tav>
                                        <p:tav tm="100000">
                                          <p:val>
                                            <p:strVal val="#ppt_h"/>
                                          </p:val>
                                        </p:tav>
                                      </p:tavLst>
                                    </p:anim>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3" presetClass="entr" presetSubtype="272" fill="hold" grpId="0" nodeType="clickEffect">
                                  <p:stCondLst>
                                    <p:cond delay="0"/>
                                  </p:stCondLst>
                                  <p:childTnLst>
                                    <p:set>
                                      <p:cBhvr>
                                        <p:cTn id="186" dur="1" fill="hold">
                                          <p:stCondLst>
                                            <p:cond delay="0"/>
                                          </p:stCondLst>
                                        </p:cTn>
                                        <p:tgtEl>
                                          <p:spTgt spid="1598496"/>
                                        </p:tgtEl>
                                        <p:attrNameLst>
                                          <p:attrName>style.visibility</p:attrName>
                                        </p:attrNameLst>
                                      </p:cBhvr>
                                      <p:to>
                                        <p:strVal val="visible"/>
                                      </p:to>
                                    </p:set>
                                    <p:anim calcmode="lin" valueType="num">
                                      <p:cBhvr>
                                        <p:cTn id="187" dur="500" fill="hold"/>
                                        <p:tgtEl>
                                          <p:spTgt spid="1598496"/>
                                        </p:tgtEl>
                                        <p:attrNameLst>
                                          <p:attrName>ppt_w</p:attrName>
                                        </p:attrNameLst>
                                      </p:cBhvr>
                                      <p:tavLst>
                                        <p:tav tm="0">
                                          <p:val>
                                            <p:strVal val="2/3*#ppt_w"/>
                                          </p:val>
                                        </p:tav>
                                        <p:tav tm="100000">
                                          <p:val>
                                            <p:strVal val="#ppt_w"/>
                                          </p:val>
                                        </p:tav>
                                      </p:tavLst>
                                    </p:anim>
                                    <p:anim calcmode="lin" valueType="num">
                                      <p:cBhvr>
                                        <p:cTn id="188" dur="500" fill="hold"/>
                                        <p:tgtEl>
                                          <p:spTgt spid="1598496"/>
                                        </p:tgtEl>
                                        <p:attrNameLst>
                                          <p:attrName>ppt_h</p:attrName>
                                        </p:attrNameLst>
                                      </p:cBhvr>
                                      <p:tavLst>
                                        <p:tav tm="0">
                                          <p:val>
                                            <p:strVal val="2/3*#ppt_h"/>
                                          </p:val>
                                        </p:tav>
                                        <p:tav tm="100000">
                                          <p:val>
                                            <p:strVal val="#ppt_h"/>
                                          </p:val>
                                        </p:tav>
                                      </p:tavLst>
                                    </p:anim>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3" presetClass="entr" presetSubtype="272" fill="hold" grpId="0" nodeType="clickEffect">
                                  <p:stCondLst>
                                    <p:cond delay="0"/>
                                  </p:stCondLst>
                                  <p:childTnLst>
                                    <p:set>
                                      <p:cBhvr>
                                        <p:cTn id="192" dur="1" fill="hold">
                                          <p:stCondLst>
                                            <p:cond delay="0"/>
                                          </p:stCondLst>
                                        </p:cTn>
                                        <p:tgtEl>
                                          <p:spTgt spid="1598497"/>
                                        </p:tgtEl>
                                        <p:attrNameLst>
                                          <p:attrName>style.visibility</p:attrName>
                                        </p:attrNameLst>
                                      </p:cBhvr>
                                      <p:to>
                                        <p:strVal val="visible"/>
                                      </p:to>
                                    </p:set>
                                    <p:anim calcmode="lin" valueType="num">
                                      <p:cBhvr>
                                        <p:cTn id="193" dur="500" fill="hold"/>
                                        <p:tgtEl>
                                          <p:spTgt spid="1598497"/>
                                        </p:tgtEl>
                                        <p:attrNameLst>
                                          <p:attrName>ppt_w</p:attrName>
                                        </p:attrNameLst>
                                      </p:cBhvr>
                                      <p:tavLst>
                                        <p:tav tm="0">
                                          <p:val>
                                            <p:strVal val="2/3*#ppt_w"/>
                                          </p:val>
                                        </p:tav>
                                        <p:tav tm="100000">
                                          <p:val>
                                            <p:strVal val="#ppt_w"/>
                                          </p:val>
                                        </p:tav>
                                      </p:tavLst>
                                    </p:anim>
                                    <p:anim calcmode="lin" valueType="num">
                                      <p:cBhvr>
                                        <p:cTn id="194" dur="500" fill="hold"/>
                                        <p:tgtEl>
                                          <p:spTgt spid="1598497"/>
                                        </p:tgtEl>
                                        <p:attrNameLst>
                                          <p:attrName>ppt_h</p:attrName>
                                        </p:attrNameLst>
                                      </p:cBhvr>
                                      <p:tavLst>
                                        <p:tav tm="0">
                                          <p:val>
                                            <p:strVal val="2/3*#ppt_h"/>
                                          </p:val>
                                        </p:tav>
                                        <p:tav tm="100000">
                                          <p:val>
                                            <p:strVal val="#ppt_h"/>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3" presetClass="entr" presetSubtype="272" fill="hold" grpId="0" nodeType="clickEffect">
                                  <p:stCondLst>
                                    <p:cond delay="0"/>
                                  </p:stCondLst>
                                  <p:childTnLst>
                                    <p:set>
                                      <p:cBhvr>
                                        <p:cTn id="198" dur="1" fill="hold">
                                          <p:stCondLst>
                                            <p:cond delay="0"/>
                                          </p:stCondLst>
                                        </p:cTn>
                                        <p:tgtEl>
                                          <p:spTgt spid="1598498"/>
                                        </p:tgtEl>
                                        <p:attrNameLst>
                                          <p:attrName>style.visibility</p:attrName>
                                        </p:attrNameLst>
                                      </p:cBhvr>
                                      <p:to>
                                        <p:strVal val="visible"/>
                                      </p:to>
                                    </p:set>
                                    <p:anim calcmode="lin" valueType="num">
                                      <p:cBhvr>
                                        <p:cTn id="199" dur="500" fill="hold"/>
                                        <p:tgtEl>
                                          <p:spTgt spid="1598498"/>
                                        </p:tgtEl>
                                        <p:attrNameLst>
                                          <p:attrName>ppt_w</p:attrName>
                                        </p:attrNameLst>
                                      </p:cBhvr>
                                      <p:tavLst>
                                        <p:tav tm="0">
                                          <p:val>
                                            <p:strVal val="2/3*#ppt_w"/>
                                          </p:val>
                                        </p:tav>
                                        <p:tav tm="100000">
                                          <p:val>
                                            <p:strVal val="#ppt_w"/>
                                          </p:val>
                                        </p:tav>
                                      </p:tavLst>
                                    </p:anim>
                                    <p:anim calcmode="lin" valueType="num">
                                      <p:cBhvr>
                                        <p:cTn id="200" dur="500" fill="hold"/>
                                        <p:tgtEl>
                                          <p:spTgt spid="1598498"/>
                                        </p:tgtEl>
                                        <p:attrNameLst>
                                          <p:attrName>ppt_h</p:attrName>
                                        </p:attrNameLst>
                                      </p:cBhvr>
                                      <p:tavLst>
                                        <p:tav tm="0">
                                          <p:val>
                                            <p:strVal val="2/3*#ppt_h"/>
                                          </p:val>
                                        </p:tav>
                                        <p:tav tm="100000">
                                          <p:val>
                                            <p:strVal val="#ppt_h"/>
                                          </p:val>
                                        </p:tav>
                                      </p:tavLst>
                                    </p:anim>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3" presetClass="entr" presetSubtype="272" fill="hold" grpId="0" nodeType="clickEffect">
                                  <p:stCondLst>
                                    <p:cond delay="0"/>
                                  </p:stCondLst>
                                  <p:childTnLst>
                                    <p:set>
                                      <p:cBhvr>
                                        <p:cTn id="204" dur="1" fill="hold">
                                          <p:stCondLst>
                                            <p:cond delay="0"/>
                                          </p:stCondLst>
                                        </p:cTn>
                                        <p:tgtEl>
                                          <p:spTgt spid="1598499"/>
                                        </p:tgtEl>
                                        <p:attrNameLst>
                                          <p:attrName>style.visibility</p:attrName>
                                        </p:attrNameLst>
                                      </p:cBhvr>
                                      <p:to>
                                        <p:strVal val="visible"/>
                                      </p:to>
                                    </p:set>
                                    <p:anim calcmode="lin" valueType="num">
                                      <p:cBhvr>
                                        <p:cTn id="205" dur="500" fill="hold"/>
                                        <p:tgtEl>
                                          <p:spTgt spid="1598499"/>
                                        </p:tgtEl>
                                        <p:attrNameLst>
                                          <p:attrName>ppt_w</p:attrName>
                                        </p:attrNameLst>
                                      </p:cBhvr>
                                      <p:tavLst>
                                        <p:tav tm="0">
                                          <p:val>
                                            <p:strVal val="2/3*#ppt_w"/>
                                          </p:val>
                                        </p:tav>
                                        <p:tav tm="100000">
                                          <p:val>
                                            <p:strVal val="#ppt_w"/>
                                          </p:val>
                                        </p:tav>
                                      </p:tavLst>
                                    </p:anim>
                                    <p:anim calcmode="lin" valueType="num">
                                      <p:cBhvr>
                                        <p:cTn id="206" dur="500" fill="hold"/>
                                        <p:tgtEl>
                                          <p:spTgt spid="1598499"/>
                                        </p:tgtEl>
                                        <p:attrNameLst>
                                          <p:attrName>ppt_h</p:attrName>
                                        </p:attrNameLst>
                                      </p:cBhvr>
                                      <p:tavLst>
                                        <p:tav tm="0">
                                          <p:val>
                                            <p:strVal val="2/3*#ppt_h"/>
                                          </p:val>
                                        </p:tav>
                                        <p:tav tm="100000">
                                          <p:val>
                                            <p:strVal val="#ppt_h"/>
                                          </p:val>
                                        </p:tav>
                                      </p:tavLst>
                                    </p:anim>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3" presetClass="entr" presetSubtype="272" fill="hold" grpId="0" nodeType="clickEffect">
                                  <p:stCondLst>
                                    <p:cond delay="0"/>
                                  </p:stCondLst>
                                  <p:childTnLst>
                                    <p:set>
                                      <p:cBhvr>
                                        <p:cTn id="210" dur="1" fill="hold">
                                          <p:stCondLst>
                                            <p:cond delay="0"/>
                                          </p:stCondLst>
                                        </p:cTn>
                                        <p:tgtEl>
                                          <p:spTgt spid="1598500"/>
                                        </p:tgtEl>
                                        <p:attrNameLst>
                                          <p:attrName>style.visibility</p:attrName>
                                        </p:attrNameLst>
                                      </p:cBhvr>
                                      <p:to>
                                        <p:strVal val="visible"/>
                                      </p:to>
                                    </p:set>
                                    <p:anim calcmode="lin" valueType="num">
                                      <p:cBhvr>
                                        <p:cTn id="211" dur="500" fill="hold"/>
                                        <p:tgtEl>
                                          <p:spTgt spid="1598500"/>
                                        </p:tgtEl>
                                        <p:attrNameLst>
                                          <p:attrName>ppt_w</p:attrName>
                                        </p:attrNameLst>
                                      </p:cBhvr>
                                      <p:tavLst>
                                        <p:tav tm="0">
                                          <p:val>
                                            <p:strVal val="2/3*#ppt_w"/>
                                          </p:val>
                                        </p:tav>
                                        <p:tav tm="100000">
                                          <p:val>
                                            <p:strVal val="#ppt_w"/>
                                          </p:val>
                                        </p:tav>
                                      </p:tavLst>
                                    </p:anim>
                                    <p:anim calcmode="lin" valueType="num">
                                      <p:cBhvr>
                                        <p:cTn id="212" dur="500" fill="hold"/>
                                        <p:tgtEl>
                                          <p:spTgt spid="1598500"/>
                                        </p:tgtEl>
                                        <p:attrNameLst>
                                          <p:attrName>ppt_h</p:attrName>
                                        </p:attrNameLst>
                                      </p:cBhvr>
                                      <p:tavLst>
                                        <p:tav tm="0">
                                          <p:val>
                                            <p:strVal val="2/3*#ppt_h"/>
                                          </p:val>
                                        </p:tav>
                                        <p:tav tm="100000">
                                          <p:val>
                                            <p:strVal val="#ppt_h"/>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3" presetClass="entr" presetSubtype="272" fill="hold" grpId="0" nodeType="clickEffect">
                                  <p:stCondLst>
                                    <p:cond delay="0"/>
                                  </p:stCondLst>
                                  <p:childTnLst>
                                    <p:set>
                                      <p:cBhvr>
                                        <p:cTn id="216" dur="1" fill="hold">
                                          <p:stCondLst>
                                            <p:cond delay="0"/>
                                          </p:stCondLst>
                                        </p:cTn>
                                        <p:tgtEl>
                                          <p:spTgt spid="1598501"/>
                                        </p:tgtEl>
                                        <p:attrNameLst>
                                          <p:attrName>style.visibility</p:attrName>
                                        </p:attrNameLst>
                                      </p:cBhvr>
                                      <p:to>
                                        <p:strVal val="visible"/>
                                      </p:to>
                                    </p:set>
                                    <p:anim calcmode="lin" valueType="num">
                                      <p:cBhvr>
                                        <p:cTn id="217" dur="500" fill="hold"/>
                                        <p:tgtEl>
                                          <p:spTgt spid="1598501"/>
                                        </p:tgtEl>
                                        <p:attrNameLst>
                                          <p:attrName>ppt_w</p:attrName>
                                        </p:attrNameLst>
                                      </p:cBhvr>
                                      <p:tavLst>
                                        <p:tav tm="0">
                                          <p:val>
                                            <p:strVal val="2/3*#ppt_w"/>
                                          </p:val>
                                        </p:tav>
                                        <p:tav tm="100000">
                                          <p:val>
                                            <p:strVal val="#ppt_w"/>
                                          </p:val>
                                        </p:tav>
                                      </p:tavLst>
                                    </p:anim>
                                    <p:anim calcmode="lin" valueType="num">
                                      <p:cBhvr>
                                        <p:cTn id="218" dur="500" fill="hold"/>
                                        <p:tgtEl>
                                          <p:spTgt spid="1598501"/>
                                        </p:tgtEl>
                                        <p:attrNameLst>
                                          <p:attrName>ppt_h</p:attrName>
                                        </p:attrNameLst>
                                      </p:cBhvr>
                                      <p:tavLst>
                                        <p:tav tm="0">
                                          <p:val>
                                            <p:strVal val="2/3*#ppt_h"/>
                                          </p:val>
                                        </p:tav>
                                        <p:tav tm="100000">
                                          <p:val>
                                            <p:strVal val="#ppt_h"/>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3" presetClass="entr" presetSubtype="272" fill="hold" grpId="0" nodeType="clickEffect">
                                  <p:stCondLst>
                                    <p:cond delay="0"/>
                                  </p:stCondLst>
                                  <p:childTnLst>
                                    <p:set>
                                      <p:cBhvr>
                                        <p:cTn id="222" dur="1" fill="hold">
                                          <p:stCondLst>
                                            <p:cond delay="0"/>
                                          </p:stCondLst>
                                        </p:cTn>
                                        <p:tgtEl>
                                          <p:spTgt spid="1598502"/>
                                        </p:tgtEl>
                                        <p:attrNameLst>
                                          <p:attrName>style.visibility</p:attrName>
                                        </p:attrNameLst>
                                      </p:cBhvr>
                                      <p:to>
                                        <p:strVal val="visible"/>
                                      </p:to>
                                    </p:set>
                                    <p:anim calcmode="lin" valueType="num">
                                      <p:cBhvr>
                                        <p:cTn id="223" dur="500" fill="hold"/>
                                        <p:tgtEl>
                                          <p:spTgt spid="1598502"/>
                                        </p:tgtEl>
                                        <p:attrNameLst>
                                          <p:attrName>ppt_w</p:attrName>
                                        </p:attrNameLst>
                                      </p:cBhvr>
                                      <p:tavLst>
                                        <p:tav tm="0">
                                          <p:val>
                                            <p:strVal val="2/3*#ppt_w"/>
                                          </p:val>
                                        </p:tav>
                                        <p:tav tm="100000">
                                          <p:val>
                                            <p:strVal val="#ppt_w"/>
                                          </p:val>
                                        </p:tav>
                                      </p:tavLst>
                                    </p:anim>
                                    <p:anim calcmode="lin" valueType="num">
                                      <p:cBhvr>
                                        <p:cTn id="224" dur="500" fill="hold"/>
                                        <p:tgtEl>
                                          <p:spTgt spid="1598502"/>
                                        </p:tgtEl>
                                        <p:attrNameLst>
                                          <p:attrName>ppt_h</p:attrName>
                                        </p:attrNameLst>
                                      </p:cBhvr>
                                      <p:tavLst>
                                        <p:tav tm="0">
                                          <p:val>
                                            <p:strVal val="2/3*#ppt_h"/>
                                          </p:val>
                                        </p:tav>
                                        <p:tav tm="100000">
                                          <p:val>
                                            <p:strVal val="#ppt_h"/>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23" presetClass="entr" presetSubtype="272" fill="hold" grpId="0" nodeType="clickEffect">
                                  <p:stCondLst>
                                    <p:cond delay="0"/>
                                  </p:stCondLst>
                                  <p:childTnLst>
                                    <p:set>
                                      <p:cBhvr>
                                        <p:cTn id="228" dur="1" fill="hold">
                                          <p:stCondLst>
                                            <p:cond delay="0"/>
                                          </p:stCondLst>
                                        </p:cTn>
                                        <p:tgtEl>
                                          <p:spTgt spid="1598503"/>
                                        </p:tgtEl>
                                        <p:attrNameLst>
                                          <p:attrName>style.visibility</p:attrName>
                                        </p:attrNameLst>
                                      </p:cBhvr>
                                      <p:to>
                                        <p:strVal val="visible"/>
                                      </p:to>
                                    </p:set>
                                    <p:anim calcmode="lin" valueType="num">
                                      <p:cBhvr>
                                        <p:cTn id="229" dur="500" fill="hold"/>
                                        <p:tgtEl>
                                          <p:spTgt spid="1598503"/>
                                        </p:tgtEl>
                                        <p:attrNameLst>
                                          <p:attrName>ppt_w</p:attrName>
                                        </p:attrNameLst>
                                      </p:cBhvr>
                                      <p:tavLst>
                                        <p:tav tm="0">
                                          <p:val>
                                            <p:strVal val="2/3*#ppt_w"/>
                                          </p:val>
                                        </p:tav>
                                        <p:tav tm="100000">
                                          <p:val>
                                            <p:strVal val="#ppt_w"/>
                                          </p:val>
                                        </p:tav>
                                      </p:tavLst>
                                    </p:anim>
                                    <p:anim calcmode="lin" valueType="num">
                                      <p:cBhvr>
                                        <p:cTn id="230" dur="500" fill="hold"/>
                                        <p:tgtEl>
                                          <p:spTgt spid="1598503"/>
                                        </p:tgtEl>
                                        <p:attrNameLst>
                                          <p:attrName>ppt_h</p:attrName>
                                        </p:attrNameLst>
                                      </p:cBhvr>
                                      <p:tavLst>
                                        <p:tav tm="0">
                                          <p:val>
                                            <p:strVal val="2/3*#ppt_h"/>
                                          </p:val>
                                        </p:tav>
                                        <p:tav tm="100000">
                                          <p:val>
                                            <p:strVal val="#ppt_h"/>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3" presetClass="entr" presetSubtype="272" fill="hold" grpId="0" nodeType="clickEffect">
                                  <p:stCondLst>
                                    <p:cond delay="0"/>
                                  </p:stCondLst>
                                  <p:childTnLst>
                                    <p:set>
                                      <p:cBhvr>
                                        <p:cTn id="234" dur="1" fill="hold">
                                          <p:stCondLst>
                                            <p:cond delay="0"/>
                                          </p:stCondLst>
                                        </p:cTn>
                                        <p:tgtEl>
                                          <p:spTgt spid="1598504"/>
                                        </p:tgtEl>
                                        <p:attrNameLst>
                                          <p:attrName>style.visibility</p:attrName>
                                        </p:attrNameLst>
                                      </p:cBhvr>
                                      <p:to>
                                        <p:strVal val="visible"/>
                                      </p:to>
                                    </p:set>
                                    <p:anim calcmode="lin" valueType="num">
                                      <p:cBhvr>
                                        <p:cTn id="235" dur="500" fill="hold"/>
                                        <p:tgtEl>
                                          <p:spTgt spid="1598504"/>
                                        </p:tgtEl>
                                        <p:attrNameLst>
                                          <p:attrName>ppt_w</p:attrName>
                                        </p:attrNameLst>
                                      </p:cBhvr>
                                      <p:tavLst>
                                        <p:tav tm="0">
                                          <p:val>
                                            <p:strVal val="2/3*#ppt_w"/>
                                          </p:val>
                                        </p:tav>
                                        <p:tav tm="100000">
                                          <p:val>
                                            <p:strVal val="#ppt_w"/>
                                          </p:val>
                                        </p:tav>
                                      </p:tavLst>
                                    </p:anim>
                                    <p:anim calcmode="lin" valueType="num">
                                      <p:cBhvr>
                                        <p:cTn id="236" dur="500" fill="hold"/>
                                        <p:tgtEl>
                                          <p:spTgt spid="1598504"/>
                                        </p:tgtEl>
                                        <p:attrNameLst>
                                          <p:attrName>ppt_h</p:attrName>
                                        </p:attrNameLst>
                                      </p:cBhvr>
                                      <p:tavLst>
                                        <p:tav tm="0">
                                          <p:val>
                                            <p:strVal val="2/3*#ppt_h"/>
                                          </p:val>
                                        </p:tav>
                                        <p:tav tm="100000">
                                          <p:val>
                                            <p:strVal val="#ppt_h"/>
                                          </p:val>
                                        </p:tav>
                                      </p:tavLst>
                                    </p:anim>
                                  </p:childTnLst>
                                </p:cTn>
                              </p:par>
                            </p:childTnLst>
                          </p:cTn>
                        </p:par>
                      </p:childTnLst>
                    </p:cTn>
                  </p:par>
                  <p:par>
                    <p:cTn id="237" fill="hold" nodeType="clickPar">
                      <p:stCondLst>
                        <p:cond delay="indefinite"/>
                      </p:stCondLst>
                      <p:childTnLst>
                        <p:par>
                          <p:cTn id="238" fill="hold" nodeType="withGroup">
                            <p:stCondLst>
                              <p:cond delay="0"/>
                            </p:stCondLst>
                            <p:childTnLst>
                              <p:par>
                                <p:cTn id="239" presetID="23" presetClass="entr" presetSubtype="272" fill="hold" grpId="0" nodeType="clickEffect">
                                  <p:stCondLst>
                                    <p:cond delay="0"/>
                                  </p:stCondLst>
                                  <p:childTnLst>
                                    <p:set>
                                      <p:cBhvr>
                                        <p:cTn id="240" dur="1" fill="hold">
                                          <p:stCondLst>
                                            <p:cond delay="0"/>
                                          </p:stCondLst>
                                        </p:cTn>
                                        <p:tgtEl>
                                          <p:spTgt spid="1598505"/>
                                        </p:tgtEl>
                                        <p:attrNameLst>
                                          <p:attrName>style.visibility</p:attrName>
                                        </p:attrNameLst>
                                      </p:cBhvr>
                                      <p:to>
                                        <p:strVal val="visible"/>
                                      </p:to>
                                    </p:set>
                                    <p:anim calcmode="lin" valueType="num">
                                      <p:cBhvr>
                                        <p:cTn id="241" dur="500" fill="hold"/>
                                        <p:tgtEl>
                                          <p:spTgt spid="1598505"/>
                                        </p:tgtEl>
                                        <p:attrNameLst>
                                          <p:attrName>ppt_w</p:attrName>
                                        </p:attrNameLst>
                                      </p:cBhvr>
                                      <p:tavLst>
                                        <p:tav tm="0">
                                          <p:val>
                                            <p:strVal val="2/3*#ppt_w"/>
                                          </p:val>
                                        </p:tav>
                                        <p:tav tm="100000">
                                          <p:val>
                                            <p:strVal val="#ppt_w"/>
                                          </p:val>
                                        </p:tav>
                                      </p:tavLst>
                                    </p:anim>
                                    <p:anim calcmode="lin" valueType="num">
                                      <p:cBhvr>
                                        <p:cTn id="242" dur="500" fill="hold"/>
                                        <p:tgtEl>
                                          <p:spTgt spid="1598505"/>
                                        </p:tgtEl>
                                        <p:attrNameLst>
                                          <p:attrName>ppt_h</p:attrName>
                                        </p:attrNameLst>
                                      </p:cBhvr>
                                      <p:tavLst>
                                        <p:tav tm="0">
                                          <p:val>
                                            <p:strVal val="2/3*#ppt_h"/>
                                          </p:val>
                                        </p:tav>
                                        <p:tav tm="100000">
                                          <p:val>
                                            <p:strVal val="#ppt_h"/>
                                          </p:val>
                                        </p:tav>
                                      </p:tavLst>
                                    </p:anim>
                                  </p:childTnLst>
                                </p:cTn>
                              </p:par>
                            </p:childTnLst>
                          </p:cTn>
                        </p:par>
                      </p:childTnLst>
                    </p:cTn>
                  </p:par>
                  <p:par>
                    <p:cTn id="243" fill="hold" nodeType="clickPar">
                      <p:stCondLst>
                        <p:cond delay="indefinite"/>
                      </p:stCondLst>
                      <p:childTnLst>
                        <p:par>
                          <p:cTn id="244" fill="hold" nodeType="withGroup">
                            <p:stCondLst>
                              <p:cond delay="0"/>
                            </p:stCondLst>
                            <p:childTnLst>
                              <p:par>
                                <p:cTn id="245" presetID="23" presetClass="entr" presetSubtype="272" fill="hold" grpId="0" nodeType="clickEffect">
                                  <p:stCondLst>
                                    <p:cond delay="0"/>
                                  </p:stCondLst>
                                  <p:childTnLst>
                                    <p:set>
                                      <p:cBhvr>
                                        <p:cTn id="246" dur="1" fill="hold">
                                          <p:stCondLst>
                                            <p:cond delay="0"/>
                                          </p:stCondLst>
                                        </p:cTn>
                                        <p:tgtEl>
                                          <p:spTgt spid="1598506"/>
                                        </p:tgtEl>
                                        <p:attrNameLst>
                                          <p:attrName>style.visibility</p:attrName>
                                        </p:attrNameLst>
                                      </p:cBhvr>
                                      <p:to>
                                        <p:strVal val="visible"/>
                                      </p:to>
                                    </p:set>
                                    <p:anim calcmode="lin" valueType="num">
                                      <p:cBhvr>
                                        <p:cTn id="247" dur="500" fill="hold"/>
                                        <p:tgtEl>
                                          <p:spTgt spid="1598506"/>
                                        </p:tgtEl>
                                        <p:attrNameLst>
                                          <p:attrName>ppt_w</p:attrName>
                                        </p:attrNameLst>
                                      </p:cBhvr>
                                      <p:tavLst>
                                        <p:tav tm="0">
                                          <p:val>
                                            <p:strVal val="2/3*#ppt_w"/>
                                          </p:val>
                                        </p:tav>
                                        <p:tav tm="100000">
                                          <p:val>
                                            <p:strVal val="#ppt_w"/>
                                          </p:val>
                                        </p:tav>
                                      </p:tavLst>
                                    </p:anim>
                                    <p:anim calcmode="lin" valueType="num">
                                      <p:cBhvr>
                                        <p:cTn id="248" dur="500" fill="hold"/>
                                        <p:tgtEl>
                                          <p:spTgt spid="1598506"/>
                                        </p:tgtEl>
                                        <p:attrNameLst>
                                          <p:attrName>ppt_h</p:attrName>
                                        </p:attrNameLst>
                                      </p:cBhvr>
                                      <p:tavLst>
                                        <p:tav tm="0">
                                          <p:val>
                                            <p:strVal val="2/3*#ppt_h"/>
                                          </p:val>
                                        </p:tav>
                                        <p:tav tm="100000">
                                          <p:val>
                                            <p:strVal val="#ppt_h"/>
                                          </p:val>
                                        </p:tav>
                                      </p:tavLst>
                                    </p:anim>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ntr" presetSubtype="272" fill="hold" grpId="0" nodeType="clickEffect">
                                  <p:stCondLst>
                                    <p:cond delay="0"/>
                                  </p:stCondLst>
                                  <p:childTnLst>
                                    <p:set>
                                      <p:cBhvr>
                                        <p:cTn id="252" dur="1" fill="hold">
                                          <p:stCondLst>
                                            <p:cond delay="0"/>
                                          </p:stCondLst>
                                        </p:cTn>
                                        <p:tgtEl>
                                          <p:spTgt spid="1598507"/>
                                        </p:tgtEl>
                                        <p:attrNameLst>
                                          <p:attrName>style.visibility</p:attrName>
                                        </p:attrNameLst>
                                      </p:cBhvr>
                                      <p:to>
                                        <p:strVal val="visible"/>
                                      </p:to>
                                    </p:set>
                                    <p:anim calcmode="lin" valueType="num">
                                      <p:cBhvr>
                                        <p:cTn id="253" dur="500" fill="hold"/>
                                        <p:tgtEl>
                                          <p:spTgt spid="1598507"/>
                                        </p:tgtEl>
                                        <p:attrNameLst>
                                          <p:attrName>ppt_w</p:attrName>
                                        </p:attrNameLst>
                                      </p:cBhvr>
                                      <p:tavLst>
                                        <p:tav tm="0">
                                          <p:val>
                                            <p:strVal val="2/3*#ppt_w"/>
                                          </p:val>
                                        </p:tav>
                                        <p:tav tm="100000">
                                          <p:val>
                                            <p:strVal val="#ppt_w"/>
                                          </p:val>
                                        </p:tav>
                                      </p:tavLst>
                                    </p:anim>
                                    <p:anim calcmode="lin" valueType="num">
                                      <p:cBhvr>
                                        <p:cTn id="254" dur="500" fill="hold"/>
                                        <p:tgtEl>
                                          <p:spTgt spid="1598507"/>
                                        </p:tgtEl>
                                        <p:attrNameLst>
                                          <p:attrName>ppt_h</p:attrName>
                                        </p:attrNameLst>
                                      </p:cBhvr>
                                      <p:tavLst>
                                        <p:tav tm="0">
                                          <p:val>
                                            <p:strVal val="2/3*#ppt_h"/>
                                          </p:val>
                                        </p:tav>
                                        <p:tav tm="100000">
                                          <p:val>
                                            <p:strVal val="#ppt_h"/>
                                          </p:val>
                                        </p:tav>
                                      </p:tavLst>
                                    </p:anim>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3" presetClass="entr" presetSubtype="272" fill="hold" grpId="0" nodeType="clickEffect">
                                  <p:stCondLst>
                                    <p:cond delay="0"/>
                                  </p:stCondLst>
                                  <p:childTnLst>
                                    <p:set>
                                      <p:cBhvr>
                                        <p:cTn id="258" dur="1" fill="hold">
                                          <p:stCondLst>
                                            <p:cond delay="0"/>
                                          </p:stCondLst>
                                        </p:cTn>
                                        <p:tgtEl>
                                          <p:spTgt spid="1598508"/>
                                        </p:tgtEl>
                                        <p:attrNameLst>
                                          <p:attrName>style.visibility</p:attrName>
                                        </p:attrNameLst>
                                      </p:cBhvr>
                                      <p:to>
                                        <p:strVal val="visible"/>
                                      </p:to>
                                    </p:set>
                                    <p:anim calcmode="lin" valueType="num">
                                      <p:cBhvr>
                                        <p:cTn id="259" dur="500" fill="hold"/>
                                        <p:tgtEl>
                                          <p:spTgt spid="1598508"/>
                                        </p:tgtEl>
                                        <p:attrNameLst>
                                          <p:attrName>ppt_w</p:attrName>
                                        </p:attrNameLst>
                                      </p:cBhvr>
                                      <p:tavLst>
                                        <p:tav tm="0">
                                          <p:val>
                                            <p:strVal val="2/3*#ppt_w"/>
                                          </p:val>
                                        </p:tav>
                                        <p:tav tm="100000">
                                          <p:val>
                                            <p:strVal val="#ppt_w"/>
                                          </p:val>
                                        </p:tav>
                                      </p:tavLst>
                                    </p:anim>
                                    <p:anim calcmode="lin" valueType="num">
                                      <p:cBhvr>
                                        <p:cTn id="260" dur="500" fill="hold"/>
                                        <p:tgtEl>
                                          <p:spTgt spid="1598508"/>
                                        </p:tgtEl>
                                        <p:attrNameLst>
                                          <p:attrName>ppt_h</p:attrName>
                                        </p:attrNameLst>
                                      </p:cBhvr>
                                      <p:tavLst>
                                        <p:tav tm="0">
                                          <p:val>
                                            <p:strVal val="2/3*#ppt_h"/>
                                          </p:val>
                                        </p:tav>
                                        <p:tav tm="100000">
                                          <p:val>
                                            <p:strVal val="#ppt_h"/>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3" presetClass="entr" presetSubtype="272" fill="hold" grpId="0" nodeType="clickEffect">
                                  <p:stCondLst>
                                    <p:cond delay="0"/>
                                  </p:stCondLst>
                                  <p:childTnLst>
                                    <p:set>
                                      <p:cBhvr>
                                        <p:cTn id="264" dur="1" fill="hold">
                                          <p:stCondLst>
                                            <p:cond delay="0"/>
                                          </p:stCondLst>
                                        </p:cTn>
                                        <p:tgtEl>
                                          <p:spTgt spid="1598509"/>
                                        </p:tgtEl>
                                        <p:attrNameLst>
                                          <p:attrName>style.visibility</p:attrName>
                                        </p:attrNameLst>
                                      </p:cBhvr>
                                      <p:to>
                                        <p:strVal val="visible"/>
                                      </p:to>
                                    </p:set>
                                    <p:anim calcmode="lin" valueType="num">
                                      <p:cBhvr>
                                        <p:cTn id="265" dur="500" fill="hold"/>
                                        <p:tgtEl>
                                          <p:spTgt spid="1598509"/>
                                        </p:tgtEl>
                                        <p:attrNameLst>
                                          <p:attrName>ppt_w</p:attrName>
                                        </p:attrNameLst>
                                      </p:cBhvr>
                                      <p:tavLst>
                                        <p:tav tm="0">
                                          <p:val>
                                            <p:strVal val="2/3*#ppt_w"/>
                                          </p:val>
                                        </p:tav>
                                        <p:tav tm="100000">
                                          <p:val>
                                            <p:strVal val="#ppt_w"/>
                                          </p:val>
                                        </p:tav>
                                      </p:tavLst>
                                    </p:anim>
                                    <p:anim calcmode="lin" valueType="num">
                                      <p:cBhvr>
                                        <p:cTn id="266" dur="500" fill="hold"/>
                                        <p:tgtEl>
                                          <p:spTgt spid="1598509"/>
                                        </p:tgtEl>
                                        <p:attrNameLst>
                                          <p:attrName>ppt_h</p:attrName>
                                        </p:attrNameLst>
                                      </p:cBhvr>
                                      <p:tavLst>
                                        <p:tav tm="0">
                                          <p:val>
                                            <p:strVal val="2/3*#ppt_h"/>
                                          </p:val>
                                        </p:tav>
                                        <p:tav tm="100000">
                                          <p:val>
                                            <p:strVal val="#ppt_h"/>
                                          </p:val>
                                        </p:tav>
                                      </p:tavLst>
                                    </p:anim>
                                  </p:childTnLst>
                                </p:cTn>
                              </p:par>
                            </p:childTnLst>
                          </p:cTn>
                        </p:par>
                      </p:childTnLst>
                    </p:cTn>
                  </p:par>
                  <p:par>
                    <p:cTn id="267" fill="hold" nodeType="clickPar">
                      <p:stCondLst>
                        <p:cond delay="indefinite"/>
                      </p:stCondLst>
                      <p:childTnLst>
                        <p:par>
                          <p:cTn id="268" fill="hold" nodeType="withGroup">
                            <p:stCondLst>
                              <p:cond delay="0"/>
                            </p:stCondLst>
                            <p:childTnLst>
                              <p:par>
                                <p:cTn id="269" presetID="23" presetClass="entr" presetSubtype="272" fill="hold" grpId="0" nodeType="clickEffect">
                                  <p:stCondLst>
                                    <p:cond delay="0"/>
                                  </p:stCondLst>
                                  <p:childTnLst>
                                    <p:set>
                                      <p:cBhvr>
                                        <p:cTn id="270" dur="1" fill="hold">
                                          <p:stCondLst>
                                            <p:cond delay="0"/>
                                          </p:stCondLst>
                                        </p:cTn>
                                        <p:tgtEl>
                                          <p:spTgt spid="1598510"/>
                                        </p:tgtEl>
                                        <p:attrNameLst>
                                          <p:attrName>style.visibility</p:attrName>
                                        </p:attrNameLst>
                                      </p:cBhvr>
                                      <p:to>
                                        <p:strVal val="visible"/>
                                      </p:to>
                                    </p:set>
                                    <p:anim calcmode="lin" valueType="num">
                                      <p:cBhvr>
                                        <p:cTn id="271" dur="500" fill="hold"/>
                                        <p:tgtEl>
                                          <p:spTgt spid="1598510"/>
                                        </p:tgtEl>
                                        <p:attrNameLst>
                                          <p:attrName>ppt_w</p:attrName>
                                        </p:attrNameLst>
                                      </p:cBhvr>
                                      <p:tavLst>
                                        <p:tav tm="0">
                                          <p:val>
                                            <p:strVal val="2/3*#ppt_w"/>
                                          </p:val>
                                        </p:tav>
                                        <p:tav tm="100000">
                                          <p:val>
                                            <p:strVal val="#ppt_w"/>
                                          </p:val>
                                        </p:tav>
                                      </p:tavLst>
                                    </p:anim>
                                    <p:anim calcmode="lin" valueType="num">
                                      <p:cBhvr>
                                        <p:cTn id="272" dur="500" fill="hold"/>
                                        <p:tgtEl>
                                          <p:spTgt spid="1598510"/>
                                        </p:tgtEl>
                                        <p:attrNameLst>
                                          <p:attrName>ppt_h</p:attrName>
                                        </p:attrNameLst>
                                      </p:cBhvr>
                                      <p:tavLst>
                                        <p:tav tm="0">
                                          <p:val>
                                            <p:strVal val="2/3*#ppt_h"/>
                                          </p:val>
                                        </p:tav>
                                        <p:tav tm="100000">
                                          <p:val>
                                            <p:strVal val="#ppt_h"/>
                                          </p:val>
                                        </p:tav>
                                      </p:tavLst>
                                    </p:anim>
                                  </p:childTnLst>
                                </p:cTn>
                              </p:par>
                            </p:childTnLst>
                          </p:cTn>
                        </p:par>
                      </p:childTnLst>
                    </p:cTn>
                  </p:par>
                  <p:par>
                    <p:cTn id="273" fill="hold" nodeType="clickPar">
                      <p:stCondLst>
                        <p:cond delay="indefinite"/>
                      </p:stCondLst>
                      <p:childTnLst>
                        <p:par>
                          <p:cTn id="274" fill="hold" nodeType="withGroup">
                            <p:stCondLst>
                              <p:cond delay="0"/>
                            </p:stCondLst>
                            <p:childTnLst>
                              <p:par>
                                <p:cTn id="275" presetID="23" presetClass="entr" presetSubtype="272" fill="hold" grpId="0" nodeType="clickEffect">
                                  <p:stCondLst>
                                    <p:cond delay="0"/>
                                  </p:stCondLst>
                                  <p:childTnLst>
                                    <p:set>
                                      <p:cBhvr>
                                        <p:cTn id="276" dur="1" fill="hold">
                                          <p:stCondLst>
                                            <p:cond delay="0"/>
                                          </p:stCondLst>
                                        </p:cTn>
                                        <p:tgtEl>
                                          <p:spTgt spid="1598511"/>
                                        </p:tgtEl>
                                        <p:attrNameLst>
                                          <p:attrName>style.visibility</p:attrName>
                                        </p:attrNameLst>
                                      </p:cBhvr>
                                      <p:to>
                                        <p:strVal val="visible"/>
                                      </p:to>
                                    </p:set>
                                    <p:anim calcmode="lin" valueType="num">
                                      <p:cBhvr>
                                        <p:cTn id="277" dur="500" fill="hold"/>
                                        <p:tgtEl>
                                          <p:spTgt spid="1598511"/>
                                        </p:tgtEl>
                                        <p:attrNameLst>
                                          <p:attrName>ppt_w</p:attrName>
                                        </p:attrNameLst>
                                      </p:cBhvr>
                                      <p:tavLst>
                                        <p:tav tm="0">
                                          <p:val>
                                            <p:strVal val="2/3*#ppt_w"/>
                                          </p:val>
                                        </p:tav>
                                        <p:tav tm="100000">
                                          <p:val>
                                            <p:strVal val="#ppt_w"/>
                                          </p:val>
                                        </p:tav>
                                      </p:tavLst>
                                    </p:anim>
                                    <p:anim calcmode="lin" valueType="num">
                                      <p:cBhvr>
                                        <p:cTn id="278" dur="500" fill="hold"/>
                                        <p:tgtEl>
                                          <p:spTgt spid="1598511"/>
                                        </p:tgtEl>
                                        <p:attrNameLst>
                                          <p:attrName>ppt_h</p:attrName>
                                        </p:attrNameLst>
                                      </p:cBhvr>
                                      <p:tavLst>
                                        <p:tav tm="0">
                                          <p:val>
                                            <p:strVal val="2/3*#ppt_h"/>
                                          </p:val>
                                        </p:tav>
                                        <p:tav tm="100000">
                                          <p:val>
                                            <p:strVal val="#ppt_h"/>
                                          </p:val>
                                        </p:tav>
                                      </p:tavLst>
                                    </p:anim>
                                  </p:childTnLst>
                                </p:cTn>
                              </p:par>
                            </p:childTnLst>
                          </p:cTn>
                        </p:par>
                      </p:childTnLst>
                    </p:cTn>
                  </p:par>
                  <p:par>
                    <p:cTn id="279" fill="hold" nodeType="clickPar">
                      <p:stCondLst>
                        <p:cond delay="indefinite"/>
                      </p:stCondLst>
                      <p:childTnLst>
                        <p:par>
                          <p:cTn id="280" fill="hold" nodeType="withGroup">
                            <p:stCondLst>
                              <p:cond delay="0"/>
                            </p:stCondLst>
                            <p:childTnLst>
                              <p:par>
                                <p:cTn id="281" presetID="23" presetClass="entr" presetSubtype="272" fill="hold" grpId="0" nodeType="clickEffect">
                                  <p:stCondLst>
                                    <p:cond delay="0"/>
                                  </p:stCondLst>
                                  <p:childTnLst>
                                    <p:set>
                                      <p:cBhvr>
                                        <p:cTn id="282" dur="1" fill="hold">
                                          <p:stCondLst>
                                            <p:cond delay="0"/>
                                          </p:stCondLst>
                                        </p:cTn>
                                        <p:tgtEl>
                                          <p:spTgt spid="1598512"/>
                                        </p:tgtEl>
                                        <p:attrNameLst>
                                          <p:attrName>style.visibility</p:attrName>
                                        </p:attrNameLst>
                                      </p:cBhvr>
                                      <p:to>
                                        <p:strVal val="visible"/>
                                      </p:to>
                                    </p:set>
                                    <p:anim calcmode="lin" valueType="num">
                                      <p:cBhvr>
                                        <p:cTn id="283" dur="500" fill="hold"/>
                                        <p:tgtEl>
                                          <p:spTgt spid="1598512"/>
                                        </p:tgtEl>
                                        <p:attrNameLst>
                                          <p:attrName>ppt_w</p:attrName>
                                        </p:attrNameLst>
                                      </p:cBhvr>
                                      <p:tavLst>
                                        <p:tav tm="0">
                                          <p:val>
                                            <p:strVal val="2/3*#ppt_w"/>
                                          </p:val>
                                        </p:tav>
                                        <p:tav tm="100000">
                                          <p:val>
                                            <p:strVal val="#ppt_w"/>
                                          </p:val>
                                        </p:tav>
                                      </p:tavLst>
                                    </p:anim>
                                    <p:anim calcmode="lin" valueType="num">
                                      <p:cBhvr>
                                        <p:cTn id="284" dur="500" fill="hold"/>
                                        <p:tgtEl>
                                          <p:spTgt spid="1598512"/>
                                        </p:tgtEl>
                                        <p:attrNameLst>
                                          <p:attrName>ppt_h</p:attrName>
                                        </p:attrNameLst>
                                      </p:cBhvr>
                                      <p:tavLst>
                                        <p:tav tm="0">
                                          <p:val>
                                            <p:strVal val="2/3*#ppt_h"/>
                                          </p:val>
                                        </p:tav>
                                        <p:tav tm="100000">
                                          <p:val>
                                            <p:strVal val="#ppt_h"/>
                                          </p:val>
                                        </p:tav>
                                      </p:tavLst>
                                    </p:anim>
                                  </p:childTnLst>
                                </p:cTn>
                              </p:par>
                            </p:childTnLst>
                          </p:cTn>
                        </p:par>
                      </p:childTnLst>
                    </p:cTn>
                  </p:par>
                  <p:par>
                    <p:cTn id="285" fill="hold" nodeType="clickPar">
                      <p:stCondLst>
                        <p:cond delay="indefinite"/>
                      </p:stCondLst>
                      <p:childTnLst>
                        <p:par>
                          <p:cTn id="286" fill="hold" nodeType="withGroup">
                            <p:stCondLst>
                              <p:cond delay="0"/>
                            </p:stCondLst>
                            <p:childTnLst>
                              <p:par>
                                <p:cTn id="287" presetID="23" presetClass="entr" presetSubtype="272" fill="hold" grpId="0" nodeType="clickEffect">
                                  <p:stCondLst>
                                    <p:cond delay="0"/>
                                  </p:stCondLst>
                                  <p:childTnLst>
                                    <p:set>
                                      <p:cBhvr>
                                        <p:cTn id="288" dur="1" fill="hold">
                                          <p:stCondLst>
                                            <p:cond delay="0"/>
                                          </p:stCondLst>
                                        </p:cTn>
                                        <p:tgtEl>
                                          <p:spTgt spid="1598513"/>
                                        </p:tgtEl>
                                        <p:attrNameLst>
                                          <p:attrName>style.visibility</p:attrName>
                                        </p:attrNameLst>
                                      </p:cBhvr>
                                      <p:to>
                                        <p:strVal val="visible"/>
                                      </p:to>
                                    </p:set>
                                    <p:anim calcmode="lin" valueType="num">
                                      <p:cBhvr>
                                        <p:cTn id="289" dur="500" fill="hold"/>
                                        <p:tgtEl>
                                          <p:spTgt spid="1598513"/>
                                        </p:tgtEl>
                                        <p:attrNameLst>
                                          <p:attrName>ppt_w</p:attrName>
                                        </p:attrNameLst>
                                      </p:cBhvr>
                                      <p:tavLst>
                                        <p:tav tm="0">
                                          <p:val>
                                            <p:strVal val="2/3*#ppt_w"/>
                                          </p:val>
                                        </p:tav>
                                        <p:tav tm="100000">
                                          <p:val>
                                            <p:strVal val="#ppt_w"/>
                                          </p:val>
                                        </p:tav>
                                      </p:tavLst>
                                    </p:anim>
                                    <p:anim calcmode="lin" valueType="num">
                                      <p:cBhvr>
                                        <p:cTn id="290" dur="500" fill="hold"/>
                                        <p:tgtEl>
                                          <p:spTgt spid="1598513"/>
                                        </p:tgtEl>
                                        <p:attrNameLst>
                                          <p:attrName>ppt_h</p:attrName>
                                        </p:attrNameLst>
                                      </p:cBhvr>
                                      <p:tavLst>
                                        <p:tav tm="0">
                                          <p:val>
                                            <p:strVal val="2/3*#ppt_h"/>
                                          </p:val>
                                        </p:tav>
                                        <p:tav tm="100000">
                                          <p:val>
                                            <p:strVal val="#ppt_h"/>
                                          </p:val>
                                        </p:tav>
                                      </p:tavLst>
                                    </p:anim>
                                  </p:childTnLst>
                                </p:cTn>
                              </p:par>
                            </p:childTnLst>
                          </p:cTn>
                        </p:par>
                      </p:childTnLst>
                    </p:cTn>
                  </p:par>
                  <p:par>
                    <p:cTn id="291" fill="hold" nodeType="clickPar">
                      <p:stCondLst>
                        <p:cond delay="indefinite"/>
                      </p:stCondLst>
                      <p:childTnLst>
                        <p:par>
                          <p:cTn id="292" fill="hold" nodeType="withGroup">
                            <p:stCondLst>
                              <p:cond delay="0"/>
                            </p:stCondLst>
                            <p:childTnLst>
                              <p:par>
                                <p:cTn id="293" presetID="23" presetClass="entr" presetSubtype="272" fill="hold" grpId="0" nodeType="clickEffect">
                                  <p:stCondLst>
                                    <p:cond delay="0"/>
                                  </p:stCondLst>
                                  <p:childTnLst>
                                    <p:set>
                                      <p:cBhvr>
                                        <p:cTn id="294" dur="1" fill="hold">
                                          <p:stCondLst>
                                            <p:cond delay="0"/>
                                          </p:stCondLst>
                                        </p:cTn>
                                        <p:tgtEl>
                                          <p:spTgt spid="1598514"/>
                                        </p:tgtEl>
                                        <p:attrNameLst>
                                          <p:attrName>style.visibility</p:attrName>
                                        </p:attrNameLst>
                                      </p:cBhvr>
                                      <p:to>
                                        <p:strVal val="visible"/>
                                      </p:to>
                                    </p:set>
                                    <p:anim calcmode="lin" valueType="num">
                                      <p:cBhvr>
                                        <p:cTn id="295" dur="500" fill="hold"/>
                                        <p:tgtEl>
                                          <p:spTgt spid="1598514"/>
                                        </p:tgtEl>
                                        <p:attrNameLst>
                                          <p:attrName>ppt_w</p:attrName>
                                        </p:attrNameLst>
                                      </p:cBhvr>
                                      <p:tavLst>
                                        <p:tav tm="0">
                                          <p:val>
                                            <p:strVal val="2/3*#ppt_w"/>
                                          </p:val>
                                        </p:tav>
                                        <p:tav tm="100000">
                                          <p:val>
                                            <p:strVal val="#ppt_w"/>
                                          </p:val>
                                        </p:tav>
                                      </p:tavLst>
                                    </p:anim>
                                    <p:anim calcmode="lin" valueType="num">
                                      <p:cBhvr>
                                        <p:cTn id="296" dur="500" fill="hold"/>
                                        <p:tgtEl>
                                          <p:spTgt spid="1598514"/>
                                        </p:tgtEl>
                                        <p:attrNameLst>
                                          <p:attrName>ppt_h</p:attrName>
                                        </p:attrNameLst>
                                      </p:cBhvr>
                                      <p:tavLst>
                                        <p:tav tm="0">
                                          <p:val>
                                            <p:strVal val="2/3*#ppt_h"/>
                                          </p:val>
                                        </p:tav>
                                        <p:tav tm="100000">
                                          <p:val>
                                            <p:strVal val="#ppt_h"/>
                                          </p:val>
                                        </p:tav>
                                      </p:tavLst>
                                    </p:anim>
                                  </p:childTnLst>
                                </p:cTn>
                              </p:par>
                            </p:childTnLst>
                          </p:cTn>
                        </p:par>
                      </p:childTnLst>
                    </p:cTn>
                  </p:par>
                  <p:par>
                    <p:cTn id="297" fill="hold" nodeType="clickPar">
                      <p:stCondLst>
                        <p:cond delay="indefinite"/>
                      </p:stCondLst>
                      <p:childTnLst>
                        <p:par>
                          <p:cTn id="298" fill="hold" nodeType="withGroup">
                            <p:stCondLst>
                              <p:cond delay="0"/>
                            </p:stCondLst>
                            <p:childTnLst>
                              <p:par>
                                <p:cTn id="299" presetID="23" presetClass="entr" presetSubtype="272" fill="hold" grpId="0" nodeType="clickEffect">
                                  <p:stCondLst>
                                    <p:cond delay="0"/>
                                  </p:stCondLst>
                                  <p:childTnLst>
                                    <p:set>
                                      <p:cBhvr>
                                        <p:cTn id="300" dur="1" fill="hold">
                                          <p:stCondLst>
                                            <p:cond delay="0"/>
                                          </p:stCondLst>
                                        </p:cTn>
                                        <p:tgtEl>
                                          <p:spTgt spid="1598515"/>
                                        </p:tgtEl>
                                        <p:attrNameLst>
                                          <p:attrName>style.visibility</p:attrName>
                                        </p:attrNameLst>
                                      </p:cBhvr>
                                      <p:to>
                                        <p:strVal val="visible"/>
                                      </p:to>
                                    </p:set>
                                    <p:anim calcmode="lin" valueType="num">
                                      <p:cBhvr>
                                        <p:cTn id="301" dur="500" fill="hold"/>
                                        <p:tgtEl>
                                          <p:spTgt spid="1598515"/>
                                        </p:tgtEl>
                                        <p:attrNameLst>
                                          <p:attrName>ppt_w</p:attrName>
                                        </p:attrNameLst>
                                      </p:cBhvr>
                                      <p:tavLst>
                                        <p:tav tm="0">
                                          <p:val>
                                            <p:strVal val="2/3*#ppt_w"/>
                                          </p:val>
                                        </p:tav>
                                        <p:tav tm="100000">
                                          <p:val>
                                            <p:strVal val="#ppt_w"/>
                                          </p:val>
                                        </p:tav>
                                      </p:tavLst>
                                    </p:anim>
                                    <p:anim calcmode="lin" valueType="num">
                                      <p:cBhvr>
                                        <p:cTn id="302" dur="500" fill="hold"/>
                                        <p:tgtEl>
                                          <p:spTgt spid="1598515"/>
                                        </p:tgtEl>
                                        <p:attrNameLst>
                                          <p:attrName>ppt_h</p:attrName>
                                        </p:attrNameLst>
                                      </p:cBhvr>
                                      <p:tavLst>
                                        <p:tav tm="0">
                                          <p:val>
                                            <p:strVal val="2/3*#ppt_h"/>
                                          </p:val>
                                        </p:tav>
                                        <p:tav tm="100000">
                                          <p:val>
                                            <p:strVal val="#ppt_h"/>
                                          </p:val>
                                        </p:tav>
                                      </p:tavLst>
                                    </p:anim>
                                  </p:childTnLst>
                                </p:cTn>
                              </p:par>
                            </p:childTnLst>
                          </p:cTn>
                        </p:par>
                      </p:childTnLst>
                    </p:cTn>
                  </p:par>
                  <p:par>
                    <p:cTn id="303" fill="hold" nodeType="clickPar">
                      <p:stCondLst>
                        <p:cond delay="indefinite"/>
                      </p:stCondLst>
                      <p:childTnLst>
                        <p:par>
                          <p:cTn id="304" fill="hold" nodeType="withGroup">
                            <p:stCondLst>
                              <p:cond delay="0"/>
                            </p:stCondLst>
                            <p:childTnLst>
                              <p:par>
                                <p:cTn id="305" presetID="23" presetClass="entr" presetSubtype="272" fill="hold" grpId="0" nodeType="clickEffect">
                                  <p:stCondLst>
                                    <p:cond delay="0"/>
                                  </p:stCondLst>
                                  <p:childTnLst>
                                    <p:set>
                                      <p:cBhvr>
                                        <p:cTn id="306" dur="1" fill="hold">
                                          <p:stCondLst>
                                            <p:cond delay="0"/>
                                          </p:stCondLst>
                                        </p:cTn>
                                        <p:tgtEl>
                                          <p:spTgt spid="1598516"/>
                                        </p:tgtEl>
                                        <p:attrNameLst>
                                          <p:attrName>style.visibility</p:attrName>
                                        </p:attrNameLst>
                                      </p:cBhvr>
                                      <p:to>
                                        <p:strVal val="visible"/>
                                      </p:to>
                                    </p:set>
                                    <p:anim calcmode="lin" valueType="num">
                                      <p:cBhvr>
                                        <p:cTn id="307" dur="500" fill="hold"/>
                                        <p:tgtEl>
                                          <p:spTgt spid="1598516"/>
                                        </p:tgtEl>
                                        <p:attrNameLst>
                                          <p:attrName>ppt_w</p:attrName>
                                        </p:attrNameLst>
                                      </p:cBhvr>
                                      <p:tavLst>
                                        <p:tav tm="0">
                                          <p:val>
                                            <p:strVal val="2/3*#ppt_w"/>
                                          </p:val>
                                        </p:tav>
                                        <p:tav tm="100000">
                                          <p:val>
                                            <p:strVal val="#ppt_w"/>
                                          </p:val>
                                        </p:tav>
                                      </p:tavLst>
                                    </p:anim>
                                    <p:anim calcmode="lin" valueType="num">
                                      <p:cBhvr>
                                        <p:cTn id="308" dur="500" fill="hold"/>
                                        <p:tgtEl>
                                          <p:spTgt spid="1598516"/>
                                        </p:tgtEl>
                                        <p:attrNameLst>
                                          <p:attrName>ppt_h</p:attrName>
                                        </p:attrNameLst>
                                      </p:cBhvr>
                                      <p:tavLst>
                                        <p:tav tm="0">
                                          <p:val>
                                            <p:strVal val="2/3*#ppt_h"/>
                                          </p:val>
                                        </p:tav>
                                        <p:tav tm="100000">
                                          <p:val>
                                            <p:strVal val="#ppt_h"/>
                                          </p:val>
                                        </p:tav>
                                      </p:tavLst>
                                    </p:anim>
                                  </p:childTnLst>
                                </p:cTn>
                              </p:par>
                            </p:childTnLst>
                          </p:cTn>
                        </p:par>
                      </p:childTnLst>
                    </p:cTn>
                  </p:par>
                  <p:par>
                    <p:cTn id="309" fill="hold" nodeType="clickPar">
                      <p:stCondLst>
                        <p:cond delay="indefinite"/>
                      </p:stCondLst>
                      <p:childTnLst>
                        <p:par>
                          <p:cTn id="310" fill="hold" nodeType="withGroup">
                            <p:stCondLst>
                              <p:cond delay="0"/>
                            </p:stCondLst>
                            <p:childTnLst>
                              <p:par>
                                <p:cTn id="311" presetID="23" presetClass="entr" presetSubtype="272" fill="hold" grpId="0" nodeType="clickEffect">
                                  <p:stCondLst>
                                    <p:cond delay="0"/>
                                  </p:stCondLst>
                                  <p:childTnLst>
                                    <p:set>
                                      <p:cBhvr>
                                        <p:cTn id="312" dur="1" fill="hold">
                                          <p:stCondLst>
                                            <p:cond delay="0"/>
                                          </p:stCondLst>
                                        </p:cTn>
                                        <p:tgtEl>
                                          <p:spTgt spid="1598517"/>
                                        </p:tgtEl>
                                        <p:attrNameLst>
                                          <p:attrName>style.visibility</p:attrName>
                                        </p:attrNameLst>
                                      </p:cBhvr>
                                      <p:to>
                                        <p:strVal val="visible"/>
                                      </p:to>
                                    </p:set>
                                    <p:anim calcmode="lin" valueType="num">
                                      <p:cBhvr>
                                        <p:cTn id="313" dur="500" fill="hold"/>
                                        <p:tgtEl>
                                          <p:spTgt spid="1598517"/>
                                        </p:tgtEl>
                                        <p:attrNameLst>
                                          <p:attrName>ppt_w</p:attrName>
                                        </p:attrNameLst>
                                      </p:cBhvr>
                                      <p:tavLst>
                                        <p:tav tm="0">
                                          <p:val>
                                            <p:strVal val="2/3*#ppt_w"/>
                                          </p:val>
                                        </p:tav>
                                        <p:tav tm="100000">
                                          <p:val>
                                            <p:strVal val="#ppt_w"/>
                                          </p:val>
                                        </p:tav>
                                      </p:tavLst>
                                    </p:anim>
                                    <p:anim calcmode="lin" valueType="num">
                                      <p:cBhvr>
                                        <p:cTn id="314" dur="500" fill="hold"/>
                                        <p:tgtEl>
                                          <p:spTgt spid="1598517"/>
                                        </p:tgtEl>
                                        <p:attrNameLst>
                                          <p:attrName>ppt_h</p:attrName>
                                        </p:attrNameLst>
                                      </p:cBhvr>
                                      <p:tavLst>
                                        <p:tav tm="0">
                                          <p:val>
                                            <p:strVal val="2/3*#ppt_h"/>
                                          </p:val>
                                        </p:tav>
                                        <p:tav tm="100000">
                                          <p:val>
                                            <p:strVal val="#ppt_h"/>
                                          </p:val>
                                        </p:tav>
                                      </p:tavLst>
                                    </p:anim>
                                  </p:childTnLst>
                                </p:cTn>
                              </p:par>
                            </p:childTnLst>
                          </p:cTn>
                        </p:par>
                      </p:childTnLst>
                    </p:cTn>
                  </p:par>
                  <p:par>
                    <p:cTn id="315" fill="hold" nodeType="clickPar">
                      <p:stCondLst>
                        <p:cond delay="indefinite"/>
                      </p:stCondLst>
                      <p:childTnLst>
                        <p:par>
                          <p:cTn id="316" fill="hold" nodeType="withGroup">
                            <p:stCondLst>
                              <p:cond delay="0"/>
                            </p:stCondLst>
                            <p:childTnLst>
                              <p:par>
                                <p:cTn id="317" presetID="23" presetClass="entr" presetSubtype="272" fill="hold" grpId="0" nodeType="clickEffect">
                                  <p:stCondLst>
                                    <p:cond delay="0"/>
                                  </p:stCondLst>
                                  <p:childTnLst>
                                    <p:set>
                                      <p:cBhvr>
                                        <p:cTn id="318" dur="1" fill="hold">
                                          <p:stCondLst>
                                            <p:cond delay="0"/>
                                          </p:stCondLst>
                                        </p:cTn>
                                        <p:tgtEl>
                                          <p:spTgt spid="1598518"/>
                                        </p:tgtEl>
                                        <p:attrNameLst>
                                          <p:attrName>style.visibility</p:attrName>
                                        </p:attrNameLst>
                                      </p:cBhvr>
                                      <p:to>
                                        <p:strVal val="visible"/>
                                      </p:to>
                                    </p:set>
                                    <p:anim calcmode="lin" valueType="num">
                                      <p:cBhvr>
                                        <p:cTn id="319" dur="500" fill="hold"/>
                                        <p:tgtEl>
                                          <p:spTgt spid="1598518"/>
                                        </p:tgtEl>
                                        <p:attrNameLst>
                                          <p:attrName>ppt_w</p:attrName>
                                        </p:attrNameLst>
                                      </p:cBhvr>
                                      <p:tavLst>
                                        <p:tav tm="0">
                                          <p:val>
                                            <p:strVal val="2/3*#ppt_w"/>
                                          </p:val>
                                        </p:tav>
                                        <p:tav tm="100000">
                                          <p:val>
                                            <p:strVal val="#ppt_w"/>
                                          </p:val>
                                        </p:tav>
                                      </p:tavLst>
                                    </p:anim>
                                    <p:anim calcmode="lin" valueType="num">
                                      <p:cBhvr>
                                        <p:cTn id="320" dur="500" fill="hold"/>
                                        <p:tgtEl>
                                          <p:spTgt spid="1598518"/>
                                        </p:tgtEl>
                                        <p:attrNameLst>
                                          <p:attrName>ppt_h</p:attrName>
                                        </p:attrNameLst>
                                      </p:cBhvr>
                                      <p:tavLst>
                                        <p:tav tm="0">
                                          <p:val>
                                            <p:strVal val="2/3*#ppt_h"/>
                                          </p:val>
                                        </p:tav>
                                        <p:tav tm="100000">
                                          <p:val>
                                            <p:strVal val="#ppt_h"/>
                                          </p:val>
                                        </p:tav>
                                      </p:tavLst>
                                    </p:anim>
                                  </p:childTnLst>
                                </p:cTn>
                              </p:par>
                            </p:childTnLst>
                          </p:cTn>
                        </p:par>
                      </p:childTnLst>
                    </p:cTn>
                  </p:par>
                  <p:par>
                    <p:cTn id="321" fill="hold" nodeType="clickPar">
                      <p:stCondLst>
                        <p:cond delay="indefinite"/>
                      </p:stCondLst>
                      <p:childTnLst>
                        <p:par>
                          <p:cTn id="322" fill="hold" nodeType="withGroup">
                            <p:stCondLst>
                              <p:cond delay="0"/>
                            </p:stCondLst>
                            <p:childTnLst>
                              <p:par>
                                <p:cTn id="323" presetID="23" presetClass="entr" presetSubtype="272" fill="hold" grpId="0" nodeType="clickEffect">
                                  <p:stCondLst>
                                    <p:cond delay="0"/>
                                  </p:stCondLst>
                                  <p:childTnLst>
                                    <p:set>
                                      <p:cBhvr>
                                        <p:cTn id="324" dur="1" fill="hold">
                                          <p:stCondLst>
                                            <p:cond delay="0"/>
                                          </p:stCondLst>
                                        </p:cTn>
                                        <p:tgtEl>
                                          <p:spTgt spid="1598519"/>
                                        </p:tgtEl>
                                        <p:attrNameLst>
                                          <p:attrName>style.visibility</p:attrName>
                                        </p:attrNameLst>
                                      </p:cBhvr>
                                      <p:to>
                                        <p:strVal val="visible"/>
                                      </p:to>
                                    </p:set>
                                    <p:anim calcmode="lin" valueType="num">
                                      <p:cBhvr>
                                        <p:cTn id="325" dur="500" fill="hold"/>
                                        <p:tgtEl>
                                          <p:spTgt spid="1598519"/>
                                        </p:tgtEl>
                                        <p:attrNameLst>
                                          <p:attrName>ppt_w</p:attrName>
                                        </p:attrNameLst>
                                      </p:cBhvr>
                                      <p:tavLst>
                                        <p:tav tm="0">
                                          <p:val>
                                            <p:strVal val="2/3*#ppt_w"/>
                                          </p:val>
                                        </p:tav>
                                        <p:tav tm="100000">
                                          <p:val>
                                            <p:strVal val="#ppt_w"/>
                                          </p:val>
                                        </p:tav>
                                      </p:tavLst>
                                    </p:anim>
                                    <p:anim calcmode="lin" valueType="num">
                                      <p:cBhvr>
                                        <p:cTn id="326" dur="500" fill="hold"/>
                                        <p:tgtEl>
                                          <p:spTgt spid="1598519"/>
                                        </p:tgtEl>
                                        <p:attrNameLst>
                                          <p:attrName>ppt_h</p:attrName>
                                        </p:attrNameLst>
                                      </p:cBhvr>
                                      <p:tavLst>
                                        <p:tav tm="0">
                                          <p:val>
                                            <p:strVal val="2/3*#ppt_h"/>
                                          </p:val>
                                        </p:tav>
                                        <p:tav tm="100000">
                                          <p:val>
                                            <p:strVal val="#ppt_h"/>
                                          </p:val>
                                        </p:tav>
                                      </p:tavLst>
                                    </p:anim>
                                  </p:childTnLst>
                                </p:cTn>
                              </p:par>
                            </p:childTnLst>
                          </p:cTn>
                        </p:par>
                      </p:childTnLst>
                    </p:cTn>
                  </p:par>
                  <p:par>
                    <p:cTn id="327" fill="hold" nodeType="clickPar">
                      <p:stCondLst>
                        <p:cond delay="indefinite"/>
                      </p:stCondLst>
                      <p:childTnLst>
                        <p:par>
                          <p:cTn id="328" fill="hold" nodeType="withGroup">
                            <p:stCondLst>
                              <p:cond delay="0"/>
                            </p:stCondLst>
                            <p:childTnLst>
                              <p:par>
                                <p:cTn id="329" presetID="23" presetClass="entr" presetSubtype="272" fill="hold" grpId="0" nodeType="clickEffect">
                                  <p:stCondLst>
                                    <p:cond delay="0"/>
                                  </p:stCondLst>
                                  <p:childTnLst>
                                    <p:set>
                                      <p:cBhvr>
                                        <p:cTn id="330" dur="1" fill="hold">
                                          <p:stCondLst>
                                            <p:cond delay="0"/>
                                          </p:stCondLst>
                                        </p:cTn>
                                        <p:tgtEl>
                                          <p:spTgt spid="1598520"/>
                                        </p:tgtEl>
                                        <p:attrNameLst>
                                          <p:attrName>style.visibility</p:attrName>
                                        </p:attrNameLst>
                                      </p:cBhvr>
                                      <p:to>
                                        <p:strVal val="visible"/>
                                      </p:to>
                                    </p:set>
                                    <p:anim calcmode="lin" valueType="num">
                                      <p:cBhvr>
                                        <p:cTn id="331" dur="500" fill="hold"/>
                                        <p:tgtEl>
                                          <p:spTgt spid="1598520"/>
                                        </p:tgtEl>
                                        <p:attrNameLst>
                                          <p:attrName>ppt_w</p:attrName>
                                        </p:attrNameLst>
                                      </p:cBhvr>
                                      <p:tavLst>
                                        <p:tav tm="0">
                                          <p:val>
                                            <p:strVal val="2/3*#ppt_w"/>
                                          </p:val>
                                        </p:tav>
                                        <p:tav tm="100000">
                                          <p:val>
                                            <p:strVal val="#ppt_w"/>
                                          </p:val>
                                        </p:tav>
                                      </p:tavLst>
                                    </p:anim>
                                    <p:anim calcmode="lin" valueType="num">
                                      <p:cBhvr>
                                        <p:cTn id="332" dur="500" fill="hold"/>
                                        <p:tgtEl>
                                          <p:spTgt spid="1598520"/>
                                        </p:tgtEl>
                                        <p:attrNameLst>
                                          <p:attrName>ppt_h</p:attrName>
                                        </p:attrNameLst>
                                      </p:cBhvr>
                                      <p:tavLst>
                                        <p:tav tm="0">
                                          <p:val>
                                            <p:strVal val="2/3*#ppt_h"/>
                                          </p:val>
                                        </p:tav>
                                        <p:tav tm="100000">
                                          <p:val>
                                            <p:strVal val="#ppt_h"/>
                                          </p:val>
                                        </p:tav>
                                      </p:tavLst>
                                    </p:anim>
                                  </p:childTnLst>
                                </p:cTn>
                              </p:par>
                            </p:childTnLst>
                          </p:cTn>
                        </p:par>
                      </p:childTnLst>
                    </p:cTn>
                  </p:par>
                  <p:par>
                    <p:cTn id="333" fill="hold" nodeType="clickPar">
                      <p:stCondLst>
                        <p:cond delay="indefinite"/>
                      </p:stCondLst>
                      <p:childTnLst>
                        <p:par>
                          <p:cTn id="334" fill="hold" nodeType="withGroup">
                            <p:stCondLst>
                              <p:cond delay="0"/>
                            </p:stCondLst>
                            <p:childTnLst>
                              <p:par>
                                <p:cTn id="335" presetID="23" presetClass="entr" presetSubtype="272" fill="hold" grpId="0" nodeType="clickEffect">
                                  <p:stCondLst>
                                    <p:cond delay="0"/>
                                  </p:stCondLst>
                                  <p:childTnLst>
                                    <p:set>
                                      <p:cBhvr>
                                        <p:cTn id="336" dur="1" fill="hold">
                                          <p:stCondLst>
                                            <p:cond delay="0"/>
                                          </p:stCondLst>
                                        </p:cTn>
                                        <p:tgtEl>
                                          <p:spTgt spid="1598521"/>
                                        </p:tgtEl>
                                        <p:attrNameLst>
                                          <p:attrName>style.visibility</p:attrName>
                                        </p:attrNameLst>
                                      </p:cBhvr>
                                      <p:to>
                                        <p:strVal val="visible"/>
                                      </p:to>
                                    </p:set>
                                    <p:anim calcmode="lin" valueType="num">
                                      <p:cBhvr>
                                        <p:cTn id="337" dur="500" fill="hold"/>
                                        <p:tgtEl>
                                          <p:spTgt spid="1598521"/>
                                        </p:tgtEl>
                                        <p:attrNameLst>
                                          <p:attrName>ppt_w</p:attrName>
                                        </p:attrNameLst>
                                      </p:cBhvr>
                                      <p:tavLst>
                                        <p:tav tm="0">
                                          <p:val>
                                            <p:strVal val="2/3*#ppt_w"/>
                                          </p:val>
                                        </p:tav>
                                        <p:tav tm="100000">
                                          <p:val>
                                            <p:strVal val="#ppt_w"/>
                                          </p:val>
                                        </p:tav>
                                      </p:tavLst>
                                    </p:anim>
                                    <p:anim calcmode="lin" valueType="num">
                                      <p:cBhvr>
                                        <p:cTn id="338" dur="500" fill="hold"/>
                                        <p:tgtEl>
                                          <p:spTgt spid="1598521"/>
                                        </p:tgtEl>
                                        <p:attrNameLst>
                                          <p:attrName>ppt_h</p:attrName>
                                        </p:attrNameLst>
                                      </p:cBhvr>
                                      <p:tavLst>
                                        <p:tav tm="0">
                                          <p:val>
                                            <p:strVal val="2/3*#ppt_h"/>
                                          </p:val>
                                        </p:tav>
                                        <p:tav tm="100000">
                                          <p:val>
                                            <p:strVal val="#ppt_h"/>
                                          </p:val>
                                        </p:tav>
                                      </p:tavLst>
                                    </p:anim>
                                  </p:childTnLst>
                                </p:cTn>
                              </p:par>
                            </p:childTnLst>
                          </p:cTn>
                        </p:par>
                      </p:childTnLst>
                    </p:cTn>
                  </p:par>
                  <p:par>
                    <p:cTn id="339" fill="hold" nodeType="clickPar">
                      <p:stCondLst>
                        <p:cond delay="indefinite"/>
                      </p:stCondLst>
                      <p:childTnLst>
                        <p:par>
                          <p:cTn id="340" fill="hold" nodeType="withGroup">
                            <p:stCondLst>
                              <p:cond delay="0"/>
                            </p:stCondLst>
                            <p:childTnLst>
                              <p:par>
                                <p:cTn id="341" presetID="23" presetClass="entr" presetSubtype="272" fill="hold" grpId="0" nodeType="clickEffect">
                                  <p:stCondLst>
                                    <p:cond delay="0"/>
                                  </p:stCondLst>
                                  <p:childTnLst>
                                    <p:set>
                                      <p:cBhvr>
                                        <p:cTn id="342" dur="1" fill="hold">
                                          <p:stCondLst>
                                            <p:cond delay="0"/>
                                          </p:stCondLst>
                                        </p:cTn>
                                        <p:tgtEl>
                                          <p:spTgt spid="1598522"/>
                                        </p:tgtEl>
                                        <p:attrNameLst>
                                          <p:attrName>style.visibility</p:attrName>
                                        </p:attrNameLst>
                                      </p:cBhvr>
                                      <p:to>
                                        <p:strVal val="visible"/>
                                      </p:to>
                                    </p:set>
                                    <p:anim calcmode="lin" valueType="num">
                                      <p:cBhvr>
                                        <p:cTn id="343" dur="500" fill="hold"/>
                                        <p:tgtEl>
                                          <p:spTgt spid="1598522"/>
                                        </p:tgtEl>
                                        <p:attrNameLst>
                                          <p:attrName>ppt_w</p:attrName>
                                        </p:attrNameLst>
                                      </p:cBhvr>
                                      <p:tavLst>
                                        <p:tav tm="0">
                                          <p:val>
                                            <p:strVal val="2/3*#ppt_w"/>
                                          </p:val>
                                        </p:tav>
                                        <p:tav tm="100000">
                                          <p:val>
                                            <p:strVal val="#ppt_w"/>
                                          </p:val>
                                        </p:tav>
                                      </p:tavLst>
                                    </p:anim>
                                    <p:anim calcmode="lin" valueType="num">
                                      <p:cBhvr>
                                        <p:cTn id="344" dur="500" fill="hold"/>
                                        <p:tgtEl>
                                          <p:spTgt spid="1598522"/>
                                        </p:tgtEl>
                                        <p:attrNameLst>
                                          <p:attrName>ppt_h</p:attrName>
                                        </p:attrNameLst>
                                      </p:cBhvr>
                                      <p:tavLst>
                                        <p:tav tm="0">
                                          <p:val>
                                            <p:strVal val="2/3*#ppt_h"/>
                                          </p:val>
                                        </p:tav>
                                        <p:tav tm="100000">
                                          <p:val>
                                            <p:strVal val="#ppt_h"/>
                                          </p:val>
                                        </p:tav>
                                      </p:tavLst>
                                    </p:anim>
                                  </p:childTnLst>
                                </p:cTn>
                              </p:par>
                            </p:childTnLst>
                          </p:cTn>
                        </p:par>
                      </p:childTnLst>
                    </p:cTn>
                  </p:par>
                  <p:par>
                    <p:cTn id="345" fill="hold" nodeType="clickPar">
                      <p:stCondLst>
                        <p:cond delay="indefinite"/>
                      </p:stCondLst>
                      <p:childTnLst>
                        <p:par>
                          <p:cTn id="346" fill="hold" nodeType="withGroup">
                            <p:stCondLst>
                              <p:cond delay="0"/>
                            </p:stCondLst>
                            <p:childTnLst>
                              <p:par>
                                <p:cTn id="347" presetID="23" presetClass="entr" presetSubtype="272" fill="hold" grpId="0" nodeType="clickEffect">
                                  <p:stCondLst>
                                    <p:cond delay="0"/>
                                  </p:stCondLst>
                                  <p:childTnLst>
                                    <p:set>
                                      <p:cBhvr>
                                        <p:cTn id="348" dur="1" fill="hold">
                                          <p:stCondLst>
                                            <p:cond delay="0"/>
                                          </p:stCondLst>
                                        </p:cTn>
                                        <p:tgtEl>
                                          <p:spTgt spid="1598523"/>
                                        </p:tgtEl>
                                        <p:attrNameLst>
                                          <p:attrName>style.visibility</p:attrName>
                                        </p:attrNameLst>
                                      </p:cBhvr>
                                      <p:to>
                                        <p:strVal val="visible"/>
                                      </p:to>
                                    </p:set>
                                    <p:anim calcmode="lin" valueType="num">
                                      <p:cBhvr>
                                        <p:cTn id="349" dur="500" fill="hold"/>
                                        <p:tgtEl>
                                          <p:spTgt spid="1598523"/>
                                        </p:tgtEl>
                                        <p:attrNameLst>
                                          <p:attrName>ppt_w</p:attrName>
                                        </p:attrNameLst>
                                      </p:cBhvr>
                                      <p:tavLst>
                                        <p:tav tm="0">
                                          <p:val>
                                            <p:strVal val="2/3*#ppt_w"/>
                                          </p:val>
                                        </p:tav>
                                        <p:tav tm="100000">
                                          <p:val>
                                            <p:strVal val="#ppt_w"/>
                                          </p:val>
                                        </p:tav>
                                      </p:tavLst>
                                    </p:anim>
                                    <p:anim calcmode="lin" valueType="num">
                                      <p:cBhvr>
                                        <p:cTn id="350" dur="500" fill="hold"/>
                                        <p:tgtEl>
                                          <p:spTgt spid="1598523"/>
                                        </p:tgtEl>
                                        <p:attrNameLst>
                                          <p:attrName>ppt_h</p:attrName>
                                        </p:attrNameLst>
                                      </p:cBhvr>
                                      <p:tavLst>
                                        <p:tav tm="0">
                                          <p:val>
                                            <p:strVal val="2/3*#ppt_h"/>
                                          </p:val>
                                        </p:tav>
                                        <p:tav tm="100000">
                                          <p:val>
                                            <p:strVal val="#ppt_h"/>
                                          </p:val>
                                        </p:tav>
                                      </p:tavLst>
                                    </p:anim>
                                  </p:childTnLst>
                                </p:cTn>
                              </p:par>
                            </p:childTnLst>
                          </p:cTn>
                        </p:par>
                      </p:childTnLst>
                    </p:cTn>
                  </p:par>
                  <p:par>
                    <p:cTn id="351" fill="hold" nodeType="clickPar">
                      <p:stCondLst>
                        <p:cond delay="indefinite"/>
                      </p:stCondLst>
                      <p:childTnLst>
                        <p:par>
                          <p:cTn id="352" fill="hold" nodeType="withGroup">
                            <p:stCondLst>
                              <p:cond delay="0"/>
                            </p:stCondLst>
                            <p:childTnLst>
                              <p:par>
                                <p:cTn id="353" presetID="23" presetClass="entr" presetSubtype="272" fill="hold" grpId="0" nodeType="clickEffect">
                                  <p:stCondLst>
                                    <p:cond delay="0"/>
                                  </p:stCondLst>
                                  <p:childTnLst>
                                    <p:set>
                                      <p:cBhvr>
                                        <p:cTn id="354" dur="1" fill="hold">
                                          <p:stCondLst>
                                            <p:cond delay="0"/>
                                          </p:stCondLst>
                                        </p:cTn>
                                        <p:tgtEl>
                                          <p:spTgt spid="1598524"/>
                                        </p:tgtEl>
                                        <p:attrNameLst>
                                          <p:attrName>style.visibility</p:attrName>
                                        </p:attrNameLst>
                                      </p:cBhvr>
                                      <p:to>
                                        <p:strVal val="visible"/>
                                      </p:to>
                                    </p:set>
                                    <p:anim calcmode="lin" valueType="num">
                                      <p:cBhvr>
                                        <p:cTn id="355" dur="500" fill="hold"/>
                                        <p:tgtEl>
                                          <p:spTgt spid="1598524"/>
                                        </p:tgtEl>
                                        <p:attrNameLst>
                                          <p:attrName>ppt_w</p:attrName>
                                        </p:attrNameLst>
                                      </p:cBhvr>
                                      <p:tavLst>
                                        <p:tav tm="0">
                                          <p:val>
                                            <p:strVal val="2/3*#ppt_w"/>
                                          </p:val>
                                        </p:tav>
                                        <p:tav tm="100000">
                                          <p:val>
                                            <p:strVal val="#ppt_w"/>
                                          </p:val>
                                        </p:tav>
                                      </p:tavLst>
                                    </p:anim>
                                    <p:anim calcmode="lin" valueType="num">
                                      <p:cBhvr>
                                        <p:cTn id="356" dur="500" fill="hold"/>
                                        <p:tgtEl>
                                          <p:spTgt spid="1598524"/>
                                        </p:tgtEl>
                                        <p:attrNameLst>
                                          <p:attrName>ppt_h</p:attrName>
                                        </p:attrNameLst>
                                      </p:cBhvr>
                                      <p:tavLst>
                                        <p:tav tm="0">
                                          <p:val>
                                            <p:strVal val="2/3*#ppt_h"/>
                                          </p:val>
                                        </p:tav>
                                        <p:tav tm="100000">
                                          <p:val>
                                            <p:strVal val="#ppt_h"/>
                                          </p:val>
                                        </p:tav>
                                      </p:tavLst>
                                    </p:anim>
                                  </p:childTnLst>
                                </p:cTn>
                              </p:par>
                            </p:childTnLst>
                          </p:cTn>
                        </p:par>
                      </p:childTnLst>
                    </p:cTn>
                  </p:par>
                  <p:par>
                    <p:cTn id="357" fill="hold" nodeType="clickPar">
                      <p:stCondLst>
                        <p:cond delay="indefinite"/>
                      </p:stCondLst>
                      <p:childTnLst>
                        <p:par>
                          <p:cTn id="358" fill="hold" nodeType="withGroup">
                            <p:stCondLst>
                              <p:cond delay="0"/>
                            </p:stCondLst>
                            <p:childTnLst>
                              <p:par>
                                <p:cTn id="359" presetID="23" presetClass="entr" presetSubtype="272" fill="hold" grpId="0" nodeType="clickEffect">
                                  <p:stCondLst>
                                    <p:cond delay="0"/>
                                  </p:stCondLst>
                                  <p:childTnLst>
                                    <p:set>
                                      <p:cBhvr>
                                        <p:cTn id="360" dur="1" fill="hold">
                                          <p:stCondLst>
                                            <p:cond delay="0"/>
                                          </p:stCondLst>
                                        </p:cTn>
                                        <p:tgtEl>
                                          <p:spTgt spid="1598525"/>
                                        </p:tgtEl>
                                        <p:attrNameLst>
                                          <p:attrName>style.visibility</p:attrName>
                                        </p:attrNameLst>
                                      </p:cBhvr>
                                      <p:to>
                                        <p:strVal val="visible"/>
                                      </p:to>
                                    </p:set>
                                    <p:anim calcmode="lin" valueType="num">
                                      <p:cBhvr>
                                        <p:cTn id="361" dur="500" fill="hold"/>
                                        <p:tgtEl>
                                          <p:spTgt spid="1598525"/>
                                        </p:tgtEl>
                                        <p:attrNameLst>
                                          <p:attrName>ppt_w</p:attrName>
                                        </p:attrNameLst>
                                      </p:cBhvr>
                                      <p:tavLst>
                                        <p:tav tm="0">
                                          <p:val>
                                            <p:strVal val="2/3*#ppt_w"/>
                                          </p:val>
                                        </p:tav>
                                        <p:tav tm="100000">
                                          <p:val>
                                            <p:strVal val="#ppt_w"/>
                                          </p:val>
                                        </p:tav>
                                      </p:tavLst>
                                    </p:anim>
                                    <p:anim calcmode="lin" valueType="num">
                                      <p:cBhvr>
                                        <p:cTn id="362" dur="500" fill="hold"/>
                                        <p:tgtEl>
                                          <p:spTgt spid="1598525"/>
                                        </p:tgtEl>
                                        <p:attrNameLst>
                                          <p:attrName>ppt_h</p:attrName>
                                        </p:attrNameLst>
                                      </p:cBhvr>
                                      <p:tavLst>
                                        <p:tav tm="0">
                                          <p:val>
                                            <p:strVal val="2/3*#ppt_h"/>
                                          </p:val>
                                        </p:tav>
                                        <p:tav tm="100000">
                                          <p:val>
                                            <p:strVal val="#ppt_h"/>
                                          </p:val>
                                        </p:tav>
                                      </p:tavLst>
                                    </p:anim>
                                  </p:childTnLst>
                                </p:cTn>
                              </p:par>
                            </p:childTnLst>
                          </p:cTn>
                        </p:par>
                      </p:childTnLst>
                    </p:cTn>
                  </p:par>
                  <p:par>
                    <p:cTn id="363" fill="hold" nodeType="clickPar">
                      <p:stCondLst>
                        <p:cond delay="indefinite"/>
                      </p:stCondLst>
                      <p:childTnLst>
                        <p:par>
                          <p:cTn id="364" fill="hold" nodeType="withGroup">
                            <p:stCondLst>
                              <p:cond delay="0"/>
                            </p:stCondLst>
                            <p:childTnLst>
                              <p:par>
                                <p:cTn id="365" presetID="23" presetClass="entr" presetSubtype="272" fill="hold" grpId="0" nodeType="clickEffect">
                                  <p:stCondLst>
                                    <p:cond delay="0"/>
                                  </p:stCondLst>
                                  <p:childTnLst>
                                    <p:set>
                                      <p:cBhvr>
                                        <p:cTn id="366" dur="1" fill="hold">
                                          <p:stCondLst>
                                            <p:cond delay="0"/>
                                          </p:stCondLst>
                                        </p:cTn>
                                        <p:tgtEl>
                                          <p:spTgt spid="1598526"/>
                                        </p:tgtEl>
                                        <p:attrNameLst>
                                          <p:attrName>style.visibility</p:attrName>
                                        </p:attrNameLst>
                                      </p:cBhvr>
                                      <p:to>
                                        <p:strVal val="visible"/>
                                      </p:to>
                                    </p:set>
                                    <p:anim calcmode="lin" valueType="num">
                                      <p:cBhvr>
                                        <p:cTn id="367" dur="500" fill="hold"/>
                                        <p:tgtEl>
                                          <p:spTgt spid="1598526"/>
                                        </p:tgtEl>
                                        <p:attrNameLst>
                                          <p:attrName>ppt_w</p:attrName>
                                        </p:attrNameLst>
                                      </p:cBhvr>
                                      <p:tavLst>
                                        <p:tav tm="0">
                                          <p:val>
                                            <p:strVal val="2/3*#ppt_w"/>
                                          </p:val>
                                        </p:tav>
                                        <p:tav tm="100000">
                                          <p:val>
                                            <p:strVal val="#ppt_w"/>
                                          </p:val>
                                        </p:tav>
                                      </p:tavLst>
                                    </p:anim>
                                    <p:anim calcmode="lin" valueType="num">
                                      <p:cBhvr>
                                        <p:cTn id="368" dur="500" fill="hold"/>
                                        <p:tgtEl>
                                          <p:spTgt spid="1598526"/>
                                        </p:tgtEl>
                                        <p:attrNameLst>
                                          <p:attrName>ppt_h</p:attrName>
                                        </p:attrNameLst>
                                      </p:cBhvr>
                                      <p:tavLst>
                                        <p:tav tm="0">
                                          <p:val>
                                            <p:strVal val="2/3*#ppt_h"/>
                                          </p:val>
                                        </p:tav>
                                        <p:tav tm="100000">
                                          <p:val>
                                            <p:strVal val="#ppt_h"/>
                                          </p:val>
                                        </p:tav>
                                      </p:tavLst>
                                    </p:anim>
                                  </p:childTnLst>
                                </p:cTn>
                              </p:par>
                            </p:childTnLst>
                          </p:cTn>
                        </p:par>
                      </p:childTnLst>
                    </p:cTn>
                  </p:par>
                  <p:par>
                    <p:cTn id="369" fill="hold" nodeType="clickPar">
                      <p:stCondLst>
                        <p:cond delay="indefinite"/>
                      </p:stCondLst>
                      <p:childTnLst>
                        <p:par>
                          <p:cTn id="370" fill="hold" nodeType="withGroup">
                            <p:stCondLst>
                              <p:cond delay="0"/>
                            </p:stCondLst>
                            <p:childTnLst>
                              <p:par>
                                <p:cTn id="371" presetID="23" presetClass="entr" presetSubtype="272" fill="hold" grpId="0" nodeType="clickEffect">
                                  <p:stCondLst>
                                    <p:cond delay="0"/>
                                  </p:stCondLst>
                                  <p:childTnLst>
                                    <p:set>
                                      <p:cBhvr>
                                        <p:cTn id="372" dur="1" fill="hold">
                                          <p:stCondLst>
                                            <p:cond delay="0"/>
                                          </p:stCondLst>
                                        </p:cTn>
                                        <p:tgtEl>
                                          <p:spTgt spid="1598527"/>
                                        </p:tgtEl>
                                        <p:attrNameLst>
                                          <p:attrName>style.visibility</p:attrName>
                                        </p:attrNameLst>
                                      </p:cBhvr>
                                      <p:to>
                                        <p:strVal val="visible"/>
                                      </p:to>
                                    </p:set>
                                    <p:anim calcmode="lin" valueType="num">
                                      <p:cBhvr>
                                        <p:cTn id="373" dur="500" fill="hold"/>
                                        <p:tgtEl>
                                          <p:spTgt spid="1598527"/>
                                        </p:tgtEl>
                                        <p:attrNameLst>
                                          <p:attrName>ppt_w</p:attrName>
                                        </p:attrNameLst>
                                      </p:cBhvr>
                                      <p:tavLst>
                                        <p:tav tm="0">
                                          <p:val>
                                            <p:strVal val="2/3*#ppt_w"/>
                                          </p:val>
                                        </p:tav>
                                        <p:tav tm="100000">
                                          <p:val>
                                            <p:strVal val="#ppt_w"/>
                                          </p:val>
                                        </p:tav>
                                      </p:tavLst>
                                    </p:anim>
                                    <p:anim calcmode="lin" valueType="num">
                                      <p:cBhvr>
                                        <p:cTn id="374" dur="500" fill="hold"/>
                                        <p:tgtEl>
                                          <p:spTgt spid="1598527"/>
                                        </p:tgtEl>
                                        <p:attrNameLst>
                                          <p:attrName>ppt_h</p:attrName>
                                        </p:attrNameLst>
                                      </p:cBhvr>
                                      <p:tavLst>
                                        <p:tav tm="0">
                                          <p:val>
                                            <p:strVal val="2/3*#ppt_h"/>
                                          </p:val>
                                        </p:tav>
                                        <p:tav tm="100000">
                                          <p:val>
                                            <p:strVal val="#ppt_h"/>
                                          </p:val>
                                        </p:tav>
                                      </p:tavLst>
                                    </p:anim>
                                  </p:childTnLst>
                                </p:cTn>
                              </p:par>
                            </p:childTnLst>
                          </p:cTn>
                        </p:par>
                      </p:childTnLst>
                    </p:cTn>
                  </p:par>
                  <p:par>
                    <p:cTn id="375" fill="hold" nodeType="clickPar">
                      <p:stCondLst>
                        <p:cond delay="indefinite"/>
                      </p:stCondLst>
                      <p:childTnLst>
                        <p:par>
                          <p:cTn id="376" fill="hold" nodeType="withGroup">
                            <p:stCondLst>
                              <p:cond delay="0"/>
                            </p:stCondLst>
                            <p:childTnLst>
                              <p:par>
                                <p:cTn id="377" presetID="23" presetClass="entr" presetSubtype="272" fill="hold" grpId="0" nodeType="clickEffect">
                                  <p:stCondLst>
                                    <p:cond delay="0"/>
                                  </p:stCondLst>
                                  <p:childTnLst>
                                    <p:set>
                                      <p:cBhvr>
                                        <p:cTn id="378" dur="1" fill="hold">
                                          <p:stCondLst>
                                            <p:cond delay="0"/>
                                          </p:stCondLst>
                                        </p:cTn>
                                        <p:tgtEl>
                                          <p:spTgt spid="1598528"/>
                                        </p:tgtEl>
                                        <p:attrNameLst>
                                          <p:attrName>style.visibility</p:attrName>
                                        </p:attrNameLst>
                                      </p:cBhvr>
                                      <p:to>
                                        <p:strVal val="visible"/>
                                      </p:to>
                                    </p:set>
                                    <p:anim calcmode="lin" valueType="num">
                                      <p:cBhvr>
                                        <p:cTn id="379" dur="500" fill="hold"/>
                                        <p:tgtEl>
                                          <p:spTgt spid="1598528"/>
                                        </p:tgtEl>
                                        <p:attrNameLst>
                                          <p:attrName>ppt_w</p:attrName>
                                        </p:attrNameLst>
                                      </p:cBhvr>
                                      <p:tavLst>
                                        <p:tav tm="0">
                                          <p:val>
                                            <p:strVal val="2/3*#ppt_w"/>
                                          </p:val>
                                        </p:tav>
                                        <p:tav tm="100000">
                                          <p:val>
                                            <p:strVal val="#ppt_w"/>
                                          </p:val>
                                        </p:tav>
                                      </p:tavLst>
                                    </p:anim>
                                    <p:anim calcmode="lin" valueType="num">
                                      <p:cBhvr>
                                        <p:cTn id="380" dur="500" fill="hold"/>
                                        <p:tgtEl>
                                          <p:spTgt spid="1598528"/>
                                        </p:tgtEl>
                                        <p:attrNameLst>
                                          <p:attrName>ppt_h</p:attrName>
                                        </p:attrNameLst>
                                      </p:cBhvr>
                                      <p:tavLst>
                                        <p:tav tm="0">
                                          <p:val>
                                            <p:strVal val="2/3*#ppt_h"/>
                                          </p:val>
                                        </p:tav>
                                        <p:tav tm="100000">
                                          <p:val>
                                            <p:strVal val="#ppt_h"/>
                                          </p:val>
                                        </p:tav>
                                      </p:tavLst>
                                    </p:anim>
                                  </p:childTnLst>
                                </p:cTn>
                              </p:par>
                            </p:childTnLst>
                          </p:cTn>
                        </p:par>
                      </p:childTnLst>
                    </p:cTn>
                  </p:par>
                  <p:par>
                    <p:cTn id="381" fill="hold" nodeType="clickPar">
                      <p:stCondLst>
                        <p:cond delay="indefinite"/>
                      </p:stCondLst>
                      <p:childTnLst>
                        <p:par>
                          <p:cTn id="382" fill="hold" nodeType="withGroup">
                            <p:stCondLst>
                              <p:cond delay="0"/>
                            </p:stCondLst>
                            <p:childTnLst>
                              <p:par>
                                <p:cTn id="383" presetID="23" presetClass="entr" presetSubtype="272" fill="hold" grpId="0" nodeType="clickEffect">
                                  <p:stCondLst>
                                    <p:cond delay="0"/>
                                  </p:stCondLst>
                                  <p:childTnLst>
                                    <p:set>
                                      <p:cBhvr>
                                        <p:cTn id="384" dur="1" fill="hold">
                                          <p:stCondLst>
                                            <p:cond delay="0"/>
                                          </p:stCondLst>
                                        </p:cTn>
                                        <p:tgtEl>
                                          <p:spTgt spid="1598529"/>
                                        </p:tgtEl>
                                        <p:attrNameLst>
                                          <p:attrName>style.visibility</p:attrName>
                                        </p:attrNameLst>
                                      </p:cBhvr>
                                      <p:to>
                                        <p:strVal val="visible"/>
                                      </p:to>
                                    </p:set>
                                    <p:anim calcmode="lin" valueType="num">
                                      <p:cBhvr>
                                        <p:cTn id="385" dur="500" fill="hold"/>
                                        <p:tgtEl>
                                          <p:spTgt spid="1598529"/>
                                        </p:tgtEl>
                                        <p:attrNameLst>
                                          <p:attrName>ppt_w</p:attrName>
                                        </p:attrNameLst>
                                      </p:cBhvr>
                                      <p:tavLst>
                                        <p:tav tm="0">
                                          <p:val>
                                            <p:strVal val="2/3*#ppt_w"/>
                                          </p:val>
                                        </p:tav>
                                        <p:tav tm="100000">
                                          <p:val>
                                            <p:strVal val="#ppt_w"/>
                                          </p:val>
                                        </p:tav>
                                      </p:tavLst>
                                    </p:anim>
                                    <p:anim calcmode="lin" valueType="num">
                                      <p:cBhvr>
                                        <p:cTn id="386" dur="500" fill="hold"/>
                                        <p:tgtEl>
                                          <p:spTgt spid="1598529"/>
                                        </p:tgtEl>
                                        <p:attrNameLst>
                                          <p:attrName>ppt_h</p:attrName>
                                        </p:attrNameLst>
                                      </p:cBhvr>
                                      <p:tavLst>
                                        <p:tav tm="0">
                                          <p:val>
                                            <p:strVal val="2/3*#ppt_h"/>
                                          </p:val>
                                        </p:tav>
                                        <p:tav tm="100000">
                                          <p:val>
                                            <p:strVal val="#ppt_h"/>
                                          </p:val>
                                        </p:tav>
                                      </p:tavLst>
                                    </p:anim>
                                  </p:childTnLst>
                                </p:cTn>
                              </p:par>
                            </p:childTnLst>
                          </p:cTn>
                        </p:par>
                      </p:childTnLst>
                    </p:cTn>
                  </p:par>
                  <p:par>
                    <p:cTn id="387" fill="hold" nodeType="clickPar">
                      <p:stCondLst>
                        <p:cond delay="indefinite"/>
                      </p:stCondLst>
                      <p:childTnLst>
                        <p:par>
                          <p:cTn id="388" fill="hold" nodeType="withGroup">
                            <p:stCondLst>
                              <p:cond delay="0"/>
                            </p:stCondLst>
                            <p:childTnLst>
                              <p:par>
                                <p:cTn id="389" presetID="23" presetClass="entr" presetSubtype="272" fill="hold" grpId="0" nodeType="clickEffect">
                                  <p:stCondLst>
                                    <p:cond delay="0"/>
                                  </p:stCondLst>
                                  <p:childTnLst>
                                    <p:set>
                                      <p:cBhvr>
                                        <p:cTn id="390" dur="1" fill="hold">
                                          <p:stCondLst>
                                            <p:cond delay="0"/>
                                          </p:stCondLst>
                                        </p:cTn>
                                        <p:tgtEl>
                                          <p:spTgt spid="1598530"/>
                                        </p:tgtEl>
                                        <p:attrNameLst>
                                          <p:attrName>style.visibility</p:attrName>
                                        </p:attrNameLst>
                                      </p:cBhvr>
                                      <p:to>
                                        <p:strVal val="visible"/>
                                      </p:to>
                                    </p:set>
                                    <p:anim calcmode="lin" valueType="num">
                                      <p:cBhvr>
                                        <p:cTn id="391" dur="500" fill="hold"/>
                                        <p:tgtEl>
                                          <p:spTgt spid="1598530"/>
                                        </p:tgtEl>
                                        <p:attrNameLst>
                                          <p:attrName>ppt_w</p:attrName>
                                        </p:attrNameLst>
                                      </p:cBhvr>
                                      <p:tavLst>
                                        <p:tav tm="0">
                                          <p:val>
                                            <p:strVal val="2/3*#ppt_w"/>
                                          </p:val>
                                        </p:tav>
                                        <p:tav tm="100000">
                                          <p:val>
                                            <p:strVal val="#ppt_w"/>
                                          </p:val>
                                        </p:tav>
                                      </p:tavLst>
                                    </p:anim>
                                    <p:anim calcmode="lin" valueType="num">
                                      <p:cBhvr>
                                        <p:cTn id="392" dur="500" fill="hold"/>
                                        <p:tgtEl>
                                          <p:spTgt spid="1598530"/>
                                        </p:tgtEl>
                                        <p:attrNameLst>
                                          <p:attrName>ppt_h</p:attrName>
                                        </p:attrNameLst>
                                      </p:cBhvr>
                                      <p:tavLst>
                                        <p:tav tm="0">
                                          <p:val>
                                            <p:strVal val="2/3*#ppt_h"/>
                                          </p:val>
                                        </p:tav>
                                        <p:tav tm="100000">
                                          <p:val>
                                            <p:strVal val="#ppt_h"/>
                                          </p:val>
                                        </p:tav>
                                      </p:tavLst>
                                    </p:anim>
                                  </p:childTnLst>
                                </p:cTn>
                              </p:par>
                            </p:childTnLst>
                          </p:cTn>
                        </p:par>
                      </p:childTnLst>
                    </p:cTn>
                  </p:par>
                  <p:par>
                    <p:cTn id="393" fill="hold" nodeType="clickPar">
                      <p:stCondLst>
                        <p:cond delay="indefinite"/>
                      </p:stCondLst>
                      <p:childTnLst>
                        <p:par>
                          <p:cTn id="394" fill="hold" nodeType="withGroup">
                            <p:stCondLst>
                              <p:cond delay="0"/>
                            </p:stCondLst>
                            <p:childTnLst>
                              <p:par>
                                <p:cTn id="395" presetID="23" presetClass="entr" presetSubtype="272" fill="hold" grpId="0" nodeType="clickEffect">
                                  <p:stCondLst>
                                    <p:cond delay="0"/>
                                  </p:stCondLst>
                                  <p:childTnLst>
                                    <p:set>
                                      <p:cBhvr>
                                        <p:cTn id="396" dur="1" fill="hold">
                                          <p:stCondLst>
                                            <p:cond delay="0"/>
                                          </p:stCondLst>
                                        </p:cTn>
                                        <p:tgtEl>
                                          <p:spTgt spid="1598531"/>
                                        </p:tgtEl>
                                        <p:attrNameLst>
                                          <p:attrName>style.visibility</p:attrName>
                                        </p:attrNameLst>
                                      </p:cBhvr>
                                      <p:to>
                                        <p:strVal val="visible"/>
                                      </p:to>
                                    </p:set>
                                    <p:anim calcmode="lin" valueType="num">
                                      <p:cBhvr>
                                        <p:cTn id="397" dur="500" fill="hold"/>
                                        <p:tgtEl>
                                          <p:spTgt spid="1598531"/>
                                        </p:tgtEl>
                                        <p:attrNameLst>
                                          <p:attrName>ppt_w</p:attrName>
                                        </p:attrNameLst>
                                      </p:cBhvr>
                                      <p:tavLst>
                                        <p:tav tm="0">
                                          <p:val>
                                            <p:strVal val="2/3*#ppt_w"/>
                                          </p:val>
                                        </p:tav>
                                        <p:tav tm="100000">
                                          <p:val>
                                            <p:strVal val="#ppt_w"/>
                                          </p:val>
                                        </p:tav>
                                      </p:tavLst>
                                    </p:anim>
                                    <p:anim calcmode="lin" valueType="num">
                                      <p:cBhvr>
                                        <p:cTn id="398" dur="500" fill="hold"/>
                                        <p:tgtEl>
                                          <p:spTgt spid="1598531"/>
                                        </p:tgtEl>
                                        <p:attrNameLst>
                                          <p:attrName>ppt_h</p:attrName>
                                        </p:attrNameLst>
                                      </p:cBhvr>
                                      <p:tavLst>
                                        <p:tav tm="0">
                                          <p:val>
                                            <p:strVal val="2/3*#ppt_h"/>
                                          </p:val>
                                        </p:tav>
                                        <p:tav tm="100000">
                                          <p:val>
                                            <p:strVal val="#ppt_h"/>
                                          </p:val>
                                        </p:tav>
                                      </p:tavLst>
                                    </p:anim>
                                  </p:childTnLst>
                                </p:cTn>
                              </p:par>
                            </p:childTnLst>
                          </p:cTn>
                        </p:par>
                      </p:childTnLst>
                    </p:cTn>
                  </p:par>
                  <p:par>
                    <p:cTn id="399" fill="hold" nodeType="clickPar">
                      <p:stCondLst>
                        <p:cond delay="indefinite"/>
                      </p:stCondLst>
                      <p:childTnLst>
                        <p:par>
                          <p:cTn id="400" fill="hold" nodeType="withGroup">
                            <p:stCondLst>
                              <p:cond delay="0"/>
                            </p:stCondLst>
                            <p:childTnLst>
                              <p:par>
                                <p:cTn id="401" presetID="23" presetClass="entr" presetSubtype="272" fill="hold" grpId="0" nodeType="clickEffect">
                                  <p:stCondLst>
                                    <p:cond delay="0"/>
                                  </p:stCondLst>
                                  <p:childTnLst>
                                    <p:set>
                                      <p:cBhvr>
                                        <p:cTn id="402" dur="1" fill="hold">
                                          <p:stCondLst>
                                            <p:cond delay="0"/>
                                          </p:stCondLst>
                                        </p:cTn>
                                        <p:tgtEl>
                                          <p:spTgt spid="1598532"/>
                                        </p:tgtEl>
                                        <p:attrNameLst>
                                          <p:attrName>style.visibility</p:attrName>
                                        </p:attrNameLst>
                                      </p:cBhvr>
                                      <p:to>
                                        <p:strVal val="visible"/>
                                      </p:to>
                                    </p:set>
                                    <p:anim calcmode="lin" valueType="num">
                                      <p:cBhvr>
                                        <p:cTn id="403" dur="500" fill="hold"/>
                                        <p:tgtEl>
                                          <p:spTgt spid="1598532"/>
                                        </p:tgtEl>
                                        <p:attrNameLst>
                                          <p:attrName>ppt_w</p:attrName>
                                        </p:attrNameLst>
                                      </p:cBhvr>
                                      <p:tavLst>
                                        <p:tav tm="0">
                                          <p:val>
                                            <p:strVal val="2/3*#ppt_w"/>
                                          </p:val>
                                        </p:tav>
                                        <p:tav tm="100000">
                                          <p:val>
                                            <p:strVal val="#ppt_w"/>
                                          </p:val>
                                        </p:tav>
                                      </p:tavLst>
                                    </p:anim>
                                    <p:anim calcmode="lin" valueType="num">
                                      <p:cBhvr>
                                        <p:cTn id="404" dur="500" fill="hold"/>
                                        <p:tgtEl>
                                          <p:spTgt spid="1598532"/>
                                        </p:tgtEl>
                                        <p:attrNameLst>
                                          <p:attrName>ppt_h</p:attrName>
                                        </p:attrNameLst>
                                      </p:cBhvr>
                                      <p:tavLst>
                                        <p:tav tm="0">
                                          <p:val>
                                            <p:strVal val="2/3*#ppt_h"/>
                                          </p:val>
                                        </p:tav>
                                        <p:tav tm="100000">
                                          <p:val>
                                            <p:strVal val="#ppt_h"/>
                                          </p:val>
                                        </p:tav>
                                      </p:tavLst>
                                    </p:anim>
                                  </p:childTnLst>
                                </p:cTn>
                              </p:par>
                            </p:childTnLst>
                          </p:cTn>
                        </p:par>
                      </p:childTnLst>
                    </p:cTn>
                  </p:par>
                  <p:par>
                    <p:cTn id="405" fill="hold" nodeType="clickPar">
                      <p:stCondLst>
                        <p:cond delay="indefinite"/>
                      </p:stCondLst>
                      <p:childTnLst>
                        <p:par>
                          <p:cTn id="406" fill="hold" nodeType="withGroup">
                            <p:stCondLst>
                              <p:cond delay="0"/>
                            </p:stCondLst>
                            <p:childTnLst>
                              <p:par>
                                <p:cTn id="407" presetID="23" presetClass="entr" presetSubtype="272" fill="hold" grpId="0" nodeType="clickEffect">
                                  <p:stCondLst>
                                    <p:cond delay="0"/>
                                  </p:stCondLst>
                                  <p:childTnLst>
                                    <p:set>
                                      <p:cBhvr>
                                        <p:cTn id="408" dur="1" fill="hold">
                                          <p:stCondLst>
                                            <p:cond delay="0"/>
                                          </p:stCondLst>
                                        </p:cTn>
                                        <p:tgtEl>
                                          <p:spTgt spid="1598533"/>
                                        </p:tgtEl>
                                        <p:attrNameLst>
                                          <p:attrName>style.visibility</p:attrName>
                                        </p:attrNameLst>
                                      </p:cBhvr>
                                      <p:to>
                                        <p:strVal val="visible"/>
                                      </p:to>
                                    </p:set>
                                    <p:anim calcmode="lin" valueType="num">
                                      <p:cBhvr>
                                        <p:cTn id="409" dur="500" fill="hold"/>
                                        <p:tgtEl>
                                          <p:spTgt spid="1598533"/>
                                        </p:tgtEl>
                                        <p:attrNameLst>
                                          <p:attrName>ppt_w</p:attrName>
                                        </p:attrNameLst>
                                      </p:cBhvr>
                                      <p:tavLst>
                                        <p:tav tm="0">
                                          <p:val>
                                            <p:strVal val="2/3*#ppt_w"/>
                                          </p:val>
                                        </p:tav>
                                        <p:tav tm="100000">
                                          <p:val>
                                            <p:strVal val="#ppt_w"/>
                                          </p:val>
                                        </p:tav>
                                      </p:tavLst>
                                    </p:anim>
                                    <p:anim calcmode="lin" valueType="num">
                                      <p:cBhvr>
                                        <p:cTn id="410" dur="500" fill="hold"/>
                                        <p:tgtEl>
                                          <p:spTgt spid="1598533"/>
                                        </p:tgtEl>
                                        <p:attrNameLst>
                                          <p:attrName>ppt_h</p:attrName>
                                        </p:attrNameLst>
                                      </p:cBhvr>
                                      <p:tavLst>
                                        <p:tav tm="0">
                                          <p:val>
                                            <p:strVal val="2/3*#ppt_h"/>
                                          </p:val>
                                        </p:tav>
                                        <p:tav tm="100000">
                                          <p:val>
                                            <p:strVal val="#ppt_h"/>
                                          </p:val>
                                        </p:tav>
                                      </p:tavLst>
                                    </p:anim>
                                  </p:childTnLst>
                                </p:cTn>
                              </p:par>
                            </p:childTnLst>
                          </p:cTn>
                        </p:par>
                      </p:childTnLst>
                    </p:cTn>
                  </p:par>
                  <p:par>
                    <p:cTn id="411" fill="hold" nodeType="clickPar">
                      <p:stCondLst>
                        <p:cond delay="indefinite"/>
                      </p:stCondLst>
                      <p:childTnLst>
                        <p:par>
                          <p:cTn id="412" fill="hold" nodeType="withGroup">
                            <p:stCondLst>
                              <p:cond delay="0"/>
                            </p:stCondLst>
                            <p:childTnLst>
                              <p:par>
                                <p:cTn id="413" presetID="23" presetClass="entr" presetSubtype="272" fill="hold" grpId="0" nodeType="clickEffect">
                                  <p:stCondLst>
                                    <p:cond delay="0"/>
                                  </p:stCondLst>
                                  <p:childTnLst>
                                    <p:set>
                                      <p:cBhvr>
                                        <p:cTn id="414" dur="1" fill="hold">
                                          <p:stCondLst>
                                            <p:cond delay="0"/>
                                          </p:stCondLst>
                                        </p:cTn>
                                        <p:tgtEl>
                                          <p:spTgt spid="1598534"/>
                                        </p:tgtEl>
                                        <p:attrNameLst>
                                          <p:attrName>style.visibility</p:attrName>
                                        </p:attrNameLst>
                                      </p:cBhvr>
                                      <p:to>
                                        <p:strVal val="visible"/>
                                      </p:to>
                                    </p:set>
                                    <p:anim calcmode="lin" valueType="num">
                                      <p:cBhvr>
                                        <p:cTn id="415" dur="500" fill="hold"/>
                                        <p:tgtEl>
                                          <p:spTgt spid="1598534"/>
                                        </p:tgtEl>
                                        <p:attrNameLst>
                                          <p:attrName>ppt_w</p:attrName>
                                        </p:attrNameLst>
                                      </p:cBhvr>
                                      <p:tavLst>
                                        <p:tav tm="0">
                                          <p:val>
                                            <p:strVal val="2/3*#ppt_w"/>
                                          </p:val>
                                        </p:tav>
                                        <p:tav tm="100000">
                                          <p:val>
                                            <p:strVal val="#ppt_w"/>
                                          </p:val>
                                        </p:tav>
                                      </p:tavLst>
                                    </p:anim>
                                    <p:anim calcmode="lin" valueType="num">
                                      <p:cBhvr>
                                        <p:cTn id="416" dur="500" fill="hold"/>
                                        <p:tgtEl>
                                          <p:spTgt spid="1598534"/>
                                        </p:tgtEl>
                                        <p:attrNameLst>
                                          <p:attrName>ppt_h</p:attrName>
                                        </p:attrNameLst>
                                      </p:cBhvr>
                                      <p:tavLst>
                                        <p:tav tm="0">
                                          <p:val>
                                            <p:strVal val="2/3*#ppt_h"/>
                                          </p:val>
                                        </p:tav>
                                        <p:tav tm="100000">
                                          <p:val>
                                            <p:strVal val="#ppt_h"/>
                                          </p:val>
                                        </p:tav>
                                      </p:tavLst>
                                    </p:anim>
                                  </p:childTnLst>
                                </p:cTn>
                              </p:par>
                            </p:childTnLst>
                          </p:cTn>
                        </p:par>
                      </p:childTnLst>
                    </p:cTn>
                  </p:par>
                  <p:par>
                    <p:cTn id="417" fill="hold" nodeType="clickPar">
                      <p:stCondLst>
                        <p:cond delay="indefinite"/>
                      </p:stCondLst>
                      <p:childTnLst>
                        <p:par>
                          <p:cTn id="418" fill="hold" nodeType="withGroup">
                            <p:stCondLst>
                              <p:cond delay="0"/>
                            </p:stCondLst>
                            <p:childTnLst>
                              <p:par>
                                <p:cTn id="419" presetID="23" presetClass="entr" presetSubtype="272" fill="hold" grpId="0" nodeType="clickEffect">
                                  <p:stCondLst>
                                    <p:cond delay="0"/>
                                  </p:stCondLst>
                                  <p:childTnLst>
                                    <p:set>
                                      <p:cBhvr>
                                        <p:cTn id="420" dur="1" fill="hold">
                                          <p:stCondLst>
                                            <p:cond delay="0"/>
                                          </p:stCondLst>
                                        </p:cTn>
                                        <p:tgtEl>
                                          <p:spTgt spid="1598535"/>
                                        </p:tgtEl>
                                        <p:attrNameLst>
                                          <p:attrName>style.visibility</p:attrName>
                                        </p:attrNameLst>
                                      </p:cBhvr>
                                      <p:to>
                                        <p:strVal val="visible"/>
                                      </p:to>
                                    </p:set>
                                    <p:anim calcmode="lin" valueType="num">
                                      <p:cBhvr>
                                        <p:cTn id="421" dur="500" fill="hold"/>
                                        <p:tgtEl>
                                          <p:spTgt spid="1598535"/>
                                        </p:tgtEl>
                                        <p:attrNameLst>
                                          <p:attrName>ppt_w</p:attrName>
                                        </p:attrNameLst>
                                      </p:cBhvr>
                                      <p:tavLst>
                                        <p:tav tm="0">
                                          <p:val>
                                            <p:strVal val="2/3*#ppt_w"/>
                                          </p:val>
                                        </p:tav>
                                        <p:tav tm="100000">
                                          <p:val>
                                            <p:strVal val="#ppt_w"/>
                                          </p:val>
                                        </p:tav>
                                      </p:tavLst>
                                    </p:anim>
                                    <p:anim calcmode="lin" valueType="num">
                                      <p:cBhvr>
                                        <p:cTn id="422" dur="500" fill="hold"/>
                                        <p:tgtEl>
                                          <p:spTgt spid="1598535"/>
                                        </p:tgtEl>
                                        <p:attrNameLst>
                                          <p:attrName>ppt_h</p:attrName>
                                        </p:attrNameLst>
                                      </p:cBhvr>
                                      <p:tavLst>
                                        <p:tav tm="0">
                                          <p:val>
                                            <p:strVal val="2/3*#ppt_h"/>
                                          </p:val>
                                        </p:tav>
                                        <p:tav tm="100000">
                                          <p:val>
                                            <p:strVal val="#ppt_h"/>
                                          </p:val>
                                        </p:tav>
                                      </p:tavLst>
                                    </p:anim>
                                  </p:childTnLst>
                                </p:cTn>
                              </p:par>
                            </p:childTnLst>
                          </p:cTn>
                        </p:par>
                      </p:childTnLst>
                    </p:cTn>
                  </p:par>
                  <p:par>
                    <p:cTn id="423" fill="hold" nodeType="clickPar">
                      <p:stCondLst>
                        <p:cond delay="indefinite"/>
                      </p:stCondLst>
                      <p:childTnLst>
                        <p:par>
                          <p:cTn id="424" fill="hold" nodeType="withGroup">
                            <p:stCondLst>
                              <p:cond delay="0"/>
                            </p:stCondLst>
                            <p:childTnLst>
                              <p:par>
                                <p:cTn id="425" presetID="23" presetClass="entr" presetSubtype="272" fill="hold" grpId="0" nodeType="clickEffect">
                                  <p:stCondLst>
                                    <p:cond delay="0"/>
                                  </p:stCondLst>
                                  <p:childTnLst>
                                    <p:set>
                                      <p:cBhvr>
                                        <p:cTn id="426" dur="1" fill="hold">
                                          <p:stCondLst>
                                            <p:cond delay="0"/>
                                          </p:stCondLst>
                                        </p:cTn>
                                        <p:tgtEl>
                                          <p:spTgt spid="1598536"/>
                                        </p:tgtEl>
                                        <p:attrNameLst>
                                          <p:attrName>style.visibility</p:attrName>
                                        </p:attrNameLst>
                                      </p:cBhvr>
                                      <p:to>
                                        <p:strVal val="visible"/>
                                      </p:to>
                                    </p:set>
                                    <p:anim calcmode="lin" valueType="num">
                                      <p:cBhvr>
                                        <p:cTn id="427" dur="500" fill="hold"/>
                                        <p:tgtEl>
                                          <p:spTgt spid="1598536"/>
                                        </p:tgtEl>
                                        <p:attrNameLst>
                                          <p:attrName>ppt_w</p:attrName>
                                        </p:attrNameLst>
                                      </p:cBhvr>
                                      <p:tavLst>
                                        <p:tav tm="0">
                                          <p:val>
                                            <p:strVal val="2/3*#ppt_w"/>
                                          </p:val>
                                        </p:tav>
                                        <p:tav tm="100000">
                                          <p:val>
                                            <p:strVal val="#ppt_w"/>
                                          </p:val>
                                        </p:tav>
                                      </p:tavLst>
                                    </p:anim>
                                    <p:anim calcmode="lin" valueType="num">
                                      <p:cBhvr>
                                        <p:cTn id="428" dur="500" fill="hold"/>
                                        <p:tgtEl>
                                          <p:spTgt spid="1598536"/>
                                        </p:tgtEl>
                                        <p:attrNameLst>
                                          <p:attrName>ppt_h</p:attrName>
                                        </p:attrNameLst>
                                      </p:cBhvr>
                                      <p:tavLst>
                                        <p:tav tm="0">
                                          <p:val>
                                            <p:strVal val="2/3*#ppt_h"/>
                                          </p:val>
                                        </p:tav>
                                        <p:tav tm="100000">
                                          <p:val>
                                            <p:strVal val="#ppt_h"/>
                                          </p:val>
                                        </p:tav>
                                      </p:tavLst>
                                    </p:anim>
                                  </p:childTnLst>
                                </p:cTn>
                              </p:par>
                            </p:childTnLst>
                          </p:cTn>
                        </p:par>
                      </p:childTnLst>
                    </p:cTn>
                  </p:par>
                  <p:par>
                    <p:cTn id="429" fill="hold" nodeType="clickPar">
                      <p:stCondLst>
                        <p:cond delay="indefinite"/>
                      </p:stCondLst>
                      <p:childTnLst>
                        <p:par>
                          <p:cTn id="430" fill="hold" nodeType="withGroup">
                            <p:stCondLst>
                              <p:cond delay="0"/>
                            </p:stCondLst>
                            <p:childTnLst>
                              <p:par>
                                <p:cTn id="431" presetID="23" presetClass="entr" presetSubtype="272" fill="hold" grpId="0" nodeType="clickEffect">
                                  <p:stCondLst>
                                    <p:cond delay="0"/>
                                  </p:stCondLst>
                                  <p:childTnLst>
                                    <p:set>
                                      <p:cBhvr>
                                        <p:cTn id="432" dur="1" fill="hold">
                                          <p:stCondLst>
                                            <p:cond delay="0"/>
                                          </p:stCondLst>
                                        </p:cTn>
                                        <p:tgtEl>
                                          <p:spTgt spid="1598537"/>
                                        </p:tgtEl>
                                        <p:attrNameLst>
                                          <p:attrName>style.visibility</p:attrName>
                                        </p:attrNameLst>
                                      </p:cBhvr>
                                      <p:to>
                                        <p:strVal val="visible"/>
                                      </p:to>
                                    </p:set>
                                    <p:anim calcmode="lin" valueType="num">
                                      <p:cBhvr>
                                        <p:cTn id="433" dur="500" fill="hold"/>
                                        <p:tgtEl>
                                          <p:spTgt spid="1598537"/>
                                        </p:tgtEl>
                                        <p:attrNameLst>
                                          <p:attrName>ppt_w</p:attrName>
                                        </p:attrNameLst>
                                      </p:cBhvr>
                                      <p:tavLst>
                                        <p:tav tm="0">
                                          <p:val>
                                            <p:strVal val="2/3*#ppt_w"/>
                                          </p:val>
                                        </p:tav>
                                        <p:tav tm="100000">
                                          <p:val>
                                            <p:strVal val="#ppt_w"/>
                                          </p:val>
                                        </p:tav>
                                      </p:tavLst>
                                    </p:anim>
                                    <p:anim calcmode="lin" valueType="num">
                                      <p:cBhvr>
                                        <p:cTn id="434" dur="500" fill="hold"/>
                                        <p:tgtEl>
                                          <p:spTgt spid="1598537"/>
                                        </p:tgtEl>
                                        <p:attrNameLst>
                                          <p:attrName>ppt_h</p:attrName>
                                        </p:attrNameLst>
                                      </p:cBhvr>
                                      <p:tavLst>
                                        <p:tav tm="0">
                                          <p:val>
                                            <p:strVal val="2/3*#ppt_h"/>
                                          </p:val>
                                        </p:tav>
                                        <p:tav tm="100000">
                                          <p:val>
                                            <p:strVal val="#ppt_h"/>
                                          </p:val>
                                        </p:tav>
                                      </p:tavLst>
                                    </p:anim>
                                  </p:childTnLst>
                                </p:cTn>
                              </p:par>
                            </p:childTnLst>
                          </p:cTn>
                        </p:par>
                      </p:childTnLst>
                    </p:cTn>
                  </p:par>
                  <p:par>
                    <p:cTn id="435" fill="hold" nodeType="clickPar">
                      <p:stCondLst>
                        <p:cond delay="indefinite"/>
                      </p:stCondLst>
                      <p:childTnLst>
                        <p:par>
                          <p:cTn id="436" fill="hold" nodeType="withGroup">
                            <p:stCondLst>
                              <p:cond delay="0"/>
                            </p:stCondLst>
                            <p:childTnLst>
                              <p:par>
                                <p:cTn id="437" presetID="23" presetClass="entr" presetSubtype="272" fill="hold" grpId="0" nodeType="clickEffect">
                                  <p:stCondLst>
                                    <p:cond delay="0"/>
                                  </p:stCondLst>
                                  <p:childTnLst>
                                    <p:set>
                                      <p:cBhvr>
                                        <p:cTn id="438" dur="1" fill="hold">
                                          <p:stCondLst>
                                            <p:cond delay="0"/>
                                          </p:stCondLst>
                                        </p:cTn>
                                        <p:tgtEl>
                                          <p:spTgt spid="1598538"/>
                                        </p:tgtEl>
                                        <p:attrNameLst>
                                          <p:attrName>style.visibility</p:attrName>
                                        </p:attrNameLst>
                                      </p:cBhvr>
                                      <p:to>
                                        <p:strVal val="visible"/>
                                      </p:to>
                                    </p:set>
                                    <p:anim calcmode="lin" valueType="num">
                                      <p:cBhvr>
                                        <p:cTn id="439" dur="500" fill="hold"/>
                                        <p:tgtEl>
                                          <p:spTgt spid="1598538"/>
                                        </p:tgtEl>
                                        <p:attrNameLst>
                                          <p:attrName>ppt_w</p:attrName>
                                        </p:attrNameLst>
                                      </p:cBhvr>
                                      <p:tavLst>
                                        <p:tav tm="0">
                                          <p:val>
                                            <p:strVal val="2/3*#ppt_w"/>
                                          </p:val>
                                        </p:tav>
                                        <p:tav tm="100000">
                                          <p:val>
                                            <p:strVal val="#ppt_w"/>
                                          </p:val>
                                        </p:tav>
                                      </p:tavLst>
                                    </p:anim>
                                    <p:anim calcmode="lin" valueType="num">
                                      <p:cBhvr>
                                        <p:cTn id="440" dur="500" fill="hold"/>
                                        <p:tgtEl>
                                          <p:spTgt spid="1598538"/>
                                        </p:tgtEl>
                                        <p:attrNameLst>
                                          <p:attrName>ppt_h</p:attrName>
                                        </p:attrNameLst>
                                      </p:cBhvr>
                                      <p:tavLst>
                                        <p:tav tm="0">
                                          <p:val>
                                            <p:strVal val="2/3*#ppt_h"/>
                                          </p:val>
                                        </p:tav>
                                        <p:tav tm="100000">
                                          <p:val>
                                            <p:strVal val="#ppt_h"/>
                                          </p:val>
                                        </p:tav>
                                      </p:tavLst>
                                    </p:anim>
                                  </p:childTnLst>
                                </p:cTn>
                              </p:par>
                            </p:childTnLst>
                          </p:cTn>
                        </p:par>
                      </p:childTnLst>
                    </p:cTn>
                  </p:par>
                  <p:par>
                    <p:cTn id="441" fill="hold" nodeType="clickPar">
                      <p:stCondLst>
                        <p:cond delay="indefinite"/>
                      </p:stCondLst>
                      <p:childTnLst>
                        <p:par>
                          <p:cTn id="442" fill="hold" nodeType="withGroup">
                            <p:stCondLst>
                              <p:cond delay="0"/>
                            </p:stCondLst>
                            <p:childTnLst>
                              <p:par>
                                <p:cTn id="443" presetID="23" presetClass="entr" presetSubtype="272" fill="hold" grpId="0" nodeType="clickEffect">
                                  <p:stCondLst>
                                    <p:cond delay="0"/>
                                  </p:stCondLst>
                                  <p:childTnLst>
                                    <p:set>
                                      <p:cBhvr>
                                        <p:cTn id="444" dur="1" fill="hold">
                                          <p:stCondLst>
                                            <p:cond delay="0"/>
                                          </p:stCondLst>
                                        </p:cTn>
                                        <p:tgtEl>
                                          <p:spTgt spid="1598539"/>
                                        </p:tgtEl>
                                        <p:attrNameLst>
                                          <p:attrName>style.visibility</p:attrName>
                                        </p:attrNameLst>
                                      </p:cBhvr>
                                      <p:to>
                                        <p:strVal val="visible"/>
                                      </p:to>
                                    </p:set>
                                    <p:anim calcmode="lin" valueType="num">
                                      <p:cBhvr>
                                        <p:cTn id="445" dur="500" fill="hold"/>
                                        <p:tgtEl>
                                          <p:spTgt spid="1598539"/>
                                        </p:tgtEl>
                                        <p:attrNameLst>
                                          <p:attrName>ppt_w</p:attrName>
                                        </p:attrNameLst>
                                      </p:cBhvr>
                                      <p:tavLst>
                                        <p:tav tm="0">
                                          <p:val>
                                            <p:strVal val="2/3*#ppt_w"/>
                                          </p:val>
                                        </p:tav>
                                        <p:tav tm="100000">
                                          <p:val>
                                            <p:strVal val="#ppt_w"/>
                                          </p:val>
                                        </p:tav>
                                      </p:tavLst>
                                    </p:anim>
                                    <p:anim calcmode="lin" valueType="num">
                                      <p:cBhvr>
                                        <p:cTn id="446" dur="500" fill="hold"/>
                                        <p:tgtEl>
                                          <p:spTgt spid="1598539"/>
                                        </p:tgtEl>
                                        <p:attrNameLst>
                                          <p:attrName>ppt_h</p:attrName>
                                        </p:attrNameLst>
                                      </p:cBhvr>
                                      <p:tavLst>
                                        <p:tav tm="0">
                                          <p:val>
                                            <p:strVal val="2/3*#ppt_h"/>
                                          </p:val>
                                        </p:tav>
                                        <p:tav tm="100000">
                                          <p:val>
                                            <p:strVal val="#ppt_h"/>
                                          </p:val>
                                        </p:tav>
                                      </p:tavLst>
                                    </p:anim>
                                  </p:childTnLst>
                                </p:cTn>
                              </p:par>
                            </p:childTnLst>
                          </p:cTn>
                        </p:par>
                      </p:childTnLst>
                    </p:cTn>
                  </p:par>
                  <p:par>
                    <p:cTn id="447" fill="hold" nodeType="clickPar">
                      <p:stCondLst>
                        <p:cond delay="indefinite"/>
                      </p:stCondLst>
                      <p:childTnLst>
                        <p:par>
                          <p:cTn id="448" fill="hold" nodeType="withGroup">
                            <p:stCondLst>
                              <p:cond delay="0"/>
                            </p:stCondLst>
                            <p:childTnLst>
                              <p:par>
                                <p:cTn id="449" presetID="23" presetClass="entr" presetSubtype="272" fill="hold" grpId="0" nodeType="clickEffect">
                                  <p:stCondLst>
                                    <p:cond delay="0"/>
                                  </p:stCondLst>
                                  <p:childTnLst>
                                    <p:set>
                                      <p:cBhvr>
                                        <p:cTn id="450" dur="1" fill="hold">
                                          <p:stCondLst>
                                            <p:cond delay="0"/>
                                          </p:stCondLst>
                                        </p:cTn>
                                        <p:tgtEl>
                                          <p:spTgt spid="1598540"/>
                                        </p:tgtEl>
                                        <p:attrNameLst>
                                          <p:attrName>style.visibility</p:attrName>
                                        </p:attrNameLst>
                                      </p:cBhvr>
                                      <p:to>
                                        <p:strVal val="visible"/>
                                      </p:to>
                                    </p:set>
                                    <p:anim calcmode="lin" valueType="num">
                                      <p:cBhvr>
                                        <p:cTn id="451" dur="500" fill="hold"/>
                                        <p:tgtEl>
                                          <p:spTgt spid="1598540"/>
                                        </p:tgtEl>
                                        <p:attrNameLst>
                                          <p:attrName>ppt_w</p:attrName>
                                        </p:attrNameLst>
                                      </p:cBhvr>
                                      <p:tavLst>
                                        <p:tav tm="0">
                                          <p:val>
                                            <p:strVal val="2/3*#ppt_w"/>
                                          </p:val>
                                        </p:tav>
                                        <p:tav tm="100000">
                                          <p:val>
                                            <p:strVal val="#ppt_w"/>
                                          </p:val>
                                        </p:tav>
                                      </p:tavLst>
                                    </p:anim>
                                    <p:anim calcmode="lin" valueType="num">
                                      <p:cBhvr>
                                        <p:cTn id="452" dur="500" fill="hold"/>
                                        <p:tgtEl>
                                          <p:spTgt spid="1598540"/>
                                        </p:tgtEl>
                                        <p:attrNameLst>
                                          <p:attrName>ppt_h</p:attrName>
                                        </p:attrNameLst>
                                      </p:cBhvr>
                                      <p:tavLst>
                                        <p:tav tm="0">
                                          <p:val>
                                            <p:strVal val="2/3*#ppt_h"/>
                                          </p:val>
                                        </p:tav>
                                        <p:tav tm="100000">
                                          <p:val>
                                            <p:strVal val="#ppt_h"/>
                                          </p:val>
                                        </p:tav>
                                      </p:tavLst>
                                    </p:anim>
                                  </p:childTnLst>
                                </p:cTn>
                              </p:par>
                            </p:childTnLst>
                          </p:cTn>
                        </p:par>
                      </p:childTnLst>
                    </p:cTn>
                  </p:par>
                  <p:par>
                    <p:cTn id="453" fill="hold" nodeType="clickPar">
                      <p:stCondLst>
                        <p:cond delay="indefinite"/>
                      </p:stCondLst>
                      <p:childTnLst>
                        <p:par>
                          <p:cTn id="454" fill="hold" nodeType="withGroup">
                            <p:stCondLst>
                              <p:cond delay="0"/>
                            </p:stCondLst>
                            <p:childTnLst>
                              <p:par>
                                <p:cTn id="455" presetID="23" presetClass="entr" presetSubtype="272" fill="hold" grpId="0" nodeType="clickEffect">
                                  <p:stCondLst>
                                    <p:cond delay="0"/>
                                  </p:stCondLst>
                                  <p:childTnLst>
                                    <p:set>
                                      <p:cBhvr>
                                        <p:cTn id="456" dur="1" fill="hold">
                                          <p:stCondLst>
                                            <p:cond delay="0"/>
                                          </p:stCondLst>
                                        </p:cTn>
                                        <p:tgtEl>
                                          <p:spTgt spid="1598541"/>
                                        </p:tgtEl>
                                        <p:attrNameLst>
                                          <p:attrName>style.visibility</p:attrName>
                                        </p:attrNameLst>
                                      </p:cBhvr>
                                      <p:to>
                                        <p:strVal val="visible"/>
                                      </p:to>
                                    </p:set>
                                    <p:anim calcmode="lin" valueType="num">
                                      <p:cBhvr>
                                        <p:cTn id="457" dur="500" fill="hold"/>
                                        <p:tgtEl>
                                          <p:spTgt spid="1598541"/>
                                        </p:tgtEl>
                                        <p:attrNameLst>
                                          <p:attrName>ppt_w</p:attrName>
                                        </p:attrNameLst>
                                      </p:cBhvr>
                                      <p:tavLst>
                                        <p:tav tm="0">
                                          <p:val>
                                            <p:strVal val="2/3*#ppt_w"/>
                                          </p:val>
                                        </p:tav>
                                        <p:tav tm="100000">
                                          <p:val>
                                            <p:strVal val="#ppt_w"/>
                                          </p:val>
                                        </p:tav>
                                      </p:tavLst>
                                    </p:anim>
                                    <p:anim calcmode="lin" valueType="num">
                                      <p:cBhvr>
                                        <p:cTn id="458" dur="500" fill="hold"/>
                                        <p:tgtEl>
                                          <p:spTgt spid="1598541"/>
                                        </p:tgtEl>
                                        <p:attrNameLst>
                                          <p:attrName>ppt_h</p:attrName>
                                        </p:attrNameLst>
                                      </p:cBhvr>
                                      <p:tavLst>
                                        <p:tav tm="0">
                                          <p:val>
                                            <p:strVal val="2/3*#ppt_h"/>
                                          </p:val>
                                        </p:tav>
                                        <p:tav tm="100000">
                                          <p:val>
                                            <p:strVal val="#ppt_h"/>
                                          </p:val>
                                        </p:tav>
                                      </p:tavLst>
                                    </p:anim>
                                  </p:childTnLst>
                                </p:cTn>
                              </p:par>
                            </p:childTnLst>
                          </p:cTn>
                        </p:par>
                      </p:childTnLst>
                    </p:cTn>
                  </p:par>
                  <p:par>
                    <p:cTn id="459" fill="hold" nodeType="clickPar">
                      <p:stCondLst>
                        <p:cond delay="indefinite"/>
                      </p:stCondLst>
                      <p:childTnLst>
                        <p:par>
                          <p:cTn id="460" fill="hold" nodeType="withGroup">
                            <p:stCondLst>
                              <p:cond delay="0"/>
                            </p:stCondLst>
                            <p:childTnLst>
                              <p:par>
                                <p:cTn id="461" presetID="23" presetClass="entr" presetSubtype="272" fill="hold" grpId="0" nodeType="clickEffect">
                                  <p:stCondLst>
                                    <p:cond delay="0"/>
                                  </p:stCondLst>
                                  <p:childTnLst>
                                    <p:set>
                                      <p:cBhvr>
                                        <p:cTn id="462" dur="1" fill="hold">
                                          <p:stCondLst>
                                            <p:cond delay="0"/>
                                          </p:stCondLst>
                                        </p:cTn>
                                        <p:tgtEl>
                                          <p:spTgt spid="1598542"/>
                                        </p:tgtEl>
                                        <p:attrNameLst>
                                          <p:attrName>style.visibility</p:attrName>
                                        </p:attrNameLst>
                                      </p:cBhvr>
                                      <p:to>
                                        <p:strVal val="visible"/>
                                      </p:to>
                                    </p:set>
                                    <p:anim calcmode="lin" valueType="num">
                                      <p:cBhvr>
                                        <p:cTn id="463" dur="500" fill="hold"/>
                                        <p:tgtEl>
                                          <p:spTgt spid="1598542"/>
                                        </p:tgtEl>
                                        <p:attrNameLst>
                                          <p:attrName>ppt_w</p:attrName>
                                        </p:attrNameLst>
                                      </p:cBhvr>
                                      <p:tavLst>
                                        <p:tav tm="0">
                                          <p:val>
                                            <p:strVal val="2/3*#ppt_w"/>
                                          </p:val>
                                        </p:tav>
                                        <p:tav tm="100000">
                                          <p:val>
                                            <p:strVal val="#ppt_w"/>
                                          </p:val>
                                        </p:tav>
                                      </p:tavLst>
                                    </p:anim>
                                    <p:anim calcmode="lin" valueType="num">
                                      <p:cBhvr>
                                        <p:cTn id="464" dur="500" fill="hold"/>
                                        <p:tgtEl>
                                          <p:spTgt spid="1598542"/>
                                        </p:tgtEl>
                                        <p:attrNameLst>
                                          <p:attrName>ppt_h</p:attrName>
                                        </p:attrNameLst>
                                      </p:cBhvr>
                                      <p:tavLst>
                                        <p:tav tm="0">
                                          <p:val>
                                            <p:strVal val="2/3*#ppt_h"/>
                                          </p:val>
                                        </p:tav>
                                        <p:tav tm="100000">
                                          <p:val>
                                            <p:strVal val="#ppt_h"/>
                                          </p:val>
                                        </p:tav>
                                      </p:tavLst>
                                    </p:anim>
                                  </p:childTnLst>
                                </p:cTn>
                              </p:par>
                            </p:childTnLst>
                          </p:cTn>
                        </p:par>
                      </p:childTnLst>
                    </p:cTn>
                  </p:par>
                  <p:par>
                    <p:cTn id="465" fill="hold" nodeType="clickPar">
                      <p:stCondLst>
                        <p:cond delay="indefinite"/>
                      </p:stCondLst>
                      <p:childTnLst>
                        <p:par>
                          <p:cTn id="466" fill="hold" nodeType="withGroup">
                            <p:stCondLst>
                              <p:cond delay="0"/>
                            </p:stCondLst>
                            <p:childTnLst>
                              <p:par>
                                <p:cTn id="467" presetID="23" presetClass="entr" presetSubtype="272" fill="hold" grpId="0" nodeType="clickEffect">
                                  <p:stCondLst>
                                    <p:cond delay="0"/>
                                  </p:stCondLst>
                                  <p:childTnLst>
                                    <p:set>
                                      <p:cBhvr>
                                        <p:cTn id="468" dur="1" fill="hold">
                                          <p:stCondLst>
                                            <p:cond delay="0"/>
                                          </p:stCondLst>
                                        </p:cTn>
                                        <p:tgtEl>
                                          <p:spTgt spid="1598543"/>
                                        </p:tgtEl>
                                        <p:attrNameLst>
                                          <p:attrName>style.visibility</p:attrName>
                                        </p:attrNameLst>
                                      </p:cBhvr>
                                      <p:to>
                                        <p:strVal val="visible"/>
                                      </p:to>
                                    </p:set>
                                    <p:anim calcmode="lin" valueType="num">
                                      <p:cBhvr>
                                        <p:cTn id="469" dur="500" fill="hold"/>
                                        <p:tgtEl>
                                          <p:spTgt spid="1598543"/>
                                        </p:tgtEl>
                                        <p:attrNameLst>
                                          <p:attrName>ppt_w</p:attrName>
                                        </p:attrNameLst>
                                      </p:cBhvr>
                                      <p:tavLst>
                                        <p:tav tm="0">
                                          <p:val>
                                            <p:strVal val="2/3*#ppt_w"/>
                                          </p:val>
                                        </p:tav>
                                        <p:tav tm="100000">
                                          <p:val>
                                            <p:strVal val="#ppt_w"/>
                                          </p:val>
                                        </p:tav>
                                      </p:tavLst>
                                    </p:anim>
                                    <p:anim calcmode="lin" valueType="num">
                                      <p:cBhvr>
                                        <p:cTn id="470" dur="500" fill="hold"/>
                                        <p:tgtEl>
                                          <p:spTgt spid="1598543"/>
                                        </p:tgtEl>
                                        <p:attrNameLst>
                                          <p:attrName>ppt_h</p:attrName>
                                        </p:attrNameLst>
                                      </p:cBhvr>
                                      <p:tavLst>
                                        <p:tav tm="0">
                                          <p:val>
                                            <p:strVal val="2/3*#ppt_h"/>
                                          </p:val>
                                        </p:tav>
                                        <p:tav tm="100000">
                                          <p:val>
                                            <p:strVal val="#ppt_h"/>
                                          </p:val>
                                        </p:tav>
                                      </p:tavLst>
                                    </p:anim>
                                  </p:childTnLst>
                                </p:cTn>
                              </p:par>
                            </p:childTnLst>
                          </p:cTn>
                        </p:par>
                      </p:childTnLst>
                    </p:cTn>
                  </p:par>
                  <p:par>
                    <p:cTn id="471" fill="hold" nodeType="clickPar">
                      <p:stCondLst>
                        <p:cond delay="indefinite"/>
                      </p:stCondLst>
                      <p:childTnLst>
                        <p:par>
                          <p:cTn id="472" fill="hold" nodeType="withGroup">
                            <p:stCondLst>
                              <p:cond delay="0"/>
                            </p:stCondLst>
                            <p:childTnLst>
                              <p:par>
                                <p:cTn id="473" presetID="23" presetClass="entr" presetSubtype="272" fill="hold" grpId="0" nodeType="clickEffect">
                                  <p:stCondLst>
                                    <p:cond delay="0"/>
                                  </p:stCondLst>
                                  <p:childTnLst>
                                    <p:set>
                                      <p:cBhvr>
                                        <p:cTn id="474" dur="1" fill="hold">
                                          <p:stCondLst>
                                            <p:cond delay="0"/>
                                          </p:stCondLst>
                                        </p:cTn>
                                        <p:tgtEl>
                                          <p:spTgt spid="1598544"/>
                                        </p:tgtEl>
                                        <p:attrNameLst>
                                          <p:attrName>style.visibility</p:attrName>
                                        </p:attrNameLst>
                                      </p:cBhvr>
                                      <p:to>
                                        <p:strVal val="visible"/>
                                      </p:to>
                                    </p:set>
                                    <p:anim calcmode="lin" valueType="num">
                                      <p:cBhvr>
                                        <p:cTn id="475" dur="500" fill="hold"/>
                                        <p:tgtEl>
                                          <p:spTgt spid="1598544"/>
                                        </p:tgtEl>
                                        <p:attrNameLst>
                                          <p:attrName>ppt_w</p:attrName>
                                        </p:attrNameLst>
                                      </p:cBhvr>
                                      <p:tavLst>
                                        <p:tav tm="0">
                                          <p:val>
                                            <p:strVal val="2/3*#ppt_w"/>
                                          </p:val>
                                        </p:tav>
                                        <p:tav tm="100000">
                                          <p:val>
                                            <p:strVal val="#ppt_w"/>
                                          </p:val>
                                        </p:tav>
                                      </p:tavLst>
                                    </p:anim>
                                    <p:anim calcmode="lin" valueType="num">
                                      <p:cBhvr>
                                        <p:cTn id="476" dur="500" fill="hold"/>
                                        <p:tgtEl>
                                          <p:spTgt spid="1598544"/>
                                        </p:tgtEl>
                                        <p:attrNameLst>
                                          <p:attrName>ppt_h</p:attrName>
                                        </p:attrNameLst>
                                      </p:cBhvr>
                                      <p:tavLst>
                                        <p:tav tm="0">
                                          <p:val>
                                            <p:strVal val="2/3*#ppt_h"/>
                                          </p:val>
                                        </p:tav>
                                        <p:tav tm="100000">
                                          <p:val>
                                            <p:strVal val="#ppt_h"/>
                                          </p:val>
                                        </p:tav>
                                      </p:tavLst>
                                    </p:anim>
                                  </p:childTnLst>
                                </p:cTn>
                              </p:par>
                            </p:childTnLst>
                          </p:cTn>
                        </p:par>
                      </p:childTnLst>
                    </p:cTn>
                  </p:par>
                  <p:par>
                    <p:cTn id="477" fill="hold" nodeType="clickPar">
                      <p:stCondLst>
                        <p:cond delay="indefinite"/>
                      </p:stCondLst>
                      <p:childTnLst>
                        <p:par>
                          <p:cTn id="478" fill="hold" nodeType="withGroup">
                            <p:stCondLst>
                              <p:cond delay="0"/>
                            </p:stCondLst>
                            <p:childTnLst>
                              <p:par>
                                <p:cTn id="479" presetID="23" presetClass="entr" presetSubtype="272" fill="hold" grpId="0" nodeType="clickEffect">
                                  <p:stCondLst>
                                    <p:cond delay="0"/>
                                  </p:stCondLst>
                                  <p:childTnLst>
                                    <p:set>
                                      <p:cBhvr>
                                        <p:cTn id="480" dur="1" fill="hold">
                                          <p:stCondLst>
                                            <p:cond delay="0"/>
                                          </p:stCondLst>
                                        </p:cTn>
                                        <p:tgtEl>
                                          <p:spTgt spid="1598545"/>
                                        </p:tgtEl>
                                        <p:attrNameLst>
                                          <p:attrName>style.visibility</p:attrName>
                                        </p:attrNameLst>
                                      </p:cBhvr>
                                      <p:to>
                                        <p:strVal val="visible"/>
                                      </p:to>
                                    </p:set>
                                    <p:anim calcmode="lin" valueType="num">
                                      <p:cBhvr>
                                        <p:cTn id="481" dur="500" fill="hold"/>
                                        <p:tgtEl>
                                          <p:spTgt spid="1598545"/>
                                        </p:tgtEl>
                                        <p:attrNameLst>
                                          <p:attrName>ppt_w</p:attrName>
                                        </p:attrNameLst>
                                      </p:cBhvr>
                                      <p:tavLst>
                                        <p:tav tm="0">
                                          <p:val>
                                            <p:strVal val="2/3*#ppt_w"/>
                                          </p:val>
                                        </p:tav>
                                        <p:tav tm="100000">
                                          <p:val>
                                            <p:strVal val="#ppt_w"/>
                                          </p:val>
                                        </p:tav>
                                      </p:tavLst>
                                    </p:anim>
                                    <p:anim calcmode="lin" valueType="num">
                                      <p:cBhvr>
                                        <p:cTn id="482" dur="500" fill="hold"/>
                                        <p:tgtEl>
                                          <p:spTgt spid="1598545"/>
                                        </p:tgtEl>
                                        <p:attrNameLst>
                                          <p:attrName>ppt_h</p:attrName>
                                        </p:attrNameLst>
                                      </p:cBhvr>
                                      <p:tavLst>
                                        <p:tav tm="0">
                                          <p:val>
                                            <p:strVal val="2/3*#ppt_h"/>
                                          </p:val>
                                        </p:tav>
                                        <p:tav tm="100000">
                                          <p:val>
                                            <p:strVal val="#ppt_h"/>
                                          </p:val>
                                        </p:tav>
                                      </p:tavLst>
                                    </p:anim>
                                  </p:childTnLst>
                                </p:cTn>
                              </p:par>
                            </p:childTnLst>
                          </p:cTn>
                        </p:par>
                      </p:childTnLst>
                    </p:cTn>
                  </p:par>
                  <p:par>
                    <p:cTn id="483" fill="hold" nodeType="clickPar">
                      <p:stCondLst>
                        <p:cond delay="indefinite"/>
                      </p:stCondLst>
                      <p:childTnLst>
                        <p:par>
                          <p:cTn id="484" fill="hold" nodeType="withGroup">
                            <p:stCondLst>
                              <p:cond delay="0"/>
                            </p:stCondLst>
                            <p:childTnLst>
                              <p:par>
                                <p:cTn id="485" presetID="23" presetClass="entr" presetSubtype="272" fill="hold" grpId="0" nodeType="clickEffect">
                                  <p:stCondLst>
                                    <p:cond delay="0"/>
                                  </p:stCondLst>
                                  <p:childTnLst>
                                    <p:set>
                                      <p:cBhvr>
                                        <p:cTn id="486" dur="1" fill="hold">
                                          <p:stCondLst>
                                            <p:cond delay="0"/>
                                          </p:stCondLst>
                                        </p:cTn>
                                        <p:tgtEl>
                                          <p:spTgt spid="1598546"/>
                                        </p:tgtEl>
                                        <p:attrNameLst>
                                          <p:attrName>style.visibility</p:attrName>
                                        </p:attrNameLst>
                                      </p:cBhvr>
                                      <p:to>
                                        <p:strVal val="visible"/>
                                      </p:to>
                                    </p:set>
                                    <p:anim calcmode="lin" valueType="num">
                                      <p:cBhvr>
                                        <p:cTn id="487" dur="500" fill="hold"/>
                                        <p:tgtEl>
                                          <p:spTgt spid="1598546"/>
                                        </p:tgtEl>
                                        <p:attrNameLst>
                                          <p:attrName>ppt_w</p:attrName>
                                        </p:attrNameLst>
                                      </p:cBhvr>
                                      <p:tavLst>
                                        <p:tav tm="0">
                                          <p:val>
                                            <p:strVal val="2/3*#ppt_w"/>
                                          </p:val>
                                        </p:tav>
                                        <p:tav tm="100000">
                                          <p:val>
                                            <p:strVal val="#ppt_w"/>
                                          </p:val>
                                        </p:tav>
                                      </p:tavLst>
                                    </p:anim>
                                    <p:anim calcmode="lin" valueType="num">
                                      <p:cBhvr>
                                        <p:cTn id="488" dur="500" fill="hold"/>
                                        <p:tgtEl>
                                          <p:spTgt spid="1598546"/>
                                        </p:tgtEl>
                                        <p:attrNameLst>
                                          <p:attrName>ppt_h</p:attrName>
                                        </p:attrNameLst>
                                      </p:cBhvr>
                                      <p:tavLst>
                                        <p:tav tm="0">
                                          <p:val>
                                            <p:strVal val="2/3*#ppt_h"/>
                                          </p:val>
                                        </p:tav>
                                        <p:tav tm="100000">
                                          <p:val>
                                            <p:strVal val="#ppt_h"/>
                                          </p:val>
                                        </p:tav>
                                      </p:tavLst>
                                    </p:anim>
                                  </p:childTnLst>
                                </p:cTn>
                              </p:par>
                            </p:childTnLst>
                          </p:cTn>
                        </p:par>
                      </p:childTnLst>
                    </p:cTn>
                  </p:par>
                  <p:par>
                    <p:cTn id="489" fill="hold" nodeType="clickPar">
                      <p:stCondLst>
                        <p:cond delay="indefinite"/>
                      </p:stCondLst>
                      <p:childTnLst>
                        <p:par>
                          <p:cTn id="490" fill="hold" nodeType="withGroup">
                            <p:stCondLst>
                              <p:cond delay="0"/>
                            </p:stCondLst>
                            <p:childTnLst>
                              <p:par>
                                <p:cTn id="491" presetID="23" presetClass="entr" presetSubtype="272" fill="hold" grpId="0" nodeType="clickEffect">
                                  <p:stCondLst>
                                    <p:cond delay="0"/>
                                  </p:stCondLst>
                                  <p:childTnLst>
                                    <p:set>
                                      <p:cBhvr>
                                        <p:cTn id="492" dur="1" fill="hold">
                                          <p:stCondLst>
                                            <p:cond delay="0"/>
                                          </p:stCondLst>
                                        </p:cTn>
                                        <p:tgtEl>
                                          <p:spTgt spid="1598547"/>
                                        </p:tgtEl>
                                        <p:attrNameLst>
                                          <p:attrName>style.visibility</p:attrName>
                                        </p:attrNameLst>
                                      </p:cBhvr>
                                      <p:to>
                                        <p:strVal val="visible"/>
                                      </p:to>
                                    </p:set>
                                    <p:anim calcmode="lin" valueType="num">
                                      <p:cBhvr>
                                        <p:cTn id="493" dur="500" fill="hold"/>
                                        <p:tgtEl>
                                          <p:spTgt spid="1598547"/>
                                        </p:tgtEl>
                                        <p:attrNameLst>
                                          <p:attrName>ppt_w</p:attrName>
                                        </p:attrNameLst>
                                      </p:cBhvr>
                                      <p:tavLst>
                                        <p:tav tm="0">
                                          <p:val>
                                            <p:strVal val="2/3*#ppt_w"/>
                                          </p:val>
                                        </p:tav>
                                        <p:tav tm="100000">
                                          <p:val>
                                            <p:strVal val="#ppt_w"/>
                                          </p:val>
                                        </p:tav>
                                      </p:tavLst>
                                    </p:anim>
                                    <p:anim calcmode="lin" valueType="num">
                                      <p:cBhvr>
                                        <p:cTn id="494" dur="500" fill="hold"/>
                                        <p:tgtEl>
                                          <p:spTgt spid="1598547"/>
                                        </p:tgtEl>
                                        <p:attrNameLst>
                                          <p:attrName>ppt_h</p:attrName>
                                        </p:attrNameLst>
                                      </p:cBhvr>
                                      <p:tavLst>
                                        <p:tav tm="0">
                                          <p:val>
                                            <p:strVal val="2/3*#ppt_h"/>
                                          </p:val>
                                        </p:tav>
                                        <p:tav tm="100000">
                                          <p:val>
                                            <p:strVal val="#ppt_h"/>
                                          </p:val>
                                        </p:tav>
                                      </p:tavLst>
                                    </p:anim>
                                  </p:childTnLst>
                                </p:cTn>
                              </p:par>
                            </p:childTnLst>
                          </p:cTn>
                        </p:par>
                      </p:childTnLst>
                    </p:cTn>
                  </p:par>
                  <p:par>
                    <p:cTn id="495" fill="hold" nodeType="clickPar">
                      <p:stCondLst>
                        <p:cond delay="indefinite"/>
                      </p:stCondLst>
                      <p:childTnLst>
                        <p:par>
                          <p:cTn id="496" fill="hold" nodeType="withGroup">
                            <p:stCondLst>
                              <p:cond delay="0"/>
                            </p:stCondLst>
                            <p:childTnLst>
                              <p:par>
                                <p:cTn id="497" presetID="23" presetClass="entr" presetSubtype="272" fill="hold" grpId="0" nodeType="clickEffect">
                                  <p:stCondLst>
                                    <p:cond delay="0"/>
                                  </p:stCondLst>
                                  <p:childTnLst>
                                    <p:set>
                                      <p:cBhvr>
                                        <p:cTn id="498" dur="1" fill="hold">
                                          <p:stCondLst>
                                            <p:cond delay="0"/>
                                          </p:stCondLst>
                                        </p:cTn>
                                        <p:tgtEl>
                                          <p:spTgt spid="1598548"/>
                                        </p:tgtEl>
                                        <p:attrNameLst>
                                          <p:attrName>style.visibility</p:attrName>
                                        </p:attrNameLst>
                                      </p:cBhvr>
                                      <p:to>
                                        <p:strVal val="visible"/>
                                      </p:to>
                                    </p:set>
                                    <p:anim calcmode="lin" valueType="num">
                                      <p:cBhvr>
                                        <p:cTn id="499" dur="500" fill="hold"/>
                                        <p:tgtEl>
                                          <p:spTgt spid="1598548"/>
                                        </p:tgtEl>
                                        <p:attrNameLst>
                                          <p:attrName>ppt_w</p:attrName>
                                        </p:attrNameLst>
                                      </p:cBhvr>
                                      <p:tavLst>
                                        <p:tav tm="0">
                                          <p:val>
                                            <p:strVal val="2/3*#ppt_w"/>
                                          </p:val>
                                        </p:tav>
                                        <p:tav tm="100000">
                                          <p:val>
                                            <p:strVal val="#ppt_w"/>
                                          </p:val>
                                        </p:tav>
                                      </p:tavLst>
                                    </p:anim>
                                    <p:anim calcmode="lin" valueType="num">
                                      <p:cBhvr>
                                        <p:cTn id="500" dur="500" fill="hold"/>
                                        <p:tgtEl>
                                          <p:spTgt spid="1598548"/>
                                        </p:tgtEl>
                                        <p:attrNameLst>
                                          <p:attrName>ppt_h</p:attrName>
                                        </p:attrNameLst>
                                      </p:cBhvr>
                                      <p:tavLst>
                                        <p:tav tm="0">
                                          <p:val>
                                            <p:strVal val="2/3*#ppt_h"/>
                                          </p:val>
                                        </p:tav>
                                        <p:tav tm="100000">
                                          <p:val>
                                            <p:strVal val="#ppt_h"/>
                                          </p:val>
                                        </p:tav>
                                      </p:tavLst>
                                    </p:anim>
                                  </p:childTnLst>
                                </p:cTn>
                              </p:par>
                            </p:childTnLst>
                          </p:cTn>
                        </p:par>
                      </p:childTnLst>
                    </p:cTn>
                  </p:par>
                  <p:par>
                    <p:cTn id="501" fill="hold" nodeType="clickPar">
                      <p:stCondLst>
                        <p:cond delay="indefinite"/>
                      </p:stCondLst>
                      <p:childTnLst>
                        <p:par>
                          <p:cTn id="502" fill="hold" nodeType="withGroup">
                            <p:stCondLst>
                              <p:cond delay="0"/>
                            </p:stCondLst>
                            <p:childTnLst>
                              <p:par>
                                <p:cTn id="503" presetID="23" presetClass="entr" presetSubtype="272" fill="hold" grpId="0" nodeType="clickEffect">
                                  <p:stCondLst>
                                    <p:cond delay="0"/>
                                  </p:stCondLst>
                                  <p:childTnLst>
                                    <p:set>
                                      <p:cBhvr>
                                        <p:cTn id="504" dur="1" fill="hold">
                                          <p:stCondLst>
                                            <p:cond delay="0"/>
                                          </p:stCondLst>
                                        </p:cTn>
                                        <p:tgtEl>
                                          <p:spTgt spid="1598549"/>
                                        </p:tgtEl>
                                        <p:attrNameLst>
                                          <p:attrName>style.visibility</p:attrName>
                                        </p:attrNameLst>
                                      </p:cBhvr>
                                      <p:to>
                                        <p:strVal val="visible"/>
                                      </p:to>
                                    </p:set>
                                    <p:anim calcmode="lin" valueType="num">
                                      <p:cBhvr>
                                        <p:cTn id="505" dur="500" fill="hold"/>
                                        <p:tgtEl>
                                          <p:spTgt spid="1598549"/>
                                        </p:tgtEl>
                                        <p:attrNameLst>
                                          <p:attrName>ppt_w</p:attrName>
                                        </p:attrNameLst>
                                      </p:cBhvr>
                                      <p:tavLst>
                                        <p:tav tm="0">
                                          <p:val>
                                            <p:strVal val="2/3*#ppt_w"/>
                                          </p:val>
                                        </p:tav>
                                        <p:tav tm="100000">
                                          <p:val>
                                            <p:strVal val="#ppt_w"/>
                                          </p:val>
                                        </p:tav>
                                      </p:tavLst>
                                    </p:anim>
                                    <p:anim calcmode="lin" valueType="num">
                                      <p:cBhvr>
                                        <p:cTn id="506" dur="500" fill="hold"/>
                                        <p:tgtEl>
                                          <p:spTgt spid="1598549"/>
                                        </p:tgtEl>
                                        <p:attrNameLst>
                                          <p:attrName>ppt_h</p:attrName>
                                        </p:attrNameLst>
                                      </p:cBhvr>
                                      <p:tavLst>
                                        <p:tav tm="0">
                                          <p:val>
                                            <p:strVal val="2/3*#ppt_h"/>
                                          </p:val>
                                        </p:tav>
                                        <p:tav tm="100000">
                                          <p:val>
                                            <p:strVal val="#ppt_h"/>
                                          </p:val>
                                        </p:tav>
                                      </p:tavLst>
                                    </p:anim>
                                  </p:childTnLst>
                                </p:cTn>
                              </p:par>
                            </p:childTnLst>
                          </p:cTn>
                        </p:par>
                      </p:childTnLst>
                    </p:cTn>
                  </p:par>
                  <p:par>
                    <p:cTn id="507" fill="hold" nodeType="clickPar">
                      <p:stCondLst>
                        <p:cond delay="indefinite"/>
                      </p:stCondLst>
                      <p:childTnLst>
                        <p:par>
                          <p:cTn id="508" fill="hold" nodeType="withGroup">
                            <p:stCondLst>
                              <p:cond delay="0"/>
                            </p:stCondLst>
                            <p:childTnLst>
                              <p:par>
                                <p:cTn id="509" presetID="23" presetClass="entr" presetSubtype="272" fill="hold" grpId="0" nodeType="clickEffect">
                                  <p:stCondLst>
                                    <p:cond delay="0"/>
                                  </p:stCondLst>
                                  <p:childTnLst>
                                    <p:set>
                                      <p:cBhvr>
                                        <p:cTn id="510" dur="1" fill="hold">
                                          <p:stCondLst>
                                            <p:cond delay="0"/>
                                          </p:stCondLst>
                                        </p:cTn>
                                        <p:tgtEl>
                                          <p:spTgt spid="173"/>
                                        </p:tgtEl>
                                        <p:attrNameLst>
                                          <p:attrName>style.visibility</p:attrName>
                                        </p:attrNameLst>
                                      </p:cBhvr>
                                      <p:to>
                                        <p:strVal val="visible"/>
                                      </p:to>
                                    </p:set>
                                    <p:anim calcmode="lin" valueType="num">
                                      <p:cBhvr>
                                        <p:cTn id="511" dur="500" fill="hold"/>
                                        <p:tgtEl>
                                          <p:spTgt spid="173"/>
                                        </p:tgtEl>
                                        <p:attrNameLst>
                                          <p:attrName>ppt_w</p:attrName>
                                        </p:attrNameLst>
                                      </p:cBhvr>
                                      <p:tavLst>
                                        <p:tav tm="0">
                                          <p:val>
                                            <p:strVal val="2/3*#ppt_w"/>
                                          </p:val>
                                        </p:tav>
                                        <p:tav tm="100000">
                                          <p:val>
                                            <p:strVal val="#ppt_w"/>
                                          </p:val>
                                        </p:tav>
                                      </p:tavLst>
                                    </p:anim>
                                    <p:anim calcmode="lin" valueType="num">
                                      <p:cBhvr>
                                        <p:cTn id="512" dur="500" fill="hold"/>
                                        <p:tgtEl>
                                          <p:spTgt spid="173"/>
                                        </p:tgtEl>
                                        <p:attrNameLst>
                                          <p:attrName>ppt_h</p:attrName>
                                        </p:attrNameLst>
                                      </p:cBhvr>
                                      <p:tavLst>
                                        <p:tav tm="0">
                                          <p:val>
                                            <p:strVal val="2/3*#ppt_h"/>
                                          </p:val>
                                        </p:tav>
                                        <p:tav tm="100000">
                                          <p:val>
                                            <p:strVal val="#ppt_h"/>
                                          </p:val>
                                        </p:tav>
                                      </p:tavLst>
                                    </p:anim>
                                  </p:childTnLst>
                                </p:cTn>
                              </p:par>
                            </p:childTnLst>
                          </p:cTn>
                        </p:par>
                      </p:childTnLst>
                    </p:cTn>
                  </p:par>
                  <p:par>
                    <p:cTn id="513" fill="hold" nodeType="clickPar">
                      <p:stCondLst>
                        <p:cond delay="indefinite"/>
                      </p:stCondLst>
                      <p:childTnLst>
                        <p:par>
                          <p:cTn id="514" fill="hold" nodeType="withGroup">
                            <p:stCondLst>
                              <p:cond delay="0"/>
                            </p:stCondLst>
                            <p:childTnLst>
                              <p:par>
                                <p:cTn id="515" presetID="23" presetClass="entr" presetSubtype="272" fill="hold" grpId="0" nodeType="clickEffect">
                                  <p:stCondLst>
                                    <p:cond delay="0"/>
                                  </p:stCondLst>
                                  <p:childTnLst>
                                    <p:set>
                                      <p:cBhvr>
                                        <p:cTn id="516" dur="1" fill="hold">
                                          <p:stCondLst>
                                            <p:cond delay="0"/>
                                          </p:stCondLst>
                                        </p:cTn>
                                        <p:tgtEl>
                                          <p:spTgt spid="174"/>
                                        </p:tgtEl>
                                        <p:attrNameLst>
                                          <p:attrName>style.visibility</p:attrName>
                                        </p:attrNameLst>
                                      </p:cBhvr>
                                      <p:to>
                                        <p:strVal val="visible"/>
                                      </p:to>
                                    </p:set>
                                    <p:anim calcmode="lin" valueType="num">
                                      <p:cBhvr>
                                        <p:cTn id="517" dur="500" fill="hold"/>
                                        <p:tgtEl>
                                          <p:spTgt spid="174"/>
                                        </p:tgtEl>
                                        <p:attrNameLst>
                                          <p:attrName>ppt_w</p:attrName>
                                        </p:attrNameLst>
                                      </p:cBhvr>
                                      <p:tavLst>
                                        <p:tav tm="0">
                                          <p:val>
                                            <p:strVal val="2/3*#ppt_w"/>
                                          </p:val>
                                        </p:tav>
                                        <p:tav tm="100000">
                                          <p:val>
                                            <p:strVal val="#ppt_w"/>
                                          </p:val>
                                        </p:tav>
                                      </p:tavLst>
                                    </p:anim>
                                    <p:anim calcmode="lin" valueType="num">
                                      <p:cBhvr>
                                        <p:cTn id="518" dur="500" fill="hold"/>
                                        <p:tgtEl>
                                          <p:spTgt spid="174"/>
                                        </p:tgtEl>
                                        <p:attrNameLst>
                                          <p:attrName>ppt_h</p:attrName>
                                        </p:attrNameLst>
                                      </p:cBhvr>
                                      <p:tavLst>
                                        <p:tav tm="0">
                                          <p:val>
                                            <p:strVal val="2/3*#ppt_h"/>
                                          </p:val>
                                        </p:tav>
                                        <p:tav tm="100000">
                                          <p:val>
                                            <p:strVal val="#ppt_h"/>
                                          </p:val>
                                        </p:tav>
                                      </p:tavLst>
                                    </p:anim>
                                  </p:childTnLst>
                                </p:cTn>
                              </p:par>
                            </p:childTnLst>
                          </p:cTn>
                        </p:par>
                      </p:childTnLst>
                    </p:cTn>
                  </p:par>
                  <p:par>
                    <p:cTn id="519" fill="hold" nodeType="clickPar">
                      <p:stCondLst>
                        <p:cond delay="indefinite"/>
                      </p:stCondLst>
                      <p:childTnLst>
                        <p:par>
                          <p:cTn id="520" fill="hold" nodeType="withGroup">
                            <p:stCondLst>
                              <p:cond delay="0"/>
                            </p:stCondLst>
                            <p:childTnLst>
                              <p:par>
                                <p:cTn id="521" presetID="23" presetClass="entr" presetSubtype="272" fill="hold" grpId="0" nodeType="clickEffect">
                                  <p:stCondLst>
                                    <p:cond delay="0"/>
                                  </p:stCondLst>
                                  <p:childTnLst>
                                    <p:set>
                                      <p:cBhvr>
                                        <p:cTn id="522" dur="1" fill="hold">
                                          <p:stCondLst>
                                            <p:cond delay="0"/>
                                          </p:stCondLst>
                                        </p:cTn>
                                        <p:tgtEl>
                                          <p:spTgt spid="175"/>
                                        </p:tgtEl>
                                        <p:attrNameLst>
                                          <p:attrName>style.visibility</p:attrName>
                                        </p:attrNameLst>
                                      </p:cBhvr>
                                      <p:to>
                                        <p:strVal val="visible"/>
                                      </p:to>
                                    </p:set>
                                    <p:anim calcmode="lin" valueType="num">
                                      <p:cBhvr>
                                        <p:cTn id="523" dur="500" fill="hold"/>
                                        <p:tgtEl>
                                          <p:spTgt spid="175"/>
                                        </p:tgtEl>
                                        <p:attrNameLst>
                                          <p:attrName>ppt_w</p:attrName>
                                        </p:attrNameLst>
                                      </p:cBhvr>
                                      <p:tavLst>
                                        <p:tav tm="0">
                                          <p:val>
                                            <p:strVal val="2/3*#ppt_w"/>
                                          </p:val>
                                        </p:tav>
                                        <p:tav tm="100000">
                                          <p:val>
                                            <p:strVal val="#ppt_w"/>
                                          </p:val>
                                        </p:tav>
                                      </p:tavLst>
                                    </p:anim>
                                    <p:anim calcmode="lin" valueType="num">
                                      <p:cBhvr>
                                        <p:cTn id="524" dur="500" fill="hold"/>
                                        <p:tgtEl>
                                          <p:spTgt spid="1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466" grpId="0" autoUpdateAnimBg="0"/>
      <p:bldP spid="1598467" grpId="0" autoUpdateAnimBg="0"/>
      <p:bldP spid="1598468" grpId="0" autoUpdateAnimBg="0"/>
      <p:bldP spid="1598469" grpId="0" autoUpdateAnimBg="0"/>
      <p:bldP spid="1598470" grpId="0" autoUpdateAnimBg="0"/>
      <p:bldP spid="1598471" grpId="0" autoUpdateAnimBg="0"/>
      <p:bldP spid="1598472" grpId="0" autoUpdateAnimBg="0"/>
      <p:bldP spid="1598473" grpId="0" autoUpdateAnimBg="0"/>
      <p:bldP spid="1598474" grpId="0" autoUpdateAnimBg="0"/>
      <p:bldP spid="1598475" grpId="0" autoUpdateAnimBg="0"/>
      <p:bldP spid="1598476" grpId="0" autoUpdateAnimBg="0"/>
      <p:bldP spid="1598477" grpId="0" autoUpdateAnimBg="0"/>
      <p:bldP spid="1598478" grpId="0" autoUpdateAnimBg="0"/>
      <p:bldP spid="1598479" grpId="0" autoUpdateAnimBg="0"/>
      <p:bldP spid="1598480" grpId="0" autoUpdateAnimBg="0"/>
      <p:bldP spid="1598481" grpId="0" autoUpdateAnimBg="0"/>
      <p:bldP spid="1598482" grpId="0" autoUpdateAnimBg="0"/>
      <p:bldP spid="1598483" grpId="0" autoUpdateAnimBg="0"/>
      <p:bldP spid="1598484" grpId="0" autoUpdateAnimBg="0"/>
      <p:bldP spid="1598485" grpId="0" autoUpdateAnimBg="0"/>
      <p:bldP spid="1598486" grpId="0" autoUpdateAnimBg="0"/>
      <p:bldP spid="1598487" grpId="0" autoUpdateAnimBg="0"/>
      <p:bldP spid="1598488" grpId="0" autoUpdateAnimBg="0"/>
      <p:bldP spid="1598489" grpId="0" autoUpdateAnimBg="0"/>
      <p:bldP spid="1598490" grpId="0" autoUpdateAnimBg="0"/>
      <p:bldP spid="1598491" grpId="0" autoUpdateAnimBg="0"/>
      <p:bldP spid="1598492" grpId="0" autoUpdateAnimBg="0"/>
      <p:bldP spid="1598493" grpId="0" autoUpdateAnimBg="0"/>
      <p:bldP spid="1598494" grpId="0" autoUpdateAnimBg="0"/>
      <p:bldP spid="1598495" grpId="0" autoUpdateAnimBg="0"/>
      <p:bldP spid="1598496" grpId="0" autoUpdateAnimBg="0"/>
      <p:bldP spid="1598497" grpId="0" autoUpdateAnimBg="0"/>
      <p:bldP spid="1598498" grpId="0" autoUpdateAnimBg="0"/>
      <p:bldP spid="1598499" grpId="0" autoUpdateAnimBg="0"/>
      <p:bldP spid="1598500" grpId="0" autoUpdateAnimBg="0"/>
      <p:bldP spid="1598501" grpId="0" autoUpdateAnimBg="0"/>
      <p:bldP spid="1598502" grpId="0" autoUpdateAnimBg="0"/>
      <p:bldP spid="1598503" grpId="0" autoUpdateAnimBg="0"/>
      <p:bldP spid="1598504" grpId="0" autoUpdateAnimBg="0"/>
      <p:bldP spid="1598505" grpId="0" autoUpdateAnimBg="0"/>
      <p:bldP spid="1598506" grpId="0" autoUpdateAnimBg="0"/>
      <p:bldP spid="1598507" grpId="0" autoUpdateAnimBg="0"/>
      <p:bldP spid="1598508" grpId="0" autoUpdateAnimBg="0"/>
      <p:bldP spid="1598509" grpId="0" autoUpdateAnimBg="0"/>
      <p:bldP spid="1598510" grpId="0" autoUpdateAnimBg="0"/>
      <p:bldP spid="1598511" grpId="0" autoUpdateAnimBg="0"/>
      <p:bldP spid="1598512" grpId="0" autoUpdateAnimBg="0"/>
      <p:bldP spid="1598513" grpId="0" autoUpdateAnimBg="0"/>
      <p:bldP spid="1598514" grpId="0" autoUpdateAnimBg="0"/>
      <p:bldP spid="1598515" grpId="0" autoUpdateAnimBg="0"/>
      <p:bldP spid="1598516" grpId="0" autoUpdateAnimBg="0"/>
      <p:bldP spid="1598517" grpId="0" autoUpdateAnimBg="0"/>
      <p:bldP spid="1598518" grpId="0" autoUpdateAnimBg="0"/>
      <p:bldP spid="1598519" grpId="0" autoUpdateAnimBg="0"/>
      <p:bldP spid="1598520" grpId="0" autoUpdateAnimBg="0"/>
      <p:bldP spid="1598521" grpId="0" autoUpdateAnimBg="0"/>
      <p:bldP spid="1598522" grpId="0" autoUpdateAnimBg="0"/>
      <p:bldP spid="1598523" grpId="0" autoUpdateAnimBg="0"/>
      <p:bldP spid="1598524" grpId="0" autoUpdateAnimBg="0"/>
      <p:bldP spid="1598525" grpId="0" autoUpdateAnimBg="0"/>
      <p:bldP spid="1598526" grpId="0" autoUpdateAnimBg="0"/>
      <p:bldP spid="1598527" grpId="0" autoUpdateAnimBg="0"/>
      <p:bldP spid="1598528" grpId="0" autoUpdateAnimBg="0"/>
      <p:bldP spid="1598529" grpId="0" autoUpdateAnimBg="0"/>
      <p:bldP spid="1598530" grpId="0" autoUpdateAnimBg="0"/>
      <p:bldP spid="1598531" grpId="0" autoUpdateAnimBg="0"/>
      <p:bldP spid="1598532" grpId="0" autoUpdateAnimBg="0"/>
      <p:bldP spid="1598533" grpId="0" autoUpdateAnimBg="0"/>
      <p:bldP spid="1598534" grpId="0" autoUpdateAnimBg="0"/>
      <p:bldP spid="1598535" grpId="0" autoUpdateAnimBg="0"/>
      <p:bldP spid="1598536" grpId="0" autoUpdateAnimBg="0"/>
      <p:bldP spid="1598537" grpId="0" autoUpdateAnimBg="0"/>
      <p:bldP spid="1598538" grpId="0" autoUpdateAnimBg="0"/>
      <p:bldP spid="1598539" grpId="0" autoUpdateAnimBg="0"/>
      <p:bldP spid="1598540" grpId="0" autoUpdateAnimBg="0"/>
      <p:bldP spid="1598541" grpId="0" autoUpdateAnimBg="0"/>
      <p:bldP spid="1598542" grpId="0" autoUpdateAnimBg="0"/>
      <p:bldP spid="1598543" grpId="0" autoUpdateAnimBg="0"/>
      <p:bldP spid="1598544" grpId="0" autoUpdateAnimBg="0"/>
      <p:bldP spid="1598545" grpId="0" autoUpdateAnimBg="0"/>
      <p:bldP spid="1598546" grpId="0" autoUpdateAnimBg="0"/>
      <p:bldP spid="1598547" grpId="0" autoUpdateAnimBg="0"/>
      <p:bldP spid="1598548" grpId="0" autoUpdateAnimBg="0"/>
      <p:bldP spid="1598549" grpId="0" autoUpdateAnimBg="0"/>
      <p:bldP spid="173" grpId="0" animBg="1" autoUpdateAnimBg="0"/>
      <p:bldP spid="174" grpId="0" animBg="1" autoUpdateAnimBg="0"/>
      <p:bldP spid="175"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35000" y="363538"/>
            <a:ext cx="8477250" cy="685800"/>
          </a:xfrm>
          <a:solidFill>
            <a:schemeClr val="bg1"/>
          </a:solid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898" tIns="42712" rIns="83898" bIns="42712" numCol="1" anchor="ctr" anchorCtr="0" compatLnSpc="1">
            <a:prstTxWarp prst="textNoShape">
              <a:avLst/>
            </a:prstTxWarp>
          </a:bodyPr>
          <a:lstStyle/>
          <a:p>
            <a:r>
              <a:rPr lang="fr-FR" altLang="fr-FR" sz="3600" b="1" dirty="0" smtClean="0">
                <a:solidFill>
                  <a:srgbClr val="3333CC"/>
                </a:solidFill>
                <a:latin typeface="Arial" panose="020B0604020202020204" pitchFamily="34" charset="0"/>
              </a:rPr>
              <a:t>Les OF et les OA (Statut)</a:t>
            </a:r>
          </a:p>
        </p:txBody>
      </p:sp>
      <p:sp>
        <p:nvSpPr>
          <p:cNvPr id="78851" name="Rectangle 4"/>
          <p:cNvSpPr>
            <a:spLocks noChangeArrowheads="1"/>
          </p:cNvSpPr>
          <p:nvPr/>
        </p:nvSpPr>
        <p:spPr bwMode="auto">
          <a:xfrm>
            <a:off x="4471988" y="4514850"/>
            <a:ext cx="5056187" cy="390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009900"/>
                </a:solidFill>
              </a:rPr>
              <a:t>Mis en fabrication</a:t>
            </a:r>
            <a:endParaRPr lang="fr-FR" altLang="fr-FR" sz="2000" b="1" dirty="0">
              <a:solidFill>
                <a:srgbClr val="009900"/>
              </a:solidFill>
            </a:endParaRPr>
          </a:p>
        </p:txBody>
      </p:sp>
      <p:sp>
        <p:nvSpPr>
          <p:cNvPr id="78852" name="Line 5"/>
          <p:cNvSpPr>
            <a:spLocks noChangeShapeType="1"/>
          </p:cNvSpPr>
          <p:nvPr/>
        </p:nvSpPr>
        <p:spPr bwMode="auto">
          <a:xfrm>
            <a:off x="2289984" y="4652963"/>
            <a:ext cx="217248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8853" name="Rectangle 10"/>
          <p:cNvSpPr>
            <a:spLocks noChangeArrowheads="1"/>
          </p:cNvSpPr>
          <p:nvPr/>
        </p:nvSpPr>
        <p:spPr bwMode="auto">
          <a:xfrm>
            <a:off x="4471988" y="1582738"/>
            <a:ext cx="5200650" cy="698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009900"/>
                </a:solidFill>
              </a:rPr>
              <a:t>Remis en  cause à chaque nouveau calcul par le système informatique</a:t>
            </a:r>
            <a:endParaRPr lang="fr-FR" altLang="fr-FR" sz="2000" b="1" dirty="0">
              <a:solidFill>
                <a:srgbClr val="009900"/>
              </a:solidFill>
            </a:endParaRPr>
          </a:p>
        </p:txBody>
      </p:sp>
      <p:sp>
        <p:nvSpPr>
          <p:cNvPr id="78854" name="Line 11"/>
          <p:cNvSpPr>
            <a:spLocks noChangeShapeType="1"/>
          </p:cNvSpPr>
          <p:nvPr/>
        </p:nvSpPr>
        <p:spPr bwMode="auto">
          <a:xfrm>
            <a:off x="2751648" y="1916113"/>
            <a:ext cx="175209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8855" name="Rectangle 13"/>
          <p:cNvSpPr>
            <a:spLocks noChangeArrowheads="1"/>
          </p:cNvSpPr>
          <p:nvPr/>
        </p:nvSpPr>
        <p:spPr bwMode="auto">
          <a:xfrm>
            <a:off x="4581525" y="5776913"/>
            <a:ext cx="5056188" cy="69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009900"/>
                </a:solidFill>
              </a:rPr>
              <a:t>Articles en </a:t>
            </a:r>
            <a:r>
              <a:rPr lang="fr-FR" altLang="fr-FR" sz="2000" b="1" smtClean="0">
                <a:solidFill>
                  <a:srgbClr val="009900"/>
                </a:solidFill>
              </a:rPr>
              <a:t>magasin et hors </a:t>
            </a:r>
            <a:r>
              <a:rPr lang="fr-FR" altLang="fr-FR" sz="2000" b="1" dirty="0" smtClean="0">
                <a:solidFill>
                  <a:srgbClr val="009900"/>
                </a:solidFill>
              </a:rPr>
              <a:t>système de production</a:t>
            </a:r>
            <a:endParaRPr lang="fr-FR" altLang="fr-FR" sz="2000" b="1" dirty="0">
              <a:solidFill>
                <a:srgbClr val="009900"/>
              </a:solidFill>
            </a:endParaRPr>
          </a:p>
        </p:txBody>
      </p:sp>
      <p:sp>
        <p:nvSpPr>
          <p:cNvPr id="78856" name="Line 14"/>
          <p:cNvSpPr>
            <a:spLocks noChangeShapeType="1"/>
          </p:cNvSpPr>
          <p:nvPr/>
        </p:nvSpPr>
        <p:spPr bwMode="auto">
          <a:xfrm>
            <a:off x="2097624" y="6065838"/>
            <a:ext cx="248390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8858" name="Rectangle 12"/>
          <p:cNvSpPr>
            <a:spLocks noChangeArrowheads="1"/>
          </p:cNvSpPr>
          <p:nvPr/>
        </p:nvSpPr>
        <p:spPr bwMode="auto">
          <a:xfrm>
            <a:off x="200025" y="5821363"/>
            <a:ext cx="1897598" cy="498675"/>
          </a:xfrm>
          <a:prstGeom prst="rect">
            <a:avLst/>
          </a:prstGeom>
          <a:noFill/>
          <a:ln w="12700">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700" b="1" dirty="0" smtClean="0">
                <a:solidFill>
                  <a:srgbClr val="3333CC"/>
                </a:solidFill>
              </a:rPr>
              <a:t>Ordre clos</a:t>
            </a:r>
            <a:endParaRPr lang="fr-FR" altLang="fr-FR" sz="2700" b="1" dirty="0">
              <a:solidFill>
                <a:srgbClr val="3333CC"/>
              </a:solidFill>
            </a:endParaRPr>
          </a:p>
        </p:txBody>
      </p:sp>
      <p:sp>
        <p:nvSpPr>
          <p:cNvPr id="78860" name="Rectangle 3"/>
          <p:cNvSpPr>
            <a:spLocks noChangeArrowheads="1"/>
          </p:cNvSpPr>
          <p:nvPr/>
        </p:nvSpPr>
        <p:spPr bwMode="auto">
          <a:xfrm>
            <a:off x="200025" y="4384675"/>
            <a:ext cx="2089958" cy="498675"/>
          </a:xfrm>
          <a:prstGeom prst="rect">
            <a:avLst/>
          </a:prstGeom>
          <a:noFill/>
          <a:ln w="12700">
            <a:solidFill>
              <a:srgbClr val="063DE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700" b="1" dirty="0" smtClean="0">
                <a:solidFill>
                  <a:srgbClr val="3333CC"/>
                </a:solidFill>
              </a:rPr>
              <a:t>Ordre lancé</a:t>
            </a:r>
            <a:endParaRPr lang="fr-FR" altLang="fr-FR" sz="2700" b="1" dirty="0">
              <a:solidFill>
                <a:srgbClr val="3333CC"/>
              </a:solidFill>
            </a:endParaRPr>
          </a:p>
        </p:txBody>
      </p:sp>
      <p:sp>
        <p:nvSpPr>
          <p:cNvPr id="78862" name="Rectangle 9"/>
          <p:cNvSpPr>
            <a:spLocks noChangeArrowheads="1"/>
          </p:cNvSpPr>
          <p:nvPr/>
        </p:nvSpPr>
        <p:spPr bwMode="auto">
          <a:xfrm>
            <a:off x="200025" y="1706563"/>
            <a:ext cx="2551623" cy="498675"/>
          </a:xfrm>
          <a:prstGeom prst="rect">
            <a:avLst/>
          </a:prstGeom>
          <a:noFill/>
          <a:ln w="12700">
            <a:solidFill>
              <a:srgbClr val="063DE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700" b="1" dirty="0" smtClean="0">
                <a:solidFill>
                  <a:srgbClr val="3333CC"/>
                </a:solidFill>
              </a:rPr>
              <a:t>Ordre suggéré</a:t>
            </a:r>
            <a:endParaRPr lang="fr-FR" altLang="fr-FR" sz="2700" b="1" dirty="0">
              <a:solidFill>
                <a:srgbClr val="3333CC"/>
              </a:solidFill>
            </a:endParaRPr>
          </a:p>
        </p:txBody>
      </p:sp>
      <p:sp>
        <p:nvSpPr>
          <p:cNvPr id="78863" name="Rectangle 4"/>
          <p:cNvSpPr>
            <a:spLocks noChangeArrowheads="1"/>
          </p:cNvSpPr>
          <p:nvPr/>
        </p:nvSpPr>
        <p:spPr bwMode="auto">
          <a:xfrm>
            <a:off x="4458602" y="3220479"/>
            <a:ext cx="5056187" cy="390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009900"/>
                </a:solidFill>
              </a:rPr>
              <a:t>Le gestionnaire</a:t>
            </a:r>
            <a:endParaRPr lang="fr-FR" altLang="fr-FR" sz="2000" b="1" dirty="0">
              <a:solidFill>
                <a:srgbClr val="009900"/>
              </a:solidFill>
            </a:endParaRPr>
          </a:p>
        </p:txBody>
      </p:sp>
      <p:sp>
        <p:nvSpPr>
          <p:cNvPr id="78864" name="Line 5"/>
          <p:cNvSpPr>
            <a:spLocks noChangeShapeType="1"/>
          </p:cNvSpPr>
          <p:nvPr/>
        </p:nvSpPr>
        <p:spPr bwMode="auto">
          <a:xfrm>
            <a:off x="2347692" y="3395663"/>
            <a:ext cx="207667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8866" name="Rectangle 3"/>
          <p:cNvSpPr>
            <a:spLocks noChangeArrowheads="1"/>
          </p:cNvSpPr>
          <p:nvPr/>
        </p:nvSpPr>
        <p:spPr bwMode="auto">
          <a:xfrm>
            <a:off x="200025" y="3127375"/>
            <a:ext cx="2147666" cy="498675"/>
          </a:xfrm>
          <a:prstGeom prst="rect">
            <a:avLst/>
          </a:prstGeom>
          <a:noFill/>
          <a:ln w="12700">
            <a:solidFill>
              <a:srgbClr val="063DE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700" b="1" dirty="0" smtClean="0">
                <a:solidFill>
                  <a:srgbClr val="3333CC"/>
                </a:solidFill>
              </a:rPr>
              <a:t>Ordre ferme</a:t>
            </a:r>
            <a:endParaRPr lang="fr-FR" altLang="fr-FR" sz="2700" b="1" dirty="0">
              <a:solidFill>
                <a:srgbClr val="3333CC"/>
              </a:solidFill>
            </a:endParaRPr>
          </a:p>
        </p:txBody>
      </p:sp>
      <p:pic>
        <p:nvPicPr>
          <p:cNvPr id="78933" name="Picture 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298" y="1049338"/>
            <a:ext cx="920934" cy="85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61950" y="1104900"/>
            <a:ext cx="9105900" cy="485775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9875" name="Rectangle 3"/>
          <p:cNvSpPr>
            <a:spLocks noChangeArrowheads="1"/>
          </p:cNvSpPr>
          <p:nvPr/>
        </p:nvSpPr>
        <p:spPr bwMode="auto">
          <a:xfrm>
            <a:off x="2743200" y="1257300"/>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9876" name="Rectangle 4"/>
          <p:cNvSpPr>
            <a:spLocks noChangeArrowheads="1"/>
          </p:cNvSpPr>
          <p:nvPr/>
        </p:nvSpPr>
        <p:spPr bwMode="auto">
          <a:xfrm>
            <a:off x="6991350" y="1238250"/>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9877" name="Rectangle 5"/>
          <p:cNvSpPr>
            <a:spLocks noChangeArrowheads="1"/>
          </p:cNvSpPr>
          <p:nvPr/>
        </p:nvSpPr>
        <p:spPr bwMode="auto">
          <a:xfrm>
            <a:off x="533400" y="1276350"/>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9881" name="Rectangle 9"/>
          <p:cNvSpPr>
            <a:spLocks noChangeArrowheads="1"/>
          </p:cNvSpPr>
          <p:nvPr/>
        </p:nvSpPr>
        <p:spPr bwMode="auto">
          <a:xfrm>
            <a:off x="590550" y="3600450"/>
            <a:ext cx="1962150" cy="20764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9890" name="Rectangle 12"/>
          <p:cNvSpPr>
            <a:spLocks noChangeArrowheads="1"/>
          </p:cNvSpPr>
          <p:nvPr/>
        </p:nvSpPr>
        <p:spPr bwMode="auto">
          <a:xfrm>
            <a:off x="2895600" y="4324348"/>
            <a:ext cx="3905250" cy="12382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9884" name="Rectangle 14"/>
          <p:cNvSpPr>
            <a:spLocks noChangeArrowheads="1"/>
          </p:cNvSpPr>
          <p:nvPr/>
        </p:nvSpPr>
        <p:spPr bwMode="auto">
          <a:xfrm>
            <a:off x="609600" y="1352550"/>
            <a:ext cx="1962150" cy="20764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9886" name="Text Box 16"/>
          <p:cNvSpPr txBox="1">
            <a:spLocks noChangeArrowheads="1"/>
          </p:cNvSpPr>
          <p:nvPr/>
        </p:nvSpPr>
        <p:spPr bwMode="auto">
          <a:xfrm>
            <a:off x="593725" y="590550"/>
            <a:ext cx="206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Ressources</a:t>
            </a:r>
          </a:p>
        </p:txBody>
      </p:sp>
      <p:sp>
        <p:nvSpPr>
          <p:cNvPr id="79887" name="Rectangle 19"/>
          <p:cNvSpPr>
            <a:spLocks noChangeArrowheads="1"/>
          </p:cNvSpPr>
          <p:nvPr/>
        </p:nvSpPr>
        <p:spPr bwMode="auto">
          <a:xfrm>
            <a:off x="7219950" y="1485900"/>
            <a:ext cx="1962150" cy="12382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9888" name="WordArt 20"/>
          <p:cNvSpPr>
            <a:spLocks noChangeArrowheads="1" noChangeShapeType="1" noTextEdit="1"/>
          </p:cNvSpPr>
          <p:nvPr/>
        </p:nvSpPr>
        <p:spPr bwMode="auto">
          <a:xfrm>
            <a:off x="7353300" y="1397000"/>
            <a:ext cx="1638300" cy="1255713"/>
          </a:xfrm>
          <a:prstGeom prst="rect">
            <a:avLst/>
          </a:prstGeom>
        </p:spPr>
        <p:txBody>
          <a:bodyPr wrap="none" fromWordArt="1">
            <a:prstTxWarp prst="textSlantUp">
              <a:avLst>
                <a:gd name="adj" fmla="val 55556"/>
              </a:avLst>
            </a:prstTxWarp>
          </a:bodyPr>
          <a:lstStyle/>
          <a:p>
            <a:endParaRPr lang="fr-FR" sz="2000" kern="10" dirty="0">
              <a:ln w="9525">
                <a:solidFill>
                  <a:schemeClr val="folHlink"/>
                </a:solidFill>
                <a:round/>
                <a:headEnd type="none" w="sm" len="sm"/>
                <a:tailEnd type="none" w="sm" len="sm"/>
              </a:ln>
              <a:solidFill>
                <a:schemeClr val="folHlink"/>
              </a:solidFill>
              <a:latin typeface="Arial Black" panose="020B0A04020102020204" pitchFamily="34" charset="0"/>
            </a:endParaRPr>
          </a:p>
        </p:txBody>
      </p:sp>
      <p:sp>
        <p:nvSpPr>
          <p:cNvPr id="79889" name="Text Box 21"/>
          <p:cNvSpPr txBox="1">
            <a:spLocks noChangeArrowheads="1"/>
          </p:cNvSpPr>
          <p:nvPr/>
        </p:nvSpPr>
        <p:spPr bwMode="auto">
          <a:xfrm>
            <a:off x="7432675" y="579438"/>
            <a:ext cx="1668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Résultats</a:t>
            </a:r>
          </a:p>
        </p:txBody>
      </p:sp>
      <p:sp>
        <p:nvSpPr>
          <p:cNvPr id="20" name="Rectangle 19"/>
          <p:cNvSpPr/>
          <p:nvPr/>
        </p:nvSpPr>
        <p:spPr>
          <a:xfrm>
            <a:off x="636304" y="1927364"/>
            <a:ext cx="1870641" cy="830997"/>
          </a:xfrm>
          <a:prstGeom prst="rect">
            <a:avLst/>
          </a:prstGeom>
        </p:spPr>
        <p:txBody>
          <a:bodyPr wrap="none">
            <a:spAutoFit/>
          </a:bodyPr>
          <a:lstStyle/>
          <a:p>
            <a:r>
              <a:rPr lang="fr-FR" altLang="fr-FR" sz="2400" b="1" dirty="0">
                <a:solidFill>
                  <a:srgbClr val="3333CC"/>
                </a:solidFill>
              </a:rPr>
              <a:t>Données</a:t>
            </a:r>
          </a:p>
          <a:p>
            <a:r>
              <a:rPr lang="fr-FR" altLang="fr-FR" sz="2400" b="1" dirty="0">
                <a:solidFill>
                  <a:srgbClr val="3333CC"/>
                </a:solidFill>
              </a:rPr>
              <a:t>Techniques</a:t>
            </a:r>
          </a:p>
        </p:txBody>
      </p:sp>
      <p:sp>
        <p:nvSpPr>
          <p:cNvPr id="21" name="Rectangle 20"/>
          <p:cNvSpPr/>
          <p:nvPr/>
        </p:nvSpPr>
        <p:spPr>
          <a:xfrm>
            <a:off x="884042" y="4235589"/>
            <a:ext cx="1484702" cy="830997"/>
          </a:xfrm>
          <a:prstGeom prst="rect">
            <a:avLst/>
          </a:prstGeom>
        </p:spPr>
        <p:txBody>
          <a:bodyPr wrap="none">
            <a:spAutoFit/>
          </a:bodyPr>
          <a:lstStyle/>
          <a:p>
            <a:r>
              <a:rPr lang="fr-FR" altLang="fr-FR" sz="2400" b="1" dirty="0">
                <a:solidFill>
                  <a:srgbClr val="3333CC"/>
                </a:solidFill>
              </a:rPr>
              <a:t>Données</a:t>
            </a:r>
          </a:p>
          <a:p>
            <a:r>
              <a:rPr lang="fr-FR" altLang="fr-FR" sz="2400" b="1" dirty="0">
                <a:solidFill>
                  <a:srgbClr val="3333CC"/>
                </a:solidFill>
              </a:rPr>
              <a:t>de Flux</a:t>
            </a:r>
          </a:p>
        </p:txBody>
      </p:sp>
      <p:sp>
        <p:nvSpPr>
          <p:cNvPr id="22" name="Rectangle 21"/>
          <p:cNvSpPr/>
          <p:nvPr/>
        </p:nvSpPr>
        <p:spPr>
          <a:xfrm>
            <a:off x="3478659" y="4677551"/>
            <a:ext cx="2586475" cy="830997"/>
          </a:xfrm>
          <a:prstGeom prst="rect">
            <a:avLst/>
          </a:prstGeom>
        </p:spPr>
        <p:txBody>
          <a:bodyPr wrap="square">
            <a:spAutoFit/>
          </a:bodyPr>
          <a:lstStyle/>
          <a:p>
            <a:r>
              <a:rPr lang="fr-FR" altLang="fr-FR" sz="2400" b="1" dirty="0">
                <a:solidFill>
                  <a:srgbClr val="3333CC"/>
                </a:solidFill>
              </a:rPr>
              <a:t>Calcul des </a:t>
            </a:r>
            <a:r>
              <a:rPr lang="fr-FR" altLang="fr-FR" sz="2400" b="1" dirty="0" smtClean="0">
                <a:solidFill>
                  <a:srgbClr val="3333CC"/>
                </a:solidFill>
              </a:rPr>
              <a:t>charges</a:t>
            </a:r>
            <a:endParaRPr lang="fr-FR" altLang="fr-FR" sz="2400" b="1" dirty="0">
              <a:solidFill>
                <a:srgbClr val="3333CC"/>
              </a:solidFill>
            </a:endParaRPr>
          </a:p>
        </p:txBody>
      </p:sp>
      <p:sp>
        <p:nvSpPr>
          <p:cNvPr id="25" name="Rectangle 24"/>
          <p:cNvSpPr/>
          <p:nvPr/>
        </p:nvSpPr>
        <p:spPr>
          <a:xfrm>
            <a:off x="7466222" y="1689526"/>
            <a:ext cx="1553631" cy="830997"/>
          </a:xfrm>
          <a:prstGeom prst="rect">
            <a:avLst/>
          </a:prstGeom>
        </p:spPr>
        <p:txBody>
          <a:bodyPr wrap="none">
            <a:spAutoFit/>
          </a:bodyPr>
          <a:lstStyle/>
          <a:p>
            <a:r>
              <a:rPr lang="fr-FR" altLang="fr-FR" sz="2400" b="1" dirty="0">
                <a:solidFill>
                  <a:srgbClr val="3333CC"/>
                </a:solidFill>
              </a:rPr>
              <a:t>Ordres </a:t>
            </a:r>
          </a:p>
          <a:p>
            <a:r>
              <a:rPr lang="fr-FR" altLang="fr-FR" sz="2400" b="1" dirty="0" smtClean="0">
                <a:solidFill>
                  <a:srgbClr val="3333CC"/>
                </a:solidFill>
              </a:rPr>
              <a:t>suggérés</a:t>
            </a:r>
            <a:endParaRPr lang="fr-FR" altLang="fr-FR" sz="2400" b="1" dirty="0">
              <a:solidFill>
                <a:srgbClr val="3333CC"/>
              </a:solidFill>
            </a:endParaRPr>
          </a:p>
        </p:txBody>
      </p:sp>
      <p:sp>
        <p:nvSpPr>
          <p:cNvPr id="26" name="Text Box 26"/>
          <p:cNvSpPr txBox="1">
            <a:spLocks noChangeArrowheads="1"/>
          </p:cNvSpPr>
          <p:nvPr/>
        </p:nvSpPr>
        <p:spPr bwMode="auto">
          <a:xfrm>
            <a:off x="3927475" y="560388"/>
            <a:ext cx="1508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Activités</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995363"/>
            <a:ext cx="9424987" cy="48053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1539" name="Text Box 3"/>
          <p:cNvSpPr txBox="1">
            <a:spLocks noChangeArrowheads="1"/>
          </p:cNvSpPr>
          <p:nvPr/>
        </p:nvSpPr>
        <p:spPr bwMode="auto">
          <a:xfrm>
            <a:off x="8963025" y="5407025"/>
            <a:ext cx="401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7,2</a:t>
            </a:r>
          </a:p>
        </p:txBody>
      </p:sp>
      <p:sp>
        <p:nvSpPr>
          <p:cNvPr id="1601540" name="Text Box 4"/>
          <p:cNvSpPr txBox="1">
            <a:spLocks noChangeArrowheads="1"/>
          </p:cNvSpPr>
          <p:nvPr/>
        </p:nvSpPr>
        <p:spPr bwMode="auto">
          <a:xfrm>
            <a:off x="8591550" y="5402263"/>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7,2</a:t>
            </a:r>
          </a:p>
        </p:txBody>
      </p:sp>
      <p:sp>
        <p:nvSpPr>
          <p:cNvPr id="1601541" name="Text Box 5"/>
          <p:cNvSpPr txBox="1">
            <a:spLocks noChangeArrowheads="1"/>
          </p:cNvSpPr>
          <p:nvPr/>
        </p:nvSpPr>
        <p:spPr bwMode="auto">
          <a:xfrm>
            <a:off x="8210550" y="5402263"/>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7,2</a:t>
            </a:r>
          </a:p>
        </p:txBody>
      </p:sp>
      <p:sp>
        <p:nvSpPr>
          <p:cNvPr id="1601542" name="Text Box 6"/>
          <p:cNvSpPr txBox="1">
            <a:spLocks noChangeArrowheads="1"/>
          </p:cNvSpPr>
          <p:nvPr/>
        </p:nvSpPr>
        <p:spPr bwMode="auto">
          <a:xfrm>
            <a:off x="7853363" y="5402263"/>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2,4</a:t>
            </a:r>
          </a:p>
        </p:txBody>
      </p:sp>
      <p:sp>
        <p:nvSpPr>
          <p:cNvPr id="1601543" name="Text Box 7"/>
          <p:cNvSpPr txBox="1">
            <a:spLocks noChangeArrowheads="1"/>
          </p:cNvSpPr>
          <p:nvPr/>
        </p:nvSpPr>
        <p:spPr bwMode="auto">
          <a:xfrm>
            <a:off x="7848600" y="4572000"/>
            <a:ext cx="401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4,8</a:t>
            </a:r>
          </a:p>
        </p:txBody>
      </p:sp>
      <p:sp>
        <p:nvSpPr>
          <p:cNvPr id="1601544" name="Text Box 8"/>
          <p:cNvSpPr txBox="1">
            <a:spLocks noChangeArrowheads="1"/>
          </p:cNvSpPr>
          <p:nvPr/>
        </p:nvSpPr>
        <p:spPr bwMode="auto">
          <a:xfrm>
            <a:off x="7475538" y="4572000"/>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1,6</a:t>
            </a:r>
          </a:p>
        </p:txBody>
      </p:sp>
      <p:sp>
        <p:nvSpPr>
          <p:cNvPr id="1601545" name="Text Box 9"/>
          <p:cNvSpPr txBox="1">
            <a:spLocks noChangeArrowheads="1"/>
          </p:cNvSpPr>
          <p:nvPr/>
        </p:nvSpPr>
        <p:spPr bwMode="auto">
          <a:xfrm>
            <a:off x="7494588" y="2751138"/>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3,2</a:t>
            </a:r>
          </a:p>
        </p:txBody>
      </p:sp>
      <p:sp>
        <p:nvSpPr>
          <p:cNvPr id="1601546" name="Text Box 10"/>
          <p:cNvSpPr txBox="1">
            <a:spLocks noChangeArrowheads="1"/>
          </p:cNvSpPr>
          <p:nvPr/>
        </p:nvSpPr>
        <p:spPr bwMode="auto">
          <a:xfrm>
            <a:off x="8208963" y="5241925"/>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7,2</a:t>
            </a:r>
          </a:p>
        </p:txBody>
      </p:sp>
      <p:sp>
        <p:nvSpPr>
          <p:cNvPr id="1601547" name="Text Box 11"/>
          <p:cNvSpPr txBox="1">
            <a:spLocks noChangeArrowheads="1"/>
          </p:cNvSpPr>
          <p:nvPr/>
        </p:nvSpPr>
        <p:spPr bwMode="auto">
          <a:xfrm>
            <a:off x="7850188" y="5241925"/>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7,2</a:t>
            </a:r>
          </a:p>
        </p:txBody>
      </p:sp>
      <p:sp>
        <p:nvSpPr>
          <p:cNvPr id="1601548" name="Text Box 12"/>
          <p:cNvSpPr txBox="1">
            <a:spLocks noChangeArrowheads="1"/>
          </p:cNvSpPr>
          <p:nvPr/>
        </p:nvSpPr>
        <p:spPr bwMode="auto">
          <a:xfrm>
            <a:off x="7466013" y="5241925"/>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7,2</a:t>
            </a:r>
          </a:p>
        </p:txBody>
      </p:sp>
      <p:sp>
        <p:nvSpPr>
          <p:cNvPr id="1601549" name="Text Box 13"/>
          <p:cNvSpPr txBox="1">
            <a:spLocks noChangeArrowheads="1"/>
          </p:cNvSpPr>
          <p:nvPr/>
        </p:nvSpPr>
        <p:spPr bwMode="auto">
          <a:xfrm>
            <a:off x="7108825" y="5241925"/>
            <a:ext cx="4032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2,4</a:t>
            </a:r>
          </a:p>
        </p:txBody>
      </p:sp>
      <p:sp>
        <p:nvSpPr>
          <p:cNvPr id="1601550" name="Text Box 14"/>
          <p:cNvSpPr txBox="1">
            <a:spLocks noChangeArrowheads="1"/>
          </p:cNvSpPr>
          <p:nvPr/>
        </p:nvSpPr>
        <p:spPr bwMode="auto">
          <a:xfrm>
            <a:off x="7112000" y="4419600"/>
            <a:ext cx="401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4,8</a:t>
            </a:r>
          </a:p>
        </p:txBody>
      </p:sp>
      <p:sp>
        <p:nvSpPr>
          <p:cNvPr id="1601551" name="Text Box 15"/>
          <p:cNvSpPr txBox="1">
            <a:spLocks noChangeArrowheads="1"/>
          </p:cNvSpPr>
          <p:nvPr/>
        </p:nvSpPr>
        <p:spPr bwMode="auto">
          <a:xfrm>
            <a:off x="6745288" y="4413250"/>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1,6</a:t>
            </a:r>
          </a:p>
        </p:txBody>
      </p:sp>
      <p:sp>
        <p:nvSpPr>
          <p:cNvPr id="1601552" name="Text Box 16"/>
          <p:cNvSpPr txBox="1">
            <a:spLocks noChangeArrowheads="1"/>
          </p:cNvSpPr>
          <p:nvPr/>
        </p:nvSpPr>
        <p:spPr bwMode="auto">
          <a:xfrm>
            <a:off x="6740525" y="2593975"/>
            <a:ext cx="401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3,2</a:t>
            </a:r>
          </a:p>
        </p:txBody>
      </p:sp>
      <p:sp>
        <p:nvSpPr>
          <p:cNvPr id="1601553" name="Text Box 17"/>
          <p:cNvSpPr txBox="1">
            <a:spLocks noChangeArrowheads="1"/>
          </p:cNvSpPr>
          <p:nvPr/>
        </p:nvSpPr>
        <p:spPr bwMode="auto">
          <a:xfrm>
            <a:off x="7502525" y="5078413"/>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7,2</a:t>
            </a:r>
          </a:p>
        </p:txBody>
      </p:sp>
      <p:sp>
        <p:nvSpPr>
          <p:cNvPr id="1601554" name="Text Box 18"/>
          <p:cNvSpPr txBox="1">
            <a:spLocks noChangeArrowheads="1"/>
          </p:cNvSpPr>
          <p:nvPr/>
        </p:nvSpPr>
        <p:spPr bwMode="auto">
          <a:xfrm>
            <a:off x="7121525" y="5078413"/>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7,2</a:t>
            </a:r>
          </a:p>
        </p:txBody>
      </p:sp>
      <p:sp>
        <p:nvSpPr>
          <p:cNvPr id="1601555" name="Text Box 19"/>
          <p:cNvSpPr txBox="1">
            <a:spLocks noChangeArrowheads="1"/>
          </p:cNvSpPr>
          <p:nvPr/>
        </p:nvSpPr>
        <p:spPr bwMode="auto">
          <a:xfrm>
            <a:off x="6742113" y="5078413"/>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7,2</a:t>
            </a:r>
          </a:p>
        </p:txBody>
      </p:sp>
      <p:sp>
        <p:nvSpPr>
          <p:cNvPr id="1601556" name="Text Box 20"/>
          <p:cNvSpPr txBox="1">
            <a:spLocks noChangeArrowheads="1"/>
          </p:cNvSpPr>
          <p:nvPr/>
        </p:nvSpPr>
        <p:spPr bwMode="auto">
          <a:xfrm>
            <a:off x="6370638" y="5078413"/>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2,4</a:t>
            </a:r>
          </a:p>
        </p:txBody>
      </p:sp>
      <p:sp>
        <p:nvSpPr>
          <p:cNvPr id="1601557" name="Text Box 21"/>
          <p:cNvSpPr txBox="1">
            <a:spLocks noChangeArrowheads="1"/>
          </p:cNvSpPr>
          <p:nvPr/>
        </p:nvSpPr>
        <p:spPr bwMode="auto">
          <a:xfrm>
            <a:off x="6364288" y="4249738"/>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4,8</a:t>
            </a:r>
          </a:p>
        </p:txBody>
      </p:sp>
      <p:sp>
        <p:nvSpPr>
          <p:cNvPr id="1601558" name="Text Box 22"/>
          <p:cNvSpPr txBox="1">
            <a:spLocks noChangeArrowheads="1"/>
          </p:cNvSpPr>
          <p:nvPr/>
        </p:nvSpPr>
        <p:spPr bwMode="auto">
          <a:xfrm>
            <a:off x="5978525" y="4249738"/>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1,6</a:t>
            </a:r>
          </a:p>
        </p:txBody>
      </p:sp>
      <p:sp>
        <p:nvSpPr>
          <p:cNvPr id="1601559" name="Text Box 23"/>
          <p:cNvSpPr txBox="1">
            <a:spLocks noChangeArrowheads="1"/>
          </p:cNvSpPr>
          <p:nvPr/>
        </p:nvSpPr>
        <p:spPr bwMode="auto">
          <a:xfrm>
            <a:off x="5995988" y="2428875"/>
            <a:ext cx="40005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3,2</a:t>
            </a:r>
          </a:p>
        </p:txBody>
      </p:sp>
      <p:sp>
        <p:nvSpPr>
          <p:cNvPr id="1601560" name="Text Box 24"/>
          <p:cNvSpPr txBox="1">
            <a:spLocks noChangeArrowheads="1"/>
          </p:cNvSpPr>
          <p:nvPr/>
        </p:nvSpPr>
        <p:spPr bwMode="auto">
          <a:xfrm>
            <a:off x="6367463" y="4906963"/>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7,2</a:t>
            </a:r>
          </a:p>
        </p:txBody>
      </p:sp>
      <p:sp>
        <p:nvSpPr>
          <p:cNvPr id="1601561" name="Text Box 25"/>
          <p:cNvSpPr txBox="1">
            <a:spLocks noChangeArrowheads="1"/>
          </p:cNvSpPr>
          <p:nvPr/>
        </p:nvSpPr>
        <p:spPr bwMode="auto">
          <a:xfrm>
            <a:off x="5984875" y="4906963"/>
            <a:ext cx="4032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7,2</a:t>
            </a:r>
          </a:p>
        </p:txBody>
      </p:sp>
      <p:sp>
        <p:nvSpPr>
          <p:cNvPr id="1601562" name="Text Box 26"/>
          <p:cNvSpPr txBox="1">
            <a:spLocks noChangeArrowheads="1"/>
          </p:cNvSpPr>
          <p:nvPr/>
        </p:nvSpPr>
        <p:spPr bwMode="auto">
          <a:xfrm>
            <a:off x="5616575" y="4906963"/>
            <a:ext cx="4032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7,2</a:t>
            </a:r>
          </a:p>
        </p:txBody>
      </p:sp>
      <p:sp>
        <p:nvSpPr>
          <p:cNvPr id="1601563" name="Text Box 27"/>
          <p:cNvSpPr txBox="1">
            <a:spLocks noChangeArrowheads="1"/>
          </p:cNvSpPr>
          <p:nvPr/>
        </p:nvSpPr>
        <p:spPr bwMode="auto">
          <a:xfrm>
            <a:off x="5259388" y="4906963"/>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2,4</a:t>
            </a:r>
          </a:p>
        </p:txBody>
      </p:sp>
      <p:sp>
        <p:nvSpPr>
          <p:cNvPr id="1601564" name="Text Box 28"/>
          <p:cNvSpPr txBox="1">
            <a:spLocks noChangeArrowheads="1"/>
          </p:cNvSpPr>
          <p:nvPr/>
        </p:nvSpPr>
        <p:spPr bwMode="auto">
          <a:xfrm>
            <a:off x="5264150" y="4078288"/>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4,8</a:t>
            </a:r>
          </a:p>
        </p:txBody>
      </p:sp>
      <p:sp>
        <p:nvSpPr>
          <p:cNvPr id="1601565" name="Text Box 29"/>
          <p:cNvSpPr txBox="1">
            <a:spLocks noChangeArrowheads="1"/>
          </p:cNvSpPr>
          <p:nvPr/>
        </p:nvSpPr>
        <p:spPr bwMode="auto">
          <a:xfrm>
            <a:off x="4878388" y="4078288"/>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1,6</a:t>
            </a:r>
          </a:p>
        </p:txBody>
      </p:sp>
      <p:sp>
        <p:nvSpPr>
          <p:cNvPr id="1601566" name="Text Box 30"/>
          <p:cNvSpPr txBox="1">
            <a:spLocks noChangeArrowheads="1"/>
          </p:cNvSpPr>
          <p:nvPr/>
        </p:nvSpPr>
        <p:spPr bwMode="auto">
          <a:xfrm>
            <a:off x="4884738" y="2257425"/>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3,2</a:t>
            </a:r>
          </a:p>
        </p:txBody>
      </p:sp>
      <p:sp>
        <p:nvSpPr>
          <p:cNvPr id="1601568" name="Text Box 32"/>
          <p:cNvSpPr txBox="1">
            <a:spLocks noChangeArrowheads="1"/>
          </p:cNvSpPr>
          <p:nvPr/>
        </p:nvSpPr>
        <p:spPr bwMode="auto">
          <a:xfrm>
            <a:off x="8547100" y="3913188"/>
            <a:ext cx="485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bg2"/>
                </a:solidFill>
              </a:rPr>
              <a:t>2,56</a:t>
            </a:r>
          </a:p>
        </p:txBody>
      </p:sp>
      <p:sp>
        <p:nvSpPr>
          <p:cNvPr id="1601569" name="Text Box 33"/>
          <p:cNvSpPr txBox="1">
            <a:spLocks noChangeArrowheads="1"/>
          </p:cNvSpPr>
          <p:nvPr/>
        </p:nvSpPr>
        <p:spPr bwMode="auto">
          <a:xfrm>
            <a:off x="8561388" y="2090738"/>
            <a:ext cx="485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bg2"/>
                </a:solidFill>
              </a:rPr>
              <a:t>2,24</a:t>
            </a:r>
          </a:p>
        </p:txBody>
      </p:sp>
      <p:sp>
        <p:nvSpPr>
          <p:cNvPr id="1601570" name="Text Box 34"/>
          <p:cNvSpPr txBox="1">
            <a:spLocks noChangeArrowheads="1"/>
          </p:cNvSpPr>
          <p:nvPr/>
        </p:nvSpPr>
        <p:spPr bwMode="auto">
          <a:xfrm>
            <a:off x="7472363" y="3749675"/>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993366"/>
                </a:solidFill>
              </a:rPr>
              <a:t>6,4</a:t>
            </a:r>
          </a:p>
        </p:txBody>
      </p:sp>
      <p:sp>
        <p:nvSpPr>
          <p:cNvPr id="1601571" name="Text Box 35"/>
          <p:cNvSpPr txBox="1">
            <a:spLocks noChangeArrowheads="1"/>
          </p:cNvSpPr>
          <p:nvPr/>
        </p:nvSpPr>
        <p:spPr bwMode="auto">
          <a:xfrm>
            <a:off x="7475538" y="1919288"/>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993366"/>
                </a:solidFill>
              </a:rPr>
              <a:t>0,8</a:t>
            </a:r>
          </a:p>
        </p:txBody>
      </p:sp>
      <p:sp>
        <p:nvSpPr>
          <p:cNvPr id="1601572" name="Text Box 36"/>
          <p:cNvSpPr txBox="1">
            <a:spLocks noChangeArrowheads="1"/>
          </p:cNvSpPr>
          <p:nvPr/>
        </p:nvSpPr>
        <p:spPr bwMode="auto">
          <a:xfrm>
            <a:off x="7118350" y="1919288"/>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993366"/>
                </a:solidFill>
              </a:rPr>
              <a:t>2,4</a:t>
            </a:r>
          </a:p>
        </p:txBody>
      </p:sp>
      <p:sp>
        <p:nvSpPr>
          <p:cNvPr id="1601573" name="Text Box 37"/>
          <p:cNvSpPr txBox="1">
            <a:spLocks noChangeArrowheads="1"/>
          </p:cNvSpPr>
          <p:nvPr/>
        </p:nvSpPr>
        <p:spPr bwMode="auto">
          <a:xfrm>
            <a:off x="5948363" y="3587750"/>
            <a:ext cx="485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9900"/>
                </a:solidFill>
              </a:rPr>
              <a:t>2,56</a:t>
            </a:r>
          </a:p>
        </p:txBody>
      </p:sp>
      <p:sp>
        <p:nvSpPr>
          <p:cNvPr id="1601574" name="Text Box 38"/>
          <p:cNvSpPr txBox="1">
            <a:spLocks noChangeArrowheads="1"/>
          </p:cNvSpPr>
          <p:nvPr/>
        </p:nvSpPr>
        <p:spPr bwMode="auto">
          <a:xfrm>
            <a:off x="5970588" y="1763713"/>
            <a:ext cx="485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9900"/>
                </a:solidFill>
              </a:rPr>
              <a:t>2,24</a:t>
            </a:r>
          </a:p>
        </p:txBody>
      </p:sp>
      <p:sp>
        <p:nvSpPr>
          <p:cNvPr id="1601575" name="Text Box 39"/>
          <p:cNvSpPr txBox="1">
            <a:spLocks noChangeArrowheads="1"/>
          </p:cNvSpPr>
          <p:nvPr/>
        </p:nvSpPr>
        <p:spPr bwMode="auto">
          <a:xfrm>
            <a:off x="5248275" y="3417888"/>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99FF"/>
                </a:solidFill>
              </a:rPr>
              <a:t>6,4</a:t>
            </a:r>
          </a:p>
        </p:txBody>
      </p:sp>
      <p:sp>
        <p:nvSpPr>
          <p:cNvPr id="1601576" name="Text Box 40"/>
          <p:cNvSpPr txBox="1">
            <a:spLocks noChangeArrowheads="1"/>
          </p:cNvSpPr>
          <p:nvPr/>
        </p:nvSpPr>
        <p:spPr bwMode="auto">
          <a:xfrm>
            <a:off x="5276850" y="1600200"/>
            <a:ext cx="401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99FF"/>
                </a:solidFill>
              </a:rPr>
              <a:t>0,8</a:t>
            </a:r>
          </a:p>
        </p:txBody>
      </p:sp>
      <p:sp>
        <p:nvSpPr>
          <p:cNvPr id="1601577" name="Text Box 41"/>
          <p:cNvSpPr txBox="1">
            <a:spLocks noChangeArrowheads="1"/>
          </p:cNvSpPr>
          <p:nvPr/>
        </p:nvSpPr>
        <p:spPr bwMode="auto">
          <a:xfrm>
            <a:off x="4889500" y="1590675"/>
            <a:ext cx="401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99FF"/>
                </a:solidFill>
              </a:rPr>
              <a:t>2,4</a:t>
            </a:r>
          </a:p>
        </p:txBody>
      </p:sp>
      <p:sp>
        <p:nvSpPr>
          <p:cNvPr id="1601578" name="Text Box 42"/>
          <p:cNvSpPr txBox="1">
            <a:spLocks noChangeArrowheads="1"/>
          </p:cNvSpPr>
          <p:nvPr/>
        </p:nvSpPr>
        <p:spPr bwMode="auto">
          <a:xfrm>
            <a:off x="4475163" y="3257550"/>
            <a:ext cx="485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9900"/>
                </a:solidFill>
              </a:rPr>
              <a:t>2,56</a:t>
            </a:r>
          </a:p>
        </p:txBody>
      </p:sp>
      <p:sp>
        <p:nvSpPr>
          <p:cNvPr id="1601579" name="Text Box 43"/>
          <p:cNvSpPr txBox="1">
            <a:spLocks noChangeArrowheads="1"/>
          </p:cNvSpPr>
          <p:nvPr/>
        </p:nvSpPr>
        <p:spPr bwMode="auto">
          <a:xfrm>
            <a:off x="4481513" y="1435100"/>
            <a:ext cx="485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9900"/>
                </a:solidFill>
              </a:rPr>
              <a:t>2,24</a:t>
            </a:r>
          </a:p>
        </p:txBody>
      </p:sp>
      <p:sp>
        <p:nvSpPr>
          <p:cNvPr id="1601580" name="Text Box 44"/>
          <p:cNvSpPr txBox="1">
            <a:spLocks noChangeArrowheads="1"/>
          </p:cNvSpPr>
          <p:nvPr/>
        </p:nvSpPr>
        <p:spPr bwMode="auto">
          <a:xfrm>
            <a:off x="3349625" y="3101975"/>
            <a:ext cx="485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CC66FF"/>
                </a:solidFill>
              </a:rPr>
              <a:t>2,56</a:t>
            </a:r>
          </a:p>
        </p:txBody>
      </p:sp>
      <p:sp>
        <p:nvSpPr>
          <p:cNvPr id="1601581" name="Text Box 45"/>
          <p:cNvSpPr txBox="1">
            <a:spLocks noChangeArrowheads="1"/>
          </p:cNvSpPr>
          <p:nvPr/>
        </p:nvSpPr>
        <p:spPr bwMode="auto">
          <a:xfrm>
            <a:off x="3368675" y="1268413"/>
            <a:ext cx="48736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CC66FF"/>
                </a:solidFill>
              </a:rPr>
              <a:t>2,24</a:t>
            </a:r>
          </a:p>
        </p:txBody>
      </p:sp>
      <p:sp>
        <p:nvSpPr>
          <p:cNvPr id="1601582" name="Text Box 46"/>
          <p:cNvSpPr txBox="1">
            <a:spLocks noChangeArrowheads="1"/>
          </p:cNvSpPr>
          <p:nvPr/>
        </p:nvSpPr>
        <p:spPr bwMode="auto">
          <a:xfrm>
            <a:off x="3105150" y="5546725"/>
            <a:ext cx="2730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a:solidFill>
                  <a:schemeClr val="accent2"/>
                </a:solidFill>
              </a:rPr>
              <a:t>0</a:t>
            </a:r>
          </a:p>
        </p:txBody>
      </p:sp>
      <p:sp>
        <p:nvSpPr>
          <p:cNvPr id="1601583" name="Text Box 47"/>
          <p:cNvSpPr txBox="1">
            <a:spLocks noChangeArrowheads="1"/>
          </p:cNvSpPr>
          <p:nvPr/>
        </p:nvSpPr>
        <p:spPr bwMode="auto">
          <a:xfrm>
            <a:off x="4857750" y="5549900"/>
            <a:ext cx="420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a:solidFill>
                  <a:schemeClr val="accent2"/>
                </a:solidFill>
              </a:rPr>
              <a:t>9,6</a:t>
            </a:r>
          </a:p>
        </p:txBody>
      </p:sp>
      <p:sp>
        <p:nvSpPr>
          <p:cNvPr id="1601584" name="Text Box 48"/>
          <p:cNvSpPr txBox="1">
            <a:spLocks noChangeArrowheads="1"/>
          </p:cNvSpPr>
          <p:nvPr/>
        </p:nvSpPr>
        <p:spPr bwMode="auto">
          <a:xfrm>
            <a:off x="6800850" y="5554663"/>
            <a:ext cx="3714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a:solidFill>
                  <a:schemeClr val="hlink"/>
                </a:solidFill>
              </a:rPr>
              <a:t>48</a:t>
            </a:r>
          </a:p>
        </p:txBody>
      </p:sp>
      <p:sp>
        <p:nvSpPr>
          <p:cNvPr id="1601585" name="Text Box 49"/>
          <p:cNvSpPr txBox="1">
            <a:spLocks noChangeArrowheads="1"/>
          </p:cNvSpPr>
          <p:nvPr/>
        </p:nvSpPr>
        <p:spPr bwMode="auto">
          <a:xfrm>
            <a:off x="8723313" y="5561013"/>
            <a:ext cx="5191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a:solidFill>
                  <a:schemeClr val="hlink"/>
                </a:solidFill>
              </a:rPr>
              <a:t>38,4</a:t>
            </a:r>
          </a:p>
        </p:txBody>
      </p:sp>
      <p:sp>
        <p:nvSpPr>
          <p:cNvPr id="1601586" name="Text Box 50"/>
          <p:cNvSpPr txBox="1">
            <a:spLocks noChangeArrowheads="1"/>
          </p:cNvSpPr>
          <p:nvPr/>
        </p:nvSpPr>
        <p:spPr bwMode="auto">
          <a:xfrm>
            <a:off x="3027363" y="2908300"/>
            <a:ext cx="5191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a:solidFill>
                  <a:schemeClr val="accent2"/>
                </a:solidFill>
              </a:rPr>
              <a:t>2,24</a:t>
            </a:r>
          </a:p>
        </p:txBody>
      </p:sp>
      <p:sp>
        <p:nvSpPr>
          <p:cNvPr id="1601587" name="Text Box 51"/>
          <p:cNvSpPr txBox="1">
            <a:spLocks noChangeArrowheads="1"/>
          </p:cNvSpPr>
          <p:nvPr/>
        </p:nvSpPr>
        <p:spPr bwMode="auto">
          <a:xfrm>
            <a:off x="4854575" y="2906713"/>
            <a:ext cx="51911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a:solidFill>
                  <a:schemeClr val="accent2"/>
                </a:solidFill>
              </a:rPr>
              <a:t>8,64</a:t>
            </a:r>
          </a:p>
        </p:txBody>
      </p:sp>
      <p:sp>
        <p:nvSpPr>
          <p:cNvPr id="1601588" name="Text Box 52"/>
          <p:cNvSpPr txBox="1">
            <a:spLocks noChangeArrowheads="1"/>
          </p:cNvSpPr>
          <p:nvPr/>
        </p:nvSpPr>
        <p:spPr bwMode="auto">
          <a:xfrm>
            <a:off x="6724650" y="2906713"/>
            <a:ext cx="6175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a:solidFill>
                  <a:schemeClr val="accent2"/>
                </a:solidFill>
              </a:rPr>
              <a:t>15,04</a:t>
            </a:r>
          </a:p>
        </p:txBody>
      </p:sp>
      <p:sp>
        <p:nvSpPr>
          <p:cNvPr id="1601589" name="Text Box 53"/>
          <p:cNvSpPr txBox="1">
            <a:spLocks noChangeArrowheads="1"/>
          </p:cNvSpPr>
          <p:nvPr/>
        </p:nvSpPr>
        <p:spPr bwMode="auto">
          <a:xfrm>
            <a:off x="8774113" y="2909888"/>
            <a:ext cx="5191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a:solidFill>
                  <a:schemeClr val="accent2"/>
                </a:solidFill>
              </a:rPr>
              <a:t>2,24</a:t>
            </a:r>
          </a:p>
        </p:txBody>
      </p:sp>
      <p:sp>
        <p:nvSpPr>
          <p:cNvPr id="1601590" name="Text Box 54"/>
          <p:cNvSpPr txBox="1">
            <a:spLocks noChangeArrowheads="1"/>
          </p:cNvSpPr>
          <p:nvPr/>
        </p:nvSpPr>
        <p:spPr bwMode="auto">
          <a:xfrm>
            <a:off x="3043238" y="4719638"/>
            <a:ext cx="5191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a:solidFill>
                  <a:schemeClr val="accent2"/>
                </a:solidFill>
              </a:rPr>
              <a:t>2,56</a:t>
            </a:r>
          </a:p>
        </p:txBody>
      </p:sp>
      <p:sp>
        <p:nvSpPr>
          <p:cNvPr id="1601591" name="Text Box 55"/>
          <p:cNvSpPr txBox="1">
            <a:spLocks noChangeArrowheads="1"/>
          </p:cNvSpPr>
          <p:nvPr/>
        </p:nvSpPr>
        <p:spPr bwMode="auto">
          <a:xfrm>
            <a:off x="4821238" y="4722813"/>
            <a:ext cx="61753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a:solidFill>
                  <a:schemeClr val="accent2"/>
                </a:solidFill>
              </a:rPr>
              <a:t>15,36</a:t>
            </a:r>
          </a:p>
        </p:txBody>
      </p:sp>
      <p:sp>
        <p:nvSpPr>
          <p:cNvPr id="1601592" name="Text Box 56"/>
          <p:cNvSpPr txBox="1">
            <a:spLocks noChangeArrowheads="1"/>
          </p:cNvSpPr>
          <p:nvPr/>
        </p:nvSpPr>
        <p:spPr bwMode="auto">
          <a:xfrm>
            <a:off x="6737350" y="4722813"/>
            <a:ext cx="6175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a:solidFill>
                  <a:schemeClr val="accent2"/>
                </a:solidFill>
              </a:rPr>
              <a:t>23,36</a:t>
            </a:r>
          </a:p>
        </p:txBody>
      </p:sp>
      <p:sp>
        <p:nvSpPr>
          <p:cNvPr id="1601593" name="Text Box 57"/>
          <p:cNvSpPr txBox="1">
            <a:spLocks noChangeArrowheads="1"/>
          </p:cNvSpPr>
          <p:nvPr/>
        </p:nvSpPr>
        <p:spPr bwMode="auto">
          <a:xfrm>
            <a:off x="8791575" y="4722813"/>
            <a:ext cx="51911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a:solidFill>
                  <a:schemeClr val="accent2"/>
                </a:solidFill>
              </a:rPr>
              <a:t>7,36</a:t>
            </a:r>
          </a:p>
        </p:txBody>
      </p:sp>
      <p:grpSp>
        <p:nvGrpSpPr>
          <p:cNvPr id="1601594" name="Group 58"/>
          <p:cNvGrpSpPr>
            <a:grpSpLocks/>
          </p:cNvGrpSpPr>
          <p:nvPr/>
        </p:nvGrpSpPr>
        <p:grpSpPr bwMode="auto">
          <a:xfrm>
            <a:off x="717550" y="242888"/>
            <a:ext cx="1647825" cy="769937"/>
            <a:chOff x="327" y="243"/>
            <a:chExt cx="1082" cy="503"/>
          </a:xfrm>
        </p:grpSpPr>
        <p:sp>
          <p:nvSpPr>
            <p:cNvPr id="81221" name="Line 59"/>
            <p:cNvSpPr>
              <a:spLocks noChangeShapeType="1"/>
            </p:cNvSpPr>
            <p:nvPr/>
          </p:nvSpPr>
          <p:spPr bwMode="auto">
            <a:xfrm>
              <a:off x="823" y="331"/>
              <a:ext cx="0" cy="4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222" name="Rectangle 60"/>
            <p:cNvSpPr>
              <a:spLocks noChangeArrowheads="1"/>
            </p:cNvSpPr>
            <p:nvPr/>
          </p:nvSpPr>
          <p:spPr bwMode="auto">
            <a:xfrm>
              <a:off x="327" y="243"/>
              <a:ext cx="1082" cy="1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POSTE DE CHARGE</a:t>
              </a:r>
            </a:p>
          </p:txBody>
        </p:sp>
      </p:grpSp>
      <p:grpSp>
        <p:nvGrpSpPr>
          <p:cNvPr id="1601812" name="Group 276"/>
          <p:cNvGrpSpPr>
            <a:grpSpLocks/>
          </p:cNvGrpSpPr>
          <p:nvPr/>
        </p:nvGrpSpPr>
        <p:grpSpPr bwMode="auto">
          <a:xfrm>
            <a:off x="2143125" y="477838"/>
            <a:ext cx="2209800" cy="854075"/>
            <a:chOff x="1350" y="301"/>
            <a:chExt cx="1392" cy="538"/>
          </a:xfrm>
        </p:grpSpPr>
        <p:sp>
          <p:nvSpPr>
            <p:cNvPr id="81219" name="Line 65"/>
            <p:cNvSpPr>
              <a:spLocks noChangeShapeType="1"/>
            </p:cNvSpPr>
            <p:nvPr/>
          </p:nvSpPr>
          <p:spPr bwMode="auto">
            <a:xfrm flipH="1">
              <a:off x="1350" y="472"/>
              <a:ext cx="359" cy="36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220" name="Text Box 66"/>
            <p:cNvSpPr txBox="1">
              <a:spLocks noChangeArrowheads="1"/>
            </p:cNvSpPr>
            <p:nvPr/>
          </p:nvSpPr>
          <p:spPr bwMode="auto">
            <a:xfrm>
              <a:off x="1556" y="301"/>
              <a:ext cx="1186" cy="28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a:solidFill>
                    <a:schemeClr val="tx1"/>
                  </a:solidFill>
                </a:rPr>
                <a:t>Tps Prep + (Qté x Tps U)</a:t>
              </a:r>
            </a:p>
            <a:p>
              <a:r>
                <a:rPr lang="fr-FR" altLang="fr-FR" sz="1200">
                  <a:solidFill>
                    <a:schemeClr val="tx1"/>
                  </a:solidFill>
                </a:rPr>
                <a:t>1,6 + (20 x 0,032) </a:t>
              </a:r>
            </a:p>
          </p:txBody>
        </p:sp>
      </p:grpSp>
      <p:grpSp>
        <p:nvGrpSpPr>
          <p:cNvPr id="1601606" name="Group 70"/>
          <p:cNvGrpSpPr>
            <a:grpSpLocks/>
          </p:cNvGrpSpPr>
          <p:nvPr/>
        </p:nvGrpSpPr>
        <p:grpSpPr bwMode="auto">
          <a:xfrm>
            <a:off x="8275638" y="5568950"/>
            <a:ext cx="1428750" cy="1173163"/>
            <a:chOff x="5213" y="3508"/>
            <a:chExt cx="900" cy="739"/>
          </a:xfrm>
        </p:grpSpPr>
        <p:sp>
          <p:nvSpPr>
            <p:cNvPr id="81217" name="Line 68"/>
            <p:cNvSpPr>
              <a:spLocks noChangeShapeType="1"/>
            </p:cNvSpPr>
            <p:nvPr/>
          </p:nvSpPr>
          <p:spPr bwMode="auto">
            <a:xfrm flipV="1">
              <a:off x="5713" y="3508"/>
              <a:ext cx="218" cy="33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218" name="Rectangle 69"/>
            <p:cNvSpPr>
              <a:spLocks noChangeArrowheads="1"/>
            </p:cNvSpPr>
            <p:nvPr/>
          </p:nvSpPr>
          <p:spPr bwMode="auto">
            <a:xfrm>
              <a:off x="5213" y="3846"/>
              <a:ext cx="900" cy="4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FINI LE 24/03</a:t>
              </a:r>
            </a:p>
            <a:p>
              <a:pPr algn="l" eaLnBrk="1" hangingPunct="1"/>
              <a:r>
                <a:rPr lang="fr-FR" altLang="fr-FR" sz="1200" b="1">
                  <a:solidFill>
                    <a:schemeClr val="tx1"/>
                  </a:solidFill>
                </a:rPr>
                <a:t>=&gt; EN STOCK LA</a:t>
              </a:r>
            </a:p>
            <a:p>
              <a:pPr algn="l" eaLnBrk="1" hangingPunct="1"/>
              <a:r>
                <a:rPr lang="fr-FR" altLang="fr-FR" sz="1200" b="1">
                  <a:solidFill>
                    <a:schemeClr val="tx1"/>
                  </a:solidFill>
                </a:rPr>
                <a:t>VEILLE AU SOIR</a:t>
              </a:r>
            </a:p>
          </p:txBody>
        </p:sp>
      </p:grpSp>
      <p:grpSp>
        <p:nvGrpSpPr>
          <p:cNvPr id="1601607" name="Group 71"/>
          <p:cNvGrpSpPr>
            <a:grpSpLocks/>
          </p:cNvGrpSpPr>
          <p:nvPr/>
        </p:nvGrpSpPr>
        <p:grpSpPr bwMode="auto">
          <a:xfrm>
            <a:off x="8064500" y="5568950"/>
            <a:ext cx="1597025" cy="990600"/>
            <a:chOff x="5213" y="3508"/>
            <a:chExt cx="1006" cy="624"/>
          </a:xfrm>
        </p:grpSpPr>
        <p:sp>
          <p:nvSpPr>
            <p:cNvPr id="81215" name="Line 72"/>
            <p:cNvSpPr>
              <a:spLocks noChangeShapeType="1"/>
            </p:cNvSpPr>
            <p:nvPr/>
          </p:nvSpPr>
          <p:spPr bwMode="auto">
            <a:xfrm flipV="1">
              <a:off x="5713" y="3508"/>
              <a:ext cx="218" cy="33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216" name="Rectangle 73"/>
            <p:cNvSpPr>
              <a:spLocks noChangeArrowheads="1"/>
            </p:cNvSpPr>
            <p:nvPr/>
          </p:nvSpPr>
          <p:spPr bwMode="auto">
            <a:xfrm>
              <a:off x="5213" y="3846"/>
              <a:ext cx="1006" cy="2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CAPACITE REELLE</a:t>
              </a:r>
            </a:p>
            <a:p>
              <a:pPr algn="l" eaLnBrk="1" hangingPunct="1"/>
              <a:r>
                <a:rPr lang="fr-FR" altLang="fr-FR" sz="1200" b="1">
                  <a:solidFill>
                    <a:schemeClr val="tx1"/>
                  </a:solidFill>
                </a:rPr>
                <a:t>DU POSTE</a:t>
              </a:r>
            </a:p>
          </p:txBody>
        </p:sp>
      </p:grpSp>
      <p:sp>
        <p:nvSpPr>
          <p:cNvPr id="80957" name="Rectangle 78"/>
          <p:cNvSpPr>
            <a:spLocks noChangeArrowheads="1"/>
          </p:cNvSpPr>
          <p:nvPr/>
        </p:nvSpPr>
        <p:spPr bwMode="auto">
          <a:xfrm>
            <a:off x="306388" y="1341438"/>
            <a:ext cx="595312"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58" name="Rectangle 88"/>
          <p:cNvSpPr>
            <a:spLocks noChangeArrowheads="1"/>
          </p:cNvSpPr>
          <p:nvPr/>
        </p:nvSpPr>
        <p:spPr bwMode="auto">
          <a:xfrm>
            <a:off x="306388" y="3173413"/>
            <a:ext cx="595312"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59" name="Rectangle 100"/>
          <p:cNvSpPr>
            <a:spLocks noChangeArrowheads="1"/>
          </p:cNvSpPr>
          <p:nvPr/>
        </p:nvSpPr>
        <p:spPr bwMode="auto">
          <a:xfrm>
            <a:off x="306388" y="4987925"/>
            <a:ext cx="595312"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60" name="Rectangle 104"/>
          <p:cNvSpPr>
            <a:spLocks noChangeArrowheads="1"/>
          </p:cNvSpPr>
          <p:nvPr/>
        </p:nvSpPr>
        <p:spPr bwMode="auto">
          <a:xfrm>
            <a:off x="977900" y="134143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61" name="Rectangle 114"/>
          <p:cNvSpPr>
            <a:spLocks noChangeArrowheads="1"/>
          </p:cNvSpPr>
          <p:nvPr/>
        </p:nvSpPr>
        <p:spPr bwMode="auto">
          <a:xfrm>
            <a:off x="977900" y="317341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62" name="Rectangle 124"/>
          <p:cNvSpPr>
            <a:spLocks noChangeArrowheads="1"/>
          </p:cNvSpPr>
          <p:nvPr/>
        </p:nvSpPr>
        <p:spPr bwMode="auto">
          <a:xfrm>
            <a:off x="977900" y="4987925"/>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63" name="Rectangle 128"/>
          <p:cNvSpPr>
            <a:spLocks noChangeArrowheads="1"/>
          </p:cNvSpPr>
          <p:nvPr/>
        </p:nvSpPr>
        <p:spPr bwMode="auto">
          <a:xfrm>
            <a:off x="1454150" y="134143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64" name="Rectangle 138"/>
          <p:cNvSpPr>
            <a:spLocks noChangeArrowheads="1"/>
          </p:cNvSpPr>
          <p:nvPr/>
        </p:nvSpPr>
        <p:spPr bwMode="auto">
          <a:xfrm>
            <a:off x="1454150" y="317341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65" name="Rectangle 148"/>
          <p:cNvSpPr>
            <a:spLocks noChangeArrowheads="1"/>
          </p:cNvSpPr>
          <p:nvPr/>
        </p:nvSpPr>
        <p:spPr bwMode="auto">
          <a:xfrm>
            <a:off x="1454150" y="4987925"/>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66" name="Rectangle 152"/>
          <p:cNvSpPr>
            <a:spLocks noChangeArrowheads="1"/>
          </p:cNvSpPr>
          <p:nvPr/>
        </p:nvSpPr>
        <p:spPr bwMode="auto">
          <a:xfrm>
            <a:off x="1916113" y="135096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67" name="Rectangle 162"/>
          <p:cNvSpPr>
            <a:spLocks noChangeArrowheads="1"/>
          </p:cNvSpPr>
          <p:nvPr/>
        </p:nvSpPr>
        <p:spPr bwMode="auto">
          <a:xfrm>
            <a:off x="1916113" y="318293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68" name="Rectangle 172"/>
          <p:cNvSpPr>
            <a:spLocks noChangeArrowheads="1"/>
          </p:cNvSpPr>
          <p:nvPr/>
        </p:nvSpPr>
        <p:spPr bwMode="auto">
          <a:xfrm>
            <a:off x="1916113" y="4987925"/>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nvGrpSpPr>
          <p:cNvPr id="1601597" name="Group 61"/>
          <p:cNvGrpSpPr>
            <a:grpSpLocks/>
          </p:cNvGrpSpPr>
          <p:nvPr/>
        </p:nvGrpSpPr>
        <p:grpSpPr bwMode="auto">
          <a:xfrm>
            <a:off x="1697038" y="5543550"/>
            <a:ext cx="860425" cy="808038"/>
            <a:chOff x="971" y="3708"/>
            <a:chExt cx="565" cy="528"/>
          </a:xfrm>
        </p:grpSpPr>
        <p:sp>
          <p:nvSpPr>
            <p:cNvPr id="81213" name="Line 62"/>
            <p:cNvSpPr>
              <a:spLocks noChangeShapeType="1"/>
            </p:cNvSpPr>
            <p:nvPr/>
          </p:nvSpPr>
          <p:spPr bwMode="auto">
            <a:xfrm flipV="1">
              <a:off x="1253" y="3708"/>
              <a:ext cx="0" cy="5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214" name="Rectangle 63"/>
            <p:cNvSpPr>
              <a:spLocks noChangeArrowheads="1"/>
            </p:cNvSpPr>
            <p:nvPr/>
          </p:nvSpPr>
          <p:spPr bwMode="auto">
            <a:xfrm>
              <a:off x="971" y="4059"/>
              <a:ext cx="565" cy="1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GAMMES</a:t>
              </a:r>
            </a:p>
          </p:txBody>
        </p:sp>
      </p:grpSp>
      <p:sp>
        <p:nvSpPr>
          <p:cNvPr id="1601712" name="Rectangle 176"/>
          <p:cNvSpPr>
            <a:spLocks noChangeArrowheads="1"/>
          </p:cNvSpPr>
          <p:nvPr/>
        </p:nvSpPr>
        <p:spPr bwMode="auto">
          <a:xfrm>
            <a:off x="444500" y="134143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EML</a:t>
            </a:r>
          </a:p>
        </p:txBody>
      </p:sp>
      <p:sp>
        <p:nvSpPr>
          <p:cNvPr id="1601722" name="Rectangle 186"/>
          <p:cNvSpPr>
            <a:spLocks noChangeArrowheads="1"/>
          </p:cNvSpPr>
          <p:nvPr/>
        </p:nvSpPr>
        <p:spPr bwMode="auto">
          <a:xfrm>
            <a:off x="444500" y="31638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EML</a:t>
            </a:r>
          </a:p>
        </p:txBody>
      </p:sp>
      <p:sp>
        <p:nvSpPr>
          <p:cNvPr id="1601736" name="Rectangle 200"/>
          <p:cNvSpPr>
            <a:spLocks noChangeArrowheads="1"/>
          </p:cNvSpPr>
          <p:nvPr/>
        </p:nvSpPr>
        <p:spPr bwMode="auto">
          <a:xfrm>
            <a:off x="965200" y="134143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1</a:t>
            </a:r>
          </a:p>
        </p:txBody>
      </p:sp>
      <p:sp>
        <p:nvSpPr>
          <p:cNvPr id="1601746" name="Rectangle 210"/>
          <p:cNvSpPr>
            <a:spLocks noChangeArrowheads="1"/>
          </p:cNvSpPr>
          <p:nvPr/>
        </p:nvSpPr>
        <p:spPr bwMode="auto">
          <a:xfrm>
            <a:off x="971550" y="31638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1</a:t>
            </a:r>
          </a:p>
        </p:txBody>
      </p:sp>
      <p:sp>
        <p:nvSpPr>
          <p:cNvPr id="1601774" name="Rectangle 238"/>
          <p:cNvSpPr>
            <a:spLocks noChangeArrowheads="1"/>
          </p:cNvSpPr>
          <p:nvPr/>
        </p:nvSpPr>
        <p:spPr bwMode="auto">
          <a:xfrm>
            <a:off x="1428750" y="134143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20</a:t>
            </a:r>
          </a:p>
        </p:txBody>
      </p:sp>
      <p:sp>
        <p:nvSpPr>
          <p:cNvPr id="1601780" name="Rectangle 244"/>
          <p:cNvSpPr>
            <a:spLocks noChangeArrowheads="1"/>
          </p:cNvSpPr>
          <p:nvPr/>
        </p:nvSpPr>
        <p:spPr bwMode="auto">
          <a:xfrm>
            <a:off x="1428750" y="31638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20</a:t>
            </a:r>
          </a:p>
        </p:txBody>
      </p:sp>
      <p:sp>
        <p:nvSpPr>
          <p:cNvPr id="1601798" name="Rectangle 262"/>
          <p:cNvSpPr>
            <a:spLocks noChangeArrowheads="1"/>
          </p:cNvSpPr>
          <p:nvPr/>
        </p:nvSpPr>
        <p:spPr bwMode="auto">
          <a:xfrm>
            <a:off x="1917700" y="13350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2,24</a:t>
            </a:r>
          </a:p>
        </p:txBody>
      </p:sp>
      <p:sp>
        <p:nvSpPr>
          <p:cNvPr id="1601804" name="Rectangle 268"/>
          <p:cNvSpPr>
            <a:spLocks noChangeArrowheads="1"/>
          </p:cNvSpPr>
          <p:nvPr/>
        </p:nvSpPr>
        <p:spPr bwMode="auto">
          <a:xfrm>
            <a:off x="1930400" y="31511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2,56</a:t>
            </a:r>
          </a:p>
        </p:txBody>
      </p:sp>
      <p:sp>
        <p:nvSpPr>
          <p:cNvPr id="80978" name="Rectangle 101"/>
          <p:cNvSpPr>
            <a:spLocks noChangeArrowheads="1"/>
          </p:cNvSpPr>
          <p:nvPr/>
        </p:nvSpPr>
        <p:spPr bwMode="auto">
          <a:xfrm>
            <a:off x="306388" y="5153025"/>
            <a:ext cx="595312"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79" name="Rectangle 102"/>
          <p:cNvSpPr>
            <a:spLocks noChangeArrowheads="1"/>
          </p:cNvSpPr>
          <p:nvPr/>
        </p:nvSpPr>
        <p:spPr bwMode="auto">
          <a:xfrm>
            <a:off x="306388" y="5314950"/>
            <a:ext cx="595312"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80" name="Rectangle 103"/>
          <p:cNvSpPr>
            <a:spLocks noChangeArrowheads="1"/>
          </p:cNvSpPr>
          <p:nvPr/>
        </p:nvSpPr>
        <p:spPr bwMode="auto">
          <a:xfrm>
            <a:off x="306388" y="5473700"/>
            <a:ext cx="595312"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81" name="Rectangle 125"/>
          <p:cNvSpPr>
            <a:spLocks noChangeArrowheads="1"/>
          </p:cNvSpPr>
          <p:nvPr/>
        </p:nvSpPr>
        <p:spPr bwMode="auto">
          <a:xfrm>
            <a:off x="977900" y="5153025"/>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82" name="Rectangle 126"/>
          <p:cNvSpPr>
            <a:spLocks noChangeArrowheads="1"/>
          </p:cNvSpPr>
          <p:nvPr/>
        </p:nvSpPr>
        <p:spPr bwMode="auto">
          <a:xfrm>
            <a:off x="977900" y="531495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83" name="Rectangle 127"/>
          <p:cNvSpPr>
            <a:spLocks noChangeArrowheads="1"/>
          </p:cNvSpPr>
          <p:nvPr/>
        </p:nvSpPr>
        <p:spPr bwMode="auto">
          <a:xfrm>
            <a:off x="977900" y="547370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84" name="Rectangle 149"/>
          <p:cNvSpPr>
            <a:spLocks noChangeArrowheads="1"/>
          </p:cNvSpPr>
          <p:nvPr/>
        </p:nvSpPr>
        <p:spPr bwMode="auto">
          <a:xfrm>
            <a:off x="1454150" y="5153025"/>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85" name="Rectangle 150"/>
          <p:cNvSpPr>
            <a:spLocks noChangeArrowheads="1"/>
          </p:cNvSpPr>
          <p:nvPr/>
        </p:nvSpPr>
        <p:spPr bwMode="auto">
          <a:xfrm>
            <a:off x="1454150" y="531495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86" name="Rectangle 151"/>
          <p:cNvSpPr>
            <a:spLocks noChangeArrowheads="1"/>
          </p:cNvSpPr>
          <p:nvPr/>
        </p:nvSpPr>
        <p:spPr bwMode="auto">
          <a:xfrm>
            <a:off x="1454150" y="547370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87" name="Rectangle 173"/>
          <p:cNvSpPr>
            <a:spLocks noChangeArrowheads="1"/>
          </p:cNvSpPr>
          <p:nvPr/>
        </p:nvSpPr>
        <p:spPr bwMode="auto">
          <a:xfrm>
            <a:off x="1916113" y="5153025"/>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88" name="Rectangle 174"/>
          <p:cNvSpPr>
            <a:spLocks noChangeArrowheads="1"/>
          </p:cNvSpPr>
          <p:nvPr/>
        </p:nvSpPr>
        <p:spPr bwMode="auto">
          <a:xfrm>
            <a:off x="1916113" y="531495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89" name="Rectangle 175"/>
          <p:cNvSpPr>
            <a:spLocks noChangeArrowheads="1"/>
          </p:cNvSpPr>
          <p:nvPr/>
        </p:nvSpPr>
        <p:spPr bwMode="auto">
          <a:xfrm>
            <a:off x="1916113" y="547370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90" name="Rectangle 79"/>
          <p:cNvSpPr>
            <a:spLocks noChangeArrowheads="1"/>
          </p:cNvSpPr>
          <p:nvPr/>
        </p:nvSpPr>
        <p:spPr bwMode="auto">
          <a:xfrm>
            <a:off x="306388" y="1512888"/>
            <a:ext cx="595312"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91" name="Rectangle 80"/>
          <p:cNvSpPr>
            <a:spLocks noChangeArrowheads="1"/>
          </p:cNvSpPr>
          <p:nvPr/>
        </p:nvSpPr>
        <p:spPr bwMode="auto">
          <a:xfrm>
            <a:off x="306388" y="1687513"/>
            <a:ext cx="595312"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92" name="Rectangle 81"/>
          <p:cNvSpPr>
            <a:spLocks noChangeArrowheads="1"/>
          </p:cNvSpPr>
          <p:nvPr/>
        </p:nvSpPr>
        <p:spPr bwMode="auto">
          <a:xfrm>
            <a:off x="306388" y="1860550"/>
            <a:ext cx="595312"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93" name="Rectangle 82"/>
          <p:cNvSpPr>
            <a:spLocks noChangeArrowheads="1"/>
          </p:cNvSpPr>
          <p:nvPr/>
        </p:nvSpPr>
        <p:spPr bwMode="auto">
          <a:xfrm>
            <a:off x="306388" y="2008188"/>
            <a:ext cx="595312"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94" name="Rectangle 83"/>
          <p:cNvSpPr>
            <a:spLocks noChangeArrowheads="1"/>
          </p:cNvSpPr>
          <p:nvPr/>
        </p:nvSpPr>
        <p:spPr bwMode="auto">
          <a:xfrm>
            <a:off x="306388" y="2179638"/>
            <a:ext cx="595312"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95" name="Rectangle 84"/>
          <p:cNvSpPr>
            <a:spLocks noChangeArrowheads="1"/>
          </p:cNvSpPr>
          <p:nvPr/>
        </p:nvSpPr>
        <p:spPr bwMode="auto">
          <a:xfrm>
            <a:off x="306388" y="2355850"/>
            <a:ext cx="595312"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96" name="Rectangle 85"/>
          <p:cNvSpPr>
            <a:spLocks noChangeArrowheads="1"/>
          </p:cNvSpPr>
          <p:nvPr/>
        </p:nvSpPr>
        <p:spPr bwMode="auto">
          <a:xfrm>
            <a:off x="306388" y="2519363"/>
            <a:ext cx="595312"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97" name="Rectangle 86"/>
          <p:cNvSpPr>
            <a:spLocks noChangeArrowheads="1"/>
          </p:cNvSpPr>
          <p:nvPr/>
        </p:nvSpPr>
        <p:spPr bwMode="auto">
          <a:xfrm>
            <a:off x="306388" y="2679700"/>
            <a:ext cx="595312"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98" name="Rectangle 87"/>
          <p:cNvSpPr>
            <a:spLocks noChangeArrowheads="1"/>
          </p:cNvSpPr>
          <p:nvPr/>
        </p:nvSpPr>
        <p:spPr bwMode="auto">
          <a:xfrm>
            <a:off x="306388" y="2841625"/>
            <a:ext cx="595312"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0999" name="Rectangle 105"/>
          <p:cNvSpPr>
            <a:spLocks noChangeArrowheads="1"/>
          </p:cNvSpPr>
          <p:nvPr/>
        </p:nvSpPr>
        <p:spPr bwMode="auto">
          <a:xfrm>
            <a:off x="977900" y="151288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00" name="Rectangle 106"/>
          <p:cNvSpPr>
            <a:spLocks noChangeArrowheads="1"/>
          </p:cNvSpPr>
          <p:nvPr/>
        </p:nvSpPr>
        <p:spPr bwMode="auto">
          <a:xfrm>
            <a:off x="977900" y="168751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01" name="Rectangle 107"/>
          <p:cNvSpPr>
            <a:spLocks noChangeArrowheads="1"/>
          </p:cNvSpPr>
          <p:nvPr/>
        </p:nvSpPr>
        <p:spPr bwMode="auto">
          <a:xfrm>
            <a:off x="977900" y="186055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02" name="Rectangle 108"/>
          <p:cNvSpPr>
            <a:spLocks noChangeArrowheads="1"/>
          </p:cNvSpPr>
          <p:nvPr/>
        </p:nvSpPr>
        <p:spPr bwMode="auto">
          <a:xfrm>
            <a:off x="977900" y="200818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03" name="Rectangle 109"/>
          <p:cNvSpPr>
            <a:spLocks noChangeArrowheads="1"/>
          </p:cNvSpPr>
          <p:nvPr/>
        </p:nvSpPr>
        <p:spPr bwMode="auto">
          <a:xfrm>
            <a:off x="977900" y="217963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04" name="Rectangle 110"/>
          <p:cNvSpPr>
            <a:spLocks noChangeArrowheads="1"/>
          </p:cNvSpPr>
          <p:nvPr/>
        </p:nvSpPr>
        <p:spPr bwMode="auto">
          <a:xfrm>
            <a:off x="977900" y="235585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05" name="Rectangle 111"/>
          <p:cNvSpPr>
            <a:spLocks noChangeArrowheads="1"/>
          </p:cNvSpPr>
          <p:nvPr/>
        </p:nvSpPr>
        <p:spPr bwMode="auto">
          <a:xfrm>
            <a:off x="977900" y="251936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06" name="Rectangle 112"/>
          <p:cNvSpPr>
            <a:spLocks noChangeArrowheads="1"/>
          </p:cNvSpPr>
          <p:nvPr/>
        </p:nvSpPr>
        <p:spPr bwMode="auto">
          <a:xfrm>
            <a:off x="977900" y="267970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07" name="Rectangle 113"/>
          <p:cNvSpPr>
            <a:spLocks noChangeArrowheads="1"/>
          </p:cNvSpPr>
          <p:nvPr/>
        </p:nvSpPr>
        <p:spPr bwMode="auto">
          <a:xfrm>
            <a:off x="977900" y="2841625"/>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08" name="Rectangle 129"/>
          <p:cNvSpPr>
            <a:spLocks noChangeArrowheads="1"/>
          </p:cNvSpPr>
          <p:nvPr/>
        </p:nvSpPr>
        <p:spPr bwMode="auto">
          <a:xfrm>
            <a:off x="1454150" y="151288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09" name="Rectangle 130"/>
          <p:cNvSpPr>
            <a:spLocks noChangeArrowheads="1"/>
          </p:cNvSpPr>
          <p:nvPr/>
        </p:nvSpPr>
        <p:spPr bwMode="auto">
          <a:xfrm>
            <a:off x="1454150" y="168751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10" name="Rectangle 131"/>
          <p:cNvSpPr>
            <a:spLocks noChangeArrowheads="1"/>
          </p:cNvSpPr>
          <p:nvPr/>
        </p:nvSpPr>
        <p:spPr bwMode="auto">
          <a:xfrm>
            <a:off x="1454150" y="186055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11" name="Rectangle 132"/>
          <p:cNvSpPr>
            <a:spLocks noChangeArrowheads="1"/>
          </p:cNvSpPr>
          <p:nvPr/>
        </p:nvSpPr>
        <p:spPr bwMode="auto">
          <a:xfrm>
            <a:off x="1454150" y="200818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12" name="Rectangle 133"/>
          <p:cNvSpPr>
            <a:spLocks noChangeArrowheads="1"/>
          </p:cNvSpPr>
          <p:nvPr/>
        </p:nvSpPr>
        <p:spPr bwMode="auto">
          <a:xfrm>
            <a:off x="1454150" y="217963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13" name="Rectangle 134"/>
          <p:cNvSpPr>
            <a:spLocks noChangeArrowheads="1"/>
          </p:cNvSpPr>
          <p:nvPr/>
        </p:nvSpPr>
        <p:spPr bwMode="auto">
          <a:xfrm>
            <a:off x="1454150" y="235585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14" name="Rectangle 135"/>
          <p:cNvSpPr>
            <a:spLocks noChangeArrowheads="1"/>
          </p:cNvSpPr>
          <p:nvPr/>
        </p:nvSpPr>
        <p:spPr bwMode="auto">
          <a:xfrm>
            <a:off x="1454150" y="251936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15" name="Rectangle 136"/>
          <p:cNvSpPr>
            <a:spLocks noChangeArrowheads="1"/>
          </p:cNvSpPr>
          <p:nvPr/>
        </p:nvSpPr>
        <p:spPr bwMode="auto">
          <a:xfrm>
            <a:off x="1454150" y="267970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16" name="Rectangle 137"/>
          <p:cNvSpPr>
            <a:spLocks noChangeArrowheads="1"/>
          </p:cNvSpPr>
          <p:nvPr/>
        </p:nvSpPr>
        <p:spPr bwMode="auto">
          <a:xfrm>
            <a:off x="1454150" y="2841625"/>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17" name="Rectangle 153"/>
          <p:cNvSpPr>
            <a:spLocks noChangeArrowheads="1"/>
          </p:cNvSpPr>
          <p:nvPr/>
        </p:nvSpPr>
        <p:spPr bwMode="auto">
          <a:xfrm>
            <a:off x="1916113" y="152241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18" name="Rectangle 154"/>
          <p:cNvSpPr>
            <a:spLocks noChangeArrowheads="1"/>
          </p:cNvSpPr>
          <p:nvPr/>
        </p:nvSpPr>
        <p:spPr bwMode="auto">
          <a:xfrm>
            <a:off x="1916113" y="168751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19" name="Rectangle 155"/>
          <p:cNvSpPr>
            <a:spLocks noChangeArrowheads="1"/>
          </p:cNvSpPr>
          <p:nvPr/>
        </p:nvSpPr>
        <p:spPr bwMode="auto">
          <a:xfrm>
            <a:off x="1916113" y="186055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20" name="Rectangle 156"/>
          <p:cNvSpPr>
            <a:spLocks noChangeArrowheads="1"/>
          </p:cNvSpPr>
          <p:nvPr/>
        </p:nvSpPr>
        <p:spPr bwMode="auto">
          <a:xfrm>
            <a:off x="1916113" y="201771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21" name="Rectangle 157"/>
          <p:cNvSpPr>
            <a:spLocks noChangeArrowheads="1"/>
          </p:cNvSpPr>
          <p:nvPr/>
        </p:nvSpPr>
        <p:spPr bwMode="auto">
          <a:xfrm>
            <a:off x="1916113" y="217963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22" name="Rectangle 158"/>
          <p:cNvSpPr>
            <a:spLocks noChangeArrowheads="1"/>
          </p:cNvSpPr>
          <p:nvPr/>
        </p:nvSpPr>
        <p:spPr bwMode="auto">
          <a:xfrm>
            <a:off x="1916113" y="235585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23" name="Rectangle 159"/>
          <p:cNvSpPr>
            <a:spLocks noChangeArrowheads="1"/>
          </p:cNvSpPr>
          <p:nvPr/>
        </p:nvSpPr>
        <p:spPr bwMode="auto">
          <a:xfrm>
            <a:off x="1916113" y="251936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24" name="Rectangle 160"/>
          <p:cNvSpPr>
            <a:spLocks noChangeArrowheads="1"/>
          </p:cNvSpPr>
          <p:nvPr/>
        </p:nvSpPr>
        <p:spPr bwMode="auto">
          <a:xfrm>
            <a:off x="1916113" y="2679700"/>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25" name="Rectangle 161"/>
          <p:cNvSpPr>
            <a:spLocks noChangeArrowheads="1"/>
          </p:cNvSpPr>
          <p:nvPr/>
        </p:nvSpPr>
        <p:spPr bwMode="auto">
          <a:xfrm>
            <a:off x="1916113" y="2841625"/>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26" name="Rectangle 89"/>
          <p:cNvSpPr>
            <a:spLocks noChangeArrowheads="1"/>
          </p:cNvSpPr>
          <p:nvPr/>
        </p:nvSpPr>
        <p:spPr bwMode="auto">
          <a:xfrm>
            <a:off x="306388" y="3344863"/>
            <a:ext cx="595312"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27" name="Rectangle 90"/>
          <p:cNvSpPr>
            <a:spLocks noChangeArrowheads="1"/>
          </p:cNvSpPr>
          <p:nvPr/>
        </p:nvSpPr>
        <p:spPr bwMode="auto">
          <a:xfrm>
            <a:off x="306388" y="3487738"/>
            <a:ext cx="595312" cy="144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28" name="Rectangle 91"/>
          <p:cNvSpPr>
            <a:spLocks noChangeArrowheads="1"/>
          </p:cNvSpPr>
          <p:nvPr/>
        </p:nvSpPr>
        <p:spPr bwMode="auto">
          <a:xfrm>
            <a:off x="306388" y="3679825"/>
            <a:ext cx="595312"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29" name="Rectangle 92"/>
          <p:cNvSpPr>
            <a:spLocks noChangeArrowheads="1"/>
          </p:cNvSpPr>
          <p:nvPr/>
        </p:nvSpPr>
        <p:spPr bwMode="auto">
          <a:xfrm>
            <a:off x="306388" y="3840163"/>
            <a:ext cx="595312"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30" name="Rectangle 93"/>
          <p:cNvSpPr>
            <a:spLocks noChangeArrowheads="1"/>
          </p:cNvSpPr>
          <p:nvPr/>
        </p:nvSpPr>
        <p:spPr bwMode="auto">
          <a:xfrm>
            <a:off x="306388" y="3983038"/>
            <a:ext cx="595312" cy="144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31" name="Rectangle 94"/>
          <p:cNvSpPr>
            <a:spLocks noChangeArrowheads="1"/>
          </p:cNvSpPr>
          <p:nvPr/>
        </p:nvSpPr>
        <p:spPr bwMode="auto">
          <a:xfrm>
            <a:off x="306388" y="4173538"/>
            <a:ext cx="595312"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32" name="Rectangle 95"/>
          <p:cNvSpPr>
            <a:spLocks noChangeArrowheads="1"/>
          </p:cNvSpPr>
          <p:nvPr/>
        </p:nvSpPr>
        <p:spPr bwMode="auto">
          <a:xfrm>
            <a:off x="306388" y="4316413"/>
            <a:ext cx="595312" cy="144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33" name="Rectangle 96"/>
          <p:cNvSpPr>
            <a:spLocks noChangeArrowheads="1"/>
          </p:cNvSpPr>
          <p:nvPr/>
        </p:nvSpPr>
        <p:spPr bwMode="auto">
          <a:xfrm>
            <a:off x="306388" y="4497388"/>
            <a:ext cx="595312"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34" name="Rectangle 97"/>
          <p:cNvSpPr>
            <a:spLocks noChangeArrowheads="1"/>
          </p:cNvSpPr>
          <p:nvPr/>
        </p:nvSpPr>
        <p:spPr bwMode="auto">
          <a:xfrm>
            <a:off x="306388" y="4659313"/>
            <a:ext cx="595312"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35" name="Rectangle 115"/>
          <p:cNvSpPr>
            <a:spLocks noChangeArrowheads="1"/>
          </p:cNvSpPr>
          <p:nvPr/>
        </p:nvSpPr>
        <p:spPr bwMode="auto">
          <a:xfrm>
            <a:off x="977900" y="334486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36" name="Rectangle 116"/>
          <p:cNvSpPr>
            <a:spLocks noChangeArrowheads="1"/>
          </p:cNvSpPr>
          <p:nvPr/>
        </p:nvSpPr>
        <p:spPr bwMode="auto">
          <a:xfrm>
            <a:off x="977900" y="3487738"/>
            <a:ext cx="365125" cy="144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37" name="Rectangle 117"/>
          <p:cNvSpPr>
            <a:spLocks noChangeArrowheads="1"/>
          </p:cNvSpPr>
          <p:nvPr/>
        </p:nvSpPr>
        <p:spPr bwMode="auto">
          <a:xfrm>
            <a:off x="977900" y="3679825"/>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38" name="Rectangle 118"/>
          <p:cNvSpPr>
            <a:spLocks noChangeArrowheads="1"/>
          </p:cNvSpPr>
          <p:nvPr/>
        </p:nvSpPr>
        <p:spPr bwMode="auto">
          <a:xfrm>
            <a:off x="977900" y="384016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39" name="Rectangle 119"/>
          <p:cNvSpPr>
            <a:spLocks noChangeArrowheads="1"/>
          </p:cNvSpPr>
          <p:nvPr/>
        </p:nvSpPr>
        <p:spPr bwMode="auto">
          <a:xfrm>
            <a:off x="977900" y="3983038"/>
            <a:ext cx="365125" cy="144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40" name="Rectangle 120"/>
          <p:cNvSpPr>
            <a:spLocks noChangeArrowheads="1"/>
          </p:cNvSpPr>
          <p:nvPr/>
        </p:nvSpPr>
        <p:spPr bwMode="auto">
          <a:xfrm>
            <a:off x="977900" y="417353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41" name="Rectangle 121"/>
          <p:cNvSpPr>
            <a:spLocks noChangeArrowheads="1"/>
          </p:cNvSpPr>
          <p:nvPr/>
        </p:nvSpPr>
        <p:spPr bwMode="auto">
          <a:xfrm>
            <a:off x="977900" y="4316413"/>
            <a:ext cx="365125" cy="144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42" name="Rectangle 122"/>
          <p:cNvSpPr>
            <a:spLocks noChangeArrowheads="1"/>
          </p:cNvSpPr>
          <p:nvPr/>
        </p:nvSpPr>
        <p:spPr bwMode="auto">
          <a:xfrm>
            <a:off x="977900" y="449738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43" name="Rectangle 123"/>
          <p:cNvSpPr>
            <a:spLocks noChangeArrowheads="1"/>
          </p:cNvSpPr>
          <p:nvPr/>
        </p:nvSpPr>
        <p:spPr bwMode="auto">
          <a:xfrm>
            <a:off x="977900" y="465931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44" name="Rectangle 139"/>
          <p:cNvSpPr>
            <a:spLocks noChangeArrowheads="1"/>
          </p:cNvSpPr>
          <p:nvPr/>
        </p:nvSpPr>
        <p:spPr bwMode="auto">
          <a:xfrm>
            <a:off x="1454150" y="334486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45" name="Rectangle 140"/>
          <p:cNvSpPr>
            <a:spLocks noChangeArrowheads="1"/>
          </p:cNvSpPr>
          <p:nvPr/>
        </p:nvSpPr>
        <p:spPr bwMode="auto">
          <a:xfrm>
            <a:off x="1454150" y="3487738"/>
            <a:ext cx="365125" cy="144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46" name="Rectangle 141"/>
          <p:cNvSpPr>
            <a:spLocks noChangeArrowheads="1"/>
          </p:cNvSpPr>
          <p:nvPr/>
        </p:nvSpPr>
        <p:spPr bwMode="auto">
          <a:xfrm>
            <a:off x="1454150" y="3679825"/>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47" name="Rectangle 142"/>
          <p:cNvSpPr>
            <a:spLocks noChangeArrowheads="1"/>
          </p:cNvSpPr>
          <p:nvPr/>
        </p:nvSpPr>
        <p:spPr bwMode="auto">
          <a:xfrm>
            <a:off x="1454150" y="384016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48" name="Rectangle 143"/>
          <p:cNvSpPr>
            <a:spLocks noChangeArrowheads="1"/>
          </p:cNvSpPr>
          <p:nvPr/>
        </p:nvSpPr>
        <p:spPr bwMode="auto">
          <a:xfrm>
            <a:off x="1454150" y="3983038"/>
            <a:ext cx="365125" cy="144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49" name="Rectangle 144"/>
          <p:cNvSpPr>
            <a:spLocks noChangeArrowheads="1"/>
          </p:cNvSpPr>
          <p:nvPr/>
        </p:nvSpPr>
        <p:spPr bwMode="auto">
          <a:xfrm>
            <a:off x="1454150" y="417353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50" name="Rectangle 145"/>
          <p:cNvSpPr>
            <a:spLocks noChangeArrowheads="1"/>
          </p:cNvSpPr>
          <p:nvPr/>
        </p:nvSpPr>
        <p:spPr bwMode="auto">
          <a:xfrm>
            <a:off x="1454150" y="4316413"/>
            <a:ext cx="365125" cy="144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51" name="Rectangle 146"/>
          <p:cNvSpPr>
            <a:spLocks noChangeArrowheads="1"/>
          </p:cNvSpPr>
          <p:nvPr/>
        </p:nvSpPr>
        <p:spPr bwMode="auto">
          <a:xfrm>
            <a:off x="1454150" y="449738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52" name="Rectangle 147"/>
          <p:cNvSpPr>
            <a:spLocks noChangeArrowheads="1"/>
          </p:cNvSpPr>
          <p:nvPr/>
        </p:nvSpPr>
        <p:spPr bwMode="auto">
          <a:xfrm>
            <a:off x="1454150" y="465931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53" name="Rectangle 163"/>
          <p:cNvSpPr>
            <a:spLocks noChangeArrowheads="1"/>
          </p:cNvSpPr>
          <p:nvPr/>
        </p:nvSpPr>
        <p:spPr bwMode="auto">
          <a:xfrm>
            <a:off x="1916113" y="334486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54" name="Rectangle 164"/>
          <p:cNvSpPr>
            <a:spLocks noChangeArrowheads="1"/>
          </p:cNvSpPr>
          <p:nvPr/>
        </p:nvSpPr>
        <p:spPr bwMode="auto">
          <a:xfrm>
            <a:off x="1916113" y="3487738"/>
            <a:ext cx="365125" cy="144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55" name="Rectangle 165"/>
          <p:cNvSpPr>
            <a:spLocks noChangeArrowheads="1"/>
          </p:cNvSpPr>
          <p:nvPr/>
        </p:nvSpPr>
        <p:spPr bwMode="auto">
          <a:xfrm>
            <a:off x="1916113" y="3679825"/>
            <a:ext cx="365125" cy="115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56" name="Rectangle 166"/>
          <p:cNvSpPr>
            <a:spLocks noChangeArrowheads="1"/>
          </p:cNvSpPr>
          <p:nvPr/>
        </p:nvSpPr>
        <p:spPr bwMode="auto">
          <a:xfrm>
            <a:off x="1916113" y="384016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57" name="Rectangle 167"/>
          <p:cNvSpPr>
            <a:spLocks noChangeArrowheads="1"/>
          </p:cNvSpPr>
          <p:nvPr/>
        </p:nvSpPr>
        <p:spPr bwMode="auto">
          <a:xfrm>
            <a:off x="1916113" y="3983038"/>
            <a:ext cx="365125" cy="144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58" name="Rectangle 168"/>
          <p:cNvSpPr>
            <a:spLocks noChangeArrowheads="1"/>
          </p:cNvSpPr>
          <p:nvPr/>
        </p:nvSpPr>
        <p:spPr bwMode="auto">
          <a:xfrm>
            <a:off x="1916113" y="417353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59" name="Rectangle 169"/>
          <p:cNvSpPr>
            <a:spLocks noChangeArrowheads="1"/>
          </p:cNvSpPr>
          <p:nvPr/>
        </p:nvSpPr>
        <p:spPr bwMode="auto">
          <a:xfrm>
            <a:off x="1916113" y="4316413"/>
            <a:ext cx="365125" cy="144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60" name="Rectangle 170"/>
          <p:cNvSpPr>
            <a:spLocks noChangeArrowheads="1"/>
          </p:cNvSpPr>
          <p:nvPr/>
        </p:nvSpPr>
        <p:spPr bwMode="auto">
          <a:xfrm>
            <a:off x="1916113" y="4497388"/>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61" name="Rectangle 171"/>
          <p:cNvSpPr>
            <a:spLocks noChangeArrowheads="1"/>
          </p:cNvSpPr>
          <p:nvPr/>
        </p:nvSpPr>
        <p:spPr bwMode="auto">
          <a:xfrm>
            <a:off x="1916113" y="4659313"/>
            <a:ext cx="365125" cy="115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01732" name="Rectangle 196"/>
          <p:cNvSpPr>
            <a:spLocks noChangeArrowheads="1"/>
          </p:cNvSpPr>
          <p:nvPr/>
        </p:nvSpPr>
        <p:spPr bwMode="auto">
          <a:xfrm>
            <a:off x="444500" y="498633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EMV</a:t>
            </a:r>
          </a:p>
        </p:txBody>
      </p:sp>
      <p:sp>
        <p:nvSpPr>
          <p:cNvPr id="1601756" name="Rectangle 220"/>
          <p:cNvSpPr>
            <a:spLocks noChangeArrowheads="1"/>
          </p:cNvSpPr>
          <p:nvPr/>
        </p:nvSpPr>
        <p:spPr bwMode="auto">
          <a:xfrm>
            <a:off x="977900" y="498633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7</a:t>
            </a:r>
          </a:p>
        </p:txBody>
      </p:sp>
      <p:sp>
        <p:nvSpPr>
          <p:cNvPr id="1601760" name="Rectangle 224"/>
          <p:cNvSpPr>
            <a:spLocks noChangeArrowheads="1"/>
          </p:cNvSpPr>
          <p:nvPr/>
        </p:nvSpPr>
        <p:spPr bwMode="auto">
          <a:xfrm>
            <a:off x="1428750" y="49799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1601784" name="Rectangle 248"/>
          <p:cNvSpPr>
            <a:spLocks noChangeArrowheads="1"/>
          </p:cNvSpPr>
          <p:nvPr/>
        </p:nvSpPr>
        <p:spPr bwMode="auto">
          <a:xfrm>
            <a:off x="1917700" y="49799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24</a:t>
            </a:r>
          </a:p>
        </p:txBody>
      </p:sp>
      <p:grpSp>
        <p:nvGrpSpPr>
          <p:cNvPr id="1601837" name="Group 301"/>
          <p:cNvGrpSpPr>
            <a:grpSpLocks/>
          </p:cNvGrpSpPr>
          <p:nvPr/>
        </p:nvGrpSpPr>
        <p:grpSpPr bwMode="auto">
          <a:xfrm>
            <a:off x="444500" y="1500188"/>
            <a:ext cx="1847850" cy="4117975"/>
            <a:chOff x="280" y="945"/>
            <a:chExt cx="1164" cy="2594"/>
          </a:xfrm>
        </p:grpSpPr>
        <p:grpSp>
          <p:nvGrpSpPr>
            <p:cNvPr id="81113" name="Group 300"/>
            <p:cNvGrpSpPr>
              <a:grpSpLocks/>
            </p:cNvGrpSpPr>
            <p:nvPr/>
          </p:nvGrpSpPr>
          <p:grpSpPr bwMode="auto">
            <a:xfrm>
              <a:off x="280" y="3237"/>
              <a:ext cx="1160" cy="302"/>
              <a:chOff x="280" y="3237"/>
              <a:chExt cx="1160" cy="302"/>
            </a:xfrm>
          </p:grpSpPr>
          <p:sp>
            <p:nvSpPr>
              <p:cNvPr id="81201" name="Rectangle 197"/>
              <p:cNvSpPr>
                <a:spLocks noChangeArrowheads="1"/>
              </p:cNvSpPr>
              <p:nvPr/>
            </p:nvSpPr>
            <p:spPr bwMode="auto">
              <a:xfrm>
                <a:off x="280" y="324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EMV</a:t>
                </a:r>
              </a:p>
            </p:txBody>
          </p:sp>
          <p:sp>
            <p:nvSpPr>
              <p:cNvPr id="81202" name="Rectangle 198"/>
              <p:cNvSpPr>
                <a:spLocks noChangeArrowheads="1"/>
              </p:cNvSpPr>
              <p:nvPr/>
            </p:nvSpPr>
            <p:spPr bwMode="auto">
              <a:xfrm>
                <a:off x="280" y="3345"/>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EMV</a:t>
                </a:r>
              </a:p>
            </p:txBody>
          </p:sp>
          <p:sp>
            <p:nvSpPr>
              <p:cNvPr id="81203" name="Rectangle 199"/>
              <p:cNvSpPr>
                <a:spLocks noChangeArrowheads="1"/>
              </p:cNvSpPr>
              <p:nvPr/>
            </p:nvSpPr>
            <p:spPr bwMode="auto">
              <a:xfrm>
                <a:off x="280" y="345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EMV</a:t>
                </a:r>
              </a:p>
            </p:txBody>
          </p:sp>
          <p:sp>
            <p:nvSpPr>
              <p:cNvPr id="81204" name="Rectangle 221"/>
              <p:cNvSpPr>
                <a:spLocks noChangeArrowheads="1"/>
              </p:cNvSpPr>
              <p:nvPr/>
            </p:nvSpPr>
            <p:spPr bwMode="auto">
              <a:xfrm>
                <a:off x="616" y="324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8</a:t>
                </a:r>
              </a:p>
            </p:txBody>
          </p:sp>
          <p:sp>
            <p:nvSpPr>
              <p:cNvPr id="81205" name="Rectangle 222"/>
              <p:cNvSpPr>
                <a:spLocks noChangeArrowheads="1"/>
              </p:cNvSpPr>
              <p:nvPr/>
            </p:nvSpPr>
            <p:spPr bwMode="auto">
              <a:xfrm>
                <a:off x="616" y="3345"/>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9</a:t>
                </a:r>
              </a:p>
            </p:txBody>
          </p:sp>
          <p:sp>
            <p:nvSpPr>
              <p:cNvPr id="81206" name="Rectangle 223"/>
              <p:cNvSpPr>
                <a:spLocks noChangeArrowheads="1"/>
              </p:cNvSpPr>
              <p:nvPr/>
            </p:nvSpPr>
            <p:spPr bwMode="auto">
              <a:xfrm>
                <a:off x="616" y="345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10</a:t>
                </a:r>
              </a:p>
            </p:txBody>
          </p:sp>
          <p:sp>
            <p:nvSpPr>
              <p:cNvPr id="81207" name="Rectangle 225"/>
              <p:cNvSpPr>
                <a:spLocks noChangeArrowheads="1"/>
              </p:cNvSpPr>
              <p:nvPr/>
            </p:nvSpPr>
            <p:spPr bwMode="auto">
              <a:xfrm>
                <a:off x="900" y="324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208" name="Rectangle 226"/>
              <p:cNvSpPr>
                <a:spLocks noChangeArrowheads="1"/>
              </p:cNvSpPr>
              <p:nvPr/>
            </p:nvSpPr>
            <p:spPr bwMode="auto">
              <a:xfrm>
                <a:off x="900" y="3345"/>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209" name="Rectangle 227"/>
              <p:cNvSpPr>
                <a:spLocks noChangeArrowheads="1"/>
              </p:cNvSpPr>
              <p:nvPr/>
            </p:nvSpPr>
            <p:spPr bwMode="auto">
              <a:xfrm>
                <a:off x="900" y="3447"/>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210" name="Rectangle 249"/>
              <p:cNvSpPr>
                <a:spLocks noChangeArrowheads="1"/>
              </p:cNvSpPr>
              <p:nvPr/>
            </p:nvSpPr>
            <p:spPr bwMode="auto">
              <a:xfrm>
                <a:off x="1212" y="3237"/>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24</a:t>
                </a:r>
              </a:p>
            </p:txBody>
          </p:sp>
          <p:sp>
            <p:nvSpPr>
              <p:cNvPr id="81211" name="Rectangle 250"/>
              <p:cNvSpPr>
                <a:spLocks noChangeArrowheads="1"/>
              </p:cNvSpPr>
              <p:nvPr/>
            </p:nvSpPr>
            <p:spPr bwMode="auto">
              <a:xfrm>
                <a:off x="1208" y="334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24</a:t>
                </a:r>
              </a:p>
            </p:txBody>
          </p:sp>
          <p:sp>
            <p:nvSpPr>
              <p:cNvPr id="81212" name="Rectangle 251"/>
              <p:cNvSpPr>
                <a:spLocks noChangeArrowheads="1"/>
              </p:cNvSpPr>
              <p:nvPr/>
            </p:nvSpPr>
            <p:spPr bwMode="auto">
              <a:xfrm>
                <a:off x="1208" y="3445"/>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24</a:t>
                </a:r>
              </a:p>
            </p:txBody>
          </p:sp>
        </p:grpSp>
        <p:grpSp>
          <p:nvGrpSpPr>
            <p:cNvPr id="81114" name="Group 292"/>
            <p:cNvGrpSpPr>
              <a:grpSpLocks/>
            </p:cNvGrpSpPr>
            <p:nvPr/>
          </p:nvGrpSpPr>
          <p:grpSpPr bwMode="auto">
            <a:xfrm>
              <a:off x="280" y="945"/>
              <a:ext cx="1156" cy="924"/>
              <a:chOff x="280" y="945"/>
              <a:chExt cx="1156" cy="924"/>
            </a:xfrm>
          </p:grpSpPr>
          <p:grpSp>
            <p:nvGrpSpPr>
              <p:cNvPr id="81156" name="Group 288"/>
              <p:cNvGrpSpPr>
                <a:grpSpLocks/>
              </p:cNvGrpSpPr>
              <p:nvPr/>
            </p:nvGrpSpPr>
            <p:grpSpPr bwMode="auto">
              <a:xfrm>
                <a:off x="280" y="1463"/>
                <a:ext cx="1156" cy="94"/>
                <a:chOff x="280" y="1463"/>
                <a:chExt cx="1156" cy="94"/>
              </a:xfrm>
            </p:grpSpPr>
            <p:sp>
              <p:nvSpPr>
                <p:cNvPr id="81197" name="Rectangle 182"/>
                <p:cNvSpPr>
                  <a:spLocks noChangeArrowheads="1"/>
                </p:cNvSpPr>
                <p:nvPr/>
              </p:nvSpPr>
              <p:spPr bwMode="auto">
                <a:xfrm>
                  <a:off x="280" y="147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EMV</a:t>
                  </a:r>
                </a:p>
              </p:txBody>
            </p:sp>
            <p:sp>
              <p:nvSpPr>
                <p:cNvPr id="81198" name="Rectangle 206"/>
                <p:cNvSpPr>
                  <a:spLocks noChangeArrowheads="1"/>
                </p:cNvSpPr>
                <p:nvPr/>
              </p:nvSpPr>
              <p:spPr bwMode="auto">
                <a:xfrm>
                  <a:off x="612" y="147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7</a:t>
                  </a:r>
                </a:p>
              </p:txBody>
            </p:sp>
            <p:sp>
              <p:nvSpPr>
                <p:cNvPr id="81199" name="Rectangle 232"/>
                <p:cNvSpPr>
                  <a:spLocks noChangeArrowheads="1"/>
                </p:cNvSpPr>
                <p:nvPr/>
              </p:nvSpPr>
              <p:spPr bwMode="auto">
                <a:xfrm>
                  <a:off x="900" y="1467"/>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200" name="Rectangle 256"/>
                <p:cNvSpPr>
                  <a:spLocks noChangeArrowheads="1"/>
                </p:cNvSpPr>
                <p:nvPr/>
              </p:nvSpPr>
              <p:spPr bwMode="auto">
                <a:xfrm>
                  <a:off x="1208" y="146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3,2</a:t>
                  </a:r>
                </a:p>
              </p:txBody>
            </p:sp>
          </p:grpSp>
          <p:grpSp>
            <p:nvGrpSpPr>
              <p:cNvPr id="81157" name="Group 289"/>
              <p:cNvGrpSpPr>
                <a:grpSpLocks/>
              </p:cNvGrpSpPr>
              <p:nvPr/>
            </p:nvGrpSpPr>
            <p:grpSpPr bwMode="auto">
              <a:xfrm>
                <a:off x="280" y="1569"/>
                <a:ext cx="1156" cy="96"/>
                <a:chOff x="280" y="1569"/>
                <a:chExt cx="1156" cy="96"/>
              </a:xfrm>
            </p:grpSpPr>
            <p:sp>
              <p:nvSpPr>
                <p:cNvPr id="81193" name="Rectangle 183"/>
                <p:cNvSpPr>
                  <a:spLocks noChangeArrowheads="1"/>
                </p:cNvSpPr>
                <p:nvPr/>
              </p:nvSpPr>
              <p:spPr bwMode="auto">
                <a:xfrm>
                  <a:off x="280" y="157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EMV</a:t>
                  </a:r>
                </a:p>
              </p:txBody>
            </p:sp>
            <p:sp>
              <p:nvSpPr>
                <p:cNvPr id="81194" name="Rectangle 207"/>
                <p:cNvSpPr>
                  <a:spLocks noChangeArrowheads="1"/>
                </p:cNvSpPr>
                <p:nvPr/>
              </p:nvSpPr>
              <p:spPr bwMode="auto">
                <a:xfrm>
                  <a:off x="612" y="157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8</a:t>
                  </a:r>
                </a:p>
              </p:txBody>
            </p:sp>
            <p:sp>
              <p:nvSpPr>
                <p:cNvPr id="81195" name="Rectangle 233"/>
                <p:cNvSpPr>
                  <a:spLocks noChangeArrowheads="1"/>
                </p:cNvSpPr>
                <p:nvPr/>
              </p:nvSpPr>
              <p:spPr bwMode="auto">
                <a:xfrm>
                  <a:off x="900" y="157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196" name="Rectangle 257"/>
                <p:cNvSpPr>
                  <a:spLocks noChangeArrowheads="1"/>
                </p:cNvSpPr>
                <p:nvPr/>
              </p:nvSpPr>
              <p:spPr bwMode="auto">
                <a:xfrm>
                  <a:off x="1208" y="156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3,2</a:t>
                  </a:r>
                </a:p>
              </p:txBody>
            </p:sp>
          </p:grpSp>
          <p:grpSp>
            <p:nvGrpSpPr>
              <p:cNvPr id="81158" name="Group 290"/>
              <p:cNvGrpSpPr>
                <a:grpSpLocks/>
              </p:cNvGrpSpPr>
              <p:nvPr/>
            </p:nvGrpSpPr>
            <p:grpSpPr bwMode="auto">
              <a:xfrm>
                <a:off x="280" y="1669"/>
                <a:ext cx="1156" cy="96"/>
                <a:chOff x="280" y="1669"/>
                <a:chExt cx="1156" cy="96"/>
              </a:xfrm>
            </p:grpSpPr>
            <p:sp>
              <p:nvSpPr>
                <p:cNvPr id="81189" name="Rectangle 184"/>
                <p:cNvSpPr>
                  <a:spLocks noChangeArrowheads="1"/>
                </p:cNvSpPr>
                <p:nvPr/>
              </p:nvSpPr>
              <p:spPr bwMode="auto">
                <a:xfrm>
                  <a:off x="280" y="1675"/>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EMV</a:t>
                  </a:r>
                </a:p>
              </p:txBody>
            </p:sp>
            <p:sp>
              <p:nvSpPr>
                <p:cNvPr id="81190" name="Rectangle 208"/>
                <p:cNvSpPr>
                  <a:spLocks noChangeArrowheads="1"/>
                </p:cNvSpPr>
                <p:nvPr/>
              </p:nvSpPr>
              <p:spPr bwMode="auto">
                <a:xfrm>
                  <a:off x="612" y="1675"/>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9</a:t>
                  </a:r>
                </a:p>
              </p:txBody>
            </p:sp>
            <p:sp>
              <p:nvSpPr>
                <p:cNvPr id="81191" name="Rectangle 234"/>
                <p:cNvSpPr>
                  <a:spLocks noChangeArrowheads="1"/>
                </p:cNvSpPr>
                <p:nvPr/>
              </p:nvSpPr>
              <p:spPr bwMode="auto">
                <a:xfrm>
                  <a:off x="900" y="167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192" name="Rectangle 258"/>
                <p:cNvSpPr>
                  <a:spLocks noChangeArrowheads="1"/>
                </p:cNvSpPr>
                <p:nvPr/>
              </p:nvSpPr>
              <p:spPr bwMode="auto">
                <a:xfrm>
                  <a:off x="1208" y="166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3,2</a:t>
                  </a:r>
                </a:p>
              </p:txBody>
            </p:sp>
          </p:grpSp>
          <p:grpSp>
            <p:nvGrpSpPr>
              <p:cNvPr id="81159" name="Group 291"/>
              <p:cNvGrpSpPr>
                <a:grpSpLocks/>
              </p:cNvGrpSpPr>
              <p:nvPr/>
            </p:nvGrpSpPr>
            <p:grpSpPr bwMode="auto">
              <a:xfrm>
                <a:off x="280" y="1771"/>
                <a:ext cx="1156" cy="98"/>
                <a:chOff x="280" y="1771"/>
                <a:chExt cx="1156" cy="98"/>
              </a:xfrm>
            </p:grpSpPr>
            <p:sp>
              <p:nvSpPr>
                <p:cNvPr id="81185" name="Rectangle 185"/>
                <p:cNvSpPr>
                  <a:spLocks noChangeArrowheads="1"/>
                </p:cNvSpPr>
                <p:nvPr/>
              </p:nvSpPr>
              <p:spPr bwMode="auto">
                <a:xfrm>
                  <a:off x="280" y="178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EMV</a:t>
                  </a:r>
                </a:p>
              </p:txBody>
            </p:sp>
            <p:sp>
              <p:nvSpPr>
                <p:cNvPr id="81186" name="Rectangle 209"/>
                <p:cNvSpPr>
                  <a:spLocks noChangeArrowheads="1"/>
                </p:cNvSpPr>
                <p:nvPr/>
              </p:nvSpPr>
              <p:spPr bwMode="auto">
                <a:xfrm>
                  <a:off x="612" y="178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10</a:t>
                  </a:r>
                </a:p>
              </p:txBody>
            </p:sp>
            <p:sp>
              <p:nvSpPr>
                <p:cNvPr id="81187" name="Rectangle 235"/>
                <p:cNvSpPr>
                  <a:spLocks noChangeArrowheads="1"/>
                </p:cNvSpPr>
                <p:nvPr/>
              </p:nvSpPr>
              <p:spPr bwMode="auto">
                <a:xfrm>
                  <a:off x="900" y="177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188" name="Rectangle 259"/>
                <p:cNvSpPr>
                  <a:spLocks noChangeArrowheads="1"/>
                </p:cNvSpPr>
                <p:nvPr/>
              </p:nvSpPr>
              <p:spPr bwMode="auto">
                <a:xfrm>
                  <a:off x="1208" y="177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3,2</a:t>
                  </a:r>
                </a:p>
              </p:txBody>
            </p:sp>
          </p:grpSp>
          <p:grpSp>
            <p:nvGrpSpPr>
              <p:cNvPr id="81160" name="Group 283"/>
              <p:cNvGrpSpPr>
                <a:grpSpLocks/>
              </p:cNvGrpSpPr>
              <p:nvPr/>
            </p:nvGrpSpPr>
            <p:grpSpPr bwMode="auto">
              <a:xfrm>
                <a:off x="280" y="945"/>
                <a:ext cx="1156" cy="94"/>
                <a:chOff x="280" y="945"/>
                <a:chExt cx="1156" cy="94"/>
              </a:xfrm>
            </p:grpSpPr>
            <p:sp>
              <p:nvSpPr>
                <p:cNvPr id="81181" name="Rectangle 177"/>
                <p:cNvSpPr>
                  <a:spLocks noChangeArrowheads="1"/>
                </p:cNvSpPr>
                <p:nvPr/>
              </p:nvSpPr>
              <p:spPr bwMode="auto">
                <a:xfrm>
                  <a:off x="280" y="95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EML</a:t>
                  </a:r>
                </a:p>
              </p:txBody>
            </p:sp>
            <p:sp>
              <p:nvSpPr>
                <p:cNvPr id="81182" name="Rectangle 201"/>
                <p:cNvSpPr>
                  <a:spLocks noChangeArrowheads="1"/>
                </p:cNvSpPr>
                <p:nvPr/>
              </p:nvSpPr>
              <p:spPr bwMode="auto">
                <a:xfrm>
                  <a:off x="612" y="95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a:t>
                  </a:r>
                </a:p>
              </p:txBody>
            </p:sp>
            <p:sp>
              <p:nvSpPr>
                <p:cNvPr id="81183" name="Rectangle 239"/>
                <p:cNvSpPr>
                  <a:spLocks noChangeArrowheads="1"/>
                </p:cNvSpPr>
                <p:nvPr/>
              </p:nvSpPr>
              <p:spPr bwMode="auto">
                <a:xfrm>
                  <a:off x="900" y="95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20</a:t>
                  </a:r>
                </a:p>
              </p:txBody>
            </p:sp>
            <p:sp>
              <p:nvSpPr>
                <p:cNvPr id="81184" name="Rectangle 263"/>
                <p:cNvSpPr>
                  <a:spLocks noChangeArrowheads="1"/>
                </p:cNvSpPr>
                <p:nvPr/>
              </p:nvSpPr>
              <p:spPr bwMode="auto">
                <a:xfrm>
                  <a:off x="1208" y="945"/>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2,24</a:t>
                  </a:r>
                </a:p>
              </p:txBody>
            </p:sp>
          </p:grpSp>
          <p:grpSp>
            <p:nvGrpSpPr>
              <p:cNvPr id="81161" name="Group 285"/>
              <p:cNvGrpSpPr>
                <a:grpSpLocks/>
              </p:cNvGrpSpPr>
              <p:nvPr/>
            </p:nvGrpSpPr>
            <p:grpSpPr bwMode="auto">
              <a:xfrm>
                <a:off x="280" y="1151"/>
                <a:ext cx="1156" cy="96"/>
                <a:chOff x="280" y="1151"/>
                <a:chExt cx="1156" cy="96"/>
              </a:xfrm>
            </p:grpSpPr>
            <p:sp>
              <p:nvSpPr>
                <p:cNvPr id="81177" name="Rectangle 179"/>
                <p:cNvSpPr>
                  <a:spLocks noChangeArrowheads="1"/>
                </p:cNvSpPr>
                <p:nvPr/>
              </p:nvSpPr>
              <p:spPr bwMode="auto">
                <a:xfrm>
                  <a:off x="280" y="116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EML</a:t>
                  </a:r>
                </a:p>
              </p:txBody>
            </p:sp>
            <p:sp>
              <p:nvSpPr>
                <p:cNvPr id="81178" name="Rectangle 203"/>
                <p:cNvSpPr>
                  <a:spLocks noChangeArrowheads="1"/>
                </p:cNvSpPr>
                <p:nvPr/>
              </p:nvSpPr>
              <p:spPr bwMode="auto">
                <a:xfrm>
                  <a:off x="612" y="116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4</a:t>
                  </a:r>
                </a:p>
              </p:txBody>
            </p:sp>
            <p:sp>
              <p:nvSpPr>
                <p:cNvPr id="81179" name="Rectangle 240"/>
                <p:cNvSpPr>
                  <a:spLocks noChangeArrowheads="1"/>
                </p:cNvSpPr>
                <p:nvPr/>
              </p:nvSpPr>
              <p:spPr bwMode="auto">
                <a:xfrm>
                  <a:off x="900" y="116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20</a:t>
                  </a:r>
                </a:p>
              </p:txBody>
            </p:sp>
            <p:sp>
              <p:nvSpPr>
                <p:cNvPr id="81180" name="Rectangle 264"/>
                <p:cNvSpPr>
                  <a:spLocks noChangeArrowheads="1"/>
                </p:cNvSpPr>
                <p:nvPr/>
              </p:nvSpPr>
              <p:spPr bwMode="auto">
                <a:xfrm>
                  <a:off x="1208" y="115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2,24</a:t>
                  </a:r>
                </a:p>
              </p:txBody>
            </p:sp>
          </p:grpSp>
          <p:grpSp>
            <p:nvGrpSpPr>
              <p:cNvPr id="81162" name="Group 287"/>
              <p:cNvGrpSpPr>
                <a:grpSpLocks/>
              </p:cNvGrpSpPr>
              <p:nvPr/>
            </p:nvGrpSpPr>
            <p:grpSpPr bwMode="auto">
              <a:xfrm>
                <a:off x="280" y="1359"/>
                <a:ext cx="1156" cy="98"/>
                <a:chOff x="280" y="1359"/>
                <a:chExt cx="1156" cy="98"/>
              </a:xfrm>
            </p:grpSpPr>
            <p:sp>
              <p:nvSpPr>
                <p:cNvPr id="81173" name="Rectangle 181"/>
                <p:cNvSpPr>
                  <a:spLocks noChangeArrowheads="1"/>
                </p:cNvSpPr>
                <p:nvPr/>
              </p:nvSpPr>
              <p:spPr bwMode="auto">
                <a:xfrm>
                  <a:off x="280" y="137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EML</a:t>
                  </a:r>
                </a:p>
              </p:txBody>
            </p:sp>
            <p:sp>
              <p:nvSpPr>
                <p:cNvPr id="81174" name="Rectangle 205"/>
                <p:cNvSpPr>
                  <a:spLocks noChangeArrowheads="1"/>
                </p:cNvSpPr>
                <p:nvPr/>
              </p:nvSpPr>
              <p:spPr bwMode="auto">
                <a:xfrm>
                  <a:off x="612" y="137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6</a:t>
                  </a:r>
                </a:p>
              </p:txBody>
            </p:sp>
            <p:sp>
              <p:nvSpPr>
                <p:cNvPr id="81175" name="Rectangle 241"/>
                <p:cNvSpPr>
                  <a:spLocks noChangeArrowheads="1"/>
                </p:cNvSpPr>
                <p:nvPr/>
              </p:nvSpPr>
              <p:spPr bwMode="auto">
                <a:xfrm>
                  <a:off x="900" y="136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20</a:t>
                  </a:r>
                </a:p>
              </p:txBody>
            </p:sp>
            <p:sp>
              <p:nvSpPr>
                <p:cNvPr id="81176" name="Rectangle 265"/>
                <p:cNvSpPr>
                  <a:spLocks noChangeArrowheads="1"/>
                </p:cNvSpPr>
                <p:nvPr/>
              </p:nvSpPr>
              <p:spPr bwMode="auto">
                <a:xfrm>
                  <a:off x="1208" y="135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2,24</a:t>
                  </a:r>
                </a:p>
              </p:txBody>
            </p:sp>
          </p:grpSp>
          <p:grpSp>
            <p:nvGrpSpPr>
              <p:cNvPr id="81163" name="Group 284"/>
              <p:cNvGrpSpPr>
                <a:grpSpLocks/>
              </p:cNvGrpSpPr>
              <p:nvPr/>
            </p:nvGrpSpPr>
            <p:grpSpPr bwMode="auto">
              <a:xfrm>
                <a:off x="280" y="1047"/>
                <a:ext cx="1156" cy="96"/>
                <a:chOff x="280" y="1047"/>
                <a:chExt cx="1156" cy="96"/>
              </a:xfrm>
            </p:grpSpPr>
            <p:sp>
              <p:nvSpPr>
                <p:cNvPr id="81169" name="Rectangle 178"/>
                <p:cNvSpPr>
                  <a:spLocks noChangeArrowheads="1"/>
                </p:cNvSpPr>
                <p:nvPr/>
              </p:nvSpPr>
              <p:spPr bwMode="auto">
                <a:xfrm>
                  <a:off x="280" y="105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EML</a:t>
                  </a:r>
                </a:p>
              </p:txBody>
            </p:sp>
            <p:sp>
              <p:nvSpPr>
                <p:cNvPr id="81170" name="Rectangle 202"/>
                <p:cNvSpPr>
                  <a:spLocks noChangeArrowheads="1"/>
                </p:cNvSpPr>
                <p:nvPr/>
              </p:nvSpPr>
              <p:spPr bwMode="auto">
                <a:xfrm>
                  <a:off x="612" y="105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3</a:t>
                  </a:r>
                </a:p>
              </p:txBody>
            </p:sp>
            <p:sp>
              <p:nvSpPr>
                <p:cNvPr id="81171" name="Rectangle 242"/>
                <p:cNvSpPr>
                  <a:spLocks noChangeArrowheads="1"/>
                </p:cNvSpPr>
                <p:nvPr/>
              </p:nvSpPr>
              <p:spPr bwMode="auto">
                <a:xfrm>
                  <a:off x="900" y="1057"/>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172" name="Rectangle 266"/>
                <p:cNvSpPr>
                  <a:spLocks noChangeArrowheads="1"/>
                </p:cNvSpPr>
                <p:nvPr/>
              </p:nvSpPr>
              <p:spPr bwMode="auto">
                <a:xfrm>
                  <a:off x="1208" y="1047"/>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3,2</a:t>
                  </a:r>
                </a:p>
              </p:txBody>
            </p:sp>
          </p:grpSp>
          <p:grpSp>
            <p:nvGrpSpPr>
              <p:cNvPr id="81164" name="Group 286"/>
              <p:cNvGrpSpPr>
                <a:grpSpLocks/>
              </p:cNvGrpSpPr>
              <p:nvPr/>
            </p:nvGrpSpPr>
            <p:grpSpPr bwMode="auto">
              <a:xfrm>
                <a:off x="280" y="1255"/>
                <a:ext cx="1156" cy="94"/>
                <a:chOff x="280" y="1255"/>
                <a:chExt cx="1156" cy="94"/>
              </a:xfrm>
            </p:grpSpPr>
            <p:sp>
              <p:nvSpPr>
                <p:cNvPr id="81165" name="Rectangle 180"/>
                <p:cNvSpPr>
                  <a:spLocks noChangeArrowheads="1"/>
                </p:cNvSpPr>
                <p:nvPr/>
              </p:nvSpPr>
              <p:spPr bwMode="auto">
                <a:xfrm>
                  <a:off x="280" y="126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EML</a:t>
                  </a:r>
                </a:p>
              </p:txBody>
            </p:sp>
            <p:sp>
              <p:nvSpPr>
                <p:cNvPr id="81166" name="Rectangle 204"/>
                <p:cNvSpPr>
                  <a:spLocks noChangeArrowheads="1"/>
                </p:cNvSpPr>
                <p:nvPr/>
              </p:nvSpPr>
              <p:spPr bwMode="auto">
                <a:xfrm>
                  <a:off x="612" y="126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a:t>
                  </a:r>
                </a:p>
              </p:txBody>
            </p:sp>
            <p:sp>
              <p:nvSpPr>
                <p:cNvPr id="81167" name="Rectangle 243"/>
                <p:cNvSpPr>
                  <a:spLocks noChangeArrowheads="1"/>
                </p:cNvSpPr>
                <p:nvPr/>
              </p:nvSpPr>
              <p:spPr bwMode="auto">
                <a:xfrm>
                  <a:off x="900" y="126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168" name="Rectangle 267"/>
                <p:cNvSpPr>
                  <a:spLocks noChangeArrowheads="1"/>
                </p:cNvSpPr>
                <p:nvPr/>
              </p:nvSpPr>
              <p:spPr bwMode="auto">
                <a:xfrm>
                  <a:off x="1208" y="1255"/>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3,2</a:t>
                  </a:r>
                </a:p>
              </p:txBody>
            </p:sp>
          </p:grpSp>
        </p:grpSp>
        <p:grpSp>
          <p:nvGrpSpPr>
            <p:cNvPr id="81115" name="Group 297"/>
            <p:cNvGrpSpPr>
              <a:grpSpLocks/>
            </p:cNvGrpSpPr>
            <p:nvPr/>
          </p:nvGrpSpPr>
          <p:grpSpPr bwMode="auto">
            <a:xfrm>
              <a:off x="280" y="2089"/>
              <a:ext cx="1164" cy="928"/>
              <a:chOff x="280" y="2089"/>
              <a:chExt cx="1164" cy="928"/>
            </a:xfrm>
          </p:grpSpPr>
          <p:grpSp>
            <p:nvGrpSpPr>
              <p:cNvPr id="81116" name="Group 296"/>
              <p:cNvGrpSpPr>
                <a:grpSpLocks/>
              </p:cNvGrpSpPr>
              <p:nvPr/>
            </p:nvGrpSpPr>
            <p:grpSpPr bwMode="auto">
              <a:xfrm>
                <a:off x="280" y="2715"/>
                <a:ext cx="1156" cy="302"/>
                <a:chOff x="280" y="2715"/>
                <a:chExt cx="1156" cy="302"/>
              </a:xfrm>
            </p:grpSpPr>
            <p:sp>
              <p:nvSpPr>
                <p:cNvPr id="81144" name="Rectangle 193"/>
                <p:cNvSpPr>
                  <a:spLocks noChangeArrowheads="1"/>
                </p:cNvSpPr>
                <p:nvPr/>
              </p:nvSpPr>
              <p:spPr bwMode="auto">
                <a:xfrm>
                  <a:off x="280" y="2727"/>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EMV</a:t>
                  </a:r>
                </a:p>
              </p:txBody>
            </p:sp>
            <p:sp>
              <p:nvSpPr>
                <p:cNvPr id="81145" name="Rectangle 194"/>
                <p:cNvSpPr>
                  <a:spLocks noChangeArrowheads="1"/>
                </p:cNvSpPr>
                <p:nvPr/>
              </p:nvSpPr>
              <p:spPr bwMode="auto">
                <a:xfrm>
                  <a:off x="280" y="282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EMV</a:t>
                  </a:r>
                </a:p>
              </p:txBody>
            </p:sp>
            <p:sp>
              <p:nvSpPr>
                <p:cNvPr id="81146" name="Rectangle 195"/>
                <p:cNvSpPr>
                  <a:spLocks noChangeArrowheads="1"/>
                </p:cNvSpPr>
                <p:nvPr/>
              </p:nvSpPr>
              <p:spPr bwMode="auto">
                <a:xfrm>
                  <a:off x="280" y="293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EMV</a:t>
                  </a:r>
                </a:p>
              </p:txBody>
            </p:sp>
            <p:sp>
              <p:nvSpPr>
                <p:cNvPr id="81147" name="Rectangle 217"/>
                <p:cNvSpPr>
                  <a:spLocks noChangeArrowheads="1"/>
                </p:cNvSpPr>
                <p:nvPr/>
              </p:nvSpPr>
              <p:spPr bwMode="auto">
                <a:xfrm>
                  <a:off x="616" y="2727"/>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8</a:t>
                  </a:r>
                </a:p>
              </p:txBody>
            </p:sp>
            <p:sp>
              <p:nvSpPr>
                <p:cNvPr id="81148" name="Rectangle 218"/>
                <p:cNvSpPr>
                  <a:spLocks noChangeArrowheads="1"/>
                </p:cNvSpPr>
                <p:nvPr/>
              </p:nvSpPr>
              <p:spPr bwMode="auto">
                <a:xfrm>
                  <a:off x="616" y="282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9</a:t>
                  </a:r>
                </a:p>
              </p:txBody>
            </p:sp>
            <p:sp>
              <p:nvSpPr>
                <p:cNvPr id="81149" name="Rectangle 219"/>
                <p:cNvSpPr>
                  <a:spLocks noChangeArrowheads="1"/>
                </p:cNvSpPr>
                <p:nvPr/>
              </p:nvSpPr>
              <p:spPr bwMode="auto">
                <a:xfrm>
                  <a:off x="616" y="293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10</a:t>
                  </a:r>
                </a:p>
              </p:txBody>
            </p:sp>
            <p:sp>
              <p:nvSpPr>
                <p:cNvPr id="81150" name="Rectangle 229"/>
                <p:cNvSpPr>
                  <a:spLocks noChangeArrowheads="1"/>
                </p:cNvSpPr>
                <p:nvPr/>
              </p:nvSpPr>
              <p:spPr bwMode="auto">
                <a:xfrm>
                  <a:off x="900" y="272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151" name="Rectangle 230"/>
                <p:cNvSpPr>
                  <a:spLocks noChangeArrowheads="1"/>
                </p:cNvSpPr>
                <p:nvPr/>
              </p:nvSpPr>
              <p:spPr bwMode="auto">
                <a:xfrm>
                  <a:off x="900" y="282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152" name="Rectangle 231"/>
                <p:cNvSpPr>
                  <a:spLocks noChangeArrowheads="1"/>
                </p:cNvSpPr>
                <p:nvPr/>
              </p:nvSpPr>
              <p:spPr bwMode="auto">
                <a:xfrm>
                  <a:off x="900" y="2927"/>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153" name="Rectangle 253"/>
                <p:cNvSpPr>
                  <a:spLocks noChangeArrowheads="1"/>
                </p:cNvSpPr>
                <p:nvPr/>
              </p:nvSpPr>
              <p:spPr bwMode="auto">
                <a:xfrm>
                  <a:off x="1208" y="2715"/>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6,4</a:t>
                  </a:r>
                </a:p>
              </p:txBody>
            </p:sp>
            <p:sp>
              <p:nvSpPr>
                <p:cNvPr id="81154" name="Rectangle 254"/>
                <p:cNvSpPr>
                  <a:spLocks noChangeArrowheads="1"/>
                </p:cNvSpPr>
                <p:nvPr/>
              </p:nvSpPr>
              <p:spPr bwMode="auto">
                <a:xfrm>
                  <a:off x="1208" y="281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6,4</a:t>
                  </a:r>
                </a:p>
              </p:txBody>
            </p:sp>
            <p:sp>
              <p:nvSpPr>
                <p:cNvPr id="81155" name="Rectangle 255"/>
                <p:cNvSpPr>
                  <a:spLocks noChangeArrowheads="1"/>
                </p:cNvSpPr>
                <p:nvPr/>
              </p:nvSpPr>
              <p:spPr bwMode="auto">
                <a:xfrm>
                  <a:off x="1208" y="292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6,4</a:t>
                  </a:r>
                </a:p>
              </p:txBody>
            </p:sp>
          </p:grpSp>
          <p:grpSp>
            <p:nvGrpSpPr>
              <p:cNvPr id="81117" name="Group 293"/>
              <p:cNvGrpSpPr>
                <a:grpSpLocks/>
              </p:cNvGrpSpPr>
              <p:nvPr/>
            </p:nvGrpSpPr>
            <p:grpSpPr bwMode="auto">
              <a:xfrm>
                <a:off x="280" y="2089"/>
                <a:ext cx="1164" cy="198"/>
                <a:chOff x="280" y="2089"/>
                <a:chExt cx="1164" cy="198"/>
              </a:xfrm>
            </p:grpSpPr>
            <p:sp>
              <p:nvSpPr>
                <p:cNvPr id="81136" name="Rectangle 187"/>
                <p:cNvSpPr>
                  <a:spLocks noChangeArrowheads="1"/>
                </p:cNvSpPr>
                <p:nvPr/>
              </p:nvSpPr>
              <p:spPr bwMode="auto">
                <a:xfrm>
                  <a:off x="280" y="210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EML</a:t>
                  </a:r>
                </a:p>
              </p:txBody>
            </p:sp>
            <p:sp>
              <p:nvSpPr>
                <p:cNvPr id="81137" name="Rectangle 188"/>
                <p:cNvSpPr>
                  <a:spLocks noChangeArrowheads="1"/>
                </p:cNvSpPr>
                <p:nvPr/>
              </p:nvSpPr>
              <p:spPr bwMode="auto">
                <a:xfrm>
                  <a:off x="280" y="220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EML</a:t>
                  </a:r>
                </a:p>
              </p:txBody>
            </p:sp>
            <p:sp>
              <p:nvSpPr>
                <p:cNvPr id="81138" name="Rectangle 211"/>
                <p:cNvSpPr>
                  <a:spLocks noChangeArrowheads="1"/>
                </p:cNvSpPr>
                <p:nvPr/>
              </p:nvSpPr>
              <p:spPr bwMode="auto">
                <a:xfrm>
                  <a:off x="616" y="210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a:t>
                  </a:r>
                </a:p>
              </p:txBody>
            </p:sp>
            <p:sp>
              <p:nvSpPr>
                <p:cNvPr id="81139" name="Rectangle 212"/>
                <p:cNvSpPr>
                  <a:spLocks noChangeArrowheads="1"/>
                </p:cNvSpPr>
                <p:nvPr/>
              </p:nvSpPr>
              <p:spPr bwMode="auto">
                <a:xfrm>
                  <a:off x="616" y="220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3</a:t>
                  </a:r>
                </a:p>
              </p:txBody>
            </p:sp>
            <p:sp>
              <p:nvSpPr>
                <p:cNvPr id="81140" name="Rectangle 236"/>
                <p:cNvSpPr>
                  <a:spLocks noChangeArrowheads="1"/>
                </p:cNvSpPr>
                <p:nvPr/>
              </p:nvSpPr>
              <p:spPr bwMode="auto">
                <a:xfrm>
                  <a:off x="900" y="219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141" name="Rectangle 245"/>
                <p:cNvSpPr>
                  <a:spLocks noChangeArrowheads="1"/>
                </p:cNvSpPr>
                <p:nvPr/>
              </p:nvSpPr>
              <p:spPr bwMode="auto">
                <a:xfrm>
                  <a:off x="900" y="2095"/>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20</a:t>
                  </a:r>
                </a:p>
              </p:txBody>
            </p:sp>
            <p:sp>
              <p:nvSpPr>
                <p:cNvPr id="81142" name="Rectangle 260"/>
                <p:cNvSpPr>
                  <a:spLocks noChangeArrowheads="1"/>
                </p:cNvSpPr>
                <p:nvPr/>
              </p:nvSpPr>
              <p:spPr bwMode="auto">
                <a:xfrm>
                  <a:off x="1208" y="2193"/>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6,4</a:t>
                  </a:r>
                </a:p>
              </p:txBody>
            </p:sp>
            <p:sp>
              <p:nvSpPr>
                <p:cNvPr id="81143" name="Rectangle 269"/>
                <p:cNvSpPr>
                  <a:spLocks noChangeArrowheads="1"/>
                </p:cNvSpPr>
                <p:nvPr/>
              </p:nvSpPr>
              <p:spPr bwMode="auto">
                <a:xfrm>
                  <a:off x="1216" y="208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2,56</a:t>
                  </a:r>
                </a:p>
              </p:txBody>
            </p:sp>
          </p:grpSp>
          <p:grpSp>
            <p:nvGrpSpPr>
              <p:cNvPr id="81118" name="Group 294"/>
              <p:cNvGrpSpPr>
                <a:grpSpLocks/>
              </p:cNvGrpSpPr>
              <p:nvPr/>
            </p:nvGrpSpPr>
            <p:grpSpPr bwMode="auto">
              <a:xfrm>
                <a:off x="280" y="2299"/>
                <a:ext cx="1164" cy="198"/>
                <a:chOff x="280" y="2299"/>
                <a:chExt cx="1164" cy="198"/>
              </a:xfrm>
            </p:grpSpPr>
            <p:sp>
              <p:nvSpPr>
                <p:cNvPr id="81128" name="Rectangle 189"/>
                <p:cNvSpPr>
                  <a:spLocks noChangeArrowheads="1"/>
                </p:cNvSpPr>
                <p:nvPr/>
              </p:nvSpPr>
              <p:spPr bwMode="auto">
                <a:xfrm>
                  <a:off x="280" y="230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EML</a:t>
                  </a:r>
                </a:p>
              </p:txBody>
            </p:sp>
            <p:sp>
              <p:nvSpPr>
                <p:cNvPr id="81129" name="Rectangle 190"/>
                <p:cNvSpPr>
                  <a:spLocks noChangeArrowheads="1"/>
                </p:cNvSpPr>
                <p:nvPr/>
              </p:nvSpPr>
              <p:spPr bwMode="auto">
                <a:xfrm>
                  <a:off x="280" y="241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EML</a:t>
                  </a:r>
                </a:p>
              </p:txBody>
            </p:sp>
            <p:sp>
              <p:nvSpPr>
                <p:cNvPr id="81130" name="Rectangle 213"/>
                <p:cNvSpPr>
                  <a:spLocks noChangeArrowheads="1"/>
                </p:cNvSpPr>
                <p:nvPr/>
              </p:nvSpPr>
              <p:spPr bwMode="auto">
                <a:xfrm>
                  <a:off x="616" y="230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4</a:t>
                  </a:r>
                </a:p>
              </p:txBody>
            </p:sp>
            <p:sp>
              <p:nvSpPr>
                <p:cNvPr id="81131" name="Rectangle 214"/>
                <p:cNvSpPr>
                  <a:spLocks noChangeArrowheads="1"/>
                </p:cNvSpPr>
                <p:nvPr/>
              </p:nvSpPr>
              <p:spPr bwMode="auto">
                <a:xfrm>
                  <a:off x="616" y="241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a:t>
                  </a:r>
                </a:p>
              </p:txBody>
            </p:sp>
            <p:sp>
              <p:nvSpPr>
                <p:cNvPr id="81132" name="Rectangle 237"/>
                <p:cNvSpPr>
                  <a:spLocks noChangeArrowheads="1"/>
                </p:cNvSpPr>
                <p:nvPr/>
              </p:nvSpPr>
              <p:spPr bwMode="auto">
                <a:xfrm>
                  <a:off x="900" y="2405"/>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133" name="Rectangle 246"/>
                <p:cNvSpPr>
                  <a:spLocks noChangeArrowheads="1"/>
                </p:cNvSpPr>
                <p:nvPr/>
              </p:nvSpPr>
              <p:spPr bwMode="auto">
                <a:xfrm>
                  <a:off x="900" y="230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20</a:t>
                  </a:r>
                </a:p>
              </p:txBody>
            </p:sp>
            <p:sp>
              <p:nvSpPr>
                <p:cNvPr id="81134" name="Rectangle 261"/>
                <p:cNvSpPr>
                  <a:spLocks noChangeArrowheads="1"/>
                </p:cNvSpPr>
                <p:nvPr/>
              </p:nvSpPr>
              <p:spPr bwMode="auto">
                <a:xfrm>
                  <a:off x="1208" y="240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6,4</a:t>
                  </a:r>
                </a:p>
              </p:txBody>
            </p:sp>
            <p:sp>
              <p:nvSpPr>
                <p:cNvPr id="81135" name="Rectangle 270"/>
                <p:cNvSpPr>
                  <a:spLocks noChangeArrowheads="1"/>
                </p:cNvSpPr>
                <p:nvPr/>
              </p:nvSpPr>
              <p:spPr bwMode="auto">
                <a:xfrm>
                  <a:off x="1216" y="229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2,56</a:t>
                  </a:r>
                </a:p>
              </p:txBody>
            </p:sp>
          </p:grpSp>
          <p:grpSp>
            <p:nvGrpSpPr>
              <p:cNvPr id="81119" name="Group 295"/>
              <p:cNvGrpSpPr>
                <a:grpSpLocks/>
              </p:cNvGrpSpPr>
              <p:nvPr/>
            </p:nvGrpSpPr>
            <p:grpSpPr bwMode="auto">
              <a:xfrm>
                <a:off x="280" y="2507"/>
                <a:ext cx="1164" cy="198"/>
                <a:chOff x="280" y="2507"/>
                <a:chExt cx="1164" cy="198"/>
              </a:xfrm>
            </p:grpSpPr>
            <p:sp>
              <p:nvSpPr>
                <p:cNvPr id="81120" name="Rectangle 191"/>
                <p:cNvSpPr>
                  <a:spLocks noChangeArrowheads="1"/>
                </p:cNvSpPr>
                <p:nvPr/>
              </p:nvSpPr>
              <p:spPr bwMode="auto">
                <a:xfrm>
                  <a:off x="280" y="251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EML</a:t>
                  </a:r>
                </a:p>
              </p:txBody>
            </p:sp>
            <p:sp>
              <p:nvSpPr>
                <p:cNvPr id="81121" name="Rectangle 192"/>
                <p:cNvSpPr>
                  <a:spLocks noChangeArrowheads="1"/>
                </p:cNvSpPr>
                <p:nvPr/>
              </p:nvSpPr>
              <p:spPr bwMode="auto">
                <a:xfrm>
                  <a:off x="280" y="261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EMV</a:t>
                  </a:r>
                </a:p>
              </p:txBody>
            </p:sp>
            <p:sp>
              <p:nvSpPr>
                <p:cNvPr id="81122" name="Rectangle 215"/>
                <p:cNvSpPr>
                  <a:spLocks noChangeArrowheads="1"/>
                </p:cNvSpPr>
                <p:nvPr/>
              </p:nvSpPr>
              <p:spPr bwMode="auto">
                <a:xfrm>
                  <a:off x="616" y="251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6</a:t>
                  </a:r>
                </a:p>
              </p:txBody>
            </p:sp>
            <p:sp>
              <p:nvSpPr>
                <p:cNvPr id="81123" name="Rectangle 216"/>
                <p:cNvSpPr>
                  <a:spLocks noChangeArrowheads="1"/>
                </p:cNvSpPr>
                <p:nvPr/>
              </p:nvSpPr>
              <p:spPr bwMode="auto">
                <a:xfrm>
                  <a:off x="616" y="2619"/>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7</a:t>
                  </a:r>
                </a:p>
              </p:txBody>
            </p:sp>
            <p:sp>
              <p:nvSpPr>
                <p:cNvPr id="81124" name="Rectangle 228"/>
                <p:cNvSpPr>
                  <a:spLocks noChangeArrowheads="1"/>
                </p:cNvSpPr>
                <p:nvPr/>
              </p:nvSpPr>
              <p:spPr bwMode="auto">
                <a:xfrm>
                  <a:off x="900" y="2617"/>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50</a:t>
                  </a:r>
                </a:p>
              </p:txBody>
            </p:sp>
            <p:sp>
              <p:nvSpPr>
                <p:cNvPr id="81125" name="Rectangle 247"/>
                <p:cNvSpPr>
                  <a:spLocks noChangeArrowheads="1"/>
                </p:cNvSpPr>
                <p:nvPr/>
              </p:nvSpPr>
              <p:spPr bwMode="auto">
                <a:xfrm>
                  <a:off x="900" y="251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20</a:t>
                  </a:r>
                </a:p>
              </p:txBody>
            </p:sp>
            <p:sp>
              <p:nvSpPr>
                <p:cNvPr id="81126" name="Rectangle 252"/>
                <p:cNvSpPr>
                  <a:spLocks noChangeArrowheads="1"/>
                </p:cNvSpPr>
                <p:nvPr/>
              </p:nvSpPr>
              <p:spPr bwMode="auto">
                <a:xfrm>
                  <a:off x="1208" y="2611"/>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6,4</a:t>
                  </a:r>
                </a:p>
              </p:txBody>
            </p:sp>
            <p:sp>
              <p:nvSpPr>
                <p:cNvPr id="81127" name="Rectangle 271"/>
                <p:cNvSpPr>
                  <a:spLocks noChangeArrowheads="1"/>
                </p:cNvSpPr>
                <p:nvPr/>
              </p:nvSpPr>
              <p:spPr bwMode="auto">
                <a:xfrm>
                  <a:off x="1216" y="2507"/>
                  <a:ext cx="22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2,56</a:t>
                  </a:r>
                </a:p>
              </p:txBody>
            </p:sp>
          </p:grpSp>
        </p:grpSp>
      </p:grpSp>
      <p:sp>
        <p:nvSpPr>
          <p:cNvPr id="81067" name="Rectangle 302"/>
          <p:cNvSpPr>
            <a:spLocks noChangeArrowheads="1"/>
          </p:cNvSpPr>
          <p:nvPr/>
        </p:nvSpPr>
        <p:spPr bwMode="auto">
          <a:xfrm>
            <a:off x="9366250" y="5478463"/>
            <a:ext cx="344488" cy="1365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68" name="Rectangle 303"/>
          <p:cNvSpPr>
            <a:spLocks noChangeArrowheads="1"/>
          </p:cNvSpPr>
          <p:nvPr/>
        </p:nvSpPr>
        <p:spPr bwMode="auto">
          <a:xfrm>
            <a:off x="8624888" y="5310188"/>
            <a:ext cx="344487" cy="1365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69" name="Rectangle 304"/>
          <p:cNvSpPr>
            <a:spLocks noChangeArrowheads="1"/>
          </p:cNvSpPr>
          <p:nvPr/>
        </p:nvSpPr>
        <p:spPr bwMode="auto">
          <a:xfrm>
            <a:off x="7883525" y="5141913"/>
            <a:ext cx="344488" cy="13652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70" name="Rectangle 305"/>
          <p:cNvSpPr>
            <a:spLocks noChangeArrowheads="1"/>
          </p:cNvSpPr>
          <p:nvPr/>
        </p:nvSpPr>
        <p:spPr bwMode="auto">
          <a:xfrm>
            <a:off x="6778625" y="4983163"/>
            <a:ext cx="344488" cy="1365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01842" name="Rectangle 306"/>
          <p:cNvSpPr>
            <a:spLocks noChangeArrowheads="1"/>
          </p:cNvSpPr>
          <p:nvPr/>
        </p:nvSpPr>
        <p:spPr bwMode="auto">
          <a:xfrm>
            <a:off x="9366250" y="5476875"/>
            <a:ext cx="344488" cy="1365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01843" name="Rectangle 307"/>
          <p:cNvSpPr>
            <a:spLocks noChangeArrowheads="1"/>
          </p:cNvSpPr>
          <p:nvPr/>
        </p:nvSpPr>
        <p:spPr bwMode="auto">
          <a:xfrm>
            <a:off x="8628063" y="5310188"/>
            <a:ext cx="344487" cy="1412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01844" name="Rectangle 308"/>
          <p:cNvSpPr>
            <a:spLocks noChangeArrowheads="1"/>
          </p:cNvSpPr>
          <p:nvPr/>
        </p:nvSpPr>
        <p:spPr bwMode="auto">
          <a:xfrm>
            <a:off x="7886700" y="5146675"/>
            <a:ext cx="344488" cy="1365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01845" name="Rectangle 309"/>
          <p:cNvSpPr>
            <a:spLocks noChangeArrowheads="1"/>
          </p:cNvSpPr>
          <p:nvPr/>
        </p:nvSpPr>
        <p:spPr bwMode="auto">
          <a:xfrm>
            <a:off x="6778625" y="4981575"/>
            <a:ext cx="344488" cy="1365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75" name="Rectangle 310"/>
          <p:cNvSpPr>
            <a:spLocks noChangeArrowheads="1"/>
          </p:cNvSpPr>
          <p:nvPr/>
        </p:nvSpPr>
        <p:spPr bwMode="auto">
          <a:xfrm>
            <a:off x="8993188" y="3979863"/>
            <a:ext cx="349250" cy="144462"/>
          </a:xfrm>
          <a:prstGeom prst="rect">
            <a:avLst/>
          </a:prstGeom>
          <a:solidFill>
            <a:schemeClr val="bg1"/>
          </a:solidFill>
          <a:ln w="63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76" name="Rectangle 311"/>
          <p:cNvSpPr>
            <a:spLocks noChangeArrowheads="1"/>
          </p:cNvSpPr>
          <p:nvPr/>
        </p:nvSpPr>
        <p:spPr bwMode="auto">
          <a:xfrm>
            <a:off x="7881938" y="3819525"/>
            <a:ext cx="349250" cy="144463"/>
          </a:xfrm>
          <a:prstGeom prst="rect">
            <a:avLst/>
          </a:prstGeom>
          <a:solidFill>
            <a:schemeClr val="bg1"/>
          </a:solidFill>
          <a:ln w="63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77" name="Rectangle 312"/>
          <p:cNvSpPr>
            <a:spLocks noChangeArrowheads="1"/>
          </p:cNvSpPr>
          <p:nvPr/>
        </p:nvSpPr>
        <p:spPr bwMode="auto">
          <a:xfrm>
            <a:off x="6402388" y="3644900"/>
            <a:ext cx="349250" cy="144463"/>
          </a:xfrm>
          <a:prstGeom prst="rect">
            <a:avLst/>
          </a:prstGeom>
          <a:solidFill>
            <a:schemeClr val="bg1"/>
          </a:solidFill>
          <a:ln w="63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78" name="Rectangle 313"/>
          <p:cNvSpPr>
            <a:spLocks noChangeArrowheads="1"/>
          </p:cNvSpPr>
          <p:nvPr/>
        </p:nvSpPr>
        <p:spPr bwMode="auto">
          <a:xfrm>
            <a:off x="5661025" y="3484563"/>
            <a:ext cx="349250" cy="144462"/>
          </a:xfrm>
          <a:prstGeom prst="rect">
            <a:avLst/>
          </a:prstGeom>
          <a:solidFill>
            <a:schemeClr val="bg1"/>
          </a:solidFill>
          <a:ln w="63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79" name="Rectangle 314"/>
          <p:cNvSpPr>
            <a:spLocks noChangeArrowheads="1"/>
          </p:cNvSpPr>
          <p:nvPr/>
        </p:nvSpPr>
        <p:spPr bwMode="auto">
          <a:xfrm>
            <a:off x="4921250" y="3316288"/>
            <a:ext cx="349250" cy="144462"/>
          </a:xfrm>
          <a:prstGeom prst="rect">
            <a:avLst/>
          </a:prstGeom>
          <a:solidFill>
            <a:schemeClr val="bg1"/>
          </a:solidFill>
          <a:ln w="63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80" name="Rectangle 315"/>
          <p:cNvSpPr>
            <a:spLocks noChangeArrowheads="1"/>
          </p:cNvSpPr>
          <p:nvPr/>
        </p:nvSpPr>
        <p:spPr bwMode="auto">
          <a:xfrm>
            <a:off x="3803650" y="3151188"/>
            <a:ext cx="349250" cy="144462"/>
          </a:xfrm>
          <a:prstGeom prst="rect">
            <a:avLst/>
          </a:prstGeom>
          <a:solidFill>
            <a:schemeClr val="bg1"/>
          </a:solidFill>
          <a:ln w="63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01852" name="Rectangle 316"/>
          <p:cNvSpPr>
            <a:spLocks noChangeArrowheads="1"/>
          </p:cNvSpPr>
          <p:nvPr/>
        </p:nvSpPr>
        <p:spPr bwMode="auto">
          <a:xfrm>
            <a:off x="8996363" y="3986213"/>
            <a:ext cx="349250" cy="144462"/>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01853" name="Rectangle 317"/>
          <p:cNvSpPr>
            <a:spLocks noChangeArrowheads="1"/>
          </p:cNvSpPr>
          <p:nvPr/>
        </p:nvSpPr>
        <p:spPr bwMode="auto">
          <a:xfrm>
            <a:off x="7881938" y="3819525"/>
            <a:ext cx="349250" cy="144463"/>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01854" name="Rectangle 318"/>
          <p:cNvSpPr>
            <a:spLocks noChangeArrowheads="1"/>
          </p:cNvSpPr>
          <p:nvPr/>
        </p:nvSpPr>
        <p:spPr bwMode="auto">
          <a:xfrm>
            <a:off x="6402388" y="3654425"/>
            <a:ext cx="349250" cy="144463"/>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01855" name="Rectangle 319"/>
          <p:cNvSpPr>
            <a:spLocks noChangeArrowheads="1"/>
          </p:cNvSpPr>
          <p:nvPr/>
        </p:nvSpPr>
        <p:spPr bwMode="auto">
          <a:xfrm>
            <a:off x="5661025" y="3490913"/>
            <a:ext cx="349250" cy="144462"/>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01856" name="Rectangle 320"/>
          <p:cNvSpPr>
            <a:spLocks noChangeArrowheads="1"/>
          </p:cNvSpPr>
          <p:nvPr/>
        </p:nvSpPr>
        <p:spPr bwMode="auto">
          <a:xfrm>
            <a:off x="4921250" y="3325813"/>
            <a:ext cx="349250" cy="144462"/>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01857" name="Rectangle 321"/>
          <p:cNvSpPr>
            <a:spLocks noChangeArrowheads="1"/>
          </p:cNvSpPr>
          <p:nvPr/>
        </p:nvSpPr>
        <p:spPr bwMode="auto">
          <a:xfrm>
            <a:off x="3810000" y="3157538"/>
            <a:ext cx="349250" cy="144462"/>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01858" name="Text Box 322"/>
          <p:cNvSpPr txBox="1">
            <a:spLocks noChangeArrowheads="1"/>
          </p:cNvSpPr>
          <p:nvPr/>
        </p:nvSpPr>
        <p:spPr bwMode="auto">
          <a:xfrm>
            <a:off x="1771650" y="2916238"/>
            <a:ext cx="5810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hlink"/>
                </a:solidFill>
              </a:rPr>
              <a:t>7,2h/j</a:t>
            </a:r>
          </a:p>
        </p:txBody>
      </p:sp>
      <p:grpSp>
        <p:nvGrpSpPr>
          <p:cNvPr id="1601813" name="Group 277"/>
          <p:cNvGrpSpPr>
            <a:grpSpLocks/>
          </p:cNvGrpSpPr>
          <p:nvPr/>
        </p:nvGrpSpPr>
        <p:grpSpPr bwMode="auto">
          <a:xfrm>
            <a:off x="2143125" y="2335213"/>
            <a:ext cx="1878013" cy="854075"/>
            <a:chOff x="1350" y="301"/>
            <a:chExt cx="1183" cy="538"/>
          </a:xfrm>
        </p:grpSpPr>
        <p:sp>
          <p:nvSpPr>
            <p:cNvPr id="81111" name="Line 278"/>
            <p:cNvSpPr>
              <a:spLocks noChangeShapeType="1"/>
            </p:cNvSpPr>
            <p:nvPr/>
          </p:nvSpPr>
          <p:spPr bwMode="auto">
            <a:xfrm flipH="1">
              <a:off x="1350" y="472"/>
              <a:ext cx="359" cy="36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112" name="Text Box 279"/>
            <p:cNvSpPr txBox="1">
              <a:spLocks noChangeArrowheads="1"/>
            </p:cNvSpPr>
            <p:nvPr/>
          </p:nvSpPr>
          <p:spPr bwMode="auto">
            <a:xfrm>
              <a:off x="1749" y="301"/>
              <a:ext cx="784" cy="17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a:solidFill>
                    <a:schemeClr val="tx1"/>
                  </a:solidFill>
                </a:rPr>
                <a:t>0 +(20 x 0,128) </a:t>
              </a:r>
            </a:p>
          </p:txBody>
        </p:sp>
      </p:grpSp>
      <p:sp>
        <p:nvSpPr>
          <p:cNvPr id="1601859" name="Text Box 323"/>
          <p:cNvSpPr txBox="1">
            <a:spLocks noChangeArrowheads="1"/>
          </p:cNvSpPr>
          <p:nvPr/>
        </p:nvSpPr>
        <p:spPr bwMode="auto">
          <a:xfrm>
            <a:off x="1828800" y="925513"/>
            <a:ext cx="5810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hlink"/>
                </a:solidFill>
              </a:rPr>
              <a:t>6,4h/j</a:t>
            </a:r>
          </a:p>
        </p:txBody>
      </p:sp>
      <p:sp>
        <p:nvSpPr>
          <p:cNvPr id="1601860" name="Text Box 324"/>
          <p:cNvSpPr txBox="1">
            <a:spLocks noChangeArrowheads="1"/>
          </p:cNvSpPr>
          <p:nvPr/>
        </p:nvSpPr>
        <p:spPr bwMode="auto">
          <a:xfrm>
            <a:off x="1774825" y="4730750"/>
            <a:ext cx="5810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hlink"/>
                </a:solidFill>
              </a:rPr>
              <a:t>7,2h/j</a:t>
            </a:r>
          </a:p>
        </p:txBody>
      </p:sp>
      <p:grpSp>
        <p:nvGrpSpPr>
          <p:cNvPr id="1601816" name="Group 280"/>
          <p:cNvGrpSpPr>
            <a:grpSpLocks/>
          </p:cNvGrpSpPr>
          <p:nvPr/>
        </p:nvGrpSpPr>
        <p:grpSpPr bwMode="auto">
          <a:xfrm>
            <a:off x="2127250" y="4125913"/>
            <a:ext cx="1835150" cy="854075"/>
            <a:chOff x="1350" y="301"/>
            <a:chExt cx="1156" cy="538"/>
          </a:xfrm>
        </p:grpSpPr>
        <p:sp>
          <p:nvSpPr>
            <p:cNvPr id="81109" name="Line 281"/>
            <p:cNvSpPr>
              <a:spLocks noChangeShapeType="1"/>
            </p:cNvSpPr>
            <p:nvPr/>
          </p:nvSpPr>
          <p:spPr bwMode="auto">
            <a:xfrm flipH="1">
              <a:off x="1350" y="472"/>
              <a:ext cx="359" cy="36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110" name="Text Box 282"/>
            <p:cNvSpPr txBox="1">
              <a:spLocks noChangeArrowheads="1"/>
            </p:cNvSpPr>
            <p:nvPr/>
          </p:nvSpPr>
          <p:spPr bwMode="auto">
            <a:xfrm>
              <a:off x="1775" y="301"/>
              <a:ext cx="731" cy="17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a:solidFill>
                    <a:schemeClr val="tx1"/>
                  </a:solidFill>
                </a:rPr>
                <a:t>0 +(50 x 0,48) </a:t>
              </a:r>
            </a:p>
          </p:txBody>
        </p:sp>
      </p:grpSp>
      <p:grpSp>
        <p:nvGrpSpPr>
          <p:cNvPr id="1601861" name="Group 325"/>
          <p:cNvGrpSpPr>
            <a:grpSpLocks/>
          </p:cNvGrpSpPr>
          <p:nvPr/>
        </p:nvGrpSpPr>
        <p:grpSpPr bwMode="auto">
          <a:xfrm>
            <a:off x="6334125" y="5549900"/>
            <a:ext cx="1557338" cy="822325"/>
            <a:chOff x="5213" y="3508"/>
            <a:chExt cx="718" cy="753"/>
          </a:xfrm>
        </p:grpSpPr>
        <p:sp>
          <p:nvSpPr>
            <p:cNvPr id="81107" name="Line 326"/>
            <p:cNvSpPr>
              <a:spLocks noChangeShapeType="1"/>
            </p:cNvSpPr>
            <p:nvPr/>
          </p:nvSpPr>
          <p:spPr bwMode="auto">
            <a:xfrm flipV="1">
              <a:off x="5713" y="3508"/>
              <a:ext cx="218" cy="33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108" name="Rectangle 327"/>
            <p:cNvSpPr>
              <a:spLocks noChangeArrowheads="1"/>
            </p:cNvSpPr>
            <p:nvPr/>
          </p:nvSpPr>
          <p:spPr bwMode="auto">
            <a:xfrm>
              <a:off x="5213" y="3845"/>
              <a:ext cx="717" cy="4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dirty="0">
                  <a:solidFill>
                    <a:schemeClr val="tx1"/>
                  </a:solidFill>
                </a:rPr>
                <a:t>Total – déjà chargé</a:t>
              </a:r>
            </a:p>
            <a:p>
              <a:pPr algn="l" eaLnBrk="1" hangingPunct="1"/>
              <a:r>
                <a:rPr lang="fr-FR" altLang="fr-FR" sz="1200" b="1" dirty="0">
                  <a:solidFill>
                    <a:schemeClr val="tx1"/>
                  </a:solidFill>
                </a:rPr>
                <a:t>24 – </a:t>
              </a:r>
              <a:r>
                <a:rPr lang="fr-FR" altLang="fr-FR" sz="1200" b="1" dirty="0" smtClean="0">
                  <a:solidFill>
                    <a:schemeClr val="tx1"/>
                  </a:solidFill>
                </a:rPr>
                <a:t>(7,2 </a:t>
              </a:r>
              <a:r>
                <a:rPr lang="fr-FR" altLang="fr-FR" sz="1200" b="1" dirty="0">
                  <a:solidFill>
                    <a:schemeClr val="tx1"/>
                  </a:solidFill>
                </a:rPr>
                <a:t>x </a:t>
              </a:r>
              <a:r>
                <a:rPr lang="fr-FR" altLang="fr-FR" sz="1200" b="1" dirty="0" smtClean="0">
                  <a:solidFill>
                    <a:schemeClr val="tx1"/>
                  </a:solidFill>
                </a:rPr>
                <a:t>3) </a:t>
              </a:r>
              <a:r>
                <a:rPr lang="fr-FR" altLang="fr-FR" sz="1200" b="1" dirty="0">
                  <a:solidFill>
                    <a:schemeClr val="tx1"/>
                  </a:solidFill>
                </a:rPr>
                <a:t>= 2,4</a:t>
              </a:r>
            </a:p>
          </p:txBody>
        </p:sp>
      </p:grpSp>
      <p:grpSp>
        <p:nvGrpSpPr>
          <p:cNvPr id="1601873" name="Group 337"/>
          <p:cNvGrpSpPr>
            <a:grpSpLocks/>
          </p:cNvGrpSpPr>
          <p:nvPr/>
        </p:nvGrpSpPr>
        <p:grpSpPr bwMode="auto">
          <a:xfrm>
            <a:off x="2279650" y="4233863"/>
            <a:ext cx="7361238" cy="1212850"/>
            <a:chOff x="1436" y="2667"/>
            <a:chExt cx="4637" cy="764"/>
          </a:xfrm>
        </p:grpSpPr>
        <p:sp>
          <p:nvSpPr>
            <p:cNvPr id="81103" name="Line 329"/>
            <p:cNvSpPr>
              <a:spLocks noChangeShapeType="1"/>
            </p:cNvSpPr>
            <p:nvPr/>
          </p:nvSpPr>
          <p:spPr bwMode="auto">
            <a:xfrm flipH="1">
              <a:off x="5154" y="2784"/>
              <a:ext cx="144" cy="13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104" name="Rectangle 332"/>
            <p:cNvSpPr>
              <a:spLocks noChangeArrowheads="1"/>
            </p:cNvSpPr>
            <p:nvPr/>
          </p:nvSpPr>
          <p:spPr bwMode="auto">
            <a:xfrm>
              <a:off x="5292" y="2667"/>
              <a:ext cx="781" cy="2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Capa – Charge</a:t>
              </a:r>
            </a:p>
            <a:p>
              <a:pPr algn="l" eaLnBrk="1" hangingPunct="1"/>
              <a:r>
                <a:rPr lang="fr-FR" altLang="fr-FR" sz="1200" b="1">
                  <a:solidFill>
                    <a:schemeClr val="tx1"/>
                  </a:solidFill>
                </a:rPr>
                <a:t>7,2 – 2,4 = 4,8</a:t>
              </a:r>
            </a:p>
          </p:txBody>
        </p:sp>
        <p:sp>
          <p:nvSpPr>
            <p:cNvPr id="81105" name="Line 333"/>
            <p:cNvSpPr>
              <a:spLocks noChangeShapeType="1"/>
            </p:cNvSpPr>
            <p:nvPr/>
          </p:nvSpPr>
          <p:spPr bwMode="auto">
            <a:xfrm flipH="1">
              <a:off x="5171" y="2909"/>
              <a:ext cx="475" cy="52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106" name="Line 334"/>
            <p:cNvSpPr>
              <a:spLocks noChangeShapeType="1"/>
            </p:cNvSpPr>
            <p:nvPr/>
          </p:nvSpPr>
          <p:spPr bwMode="auto">
            <a:xfrm flipH="1">
              <a:off x="1436" y="2807"/>
              <a:ext cx="3862" cy="248"/>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601879" name="Group 343"/>
          <p:cNvGrpSpPr>
            <a:grpSpLocks/>
          </p:cNvGrpSpPr>
          <p:nvPr/>
        </p:nvGrpSpPr>
        <p:grpSpPr bwMode="auto">
          <a:xfrm>
            <a:off x="2286000" y="1589088"/>
            <a:ext cx="6956425" cy="2197100"/>
            <a:chOff x="1440" y="1001"/>
            <a:chExt cx="4382" cy="1384"/>
          </a:xfrm>
        </p:grpSpPr>
        <p:sp>
          <p:nvSpPr>
            <p:cNvPr id="81099" name="Line 339"/>
            <p:cNvSpPr>
              <a:spLocks noChangeShapeType="1"/>
            </p:cNvSpPr>
            <p:nvPr/>
          </p:nvSpPr>
          <p:spPr bwMode="auto">
            <a:xfrm flipH="1">
              <a:off x="4944" y="1255"/>
              <a:ext cx="136" cy="3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100" name="Rectangle 340"/>
            <p:cNvSpPr>
              <a:spLocks noChangeArrowheads="1"/>
            </p:cNvSpPr>
            <p:nvPr/>
          </p:nvSpPr>
          <p:spPr bwMode="auto">
            <a:xfrm>
              <a:off x="5041" y="1001"/>
              <a:ext cx="781" cy="2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Capa – Charge</a:t>
              </a:r>
            </a:p>
            <a:p>
              <a:pPr algn="l" eaLnBrk="1" hangingPunct="1"/>
              <a:r>
                <a:rPr lang="fr-FR" altLang="fr-FR" sz="1200" b="1">
                  <a:solidFill>
                    <a:schemeClr val="tx1"/>
                  </a:solidFill>
                </a:rPr>
                <a:t>7,2 – 6,4 = 0,8</a:t>
              </a:r>
            </a:p>
          </p:txBody>
        </p:sp>
        <p:sp>
          <p:nvSpPr>
            <p:cNvPr id="81101" name="Line 341"/>
            <p:cNvSpPr>
              <a:spLocks noChangeShapeType="1"/>
            </p:cNvSpPr>
            <p:nvPr/>
          </p:nvSpPr>
          <p:spPr bwMode="auto">
            <a:xfrm flipH="1">
              <a:off x="4903" y="1243"/>
              <a:ext cx="492" cy="1142"/>
            </a:xfrm>
            <a:prstGeom prst="line">
              <a:avLst/>
            </a:prstGeom>
            <a:noFill/>
            <a:ln w="952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102" name="Line 342"/>
            <p:cNvSpPr>
              <a:spLocks noChangeShapeType="1"/>
            </p:cNvSpPr>
            <p:nvPr/>
          </p:nvSpPr>
          <p:spPr bwMode="auto">
            <a:xfrm flipH="1">
              <a:off x="1440" y="1183"/>
              <a:ext cx="3607" cy="725"/>
            </a:xfrm>
            <a:prstGeom prst="line">
              <a:avLst/>
            </a:prstGeom>
            <a:noFill/>
            <a:ln w="952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1095" name="Rectangle 1"/>
          <p:cNvSpPr>
            <a:spLocks noChangeArrowheads="1"/>
          </p:cNvSpPr>
          <p:nvPr/>
        </p:nvSpPr>
        <p:spPr bwMode="auto">
          <a:xfrm>
            <a:off x="2652713" y="1012825"/>
            <a:ext cx="1182687" cy="120650"/>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96" name="Rectangle 323"/>
          <p:cNvSpPr>
            <a:spLocks noChangeArrowheads="1"/>
          </p:cNvSpPr>
          <p:nvPr/>
        </p:nvSpPr>
        <p:spPr bwMode="auto">
          <a:xfrm>
            <a:off x="4495800" y="1011238"/>
            <a:ext cx="1182688" cy="120650"/>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97" name="Rectangle 324"/>
          <p:cNvSpPr>
            <a:spLocks noChangeArrowheads="1"/>
          </p:cNvSpPr>
          <p:nvPr/>
        </p:nvSpPr>
        <p:spPr bwMode="auto">
          <a:xfrm>
            <a:off x="6335713" y="1012825"/>
            <a:ext cx="1182687" cy="120650"/>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098" name="Rectangle 325"/>
          <p:cNvSpPr>
            <a:spLocks noChangeArrowheads="1"/>
          </p:cNvSpPr>
          <p:nvPr/>
        </p:nvSpPr>
        <p:spPr bwMode="auto">
          <a:xfrm>
            <a:off x="8226425" y="1012825"/>
            <a:ext cx="1182688" cy="120650"/>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601594"/>
                                        </p:tgtEl>
                                        <p:attrNameLst>
                                          <p:attrName>style.visibility</p:attrName>
                                        </p:attrNameLst>
                                      </p:cBhvr>
                                      <p:to>
                                        <p:strVal val="visible"/>
                                      </p:to>
                                    </p:set>
                                    <p:anim calcmode="lin" valueType="num">
                                      <p:cBhvr additive="base">
                                        <p:cTn id="7" dur="500" fill="hold"/>
                                        <p:tgtEl>
                                          <p:spTgt spid="1601594"/>
                                        </p:tgtEl>
                                        <p:attrNameLst>
                                          <p:attrName>ppt_x</p:attrName>
                                        </p:attrNameLst>
                                      </p:cBhvr>
                                      <p:tavLst>
                                        <p:tav tm="0">
                                          <p:val>
                                            <p:strVal val="#ppt_x"/>
                                          </p:val>
                                        </p:tav>
                                        <p:tav tm="100000">
                                          <p:val>
                                            <p:strVal val="#ppt_x"/>
                                          </p:val>
                                        </p:tav>
                                      </p:tavLst>
                                    </p:anim>
                                    <p:anim calcmode="lin" valueType="num">
                                      <p:cBhvr additive="base">
                                        <p:cTn id="8" dur="500" fill="hold"/>
                                        <p:tgtEl>
                                          <p:spTgt spid="16015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01859"/>
                                        </p:tgtEl>
                                        <p:attrNameLst>
                                          <p:attrName>style.visibility</p:attrName>
                                        </p:attrNameLst>
                                      </p:cBhvr>
                                      <p:to>
                                        <p:strVal val="visible"/>
                                      </p:to>
                                    </p:set>
                                    <p:anim calcmode="lin" valueType="num">
                                      <p:cBhvr>
                                        <p:cTn id="13" dur="500" fill="hold"/>
                                        <p:tgtEl>
                                          <p:spTgt spid="1601859"/>
                                        </p:tgtEl>
                                        <p:attrNameLst>
                                          <p:attrName>ppt_w</p:attrName>
                                        </p:attrNameLst>
                                      </p:cBhvr>
                                      <p:tavLst>
                                        <p:tav tm="0">
                                          <p:val>
                                            <p:fltVal val="0"/>
                                          </p:val>
                                        </p:tav>
                                        <p:tav tm="100000">
                                          <p:val>
                                            <p:strVal val="#ppt_w"/>
                                          </p:val>
                                        </p:tav>
                                      </p:tavLst>
                                    </p:anim>
                                    <p:anim calcmode="lin" valueType="num">
                                      <p:cBhvr>
                                        <p:cTn id="14" dur="500" fill="hold"/>
                                        <p:tgtEl>
                                          <p:spTgt spid="160185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01858"/>
                                        </p:tgtEl>
                                        <p:attrNameLst>
                                          <p:attrName>style.visibility</p:attrName>
                                        </p:attrNameLst>
                                      </p:cBhvr>
                                      <p:to>
                                        <p:strVal val="visible"/>
                                      </p:to>
                                    </p:set>
                                    <p:anim calcmode="lin" valueType="num">
                                      <p:cBhvr>
                                        <p:cTn id="19" dur="500" fill="hold"/>
                                        <p:tgtEl>
                                          <p:spTgt spid="1601858"/>
                                        </p:tgtEl>
                                        <p:attrNameLst>
                                          <p:attrName>ppt_w</p:attrName>
                                        </p:attrNameLst>
                                      </p:cBhvr>
                                      <p:tavLst>
                                        <p:tav tm="0">
                                          <p:val>
                                            <p:fltVal val="0"/>
                                          </p:val>
                                        </p:tav>
                                        <p:tav tm="100000">
                                          <p:val>
                                            <p:strVal val="#ppt_w"/>
                                          </p:val>
                                        </p:tav>
                                      </p:tavLst>
                                    </p:anim>
                                    <p:anim calcmode="lin" valueType="num">
                                      <p:cBhvr>
                                        <p:cTn id="20" dur="500" fill="hold"/>
                                        <p:tgtEl>
                                          <p:spTgt spid="160185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01860"/>
                                        </p:tgtEl>
                                        <p:attrNameLst>
                                          <p:attrName>style.visibility</p:attrName>
                                        </p:attrNameLst>
                                      </p:cBhvr>
                                      <p:to>
                                        <p:strVal val="visible"/>
                                      </p:to>
                                    </p:set>
                                    <p:anim calcmode="lin" valueType="num">
                                      <p:cBhvr>
                                        <p:cTn id="25" dur="500" fill="hold"/>
                                        <p:tgtEl>
                                          <p:spTgt spid="1601860"/>
                                        </p:tgtEl>
                                        <p:attrNameLst>
                                          <p:attrName>ppt_w</p:attrName>
                                        </p:attrNameLst>
                                      </p:cBhvr>
                                      <p:tavLst>
                                        <p:tav tm="0">
                                          <p:val>
                                            <p:fltVal val="0"/>
                                          </p:val>
                                        </p:tav>
                                        <p:tav tm="100000">
                                          <p:val>
                                            <p:strVal val="#ppt_w"/>
                                          </p:val>
                                        </p:tav>
                                      </p:tavLst>
                                    </p:anim>
                                    <p:anim calcmode="lin" valueType="num">
                                      <p:cBhvr>
                                        <p:cTn id="26" dur="500" fill="hold"/>
                                        <p:tgtEl>
                                          <p:spTgt spid="160186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1601712"/>
                                        </p:tgtEl>
                                        <p:attrNameLst>
                                          <p:attrName>style.visibility</p:attrName>
                                        </p:attrNameLst>
                                      </p:cBhvr>
                                      <p:to>
                                        <p:strVal val="visible"/>
                                      </p:to>
                                    </p:set>
                                    <p:anim calcmode="lin" valueType="num">
                                      <p:cBhvr>
                                        <p:cTn id="31" dur="500" fill="hold"/>
                                        <p:tgtEl>
                                          <p:spTgt spid="1601712"/>
                                        </p:tgtEl>
                                        <p:attrNameLst>
                                          <p:attrName>ppt_w</p:attrName>
                                        </p:attrNameLst>
                                      </p:cBhvr>
                                      <p:tavLst>
                                        <p:tav tm="0">
                                          <p:val>
                                            <p:strVal val="2/3*#ppt_w"/>
                                          </p:val>
                                        </p:tav>
                                        <p:tav tm="100000">
                                          <p:val>
                                            <p:strVal val="#ppt_w"/>
                                          </p:val>
                                        </p:tav>
                                      </p:tavLst>
                                    </p:anim>
                                    <p:anim calcmode="lin" valueType="num">
                                      <p:cBhvr>
                                        <p:cTn id="32" dur="500" fill="hold"/>
                                        <p:tgtEl>
                                          <p:spTgt spid="1601712"/>
                                        </p:tgtEl>
                                        <p:attrNameLst>
                                          <p:attrName>ppt_h</p:attrName>
                                        </p:attrNameLst>
                                      </p:cBhvr>
                                      <p:tavLst>
                                        <p:tav tm="0">
                                          <p:val>
                                            <p:strVal val="2/3*#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1601736"/>
                                        </p:tgtEl>
                                        <p:attrNameLst>
                                          <p:attrName>style.visibility</p:attrName>
                                        </p:attrNameLst>
                                      </p:cBhvr>
                                      <p:to>
                                        <p:strVal val="visible"/>
                                      </p:to>
                                    </p:set>
                                    <p:anim calcmode="lin" valueType="num">
                                      <p:cBhvr>
                                        <p:cTn id="37" dur="500" fill="hold"/>
                                        <p:tgtEl>
                                          <p:spTgt spid="1601736"/>
                                        </p:tgtEl>
                                        <p:attrNameLst>
                                          <p:attrName>ppt_w</p:attrName>
                                        </p:attrNameLst>
                                      </p:cBhvr>
                                      <p:tavLst>
                                        <p:tav tm="0">
                                          <p:val>
                                            <p:strVal val="2/3*#ppt_w"/>
                                          </p:val>
                                        </p:tav>
                                        <p:tav tm="100000">
                                          <p:val>
                                            <p:strVal val="#ppt_w"/>
                                          </p:val>
                                        </p:tav>
                                      </p:tavLst>
                                    </p:anim>
                                    <p:anim calcmode="lin" valueType="num">
                                      <p:cBhvr>
                                        <p:cTn id="38" dur="500" fill="hold"/>
                                        <p:tgtEl>
                                          <p:spTgt spid="1601736"/>
                                        </p:tgtEl>
                                        <p:attrNameLst>
                                          <p:attrName>ppt_h</p:attrName>
                                        </p:attrNameLst>
                                      </p:cBhvr>
                                      <p:tavLst>
                                        <p:tav tm="0">
                                          <p:val>
                                            <p:strVal val="2/3*#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1601774"/>
                                        </p:tgtEl>
                                        <p:attrNameLst>
                                          <p:attrName>style.visibility</p:attrName>
                                        </p:attrNameLst>
                                      </p:cBhvr>
                                      <p:to>
                                        <p:strVal val="visible"/>
                                      </p:to>
                                    </p:set>
                                    <p:anim calcmode="lin" valueType="num">
                                      <p:cBhvr>
                                        <p:cTn id="43" dur="500" fill="hold"/>
                                        <p:tgtEl>
                                          <p:spTgt spid="1601774"/>
                                        </p:tgtEl>
                                        <p:attrNameLst>
                                          <p:attrName>ppt_w</p:attrName>
                                        </p:attrNameLst>
                                      </p:cBhvr>
                                      <p:tavLst>
                                        <p:tav tm="0">
                                          <p:val>
                                            <p:strVal val="2/3*#ppt_w"/>
                                          </p:val>
                                        </p:tav>
                                        <p:tav tm="100000">
                                          <p:val>
                                            <p:strVal val="#ppt_w"/>
                                          </p:val>
                                        </p:tav>
                                      </p:tavLst>
                                    </p:anim>
                                    <p:anim calcmode="lin" valueType="num">
                                      <p:cBhvr>
                                        <p:cTn id="44" dur="500" fill="hold"/>
                                        <p:tgtEl>
                                          <p:spTgt spid="1601774"/>
                                        </p:tgtEl>
                                        <p:attrNameLst>
                                          <p:attrName>ppt_h</p:attrName>
                                        </p:attrNameLst>
                                      </p:cBhvr>
                                      <p:tavLst>
                                        <p:tav tm="0">
                                          <p:val>
                                            <p:strVal val="2/3*#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01597"/>
                                        </p:tgtEl>
                                        <p:attrNameLst>
                                          <p:attrName>style.visibility</p:attrName>
                                        </p:attrNameLst>
                                      </p:cBhvr>
                                      <p:to>
                                        <p:strVal val="visible"/>
                                      </p:to>
                                    </p:set>
                                    <p:anim calcmode="lin" valueType="num">
                                      <p:cBhvr additive="base">
                                        <p:cTn id="49" dur="500" fill="hold"/>
                                        <p:tgtEl>
                                          <p:spTgt spid="1601597"/>
                                        </p:tgtEl>
                                        <p:attrNameLst>
                                          <p:attrName>ppt_x</p:attrName>
                                        </p:attrNameLst>
                                      </p:cBhvr>
                                      <p:tavLst>
                                        <p:tav tm="0">
                                          <p:val>
                                            <p:strVal val="#ppt_x"/>
                                          </p:val>
                                        </p:tav>
                                        <p:tav tm="100000">
                                          <p:val>
                                            <p:strVal val="#ppt_x"/>
                                          </p:val>
                                        </p:tav>
                                      </p:tavLst>
                                    </p:anim>
                                    <p:anim calcmode="lin" valueType="num">
                                      <p:cBhvr additive="base">
                                        <p:cTn id="50" dur="500" fill="hold"/>
                                        <p:tgtEl>
                                          <p:spTgt spid="160159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272" fill="hold" nodeType="clickEffect">
                                  <p:stCondLst>
                                    <p:cond delay="0"/>
                                  </p:stCondLst>
                                  <p:childTnLst>
                                    <p:set>
                                      <p:cBhvr>
                                        <p:cTn id="54" dur="1" fill="hold">
                                          <p:stCondLst>
                                            <p:cond delay="0"/>
                                          </p:stCondLst>
                                        </p:cTn>
                                        <p:tgtEl>
                                          <p:spTgt spid="1601812"/>
                                        </p:tgtEl>
                                        <p:attrNameLst>
                                          <p:attrName>style.visibility</p:attrName>
                                        </p:attrNameLst>
                                      </p:cBhvr>
                                      <p:to>
                                        <p:strVal val="visible"/>
                                      </p:to>
                                    </p:set>
                                    <p:anim calcmode="lin" valueType="num">
                                      <p:cBhvr>
                                        <p:cTn id="55" dur="500" fill="hold"/>
                                        <p:tgtEl>
                                          <p:spTgt spid="1601812"/>
                                        </p:tgtEl>
                                        <p:attrNameLst>
                                          <p:attrName>ppt_w</p:attrName>
                                        </p:attrNameLst>
                                      </p:cBhvr>
                                      <p:tavLst>
                                        <p:tav tm="0">
                                          <p:val>
                                            <p:strVal val="2/3*#ppt_w"/>
                                          </p:val>
                                        </p:tav>
                                        <p:tav tm="100000">
                                          <p:val>
                                            <p:strVal val="#ppt_w"/>
                                          </p:val>
                                        </p:tav>
                                      </p:tavLst>
                                    </p:anim>
                                    <p:anim calcmode="lin" valueType="num">
                                      <p:cBhvr>
                                        <p:cTn id="56" dur="500" fill="hold"/>
                                        <p:tgtEl>
                                          <p:spTgt spid="1601812"/>
                                        </p:tgtEl>
                                        <p:attrNameLst>
                                          <p:attrName>ppt_h</p:attrName>
                                        </p:attrNameLst>
                                      </p:cBhvr>
                                      <p:tavLst>
                                        <p:tav tm="0">
                                          <p:val>
                                            <p:strVal val="2/3*#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1601798"/>
                                        </p:tgtEl>
                                        <p:attrNameLst>
                                          <p:attrName>style.visibility</p:attrName>
                                        </p:attrNameLst>
                                      </p:cBhvr>
                                      <p:to>
                                        <p:strVal val="visible"/>
                                      </p:to>
                                    </p:set>
                                    <p:anim calcmode="lin" valueType="num">
                                      <p:cBhvr>
                                        <p:cTn id="61" dur="500" fill="hold"/>
                                        <p:tgtEl>
                                          <p:spTgt spid="1601798"/>
                                        </p:tgtEl>
                                        <p:attrNameLst>
                                          <p:attrName>ppt_w</p:attrName>
                                        </p:attrNameLst>
                                      </p:cBhvr>
                                      <p:tavLst>
                                        <p:tav tm="0">
                                          <p:val>
                                            <p:strVal val="2/3*#ppt_w"/>
                                          </p:val>
                                        </p:tav>
                                        <p:tav tm="100000">
                                          <p:val>
                                            <p:strVal val="#ppt_w"/>
                                          </p:val>
                                        </p:tav>
                                      </p:tavLst>
                                    </p:anim>
                                    <p:anim calcmode="lin" valueType="num">
                                      <p:cBhvr>
                                        <p:cTn id="62" dur="500" fill="hold"/>
                                        <p:tgtEl>
                                          <p:spTgt spid="1601798"/>
                                        </p:tgtEl>
                                        <p:attrNameLst>
                                          <p:attrName>ppt_h</p:attrName>
                                        </p:attrNameLst>
                                      </p:cBhvr>
                                      <p:tavLst>
                                        <p:tav tm="0">
                                          <p:val>
                                            <p:strVal val="2/3*#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272" fill="hold" grpId="0" nodeType="clickEffect">
                                  <p:stCondLst>
                                    <p:cond delay="0"/>
                                  </p:stCondLst>
                                  <p:childTnLst>
                                    <p:set>
                                      <p:cBhvr>
                                        <p:cTn id="66" dur="1" fill="hold">
                                          <p:stCondLst>
                                            <p:cond delay="0"/>
                                          </p:stCondLst>
                                        </p:cTn>
                                        <p:tgtEl>
                                          <p:spTgt spid="1601722"/>
                                        </p:tgtEl>
                                        <p:attrNameLst>
                                          <p:attrName>style.visibility</p:attrName>
                                        </p:attrNameLst>
                                      </p:cBhvr>
                                      <p:to>
                                        <p:strVal val="visible"/>
                                      </p:to>
                                    </p:set>
                                    <p:anim calcmode="lin" valueType="num">
                                      <p:cBhvr>
                                        <p:cTn id="67" dur="500" fill="hold"/>
                                        <p:tgtEl>
                                          <p:spTgt spid="1601722"/>
                                        </p:tgtEl>
                                        <p:attrNameLst>
                                          <p:attrName>ppt_w</p:attrName>
                                        </p:attrNameLst>
                                      </p:cBhvr>
                                      <p:tavLst>
                                        <p:tav tm="0">
                                          <p:val>
                                            <p:strVal val="2/3*#ppt_w"/>
                                          </p:val>
                                        </p:tav>
                                        <p:tav tm="100000">
                                          <p:val>
                                            <p:strVal val="#ppt_w"/>
                                          </p:val>
                                        </p:tav>
                                      </p:tavLst>
                                    </p:anim>
                                    <p:anim calcmode="lin" valueType="num">
                                      <p:cBhvr>
                                        <p:cTn id="68" dur="500" fill="hold"/>
                                        <p:tgtEl>
                                          <p:spTgt spid="1601722"/>
                                        </p:tgtEl>
                                        <p:attrNameLst>
                                          <p:attrName>ppt_h</p:attrName>
                                        </p:attrNameLst>
                                      </p:cBhvr>
                                      <p:tavLst>
                                        <p:tav tm="0">
                                          <p:val>
                                            <p:strVal val="2/3*#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1601746"/>
                                        </p:tgtEl>
                                        <p:attrNameLst>
                                          <p:attrName>style.visibility</p:attrName>
                                        </p:attrNameLst>
                                      </p:cBhvr>
                                      <p:to>
                                        <p:strVal val="visible"/>
                                      </p:to>
                                    </p:set>
                                    <p:anim calcmode="lin" valueType="num">
                                      <p:cBhvr>
                                        <p:cTn id="73" dur="500" fill="hold"/>
                                        <p:tgtEl>
                                          <p:spTgt spid="1601746"/>
                                        </p:tgtEl>
                                        <p:attrNameLst>
                                          <p:attrName>ppt_w</p:attrName>
                                        </p:attrNameLst>
                                      </p:cBhvr>
                                      <p:tavLst>
                                        <p:tav tm="0">
                                          <p:val>
                                            <p:strVal val="2/3*#ppt_w"/>
                                          </p:val>
                                        </p:tav>
                                        <p:tav tm="100000">
                                          <p:val>
                                            <p:strVal val="#ppt_w"/>
                                          </p:val>
                                        </p:tav>
                                      </p:tavLst>
                                    </p:anim>
                                    <p:anim calcmode="lin" valueType="num">
                                      <p:cBhvr>
                                        <p:cTn id="74" dur="500" fill="hold"/>
                                        <p:tgtEl>
                                          <p:spTgt spid="1601746"/>
                                        </p:tgtEl>
                                        <p:attrNameLst>
                                          <p:attrName>ppt_h</p:attrName>
                                        </p:attrNameLst>
                                      </p:cBhvr>
                                      <p:tavLst>
                                        <p:tav tm="0">
                                          <p:val>
                                            <p:strVal val="2/3*#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272" fill="hold" grpId="0" nodeType="clickEffect">
                                  <p:stCondLst>
                                    <p:cond delay="0"/>
                                  </p:stCondLst>
                                  <p:childTnLst>
                                    <p:set>
                                      <p:cBhvr>
                                        <p:cTn id="78" dur="1" fill="hold">
                                          <p:stCondLst>
                                            <p:cond delay="0"/>
                                          </p:stCondLst>
                                        </p:cTn>
                                        <p:tgtEl>
                                          <p:spTgt spid="1601780"/>
                                        </p:tgtEl>
                                        <p:attrNameLst>
                                          <p:attrName>style.visibility</p:attrName>
                                        </p:attrNameLst>
                                      </p:cBhvr>
                                      <p:to>
                                        <p:strVal val="visible"/>
                                      </p:to>
                                    </p:set>
                                    <p:anim calcmode="lin" valueType="num">
                                      <p:cBhvr>
                                        <p:cTn id="79" dur="500" fill="hold"/>
                                        <p:tgtEl>
                                          <p:spTgt spid="1601780"/>
                                        </p:tgtEl>
                                        <p:attrNameLst>
                                          <p:attrName>ppt_w</p:attrName>
                                        </p:attrNameLst>
                                      </p:cBhvr>
                                      <p:tavLst>
                                        <p:tav tm="0">
                                          <p:val>
                                            <p:strVal val="2/3*#ppt_w"/>
                                          </p:val>
                                        </p:tav>
                                        <p:tav tm="100000">
                                          <p:val>
                                            <p:strVal val="#ppt_w"/>
                                          </p:val>
                                        </p:tav>
                                      </p:tavLst>
                                    </p:anim>
                                    <p:anim calcmode="lin" valueType="num">
                                      <p:cBhvr>
                                        <p:cTn id="80" dur="500" fill="hold"/>
                                        <p:tgtEl>
                                          <p:spTgt spid="1601780"/>
                                        </p:tgtEl>
                                        <p:attrNameLst>
                                          <p:attrName>ppt_h</p:attrName>
                                        </p:attrNameLst>
                                      </p:cBhvr>
                                      <p:tavLst>
                                        <p:tav tm="0">
                                          <p:val>
                                            <p:strVal val="2/3*#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272" fill="hold" nodeType="clickEffect">
                                  <p:stCondLst>
                                    <p:cond delay="0"/>
                                  </p:stCondLst>
                                  <p:childTnLst>
                                    <p:set>
                                      <p:cBhvr>
                                        <p:cTn id="84" dur="1" fill="hold">
                                          <p:stCondLst>
                                            <p:cond delay="0"/>
                                          </p:stCondLst>
                                        </p:cTn>
                                        <p:tgtEl>
                                          <p:spTgt spid="1601813"/>
                                        </p:tgtEl>
                                        <p:attrNameLst>
                                          <p:attrName>style.visibility</p:attrName>
                                        </p:attrNameLst>
                                      </p:cBhvr>
                                      <p:to>
                                        <p:strVal val="visible"/>
                                      </p:to>
                                    </p:set>
                                    <p:anim calcmode="lin" valueType="num">
                                      <p:cBhvr>
                                        <p:cTn id="85" dur="500" fill="hold"/>
                                        <p:tgtEl>
                                          <p:spTgt spid="1601813"/>
                                        </p:tgtEl>
                                        <p:attrNameLst>
                                          <p:attrName>ppt_w</p:attrName>
                                        </p:attrNameLst>
                                      </p:cBhvr>
                                      <p:tavLst>
                                        <p:tav tm="0">
                                          <p:val>
                                            <p:strVal val="2/3*#ppt_w"/>
                                          </p:val>
                                        </p:tav>
                                        <p:tav tm="100000">
                                          <p:val>
                                            <p:strVal val="#ppt_w"/>
                                          </p:val>
                                        </p:tav>
                                      </p:tavLst>
                                    </p:anim>
                                    <p:anim calcmode="lin" valueType="num">
                                      <p:cBhvr>
                                        <p:cTn id="86" dur="500" fill="hold"/>
                                        <p:tgtEl>
                                          <p:spTgt spid="1601813"/>
                                        </p:tgtEl>
                                        <p:attrNameLst>
                                          <p:attrName>ppt_h</p:attrName>
                                        </p:attrNameLst>
                                      </p:cBhvr>
                                      <p:tavLst>
                                        <p:tav tm="0">
                                          <p:val>
                                            <p:strVal val="2/3*#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272" fill="hold" grpId="0" nodeType="clickEffect">
                                  <p:stCondLst>
                                    <p:cond delay="0"/>
                                  </p:stCondLst>
                                  <p:childTnLst>
                                    <p:set>
                                      <p:cBhvr>
                                        <p:cTn id="90" dur="1" fill="hold">
                                          <p:stCondLst>
                                            <p:cond delay="0"/>
                                          </p:stCondLst>
                                        </p:cTn>
                                        <p:tgtEl>
                                          <p:spTgt spid="1601804"/>
                                        </p:tgtEl>
                                        <p:attrNameLst>
                                          <p:attrName>style.visibility</p:attrName>
                                        </p:attrNameLst>
                                      </p:cBhvr>
                                      <p:to>
                                        <p:strVal val="visible"/>
                                      </p:to>
                                    </p:set>
                                    <p:anim calcmode="lin" valueType="num">
                                      <p:cBhvr>
                                        <p:cTn id="91" dur="500" fill="hold"/>
                                        <p:tgtEl>
                                          <p:spTgt spid="1601804"/>
                                        </p:tgtEl>
                                        <p:attrNameLst>
                                          <p:attrName>ppt_w</p:attrName>
                                        </p:attrNameLst>
                                      </p:cBhvr>
                                      <p:tavLst>
                                        <p:tav tm="0">
                                          <p:val>
                                            <p:strVal val="2/3*#ppt_w"/>
                                          </p:val>
                                        </p:tav>
                                        <p:tav tm="100000">
                                          <p:val>
                                            <p:strVal val="#ppt_w"/>
                                          </p:val>
                                        </p:tav>
                                      </p:tavLst>
                                    </p:anim>
                                    <p:anim calcmode="lin" valueType="num">
                                      <p:cBhvr>
                                        <p:cTn id="92" dur="500" fill="hold"/>
                                        <p:tgtEl>
                                          <p:spTgt spid="1601804"/>
                                        </p:tgtEl>
                                        <p:attrNameLst>
                                          <p:attrName>ppt_h</p:attrName>
                                        </p:attrNameLst>
                                      </p:cBhvr>
                                      <p:tavLst>
                                        <p:tav tm="0">
                                          <p:val>
                                            <p:strVal val="2/3*#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272" fill="hold" grpId="0" nodeType="clickEffect">
                                  <p:stCondLst>
                                    <p:cond delay="0"/>
                                  </p:stCondLst>
                                  <p:childTnLst>
                                    <p:set>
                                      <p:cBhvr>
                                        <p:cTn id="96" dur="1" fill="hold">
                                          <p:stCondLst>
                                            <p:cond delay="0"/>
                                          </p:stCondLst>
                                        </p:cTn>
                                        <p:tgtEl>
                                          <p:spTgt spid="1601732"/>
                                        </p:tgtEl>
                                        <p:attrNameLst>
                                          <p:attrName>style.visibility</p:attrName>
                                        </p:attrNameLst>
                                      </p:cBhvr>
                                      <p:to>
                                        <p:strVal val="visible"/>
                                      </p:to>
                                    </p:set>
                                    <p:anim calcmode="lin" valueType="num">
                                      <p:cBhvr>
                                        <p:cTn id="97" dur="500" fill="hold"/>
                                        <p:tgtEl>
                                          <p:spTgt spid="1601732"/>
                                        </p:tgtEl>
                                        <p:attrNameLst>
                                          <p:attrName>ppt_w</p:attrName>
                                        </p:attrNameLst>
                                      </p:cBhvr>
                                      <p:tavLst>
                                        <p:tav tm="0">
                                          <p:val>
                                            <p:strVal val="2/3*#ppt_w"/>
                                          </p:val>
                                        </p:tav>
                                        <p:tav tm="100000">
                                          <p:val>
                                            <p:strVal val="#ppt_w"/>
                                          </p:val>
                                        </p:tav>
                                      </p:tavLst>
                                    </p:anim>
                                    <p:anim calcmode="lin" valueType="num">
                                      <p:cBhvr>
                                        <p:cTn id="98" dur="500" fill="hold"/>
                                        <p:tgtEl>
                                          <p:spTgt spid="1601732"/>
                                        </p:tgtEl>
                                        <p:attrNameLst>
                                          <p:attrName>ppt_h</p:attrName>
                                        </p:attrNameLst>
                                      </p:cBhvr>
                                      <p:tavLst>
                                        <p:tav tm="0">
                                          <p:val>
                                            <p:strVal val="2/3*#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272" fill="hold" grpId="0" nodeType="clickEffect">
                                  <p:stCondLst>
                                    <p:cond delay="0"/>
                                  </p:stCondLst>
                                  <p:childTnLst>
                                    <p:set>
                                      <p:cBhvr>
                                        <p:cTn id="102" dur="1" fill="hold">
                                          <p:stCondLst>
                                            <p:cond delay="0"/>
                                          </p:stCondLst>
                                        </p:cTn>
                                        <p:tgtEl>
                                          <p:spTgt spid="1601756"/>
                                        </p:tgtEl>
                                        <p:attrNameLst>
                                          <p:attrName>style.visibility</p:attrName>
                                        </p:attrNameLst>
                                      </p:cBhvr>
                                      <p:to>
                                        <p:strVal val="visible"/>
                                      </p:to>
                                    </p:set>
                                    <p:anim calcmode="lin" valueType="num">
                                      <p:cBhvr>
                                        <p:cTn id="103" dur="500" fill="hold"/>
                                        <p:tgtEl>
                                          <p:spTgt spid="1601756"/>
                                        </p:tgtEl>
                                        <p:attrNameLst>
                                          <p:attrName>ppt_w</p:attrName>
                                        </p:attrNameLst>
                                      </p:cBhvr>
                                      <p:tavLst>
                                        <p:tav tm="0">
                                          <p:val>
                                            <p:strVal val="2/3*#ppt_w"/>
                                          </p:val>
                                        </p:tav>
                                        <p:tav tm="100000">
                                          <p:val>
                                            <p:strVal val="#ppt_w"/>
                                          </p:val>
                                        </p:tav>
                                      </p:tavLst>
                                    </p:anim>
                                    <p:anim calcmode="lin" valueType="num">
                                      <p:cBhvr>
                                        <p:cTn id="104" dur="500" fill="hold"/>
                                        <p:tgtEl>
                                          <p:spTgt spid="1601756"/>
                                        </p:tgtEl>
                                        <p:attrNameLst>
                                          <p:attrName>ppt_h</p:attrName>
                                        </p:attrNameLst>
                                      </p:cBhvr>
                                      <p:tavLst>
                                        <p:tav tm="0">
                                          <p:val>
                                            <p:strVal val="2/3*#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272" fill="hold" grpId="0" nodeType="clickEffect">
                                  <p:stCondLst>
                                    <p:cond delay="0"/>
                                  </p:stCondLst>
                                  <p:childTnLst>
                                    <p:set>
                                      <p:cBhvr>
                                        <p:cTn id="108" dur="1" fill="hold">
                                          <p:stCondLst>
                                            <p:cond delay="0"/>
                                          </p:stCondLst>
                                        </p:cTn>
                                        <p:tgtEl>
                                          <p:spTgt spid="1601760"/>
                                        </p:tgtEl>
                                        <p:attrNameLst>
                                          <p:attrName>style.visibility</p:attrName>
                                        </p:attrNameLst>
                                      </p:cBhvr>
                                      <p:to>
                                        <p:strVal val="visible"/>
                                      </p:to>
                                    </p:set>
                                    <p:anim calcmode="lin" valueType="num">
                                      <p:cBhvr>
                                        <p:cTn id="109" dur="500" fill="hold"/>
                                        <p:tgtEl>
                                          <p:spTgt spid="1601760"/>
                                        </p:tgtEl>
                                        <p:attrNameLst>
                                          <p:attrName>ppt_w</p:attrName>
                                        </p:attrNameLst>
                                      </p:cBhvr>
                                      <p:tavLst>
                                        <p:tav tm="0">
                                          <p:val>
                                            <p:strVal val="2/3*#ppt_w"/>
                                          </p:val>
                                        </p:tav>
                                        <p:tav tm="100000">
                                          <p:val>
                                            <p:strVal val="#ppt_w"/>
                                          </p:val>
                                        </p:tav>
                                      </p:tavLst>
                                    </p:anim>
                                    <p:anim calcmode="lin" valueType="num">
                                      <p:cBhvr>
                                        <p:cTn id="110" dur="500" fill="hold"/>
                                        <p:tgtEl>
                                          <p:spTgt spid="1601760"/>
                                        </p:tgtEl>
                                        <p:attrNameLst>
                                          <p:attrName>ppt_h</p:attrName>
                                        </p:attrNameLst>
                                      </p:cBhvr>
                                      <p:tavLst>
                                        <p:tav tm="0">
                                          <p:val>
                                            <p:strVal val="2/3*#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272" fill="hold" nodeType="clickEffect">
                                  <p:stCondLst>
                                    <p:cond delay="0"/>
                                  </p:stCondLst>
                                  <p:childTnLst>
                                    <p:set>
                                      <p:cBhvr>
                                        <p:cTn id="114" dur="1" fill="hold">
                                          <p:stCondLst>
                                            <p:cond delay="0"/>
                                          </p:stCondLst>
                                        </p:cTn>
                                        <p:tgtEl>
                                          <p:spTgt spid="1601816"/>
                                        </p:tgtEl>
                                        <p:attrNameLst>
                                          <p:attrName>style.visibility</p:attrName>
                                        </p:attrNameLst>
                                      </p:cBhvr>
                                      <p:to>
                                        <p:strVal val="visible"/>
                                      </p:to>
                                    </p:set>
                                    <p:anim calcmode="lin" valueType="num">
                                      <p:cBhvr>
                                        <p:cTn id="115" dur="500" fill="hold"/>
                                        <p:tgtEl>
                                          <p:spTgt spid="1601816"/>
                                        </p:tgtEl>
                                        <p:attrNameLst>
                                          <p:attrName>ppt_w</p:attrName>
                                        </p:attrNameLst>
                                      </p:cBhvr>
                                      <p:tavLst>
                                        <p:tav tm="0">
                                          <p:val>
                                            <p:strVal val="2/3*#ppt_w"/>
                                          </p:val>
                                        </p:tav>
                                        <p:tav tm="100000">
                                          <p:val>
                                            <p:strVal val="#ppt_w"/>
                                          </p:val>
                                        </p:tav>
                                      </p:tavLst>
                                    </p:anim>
                                    <p:anim calcmode="lin" valueType="num">
                                      <p:cBhvr>
                                        <p:cTn id="116" dur="500" fill="hold"/>
                                        <p:tgtEl>
                                          <p:spTgt spid="1601816"/>
                                        </p:tgtEl>
                                        <p:attrNameLst>
                                          <p:attrName>ppt_h</p:attrName>
                                        </p:attrNameLst>
                                      </p:cBhvr>
                                      <p:tavLst>
                                        <p:tav tm="0">
                                          <p:val>
                                            <p:strVal val="2/3*#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272" fill="hold" grpId="0" nodeType="clickEffect">
                                  <p:stCondLst>
                                    <p:cond delay="0"/>
                                  </p:stCondLst>
                                  <p:childTnLst>
                                    <p:set>
                                      <p:cBhvr>
                                        <p:cTn id="120" dur="1" fill="hold">
                                          <p:stCondLst>
                                            <p:cond delay="0"/>
                                          </p:stCondLst>
                                        </p:cTn>
                                        <p:tgtEl>
                                          <p:spTgt spid="1601784"/>
                                        </p:tgtEl>
                                        <p:attrNameLst>
                                          <p:attrName>style.visibility</p:attrName>
                                        </p:attrNameLst>
                                      </p:cBhvr>
                                      <p:to>
                                        <p:strVal val="visible"/>
                                      </p:to>
                                    </p:set>
                                    <p:anim calcmode="lin" valueType="num">
                                      <p:cBhvr>
                                        <p:cTn id="121" dur="500" fill="hold"/>
                                        <p:tgtEl>
                                          <p:spTgt spid="1601784"/>
                                        </p:tgtEl>
                                        <p:attrNameLst>
                                          <p:attrName>ppt_w</p:attrName>
                                        </p:attrNameLst>
                                      </p:cBhvr>
                                      <p:tavLst>
                                        <p:tav tm="0">
                                          <p:val>
                                            <p:strVal val="2/3*#ppt_w"/>
                                          </p:val>
                                        </p:tav>
                                        <p:tav tm="100000">
                                          <p:val>
                                            <p:strVal val="#ppt_w"/>
                                          </p:val>
                                        </p:tav>
                                      </p:tavLst>
                                    </p:anim>
                                    <p:anim calcmode="lin" valueType="num">
                                      <p:cBhvr>
                                        <p:cTn id="122" dur="500" fill="hold"/>
                                        <p:tgtEl>
                                          <p:spTgt spid="1601784"/>
                                        </p:tgtEl>
                                        <p:attrNameLst>
                                          <p:attrName>ppt_h</p:attrName>
                                        </p:attrNameLst>
                                      </p:cBhvr>
                                      <p:tavLst>
                                        <p:tav tm="0">
                                          <p:val>
                                            <p:strVal val="2/3*#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272" fill="hold" nodeType="clickEffect">
                                  <p:stCondLst>
                                    <p:cond delay="0"/>
                                  </p:stCondLst>
                                  <p:childTnLst>
                                    <p:set>
                                      <p:cBhvr>
                                        <p:cTn id="126" dur="1" fill="hold">
                                          <p:stCondLst>
                                            <p:cond delay="0"/>
                                          </p:stCondLst>
                                        </p:cTn>
                                        <p:tgtEl>
                                          <p:spTgt spid="1601837"/>
                                        </p:tgtEl>
                                        <p:attrNameLst>
                                          <p:attrName>style.visibility</p:attrName>
                                        </p:attrNameLst>
                                      </p:cBhvr>
                                      <p:to>
                                        <p:strVal val="visible"/>
                                      </p:to>
                                    </p:set>
                                    <p:anim calcmode="lin" valueType="num">
                                      <p:cBhvr>
                                        <p:cTn id="127" dur="500" fill="hold"/>
                                        <p:tgtEl>
                                          <p:spTgt spid="1601837"/>
                                        </p:tgtEl>
                                        <p:attrNameLst>
                                          <p:attrName>ppt_w</p:attrName>
                                        </p:attrNameLst>
                                      </p:cBhvr>
                                      <p:tavLst>
                                        <p:tav tm="0">
                                          <p:val>
                                            <p:strVal val="2/3*#ppt_w"/>
                                          </p:val>
                                        </p:tav>
                                        <p:tav tm="100000">
                                          <p:val>
                                            <p:strVal val="#ppt_w"/>
                                          </p:val>
                                        </p:tav>
                                      </p:tavLst>
                                    </p:anim>
                                    <p:anim calcmode="lin" valueType="num">
                                      <p:cBhvr>
                                        <p:cTn id="128" dur="500" fill="hold"/>
                                        <p:tgtEl>
                                          <p:spTgt spid="1601837"/>
                                        </p:tgtEl>
                                        <p:attrNameLst>
                                          <p:attrName>ppt_h</p:attrName>
                                        </p:attrNameLst>
                                      </p:cBhvr>
                                      <p:tavLst>
                                        <p:tav tm="0">
                                          <p:val>
                                            <p:strVal val="2/3*#ppt_h"/>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1601606"/>
                                        </p:tgtEl>
                                        <p:attrNameLst>
                                          <p:attrName>style.visibility</p:attrName>
                                        </p:attrNameLst>
                                      </p:cBhvr>
                                      <p:to>
                                        <p:strVal val="visible"/>
                                      </p:to>
                                    </p:set>
                                    <p:anim calcmode="lin" valueType="num">
                                      <p:cBhvr additive="base">
                                        <p:cTn id="133" dur="500" fill="hold"/>
                                        <p:tgtEl>
                                          <p:spTgt spid="1601606"/>
                                        </p:tgtEl>
                                        <p:attrNameLst>
                                          <p:attrName>ppt_x</p:attrName>
                                        </p:attrNameLst>
                                      </p:cBhvr>
                                      <p:tavLst>
                                        <p:tav tm="0">
                                          <p:val>
                                            <p:strVal val="#ppt_x"/>
                                          </p:val>
                                        </p:tav>
                                        <p:tav tm="100000">
                                          <p:val>
                                            <p:strVal val="#ppt_x"/>
                                          </p:val>
                                        </p:tav>
                                      </p:tavLst>
                                    </p:anim>
                                    <p:anim calcmode="lin" valueType="num">
                                      <p:cBhvr additive="base">
                                        <p:cTn id="134" dur="500" fill="hold"/>
                                        <p:tgtEl>
                                          <p:spTgt spid="160160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01606"/>
                                        </p:tgtEl>
                                        <p:attrNameLst>
                                          <p:attrName>style.visibility</p:attrName>
                                        </p:attrNameLst>
                                      </p:cBhvr>
                                      <p:to>
                                        <p:strVal val="hidden"/>
                                      </p:to>
                                    </p:set>
                                  </p:sub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ntr" presetSubtype="272" fill="hold" grpId="0" nodeType="clickEffect">
                                  <p:stCondLst>
                                    <p:cond delay="0"/>
                                  </p:stCondLst>
                                  <p:childTnLst>
                                    <p:set>
                                      <p:cBhvr>
                                        <p:cTn id="138" dur="1" fill="hold">
                                          <p:stCondLst>
                                            <p:cond delay="0"/>
                                          </p:stCondLst>
                                        </p:cTn>
                                        <p:tgtEl>
                                          <p:spTgt spid="1601842"/>
                                        </p:tgtEl>
                                        <p:attrNameLst>
                                          <p:attrName>style.visibility</p:attrName>
                                        </p:attrNameLst>
                                      </p:cBhvr>
                                      <p:to>
                                        <p:strVal val="visible"/>
                                      </p:to>
                                    </p:set>
                                    <p:anim calcmode="lin" valueType="num">
                                      <p:cBhvr>
                                        <p:cTn id="139" dur="500" fill="hold"/>
                                        <p:tgtEl>
                                          <p:spTgt spid="1601842"/>
                                        </p:tgtEl>
                                        <p:attrNameLst>
                                          <p:attrName>ppt_w</p:attrName>
                                        </p:attrNameLst>
                                      </p:cBhvr>
                                      <p:tavLst>
                                        <p:tav tm="0">
                                          <p:val>
                                            <p:strVal val="2/3*#ppt_w"/>
                                          </p:val>
                                        </p:tav>
                                        <p:tav tm="100000">
                                          <p:val>
                                            <p:strVal val="#ppt_w"/>
                                          </p:val>
                                        </p:tav>
                                      </p:tavLst>
                                    </p:anim>
                                    <p:anim calcmode="lin" valueType="num">
                                      <p:cBhvr>
                                        <p:cTn id="140" dur="500" fill="hold"/>
                                        <p:tgtEl>
                                          <p:spTgt spid="1601842"/>
                                        </p:tgtEl>
                                        <p:attrNameLst>
                                          <p:attrName>ppt_h</p:attrName>
                                        </p:attrNameLst>
                                      </p:cBhvr>
                                      <p:tavLst>
                                        <p:tav tm="0">
                                          <p:val>
                                            <p:strVal val="2/3*#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nodeType="clickEffect">
                                  <p:stCondLst>
                                    <p:cond delay="0"/>
                                  </p:stCondLst>
                                  <p:childTnLst>
                                    <p:set>
                                      <p:cBhvr>
                                        <p:cTn id="144" dur="1" fill="hold">
                                          <p:stCondLst>
                                            <p:cond delay="0"/>
                                          </p:stCondLst>
                                        </p:cTn>
                                        <p:tgtEl>
                                          <p:spTgt spid="1601607"/>
                                        </p:tgtEl>
                                        <p:attrNameLst>
                                          <p:attrName>style.visibility</p:attrName>
                                        </p:attrNameLst>
                                      </p:cBhvr>
                                      <p:to>
                                        <p:strVal val="visible"/>
                                      </p:to>
                                    </p:set>
                                    <p:anim calcmode="lin" valueType="num">
                                      <p:cBhvr additive="base">
                                        <p:cTn id="145" dur="500" fill="hold"/>
                                        <p:tgtEl>
                                          <p:spTgt spid="1601607"/>
                                        </p:tgtEl>
                                        <p:attrNameLst>
                                          <p:attrName>ppt_x</p:attrName>
                                        </p:attrNameLst>
                                      </p:cBhvr>
                                      <p:tavLst>
                                        <p:tav tm="0">
                                          <p:val>
                                            <p:strVal val="#ppt_x"/>
                                          </p:val>
                                        </p:tav>
                                        <p:tav tm="100000">
                                          <p:val>
                                            <p:strVal val="#ppt_x"/>
                                          </p:val>
                                        </p:tav>
                                      </p:tavLst>
                                    </p:anim>
                                    <p:anim calcmode="lin" valueType="num">
                                      <p:cBhvr additive="base">
                                        <p:cTn id="146" dur="500" fill="hold"/>
                                        <p:tgtEl>
                                          <p:spTgt spid="160160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01607"/>
                                        </p:tgtEl>
                                        <p:attrNameLst>
                                          <p:attrName>style.visibility</p:attrName>
                                        </p:attrNameLst>
                                      </p:cBhvr>
                                      <p:to>
                                        <p:strVal val="hidden"/>
                                      </p:to>
                                    </p:set>
                                  </p:subTnLst>
                                </p:cTn>
                              </p:par>
                            </p:childTnLst>
                          </p:cTn>
                        </p:par>
                      </p:childTnLst>
                    </p:cTn>
                  </p:par>
                  <p:par>
                    <p:cTn id="147" fill="hold" nodeType="clickPar">
                      <p:stCondLst>
                        <p:cond delay="indefinite"/>
                      </p:stCondLst>
                      <p:childTnLst>
                        <p:par>
                          <p:cTn id="148" fill="hold" nodeType="withGroup">
                            <p:stCondLst>
                              <p:cond delay="0"/>
                            </p:stCondLst>
                            <p:childTnLst>
                              <p:par>
                                <p:cTn id="149" presetID="23" presetClass="entr" presetSubtype="16" fill="hold" grpId="0" nodeType="clickEffect">
                                  <p:stCondLst>
                                    <p:cond delay="0"/>
                                  </p:stCondLst>
                                  <p:childTnLst>
                                    <p:set>
                                      <p:cBhvr>
                                        <p:cTn id="150" dur="1" fill="hold">
                                          <p:stCondLst>
                                            <p:cond delay="0"/>
                                          </p:stCondLst>
                                        </p:cTn>
                                        <p:tgtEl>
                                          <p:spTgt spid="1601539"/>
                                        </p:tgtEl>
                                        <p:attrNameLst>
                                          <p:attrName>style.visibility</p:attrName>
                                        </p:attrNameLst>
                                      </p:cBhvr>
                                      <p:to>
                                        <p:strVal val="visible"/>
                                      </p:to>
                                    </p:set>
                                    <p:anim calcmode="lin" valueType="num">
                                      <p:cBhvr>
                                        <p:cTn id="151" dur="500" fill="hold"/>
                                        <p:tgtEl>
                                          <p:spTgt spid="1601539"/>
                                        </p:tgtEl>
                                        <p:attrNameLst>
                                          <p:attrName>ppt_w</p:attrName>
                                        </p:attrNameLst>
                                      </p:cBhvr>
                                      <p:tavLst>
                                        <p:tav tm="0">
                                          <p:val>
                                            <p:fltVal val="0"/>
                                          </p:val>
                                        </p:tav>
                                        <p:tav tm="100000">
                                          <p:val>
                                            <p:strVal val="#ppt_w"/>
                                          </p:val>
                                        </p:tav>
                                      </p:tavLst>
                                    </p:anim>
                                    <p:anim calcmode="lin" valueType="num">
                                      <p:cBhvr>
                                        <p:cTn id="152" dur="500" fill="hold"/>
                                        <p:tgtEl>
                                          <p:spTgt spid="1601539"/>
                                        </p:tgtEl>
                                        <p:attrNameLst>
                                          <p:attrName>ppt_h</p:attrName>
                                        </p:attrNameLst>
                                      </p:cBhvr>
                                      <p:tavLst>
                                        <p:tav tm="0">
                                          <p:val>
                                            <p:fltVal val="0"/>
                                          </p:val>
                                        </p:tav>
                                        <p:tav tm="100000">
                                          <p:val>
                                            <p:strVal val="#ppt_h"/>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3" presetClass="entr" presetSubtype="16" fill="hold" grpId="0" nodeType="clickEffect">
                                  <p:stCondLst>
                                    <p:cond delay="0"/>
                                  </p:stCondLst>
                                  <p:childTnLst>
                                    <p:set>
                                      <p:cBhvr>
                                        <p:cTn id="156" dur="1" fill="hold">
                                          <p:stCondLst>
                                            <p:cond delay="0"/>
                                          </p:stCondLst>
                                        </p:cTn>
                                        <p:tgtEl>
                                          <p:spTgt spid="1601540"/>
                                        </p:tgtEl>
                                        <p:attrNameLst>
                                          <p:attrName>style.visibility</p:attrName>
                                        </p:attrNameLst>
                                      </p:cBhvr>
                                      <p:to>
                                        <p:strVal val="visible"/>
                                      </p:to>
                                    </p:set>
                                    <p:anim calcmode="lin" valueType="num">
                                      <p:cBhvr>
                                        <p:cTn id="157" dur="500" fill="hold"/>
                                        <p:tgtEl>
                                          <p:spTgt spid="1601540"/>
                                        </p:tgtEl>
                                        <p:attrNameLst>
                                          <p:attrName>ppt_w</p:attrName>
                                        </p:attrNameLst>
                                      </p:cBhvr>
                                      <p:tavLst>
                                        <p:tav tm="0">
                                          <p:val>
                                            <p:fltVal val="0"/>
                                          </p:val>
                                        </p:tav>
                                        <p:tav tm="100000">
                                          <p:val>
                                            <p:strVal val="#ppt_w"/>
                                          </p:val>
                                        </p:tav>
                                      </p:tavLst>
                                    </p:anim>
                                    <p:anim calcmode="lin" valueType="num">
                                      <p:cBhvr>
                                        <p:cTn id="158" dur="500" fill="hold"/>
                                        <p:tgtEl>
                                          <p:spTgt spid="1601540"/>
                                        </p:tgtEl>
                                        <p:attrNameLst>
                                          <p:attrName>ppt_h</p:attrName>
                                        </p:attrNameLst>
                                      </p:cBhvr>
                                      <p:tavLst>
                                        <p:tav tm="0">
                                          <p:val>
                                            <p:fltVal val="0"/>
                                          </p:val>
                                        </p:tav>
                                        <p:tav tm="100000">
                                          <p:val>
                                            <p:strVal val="#ppt_h"/>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3" presetClass="entr" presetSubtype="16" fill="hold" grpId="0" nodeType="clickEffect">
                                  <p:stCondLst>
                                    <p:cond delay="0"/>
                                  </p:stCondLst>
                                  <p:childTnLst>
                                    <p:set>
                                      <p:cBhvr>
                                        <p:cTn id="162" dur="1" fill="hold">
                                          <p:stCondLst>
                                            <p:cond delay="0"/>
                                          </p:stCondLst>
                                        </p:cTn>
                                        <p:tgtEl>
                                          <p:spTgt spid="1601541"/>
                                        </p:tgtEl>
                                        <p:attrNameLst>
                                          <p:attrName>style.visibility</p:attrName>
                                        </p:attrNameLst>
                                      </p:cBhvr>
                                      <p:to>
                                        <p:strVal val="visible"/>
                                      </p:to>
                                    </p:set>
                                    <p:anim calcmode="lin" valueType="num">
                                      <p:cBhvr>
                                        <p:cTn id="163" dur="500" fill="hold"/>
                                        <p:tgtEl>
                                          <p:spTgt spid="1601541"/>
                                        </p:tgtEl>
                                        <p:attrNameLst>
                                          <p:attrName>ppt_w</p:attrName>
                                        </p:attrNameLst>
                                      </p:cBhvr>
                                      <p:tavLst>
                                        <p:tav tm="0">
                                          <p:val>
                                            <p:fltVal val="0"/>
                                          </p:val>
                                        </p:tav>
                                        <p:tav tm="100000">
                                          <p:val>
                                            <p:strVal val="#ppt_w"/>
                                          </p:val>
                                        </p:tav>
                                      </p:tavLst>
                                    </p:anim>
                                    <p:anim calcmode="lin" valueType="num">
                                      <p:cBhvr>
                                        <p:cTn id="164" dur="500" fill="hold"/>
                                        <p:tgtEl>
                                          <p:spTgt spid="1601541"/>
                                        </p:tgtEl>
                                        <p:attrNameLst>
                                          <p:attrName>ppt_h</p:attrName>
                                        </p:attrNameLst>
                                      </p:cBhvr>
                                      <p:tavLst>
                                        <p:tav tm="0">
                                          <p:val>
                                            <p:fltVal val="0"/>
                                          </p:val>
                                        </p:tav>
                                        <p:tav tm="100000">
                                          <p:val>
                                            <p:strVal val="#ppt_h"/>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nodeType="clickEffect">
                                  <p:stCondLst>
                                    <p:cond delay="0"/>
                                  </p:stCondLst>
                                  <p:childTnLst>
                                    <p:set>
                                      <p:cBhvr>
                                        <p:cTn id="168" dur="1" fill="hold">
                                          <p:stCondLst>
                                            <p:cond delay="0"/>
                                          </p:stCondLst>
                                        </p:cTn>
                                        <p:tgtEl>
                                          <p:spTgt spid="1601861"/>
                                        </p:tgtEl>
                                        <p:attrNameLst>
                                          <p:attrName>style.visibility</p:attrName>
                                        </p:attrNameLst>
                                      </p:cBhvr>
                                      <p:to>
                                        <p:strVal val="visible"/>
                                      </p:to>
                                    </p:set>
                                    <p:anim calcmode="lin" valueType="num">
                                      <p:cBhvr additive="base">
                                        <p:cTn id="169" dur="500" fill="hold"/>
                                        <p:tgtEl>
                                          <p:spTgt spid="1601861"/>
                                        </p:tgtEl>
                                        <p:attrNameLst>
                                          <p:attrName>ppt_x</p:attrName>
                                        </p:attrNameLst>
                                      </p:cBhvr>
                                      <p:tavLst>
                                        <p:tav tm="0">
                                          <p:val>
                                            <p:strVal val="#ppt_x"/>
                                          </p:val>
                                        </p:tav>
                                        <p:tav tm="100000">
                                          <p:val>
                                            <p:strVal val="#ppt_x"/>
                                          </p:val>
                                        </p:tav>
                                      </p:tavLst>
                                    </p:anim>
                                    <p:anim calcmode="lin" valueType="num">
                                      <p:cBhvr additive="base">
                                        <p:cTn id="170" dur="500" fill="hold"/>
                                        <p:tgtEl>
                                          <p:spTgt spid="160186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01861"/>
                                        </p:tgtEl>
                                        <p:attrNameLst>
                                          <p:attrName>style.visibility</p:attrName>
                                        </p:attrNameLst>
                                      </p:cBhvr>
                                      <p:to>
                                        <p:strVal val="hidden"/>
                                      </p:to>
                                    </p:set>
                                  </p:subTnLst>
                                </p:cTn>
                              </p:par>
                            </p:childTnLst>
                          </p:cTn>
                        </p:par>
                      </p:childTnLst>
                    </p:cTn>
                  </p:par>
                  <p:par>
                    <p:cTn id="171" fill="hold" nodeType="clickPar">
                      <p:stCondLst>
                        <p:cond delay="indefinite"/>
                      </p:stCondLst>
                      <p:childTnLst>
                        <p:par>
                          <p:cTn id="172" fill="hold" nodeType="withGroup">
                            <p:stCondLst>
                              <p:cond delay="0"/>
                            </p:stCondLst>
                            <p:childTnLst>
                              <p:par>
                                <p:cTn id="173" presetID="23" presetClass="entr" presetSubtype="16" fill="hold" grpId="0" nodeType="clickEffect">
                                  <p:stCondLst>
                                    <p:cond delay="0"/>
                                  </p:stCondLst>
                                  <p:childTnLst>
                                    <p:set>
                                      <p:cBhvr>
                                        <p:cTn id="174" dur="1" fill="hold">
                                          <p:stCondLst>
                                            <p:cond delay="0"/>
                                          </p:stCondLst>
                                        </p:cTn>
                                        <p:tgtEl>
                                          <p:spTgt spid="1601542"/>
                                        </p:tgtEl>
                                        <p:attrNameLst>
                                          <p:attrName>style.visibility</p:attrName>
                                        </p:attrNameLst>
                                      </p:cBhvr>
                                      <p:to>
                                        <p:strVal val="visible"/>
                                      </p:to>
                                    </p:set>
                                    <p:anim calcmode="lin" valueType="num">
                                      <p:cBhvr>
                                        <p:cTn id="175" dur="500" fill="hold"/>
                                        <p:tgtEl>
                                          <p:spTgt spid="1601542"/>
                                        </p:tgtEl>
                                        <p:attrNameLst>
                                          <p:attrName>ppt_w</p:attrName>
                                        </p:attrNameLst>
                                      </p:cBhvr>
                                      <p:tavLst>
                                        <p:tav tm="0">
                                          <p:val>
                                            <p:fltVal val="0"/>
                                          </p:val>
                                        </p:tav>
                                        <p:tav tm="100000">
                                          <p:val>
                                            <p:strVal val="#ppt_w"/>
                                          </p:val>
                                        </p:tav>
                                      </p:tavLst>
                                    </p:anim>
                                    <p:anim calcmode="lin" valueType="num">
                                      <p:cBhvr>
                                        <p:cTn id="176" dur="500" fill="hold"/>
                                        <p:tgtEl>
                                          <p:spTgt spid="1601542"/>
                                        </p:tgtEl>
                                        <p:attrNameLst>
                                          <p:attrName>ppt_h</p:attrName>
                                        </p:attrNameLst>
                                      </p:cBhvr>
                                      <p:tavLst>
                                        <p:tav tm="0">
                                          <p:val>
                                            <p:fltVal val="0"/>
                                          </p:val>
                                        </p:tav>
                                        <p:tav tm="100000">
                                          <p:val>
                                            <p:strVal val="#ppt_h"/>
                                          </p:val>
                                        </p:tav>
                                      </p:tavLst>
                                    </p:anim>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3" presetClass="entr" presetSubtype="272" fill="hold" nodeType="clickEffect">
                                  <p:stCondLst>
                                    <p:cond delay="0"/>
                                  </p:stCondLst>
                                  <p:childTnLst>
                                    <p:set>
                                      <p:cBhvr>
                                        <p:cTn id="180" dur="1" fill="hold">
                                          <p:stCondLst>
                                            <p:cond delay="0"/>
                                          </p:stCondLst>
                                        </p:cTn>
                                        <p:tgtEl>
                                          <p:spTgt spid="1601873"/>
                                        </p:tgtEl>
                                        <p:attrNameLst>
                                          <p:attrName>style.visibility</p:attrName>
                                        </p:attrNameLst>
                                      </p:cBhvr>
                                      <p:to>
                                        <p:strVal val="visible"/>
                                      </p:to>
                                    </p:set>
                                    <p:anim calcmode="lin" valueType="num">
                                      <p:cBhvr>
                                        <p:cTn id="181" dur="500" fill="hold"/>
                                        <p:tgtEl>
                                          <p:spTgt spid="1601873"/>
                                        </p:tgtEl>
                                        <p:attrNameLst>
                                          <p:attrName>ppt_w</p:attrName>
                                        </p:attrNameLst>
                                      </p:cBhvr>
                                      <p:tavLst>
                                        <p:tav tm="0">
                                          <p:val>
                                            <p:strVal val="2/3*#ppt_w"/>
                                          </p:val>
                                        </p:tav>
                                        <p:tav tm="100000">
                                          <p:val>
                                            <p:strVal val="#ppt_w"/>
                                          </p:val>
                                        </p:tav>
                                      </p:tavLst>
                                    </p:anim>
                                    <p:anim calcmode="lin" valueType="num">
                                      <p:cBhvr>
                                        <p:cTn id="182" dur="500" fill="hold"/>
                                        <p:tgtEl>
                                          <p:spTgt spid="1601873"/>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1601873"/>
                                        </p:tgtEl>
                                        <p:attrNameLst>
                                          <p:attrName>style.visibility</p:attrName>
                                        </p:attrNameLst>
                                      </p:cBhvr>
                                      <p:to>
                                        <p:strVal val="hidden"/>
                                      </p:to>
                                    </p:set>
                                  </p:subTnLst>
                                </p:cTn>
                              </p:par>
                            </p:childTnLst>
                          </p:cTn>
                        </p:par>
                      </p:childTnLst>
                    </p:cTn>
                  </p:par>
                  <p:par>
                    <p:cTn id="183" fill="hold" nodeType="clickPar">
                      <p:stCondLst>
                        <p:cond delay="indefinite"/>
                      </p:stCondLst>
                      <p:childTnLst>
                        <p:par>
                          <p:cTn id="184" fill="hold" nodeType="withGroup">
                            <p:stCondLst>
                              <p:cond delay="0"/>
                            </p:stCondLst>
                            <p:childTnLst>
                              <p:par>
                                <p:cTn id="185" presetID="23" presetClass="entr" presetSubtype="16" fill="hold" grpId="0" nodeType="clickEffect">
                                  <p:stCondLst>
                                    <p:cond delay="0"/>
                                  </p:stCondLst>
                                  <p:childTnLst>
                                    <p:set>
                                      <p:cBhvr>
                                        <p:cTn id="186" dur="1" fill="hold">
                                          <p:stCondLst>
                                            <p:cond delay="0"/>
                                          </p:stCondLst>
                                        </p:cTn>
                                        <p:tgtEl>
                                          <p:spTgt spid="1601543"/>
                                        </p:tgtEl>
                                        <p:attrNameLst>
                                          <p:attrName>style.visibility</p:attrName>
                                        </p:attrNameLst>
                                      </p:cBhvr>
                                      <p:to>
                                        <p:strVal val="visible"/>
                                      </p:to>
                                    </p:set>
                                    <p:anim calcmode="lin" valueType="num">
                                      <p:cBhvr>
                                        <p:cTn id="187" dur="500" fill="hold"/>
                                        <p:tgtEl>
                                          <p:spTgt spid="1601543"/>
                                        </p:tgtEl>
                                        <p:attrNameLst>
                                          <p:attrName>ppt_w</p:attrName>
                                        </p:attrNameLst>
                                      </p:cBhvr>
                                      <p:tavLst>
                                        <p:tav tm="0">
                                          <p:val>
                                            <p:fltVal val="0"/>
                                          </p:val>
                                        </p:tav>
                                        <p:tav tm="100000">
                                          <p:val>
                                            <p:strVal val="#ppt_w"/>
                                          </p:val>
                                        </p:tav>
                                      </p:tavLst>
                                    </p:anim>
                                    <p:anim calcmode="lin" valueType="num">
                                      <p:cBhvr>
                                        <p:cTn id="188" dur="500" fill="hold"/>
                                        <p:tgtEl>
                                          <p:spTgt spid="1601543"/>
                                        </p:tgtEl>
                                        <p:attrNameLst>
                                          <p:attrName>ppt_h</p:attrName>
                                        </p:attrNameLst>
                                      </p:cBhvr>
                                      <p:tavLst>
                                        <p:tav tm="0">
                                          <p:val>
                                            <p:fltVal val="0"/>
                                          </p:val>
                                        </p:tav>
                                        <p:tav tm="100000">
                                          <p:val>
                                            <p:strVal val="#ppt_h"/>
                                          </p:val>
                                        </p:tav>
                                      </p:tavLst>
                                    </p:anim>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3" presetClass="entr" presetSubtype="16" fill="hold" grpId="0" nodeType="clickEffect">
                                  <p:stCondLst>
                                    <p:cond delay="0"/>
                                  </p:stCondLst>
                                  <p:childTnLst>
                                    <p:set>
                                      <p:cBhvr>
                                        <p:cTn id="192" dur="1" fill="hold">
                                          <p:stCondLst>
                                            <p:cond delay="0"/>
                                          </p:stCondLst>
                                        </p:cTn>
                                        <p:tgtEl>
                                          <p:spTgt spid="1601544"/>
                                        </p:tgtEl>
                                        <p:attrNameLst>
                                          <p:attrName>style.visibility</p:attrName>
                                        </p:attrNameLst>
                                      </p:cBhvr>
                                      <p:to>
                                        <p:strVal val="visible"/>
                                      </p:to>
                                    </p:set>
                                    <p:anim calcmode="lin" valueType="num">
                                      <p:cBhvr>
                                        <p:cTn id="193" dur="500" fill="hold"/>
                                        <p:tgtEl>
                                          <p:spTgt spid="1601544"/>
                                        </p:tgtEl>
                                        <p:attrNameLst>
                                          <p:attrName>ppt_w</p:attrName>
                                        </p:attrNameLst>
                                      </p:cBhvr>
                                      <p:tavLst>
                                        <p:tav tm="0">
                                          <p:val>
                                            <p:fltVal val="0"/>
                                          </p:val>
                                        </p:tav>
                                        <p:tav tm="100000">
                                          <p:val>
                                            <p:strVal val="#ppt_w"/>
                                          </p:val>
                                        </p:tav>
                                      </p:tavLst>
                                    </p:anim>
                                    <p:anim calcmode="lin" valueType="num">
                                      <p:cBhvr>
                                        <p:cTn id="194" dur="500" fill="hold"/>
                                        <p:tgtEl>
                                          <p:spTgt spid="1601544"/>
                                        </p:tgtEl>
                                        <p:attrNameLst>
                                          <p:attrName>ppt_h</p:attrName>
                                        </p:attrNameLst>
                                      </p:cBhvr>
                                      <p:tavLst>
                                        <p:tav tm="0">
                                          <p:val>
                                            <p:fltVal val="0"/>
                                          </p:val>
                                        </p:tav>
                                        <p:tav tm="100000">
                                          <p:val>
                                            <p:strVal val="#ppt_h"/>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3" presetClass="entr" presetSubtype="16" fill="hold" grpId="0" nodeType="clickEffect">
                                  <p:stCondLst>
                                    <p:cond delay="0"/>
                                  </p:stCondLst>
                                  <p:childTnLst>
                                    <p:set>
                                      <p:cBhvr>
                                        <p:cTn id="198" dur="1" fill="hold">
                                          <p:stCondLst>
                                            <p:cond delay="0"/>
                                          </p:stCondLst>
                                        </p:cTn>
                                        <p:tgtEl>
                                          <p:spTgt spid="1601545"/>
                                        </p:tgtEl>
                                        <p:attrNameLst>
                                          <p:attrName>style.visibility</p:attrName>
                                        </p:attrNameLst>
                                      </p:cBhvr>
                                      <p:to>
                                        <p:strVal val="visible"/>
                                      </p:to>
                                    </p:set>
                                    <p:anim calcmode="lin" valueType="num">
                                      <p:cBhvr>
                                        <p:cTn id="199" dur="500" fill="hold"/>
                                        <p:tgtEl>
                                          <p:spTgt spid="1601545"/>
                                        </p:tgtEl>
                                        <p:attrNameLst>
                                          <p:attrName>ppt_w</p:attrName>
                                        </p:attrNameLst>
                                      </p:cBhvr>
                                      <p:tavLst>
                                        <p:tav tm="0">
                                          <p:val>
                                            <p:fltVal val="0"/>
                                          </p:val>
                                        </p:tav>
                                        <p:tav tm="100000">
                                          <p:val>
                                            <p:strVal val="#ppt_w"/>
                                          </p:val>
                                        </p:tav>
                                      </p:tavLst>
                                    </p:anim>
                                    <p:anim calcmode="lin" valueType="num">
                                      <p:cBhvr>
                                        <p:cTn id="200" dur="500" fill="hold"/>
                                        <p:tgtEl>
                                          <p:spTgt spid="1601545"/>
                                        </p:tgtEl>
                                        <p:attrNameLst>
                                          <p:attrName>ppt_h</p:attrName>
                                        </p:attrNameLst>
                                      </p:cBhvr>
                                      <p:tavLst>
                                        <p:tav tm="0">
                                          <p:val>
                                            <p:fltVal val="0"/>
                                          </p:val>
                                        </p:tav>
                                        <p:tav tm="100000">
                                          <p:val>
                                            <p:strVal val="#ppt_h"/>
                                          </p:val>
                                        </p:tav>
                                      </p:tavLst>
                                    </p:anim>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3" presetClass="entr" presetSubtype="272" fill="hold" grpId="0" nodeType="clickEffect">
                                  <p:stCondLst>
                                    <p:cond delay="0"/>
                                  </p:stCondLst>
                                  <p:childTnLst>
                                    <p:set>
                                      <p:cBhvr>
                                        <p:cTn id="204" dur="1" fill="hold">
                                          <p:stCondLst>
                                            <p:cond delay="0"/>
                                          </p:stCondLst>
                                        </p:cTn>
                                        <p:tgtEl>
                                          <p:spTgt spid="1601843"/>
                                        </p:tgtEl>
                                        <p:attrNameLst>
                                          <p:attrName>style.visibility</p:attrName>
                                        </p:attrNameLst>
                                      </p:cBhvr>
                                      <p:to>
                                        <p:strVal val="visible"/>
                                      </p:to>
                                    </p:set>
                                    <p:anim calcmode="lin" valueType="num">
                                      <p:cBhvr>
                                        <p:cTn id="205" dur="500" fill="hold"/>
                                        <p:tgtEl>
                                          <p:spTgt spid="1601843"/>
                                        </p:tgtEl>
                                        <p:attrNameLst>
                                          <p:attrName>ppt_w</p:attrName>
                                        </p:attrNameLst>
                                      </p:cBhvr>
                                      <p:tavLst>
                                        <p:tav tm="0">
                                          <p:val>
                                            <p:strVal val="2/3*#ppt_w"/>
                                          </p:val>
                                        </p:tav>
                                        <p:tav tm="100000">
                                          <p:val>
                                            <p:strVal val="#ppt_w"/>
                                          </p:val>
                                        </p:tav>
                                      </p:tavLst>
                                    </p:anim>
                                    <p:anim calcmode="lin" valueType="num">
                                      <p:cBhvr>
                                        <p:cTn id="206" dur="500" fill="hold"/>
                                        <p:tgtEl>
                                          <p:spTgt spid="1601843"/>
                                        </p:tgtEl>
                                        <p:attrNameLst>
                                          <p:attrName>ppt_h</p:attrName>
                                        </p:attrNameLst>
                                      </p:cBhvr>
                                      <p:tavLst>
                                        <p:tav tm="0">
                                          <p:val>
                                            <p:strVal val="2/3*#ppt_h"/>
                                          </p:val>
                                        </p:tav>
                                        <p:tav tm="100000">
                                          <p:val>
                                            <p:strVal val="#ppt_h"/>
                                          </p:val>
                                        </p:tav>
                                      </p:tavLst>
                                    </p:anim>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3" presetClass="entr" presetSubtype="16" fill="hold" grpId="0" nodeType="clickEffect">
                                  <p:stCondLst>
                                    <p:cond delay="0"/>
                                  </p:stCondLst>
                                  <p:childTnLst>
                                    <p:set>
                                      <p:cBhvr>
                                        <p:cTn id="210" dur="1" fill="hold">
                                          <p:stCondLst>
                                            <p:cond delay="0"/>
                                          </p:stCondLst>
                                        </p:cTn>
                                        <p:tgtEl>
                                          <p:spTgt spid="1601546"/>
                                        </p:tgtEl>
                                        <p:attrNameLst>
                                          <p:attrName>style.visibility</p:attrName>
                                        </p:attrNameLst>
                                      </p:cBhvr>
                                      <p:to>
                                        <p:strVal val="visible"/>
                                      </p:to>
                                    </p:set>
                                    <p:anim calcmode="lin" valueType="num">
                                      <p:cBhvr>
                                        <p:cTn id="211" dur="500" fill="hold"/>
                                        <p:tgtEl>
                                          <p:spTgt spid="1601546"/>
                                        </p:tgtEl>
                                        <p:attrNameLst>
                                          <p:attrName>ppt_w</p:attrName>
                                        </p:attrNameLst>
                                      </p:cBhvr>
                                      <p:tavLst>
                                        <p:tav tm="0">
                                          <p:val>
                                            <p:fltVal val="0"/>
                                          </p:val>
                                        </p:tav>
                                        <p:tav tm="100000">
                                          <p:val>
                                            <p:strVal val="#ppt_w"/>
                                          </p:val>
                                        </p:tav>
                                      </p:tavLst>
                                    </p:anim>
                                    <p:anim calcmode="lin" valueType="num">
                                      <p:cBhvr>
                                        <p:cTn id="212" dur="500" fill="hold"/>
                                        <p:tgtEl>
                                          <p:spTgt spid="1601546"/>
                                        </p:tgtEl>
                                        <p:attrNameLst>
                                          <p:attrName>ppt_h</p:attrName>
                                        </p:attrNameLst>
                                      </p:cBhvr>
                                      <p:tavLst>
                                        <p:tav tm="0">
                                          <p:val>
                                            <p:fltVal val="0"/>
                                          </p:val>
                                        </p:tav>
                                        <p:tav tm="100000">
                                          <p:val>
                                            <p:strVal val="#ppt_h"/>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3" presetClass="entr" presetSubtype="16" fill="hold" grpId="0" nodeType="clickEffect">
                                  <p:stCondLst>
                                    <p:cond delay="0"/>
                                  </p:stCondLst>
                                  <p:childTnLst>
                                    <p:set>
                                      <p:cBhvr>
                                        <p:cTn id="216" dur="1" fill="hold">
                                          <p:stCondLst>
                                            <p:cond delay="0"/>
                                          </p:stCondLst>
                                        </p:cTn>
                                        <p:tgtEl>
                                          <p:spTgt spid="1601547"/>
                                        </p:tgtEl>
                                        <p:attrNameLst>
                                          <p:attrName>style.visibility</p:attrName>
                                        </p:attrNameLst>
                                      </p:cBhvr>
                                      <p:to>
                                        <p:strVal val="visible"/>
                                      </p:to>
                                    </p:set>
                                    <p:anim calcmode="lin" valueType="num">
                                      <p:cBhvr>
                                        <p:cTn id="217" dur="500" fill="hold"/>
                                        <p:tgtEl>
                                          <p:spTgt spid="1601547"/>
                                        </p:tgtEl>
                                        <p:attrNameLst>
                                          <p:attrName>ppt_w</p:attrName>
                                        </p:attrNameLst>
                                      </p:cBhvr>
                                      <p:tavLst>
                                        <p:tav tm="0">
                                          <p:val>
                                            <p:fltVal val="0"/>
                                          </p:val>
                                        </p:tav>
                                        <p:tav tm="100000">
                                          <p:val>
                                            <p:strVal val="#ppt_w"/>
                                          </p:val>
                                        </p:tav>
                                      </p:tavLst>
                                    </p:anim>
                                    <p:anim calcmode="lin" valueType="num">
                                      <p:cBhvr>
                                        <p:cTn id="218" dur="500" fill="hold"/>
                                        <p:tgtEl>
                                          <p:spTgt spid="1601547"/>
                                        </p:tgtEl>
                                        <p:attrNameLst>
                                          <p:attrName>ppt_h</p:attrName>
                                        </p:attrNameLst>
                                      </p:cBhvr>
                                      <p:tavLst>
                                        <p:tav tm="0">
                                          <p:val>
                                            <p:fltVal val="0"/>
                                          </p:val>
                                        </p:tav>
                                        <p:tav tm="100000">
                                          <p:val>
                                            <p:strVal val="#ppt_h"/>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3" presetClass="entr" presetSubtype="16" fill="hold" grpId="0" nodeType="clickEffect">
                                  <p:stCondLst>
                                    <p:cond delay="0"/>
                                  </p:stCondLst>
                                  <p:childTnLst>
                                    <p:set>
                                      <p:cBhvr>
                                        <p:cTn id="222" dur="1" fill="hold">
                                          <p:stCondLst>
                                            <p:cond delay="0"/>
                                          </p:stCondLst>
                                        </p:cTn>
                                        <p:tgtEl>
                                          <p:spTgt spid="1601548"/>
                                        </p:tgtEl>
                                        <p:attrNameLst>
                                          <p:attrName>style.visibility</p:attrName>
                                        </p:attrNameLst>
                                      </p:cBhvr>
                                      <p:to>
                                        <p:strVal val="visible"/>
                                      </p:to>
                                    </p:set>
                                    <p:anim calcmode="lin" valueType="num">
                                      <p:cBhvr>
                                        <p:cTn id="223" dur="500" fill="hold"/>
                                        <p:tgtEl>
                                          <p:spTgt spid="1601548"/>
                                        </p:tgtEl>
                                        <p:attrNameLst>
                                          <p:attrName>ppt_w</p:attrName>
                                        </p:attrNameLst>
                                      </p:cBhvr>
                                      <p:tavLst>
                                        <p:tav tm="0">
                                          <p:val>
                                            <p:fltVal val="0"/>
                                          </p:val>
                                        </p:tav>
                                        <p:tav tm="100000">
                                          <p:val>
                                            <p:strVal val="#ppt_w"/>
                                          </p:val>
                                        </p:tav>
                                      </p:tavLst>
                                    </p:anim>
                                    <p:anim calcmode="lin" valueType="num">
                                      <p:cBhvr>
                                        <p:cTn id="224" dur="500" fill="hold"/>
                                        <p:tgtEl>
                                          <p:spTgt spid="1601548"/>
                                        </p:tgtEl>
                                        <p:attrNameLst>
                                          <p:attrName>ppt_h</p:attrName>
                                        </p:attrNameLst>
                                      </p:cBhvr>
                                      <p:tavLst>
                                        <p:tav tm="0">
                                          <p:val>
                                            <p:fltVal val="0"/>
                                          </p:val>
                                        </p:tav>
                                        <p:tav tm="100000">
                                          <p:val>
                                            <p:strVal val="#ppt_h"/>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23" presetClass="entr" presetSubtype="16" fill="hold" grpId="0" nodeType="clickEffect">
                                  <p:stCondLst>
                                    <p:cond delay="0"/>
                                  </p:stCondLst>
                                  <p:childTnLst>
                                    <p:set>
                                      <p:cBhvr>
                                        <p:cTn id="228" dur="1" fill="hold">
                                          <p:stCondLst>
                                            <p:cond delay="0"/>
                                          </p:stCondLst>
                                        </p:cTn>
                                        <p:tgtEl>
                                          <p:spTgt spid="1601549"/>
                                        </p:tgtEl>
                                        <p:attrNameLst>
                                          <p:attrName>style.visibility</p:attrName>
                                        </p:attrNameLst>
                                      </p:cBhvr>
                                      <p:to>
                                        <p:strVal val="visible"/>
                                      </p:to>
                                    </p:set>
                                    <p:anim calcmode="lin" valueType="num">
                                      <p:cBhvr>
                                        <p:cTn id="229" dur="500" fill="hold"/>
                                        <p:tgtEl>
                                          <p:spTgt spid="1601549"/>
                                        </p:tgtEl>
                                        <p:attrNameLst>
                                          <p:attrName>ppt_w</p:attrName>
                                        </p:attrNameLst>
                                      </p:cBhvr>
                                      <p:tavLst>
                                        <p:tav tm="0">
                                          <p:val>
                                            <p:fltVal val="0"/>
                                          </p:val>
                                        </p:tav>
                                        <p:tav tm="100000">
                                          <p:val>
                                            <p:strVal val="#ppt_w"/>
                                          </p:val>
                                        </p:tav>
                                      </p:tavLst>
                                    </p:anim>
                                    <p:anim calcmode="lin" valueType="num">
                                      <p:cBhvr>
                                        <p:cTn id="230" dur="500" fill="hold"/>
                                        <p:tgtEl>
                                          <p:spTgt spid="1601549"/>
                                        </p:tgtEl>
                                        <p:attrNameLst>
                                          <p:attrName>ppt_h</p:attrName>
                                        </p:attrNameLst>
                                      </p:cBhvr>
                                      <p:tavLst>
                                        <p:tav tm="0">
                                          <p:val>
                                            <p:fltVal val="0"/>
                                          </p:val>
                                        </p:tav>
                                        <p:tav tm="100000">
                                          <p:val>
                                            <p:strVal val="#ppt_h"/>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3" presetClass="entr" presetSubtype="16" fill="hold" grpId="0" nodeType="clickEffect">
                                  <p:stCondLst>
                                    <p:cond delay="0"/>
                                  </p:stCondLst>
                                  <p:childTnLst>
                                    <p:set>
                                      <p:cBhvr>
                                        <p:cTn id="234" dur="1" fill="hold">
                                          <p:stCondLst>
                                            <p:cond delay="0"/>
                                          </p:stCondLst>
                                        </p:cTn>
                                        <p:tgtEl>
                                          <p:spTgt spid="1601550"/>
                                        </p:tgtEl>
                                        <p:attrNameLst>
                                          <p:attrName>style.visibility</p:attrName>
                                        </p:attrNameLst>
                                      </p:cBhvr>
                                      <p:to>
                                        <p:strVal val="visible"/>
                                      </p:to>
                                    </p:set>
                                    <p:anim calcmode="lin" valueType="num">
                                      <p:cBhvr>
                                        <p:cTn id="235" dur="500" fill="hold"/>
                                        <p:tgtEl>
                                          <p:spTgt spid="1601550"/>
                                        </p:tgtEl>
                                        <p:attrNameLst>
                                          <p:attrName>ppt_w</p:attrName>
                                        </p:attrNameLst>
                                      </p:cBhvr>
                                      <p:tavLst>
                                        <p:tav tm="0">
                                          <p:val>
                                            <p:fltVal val="0"/>
                                          </p:val>
                                        </p:tav>
                                        <p:tav tm="100000">
                                          <p:val>
                                            <p:strVal val="#ppt_w"/>
                                          </p:val>
                                        </p:tav>
                                      </p:tavLst>
                                    </p:anim>
                                    <p:anim calcmode="lin" valueType="num">
                                      <p:cBhvr>
                                        <p:cTn id="236" dur="500" fill="hold"/>
                                        <p:tgtEl>
                                          <p:spTgt spid="1601550"/>
                                        </p:tgtEl>
                                        <p:attrNameLst>
                                          <p:attrName>ppt_h</p:attrName>
                                        </p:attrNameLst>
                                      </p:cBhvr>
                                      <p:tavLst>
                                        <p:tav tm="0">
                                          <p:val>
                                            <p:fltVal val="0"/>
                                          </p:val>
                                        </p:tav>
                                        <p:tav tm="100000">
                                          <p:val>
                                            <p:strVal val="#ppt_h"/>
                                          </p:val>
                                        </p:tav>
                                      </p:tavLst>
                                    </p:anim>
                                  </p:childTnLst>
                                </p:cTn>
                              </p:par>
                            </p:childTnLst>
                          </p:cTn>
                        </p:par>
                      </p:childTnLst>
                    </p:cTn>
                  </p:par>
                  <p:par>
                    <p:cTn id="237" fill="hold" nodeType="clickPar">
                      <p:stCondLst>
                        <p:cond delay="indefinite"/>
                      </p:stCondLst>
                      <p:childTnLst>
                        <p:par>
                          <p:cTn id="238" fill="hold" nodeType="withGroup">
                            <p:stCondLst>
                              <p:cond delay="0"/>
                            </p:stCondLst>
                            <p:childTnLst>
                              <p:par>
                                <p:cTn id="239" presetID="23" presetClass="entr" presetSubtype="16" fill="hold" grpId="0" nodeType="clickEffect">
                                  <p:stCondLst>
                                    <p:cond delay="0"/>
                                  </p:stCondLst>
                                  <p:childTnLst>
                                    <p:set>
                                      <p:cBhvr>
                                        <p:cTn id="240" dur="1" fill="hold">
                                          <p:stCondLst>
                                            <p:cond delay="0"/>
                                          </p:stCondLst>
                                        </p:cTn>
                                        <p:tgtEl>
                                          <p:spTgt spid="1601551"/>
                                        </p:tgtEl>
                                        <p:attrNameLst>
                                          <p:attrName>style.visibility</p:attrName>
                                        </p:attrNameLst>
                                      </p:cBhvr>
                                      <p:to>
                                        <p:strVal val="visible"/>
                                      </p:to>
                                    </p:set>
                                    <p:anim calcmode="lin" valueType="num">
                                      <p:cBhvr>
                                        <p:cTn id="241" dur="500" fill="hold"/>
                                        <p:tgtEl>
                                          <p:spTgt spid="1601551"/>
                                        </p:tgtEl>
                                        <p:attrNameLst>
                                          <p:attrName>ppt_w</p:attrName>
                                        </p:attrNameLst>
                                      </p:cBhvr>
                                      <p:tavLst>
                                        <p:tav tm="0">
                                          <p:val>
                                            <p:fltVal val="0"/>
                                          </p:val>
                                        </p:tav>
                                        <p:tav tm="100000">
                                          <p:val>
                                            <p:strVal val="#ppt_w"/>
                                          </p:val>
                                        </p:tav>
                                      </p:tavLst>
                                    </p:anim>
                                    <p:anim calcmode="lin" valueType="num">
                                      <p:cBhvr>
                                        <p:cTn id="242" dur="500" fill="hold"/>
                                        <p:tgtEl>
                                          <p:spTgt spid="1601551"/>
                                        </p:tgtEl>
                                        <p:attrNameLst>
                                          <p:attrName>ppt_h</p:attrName>
                                        </p:attrNameLst>
                                      </p:cBhvr>
                                      <p:tavLst>
                                        <p:tav tm="0">
                                          <p:val>
                                            <p:fltVal val="0"/>
                                          </p:val>
                                        </p:tav>
                                        <p:tav tm="100000">
                                          <p:val>
                                            <p:strVal val="#ppt_h"/>
                                          </p:val>
                                        </p:tav>
                                      </p:tavLst>
                                    </p:anim>
                                  </p:childTnLst>
                                </p:cTn>
                              </p:par>
                            </p:childTnLst>
                          </p:cTn>
                        </p:par>
                      </p:childTnLst>
                    </p:cTn>
                  </p:par>
                  <p:par>
                    <p:cTn id="243" fill="hold" nodeType="clickPar">
                      <p:stCondLst>
                        <p:cond delay="indefinite"/>
                      </p:stCondLst>
                      <p:childTnLst>
                        <p:par>
                          <p:cTn id="244" fill="hold" nodeType="withGroup">
                            <p:stCondLst>
                              <p:cond delay="0"/>
                            </p:stCondLst>
                            <p:childTnLst>
                              <p:par>
                                <p:cTn id="245" presetID="23" presetClass="entr" presetSubtype="16" fill="hold" grpId="0" nodeType="clickEffect">
                                  <p:stCondLst>
                                    <p:cond delay="0"/>
                                  </p:stCondLst>
                                  <p:childTnLst>
                                    <p:set>
                                      <p:cBhvr>
                                        <p:cTn id="246" dur="1" fill="hold">
                                          <p:stCondLst>
                                            <p:cond delay="0"/>
                                          </p:stCondLst>
                                        </p:cTn>
                                        <p:tgtEl>
                                          <p:spTgt spid="1601552"/>
                                        </p:tgtEl>
                                        <p:attrNameLst>
                                          <p:attrName>style.visibility</p:attrName>
                                        </p:attrNameLst>
                                      </p:cBhvr>
                                      <p:to>
                                        <p:strVal val="visible"/>
                                      </p:to>
                                    </p:set>
                                    <p:anim calcmode="lin" valueType="num">
                                      <p:cBhvr>
                                        <p:cTn id="247" dur="500" fill="hold"/>
                                        <p:tgtEl>
                                          <p:spTgt spid="1601552"/>
                                        </p:tgtEl>
                                        <p:attrNameLst>
                                          <p:attrName>ppt_w</p:attrName>
                                        </p:attrNameLst>
                                      </p:cBhvr>
                                      <p:tavLst>
                                        <p:tav tm="0">
                                          <p:val>
                                            <p:fltVal val="0"/>
                                          </p:val>
                                        </p:tav>
                                        <p:tav tm="100000">
                                          <p:val>
                                            <p:strVal val="#ppt_w"/>
                                          </p:val>
                                        </p:tav>
                                      </p:tavLst>
                                    </p:anim>
                                    <p:anim calcmode="lin" valueType="num">
                                      <p:cBhvr>
                                        <p:cTn id="248" dur="500" fill="hold"/>
                                        <p:tgtEl>
                                          <p:spTgt spid="1601552"/>
                                        </p:tgtEl>
                                        <p:attrNameLst>
                                          <p:attrName>ppt_h</p:attrName>
                                        </p:attrNameLst>
                                      </p:cBhvr>
                                      <p:tavLst>
                                        <p:tav tm="0">
                                          <p:val>
                                            <p:fltVal val="0"/>
                                          </p:val>
                                        </p:tav>
                                        <p:tav tm="100000">
                                          <p:val>
                                            <p:strVal val="#ppt_h"/>
                                          </p:val>
                                        </p:tav>
                                      </p:tavLst>
                                    </p:anim>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ntr" presetSubtype="272" fill="hold" grpId="0" nodeType="clickEffect">
                                  <p:stCondLst>
                                    <p:cond delay="0"/>
                                  </p:stCondLst>
                                  <p:childTnLst>
                                    <p:set>
                                      <p:cBhvr>
                                        <p:cTn id="252" dur="1" fill="hold">
                                          <p:stCondLst>
                                            <p:cond delay="0"/>
                                          </p:stCondLst>
                                        </p:cTn>
                                        <p:tgtEl>
                                          <p:spTgt spid="1601844"/>
                                        </p:tgtEl>
                                        <p:attrNameLst>
                                          <p:attrName>style.visibility</p:attrName>
                                        </p:attrNameLst>
                                      </p:cBhvr>
                                      <p:to>
                                        <p:strVal val="visible"/>
                                      </p:to>
                                    </p:set>
                                    <p:anim calcmode="lin" valueType="num">
                                      <p:cBhvr>
                                        <p:cTn id="253" dur="500" fill="hold"/>
                                        <p:tgtEl>
                                          <p:spTgt spid="1601844"/>
                                        </p:tgtEl>
                                        <p:attrNameLst>
                                          <p:attrName>ppt_w</p:attrName>
                                        </p:attrNameLst>
                                      </p:cBhvr>
                                      <p:tavLst>
                                        <p:tav tm="0">
                                          <p:val>
                                            <p:strVal val="2/3*#ppt_w"/>
                                          </p:val>
                                        </p:tav>
                                        <p:tav tm="100000">
                                          <p:val>
                                            <p:strVal val="#ppt_w"/>
                                          </p:val>
                                        </p:tav>
                                      </p:tavLst>
                                    </p:anim>
                                    <p:anim calcmode="lin" valueType="num">
                                      <p:cBhvr>
                                        <p:cTn id="254" dur="500" fill="hold"/>
                                        <p:tgtEl>
                                          <p:spTgt spid="1601844"/>
                                        </p:tgtEl>
                                        <p:attrNameLst>
                                          <p:attrName>ppt_h</p:attrName>
                                        </p:attrNameLst>
                                      </p:cBhvr>
                                      <p:tavLst>
                                        <p:tav tm="0">
                                          <p:val>
                                            <p:strVal val="2/3*#ppt_h"/>
                                          </p:val>
                                        </p:tav>
                                        <p:tav tm="100000">
                                          <p:val>
                                            <p:strVal val="#ppt_h"/>
                                          </p:val>
                                        </p:tav>
                                      </p:tavLst>
                                    </p:anim>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3" presetClass="entr" presetSubtype="16" fill="hold" grpId="0" nodeType="clickEffect">
                                  <p:stCondLst>
                                    <p:cond delay="0"/>
                                  </p:stCondLst>
                                  <p:childTnLst>
                                    <p:set>
                                      <p:cBhvr>
                                        <p:cTn id="258" dur="1" fill="hold">
                                          <p:stCondLst>
                                            <p:cond delay="0"/>
                                          </p:stCondLst>
                                        </p:cTn>
                                        <p:tgtEl>
                                          <p:spTgt spid="1601553"/>
                                        </p:tgtEl>
                                        <p:attrNameLst>
                                          <p:attrName>style.visibility</p:attrName>
                                        </p:attrNameLst>
                                      </p:cBhvr>
                                      <p:to>
                                        <p:strVal val="visible"/>
                                      </p:to>
                                    </p:set>
                                    <p:anim calcmode="lin" valueType="num">
                                      <p:cBhvr>
                                        <p:cTn id="259" dur="500" fill="hold"/>
                                        <p:tgtEl>
                                          <p:spTgt spid="1601553"/>
                                        </p:tgtEl>
                                        <p:attrNameLst>
                                          <p:attrName>ppt_w</p:attrName>
                                        </p:attrNameLst>
                                      </p:cBhvr>
                                      <p:tavLst>
                                        <p:tav tm="0">
                                          <p:val>
                                            <p:fltVal val="0"/>
                                          </p:val>
                                        </p:tav>
                                        <p:tav tm="100000">
                                          <p:val>
                                            <p:strVal val="#ppt_w"/>
                                          </p:val>
                                        </p:tav>
                                      </p:tavLst>
                                    </p:anim>
                                    <p:anim calcmode="lin" valueType="num">
                                      <p:cBhvr>
                                        <p:cTn id="260" dur="500" fill="hold"/>
                                        <p:tgtEl>
                                          <p:spTgt spid="1601553"/>
                                        </p:tgtEl>
                                        <p:attrNameLst>
                                          <p:attrName>ppt_h</p:attrName>
                                        </p:attrNameLst>
                                      </p:cBhvr>
                                      <p:tavLst>
                                        <p:tav tm="0">
                                          <p:val>
                                            <p:fltVal val="0"/>
                                          </p:val>
                                        </p:tav>
                                        <p:tav tm="100000">
                                          <p:val>
                                            <p:strVal val="#ppt_h"/>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3" presetClass="entr" presetSubtype="16" fill="hold" grpId="0" nodeType="clickEffect">
                                  <p:stCondLst>
                                    <p:cond delay="0"/>
                                  </p:stCondLst>
                                  <p:childTnLst>
                                    <p:set>
                                      <p:cBhvr>
                                        <p:cTn id="264" dur="1" fill="hold">
                                          <p:stCondLst>
                                            <p:cond delay="0"/>
                                          </p:stCondLst>
                                        </p:cTn>
                                        <p:tgtEl>
                                          <p:spTgt spid="1601554"/>
                                        </p:tgtEl>
                                        <p:attrNameLst>
                                          <p:attrName>style.visibility</p:attrName>
                                        </p:attrNameLst>
                                      </p:cBhvr>
                                      <p:to>
                                        <p:strVal val="visible"/>
                                      </p:to>
                                    </p:set>
                                    <p:anim calcmode="lin" valueType="num">
                                      <p:cBhvr>
                                        <p:cTn id="265" dur="500" fill="hold"/>
                                        <p:tgtEl>
                                          <p:spTgt spid="1601554"/>
                                        </p:tgtEl>
                                        <p:attrNameLst>
                                          <p:attrName>ppt_w</p:attrName>
                                        </p:attrNameLst>
                                      </p:cBhvr>
                                      <p:tavLst>
                                        <p:tav tm="0">
                                          <p:val>
                                            <p:fltVal val="0"/>
                                          </p:val>
                                        </p:tav>
                                        <p:tav tm="100000">
                                          <p:val>
                                            <p:strVal val="#ppt_w"/>
                                          </p:val>
                                        </p:tav>
                                      </p:tavLst>
                                    </p:anim>
                                    <p:anim calcmode="lin" valueType="num">
                                      <p:cBhvr>
                                        <p:cTn id="266" dur="500" fill="hold"/>
                                        <p:tgtEl>
                                          <p:spTgt spid="1601554"/>
                                        </p:tgtEl>
                                        <p:attrNameLst>
                                          <p:attrName>ppt_h</p:attrName>
                                        </p:attrNameLst>
                                      </p:cBhvr>
                                      <p:tavLst>
                                        <p:tav tm="0">
                                          <p:val>
                                            <p:fltVal val="0"/>
                                          </p:val>
                                        </p:tav>
                                        <p:tav tm="100000">
                                          <p:val>
                                            <p:strVal val="#ppt_h"/>
                                          </p:val>
                                        </p:tav>
                                      </p:tavLst>
                                    </p:anim>
                                  </p:childTnLst>
                                </p:cTn>
                              </p:par>
                            </p:childTnLst>
                          </p:cTn>
                        </p:par>
                      </p:childTnLst>
                    </p:cTn>
                  </p:par>
                  <p:par>
                    <p:cTn id="267" fill="hold" nodeType="clickPar">
                      <p:stCondLst>
                        <p:cond delay="indefinite"/>
                      </p:stCondLst>
                      <p:childTnLst>
                        <p:par>
                          <p:cTn id="268" fill="hold" nodeType="withGroup">
                            <p:stCondLst>
                              <p:cond delay="0"/>
                            </p:stCondLst>
                            <p:childTnLst>
                              <p:par>
                                <p:cTn id="269" presetID="23" presetClass="entr" presetSubtype="16" fill="hold" grpId="0" nodeType="clickEffect">
                                  <p:stCondLst>
                                    <p:cond delay="0"/>
                                  </p:stCondLst>
                                  <p:childTnLst>
                                    <p:set>
                                      <p:cBhvr>
                                        <p:cTn id="270" dur="1" fill="hold">
                                          <p:stCondLst>
                                            <p:cond delay="0"/>
                                          </p:stCondLst>
                                        </p:cTn>
                                        <p:tgtEl>
                                          <p:spTgt spid="1601555"/>
                                        </p:tgtEl>
                                        <p:attrNameLst>
                                          <p:attrName>style.visibility</p:attrName>
                                        </p:attrNameLst>
                                      </p:cBhvr>
                                      <p:to>
                                        <p:strVal val="visible"/>
                                      </p:to>
                                    </p:set>
                                    <p:anim calcmode="lin" valueType="num">
                                      <p:cBhvr>
                                        <p:cTn id="271" dur="500" fill="hold"/>
                                        <p:tgtEl>
                                          <p:spTgt spid="1601555"/>
                                        </p:tgtEl>
                                        <p:attrNameLst>
                                          <p:attrName>ppt_w</p:attrName>
                                        </p:attrNameLst>
                                      </p:cBhvr>
                                      <p:tavLst>
                                        <p:tav tm="0">
                                          <p:val>
                                            <p:fltVal val="0"/>
                                          </p:val>
                                        </p:tav>
                                        <p:tav tm="100000">
                                          <p:val>
                                            <p:strVal val="#ppt_w"/>
                                          </p:val>
                                        </p:tav>
                                      </p:tavLst>
                                    </p:anim>
                                    <p:anim calcmode="lin" valueType="num">
                                      <p:cBhvr>
                                        <p:cTn id="272" dur="500" fill="hold"/>
                                        <p:tgtEl>
                                          <p:spTgt spid="1601555"/>
                                        </p:tgtEl>
                                        <p:attrNameLst>
                                          <p:attrName>ppt_h</p:attrName>
                                        </p:attrNameLst>
                                      </p:cBhvr>
                                      <p:tavLst>
                                        <p:tav tm="0">
                                          <p:val>
                                            <p:fltVal val="0"/>
                                          </p:val>
                                        </p:tav>
                                        <p:tav tm="100000">
                                          <p:val>
                                            <p:strVal val="#ppt_h"/>
                                          </p:val>
                                        </p:tav>
                                      </p:tavLst>
                                    </p:anim>
                                  </p:childTnLst>
                                </p:cTn>
                              </p:par>
                            </p:childTnLst>
                          </p:cTn>
                        </p:par>
                      </p:childTnLst>
                    </p:cTn>
                  </p:par>
                  <p:par>
                    <p:cTn id="273" fill="hold" nodeType="clickPar">
                      <p:stCondLst>
                        <p:cond delay="indefinite"/>
                      </p:stCondLst>
                      <p:childTnLst>
                        <p:par>
                          <p:cTn id="274" fill="hold" nodeType="withGroup">
                            <p:stCondLst>
                              <p:cond delay="0"/>
                            </p:stCondLst>
                            <p:childTnLst>
                              <p:par>
                                <p:cTn id="275" presetID="23" presetClass="entr" presetSubtype="16" fill="hold" grpId="0" nodeType="clickEffect">
                                  <p:stCondLst>
                                    <p:cond delay="0"/>
                                  </p:stCondLst>
                                  <p:childTnLst>
                                    <p:set>
                                      <p:cBhvr>
                                        <p:cTn id="276" dur="1" fill="hold">
                                          <p:stCondLst>
                                            <p:cond delay="0"/>
                                          </p:stCondLst>
                                        </p:cTn>
                                        <p:tgtEl>
                                          <p:spTgt spid="1601556"/>
                                        </p:tgtEl>
                                        <p:attrNameLst>
                                          <p:attrName>style.visibility</p:attrName>
                                        </p:attrNameLst>
                                      </p:cBhvr>
                                      <p:to>
                                        <p:strVal val="visible"/>
                                      </p:to>
                                    </p:set>
                                    <p:anim calcmode="lin" valueType="num">
                                      <p:cBhvr>
                                        <p:cTn id="277" dur="500" fill="hold"/>
                                        <p:tgtEl>
                                          <p:spTgt spid="1601556"/>
                                        </p:tgtEl>
                                        <p:attrNameLst>
                                          <p:attrName>ppt_w</p:attrName>
                                        </p:attrNameLst>
                                      </p:cBhvr>
                                      <p:tavLst>
                                        <p:tav tm="0">
                                          <p:val>
                                            <p:fltVal val="0"/>
                                          </p:val>
                                        </p:tav>
                                        <p:tav tm="100000">
                                          <p:val>
                                            <p:strVal val="#ppt_w"/>
                                          </p:val>
                                        </p:tav>
                                      </p:tavLst>
                                    </p:anim>
                                    <p:anim calcmode="lin" valueType="num">
                                      <p:cBhvr>
                                        <p:cTn id="278" dur="500" fill="hold"/>
                                        <p:tgtEl>
                                          <p:spTgt spid="1601556"/>
                                        </p:tgtEl>
                                        <p:attrNameLst>
                                          <p:attrName>ppt_h</p:attrName>
                                        </p:attrNameLst>
                                      </p:cBhvr>
                                      <p:tavLst>
                                        <p:tav tm="0">
                                          <p:val>
                                            <p:fltVal val="0"/>
                                          </p:val>
                                        </p:tav>
                                        <p:tav tm="100000">
                                          <p:val>
                                            <p:strVal val="#ppt_h"/>
                                          </p:val>
                                        </p:tav>
                                      </p:tavLst>
                                    </p:anim>
                                  </p:childTnLst>
                                </p:cTn>
                              </p:par>
                            </p:childTnLst>
                          </p:cTn>
                        </p:par>
                      </p:childTnLst>
                    </p:cTn>
                  </p:par>
                  <p:par>
                    <p:cTn id="279" fill="hold" nodeType="clickPar">
                      <p:stCondLst>
                        <p:cond delay="indefinite"/>
                      </p:stCondLst>
                      <p:childTnLst>
                        <p:par>
                          <p:cTn id="280" fill="hold" nodeType="withGroup">
                            <p:stCondLst>
                              <p:cond delay="0"/>
                            </p:stCondLst>
                            <p:childTnLst>
                              <p:par>
                                <p:cTn id="281" presetID="23" presetClass="entr" presetSubtype="16" fill="hold" grpId="0" nodeType="clickEffect">
                                  <p:stCondLst>
                                    <p:cond delay="0"/>
                                  </p:stCondLst>
                                  <p:childTnLst>
                                    <p:set>
                                      <p:cBhvr>
                                        <p:cTn id="282" dur="1" fill="hold">
                                          <p:stCondLst>
                                            <p:cond delay="0"/>
                                          </p:stCondLst>
                                        </p:cTn>
                                        <p:tgtEl>
                                          <p:spTgt spid="1601557"/>
                                        </p:tgtEl>
                                        <p:attrNameLst>
                                          <p:attrName>style.visibility</p:attrName>
                                        </p:attrNameLst>
                                      </p:cBhvr>
                                      <p:to>
                                        <p:strVal val="visible"/>
                                      </p:to>
                                    </p:set>
                                    <p:anim calcmode="lin" valueType="num">
                                      <p:cBhvr>
                                        <p:cTn id="283" dur="500" fill="hold"/>
                                        <p:tgtEl>
                                          <p:spTgt spid="1601557"/>
                                        </p:tgtEl>
                                        <p:attrNameLst>
                                          <p:attrName>ppt_w</p:attrName>
                                        </p:attrNameLst>
                                      </p:cBhvr>
                                      <p:tavLst>
                                        <p:tav tm="0">
                                          <p:val>
                                            <p:fltVal val="0"/>
                                          </p:val>
                                        </p:tav>
                                        <p:tav tm="100000">
                                          <p:val>
                                            <p:strVal val="#ppt_w"/>
                                          </p:val>
                                        </p:tav>
                                      </p:tavLst>
                                    </p:anim>
                                    <p:anim calcmode="lin" valueType="num">
                                      <p:cBhvr>
                                        <p:cTn id="284" dur="500" fill="hold"/>
                                        <p:tgtEl>
                                          <p:spTgt spid="1601557"/>
                                        </p:tgtEl>
                                        <p:attrNameLst>
                                          <p:attrName>ppt_h</p:attrName>
                                        </p:attrNameLst>
                                      </p:cBhvr>
                                      <p:tavLst>
                                        <p:tav tm="0">
                                          <p:val>
                                            <p:fltVal val="0"/>
                                          </p:val>
                                        </p:tav>
                                        <p:tav tm="100000">
                                          <p:val>
                                            <p:strVal val="#ppt_h"/>
                                          </p:val>
                                        </p:tav>
                                      </p:tavLst>
                                    </p:anim>
                                  </p:childTnLst>
                                </p:cTn>
                              </p:par>
                            </p:childTnLst>
                          </p:cTn>
                        </p:par>
                      </p:childTnLst>
                    </p:cTn>
                  </p:par>
                  <p:par>
                    <p:cTn id="285" fill="hold" nodeType="clickPar">
                      <p:stCondLst>
                        <p:cond delay="indefinite"/>
                      </p:stCondLst>
                      <p:childTnLst>
                        <p:par>
                          <p:cTn id="286" fill="hold" nodeType="withGroup">
                            <p:stCondLst>
                              <p:cond delay="0"/>
                            </p:stCondLst>
                            <p:childTnLst>
                              <p:par>
                                <p:cTn id="287" presetID="23" presetClass="entr" presetSubtype="16" fill="hold" grpId="0" nodeType="clickEffect">
                                  <p:stCondLst>
                                    <p:cond delay="0"/>
                                  </p:stCondLst>
                                  <p:childTnLst>
                                    <p:set>
                                      <p:cBhvr>
                                        <p:cTn id="288" dur="1" fill="hold">
                                          <p:stCondLst>
                                            <p:cond delay="0"/>
                                          </p:stCondLst>
                                        </p:cTn>
                                        <p:tgtEl>
                                          <p:spTgt spid="1601558"/>
                                        </p:tgtEl>
                                        <p:attrNameLst>
                                          <p:attrName>style.visibility</p:attrName>
                                        </p:attrNameLst>
                                      </p:cBhvr>
                                      <p:to>
                                        <p:strVal val="visible"/>
                                      </p:to>
                                    </p:set>
                                    <p:anim calcmode="lin" valueType="num">
                                      <p:cBhvr>
                                        <p:cTn id="289" dur="500" fill="hold"/>
                                        <p:tgtEl>
                                          <p:spTgt spid="1601558"/>
                                        </p:tgtEl>
                                        <p:attrNameLst>
                                          <p:attrName>ppt_w</p:attrName>
                                        </p:attrNameLst>
                                      </p:cBhvr>
                                      <p:tavLst>
                                        <p:tav tm="0">
                                          <p:val>
                                            <p:fltVal val="0"/>
                                          </p:val>
                                        </p:tav>
                                        <p:tav tm="100000">
                                          <p:val>
                                            <p:strVal val="#ppt_w"/>
                                          </p:val>
                                        </p:tav>
                                      </p:tavLst>
                                    </p:anim>
                                    <p:anim calcmode="lin" valueType="num">
                                      <p:cBhvr>
                                        <p:cTn id="290" dur="500" fill="hold"/>
                                        <p:tgtEl>
                                          <p:spTgt spid="1601558"/>
                                        </p:tgtEl>
                                        <p:attrNameLst>
                                          <p:attrName>ppt_h</p:attrName>
                                        </p:attrNameLst>
                                      </p:cBhvr>
                                      <p:tavLst>
                                        <p:tav tm="0">
                                          <p:val>
                                            <p:fltVal val="0"/>
                                          </p:val>
                                        </p:tav>
                                        <p:tav tm="100000">
                                          <p:val>
                                            <p:strVal val="#ppt_h"/>
                                          </p:val>
                                        </p:tav>
                                      </p:tavLst>
                                    </p:anim>
                                  </p:childTnLst>
                                </p:cTn>
                              </p:par>
                            </p:childTnLst>
                          </p:cTn>
                        </p:par>
                      </p:childTnLst>
                    </p:cTn>
                  </p:par>
                  <p:par>
                    <p:cTn id="291" fill="hold" nodeType="clickPar">
                      <p:stCondLst>
                        <p:cond delay="indefinite"/>
                      </p:stCondLst>
                      <p:childTnLst>
                        <p:par>
                          <p:cTn id="292" fill="hold" nodeType="withGroup">
                            <p:stCondLst>
                              <p:cond delay="0"/>
                            </p:stCondLst>
                            <p:childTnLst>
                              <p:par>
                                <p:cTn id="293" presetID="23" presetClass="entr" presetSubtype="16" fill="hold" grpId="0" nodeType="clickEffect">
                                  <p:stCondLst>
                                    <p:cond delay="0"/>
                                  </p:stCondLst>
                                  <p:childTnLst>
                                    <p:set>
                                      <p:cBhvr>
                                        <p:cTn id="294" dur="1" fill="hold">
                                          <p:stCondLst>
                                            <p:cond delay="0"/>
                                          </p:stCondLst>
                                        </p:cTn>
                                        <p:tgtEl>
                                          <p:spTgt spid="1601559"/>
                                        </p:tgtEl>
                                        <p:attrNameLst>
                                          <p:attrName>style.visibility</p:attrName>
                                        </p:attrNameLst>
                                      </p:cBhvr>
                                      <p:to>
                                        <p:strVal val="visible"/>
                                      </p:to>
                                    </p:set>
                                    <p:anim calcmode="lin" valueType="num">
                                      <p:cBhvr>
                                        <p:cTn id="295" dur="500" fill="hold"/>
                                        <p:tgtEl>
                                          <p:spTgt spid="1601559"/>
                                        </p:tgtEl>
                                        <p:attrNameLst>
                                          <p:attrName>ppt_w</p:attrName>
                                        </p:attrNameLst>
                                      </p:cBhvr>
                                      <p:tavLst>
                                        <p:tav tm="0">
                                          <p:val>
                                            <p:fltVal val="0"/>
                                          </p:val>
                                        </p:tav>
                                        <p:tav tm="100000">
                                          <p:val>
                                            <p:strVal val="#ppt_w"/>
                                          </p:val>
                                        </p:tav>
                                      </p:tavLst>
                                    </p:anim>
                                    <p:anim calcmode="lin" valueType="num">
                                      <p:cBhvr>
                                        <p:cTn id="296" dur="500" fill="hold"/>
                                        <p:tgtEl>
                                          <p:spTgt spid="1601559"/>
                                        </p:tgtEl>
                                        <p:attrNameLst>
                                          <p:attrName>ppt_h</p:attrName>
                                        </p:attrNameLst>
                                      </p:cBhvr>
                                      <p:tavLst>
                                        <p:tav tm="0">
                                          <p:val>
                                            <p:fltVal val="0"/>
                                          </p:val>
                                        </p:tav>
                                        <p:tav tm="100000">
                                          <p:val>
                                            <p:strVal val="#ppt_h"/>
                                          </p:val>
                                        </p:tav>
                                      </p:tavLst>
                                    </p:anim>
                                  </p:childTnLst>
                                </p:cTn>
                              </p:par>
                            </p:childTnLst>
                          </p:cTn>
                        </p:par>
                      </p:childTnLst>
                    </p:cTn>
                  </p:par>
                  <p:par>
                    <p:cTn id="297" fill="hold" nodeType="clickPar">
                      <p:stCondLst>
                        <p:cond delay="indefinite"/>
                      </p:stCondLst>
                      <p:childTnLst>
                        <p:par>
                          <p:cTn id="298" fill="hold" nodeType="withGroup">
                            <p:stCondLst>
                              <p:cond delay="0"/>
                            </p:stCondLst>
                            <p:childTnLst>
                              <p:par>
                                <p:cTn id="299" presetID="23" presetClass="entr" presetSubtype="272" fill="hold" grpId="0" nodeType="clickEffect">
                                  <p:stCondLst>
                                    <p:cond delay="0"/>
                                  </p:stCondLst>
                                  <p:childTnLst>
                                    <p:set>
                                      <p:cBhvr>
                                        <p:cTn id="300" dur="1" fill="hold">
                                          <p:stCondLst>
                                            <p:cond delay="0"/>
                                          </p:stCondLst>
                                        </p:cTn>
                                        <p:tgtEl>
                                          <p:spTgt spid="1601845"/>
                                        </p:tgtEl>
                                        <p:attrNameLst>
                                          <p:attrName>style.visibility</p:attrName>
                                        </p:attrNameLst>
                                      </p:cBhvr>
                                      <p:to>
                                        <p:strVal val="visible"/>
                                      </p:to>
                                    </p:set>
                                    <p:anim calcmode="lin" valueType="num">
                                      <p:cBhvr>
                                        <p:cTn id="301" dur="500" fill="hold"/>
                                        <p:tgtEl>
                                          <p:spTgt spid="1601845"/>
                                        </p:tgtEl>
                                        <p:attrNameLst>
                                          <p:attrName>ppt_w</p:attrName>
                                        </p:attrNameLst>
                                      </p:cBhvr>
                                      <p:tavLst>
                                        <p:tav tm="0">
                                          <p:val>
                                            <p:strVal val="2/3*#ppt_w"/>
                                          </p:val>
                                        </p:tav>
                                        <p:tav tm="100000">
                                          <p:val>
                                            <p:strVal val="#ppt_w"/>
                                          </p:val>
                                        </p:tav>
                                      </p:tavLst>
                                    </p:anim>
                                    <p:anim calcmode="lin" valueType="num">
                                      <p:cBhvr>
                                        <p:cTn id="302" dur="500" fill="hold"/>
                                        <p:tgtEl>
                                          <p:spTgt spid="1601845"/>
                                        </p:tgtEl>
                                        <p:attrNameLst>
                                          <p:attrName>ppt_h</p:attrName>
                                        </p:attrNameLst>
                                      </p:cBhvr>
                                      <p:tavLst>
                                        <p:tav tm="0">
                                          <p:val>
                                            <p:strVal val="2/3*#ppt_h"/>
                                          </p:val>
                                        </p:tav>
                                        <p:tav tm="100000">
                                          <p:val>
                                            <p:strVal val="#ppt_h"/>
                                          </p:val>
                                        </p:tav>
                                      </p:tavLst>
                                    </p:anim>
                                  </p:childTnLst>
                                </p:cTn>
                              </p:par>
                            </p:childTnLst>
                          </p:cTn>
                        </p:par>
                      </p:childTnLst>
                    </p:cTn>
                  </p:par>
                  <p:par>
                    <p:cTn id="303" fill="hold" nodeType="clickPar">
                      <p:stCondLst>
                        <p:cond delay="indefinite"/>
                      </p:stCondLst>
                      <p:childTnLst>
                        <p:par>
                          <p:cTn id="304" fill="hold" nodeType="withGroup">
                            <p:stCondLst>
                              <p:cond delay="0"/>
                            </p:stCondLst>
                            <p:childTnLst>
                              <p:par>
                                <p:cTn id="305" presetID="23" presetClass="entr" presetSubtype="16" fill="hold" grpId="0" nodeType="clickEffect">
                                  <p:stCondLst>
                                    <p:cond delay="0"/>
                                  </p:stCondLst>
                                  <p:childTnLst>
                                    <p:set>
                                      <p:cBhvr>
                                        <p:cTn id="306" dur="1" fill="hold">
                                          <p:stCondLst>
                                            <p:cond delay="0"/>
                                          </p:stCondLst>
                                        </p:cTn>
                                        <p:tgtEl>
                                          <p:spTgt spid="1601560"/>
                                        </p:tgtEl>
                                        <p:attrNameLst>
                                          <p:attrName>style.visibility</p:attrName>
                                        </p:attrNameLst>
                                      </p:cBhvr>
                                      <p:to>
                                        <p:strVal val="visible"/>
                                      </p:to>
                                    </p:set>
                                    <p:anim calcmode="lin" valueType="num">
                                      <p:cBhvr>
                                        <p:cTn id="307" dur="500" fill="hold"/>
                                        <p:tgtEl>
                                          <p:spTgt spid="1601560"/>
                                        </p:tgtEl>
                                        <p:attrNameLst>
                                          <p:attrName>ppt_w</p:attrName>
                                        </p:attrNameLst>
                                      </p:cBhvr>
                                      <p:tavLst>
                                        <p:tav tm="0">
                                          <p:val>
                                            <p:fltVal val="0"/>
                                          </p:val>
                                        </p:tav>
                                        <p:tav tm="100000">
                                          <p:val>
                                            <p:strVal val="#ppt_w"/>
                                          </p:val>
                                        </p:tav>
                                      </p:tavLst>
                                    </p:anim>
                                    <p:anim calcmode="lin" valueType="num">
                                      <p:cBhvr>
                                        <p:cTn id="308" dur="500" fill="hold"/>
                                        <p:tgtEl>
                                          <p:spTgt spid="1601560"/>
                                        </p:tgtEl>
                                        <p:attrNameLst>
                                          <p:attrName>ppt_h</p:attrName>
                                        </p:attrNameLst>
                                      </p:cBhvr>
                                      <p:tavLst>
                                        <p:tav tm="0">
                                          <p:val>
                                            <p:fltVal val="0"/>
                                          </p:val>
                                        </p:tav>
                                        <p:tav tm="100000">
                                          <p:val>
                                            <p:strVal val="#ppt_h"/>
                                          </p:val>
                                        </p:tav>
                                      </p:tavLst>
                                    </p:anim>
                                  </p:childTnLst>
                                </p:cTn>
                              </p:par>
                            </p:childTnLst>
                          </p:cTn>
                        </p:par>
                      </p:childTnLst>
                    </p:cTn>
                  </p:par>
                  <p:par>
                    <p:cTn id="309" fill="hold" nodeType="clickPar">
                      <p:stCondLst>
                        <p:cond delay="indefinite"/>
                      </p:stCondLst>
                      <p:childTnLst>
                        <p:par>
                          <p:cTn id="310" fill="hold" nodeType="withGroup">
                            <p:stCondLst>
                              <p:cond delay="0"/>
                            </p:stCondLst>
                            <p:childTnLst>
                              <p:par>
                                <p:cTn id="311" presetID="23" presetClass="entr" presetSubtype="16" fill="hold" grpId="0" nodeType="clickEffect">
                                  <p:stCondLst>
                                    <p:cond delay="0"/>
                                  </p:stCondLst>
                                  <p:childTnLst>
                                    <p:set>
                                      <p:cBhvr>
                                        <p:cTn id="312" dur="1" fill="hold">
                                          <p:stCondLst>
                                            <p:cond delay="0"/>
                                          </p:stCondLst>
                                        </p:cTn>
                                        <p:tgtEl>
                                          <p:spTgt spid="1601561"/>
                                        </p:tgtEl>
                                        <p:attrNameLst>
                                          <p:attrName>style.visibility</p:attrName>
                                        </p:attrNameLst>
                                      </p:cBhvr>
                                      <p:to>
                                        <p:strVal val="visible"/>
                                      </p:to>
                                    </p:set>
                                    <p:anim calcmode="lin" valueType="num">
                                      <p:cBhvr>
                                        <p:cTn id="313" dur="500" fill="hold"/>
                                        <p:tgtEl>
                                          <p:spTgt spid="1601561"/>
                                        </p:tgtEl>
                                        <p:attrNameLst>
                                          <p:attrName>ppt_w</p:attrName>
                                        </p:attrNameLst>
                                      </p:cBhvr>
                                      <p:tavLst>
                                        <p:tav tm="0">
                                          <p:val>
                                            <p:fltVal val="0"/>
                                          </p:val>
                                        </p:tav>
                                        <p:tav tm="100000">
                                          <p:val>
                                            <p:strVal val="#ppt_w"/>
                                          </p:val>
                                        </p:tav>
                                      </p:tavLst>
                                    </p:anim>
                                    <p:anim calcmode="lin" valueType="num">
                                      <p:cBhvr>
                                        <p:cTn id="314" dur="500" fill="hold"/>
                                        <p:tgtEl>
                                          <p:spTgt spid="1601561"/>
                                        </p:tgtEl>
                                        <p:attrNameLst>
                                          <p:attrName>ppt_h</p:attrName>
                                        </p:attrNameLst>
                                      </p:cBhvr>
                                      <p:tavLst>
                                        <p:tav tm="0">
                                          <p:val>
                                            <p:fltVal val="0"/>
                                          </p:val>
                                        </p:tav>
                                        <p:tav tm="100000">
                                          <p:val>
                                            <p:strVal val="#ppt_h"/>
                                          </p:val>
                                        </p:tav>
                                      </p:tavLst>
                                    </p:anim>
                                  </p:childTnLst>
                                </p:cTn>
                              </p:par>
                            </p:childTnLst>
                          </p:cTn>
                        </p:par>
                      </p:childTnLst>
                    </p:cTn>
                  </p:par>
                  <p:par>
                    <p:cTn id="315" fill="hold" nodeType="clickPar">
                      <p:stCondLst>
                        <p:cond delay="indefinite"/>
                      </p:stCondLst>
                      <p:childTnLst>
                        <p:par>
                          <p:cTn id="316" fill="hold" nodeType="withGroup">
                            <p:stCondLst>
                              <p:cond delay="0"/>
                            </p:stCondLst>
                            <p:childTnLst>
                              <p:par>
                                <p:cTn id="317" presetID="23" presetClass="entr" presetSubtype="16" fill="hold" grpId="0" nodeType="clickEffect">
                                  <p:stCondLst>
                                    <p:cond delay="0"/>
                                  </p:stCondLst>
                                  <p:childTnLst>
                                    <p:set>
                                      <p:cBhvr>
                                        <p:cTn id="318" dur="1" fill="hold">
                                          <p:stCondLst>
                                            <p:cond delay="0"/>
                                          </p:stCondLst>
                                        </p:cTn>
                                        <p:tgtEl>
                                          <p:spTgt spid="1601562"/>
                                        </p:tgtEl>
                                        <p:attrNameLst>
                                          <p:attrName>style.visibility</p:attrName>
                                        </p:attrNameLst>
                                      </p:cBhvr>
                                      <p:to>
                                        <p:strVal val="visible"/>
                                      </p:to>
                                    </p:set>
                                    <p:anim calcmode="lin" valueType="num">
                                      <p:cBhvr>
                                        <p:cTn id="319" dur="500" fill="hold"/>
                                        <p:tgtEl>
                                          <p:spTgt spid="1601562"/>
                                        </p:tgtEl>
                                        <p:attrNameLst>
                                          <p:attrName>ppt_w</p:attrName>
                                        </p:attrNameLst>
                                      </p:cBhvr>
                                      <p:tavLst>
                                        <p:tav tm="0">
                                          <p:val>
                                            <p:fltVal val="0"/>
                                          </p:val>
                                        </p:tav>
                                        <p:tav tm="100000">
                                          <p:val>
                                            <p:strVal val="#ppt_w"/>
                                          </p:val>
                                        </p:tav>
                                      </p:tavLst>
                                    </p:anim>
                                    <p:anim calcmode="lin" valueType="num">
                                      <p:cBhvr>
                                        <p:cTn id="320" dur="500" fill="hold"/>
                                        <p:tgtEl>
                                          <p:spTgt spid="1601562"/>
                                        </p:tgtEl>
                                        <p:attrNameLst>
                                          <p:attrName>ppt_h</p:attrName>
                                        </p:attrNameLst>
                                      </p:cBhvr>
                                      <p:tavLst>
                                        <p:tav tm="0">
                                          <p:val>
                                            <p:fltVal val="0"/>
                                          </p:val>
                                        </p:tav>
                                        <p:tav tm="100000">
                                          <p:val>
                                            <p:strVal val="#ppt_h"/>
                                          </p:val>
                                        </p:tav>
                                      </p:tavLst>
                                    </p:anim>
                                  </p:childTnLst>
                                </p:cTn>
                              </p:par>
                            </p:childTnLst>
                          </p:cTn>
                        </p:par>
                      </p:childTnLst>
                    </p:cTn>
                  </p:par>
                  <p:par>
                    <p:cTn id="321" fill="hold" nodeType="clickPar">
                      <p:stCondLst>
                        <p:cond delay="indefinite"/>
                      </p:stCondLst>
                      <p:childTnLst>
                        <p:par>
                          <p:cTn id="322" fill="hold" nodeType="withGroup">
                            <p:stCondLst>
                              <p:cond delay="0"/>
                            </p:stCondLst>
                            <p:childTnLst>
                              <p:par>
                                <p:cTn id="323" presetID="23" presetClass="entr" presetSubtype="16" fill="hold" grpId="0" nodeType="clickEffect">
                                  <p:stCondLst>
                                    <p:cond delay="0"/>
                                  </p:stCondLst>
                                  <p:childTnLst>
                                    <p:set>
                                      <p:cBhvr>
                                        <p:cTn id="324" dur="1" fill="hold">
                                          <p:stCondLst>
                                            <p:cond delay="0"/>
                                          </p:stCondLst>
                                        </p:cTn>
                                        <p:tgtEl>
                                          <p:spTgt spid="1601563"/>
                                        </p:tgtEl>
                                        <p:attrNameLst>
                                          <p:attrName>style.visibility</p:attrName>
                                        </p:attrNameLst>
                                      </p:cBhvr>
                                      <p:to>
                                        <p:strVal val="visible"/>
                                      </p:to>
                                    </p:set>
                                    <p:anim calcmode="lin" valueType="num">
                                      <p:cBhvr>
                                        <p:cTn id="325" dur="500" fill="hold"/>
                                        <p:tgtEl>
                                          <p:spTgt spid="1601563"/>
                                        </p:tgtEl>
                                        <p:attrNameLst>
                                          <p:attrName>ppt_w</p:attrName>
                                        </p:attrNameLst>
                                      </p:cBhvr>
                                      <p:tavLst>
                                        <p:tav tm="0">
                                          <p:val>
                                            <p:fltVal val="0"/>
                                          </p:val>
                                        </p:tav>
                                        <p:tav tm="100000">
                                          <p:val>
                                            <p:strVal val="#ppt_w"/>
                                          </p:val>
                                        </p:tav>
                                      </p:tavLst>
                                    </p:anim>
                                    <p:anim calcmode="lin" valueType="num">
                                      <p:cBhvr>
                                        <p:cTn id="326" dur="500" fill="hold"/>
                                        <p:tgtEl>
                                          <p:spTgt spid="1601563"/>
                                        </p:tgtEl>
                                        <p:attrNameLst>
                                          <p:attrName>ppt_h</p:attrName>
                                        </p:attrNameLst>
                                      </p:cBhvr>
                                      <p:tavLst>
                                        <p:tav tm="0">
                                          <p:val>
                                            <p:fltVal val="0"/>
                                          </p:val>
                                        </p:tav>
                                        <p:tav tm="100000">
                                          <p:val>
                                            <p:strVal val="#ppt_h"/>
                                          </p:val>
                                        </p:tav>
                                      </p:tavLst>
                                    </p:anim>
                                  </p:childTnLst>
                                </p:cTn>
                              </p:par>
                            </p:childTnLst>
                          </p:cTn>
                        </p:par>
                      </p:childTnLst>
                    </p:cTn>
                  </p:par>
                  <p:par>
                    <p:cTn id="327" fill="hold" nodeType="clickPar">
                      <p:stCondLst>
                        <p:cond delay="indefinite"/>
                      </p:stCondLst>
                      <p:childTnLst>
                        <p:par>
                          <p:cTn id="328" fill="hold" nodeType="withGroup">
                            <p:stCondLst>
                              <p:cond delay="0"/>
                            </p:stCondLst>
                            <p:childTnLst>
                              <p:par>
                                <p:cTn id="329" presetID="23" presetClass="entr" presetSubtype="16" fill="hold" grpId="0" nodeType="clickEffect">
                                  <p:stCondLst>
                                    <p:cond delay="0"/>
                                  </p:stCondLst>
                                  <p:childTnLst>
                                    <p:set>
                                      <p:cBhvr>
                                        <p:cTn id="330" dur="1" fill="hold">
                                          <p:stCondLst>
                                            <p:cond delay="0"/>
                                          </p:stCondLst>
                                        </p:cTn>
                                        <p:tgtEl>
                                          <p:spTgt spid="1601564"/>
                                        </p:tgtEl>
                                        <p:attrNameLst>
                                          <p:attrName>style.visibility</p:attrName>
                                        </p:attrNameLst>
                                      </p:cBhvr>
                                      <p:to>
                                        <p:strVal val="visible"/>
                                      </p:to>
                                    </p:set>
                                    <p:anim calcmode="lin" valueType="num">
                                      <p:cBhvr>
                                        <p:cTn id="331" dur="500" fill="hold"/>
                                        <p:tgtEl>
                                          <p:spTgt spid="1601564"/>
                                        </p:tgtEl>
                                        <p:attrNameLst>
                                          <p:attrName>ppt_w</p:attrName>
                                        </p:attrNameLst>
                                      </p:cBhvr>
                                      <p:tavLst>
                                        <p:tav tm="0">
                                          <p:val>
                                            <p:fltVal val="0"/>
                                          </p:val>
                                        </p:tav>
                                        <p:tav tm="100000">
                                          <p:val>
                                            <p:strVal val="#ppt_w"/>
                                          </p:val>
                                        </p:tav>
                                      </p:tavLst>
                                    </p:anim>
                                    <p:anim calcmode="lin" valueType="num">
                                      <p:cBhvr>
                                        <p:cTn id="332" dur="500" fill="hold"/>
                                        <p:tgtEl>
                                          <p:spTgt spid="1601564"/>
                                        </p:tgtEl>
                                        <p:attrNameLst>
                                          <p:attrName>ppt_h</p:attrName>
                                        </p:attrNameLst>
                                      </p:cBhvr>
                                      <p:tavLst>
                                        <p:tav tm="0">
                                          <p:val>
                                            <p:fltVal val="0"/>
                                          </p:val>
                                        </p:tav>
                                        <p:tav tm="100000">
                                          <p:val>
                                            <p:strVal val="#ppt_h"/>
                                          </p:val>
                                        </p:tav>
                                      </p:tavLst>
                                    </p:anim>
                                  </p:childTnLst>
                                </p:cTn>
                              </p:par>
                            </p:childTnLst>
                          </p:cTn>
                        </p:par>
                      </p:childTnLst>
                    </p:cTn>
                  </p:par>
                  <p:par>
                    <p:cTn id="333" fill="hold" nodeType="clickPar">
                      <p:stCondLst>
                        <p:cond delay="indefinite"/>
                      </p:stCondLst>
                      <p:childTnLst>
                        <p:par>
                          <p:cTn id="334" fill="hold" nodeType="withGroup">
                            <p:stCondLst>
                              <p:cond delay="0"/>
                            </p:stCondLst>
                            <p:childTnLst>
                              <p:par>
                                <p:cTn id="335" presetID="23" presetClass="entr" presetSubtype="16" fill="hold" grpId="0" nodeType="clickEffect">
                                  <p:stCondLst>
                                    <p:cond delay="0"/>
                                  </p:stCondLst>
                                  <p:childTnLst>
                                    <p:set>
                                      <p:cBhvr>
                                        <p:cTn id="336" dur="1" fill="hold">
                                          <p:stCondLst>
                                            <p:cond delay="0"/>
                                          </p:stCondLst>
                                        </p:cTn>
                                        <p:tgtEl>
                                          <p:spTgt spid="1601565"/>
                                        </p:tgtEl>
                                        <p:attrNameLst>
                                          <p:attrName>style.visibility</p:attrName>
                                        </p:attrNameLst>
                                      </p:cBhvr>
                                      <p:to>
                                        <p:strVal val="visible"/>
                                      </p:to>
                                    </p:set>
                                    <p:anim calcmode="lin" valueType="num">
                                      <p:cBhvr>
                                        <p:cTn id="337" dur="500" fill="hold"/>
                                        <p:tgtEl>
                                          <p:spTgt spid="1601565"/>
                                        </p:tgtEl>
                                        <p:attrNameLst>
                                          <p:attrName>ppt_w</p:attrName>
                                        </p:attrNameLst>
                                      </p:cBhvr>
                                      <p:tavLst>
                                        <p:tav tm="0">
                                          <p:val>
                                            <p:fltVal val="0"/>
                                          </p:val>
                                        </p:tav>
                                        <p:tav tm="100000">
                                          <p:val>
                                            <p:strVal val="#ppt_w"/>
                                          </p:val>
                                        </p:tav>
                                      </p:tavLst>
                                    </p:anim>
                                    <p:anim calcmode="lin" valueType="num">
                                      <p:cBhvr>
                                        <p:cTn id="338" dur="500" fill="hold"/>
                                        <p:tgtEl>
                                          <p:spTgt spid="1601565"/>
                                        </p:tgtEl>
                                        <p:attrNameLst>
                                          <p:attrName>ppt_h</p:attrName>
                                        </p:attrNameLst>
                                      </p:cBhvr>
                                      <p:tavLst>
                                        <p:tav tm="0">
                                          <p:val>
                                            <p:fltVal val="0"/>
                                          </p:val>
                                        </p:tav>
                                        <p:tav tm="100000">
                                          <p:val>
                                            <p:strVal val="#ppt_h"/>
                                          </p:val>
                                        </p:tav>
                                      </p:tavLst>
                                    </p:anim>
                                  </p:childTnLst>
                                </p:cTn>
                              </p:par>
                            </p:childTnLst>
                          </p:cTn>
                        </p:par>
                      </p:childTnLst>
                    </p:cTn>
                  </p:par>
                  <p:par>
                    <p:cTn id="339" fill="hold" nodeType="clickPar">
                      <p:stCondLst>
                        <p:cond delay="indefinite"/>
                      </p:stCondLst>
                      <p:childTnLst>
                        <p:par>
                          <p:cTn id="340" fill="hold" nodeType="withGroup">
                            <p:stCondLst>
                              <p:cond delay="0"/>
                            </p:stCondLst>
                            <p:childTnLst>
                              <p:par>
                                <p:cTn id="341" presetID="23" presetClass="entr" presetSubtype="16" fill="hold" grpId="0" nodeType="clickEffect">
                                  <p:stCondLst>
                                    <p:cond delay="0"/>
                                  </p:stCondLst>
                                  <p:childTnLst>
                                    <p:set>
                                      <p:cBhvr>
                                        <p:cTn id="342" dur="1" fill="hold">
                                          <p:stCondLst>
                                            <p:cond delay="0"/>
                                          </p:stCondLst>
                                        </p:cTn>
                                        <p:tgtEl>
                                          <p:spTgt spid="1601566"/>
                                        </p:tgtEl>
                                        <p:attrNameLst>
                                          <p:attrName>style.visibility</p:attrName>
                                        </p:attrNameLst>
                                      </p:cBhvr>
                                      <p:to>
                                        <p:strVal val="visible"/>
                                      </p:to>
                                    </p:set>
                                    <p:anim calcmode="lin" valueType="num">
                                      <p:cBhvr>
                                        <p:cTn id="343" dur="500" fill="hold"/>
                                        <p:tgtEl>
                                          <p:spTgt spid="1601566"/>
                                        </p:tgtEl>
                                        <p:attrNameLst>
                                          <p:attrName>ppt_w</p:attrName>
                                        </p:attrNameLst>
                                      </p:cBhvr>
                                      <p:tavLst>
                                        <p:tav tm="0">
                                          <p:val>
                                            <p:fltVal val="0"/>
                                          </p:val>
                                        </p:tav>
                                        <p:tav tm="100000">
                                          <p:val>
                                            <p:strVal val="#ppt_w"/>
                                          </p:val>
                                        </p:tav>
                                      </p:tavLst>
                                    </p:anim>
                                    <p:anim calcmode="lin" valueType="num">
                                      <p:cBhvr>
                                        <p:cTn id="344" dur="500" fill="hold"/>
                                        <p:tgtEl>
                                          <p:spTgt spid="1601566"/>
                                        </p:tgtEl>
                                        <p:attrNameLst>
                                          <p:attrName>ppt_h</p:attrName>
                                        </p:attrNameLst>
                                      </p:cBhvr>
                                      <p:tavLst>
                                        <p:tav tm="0">
                                          <p:val>
                                            <p:fltVal val="0"/>
                                          </p:val>
                                        </p:tav>
                                        <p:tav tm="100000">
                                          <p:val>
                                            <p:strVal val="#ppt_h"/>
                                          </p:val>
                                        </p:tav>
                                      </p:tavLst>
                                    </p:anim>
                                  </p:childTnLst>
                                </p:cTn>
                              </p:par>
                            </p:childTnLst>
                          </p:cTn>
                        </p:par>
                      </p:childTnLst>
                    </p:cTn>
                  </p:par>
                  <p:par>
                    <p:cTn id="345" fill="hold" nodeType="clickPar">
                      <p:stCondLst>
                        <p:cond delay="indefinite"/>
                      </p:stCondLst>
                      <p:childTnLst>
                        <p:par>
                          <p:cTn id="346" fill="hold" nodeType="withGroup">
                            <p:stCondLst>
                              <p:cond delay="0"/>
                            </p:stCondLst>
                            <p:childTnLst>
                              <p:par>
                                <p:cTn id="347" presetID="23" presetClass="entr" presetSubtype="272" fill="hold" grpId="0" nodeType="clickEffect">
                                  <p:stCondLst>
                                    <p:cond delay="0"/>
                                  </p:stCondLst>
                                  <p:childTnLst>
                                    <p:set>
                                      <p:cBhvr>
                                        <p:cTn id="348" dur="1" fill="hold">
                                          <p:stCondLst>
                                            <p:cond delay="0"/>
                                          </p:stCondLst>
                                        </p:cTn>
                                        <p:tgtEl>
                                          <p:spTgt spid="1601852"/>
                                        </p:tgtEl>
                                        <p:attrNameLst>
                                          <p:attrName>style.visibility</p:attrName>
                                        </p:attrNameLst>
                                      </p:cBhvr>
                                      <p:to>
                                        <p:strVal val="visible"/>
                                      </p:to>
                                    </p:set>
                                    <p:anim calcmode="lin" valueType="num">
                                      <p:cBhvr>
                                        <p:cTn id="349" dur="500" fill="hold"/>
                                        <p:tgtEl>
                                          <p:spTgt spid="1601852"/>
                                        </p:tgtEl>
                                        <p:attrNameLst>
                                          <p:attrName>ppt_w</p:attrName>
                                        </p:attrNameLst>
                                      </p:cBhvr>
                                      <p:tavLst>
                                        <p:tav tm="0">
                                          <p:val>
                                            <p:strVal val="2/3*#ppt_w"/>
                                          </p:val>
                                        </p:tav>
                                        <p:tav tm="100000">
                                          <p:val>
                                            <p:strVal val="#ppt_w"/>
                                          </p:val>
                                        </p:tav>
                                      </p:tavLst>
                                    </p:anim>
                                    <p:anim calcmode="lin" valueType="num">
                                      <p:cBhvr>
                                        <p:cTn id="350" dur="500" fill="hold"/>
                                        <p:tgtEl>
                                          <p:spTgt spid="1601852"/>
                                        </p:tgtEl>
                                        <p:attrNameLst>
                                          <p:attrName>ppt_h</p:attrName>
                                        </p:attrNameLst>
                                      </p:cBhvr>
                                      <p:tavLst>
                                        <p:tav tm="0">
                                          <p:val>
                                            <p:strVal val="2/3*#ppt_h"/>
                                          </p:val>
                                        </p:tav>
                                        <p:tav tm="100000">
                                          <p:val>
                                            <p:strVal val="#ppt_h"/>
                                          </p:val>
                                        </p:tav>
                                      </p:tavLst>
                                    </p:anim>
                                  </p:childTnLst>
                                </p:cTn>
                              </p:par>
                            </p:childTnLst>
                          </p:cTn>
                        </p:par>
                      </p:childTnLst>
                    </p:cTn>
                  </p:par>
                  <p:par>
                    <p:cTn id="351" fill="hold" nodeType="clickPar">
                      <p:stCondLst>
                        <p:cond delay="indefinite"/>
                      </p:stCondLst>
                      <p:childTnLst>
                        <p:par>
                          <p:cTn id="352" fill="hold" nodeType="withGroup">
                            <p:stCondLst>
                              <p:cond delay="0"/>
                            </p:stCondLst>
                            <p:childTnLst>
                              <p:par>
                                <p:cTn id="353" presetID="23" presetClass="entr" presetSubtype="16" fill="hold" grpId="0" nodeType="clickEffect">
                                  <p:stCondLst>
                                    <p:cond delay="0"/>
                                  </p:stCondLst>
                                  <p:childTnLst>
                                    <p:set>
                                      <p:cBhvr>
                                        <p:cTn id="354" dur="1" fill="hold">
                                          <p:stCondLst>
                                            <p:cond delay="0"/>
                                          </p:stCondLst>
                                        </p:cTn>
                                        <p:tgtEl>
                                          <p:spTgt spid="1601568"/>
                                        </p:tgtEl>
                                        <p:attrNameLst>
                                          <p:attrName>style.visibility</p:attrName>
                                        </p:attrNameLst>
                                      </p:cBhvr>
                                      <p:to>
                                        <p:strVal val="visible"/>
                                      </p:to>
                                    </p:set>
                                    <p:anim calcmode="lin" valueType="num">
                                      <p:cBhvr>
                                        <p:cTn id="355" dur="500" fill="hold"/>
                                        <p:tgtEl>
                                          <p:spTgt spid="1601568"/>
                                        </p:tgtEl>
                                        <p:attrNameLst>
                                          <p:attrName>ppt_w</p:attrName>
                                        </p:attrNameLst>
                                      </p:cBhvr>
                                      <p:tavLst>
                                        <p:tav tm="0">
                                          <p:val>
                                            <p:fltVal val="0"/>
                                          </p:val>
                                        </p:tav>
                                        <p:tav tm="100000">
                                          <p:val>
                                            <p:strVal val="#ppt_w"/>
                                          </p:val>
                                        </p:tav>
                                      </p:tavLst>
                                    </p:anim>
                                    <p:anim calcmode="lin" valueType="num">
                                      <p:cBhvr>
                                        <p:cTn id="356" dur="500" fill="hold"/>
                                        <p:tgtEl>
                                          <p:spTgt spid="1601568"/>
                                        </p:tgtEl>
                                        <p:attrNameLst>
                                          <p:attrName>ppt_h</p:attrName>
                                        </p:attrNameLst>
                                      </p:cBhvr>
                                      <p:tavLst>
                                        <p:tav tm="0">
                                          <p:val>
                                            <p:fltVal val="0"/>
                                          </p:val>
                                        </p:tav>
                                        <p:tav tm="100000">
                                          <p:val>
                                            <p:strVal val="#ppt_h"/>
                                          </p:val>
                                        </p:tav>
                                      </p:tavLst>
                                    </p:anim>
                                  </p:childTnLst>
                                </p:cTn>
                              </p:par>
                            </p:childTnLst>
                          </p:cTn>
                        </p:par>
                      </p:childTnLst>
                    </p:cTn>
                  </p:par>
                  <p:par>
                    <p:cTn id="357" fill="hold" nodeType="clickPar">
                      <p:stCondLst>
                        <p:cond delay="indefinite"/>
                      </p:stCondLst>
                      <p:childTnLst>
                        <p:par>
                          <p:cTn id="358" fill="hold" nodeType="withGroup">
                            <p:stCondLst>
                              <p:cond delay="0"/>
                            </p:stCondLst>
                            <p:childTnLst>
                              <p:par>
                                <p:cTn id="359" presetID="23" presetClass="entr" presetSubtype="16" fill="hold" grpId="0" nodeType="clickEffect">
                                  <p:stCondLst>
                                    <p:cond delay="0"/>
                                  </p:stCondLst>
                                  <p:childTnLst>
                                    <p:set>
                                      <p:cBhvr>
                                        <p:cTn id="360" dur="1" fill="hold">
                                          <p:stCondLst>
                                            <p:cond delay="0"/>
                                          </p:stCondLst>
                                        </p:cTn>
                                        <p:tgtEl>
                                          <p:spTgt spid="1601569"/>
                                        </p:tgtEl>
                                        <p:attrNameLst>
                                          <p:attrName>style.visibility</p:attrName>
                                        </p:attrNameLst>
                                      </p:cBhvr>
                                      <p:to>
                                        <p:strVal val="visible"/>
                                      </p:to>
                                    </p:set>
                                    <p:anim calcmode="lin" valueType="num">
                                      <p:cBhvr>
                                        <p:cTn id="361" dur="500" fill="hold"/>
                                        <p:tgtEl>
                                          <p:spTgt spid="1601569"/>
                                        </p:tgtEl>
                                        <p:attrNameLst>
                                          <p:attrName>ppt_w</p:attrName>
                                        </p:attrNameLst>
                                      </p:cBhvr>
                                      <p:tavLst>
                                        <p:tav tm="0">
                                          <p:val>
                                            <p:fltVal val="0"/>
                                          </p:val>
                                        </p:tav>
                                        <p:tav tm="100000">
                                          <p:val>
                                            <p:strVal val="#ppt_w"/>
                                          </p:val>
                                        </p:tav>
                                      </p:tavLst>
                                    </p:anim>
                                    <p:anim calcmode="lin" valueType="num">
                                      <p:cBhvr>
                                        <p:cTn id="362" dur="500" fill="hold"/>
                                        <p:tgtEl>
                                          <p:spTgt spid="1601569"/>
                                        </p:tgtEl>
                                        <p:attrNameLst>
                                          <p:attrName>ppt_h</p:attrName>
                                        </p:attrNameLst>
                                      </p:cBhvr>
                                      <p:tavLst>
                                        <p:tav tm="0">
                                          <p:val>
                                            <p:fltVal val="0"/>
                                          </p:val>
                                        </p:tav>
                                        <p:tav tm="100000">
                                          <p:val>
                                            <p:strVal val="#ppt_h"/>
                                          </p:val>
                                        </p:tav>
                                      </p:tavLst>
                                    </p:anim>
                                  </p:childTnLst>
                                </p:cTn>
                              </p:par>
                            </p:childTnLst>
                          </p:cTn>
                        </p:par>
                      </p:childTnLst>
                    </p:cTn>
                  </p:par>
                  <p:par>
                    <p:cTn id="363" fill="hold" nodeType="clickPar">
                      <p:stCondLst>
                        <p:cond delay="indefinite"/>
                      </p:stCondLst>
                      <p:childTnLst>
                        <p:par>
                          <p:cTn id="364" fill="hold" nodeType="withGroup">
                            <p:stCondLst>
                              <p:cond delay="0"/>
                            </p:stCondLst>
                            <p:childTnLst>
                              <p:par>
                                <p:cTn id="365" presetID="23" presetClass="entr" presetSubtype="272" fill="hold" grpId="0" nodeType="clickEffect">
                                  <p:stCondLst>
                                    <p:cond delay="0"/>
                                  </p:stCondLst>
                                  <p:childTnLst>
                                    <p:set>
                                      <p:cBhvr>
                                        <p:cTn id="366" dur="1" fill="hold">
                                          <p:stCondLst>
                                            <p:cond delay="0"/>
                                          </p:stCondLst>
                                        </p:cTn>
                                        <p:tgtEl>
                                          <p:spTgt spid="1601853"/>
                                        </p:tgtEl>
                                        <p:attrNameLst>
                                          <p:attrName>style.visibility</p:attrName>
                                        </p:attrNameLst>
                                      </p:cBhvr>
                                      <p:to>
                                        <p:strVal val="visible"/>
                                      </p:to>
                                    </p:set>
                                    <p:anim calcmode="lin" valueType="num">
                                      <p:cBhvr>
                                        <p:cTn id="367" dur="500" fill="hold"/>
                                        <p:tgtEl>
                                          <p:spTgt spid="1601853"/>
                                        </p:tgtEl>
                                        <p:attrNameLst>
                                          <p:attrName>ppt_w</p:attrName>
                                        </p:attrNameLst>
                                      </p:cBhvr>
                                      <p:tavLst>
                                        <p:tav tm="0">
                                          <p:val>
                                            <p:strVal val="2/3*#ppt_w"/>
                                          </p:val>
                                        </p:tav>
                                        <p:tav tm="100000">
                                          <p:val>
                                            <p:strVal val="#ppt_w"/>
                                          </p:val>
                                        </p:tav>
                                      </p:tavLst>
                                    </p:anim>
                                    <p:anim calcmode="lin" valueType="num">
                                      <p:cBhvr>
                                        <p:cTn id="368" dur="500" fill="hold"/>
                                        <p:tgtEl>
                                          <p:spTgt spid="1601853"/>
                                        </p:tgtEl>
                                        <p:attrNameLst>
                                          <p:attrName>ppt_h</p:attrName>
                                        </p:attrNameLst>
                                      </p:cBhvr>
                                      <p:tavLst>
                                        <p:tav tm="0">
                                          <p:val>
                                            <p:strVal val="2/3*#ppt_h"/>
                                          </p:val>
                                        </p:tav>
                                        <p:tav tm="100000">
                                          <p:val>
                                            <p:strVal val="#ppt_h"/>
                                          </p:val>
                                        </p:tav>
                                      </p:tavLst>
                                    </p:anim>
                                  </p:childTnLst>
                                </p:cTn>
                              </p:par>
                            </p:childTnLst>
                          </p:cTn>
                        </p:par>
                      </p:childTnLst>
                    </p:cTn>
                  </p:par>
                  <p:par>
                    <p:cTn id="369" fill="hold" nodeType="clickPar">
                      <p:stCondLst>
                        <p:cond delay="indefinite"/>
                      </p:stCondLst>
                      <p:childTnLst>
                        <p:par>
                          <p:cTn id="370" fill="hold" nodeType="withGroup">
                            <p:stCondLst>
                              <p:cond delay="0"/>
                            </p:stCondLst>
                            <p:childTnLst>
                              <p:par>
                                <p:cTn id="371" presetID="23" presetClass="entr" presetSubtype="16" fill="hold" grpId="0" nodeType="clickEffect">
                                  <p:stCondLst>
                                    <p:cond delay="0"/>
                                  </p:stCondLst>
                                  <p:childTnLst>
                                    <p:set>
                                      <p:cBhvr>
                                        <p:cTn id="372" dur="1" fill="hold">
                                          <p:stCondLst>
                                            <p:cond delay="0"/>
                                          </p:stCondLst>
                                        </p:cTn>
                                        <p:tgtEl>
                                          <p:spTgt spid="1601570"/>
                                        </p:tgtEl>
                                        <p:attrNameLst>
                                          <p:attrName>style.visibility</p:attrName>
                                        </p:attrNameLst>
                                      </p:cBhvr>
                                      <p:to>
                                        <p:strVal val="visible"/>
                                      </p:to>
                                    </p:set>
                                    <p:anim calcmode="lin" valueType="num">
                                      <p:cBhvr>
                                        <p:cTn id="373" dur="500" fill="hold"/>
                                        <p:tgtEl>
                                          <p:spTgt spid="1601570"/>
                                        </p:tgtEl>
                                        <p:attrNameLst>
                                          <p:attrName>ppt_w</p:attrName>
                                        </p:attrNameLst>
                                      </p:cBhvr>
                                      <p:tavLst>
                                        <p:tav tm="0">
                                          <p:val>
                                            <p:fltVal val="0"/>
                                          </p:val>
                                        </p:tav>
                                        <p:tav tm="100000">
                                          <p:val>
                                            <p:strVal val="#ppt_w"/>
                                          </p:val>
                                        </p:tav>
                                      </p:tavLst>
                                    </p:anim>
                                    <p:anim calcmode="lin" valueType="num">
                                      <p:cBhvr>
                                        <p:cTn id="374" dur="500" fill="hold"/>
                                        <p:tgtEl>
                                          <p:spTgt spid="1601570"/>
                                        </p:tgtEl>
                                        <p:attrNameLst>
                                          <p:attrName>ppt_h</p:attrName>
                                        </p:attrNameLst>
                                      </p:cBhvr>
                                      <p:tavLst>
                                        <p:tav tm="0">
                                          <p:val>
                                            <p:fltVal val="0"/>
                                          </p:val>
                                        </p:tav>
                                        <p:tav tm="100000">
                                          <p:val>
                                            <p:strVal val="#ppt_h"/>
                                          </p:val>
                                        </p:tav>
                                      </p:tavLst>
                                    </p:anim>
                                  </p:childTnLst>
                                </p:cTn>
                              </p:par>
                            </p:childTnLst>
                          </p:cTn>
                        </p:par>
                      </p:childTnLst>
                    </p:cTn>
                  </p:par>
                  <p:par>
                    <p:cTn id="375" fill="hold" nodeType="clickPar">
                      <p:stCondLst>
                        <p:cond delay="indefinite"/>
                      </p:stCondLst>
                      <p:childTnLst>
                        <p:par>
                          <p:cTn id="376" fill="hold" nodeType="withGroup">
                            <p:stCondLst>
                              <p:cond delay="0"/>
                            </p:stCondLst>
                            <p:childTnLst>
                              <p:par>
                                <p:cTn id="377" presetID="23" presetClass="entr" presetSubtype="272" fill="hold" nodeType="clickEffect">
                                  <p:stCondLst>
                                    <p:cond delay="0"/>
                                  </p:stCondLst>
                                  <p:childTnLst>
                                    <p:set>
                                      <p:cBhvr>
                                        <p:cTn id="378" dur="1" fill="hold">
                                          <p:stCondLst>
                                            <p:cond delay="0"/>
                                          </p:stCondLst>
                                        </p:cTn>
                                        <p:tgtEl>
                                          <p:spTgt spid="1601879"/>
                                        </p:tgtEl>
                                        <p:attrNameLst>
                                          <p:attrName>style.visibility</p:attrName>
                                        </p:attrNameLst>
                                      </p:cBhvr>
                                      <p:to>
                                        <p:strVal val="visible"/>
                                      </p:to>
                                    </p:set>
                                    <p:anim calcmode="lin" valueType="num">
                                      <p:cBhvr>
                                        <p:cTn id="379" dur="500" fill="hold"/>
                                        <p:tgtEl>
                                          <p:spTgt spid="1601879"/>
                                        </p:tgtEl>
                                        <p:attrNameLst>
                                          <p:attrName>ppt_w</p:attrName>
                                        </p:attrNameLst>
                                      </p:cBhvr>
                                      <p:tavLst>
                                        <p:tav tm="0">
                                          <p:val>
                                            <p:strVal val="2/3*#ppt_w"/>
                                          </p:val>
                                        </p:tav>
                                        <p:tav tm="100000">
                                          <p:val>
                                            <p:strVal val="#ppt_w"/>
                                          </p:val>
                                        </p:tav>
                                      </p:tavLst>
                                    </p:anim>
                                    <p:anim calcmode="lin" valueType="num">
                                      <p:cBhvr>
                                        <p:cTn id="380" dur="500" fill="hold"/>
                                        <p:tgtEl>
                                          <p:spTgt spid="1601879"/>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1601879"/>
                                        </p:tgtEl>
                                        <p:attrNameLst>
                                          <p:attrName>style.visibility</p:attrName>
                                        </p:attrNameLst>
                                      </p:cBhvr>
                                      <p:to>
                                        <p:strVal val="hidden"/>
                                      </p:to>
                                    </p:set>
                                  </p:subTnLst>
                                </p:cTn>
                              </p:par>
                            </p:childTnLst>
                          </p:cTn>
                        </p:par>
                      </p:childTnLst>
                    </p:cTn>
                  </p:par>
                  <p:par>
                    <p:cTn id="381" fill="hold" nodeType="clickPar">
                      <p:stCondLst>
                        <p:cond delay="indefinite"/>
                      </p:stCondLst>
                      <p:childTnLst>
                        <p:par>
                          <p:cTn id="382" fill="hold" nodeType="withGroup">
                            <p:stCondLst>
                              <p:cond delay="0"/>
                            </p:stCondLst>
                            <p:childTnLst>
                              <p:par>
                                <p:cTn id="383" presetID="23" presetClass="entr" presetSubtype="16" fill="hold" grpId="0" nodeType="clickEffect">
                                  <p:stCondLst>
                                    <p:cond delay="0"/>
                                  </p:stCondLst>
                                  <p:childTnLst>
                                    <p:set>
                                      <p:cBhvr>
                                        <p:cTn id="384" dur="1" fill="hold">
                                          <p:stCondLst>
                                            <p:cond delay="0"/>
                                          </p:stCondLst>
                                        </p:cTn>
                                        <p:tgtEl>
                                          <p:spTgt spid="1601571"/>
                                        </p:tgtEl>
                                        <p:attrNameLst>
                                          <p:attrName>style.visibility</p:attrName>
                                        </p:attrNameLst>
                                      </p:cBhvr>
                                      <p:to>
                                        <p:strVal val="visible"/>
                                      </p:to>
                                    </p:set>
                                    <p:anim calcmode="lin" valueType="num">
                                      <p:cBhvr>
                                        <p:cTn id="385" dur="500" fill="hold"/>
                                        <p:tgtEl>
                                          <p:spTgt spid="1601571"/>
                                        </p:tgtEl>
                                        <p:attrNameLst>
                                          <p:attrName>ppt_w</p:attrName>
                                        </p:attrNameLst>
                                      </p:cBhvr>
                                      <p:tavLst>
                                        <p:tav tm="0">
                                          <p:val>
                                            <p:fltVal val="0"/>
                                          </p:val>
                                        </p:tav>
                                        <p:tav tm="100000">
                                          <p:val>
                                            <p:strVal val="#ppt_w"/>
                                          </p:val>
                                        </p:tav>
                                      </p:tavLst>
                                    </p:anim>
                                    <p:anim calcmode="lin" valueType="num">
                                      <p:cBhvr>
                                        <p:cTn id="386" dur="500" fill="hold"/>
                                        <p:tgtEl>
                                          <p:spTgt spid="1601571"/>
                                        </p:tgtEl>
                                        <p:attrNameLst>
                                          <p:attrName>ppt_h</p:attrName>
                                        </p:attrNameLst>
                                      </p:cBhvr>
                                      <p:tavLst>
                                        <p:tav tm="0">
                                          <p:val>
                                            <p:fltVal val="0"/>
                                          </p:val>
                                        </p:tav>
                                        <p:tav tm="100000">
                                          <p:val>
                                            <p:strVal val="#ppt_h"/>
                                          </p:val>
                                        </p:tav>
                                      </p:tavLst>
                                    </p:anim>
                                  </p:childTnLst>
                                </p:cTn>
                              </p:par>
                            </p:childTnLst>
                          </p:cTn>
                        </p:par>
                      </p:childTnLst>
                    </p:cTn>
                  </p:par>
                  <p:par>
                    <p:cTn id="387" fill="hold" nodeType="clickPar">
                      <p:stCondLst>
                        <p:cond delay="indefinite"/>
                      </p:stCondLst>
                      <p:childTnLst>
                        <p:par>
                          <p:cTn id="388" fill="hold" nodeType="withGroup">
                            <p:stCondLst>
                              <p:cond delay="0"/>
                            </p:stCondLst>
                            <p:childTnLst>
                              <p:par>
                                <p:cTn id="389" presetID="23" presetClass="entr" presetSubtype="16" fill="hold" grpId="0" nodeType="clickEffect">
                                  <p:stCondLst>
                                    <p:cond delay="0"/>
                                  </p:stCondLst>
                                  <p:childTnLst>
                                    <p:set>
                                      <p:cBhvr>
                                        <p:cTn id="390" dur="1" fill="hold">
                                          <p:stCondLst>
                                            <p:cond delay="0"/>
                                          </p:stCondLst>
                                        </p:cTn>
                                        <p:tgtEl>
                                          <p:spTgt spid="1601572"/>
                                        </p:tgtEl>
                                        <p:attrNameLst>
                                          <p:attrName>style.visibility</p:attrName>
                                        </p:attrNameLst>
                                      </p:cBhvr>
                                      <p:to>
                                        <p:strVal val="visible"/>
                                      </p:to>
                                    </p:set>
                                    <p:anim calcmode="lin" valueType="num">
                                      <p:cBhvr>
                                        <p:cTn id="391" dur="500" fill="hold"/>
                                        <p:tgtEl>
                                          <p:spTgt spid="1601572"/>
                                        </p:tgtEl>
                                        <p:attrNameLst>
                                          <p:attrName>ppt_w</p:attrName>
                                        </p:attrNameLst>
                                      </p:cBhvr>
                                      <p:tavLst>
                                        <p:tav tm="0">
                                          <p:val>
                                            <p:fltVal val="0"/>
                                          </p:val>
                                        </p:tav>
                                        <p:tav tm="100000">
                                          <p:val>
                                            <p:strVal val="#ppt_w"/>
                                          </p:val>
                                        </p:tav>
                                      </p:tavLst>
                                    </p:anim>
                                    <p:anim calcmode="lin" valueType="num">
                                      <p:cBhvr>
                                        <p:cTn id="392" dur="500" fill="hold"/>
                                        <p:tgtEl>
                                          <p:spTgt spid="1601572"/>
                                        </p:tgtEl>
                                        <p:attrNameLst>
                                          <p:attrName>ppt_h</p:attrName>
                                        </p:attrNameLst>
                                      </p:cBhvr>
                                      <p:tavLst>
                                        <p:tav tm="0">
                                          <p:val>
                                            <p:fltVal val="0"/>
                                          </p:val>
                                        </p:tav>
                                        <p:tav tm="100000">
                                          <p:val>
                                            <p:strVal val="#ppt_h"/>
                                          </p:val>
                                        </p:tav>
                                      </p:tavLst>
                                    </p:anim>
                                  </p:childTnLst>
                                </p:cTn>
                              </p:par>
                            </p:childTnLst>
                          </p:cTn>
                        </p:par>
                      </p:childTnLst>
                    </p:cTn>
                  </p:par>
                  <p:par>
                    <p:cTn id="393" fill="hold" nodeType="clickPar">
                      <p:stCondLst>
                        <p:cond delay="indefinite"/>
                      </p:stCondLst>
                      <p:childTnLst>
                        <p:par>
                          <p:cTn id="394" fill="hold" nodeType="withGroup">
                            <p:stCondLst>
                              <p:cond delay="0"/>
                            </p:stCondLst>
                            <p:childTnLst>
                              <p:par>
                                <p:cTn id="395" presetID="23" presetClass="entr" presetSubtype="272" fill="hold" grpId="0" nodeType="clickEffect">
                                  <p:stCondLst>
                                    <p:cond delay="0"/>
                                  </p:stCondLst>
                                  <p:childTnLst>
                                    <p:set>
                                      <p:cBhvr>
                                        <p:cTn id="396" dur="1" fill="hold">
                                          <p:stCondLst>
                                            <p:cond delay="0"/>
                                          </p:stCondLst>
                                        </p:cTn>
                                        <p:tgtEl>
                                          <p:spTgt spid="1601854"/>
                                        </p:tgtEl>
                                        <p:attrNameLst>
                                          <p:attrName>style.visibility</p:attrName>
                                        </p:attrNameLst>
                                      </p:cBhvr>
                                      <p:to>
                                        <p:strVal val="visible"/>
                                      </p:to>
                                    </p:set>
                                    <p:anim calcmode="lin" valueType="num">
                                      <p:cBhvr>
                                        <p:cTn id="397" dur="500" fill="hold"/>
                                        <p:tgtEl>
                                          <p:spTgt spid="1601854"/>
                                        </p:tgtEl>
                                        <p:attrNameLst>
                                          <p:attrName>ppt_w</p:attrName>
                                        </p:attrNameLst>
                                      </p:cBhvr>
                                      <p:tavLst>
                                        <p:tav tm="0">
                                          <p:val>
                                            <p:strVal val="2/3*#ppt_w"/>
                                          </p:val>
                                        </p:tav>
                                        <p:tav tm="100000">
                                          <p:val>
                                            <p:strVal val="#ppt_w"/>
                                          </p:val>
                                        </p:tav>
                                      </p:tavLst>
                                    </p:anim>
                                    <p:anim calcmode="lin" valueType="num">
                                      <p:cBhvr>
                                        <p:cTn id="398" dur="500" fill="hold"/>
                                        <p:tgtEl>
                                          <p:spTgt spid="1601854"/>
                                        </p:tgtEl>
                                        <p:attrNameLst>
                                          <p:attrName>ppt_h</p:attrName>
                                        </p:attrNameLst>
                                      </p:cBhvr>
                                      <p:tavLst>
                                        <p:tav tm="0">
                                          <p:val>
                                            <p:strVal val="2/3*#ppt_h"/>
                                          </p:val>
                                        </p:tav>
                                        <p:tav tm="100000">
                                          <p:val>
                                            <p:strVal val="#ppt_h"/>
                                          </p:val>
                                        </p:tav>
                                      </p:tavLst>
                                    </p:anim>
                                  </p:childTnLst>
                                </p:cTn>
                              </p:par>
                            </p:childTnLst>
                          </p:cTn>
                        </p:par>
                      </p:childTnLst>
                    </p:cTn>
                  </p:par>
                  <p:par>
                    <p:cTn id="399" fill="hold" nodeType="clickPar">
                      <p:stCondLst>
                        <p:cond delay="indefinite"/>
                      </p:stCondLst>
                      <p:childTnLst>
                        <p:par>
                          <p:cTn id="400" fill="hold" nodeType="withGroup">
                            <p:stCondLst>
                              <p:cond delay="0"/>
                            </p:stCondLst>
                            <p:childTnLst>
                              <p:par>
                                <p:cTn id="401" presetID="23" presetClass="entr" presetSubtype="16" fill="hold" grpId="0" nodeType="clickEffect">
                                  <p:stCondLst>
                                    <p:cond delay="0"/>
                                  </p:stCondLst>
                                  <p:childTnLst>
                                    <p:set>
                                      <p:cBhvr>
                                        <p:cTn id="402" dur="1" fill="hold">
                                          <p:stCondLst>
                                            <p:cond delay="0"/>
                                          </p:stCondLst>
                                        </p:cTn>
                                        <p:tgtEl>
                                          <p:spTgt spid="1601573"/>
                                        </p:tgtEl>
                                        <p:attrNameLst>
                                          <p:attrName>style.visibility</p:attrName>
                                        </p:attrNameLst>
                                      </p:cBhvr>
                                      <p:to>
                                        <p:strVal val="visible"/>
                                      </p:to>
                                    </p:set>
                                    <p:anim calcmode="lin" valueType="num">
                                      <p:cBhvr>
                                        <p:cTn id="403" dur="500" fill="hold"/>
                                        <p:tgtEl>
                                          <p:spTgt spid="1601573"/>
                                        </p:tgtEl>
                                        <p:attrNameLst>
                                          <p:attrName>ppt_w</p:attrName>
                                        </p:attrNameLst>
                                      </p:cBhvr>
                                      <p:tavLst>
                                        <p:tav tm="0">
                                          <p:val>
                                            <p:fltVal val="0"/>
                                          </p:val>
                                        </p:tav>
                                        <p:tav tm="100000">
                                          <p:val>
                                            <p:strVal val="#ppt_w"/>
                                          </p:val>
                                        </p:tav>
                                      </p:tavLst>
                                    </p:anim>
                                    <p:anim calcmode="lin" valueType="num">
                                      <p:cBhvr>
                                        <p:cTn id="404" dur="500" fill="hold"/>
                                        <p:tgtEl>
                                          <p:spTgt spid="1601573"/>
                                        </p:tgtEl>
                                        <p:attrNameLst>
                                          <p:attrName>ppt_h</p:attrName>
                                        </p:attrNameLst>
                                      </p:cBhvr>
                                      <p:tavLst>
                                        <p:tav tm="0">
                                          <p:val>
                                            <p:fltVal val="0"/>
                                          </p:val>
                                        </p:tav>
                                        <p:tav tm="100000">
                                          <p:val>
                                            <p:strVal val="#ppt_h"/>
                                          </p:val>
                                        </p:tav>
                                      </p:tavLst>
                                    </p:anim>
                                  </p:childTnLst>
                                </p:cTn>
                              </p:par>
                            </p:childTnLst>
                          </p:cTn>
                        </p:par>
                      </p:childTnLst>
                    </p:cTn>
                  </p:par>
                  <p:par>
                    <p:cTn id="405" fill="hold" nodeType="clickPar">
                      <p:stCondLst>
                        <p:cond delay="indefinite"/>
                      </p:stCondLst>
                      <p:childTnLst>
                        <p:par>
                          <p:cTn id="406" fill="hold" nodeType="withGroup">
                            <p:stCondLst>
                              <p:cond delay="0"/>
                            </p:stCondLst>
                            <p:childTnLst>
                              <p:par>
                                <p:cTn id="407" presetID="23" presetClass="entr" presetSubtype="16" fill="hold" grpId="0" nodeType="clickEffect">
                                  <p:stCondLst>
                                    <p:cond delay="0"/>
                                  </p:stCondLst>
                                  <p:childTnLst>
                                    <p:set>
                                      <p:cBhvr>
                                        <p:cTn id="408" dur="1" fill="hold">
                                          <p:stCondLst>
                                            <p:cond delay="0"/>
                                          </p:stCondLst>
                                        </p:cTn>
                                        <p:tgtEl>
                                          <p:spTgt spid="1601574"/>
                                        </p:tgtEl>
                                        <p:attrNameLst>
                                          <p:attrName>style.visibility</p:attrName>
                                        </p:attrNameLst>
                                      </p:cBhvr>
                                      <p:to>
                                        <p:strVal val="visible"/>
                                      </p:to>
                                    </p:set>
                                    <p:anim calcmode="lin" valueType="num">
                                      <p:cBhvr>
                                        <p:cTn id="409" dur="500" fill="hold"/>
                                        <p:tgtEl>
                                          <p:spTgt spid="1601574"/>
                                        </p:tgtEl>
                                        <p:attrNameLst>
                                          <p:attrName>ppt_w</p:attrName>
                                        </p:attrNameLst>
                                      </p:cBhvr>
                                      <p:tavLst>
                                        <p:tav tm="0">
                                          <p:val>
                                            <p:fltVal val="0"/>
                                          </p:val>
                                        </p:tav>
                                        <p:tav tm="100000">
                                          <p:val>
                                            <p:strVal val="#ppt_w"/>
                                          </p:val>
                                        </p:tav>
                                      </p:tavLst>
                                    </p:anim>
                                    <p:anim calcmode="lin" valueType="num">
                                      <p:cBhvr>
                                        <p:cTn id="410" dur="500" fill="hold"/>
                                        <p:tgtEl>
                                          <p:spTgt spid="1601574"/>
                                        </p:tgtEl>
                                        <p:attrNameLst>
                                          <p:attrName>ppt_h</p:attrName>
                                        </p:attrNameLst>
                                      </p:cBhvr>
                                      <p:tavLst>
                                        <p:tav tm="0">
                                          <p:val>
                                            <p:fltVal val="0"/>
                                          </p:val>
                                        </p:tav>
                                        <p:tav tm="100000">
                                          <p:val>
                                            <p:strVal val="#ppt_h"/>
                                          </p:val>
                                        </p:tav>
                                      </p:tavLst>
                                    </p:anim>
                                  </p:childTnLst>
                                </p:cTn>
                              </p:par>
                            </p:childTnLst>
                          </p:cTn>
                        </p:par>
                      </p:childTnLst>
                    </p:cTn>
                  </p:par>
                  <p:par>
                    <p:cTn id="411" fill="hold" nodeType="clickPar">
                      <p:stCondLst>
                        <p:cond delay="indefinite"/>
                      </p:stCondLst>
                      <p:childTnLst>
                        <p:par>
                          <p:cTn id="412" fill="hold" nodeType="withGroup">
                            <p:stCondLst>
                              <p:cond delay="0"/>
                            </p:stCondLst>
                            <p:childTnLst>
                              <p:par>
                                <p:cTn id="413" presetID="23" presetClass="entr" presetSubtype="272" fill="hold" grpId="0" nodeType="clickEffect">
                                  <p:stCondLst>
                                    <p:cond delay="0"/>
                                  </p:stCondLst>
                                  <p:childTnLst>
                                    <p:set>
                                      <p:cBhvr>
                                        <p:cTn id="414" dur="1" fill="hold">
                                          <p:stCondLst>
                                            <p:cond delay="0"/>
                                          </p:stCondLst>
                                        </p:cTn>
                                        <p:tgtEl>
                                          <p:spTgt spid="1601855"/>
                                        </p:tgtEl>
                                        <p:attrNameLst>
                                          <p:attrName>style.visibility</p:attrName>
                                        </p:attrNameLst>
                                      </p:cBhvr>
                                      <p:to>
                                        <p:strVal val="visible"/>
                                      </p:to>
                                    </p:set>
                                    <p:anim calcmode="lin" valueType="num">
                                      <p:cBhvr>
                                        <p:cTn id="415" dur="500" fill="hold"/>
                                        <p:tgtEl>
                                          <p:spTgt spid="1601855"/>
                                        </p:tgtEl>
                                        <p:attrNameLst>
                                          <p:attrName>ppt_w</p:attrName>
                                        </p:attrNameLst>
                                      </p:cBhvr>
                                      <p:tavLst>
                                        <p:tav tm="0">
                                          <p:val>
                                            <p:strVal val="2/3*#ppt_w"/>
                                          </p:val>
                                        </p:tav>
                                        <p:tav tm="100000">
                                          <p:val>
                                            <p:strVal val="#ppt_w"/>
                                          </p:val>
                                        </p:tav>
                                      </p:tavLst>
                                    </p:anim>
                                    <p:anim calcmode="lin" valueType="num">
                                      <p:cBhvr>
                                        <p:cTn id="416" dur="500" fill="hold"/>
                                        <p:tgtEl>
                                          <p:spTgt spid="1601855"/>
                                        </p:tgtEl>
                                        <p:attrNameLst>
                                          <p:attrName>ppt_h</p:attrName>
                                        </p:attrNameLst>
                                      </p:cBhvr>
                                      <p:tavLst>
                                        <p:tav tm="0">
                                          <p:val>
                                            <p:strVal val="2/3*#ppt_h"/>
                                          </p:val>
                                        </p:tav>
                                        <p:tav tm="100000">
                                          <p:val>
                                            <p:strVal val="#ppt_h"/>
                                          </p:val>
                                        </p:tav>
                                      </p:tavLst>
                                    </p:anim>
                                  </p:childTnLst>
                                </p:cTn>
                              </p:par>
                            </p:childTnLst>
                          </p:cTn>
                        </p:par>
                      </p:childTnLst>
                    </p:cTn>
                  </p:par>
                  <p:par>
                    <p:cTn id="417" fill="hold" nodeType="clickPar">
                      <p:stCondLst>
                        <p:cond delay="indefinite"/>
                      </p:stCondLst>
                      <p:childTnLst>
                        <p:par>
                          <p:cTn id="418" fill="hold" nodeType="withGroup">
                            <p:stCondLst>
                              <p:cond delay="0"/>
                            </p:stCondLst>
                            <p:childTnLst>
                              <p:par>
                                <p:cTn id="419" presetID="23" presetClass="entr" presetSubtype="16" fill="hold" grpId="0" nodeType="clickEffect">
                                  <p:stCondLst>
                                    <p:cond delay="0"/>
                                  </p:stCondLst>
                                  <p:childTnLst>
                                    <p:set>
                                      <p:cBhvr>
                                        <p:cTn id="420" dur="1" fill="hold">
                                          <p:stCondLst>
                                            <p:cond delay="0"/>
                                          </p:stCondLst>
                                        </p:cTn>
                                        <p:tgtEl>
                                          <p:spTgt spid="1601575"/>
                                        </p:tgtEl>
                                        <p:attrNameLst>
                                          <p:attrName>style.visibility</p:attrName>
                                        </p:attrNameLst>
                                      </p:cBhvr>
                                      <p:to>
                                        <p:strVal val="visible"/>
                                      </p:to>
                                    </p:set>
                                    <p:anim calcmode="lin" valueType="num">
                                      <p:cBhvr>
                                        <p:cTn id="421" dur="500" fill="hold"/>
                                        <p:tgtEl>
                                          <p:spTgt spid="1601575"/>
                                        </p:tgtEl>
                                        <p:attrNameLst>
                                          <p:attrName>ppt_w</p:attrName>
                                        </p:attrNameLst>
                                      </p:cBhvr>
                                      <p:tavLst>
                                        <p:tav tm="0">
                                          <p:val>
                                            <p:fltVal val="0"/>
                                          </p:val>
                                        </p:tav>
                                        <p:tav tm="100000">
                                          <p:val>
                                            <p:strVal val="#ppt_w"/>
                                          </p:val>
                                        </p:tav>
                                      </p:tavLst>
                                    </p:anim>
                                    <p:anim calcmode="lin" valueType="num">
                                      <p:cBhvr>
                                        <p:cTn id="422" dur="500" fill="hold"/>
                                        <p:tgtEl>
                                          <p:spTgt spid="1601575"/>
                                        </p:tgtEl>
                                        <p:attrNameLst>
                                          <p:attrName>ppt_h</p:attrName>
                                        </p:attrNameLst>
                                      </p:cBhvr>
                                      <p:tavLst>
                                        <p:tav tm="0">
                                          <p:val>
                                            <p:fltVal val="0"/>
                                          </p:val>
                                        </p:tav>
                                        <p:tav tm="100000">
                                          <p:val>
                                            <p:strVal val="#ppt_h"/>
                                          </p:val>
                                        </p:tav>
                                      </p:tavLst>
                                    </p:anim>
                                  </p:childTnLst>
                                </p:cTn>
                              </p:par>
                            </p:childTnLst>
                          </p:cTn>
                        </p:par>
                      </p:childTnLst>
                    </p:cTn>
                  </p:par>
                  <p:par>
                    <p:cTn id="423" fill="hold" nodeType="clickPar">
                      <p:stCondLst>
                        <p:cond delay="indefinite"/>
                      </p:stCondLst>
                      <p:childTnLst>
                        <p:par>
                          <p:cTn id="424" fill="hold" nodeType="withGroup">
                            <p:stCondLst>
                              <p:cond delay="0"/>
                            </p:stCondLst>
                            <p:childTnLst>
                              <p:par>
                                <p:cTn id="425" presetID="23" presetClass="entr" presetSubtype="16" fill="hold" grpId="0" nodeType="clickEffect">
                                  <p:stCondLst>
                                    <p:cond delay="0"/>
                                  </p:stCondLst>
                                  <p:childTnLst>
                                    <p:set>
                                      <p:cBhvr>
                                        <p:cTn id="426" dur="1" fill="hold">
                                          <p:stCondLst>
                                            <p:cond delay="0"/>
                                          </p:stCondLst>
                                        </p:cTn>
                                        <p:tgtEl>
                                          <p:spTgt spid="1601576"/>
                                        </p:tgtEl>
                                        <p:attrNameLst>
                                          <p:attrName>style.visibility</p:attrName>
                                        </p:attrNameLst>
                                      </p:cBhvr>
                                      <p:to>
                                        <p:strVal val="visible"/>
                                      </p:to>
                                    </p:set>
                                    <p:anim calcmode="lin" valueType="num">
                                      <p:cBhvr>
                                        <p:cTn id="427" dur="500" fill="hold"/>
                                        <p:tgtEl>
                                          <p:spTgt spid="1601576"/>
                                        </p:tgtEl>
                                        <p:attrNameLst>
                                          <p:attrName>ppt_w</p:attrName>
                                        </p:attrNameLst>
                                      </p:cBhvr>
                                      <p:tavLst>
                                        <p:tav tm="0">
                                          <p:val>
                                            <p:fltVal val="0"/>
                                          </p:val>
                                        </p:tav>
                                        <p:tav tm="100000">
                                          <p:val>
                                            <p:strVal val="#ppt_w"/>
                                          </p:val>
                                        </p:tav>
                                      </p:tavLst>
                                    </p:anim>
                                    <p:anim calcmode="lin" valueType="num">
                                      <p:cBhvr>
                                        <p:cTn id="428" dur="500" fill="hold"/>
                                        <p:tgtEl>
                                          <p:spTgt spid="1601576"/>
                                        </p:tgtEl>
                                        <p:attrNameLst>
                                          <p:attrName>ppt_h</p:attrName>
                                        </p:attrNameLst>
                                      </p:cBhvr>
                                      <p:tavLst>
                                        <p:tav tm="0">
                                          <p:val>
                                            <p:fltVal val="0"/>
                                          </p:val>
                                        </p:tav>
                                        <p:tav tm="100000">
                                          <p:val>
                                            <p:strVal val="#ppt_h"/>
                                          </p:val>
                                        </p:tav>
                                      </p:tavLst>
                                    </p:anim>
                                  </p:childTnLst>
                                </p:cTn>
                              </p:par>
                            </p:childTnLst>
                          </p:cTn>
                        </p:par>
                      </p:childTnLst>
                    </p:cTn>
                  </p:par>
                  <p:par>
                    <p:cTn id="429" fill="hold" nodeType="clickPar">
                      <p:stCondLst>
                        <p:cond delay="indefinite"/>
                      </p:stCondLst>
                      <p:childTnLst>
                        <p:par>
                          <p:cTn id="430" fill="hold" nodeType="withGroup">
                            <p:stCondLst>
                              <p:cond delay="0"/>
                            </p:stCondLst>
                            <p:childTnLst>
                              <p:par>
                                <p:cTn id="431" presetID="23" presetClass="entr" presetSubtype="16" fill="hold" grpId="0" nodeType="clickEffect">
                                  <p:stCondLst>
                                    <p:cond delay="0"/>
                                  </p:stCondLst>
                                  <p:childTnLst>
                                    <p:set>
                                      <p:cBhvr>
                                        <p:cTn id="432" dur="1" fill="hold">
                                          <p:stCondLst>
                                            <p:cond delay="0"/>
                                          </p:stCondLst>
                                        </p:cTn>
                                        <p:tgtEl>
                                          <p:spTgt spid="1601577"/>
                                        </p:tgtEl>
                                        <p:attrNameLst>
                                          <p:attrName>style.visibility</p:attrName>
                                        </p:attrNameLst>
                                      </p:cBhvr>
                                      <p:to>
                                        <p:strVal val="visible"/>
                                      </p:to>
                                    </p:set>
                                    <p:anim calcmode="lin" valueType="num">
                                      <p:cBhvr>
                                        <p:cTn id="433" dur="500" fill="hold"/>
                                        <p:tgtEl>
                                          <p:spTgt spid="1601577"/>
                                        </p:tgtEl>
                                        <p:attrNameLst>
                                          <p:attrName>ppt_w</p:attrName>
                                        </p:attrNameLst>
                                      </p:cBhvr>
                                      <p:tavLst>
                                        <p:tav tm="0">
                                          <p:val>
                                            <p:fltVal val="0"/>
                                          </p:val>
                                        </p:tav>
                                        <p:tav tm="100000">
                                          <p:val>
                                            <p:strVal val="#ppt_w"/>
                                          </p:val>
                                        </p:tav>
                                      </p:tavLst>
                                    </p:anim>
                                    <p:anim calcmode="lin" valueType="num">
                                      <p:cBhvr>
                                        <p:cTn id="434" dur="500" fill="hold"/>
                                        <p:tgtEl>
                                          <p:spTgt spid="1601577"/>
                                        </p:tgtEl>
                                        <p:attrNameLst>
                                          <p:attrName>ppt_h</p:attrName>
                                        </p:attrNameLst>
                                      </p:cBhvr>
                                      <p:tavLst>
                                        <p:tav tm="0">
                                          <p:val>
                                            <p:fltVal val="0"/>
                                          </p:val>
                                        </p:tav>
                                        <p:tav tm="100000">
                                          <p:val>
                                            <p:strVal val="#ppt_h"/>
                                          </p:val>
                                        </p:tav>
                                      </p:tavLst>
                                    </p:anim>
                                  </p:childTnLst>
                                </p:cTn>
                              </p:par>
                            </p:childTnLst>
                          </p:cTn>
                        </p:par>
                      </p:childTnLst>
                    </p:cTn>
                  </p:par>
                  <p:par>
                    <p:cTn id="435" fill="hold" nodeType="clickPar">
                      <p:stCondLst>
                        <p:cond delay="indefinite"/>
                      </p:stCondLst>
                      <p:childTnLst>
                        <p:par>
                          <p:cTn id="436" fill="hold" nodeType="withGroup">
                            <p:stCondLst>
                              <p:cond delay="0"/>
                            </p:stCondLst>
                            <p:childTnLst>
                              <p:par>
                                <p:cTn id="437" presetID="23" presetClass="entr" presetSubtype="272" fill="hold" grpId="0" nodeType="clickEffect">
                                  <p:stCondLst>
                                    <p:cond delay="0"/>
                                  </p:stCondLst>
                                  <p:childTnLst>
                                    <p:set>
                                      <p:cBhvr>
                                        <p:cTn id="438" dur="1" fill="hold">
                                          <p:stCondLst>
                                            <p:cond delay="0"/>
                                          </p:stCondLst>
                                        </p:cTn>
                                        <p:tgtEl>
                                          <p:spTgt spid="1601856"/>
                                        </p:tgtEl>
                                        <p:attrNameLst>
                                          <p:attrName>style.visibility</p:attrName>
                                        </p:attrNameLst>
                                      </p:cBhvr>
                                      <p:to>
                                        <p:strVal val="visible"/>
                                      </p:to>
                                    </p:set>
                                    <p:anim calcmode="lin" valueType="num">
                                      <p:cBhvr>
                                        <p:cTn id="439" dur="500" fill="hold"/>
                                        <p:tgtEl>
                                          <p:spTgt spid="1601856"/>
                                        </p:tgtEl>
                                        <p:attrNameLst>
                                          <p:attrName>ppt_w</p:attrName>
                                        </p:attrNameLst>
                                      </p:cBhvr>
                                      <p:tavLst>
                                        <p:tav tm="0">
                                          <p:val>
                                            <p:strVal val="2/3*#ppt_w"/>
                                          </p:val>
                                        </p:tav>
                                        <p:tav tm="100000">
                                          <p:val>
                                            <p:strVal val="#ppt_w"/>
                                          </p:val>
                                        </p:tav>
                                      </p:tavLst>
                                    </p:anim>
                                    <p:anim calcmode="lin" valueType="num">
                                      <p:cBhvr>
                                        <p:cTn id="440" dur="500" fill="hold"/>
                                        <p:tgtEl>
                                          <p:spTgt spid="1601856"/>
                                        </p:tgtEl>
                                        <p:attrNameLst>
                                          <p:attrName>ppt_h</p:attrName>
                                        </p:attrNameLst>
                                      </p:cBhvr>
                                      <p:tavLst>
                                        <p:tav tm="0">
                                          <p:val>
                                            <p:strVal val="2/3*#ppt_h"/>
                                          </p:val>
                                        </p:tav>
                                        <p:tav tm="100000">
                                          <p:val>
                                            <p:strVal val="#ppt_h"/>
                                          </p:val>
                                        </p:tav>
                                      </p:tavLst>
                                    </p:anim>
                                  </p:childTnLst>
                                </p:cTn>
                              </p:par>
                            </p:childTnLst>
                          </p:cTn>
                        </p:par>
                      </p:childTnLst>
                    </p:cTn>
                  </p:par>
                  <p:par>
                    <p:cTn id="441" fill="hold" nodeType="clickPar">
                      <p:stCondLst>
                        <p:cond delay="indefinite"/>
                      </p:stCondLst>
                      <p:childTnLst>
                        <p:par>
                          <p:cTn id="442" fill="hold" nodeType="withGroup">
                            <p:stCondLst>
                              <p:cond delay="0"/>
                            </p:stCondLst>
                            <p:childTnLst>
                              <p:par>
                                <p:cTn id="443" presetID="23" presetClass="entr" presetSubtype="16" fill="hold" grpId="0" nodeType="clickEffect">
                                  <p:stCondLst>
                                    <p:cond delay="0"/>
                                  </p:stCondLst>
                                  <p:childTnLst>
                                    <p:set>
                                      <p:cBhvr>
                                        <p:cTn id="444" dur="1" fill="hold">
                                          <p:stCondLst>
                                            <p:cond delay="0"/>
                                          </p:stCondLst>
                                        </p:cTn>
                                        <p:tgtEl>
                                          <p:spTgt spid="1601578"/>
                                        </p:tgtEl>
                                        <p:attrNameLst>
                                          <p:attrName>style.visibility</p:attrName>
                                        </p:attrNameLst>
                                      </p:cBhvr>
                                      <p:to>
                                        <p:strVal val="visible"/>
                                      </p:to>
                                    </p:set>
                                    <p:anim calcmode="lin" valueType="num">
                                      <p:cBhvr>
                                        <p:cTn id="445" dur="500" fill="hold"/>
                                        <p:tgtEl>
                                          <p:spTgt spid="1601578"/>
                                        </p:tgtEl>
                                        <p:attrNameLst>
                                          <p:attrName>ppt_w</p:attrName>
                                        </p:attrNameLst>
                                      </p:cBhvr>
                                      <p:tavLst>
                                        <p:tav tm="0">
                                          <p:val>
                                            <p:fltVal val="0"/>
                                          </p:val>
                                        </p:tav>
                                        <p:tav tm="100000">
                                          <p:val>
                                            <p:strVal val="#ppt_w"/>
                                          </p:val>
                                        </p:tav>
                                      </p:tavLst>
                                    </p:anim>
                                    <p:anim calcmode="lin" valueType="num">
                                      <p:cBhvr>
                                        <p:cTn id="446" dur="500" fill="hold"/>
                                        <p:tgtEl>
                                          <p:spTgt spid="1601578"/>
                                        </p:tgtEl>
                                        <p:attrNameLst>
                                          <p:attrName>ppt_h</p:attrName>
                                        </p:attrNameLst>
                                      </p:cBhvr>
                                      <p:tavLst>
                                        <p:tav tm="0">
                                          <p:val>
                                            <p:fltVal val="0"/>
                                          </p:val>
                                        </p:tav>
                                        <p:tav tm="100000">
                                          <p:val>
                                            <p:strVal val="#ppt_h"/>
                                          </p:val>
                                        </p:tav>
                                      </p:tavLst>
                                    </p:anim>
                                  </p:childTnLst>
                                </p:cTn>
                              </p:par>
                            </p:childTnLst>
                          </p:cTn>
                        </p:par>
                      </p:childTnLst>
                    </p:cTn>
                  </p:par>
                  <p:par>
                    <p:cTn id="447" fill="hold" nodeType="clickPar">
                      <p:stCondLst>
                        <p:cond delay="indefinite"/>
                      </p:stCondLst>
                      <p:childTnLst>
                        <p:par>
                          <p:cTn id="448" fill="hold" nodeType="withGroup">
                            <p:stCondLst>
                              <p:cond delay="0"/>
                            </p:stCondLst>
                            <p:childTnLst>
                              <p:par>
                                <p:cTn id="449" presetID="23" presetClass="entr" presetSubtype="16" fill="hold" grpId="0" nodeType="clickEffect">
                                  <p:stCondLst>
                                    <p:cond delay="0"/>
                                  </p:stCondLst>
                                  <p:childTnLst>
                                    <p:set>
                                      <p:cBhvr>
                                        <p:cTn id="450" dur="1" fill="hold">
                                          <p:stCondLst>
                                            <p:cond delay="0"/>
                                          </p:stCondLst>
                                        </p:cTn>
                                        <p:tgtEl>
                                          <p:spTgt spid="1601579"/>
                                        </p:tgtEl>
                                        <p:attrNameLst>
                                          <p:attrName>style.visibility</p:attrName>
                                        </p:attrNameLst>
                                      </p:cBhvr>
                                      <p:to>
                                        <p:strVal val="visible"/>
                                      </p:to>
                                    </p:set>
                                    <p:anim calcmode="lin" valueType="num">
                                      <p:cBhvr>
                                        <p:cTn id="451" dur="500" fill="hold"/>
                                        <p:tgtEl>
                                          <p:spTgt spid="1601579"/>
                                        </p:tgtEl>
                                        <p:attrNameLst>
                                          <p:attrName>ppt_w</p:attrName>
                                        </p:attrNameLst>
                                      </p:cBhvr>
                                      <p:tavLst>
                                        <p:tav tm="0">
                                          <p:val>
                                            <p:fltVal val="0"/>
                                          </p:val>
                                        </p:tav>
                                        <p:tav tm="100000">
                                          <p:val>
                                            <p:strVal val="#ppt_w"/>
                                          </p:val>
                                        </p:tav>
                                      </p:tavLst>
                                    </p:anim>
                                    <p:anim calcmode="lin" valueType="num">
                                      <p:cBhvr>
                                        <p:cTn id="452" dur="500" fill="hold"/>
                                        <p:tgtEl>
                                          <p:spTgt spid="1601579"/>
                                        </p:tgtEl>
                                        <p:attrNameLst>
                                          <p:attrName>ppt_h</p:attrName>
                                        </p:attrNameLst>
                                      </p:cBhvr>
                                      <p:tavLst>
                                        <p:tav tm="0">
                                          <p:val>
                                            <p:fltVal val="0"/>
                                          </p:val>
                                        </p:tav>
                                        <p:tav tm="100000">
                                          <p:val>
                                            <p:strVal val="#ppt_h"/>
                                          </p:val>
                                        </p:tav>
                                      </p:tavLst>
                                    </p:anim>
                                  </p:childTnLst>
                                </p:cTn>
                              </p:par>
                            </p:childTnLst>
                          </p:cTn>
                        </p:par>
                      </p:childTnLst>
                    </p:cTn>
                  </p:par>
                  <p:par>
                    <p:cTn id="453" fill="hold" nodeType="clickPar">
                      <p:stCondLst>
                        <p:cond delay="indefinite"/>
                      </p:stCondLst>
                      <p:childTnLst>
                        <p:par>
                          <p:cTn id="454" fill="hold" nodeType="withGroup">
                            <p:stCondLst>
                              <p:cond delay="0"/>
                            </p:stCondLst>
                            <p:childTnLst>
                              <p:par>
                                <p:cTn id="455" presetID="23" presetClass="entr" presetSubtype="272" fill="hold" grpId="0" nodeType="clickEffect">
                                  <p:stCondLst>
                                    <p:cond delay="0"/>
                                  </p:stCondLst>
                                  <p:childTnLst>
                                    <p:set>
                                      <p:cBhvr>
                                        <p:cTn id="456" dur="1" fill="hold">
                                          <p:stCondLst>
                                            <p:cond delay="0"/>
                                          </p:stCondLst>
                                        </p:cTn>
                                        <p:tgtEl>
                                          <p:spTgt spid="1601857"/>
                                        </p:tgtEl>
                                        <p:attrNameLst>
                                          <p:attrName>style.visibility</p:attrName>
                                        </p:attrNameLst>
                                      </p:cBhvr>
                                      <p:to>
                                        <p:strVal val="visible"/>
                                      </p:to>
                                    </p:set>
                                    <p:anim calcmode="lin" valueType="num">
                                      <p:cBhvr>
                                        <p:cTn id="457" dur="500" fill="hold"/>
                                        <p:tgtEl>
                                          <p:spTgt spid="1601857"/>
                                        </p:tgtEl>
                                        <p:attrNameLst>
                                          <p:attrName>ppt_w</p:attrName>
                                        </p:attrNameLst>
                                      </p:cBhvr>
                                      <p:tavLst>
                                        <p:tav tm="0">
                                          <p:val>
                                            <p:strVal val="2/3*#ppt_w"/>
                                          </p:val>
                                        </p:tav>
                                        <p:tav tm="100000">
                                          <p:val>
                                            <p:strVal val="#ppt_w"/>
                                          </p:val>
                                        </p:tav>
                                      </p:tavLst>
                                    </p:anim>
                                    <p:anim calcmode="lin" valueType="num">
                                      <p:cBhvr>
                                        <p:cTn id="458" dur="500" fill="hold"/>
                                        <p:tgtEl>
                                          <p:spTgt spid="1601857"/>
                                        </p:tgtEl>
                                        <p:attrNameLst>
                                          <p:attrName>ppt_h</p:attrName>
                                        </p:attrNameLst>
                                      </p:cBhvr>
                                      <p:tavLst>
                                        <p:tav tm="0">
                                          <p:val>
                                            <p:strVal val="2/3*#ppt_h"/>
                                          </p:val>
                                        </p:tav>
                                        <p:tav tm="100000">
                                          <p:val>
                                            <p:strVal val="#ppt_h"/>
                                          </p:val>
                                        </p:tav>
                                      </p:tavLst>
                                    </p:anim>
                                  </p:childTnLst>
                                </p:cTn>
                              </p:par>
                            </p:childTnLst>
                          </p:cTn>
                        </p:par>
                      </p:childTnLst>
                    </p:cTn>
                  </p:par>
                  <p:par>
                    <p:cTn id="459" fill="hold" nodeType="clickPar">
                      <p:stCondLst>
                        <p:cond delay="indefinite"/>
                      </p:stCondLst>
                      <p:childTnLst>
                        <p:par>
                          <p:cTn id="460" fill="hold" nodeType="withGroup">
                            <p:stCondLst>
                              <p:cond delay="0"/>
                            </p:stCondLst>
                            <p:childTnLst>
                              <p:par>
                                <p:cTn id="461" presetID="23" presetClass="entr" presetSubtype="16" fill="hold" grpId="0" nodeType="clickEffect">
                                  <p:stCondLst>
                                    <p:cond delay="0"/>
                                  </p:stCondLst>
                                  <p:childTnLst>
                                    <p:set>
                                      <p:cBhvr>
                                        <p:cTn id="462" dur="1" fill="hold">
                                          <p:stCondLst>
                                            <p:cond delay="0"/>
                                          </p:stCondLst>
                                        </p:cTn>
                                        <p:tgtEl>
                                          <p:spTgt spid="1601580"/>
                                        </p:tgtEl>
                                        <p:attrNameLst>
                                          <p:attrName>style.visibility</p:attrName>
                                        </p:attrNameLst>
                                      </p:cBhvr>
                                      <p:to>
                                        <p:strVal val="visible"/>
                                      </p:to>
                                    </p:set>
                                    <p:anim calcmode="lin" valueType="num">
                                      <p:cBhvr>
                                        <p:cTn id="463" dur="500" fill="hold"/>
                                        <p:tgtEl>
                                          <p:spTgt spid="1601580"/>
                                        </p:tgtEl>
                                        <p:attrNameLst>
                                          <p:attrName>ppt_w</p:attrName>
                                        </p:attrNameLst>
                                      </p:cBhvr>
                                      <p:tavLst>
                                        <p:tav tm="0">
                                          <p:val>
                                            <p:fltVal val="0"/>
                                          </p:val>
                                        </p:tav>
                                        <p:tav tm="100000">
                                          <p:val>
                                            <p:strVal val="#ppt_w"/>
                                          </p:val>
                                        </p:tav>
                                      </p:tavLst>
                                    </p:anim>
                                    <p:anim calcmode="lin" valueType="num">
                                      <p:cBhvr>
                                        <p:cTn id="464" dur="500" fill="hold"/>
                                        <p:tgtEl>
                                          <p:spTgt spid="1601580"/>
                                        </p:tgtEl>
                                        <p:attrNameLst>
                                          <p:attrName>ppt_h</p:attrName>
                                        </p:attrNameLst>
                                      </p:cBhvr>
                                      <p:tavLst>
                                        <p:tav tm="0">
                                          <p:val>
                                            <p:fltVal val="0"/>
                                          </p:val>
                                        </p:tav>
                                        <p:tav tm="100000">
                                          <p:val>
                                            <p:strVal val="#ppt_h"/>
                                          </p:val>
                                        </p:tav>
                                      </p:tavLst>
                                    </p:anim>
                                  </p:childTnLst>
                                </p:cTn>
                              </p:par>
                            </p:childTnLst>
                          </p:cTn>
                        </p:par>
                      </p:childTnLst>
                    </p:cTn>
                  </p:par>
                  <p:par>
                    <p:cTn id="465" fill="hold" nodeType="clickPar">
                      <p:stCondLst>
                        <p:cond delay="indefinite"/>
                      </p:stCondLst>
                      <p:childTnLst>
                        <p:par>
                          <p:cTn id="466" fill="hold" nodeType="withGroup">
                            <p:stCondLst>
                              <p:cond delay="0"/>
                            </p:stCondLst>
                            <p:childTnLst>
                              <p:par>
                                <p:cTn id="467" presetID="23" presetClass="entr" presetSubtype="16" fill="hold" grpId="0" nodeType="clickEffect">
                                  <p:stCondLst>
                                    <p:cond delay="0"/>
                                  </p:stCondLst>
                                  <p:childTnLst>
                                    <p:set>
                                      <p:cBhvr>
                                        <p:cTn id="468" dur="1" fill="hold">
                                          <p:stCondLst>
                                            <p:cond delay="0"/>
                                          </p:stCondLst>
                                        </p:cTn>
                                        <p:tgtEl>
                                          <p:spTgt spid="1601581"/>
                                        </p:tgtEl>
                                        <p:attrNameLst>
                                          <p:attrName>style.visibility</p:attrName>
                                        </p:attrNameLst>
                                      </p:cBhvr>
                                      <p:to>
                                        <p:strVal val="visible"/>
                                      </p:to>
                                    </p:set>
                                    <p:anim calcmode="lin" valueType="num">
                                      <p:cBhvr>
                                        <p:cTn id="469" dur="500" fill="hold"/>
                                        <p:tgtEl>
                                          <p:spTgt spid="1601581"/>
                                        </p:tgtEl>
                                        <p:attrNameLst>
                                          <p:attrName>ppt_w</p:attrName>
                                        </p:attrNameLst>
                                      </p:cBhvr>
                                      <p:tavLst>
                                        <p:tav tm="0">
                                          <p:val>
                                            <p:fltVal val="0"/>
                                          </p:val>
                                        </p:tav>
                                        <p:tav tm="100000">
                                          <p:val>
                                            <p:strVal val="#ppt_w"/>
                                          </p:val>
                                        </p:tav>
                                      </p:tavLst>
                                    </p:anim>
                                    <p:anim calcmode="lin" valueType="num">
                                      <p:cBhvr>
                                        <p:cTn id="470" dur="500" fill="hold"/>
                                        <p:tgtEl>
                                          <p:spTgt spid="1601581"/>
                                        </p:tgtEl>
                                        <p:attrNameLst>
                                          <p:attrName>ppt_h</p:attrName>
                                        </p:attrNameLst>
                                      </p:cBhvr>
                                      <p:tavLst>
                                        <p:tav tm="0">
                                          <p:val>
                                            <p:fltVal val="0"/>
                                          </p:val>
                                        </p:tav>
                                        <p:tav tm="100000">
                                          <p:val>
                                            <p:strVal val="#ppt_h"/>
                                          </p:val>
                                        </p:tav>
                                      </p:tavLst>
                                    </p:anim>
                                  </p:childTnLst>
                                </p:cTn>
                              </p:par>
                            </p:childTnLst>
                          </p:cTn>
                        </p:par>
                      </p:childTnLst>
                    </p:cTn>
                  </p:par>
                  <p:par>
                    <p:cTn id="471" fill="hold" nodeType="clickPar">
                      <p:stCondLst>
                        <p:cond delay="indefinite"/>
                      </p:stCondLst>
                      <p:childTnLst>
                        <p:par>
                          <p:cTn id="472" fill="hold" nodeType="withGroup">
                            <p:stCondLst>
                              <p:cond delay="0"/>
                            </p:stCondLst>
                            <p:childTnLst>
                              <p:par>
                                <p:cTn id="473" presetID="23" presetClass="entr" presetSubtype="16" fill="hold" grpId="0" nodeType="clickEffect">
                                  <p:stCondLst>
                                    <p:cond delay="0"/>
                                  </p:stCondLst>
                                  <p:childTnLst>
                                    <p:set>
                                      <p:cBhvr>
                                        <p:cTn id="474" dur="1" fill="hold">
                                          <p:stCondLst>
                                            <p:cond delay="0"/>
                                          </p:stCondLst>
                                        </p:cTn>
                                        <p:tgtEl>
                                          <p:spTgt spid="1601582"/>
                                        </p:tgtEl>
                                        <p:attrNameLst>
                                          <p:attrName>style.visibility</p:attrName>
                                        </p:attrNameLst>
                                      </p:cBhvr>
                                      <p:to>
                                        <p:strVal val="visible"/>
                                      </p:to>
                                    </p:set>
                                    <p:anim calcmode="lin" valueType="num">
                                      <p:cBhvr>
                                        <p:cTn id="475" dur="500" fill="hold"/>
                                        <p:tgtEl>
                                          <p:spTgt spid="1601582"/>
                                        </p:tgtEl>
                                        <p:attrNameLst>
                                          <p:attrName>ppt_w</p:attrName>
                                        </p:attrNameLst>
                                      </p:cBhvr>
                                      <p:tavLst>
                                        <p:tav tm="0">
                                          <p:val>
                                            <p:fltVal val="0"/>
                                          </p:val>
                                        </p:tav>
                                        <p:tav tm="100000">
                                          <p:val>
                                            <p:strVal val="#ppt_w"/>
                                          </p:val>
                                        </p:tav>
                                      </p:tavLst>
                                    </p:anim>
                                    <p:anim calcmode="lin" valueType="num">
                                      <p:cBhvr>
                                        <p:cTn id="476" dur="500" fill="hold"/>
                                        <p:tgtEl>
                                          <p:spTgt spid="1601582"/>
                                        </p:tgtEl>
                                        <p:attrNameLst>
                                          <p:attrName>ppt_h</p:attrName>
                                        </p:attrNameLst>
                                      </p:cBhvr>
                                      <p:tavLst>
                                        <p:tav tm="0">
                                          <p:val>
                                            <p:fltVal val="0"/>
                                          </p:val>
                                        </p:tav>
                                        <p:tav tm="100000">
                                          <p:val>
                                            <p:strVal val="#ppt_h"/>
                                          </p:val>
                                        </p:tav>
                                      </p:tavLst>
                                    </p:anim>
                                  </p:childTnLst>
                                </p:cTn>
                              </p:par>
                            </p:childTnLst>
                          </p:cTn>
                        </p:par>
                      </p:childTnLst>
                    </p:cTn>
                  </p:par>
                  <p:par>
                    <p:cTn id="477" fill="hold" nodeType="clickPar">
                      <p:stCondLst>
                        <p:cond delay="indefinite"/>
                      </p:stCondLst>
                      <p:childTnLst>
                        <p:par>
                          <p:cTn id="478" fill="hold" nodeType="withGroup">
                            <p:stCondLst>
                              <p:cond delay="0"/>
                            </p:stCondLst>
                            <p:childTnLst>
                              <p:par>
                                <p:cTn id="479" presetID="23" presetClass="entr" presetSubtype="16" fill="hold" grpId="0" nodeType="clickEffect">
                                  <p:stCondLst>
                                    <p:cond delay="0"/>
                                  </p:stCondLst>
                                  <p:childTnLst>
                                    <p:set>
                                      <p:cBhvr>
                                        <p:cTn id="480" dur="1" fill="hold">
                                          <p:stCondLst>
                                            <p:cond delay="0"/>
                                          </p:stCondLst>
                                        </p:cTn>
                                        <p:tgtEl>
                                          <p:spTgt spid="1601583"/>
                                        </p:tgtEl>
                                        <p:attrNameLst>
                                          <p:attrName>style.visibility</p:attrName>
                                        </p:attrNameLst>
                                      </p:cBhvr>
                                      <p:to>
                                        <p:strVal val="visible"/>
                                      </p:to>
                                    </p:set>
                                    <p:anim calcmode="lin" valueType="num">
                                      <p:cBhvr>
                                        <p:cTn id="481" dur="500" fill="hold"/>
                                        <p:tgtEl>
                                          <p:spTgt spid="1601583"/>
                                        </p:tgtEl>
                                        <p:attrNameLst>
                                          <p:attrName>ppt_w</p:attrName>
                                        </p:attrNameLst>
                                      </p:cBhvr>
                                      <p:tavLst>
                                        <p:tav tm="0">
                                          <p:val>
                                            <p:fltVal val="0"/>
                                          </p:val>
                                        </p:tav>
                                        <p:tav tm="100000">
                                          <p:val>
                                            <p:strVal val="#ppt_w"/>
                                          </p:val>
                                        </p:tav>
                                      </p:tavLst>
                                    </p:anim>
                                    <p:anim calcmode="lin" valueType="num">
                                      <p:cBhvr>
                                        <p:cTn id="482" dur="500" fill="hold"/>
                                        <p:tgtEl>
                                          <p:spTgt spid="1601583"/>
                                        </p:tgtEl>
                                        <p:attrNameLst>
                                          <p:attrName>ppt_h</p:attrName>
                                        </p:attrNameLst>
                                      </p:cBhvr>
                                      <p:tavLst>
                                        <p:tav tm="0">
                                          <p:val>
                                            <p:fltVal val="0"/>
                                          </p:val>
                                        </p:tav>
                                        <p:tav tm="100000">
                                          <p:val>
                                            <p:strVal val="#ppt_h"/>
                                          </p:val>
                                        </p:tav>
                                      </p:tavLst>
                                    </p:anim>
                                  </p:childTnLst>
                                </p:cTn>
                              </p:par>
                            </p:childTnLst>
                          </p:cTn>
                        </p:par>
                      </p:childTnLst>
                    </p:cTn>
                  </p:par>
                  <p:par>
                    <p:cTn id="483" fill="hold" nodeType="clickPar">
                      <p:stCondLst>
                        <p:cond delay="indefinite"/>
                      </p:stCondLst>
                      <p:childTnLst>
                        <p:par>
                          <p:cTn id="484" fill="hold" nodeType="withGroup">
                            <p:stCondLst>
                              <p:cond delay="0"/>
                            </p:stCondLst>
                            <p:childTnLst>
                              <p:par>
                                <p:cTn id="485" presetID="23" presetClass="entr" presetSubtype="16" fill="hold" grpId="0" nodeType="clickEffect">
                                  <p:stCondLst>
                                    <p:cond delay="0"/>
                                  </p:stCondLst>
                                  <p:childTnLst>
                                    <p:set>
                                      <p:cBhvr>
                                        <p:cTn id="486" dur="1" fill="hold">
                                          <p:stCondLst>
                                            <p:cond delay="0"/>
                                          </p:stCondLst>
                                        </p:cTn>
                                        <p:tgtEl>
                                          <p:spTgt spid="1601584"/>
                                        </p:tgtEl>
                                        <p:attrNameLst>
                                          <p:attrName>style.visibility</p:attrName>
                                        </p:attrNameLst>
                                      </p:cBhvr>
                                      <p:to>
                                        <p:strVal val="visible"/>
                                      </p:to>
                                    </p:set>
                                    <p:anim calcmode="lin" valueType="num">
                                      <p:cBhvr>
                                        <p:cTn id="487" dur="500" fill="hold"/>
                                        <p:tgtEl>
                                          <p:spTgt spid="1601584"/>
                                        </p:tgtEl>
                                        <p:attrNameLst>
                                          <p:attrName>ppt_w</p:attrName>
                                        </p:attrNameLst>
                                      </p:cBhvr>
                                      <p:tavLst>
                                        <p:tav tm="0">
                                          <p:val>
                                            <p:fltVal val="0"/>
                                          </p:val>
                                        </p:tav>
                                        <p:tav tm="100000">
                                          <p:val>
                                            <p:strVal val="#ppt_w"/>
                                          </p:val>
                                        </p:tav>
                                      </p:tavLst>
                                    </p:anim>
                                    <p:anim calcmode="lin" valueType="num">
                                      <p:cBhvr>
                                        <p:cTn id="488" dur="500" fill="hold"/>
                                        <p:tgtEl>
                                          <p:spTgt spid="1601584"/>
                                        </p:tgtEl>
                                        <p:attrNameLst>
                                          <p:attrName>ppt_h</p:attrName>
                                        </p:attrNameLst>
                                      </p:cBhvr>
                                      <p:tavLst>
                                        <p:tav tm="0">
                                          <p:val>
                                            <p:fltVal val="0"/>
                                          </p:val>
                                        </p:tav>
                                        <p:tav tm="100000">
                                          <p:val>
                                            <p:strVal val="#ppt_h"/>
                                          </p:val>
                                        </p:tav>
                                      </p:tavLst>
                                    </p:anim>
                                  </p:childTnLst>
                                </p:cTn>
                              </p:par>
                            </p:childTnLst>
                          </p:cTn>
                        </p:par>
                      </p:childTnLst>
                    </p:cTn>
                  </p:par>
                  <p:par>
                    <p:cTn id="489" fill="hold" nodeType="clickPar">
                      <p:stCondLst>
                        <p:cond delay="indefinite"/>
                      </p:stCondLst>
                      <p:childTnLst>
                        <p:par>
                          <p:cTn id="490" fill="hold" nodeType="withGroup">
                            <p:stCondLst>
                              <p:cond delay="0"/>
                            </p:stCondLst>
                            <p:childTnLst>
                              <p:par>
                                <p:cTn id="491" presetID="23" presetClass="entr" presetSubtype="16" fill="hold" grpId="0" nodeType="clickEffect">
                                  <p:stCondLst>
                                    <p:cond delay="0"/>
                                  </p:stCondLst>
                                  <p:childTnLst>
                                    <p:set>
                                      <p:cBhvr>
                                        <p:cTn id="492" dur="1" fill="hold">
                                          <p:stCondLst>
                                            <p:cond delay="0"/>
                                          </p:stCondLst>
                                        </p:cTn>
                                        <p:tgtEl>
                                          <p:spTgt spid="1601585"/>
                                        </p:tgtEl>
                                        <p:attrNameLst>
                                          <p:attrName>style.visibility</p:attrName>
                                        </p:attrNameLst>
                                      </p:cBhvr>
                                      <p:to>
                                        <p:strVal val="visible"/>
                                      </p:to>
                                    </p:set>
                                    <p:anim calcmode="lin" valueType="num">
                                      <p:cBhvr>
                                        <p:cTn id="493" dur="500" fill="hold"/>
                                        <p:tgtEl>
                                          <p:spTgt spid="1601585"/>
                                        </p:tgtEl>
                                        <p:attrNameLst>
                                          <p:attrName>ppt_w</p:attrName>
                                        </p:attrNameLst>
                                      </p:cBhvr>
                                      <p:tavLst>
                                        <p:tav tm="0">
                                          <p:val>
                                            <p:fltVal val="0"/>
                                          </p:val>
                                        </p:tav>
                                        <p:tav tm="100000">
                                          <p:val>
                                            <p:strVal val="#ppt_w"/>
                                          </p:val>
                                        </p:tav>
                                      </p:tavLst>
                                    </p:anim>
                                    <p:anim calcmode="lin" valueType="num">
                                      <p:cBhvr>
                                        <p:cTn id="494" dur="500" fill="hold"/>
                                        <p:tgtEl>
                                          <p:spTgt spid="1601585"/>
                                        </p:tgtEl>
                                        <p:attrNameLst>
                                          <p:attrName>ppt_h</p:attrName>
                                        </p:attrNameLst>
                                      </p:cBhvr>
                                      <p:tavLst>
                                        <p:tav tm="0">
                                          <p:val>
                                            <p:fltVal val="0"/>
                                          </p:val>
                                        </p:tav>
                                        <p:tav tm="100000">
                                          <p:val>
                                            <p:strVal val="#ppt_h"/>
                                          </p:val>
                                        </p:tav>
                                      </p:tavLst>
                                    </p:anim>
                                  </p:childTnLst>
                                </p:cTn>
                              </p:par>
                            </p:childTnLst>
                          </p:cTn>
                        </p:par>
                      </p:childTnLst>
                    </p:cTn>
                  </p:par>
                  <p:par>
                    <p:cTn id="495" fill="hold" nodeType="clickPar">
                      <p:stCondLst>
                        <p:cond delay="indefinite"/>
                      </p:stCondLst>
                      <p:childTnLst>
                        <p:par>
                          <p:cTn id="496" fill="hold" nodeType="withGroup">
                            <p:stCondLst>
                              <p:cond delay="0"/>
                            </p:stCondLst>
                            <p:childTnLst>
                              <p:par>
                                <p:cTn id="497" presetID="23" presetClass="entr" presetSubtype="16" fill="hold" grpId="0" nodeType="clickEffect">
                                  <p:stCondLst>
                                    <p:cond delay="0"/>
                                  </p:stCondLst>
                                  <p:childTnLst>
                                    <p:set>
                                      <p:cBhvr>
                                        <p:cTn id="498" dur="1" fill="hold">
                                          <p:stCondLst>
                                            <p:cond delay="0"/>
                                          </p:stCondLst>
                                        </p:cTn>
                                        <p:tgtEl>
                                          <p:spTgt spid="1601590"/>
                                        </p:tgtEl>
                                        <p:attrNameLst>
                                          <p:attrName>style.visibility</p:attrName>
                                        </p:attrNameLst>
                                      </p:cBhvr>
                                      <p:to>
                                        <p:strVal val="visible"/>
                                      </p:to>
                                    </p:set>
                                    <p:anim calcmode="lin" valueType="num">
                                      <p:cBhvr>
                                        <p:cTn id="499" dur="500" fill="hold"/>
                                        <p:tgtEl>
                                          <p:spTgt spid="1601590"/>
                                        </p:tgtEl>
                                        <p:attrNameLst>
                                          <p:attrName>ppt_w</p:attrName>
                                        </p:attrNameLst>
                                      </p:cBhvr>
                                      <p:tavLst>
                                        <p:tav tm="0">
                                          <p:val>
                                            <p:fltVal val="0"/>
                                          </p:val>
                                        </p:tav>
                                        <p:tav tm="100000">
                                          <p:val>
                                            <p:strVal val="#ppt_w"/>
                                          </p:val>
                                        </p:tav>
                                      </p:tavLst>
                                    </p:anim>
                                    <p:anim calcmode="lin" valueType="num">
                                      <p:cBhvr>
                                        <p:cTn id="500" dur="500" fill="hold"/>
                                        <p:tgtEl>
                                          <p:spTgt spid="1601590"/>
                                        </p:tgtEl>
                                        <p:attrNameLst>
                                          <p:attrName>ppt_h</p:attrName>
                                        </p:attrNameLst>
                                      </p:cBhvr>
                                      <p:tavLst>
                                        <p:tav tm="0">
                                          <p:val>
                                            <p:fltVal val="0"/>
                                          </p:val>
                                        </p:tav>
                                        <p:tav tm="100000">
                                          <p:val>
                                            <p:strVal val="#ppt_h"/>
                                          </p:val>
                                        </p:tav>
                                      </p:tavLst>
                                    </p:anim>
                                  </p:childTnLst>
                                </p:cTn>
                              </p:par>
                            </p:childTnLst>
                          </p:cTn>
                        </p:par>
                      </p:childTnLst>
                    </p:cTn>
                  </p:par>
                  <p:par>
                    <p:cTn id="501" fill="hold" nodeType="clickPar">
                      <p:stCondLst>
                        <p:cond delay="indefinite"/>
                      </p:stCondLst>
                      <p:childTnLst>
                        <p:par>
                          <p:cTn id="502" fill="hold" nodeType="withGroup">
                            <p:stCondLst>
                              <p:cond delay="0"/>
                            </p:stCondLst>
                            <p:childTnLst>
                              <p:par>
                                <p:cTn id="503" presetID="23" presetClass="entr" presetSubtype="16" fill="hold" grpId="0" nodeType="clickEffect">
                                  <p:stCondLst>
                                    <p:cond delay="0"/>
                                  </p:stCondLst>
                                  <p:childTnLst>
                                    <p:set>
                                      <p:cBhvr>
                                        <p:cTn id="504" dur="1" fill="hold">
                                          <p:stCondLst>
                                            <p:cond delay="0"/>
                                          </p:stCondLst>
                                        </p:cTn>
                                        <p:tgtEl>
                                          <p:spTgt spid="1601591"/>
                                        </p:tgtEl>
                                        <p:attrNameLst>
                                          <p:attrName>style.visibility</p:attrName>
                                        </p:attrNameLst>
                                      </p:cBhvr>
                                      <p:to>
                                        <p:strVal val="visible"/>
                                      </p:to>
                                    </p:set>
                                    <p:anim calcmode="lin" valueType="num">
                                      <p:cBhvr>
                                        <p:cTn id="505" dur="500" fill="hold"/>
                                        <p:tgtEl>
                                          <p:spTgt spid="1601591"/>
                                        </p:tgtEl>
                                        <p:attrNameLst>
                                          <p:attrName>ppt_w</p:attrName>
                                        </p:attrNameLst>
                                      </p:cBhvr>
                                      <p:tavLst>
                                        <p:tav tm="0">
                                          <p:val>
                                            <p:fltVal val="0"/>
                                          </p:val>
                                        </p:tav>
                                        <p:tav tm="100000">
                                          <p:val>
                                            <p:strVal val="#ppt_w"/>
                                          </p:val>
                                        </p:tav>
                                      </p:tavLst>
                                    </p:anim>
                                    <p:anim calcmode="lin" valueType="num">
                                      <p:cBhvr>
                                        <p:cTn id="506" dur="500" fill="hold"/>
                                        <p:tgtEl>
                                          <p:spTgt spid="1601591"/>
                                        </p:tgtEl>
                                        <p:attrNameLst>
                                          <p:attrName>ppt_h</p:attrName>
                                        </p:attrNameLst>
                                      </p:cBhvr>
                                      <p:tavLst>
                                        <p:tav tm="0">
                                          <p:val>
                                            <p:fltVal val="0"/>
                                          </p:val>
                                        </p:tav>
                                        <p:tav tm="100000">
                                          <p:val>
                                            <p:strVal val="#ppt_h"/>
                                          </p:val>
                                        </p:tav>
                                      </p:tavLst>
                                    </p:anim>
                                  </p:childTnLst>
                                </p:cTn>
                              </p:par>
                            </p:childTnLst>
                          </p:cTn>
                        </p:par>
                      </p:childTnLst>
                    </p:cTn>
                  </p:par>
                  <p:par>
                    <p:cTn id="507" fill="hold" nodeType="clickPar">
                      <p:stCondLst>
                        <p:cond delay="indefinite"/>
                      </p:stCondLst>
                      <p:childTnLst>
                        <p:par>
                          <p:cTn id="508" fill="hold" nodeType="withGroup">
                            <p:stCondLst>
                              <p:cond delay="0"/>
                            </p:stCondLst>
                            <p:childTnLst>
                              <p:par>
                                <p:cTn id="509" presetID="23" presetClass="entr" presetSubtype="16" fill="hold" grpId="0" nodeType="clickEffect">
                                  <p:stCondLst>
                                    <p:cond delay="0"/>
                                  </p:stCondLst>
                                  <p:childTnLst>
                                    <p:set>
                                      <p:cBhvr>
                                        <p:cTn id="510" dur="1" fill="hold">
                                          <p:stCondLst>
                                            <p:cond delay="0"/>
                                          </p:stCondLst>
                                        </p:cTn>
                                        <p:tgtEl>
                                          <p:spTgt spid="1601592"/>
                                        </p:tgtEl>
                                        <p:attrNameLst>
                                          <p:attrName>style.visibility</p:attrName>
                                        </p:attrNameLst>
                                      </p:cBhvr>
                                      <p:to>
                                        <p:strVal val="visible"/>
                                      </p:to>
                                    </p:set>
                                    <p:anim calcmode="lin" valueType="num">
                                      <p:cBhvr>
                                        <p:cTn id="511" dur="500" fill="hold"/>
                                        <p:tgtEl>
                                          <p:spTgt spid="1601592"/>
                                        </p:tgtEl>
                                        <p:attrNameLst>
                                          <p:attrName>ppt_w</p:attrName>
                                        </p:attrNameLst>
                                      </p:cBhvr>
                                      <p:tavLst>
                                        <p:tav tm="0">
                                          <p:val>
                                            <p:fltVal val="0"/>
                                          </p:val>
                                        </p:tav>
                                        <p:tav tm="100000">
                                          <p:val>
                                            <p:strVal val="#ppt_w"/>
                                          </p:val>
                                        </p:tav>
                                      </p:tavLst>
                                    </p:anim>
                                    <p:anim calcmode="lin" valueType="num">
                                      <p:cBhvr>
                                        <p:cTn id="512" dur="500" fill="hold"/>
                                        <p:tgtEl>
                                          <p:spTgt spid="1601592"/>
                                        </p:tgtEl>
                                        <p:attrNameLst>
                                          <p:attrName>ppt_h</p:attrName>
                                        </p:attrNameLst>
                                      </p:cBhvr>
                                      <p:tavLst>
                                        <p:tav tm="0">
                                          <p:val>
                                            <p:fltVal val="0"/>
                                          </p:val>
                                        </p:tav>
                                        <p:tav tm="100000">
                                          <p:val>
                                            <p:strVal val="#ppt_h"/>
                                          </p:val>
                                        </p:tav>
                                      </p:tavLst>
                                    </p:anim>
                                  </p:childTnLst>
                                </p:cTn>
                              </p:par>
                            </p:childTnLst>
                          </p:cTn>
                        </p:par>
                      </p:childTnLst>
                    </p:cTn>
                  </p:par>
                  <p:par>
                    <p:cTn id="513" fill="hold" nodeType="clickPar">
                      <p:stCondLst>
                        <p:cond delay="indefinite"/>
                      </p:stCondLst>
                      <p:childTnLst>
                        <p:par>
                          <p:cTn id="514" fill="hold" nodeType="withGroup">
                            <p:stCondLst>
                              <p:cond delay="0"/>
                            </p:stCondLst>
                            <p:childTnLst>
                              <p:par>
                                <p:cTn id="515" presetID="23" presetClass="entr" presetSubtype="16" fill="hold" grpId="0" nodeType="clickEffect">
                                  <p:stCondLst>
                                    <p:cond delay="0"/>
                                  </p:stCondLst>
                                  <p:childTnLst>
                                    <p:set>
                                      <p:cBhvr>
                                        <p:cTn id="516" dur="1" fill="hold">
                                          <p:stCondLst>
                                            <p:cond delay="0"/>
                                          </p:stCondLst>
                                        </p:cTn>
                                        <p:tgtEl>
                                          <p:spTgt spid="1601593"/>
                                        </p:tgtEl>
                                        <p:attrNameLst>
                                          <p:attrName>style.visibility</p:attrName>
                                        </p:attrNameLst>
                                      </p:cBhvr>
                                      <p:to>
                                        <p:strVal val="visible"/>
                                      </p:to>
                                    </p:set>
                                    <p:anim calcmode="lin" valueType="num">
                                      <p:cBhvr>
                                        <p:cTn id="517" dur="500" fill="hold"/>
                                        <p:tgtEl>
                                          <p:spTgt spid="1601593"/>
                                        </p:tgtEl>
                                        <p:attrNameLst>
                                          <p:attrName>ppt_w</p:attrName>
                                        </p:attrNameLst>
                                      </p:cBhvr>
                                      <p:tavLst>
                                        <p:tav tm="0">
                                          <p:val>
                                            <p:fltVal val="0"/>
                                          </p:val>
                                        </p:tav>
                                        <p:tav tm="100000">
                                          <p:val>
                                            <p:strVal val="#ppt_w"/>
                                          </p:val>
                                        </p:tav>
                                      </p:tavLst>
                                    </p:anim>
                                    <p:anim calcmode="lin" valueType="num">
                                      <p:cBhvr>
                                        <p:cTn id="518" dur="500" fill="hold"/>
                                        <p:tgtEl>
                                          <p:spTgt spid="1601593"/>
                                        </p:tgtEl>
                                        <p:attrNameLst>
                                          <p:attrName>ppt_h</p:attrName>
                                        </p:attrNameLst>
                                      </p:cBhvr>
                                      <p:tavLst>
                                        <p:tav tm="0">
                                          <p:val>
                                            <p:fltVal val="0"/>
                                          </p:val>
                                        </p:tav>
                                        <p:tav tm="100000">
                                          <p:val>
                                            <p:strVal val="#ppt_h"/>
                                          </p:val>
                                        </p:tav>
                                      </p:tavLst>
                                    </p:anim>
                                  </p:childTnLst>
                                </p:cTn>
                              </p:par>
                            </p:childTnLst>
                          </p:cTn>
                        </p:par>
                      </p:childTnLst>
                    </p:cTn>
                  </p:par>
                  <p:par>
                    <p:cTn id="519" fill="hold" nodeType="clickPar">
                      <p:stCondLst>
                        <p:cond delay="indefinite"/>
                      </p:stCondLst>
                      <p:childTnLst>
                        <p:par>
                          <p:cTn id="520" fill="hold" nodeType="withGroup">
                            <p:stCondLst>
                              <p:cond delay="0"/>
                            </p:stCondLst>
                            <p:childTnLst>
                              <p:par>
                                <p:cTn id="521" presetID="23" presetClass="entr" presetSubtype="16" fill="hold" grpId="0" nodeType="clickEffect">
                                  <p:stCondLst>
                                    <p:cond delay="0"/>
                                  </p:stCondLst>
                                  <p:childTnLst>
                                    <p:set>
                                      <p:cBhvr>
                                        <p:cTn id="522" dur="1" fill="hold">
                                          <p:stCondLst>
                                            <p:cond delay="0"/>
                                          </p:stCondLst>
                                        </p:cTn>
                                        <p:tgtEl>
                                          <p:spTgt spid="1601586"/>
                                        </p:tgtEl>
                                        <p:attrNameLst>
                                          <p:attrName>style.visibility</p:attrName>
                                        </p:attrNameLst>
                                      </p:cBhvr>
                                      <p:to>
                                        <p:strVal val="visible"/>
                                      </p:to>
                                    </p:set>
                                    <p:anim calcmode="lin" valueType="num">
                                      <p:cBhvr>
                                        <p:cTn id="523" dur="500" fill="hold"/>
                                        <p:tgtEl>
                                          <p:spTgt spid="1601586"/>
                                        </p:tgtEl>
                                        <p:attrNameLst>
                                          <p:attrName>ppt_w</p:attrName>
                                        </p:attrNameLst>
                                      </p:cBhvr>
                                      <p:tavLst>
                                        <p:tav tm="0">
                                          <p:val>
                                            <p:fltVal val="0"/>
                                          </p:val>
                                        </p:tav>
                                        <p:tav tm="100000">
                                          <p:val>
                                            <p:strVal val="#ppt_w"/>
                                          </p:val>
                                        </p:tav>
                                      </p:tavLst>
                                    </p:anim>
                                    <p:anim calcmode="lin" valueType="num">
                                      <p:cBhvr>
                                        <p:cTn id="524" dur="500" fill="hold"/>
                                        <p:tgtEl>
                                          <p:spTgt spid="1601586"/>
                                        </p:tgtEl>
                                        <p:attrNameLst>
                                          <p:attrName>ppt_h</p:attrName>
                                        </p:attrNameLst>
                                      </p:cBhvr>
                                      <p:tavLst>
                                        <p:tav tm="0">
                                          <p:val>
                                            <p:fltVal val="0"/>
                                          </p:val>
                                        </p:tav>
                                        <p:tav tm="100000">
                                          <p:val>
                                            <p:strVal val="#ppt_h"/>
                                          </p:val>
                                        </p:tav>
                                      </p:tavLst>
                                    </p:anim>
                                  </p:childTnLst>
                                </p:cTn>
                              </p:par>
                            </p:childTnLst>
                          </p:cTn>
                        </p:par>
                      </p:childTnLst>
                    </p:cTn>
                  </p:par>
                  <p:par>
                    <p:cTn id="525" fill="hold" nodeType="clickPar">
                      <p:stCondLst>
                        <p:cond delay="indefinite"/>
                      </p:stCondLst>
                      <p:childTnLst>
                        <p:par>
                          <p:cTn id="526" fill="hold" nodeType="withGroup">
                            <p:stCondLst>
                              <p:cond delay="0"/>
                            </p:stCondLst>
                            <p:childTnLst>
                              <p:par>
                                <p:cTn id="527" presetID="23" presetClass="entr" presetSubtype="16" fill="hold" grpId="0" nodeType="clickEffect">
                                  <p:stCondLst>
                                    <p:cond delay="0"/>
                                  </p:stCondLst>
                                  <p:childTnLst>
                                    <p:set>
                                      <p:cBhvr>
                                        <p:cTn id="528" dur="1" fill="hold">
                                          <p:stCondLst>
                                            <p:cond delay="0"/>
                                          </p:stCondLst>
                                        </p:cTn>
                                        <p:tgtEl>
                                          <p:spTgt spid="1601587"/>
                                        </p:tgtEl>
                                        <p:attrNameLst>
                                          <p:attrName>style.visibility</p:attrName>
                                        </p:attrNameLst>
                                      </p:cBhvr>
                                      <p:to>
                                        <p:strVal val="visible"/>
                                      </p:to>
                                    </p:set>
                                    <p:anim calcmode="lin" valueType="num">
                                      <p:cBhvr>
                                        <p:cTn id="529" dur="500" fill="hold"/>
                                        <p:tgtEl>
                                          <p:spTgt spid="1601587"/>
                                        </p:tgtEl>
                                        <p:attrNameLst>
                                          <p:attrName>ppt_w</p:attrName>
                                        </p:attrNameLst>
                                      </p:cBhvr>
                                      <p:tavLst>
                                        <p:tav tm="0">
                                          <p:val>
                                            <p:fltVal val="0"/>
                                          </p:val>
                                        </p:tav>
                                        <p:tav tm="100000">
                                          <p:val>
                                            <p:strVal val="#ppt_w"/>
                                          </p:val>
                                        </p:tav>
                                      </p:tavLst>
                                    </p:anim>
                                    <p:anim calcmode="lin" valueType="num">
                                      <p:cBhvr>
                                        <p:cTn id="530" dur="500" fill="hold"/>
                                        <p:tgtEl>
                                          <p:spTgt spid="1601587"/>
                                        </p:tgtEl>
                                        <p:attrNameLst>
                                          <p:attrName>ppt_h</p:attrName>
                                        </p:attrNameLst>
                                      </p:cBhvr>
                                      <p:tavLst>
                                        <p:tav tm="0">
                                          <p:val>
                                            <p:fltVal val="0"/>
                                          </p:val>
                                        </p:tav>
                                        <p:tav tm="100000">
                                          <p:val>
                                            <p:strVal val="#ppt_h"/>
                                          </p:val>
                                        </p:tav>
                                      </p:tavLst>
                                    </p:anim>
                                  </p:childTnLst>
                                </p:cTn>
                              </p:par>
                            </p:childTnLst>
                          </p:cTn>
                        </p:par>
                      </p:childTnLst>
                    </p:cTn>
                  </p:par>
                  <p:par>
                    <p:cTn id="531" fill="hold" nodeType="clickPar">
                      <p:stCondLst>
                        <p:cond delay="indefinite"/>
                      </p:stCondLst>
                      <p:childTnLst>
                        <p:par>
                          <p:cTn id="532" fill="hold" nodeType="withGroup">
                            <p:stCondLst>
                              <p:cond delay="0"/>
                            </p:stCondLst>
                            <p:childTnLst>
                              <p:par>
                                <p:cTn id="533" presetID="23" presetClass="entr" presetSubtype="16" fill="hold" grpId="0" nodeType="clickEffect">
                                  <p:stCondLst>
                                    <p:cond delay="0"/>
                                  </p:stCondLst>
                                  <p:childTnLst>
                                    <p:set>
                                      <p:cBhvr>
                                        <p:cTn id="534" dur="1" fill="hold">
                                          <p:stCondLst>
                                            <p:cond delay="0"/>
                                          </p:stCondLst>
                                        </p:cTn>
                                        <p:tgtEl>
                                          <p:spTgt spid="1601588"/>
                                        </p:tgtEl>
                                        <p:attrNameLst>
                                          <p:attrName>style.visibility</p:attrName>
                                        </p:attrNameLst>
                                      </p:cBhvr>
                                      <p:to>
                                        <p:strVal val="visible"/>
                                      </p:to>
                                    </p:set>
                                    <p:anim calcmode="lin" valueType="num">
                                      <p:cBhvr>
                                        <p:cTn id="535" dur="500" fill="hold"/>
                                        <p:tgtEl>
                                          <p:spTgt spid="1601588"/>
                                        </p:tgtEl>
                                        <p:attrNameLst>
                                          <p:attrName>ppt_w</p:attrName>
                                        </p:attrNameLst>
                                      </p:cBhvr>
                                      <p:tavLst>
                                        <p:tav tm="0">
                                          <p:val>
                                            <p:fltVal val="0"/>
                                          </p:val>
                                        </p:tav>
                                        <p:tav tm="100000">
                                          <p:val>
                                            <p:strVal val="#ppt_w"/>
                                          </p:val>
                                        </p:tav>
                                      </p:tavLst>
                                    </p:anim>
                                    <p:anim calcmode="lin" valueType="num">
                                      <p:cBhvr>
                                        <p:cTn id="536" dur="500" fill="hold"/>
                                        <p:tgtEl>
                                          <p:spTgt spid="1601588"/>
                                        </p:tgtEl>
                                        <p:attrNameLst>
                                          <p:attrName>ppt_h</p:attrName>
                                        </p:attrNameLst>
                                      </p:cBhvr>
                                      <p:tavLst>
                                        <p:tav tm="0">
                                          <p:val>
                                            <p:fltVal val="0"/>
                                          </p:val>
                                        </p:tav>
                                        <p:tav tm="100000">
                                          <p:val>
                                            <p:strVal val="#ppt_h"/>
                                          </p:val>
                                        </p:tav>
                                      </p:tavLst>
                                    </p:anim>
                                  </p:childTnLst>
                                </p:cTn>
                              </p:par>
                            </p:childTnLst>
                          </p:cTn>
                        </p:par>
                      </p:childTnLst>
                    </p:cTn>
                  </p:par>
                  <p:par>
                    <p:cTn id="537" fill="hold" nodeType="clickPar">
                      <p:stCondLst>
                        <p:cond delay="indefinite"/>
                      </p:stCondLst>
                      <p:childTnLst>
                        <p:par>
                          <p:cTn id="538" fill="hold" nodeType="withGroup">
                            <p:stCondLst>
                              <p:cond delay="0"/>
                            </p:stCondLst>
                            <p:childTnLst>
                              <p:par>
                                <p:cTn id="539" presetID="23" presetClass="entr" presetSubtype="16" fill="hold" grpId="0" nodeType="clickEffect">
                                  <p:stCondLst>
                                    <p:cond delay="0"/>
                                  </p:stCondLst>
                                  <p:childTnLst>
                                    <p:set>
                                      <p:cBhvr>
                                        <p:cTn id="540" dur="1" fill="hold">
                                          <p:stCondLst>
                                            <p:cond delay="0"/>
                                          </p:stCondLst>
                                        </p:cTn>
                                        <p:tgtEl>
                                          <p:spTgt spid="1601589"/>
                                        </p:tgtEl>
                                        <p:attrNameLst>
                                          <p:attrName>style.visibility</p:attrName>
                                        </p:attrNameLst>
                                      </p:cBhvr>
                                      <p:to>
                                        <p:strVal val="visible"/>
                                      </p:to>
                                    </p:set>
                                    <p:anim calcmode="lin" valueType="num">
                                      <p:cBhvr>
                                        <p:cTn id="541" dur="500" fill="hold"/>
                                        <p:tgtEl>
                                          <p:spTgt spid="1601589"/>
                                        </p:tgtEl>
                                        <p:attrNameLst>
                                          <p:attrName>ppt_w</p:attrName>
                                        </p:attrNameLst>
                                      </p:cBhvr>
                                      <p:tavLst>
                                        <p:tav tm="0">
                                          <p:val>
                                            <p:fltVal val="0"/>
                                          </p:val>
                                        </p:tav>
                                        <p:tav tm="100000">
                                          <p:val>
                                            <p:strVal val="#ppt_w"/>
                                          </p:val>
                                        </p:tav>
                                      </p:tavLst>
                                    </p:anim>
                                    <p:anim calcmode="lin" valueType="num">
                                      <p:cBhvr>
                                        <p:cTn id="542" dur="500" fill="hold"/>
                                        <p:tgtEl>
                                          <p:spTgt spid="16015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1539" grpId="0" autoUpdateAnimBg="0"/>
      <p:bldP spid="1601540" grpId="0" autoUpdateAnimBg="0"/>
      <p:bldP spid="1601541" grpId="0" autoUpdateAnimBg="0"/>
      <p:bldP spid="1601542" grpId="0" autoUpdateAnimBg="0"/>
      <p:bldP spid="1601543" grpId="0" autoUpdateAnimBg="0"/>
      <p:bldP spid="1601544" grpId="0" autoUpdateAnimBg="0"/>
      <p:bldP spid="1601545" grpId="0" autoUpdateAnimBg="0"/>
      <p:bldP spid="1601546" grpId="0" autoUpdateAnimBg="0"/>
      <p:bldP spid="1601547" grpId="0" autoUpdateAnimBg="0"/>
      <p:bldP spid="1601548" grpId="0" autoUpdateAnimBg="0"/>
      <p:bldP spid="1601549" grpId="0" autoUpdateAnimBg="0"/>
      <p:bldP spid="1601550" grpId="0" autoUpdateAnimBg="0"/>
      <p:bldP spid="1601551" grpId="0" autoUpdateAnimBg="0"/>
      <p:bldP spid="1601552" grpId="0" autoUpdateAnimBg="0"/>
      <p:bldP spid="1601553" grpId="0" autoUpdateAnimBg="0"/>
      <p:bldP spid="1601554" grpId="0" autoUpdateAnimBg="0"/>
      <p:bldP spid="1601555" grpId="0" autoUpdateAnimBg="0"/>
      <p:bldP spid="1601556" grpId="0" autoUpdateAnimBg="0"/>
      <p:bldP spid="1601557" grpId="0" autoUpdateAnimBg="0"/>
      <p:bldP spid="1601558" grpId="0" autoUpdateAnimBg="0"/>
      <p:bldP spid="1601559" grpId="0" autoUpdateAnimBg="0"/>
      <p:bldP spid="1601560" grpId="0" autoUpdateAnimBg="0"/>
      <p:bldP spid="1601561" grpId="0" autoUpdateAnimBg="0"/>
      <p:bldP spid="1601562" grpId="0" autoUpdateAnimBg="0"/>
      <p:bldP spid="1601563" grpId="0" autoUpdateAnimBg="0"/>
      <p:bldP spid="1601564" grpId="0" autoUpdateAnimBg="0"/>
      <p:bldP spid="1601565" grpId="0" autoUpdateAnimBg="0"/>
      <p:bldP spid="1601566" grpId="0" autoUpdateAnimBg="0"/>
      <p:bldP spid="1601568" grpId="0" autoUpdateAnimBg="0"/>
      <p:bldP spid="1601569" grpId="0" autoUpdateAnimBg="0"/>
      <p:bldP spid="1601570" grpId="0" autoUpdateAnimBg="0"/>
      <p:bldP spid="1601571" grpId="0" autoUpdateAnimBg="0"/>
      <p:bldP spid="1601572" grpId="0" autoUpdateAnimBg="0"/>
      <p:bldP spid="1601573" grpId="0" autoUpdateAnimBg="0"/>
      <p:bldP spid="1601574" grpId="0" autoUpdateAnimBg="0"/>
      <p:bldP spid="1601575" grpId="0" autoUpdateAnimBg="0"/>
      <p:bldP spid="1601576" grpId="0" autoUpdateAnimBg="0"/>
      <p:bldP spid="1601577" grpId="0" autoUpdateAnimBg="0"/>
      <p:bldP spid="1601578" grpId="0" autoUpdateAnimBg="0"/>
      <p:bldP spid="1601579" grpId="0" autoUpdateAnimBg="0"/>
      <p:bldP spid="1601580" grpId="0" autoUpdateAnimBg="0"/>
      <p:bldP spid="1601581" grpId="0" autoUpdateAnimBg="0"/>
      <p:bldP spid="1601582" grpId="0" autoUpdateAnimBg="0"/>
      <p:bldP spid="1601583" grpId="0" autoUpdateAnimBg="0"/>
      <p:bldP spid="1601584" grpId="0" autoUpdateAnimBg="0"/>
      <p:bldP spid="1601585" grpId="0" autoUpdateAnimBg="0"/>
      <p:bldP spid="1601586" grpId="0" autoUpdateAnimBg="0"/>
      <p:bldP spid="1601587" grpId="0" autoUpdateAnimBg="0"/>
      <p:bldP spid="1601588" grpId="0" autoUpdateAnimBg="0"/>
      <p:bldP spid="1601589" grpId="0" autoUpdateAnimBg="0"/>
      <p:bldP spid="1601590" grpId="0" autoUpdateAnimBg="0"/>
      <p:bldP spid="1601591" grpId="0" autoUpdateAnimBg="0"/>
      <p:bldP spid="1601592" grpId="0" autoUpdateAnimBg="0"/>
      <p:bldP spid="1601593" grpId="0" autoUpdateAnimBg="0"/>
      <p:bldP spid="1601712" grpId="0" autoUpdateAnimBg="0"/>
      <p:bldP spid="1601722" grpId="0" autoUpdateAnimBg="0"/>
      <p:bldP spid="1601736" grpId="0" autoUpdateAnimBg="0"/>
      <p:bldP spid="1601746" grpId="0" autoUpdateAnimBg="0"/>
      <p:bldP spid="1601774" grpId="0" autoUpdateAnimBg="0"/>
      <p:bldP spid="1601780" grpId="0" autoUpdateAnimBg="0"/>
      <p:bldP spid="1601798" grpId="0" autoUpdateAnimBg="0"/>
      <p:bldP spid="1601804" grpId="0" autoUpdateAnimBg="0"/>
      <p:bldP spid="1601732" grpId="0" autoUpdateAnimBg="0"/>
      <p:bldP spid="1601756" grpId="0" autoUpdateAnimBg="0"/>
      <p:bldP spid="1601760" grpId="0" autoUpdateAnimBg="0"/>
      <p:bldP spid="1601784" grpId="0" autoUpdateAnimBg="0"/>
      <p:bldP spid="1601842" grpId="0" animBg="1"/>
      <p:bldP spid="1601843" grpId="0" animBg="1"/>
      <p:bldP spid="1601844" grpId="0" animBg="1"/>
      <p:bldP spid="1601845" grpId="0" animBg="1"/>
      <p:bldP spid="1601852" grpId="0" animBg="1"/>
      <p:bldP spid="1601853" grpId="0" animBg="1"/>
      <p:bldP spid="1601854" grpId="0" animBg="1"/>
      <p:bldP spid="1601855" grpId="0" animBg="1"/>
      <p:bldP spid="1601856" grpId="0" animBg="1"/>
      <p:bldP spid="1601857" grpId="0" animBg="1"/>
      <p:bldP spid="1601858" grpId="0" autoUpdateAnimBg="0"/>
      <p:bldP spid="1601859" grpId="0" autoUpdateAnimBg="0"/>
      <p:bldP spid="160186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Text Box 2"/>
          <p:cNvSpPr txBox="1">
            <a:spLocks noChangeArrowheads="1"/>
          </p:cNvSpPr>
          <p:nvPr/>
        </p:nvSpPr>
        <p:spPr bwMode="auto">
          <a:xfrm>
            <a:off x="338138" y="2165350"/>
            <a:ext cx="9310687" cy="239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lvl1pPr marL="555625" indent="-366713"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a:lnSpc>
                <a:spcPct val="130000"/>
              </a:lnSpc>
              <a:buFontTx/>
              <a:buChar char="•"/>
            </a:pPr>
            <a:r>
              <a:rPr lang="fr-FR" altLang="fr-FR" sz="2300" dirty="0">
                <a:solidFill>
                  <a:schemeClr val="tx1"/>
                </a:solidFill>
                <a:cs typeface="Arial" panose="020B0604020202020204" pitchFamily="34" charset="0"/>
              </a:rPr>
              <a:t>donner au client le meilleur service</a:t>
            </a:r>
          </a:p>
          <a:p>
            <a:pPr algn="l">
              <a:lnSpc>
                <a:spcPct val="130000"/>
              </a:lnSpc>
              <a:buFontTx/>
              <a:buChar char="•"/>
            </a:pPr>
            <a:r>
              <a:rPr lang="fr-FR" altLang="fr-FR" sz="2300" dirty="0">
                <a:solidFill>
                  <a:schemeClr val="tx1"/>
                </a:solidFill>
                <a:cs typeface="Arial" panose="020B0604020202020204" pitchFamily="34" charset="0"/>
              </a:rPr>
              <a:t>définir un programme de production</a:t>
            </a:r>
          </a:p>
          <a:p>
            <a:pPr algn="l">
              <a:lnSpc>
                <a:spcPct val="130000"/>
              </a:lnSpc>
              <a:buFontTx/>
              <a:buChar char="•"/>
            </a:pPr>
            <a:r>
              <a:rPr lang="fr-FR" altLang="fr-FR" sz="2300" b="1" dirty="0">
                <a:solidFill>
                  <a:srgbClr val="009900"/>
                </a:solidFill>
                <a:cs typeface="Arial" panose="020B0604020202020204" pitchFamily="34" charset="0"/>
              </a:rPr>
              <a:t>réaliser au mieux l'adéquation charge/capacité résultant de ce programme de production</a:t>
            </a:r>
          </a:p>
          <a:p>
            <a:pPr algn="l">
              <a:lnSpc>
                <a:spcPct val="130000"/>
              </a:lnSpc>
              <a:buFontTx/>
              <a:buChar char="•"/>
            </a:pPr>
            <a:r>
              <a:rPr lang="fr-FR" altLang="fr-FR" sz="2300" dirty="0">
                <a:solidFill>
                  <a:schemeClr val="tx1"/>
                </a:solidFill>
                <a:cs typeface="Arial" panose="020B0604020202020204" pitchFamily="34" charset="0"/>
              </a:rPr>
              <a:t>maîtriser les coûts de production</a:t>
            </a:r>
          </a:p>
        </p:txBody>
      </p:sp>
      <p:sp>
        <p:nvSpPr>
          <p:cNvPr id="934916" name="Rectangle 4"/>
          <p:cNvSpPr>
            <a:spLocks noChangeArrowheads="1"/>
          </p:cNvSpPr>
          <p:nvPr/>
        </p:nvSpPr>
        <p:spPr bwMode="auto">
          <a:xfrm>
            <a:off x="231775" y="4744179"/>
            <a:ext cx="9447213" cy="13352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2700" dirty="0">
                <a:solidFill>
                  <a:schemeClr val="tx1"/>
                </a:solidFill>
                <a:cs typeface="Arial" panose="020B0604020202020204" pitchFamily="34" charset="0"/>
              </a:rPr>
              <a:t>MRP est devenu plus qu'une technique: un concept de gestion industrielle qui se trouve aujourd'hui à la base de la plupart des systèmes ERP</a:t>
            </a:r>
            <a:endParaRPr lang="fr-FR" altLang="fr-FR" sz="2300" dirty="0">
              <a:solidFill>
                <a:schemeClr val="tx1"/>
              </a:solidFill>
              <a:cs typeface="Arial" panose="020B0604020202020204" pitchFamily="34" charset="0"/>
            </a:endParaRPr>
          </a:p>
        </p:txBody>
      </p:sp>
      <p:sp>
        <p:nvSpPr>
          <p:cNvPr id="934917" name="Rectangle 5"/>
          <p:cNvSpPr>
            <a:spLocks noChangeArrowheads="1"/>
          </p:cNvSpPr>
          <p:nvPr/>
        </p:nvSpPr>
        <p:spPr bwMode="auto">
          <a:xfrm>
            <a:off x="188913" y="1187450"/>
            <a:ext cx="9490075" cy="91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pPr algn="just"/>
            <a:r>
              <a:rPr lang="fr-FR" altLang="fr-FR" sz="2700" dirty="0">
                <a:solidFill>
                  <a:schemeClr val="tx1"/>
                </a:solidFill>
                <a:cs typeface="Arial" panose="020B0604020202020204" pitchFamily="34" charset="0"/>
              </a:rPr>
              <a:t>MRP est une technique de gestion industrielle qui répond aux objectifs suivants:</a:t>
            </a:r>
          </a:p>
        </p:txBody>
      </p:sp>
      <p:sp>
        <p:nvSpPr>
          <p:cNvPr id="9221" name="Rectangle 6"/>
          <p:cNvSpPr>
            <a:spLocks noGrp="1" noChangeArrowheads="1"/>
          </p:cNvSpPr>
          <p:nvPr>
            <p:ph type="ctrTitle"/>
          </p:nvPr>
        </p:nvSpPr>
        <p:spPr bwMode="auto">
          <a:xfrm>
            <a:off x="762000" y="266700"/>
            <a:ext cx="8382000" cy="776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b="1" i="1" dirty="0" smtClean="0">
                <a:solidFill>
                  <a:srgbClr val="3333CC"/>
                </a:solidFill>
                <a:latin typeface="Arial" panose="020B0604020202020204" pitchFamily="34" charset="0"/>
              </a:rPr>
              <a:t>Qu’est-ce que MRP ?</a:t>
            </a:r>
            <a:endParaRPr lang="fr-FR" altLang="fr-FR" dirty="0" smtClean="0">
              <a:solidFill>
                <a:srgbClr val="3333CC"/>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61950" y="1104900"/>
            <a:ext cx="9105900" cy="485775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923" name="Rectangle 3"/>
          <p:cNvSpPr>
            <a:spLocks noChangeArrowheads="1"/>
          </p:cNvSpPr>
          <p:nvPr/>
        </p:nvSpPr>
        <p:spPr bwMode="auto">
          <a:xfrm>
            <a:off x="2743200" y="1257300"/>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924" name="Rectangle 4"/>
          <p:cNvSpPr>
            <a:spLocks noChangeArrowheads="1"/>
          </p:cNvSpPr>
          <p:nvPr/>
        </p:nvSpPr>
        <p:spPr bwMode="auto">
          <a:xfrm>
            <a:off x="6991350" y="1238250"/>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925" name="Rectangle 5"/>
          <p:cNvSpPr>
            <a:spLocks noChangeArrowheads="1"/>
          </p:cNvSpPr>
          <p:nvPr/>
        </p:nvSpPr>
        <p:spPr bwMode="auto">
          <a:xfrm>
            <a:off x="533400" y="1276350"/>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929" name="Rectangle 9"/>
          <p:cNvSpPr>
            <a:spLocks noChangeArrowheads="1"/>
          </p:cNvSpPr>
          <p:nvPr/>
        </p:nvSpPr>
        <p:spPr bwMode="auto">
          <a:xfrm>
            <a:off x="590550" y="3600450"/>
            <a:ext cx="1962150" cy="20764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931" name="Rectangle 11"/>
          <p:cNvSpPr>
            <a:spLocks noChangeArrowheads="1"/>
          </p:cNvSpPr>
          <p:nvPr/>
        </p:nvSpPr>
        <p:spPr bwMode="auto">
          <a:xfrm>
            <a:off x="2895600" y="2914650"/>
            <a:ext cx="3905250" cy="12382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933" name="Rectangle 13"/>
          <p:cNvSpPr>
            <a:spLocks noChangeArrowheads="1"/>
          </p:cNvSpPr>
          <p:nvPr/>
        </p:nvSpPr>
        <p:spPr bwMode="auto">
          <a:xfrm>
            <a:off x="2895600" y="4324350"/>
            <a:ext cx="3905250" cy="12382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nvGrpSpPr>
          <p:cNvPr id="1603602" name="Group 18"/>
          <p:cNvGrpSpPr>
            <a:grpSpLocks/>
          </p:cNvGrpSpPr>
          <p:nvPr/>
        </p:nvGrpSpPr>
        <p:grpSpPr bwMode="auto">
          <a:xfrm>
            <a:off x="7239000" y="4324350"/>
            <a:ext cx="1962150" cy="1319213"/>
            <a:chOff x="4560" y="2724"/>
            <a:chExt cx="1236" cy="831"/>
          </a:xfrm>
        </p:grpSpPr>
        <p:sp>
          <p:nvSpPr>
            <p:cNvPr id="81948" name="Rectangle 19"/>
            <p:cNvSpPr>
              <a:spLocks noChangeArrowheads="1"/>
            </p:cNvSpPr>
            <p:nvPr/>
          </p:nvSpPr>
          <p:spPr bwMode="auto">
            <a:xfrm>
              <a:off x="4560" y="2724"/>
              <a:ext cx="1236" cy="78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949" name="WordArt 20"/>
            <p:cNvSpPr>
              <a:spLocks noChangeArrowheads="1" noChangeShapeType="1" noTextEdit="1"/>
            </p:cNvSpPr>
            <p:nvPr/>
          </p:nvSpPr>
          <p:spPr bwMode="auto">
            <a:xfrm>
              <a:off x="4656" y="2764"/>
              <a:ext cx="1032" cy="791"/>
            </a:xfrm>
            <a:prstGeom prst="rect">
              <a:avLst/>
            </a:prstGeom>
          </p:spPr>
          <p:txBody>
            <a:bodyPr wrap="none" fromWordArt="1">
              <a:prstTxWarp prst="textSlantUp">
                <a:avLst>
                  <a:gd name="adj" fmla="val 55556"/>
                </a:avLst>
              </a:prstTxWarp>
            </a:bodyPr>
            <a:lstStyle/>
            <a:p>
              <a:endParaRPr lang="fr-FR" sz="2000" kern="10" dirty="0">
                <a:ln w="9525">
                  <a:solidFill>
                    <a:srgbClr val="000000"/>
                  </a:solidFill>
                  <a:round/>
                  <a:headEnd type="none" w="sm" len="sm"/>
                  <a:tailEnd type="none" w="sm" len="sm"/>
                </a:ln>
                <a:solidFill>
                  <a:srgbClr val="000000"/>
                </a:solidFill>
                <a:latin typeface="Arial Black" panose="020B0A04020102020204" pitchFamily="34" charset="0"/>
              </a:endParaRPr>
            </a:p>
          </p:txBody>
        </p:sp>
      </p:grpSp>
      <p:sp>
        <p:nvSpPr>
          <p:cNvPr id="81936" name="Rectangle 21">
            <a:hlinkClick r:id="rId3" action="ppaction://hlinksldjump"/>
          </p:cNvPr>
          <p:cNvSpPr>
            <a:spLocks noChangeArrowheads="1"/>
          </p:cNvSpPr>
          <p:nvPr/>
        </p:nvSpPr>
        <p:spPr bwMode="auto">
          <a:xfrm>
            <a:off x="609600" y="1352550"/>
            <a:ext cx="1962150" cy="20764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938" name="Text Box 23"/>
          <p:cNvSpPr txBox="1">
            <a:spLocks noChangeArrowheads="1"/>
          </p:cNvSpPr>
          <p:nvPr/>
        </p:nvSpPr>
        <p:spPr bwMode="auto">
          <a:xfrm>
            <a:off x="593725" y="590550"/>
            <a:ext cx="206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Ressources</a:t>
            </a:r>
          </a:p>
        </p:txBody>
      </p:sp>
      <p:sp>
        <p:nvSpPr>
          <p:cNvPr id="81939" name="Rectangle 24"/>
          <p:cNvSpPr>
            <a:spLocks noChangeArrowheads="1"/>
          </p:cNvSpPr>
          <p:nvPr/>
        </p:nvSpPr>
        <p:spPr bwMode="auto">
          <a:xfrm>
            <a:off x="2859088" y="1466850"/>
            <a:ext cx="3903662" cy="12382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941" name="Text Box 26"/>
          <p:cNvSpPr txBox="1">
            <a:spLocks noChangeArrowheads="1"/>
          </p:cNvSpPr>
          <p:nvPr/>
        </p:nvSpPr>
        <p:spPr bwMode="auto">
          <a:xfrm>
            <a:off x="3927475" y="560388"/>
            <a:ext cx="1508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Activités</a:t>
            </a:r>
          </a:p>
        </p:txBody>
      </p:sp>
      <p:grpSp>
        <p:nvGrpSpPr>
          <p:cNvPr id="1603622" name="Group 38"/>
          <p:cNvGrpSpPr>
            <a:grpSpLocks/>
          </p:cNvGrpSpPr>
          <p:nvPr/>
        </p:nvGrpSpPr>
        <p:grpSpPr bwMode="auto">
          <a:xfrm>
            <a:off x="7219950" y="2947988"/>
            <a:ext cx="1962150" cy="1296987"/>
            <a:chOff x="3312" y="1844"/>
            <a:chExt cx="1236" cy="817"/>
          </a:xfrm>
        </p:grpSpPr>
        <p:sp>
          <p:nvSpPr>
            <p:cNvPr id="81946" name="Rectangle 28"/>
            <p:cNvSpPr>
              <a:spLocks noChangeArrowheads="1"/>
            </p:cNvSpPr>
            <p:nvPr/>
          </p:nvSpPr>
          <p:spPr bwMode="auto">
            <a:xfrm>
              <a:off x="3312" y="1844"/>
              <a:ext cx="1236" cy="78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947" name="WordArt 29"/>
            <p:cNvSpPr>
              <a:spLocks noChangeArrowheads="1" noChangeShapeType="1" noTextEdit="1"/>
            </p:cNvSpPr>
            <p:nvPr/>
          </p:nvSpPr>
          <p:spPr bwMode="auto">
            <a:xfrm>
              <a:off x="3412" y="1870"/>
              <a:ext cx="1032" cy="791"/>
            </a:xfrm>
            <a:prstGeom prst="rect">
              <a:avLst/>
            </a:prstGeom>
          </p:spPr>
          <p:txBody>
            <a:bodyPr wrap="none" fromWordArt="1">
              <a:prstTxWarp prst="textSlantUp">
                <a:avLst>
                  <a:gd name="adj" fmla="val 18685"/>
                </a:avLst>
              </a:prstTxWarp>
            </a:bodyPr>
            <a:lstStyle/>
            <a:p>
              <a:endParaRPr lang="fr-FR" sz="2000" kern="10" dirty="0">
                <a:ln w="9525">
                  <a:solidFill>
                    <a:srgbClr val="000000"/>
                  </a:solidFill>
                  <a:round/>
                  <a:headEnd type="none" w="sm" len="sm"/>
                  <a:tailEnd type="none" w="sm" len="sm"/>
                </a:ln>
                <a:solidFill>
                  <a:srgbClr val="000000"/>
                </a:solidFill>
                <a:cs typeface="Arial" panose="020B0604020202020204" pitchFamily="34" charset="0"/>
              </a:endParaRPr>
            </a:p>
          </p:txBody>
        </p:sp>
      </p:grpSp>
      <p:sp>
        <p:nvSpPr>
          <p:cNvPr id="81943" name="Rectangle 35"/>
          <p:cNvSpPr>
            <a:spLocks noChangeArrowheads="1"/>
          </p:cNvSpPr>
          <p:nvPr/>
        </p:nvSpPr>
        <p:spPr bwMode="auto">
          <a:xfrm>
            <a:off x="7219950" y="1485900"/>
            <a:ext cx="1962150" cy="12382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1945" name="Text Box 37"/>
          <p:cNvSpPr txBox="1">
            <a:spLocks noChangeArrowheads="1"/>
          </p:cNvSpPr>
          <p:nvPr/>
        </p:nvSpPr>
        <p:spPr bwMode="auto">
          <a:xfrm>
            <a:off x="7432675" y="579438"/>
            <a:ext cx="1668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Résultats</a:t>
            </a:r>
          </a:p>
        </p:txBody>
      </p:sp>
      <p:sp>
        <p:nvSpPr>
          <p:cNvPr id="32" name="Rectangle 31"/>
          <p:cNvSpPr/>
          <p:nvPr/>
        </p:nvSpPr>
        <p:spPr>
          <a:xfrm>
            <a:off x="636304" y="1927364"/>
            <a:ext cx="1870641" cy="830997"/>
          </a:xfrm>
          <a:prstGeom prst="rect">
            <a:avLst/>
          </a:prstGeom>
        </p:spPr>
        <p:txBody>
          <a:bodyPr wrap="none">
            <a:spAutoFit/>
          </a:bodyPr>
          <a:lstStyle/>
          <a:p>
            <a:r>
              <a:rPr lang="fr-FR" altLang="fr-FR" sz="2400" b="1" dirty="0">
                <a:solidFill>
                  <a:srgbClr val="3333CC"/>
                </a:solidFill>
              </a:rPr>
              <a:t>Données</a:t>
            </a:r>
          </a:p>
          <a:p>
            <a:r>
              <a:rPr lang="fr-FR" altLang="fr-FR" sz="2400" b="1" dirty="0">
                <a:solidFill>
                  <a:srgbClr val="3333CC"/>
                </a:solidFill>
              </a:rPr>
              <a:t>Techniques</a:t>
            </a:r>
          </a:p>
        </p:txBody>
      </p:sp>
      <p:sp>
        <p:nvSpPr>
          <p:cNvPr id="33" name="Rectangle 32"/>
          <p:cNvSpPr/>
          <p:nvPr/>
        </p:nvSpPr>
        <p:spPr>
          <a:xfrm>
            <a:off x="884042" y="4235589"/>
            <a:ext cx="1484702" cy="830997"/>
          </a:xfrm>
          <a:prstGeom prst="rect">
            <a:avLst/>
          </a:prstGeom>
        </p:spPr>
        <p:txBody>
          <a:bodyPr wrap="none">
            <a:spAutoFit/>
          </a:bodyPr>
          <a:lstStyle/>
          <a:p>
            <a:r>
              <a:rPr lang="fr-FR" altLang="fr-FR" sz="2400" b="1" dirty="0">
                <a:solidFill>
                  <a:srgbClr val="3333CC"/>
                </a:solidFill>
              </a:rPr>
              <a:t>Données</a:t>
            </a:r>
          </a:p>
          <a:p>
            <a:r>
              <a:rPr lang="fr-FR" altLang="fr-FR" sz="2400" b="1" dirty="0">
                <a:solidFill>
                  <a:srgbClr val="3333CC"/>
                </a:solidFill>
              </a:rPr>
              <a:t>de Flux</a:t>
            </a:r>
          </a:p>
        </p:txBody>
      </p:sp>
      <p:sp>
        <p:nvSpPr>
          <p:cNvPr id="34" name="Rectangle 33"/>
          <p:cNvSpPr/>
          <p:nvPr/>
        </p:nvSpPr>
        <p:spPr>
          <a:xfrm>
            <a:off x="3478659" y="4677551"/>
            <a:ext cx="2586475" cy="830997"/>
          </a:xfrm>
          <a:prstGeom prst="rect">
            <a:avLst/>
          </a:prstGeom>
        </p:spPr>
        <p:txBody>
          <a:bodyPr wrap="square">
            <a:spAutoFit/>
          </a:bodyPr>
          <a:lstStyle/>
          <a:p>
            <a:r>
              <a:rPr lang="fr-FR" altLang="fr-FR" sz="2400" b="1" dirty="0">
                <a:solidFill>
                  <a:srgbClr val="3333CC"/>
                </a:solidFill>
              </a:rPr>
              <a:t>Calcul des </a:t>
            </a:r>
            <a:r>
              <a:rPr lang="fr-FR" altLang="fr-FR" sz="2400" b="1" dirty="0" smtClean="0">
                <a:solidFill>
                  <a:srgbClr val="3333CC"/>
                </a:solidFill>
              </a:rPr>
              <a:t>charges</a:t>
            </a:r>
            <a:endParaRPr lang="fr-FR" altLang="fr-FR" sz="2400" b="1" dirty="0">
              <a:solidFill>
                <a:srgbClr val="3333CC"/>
              </a:solidFill>
            </a:endParaRPr>
          </a:p>
        </p:txBody>
      </p:sp>
      <p:sp>
        <p:nvSpPr>
          <p:cNvPr id="35" name="Rectangle 34"/>
          <p:cNvSpPr/>
          <p:nvPr/>
        </p:nvSpPr>
        <p:spPr>
          <a:xfrm>
            <a:off x="3187621" y="3270319"/>
            <a:ext cx="3296976" cy="830997"/>
          </a:xfrm>
          <a:prstGeom prst="rect">
            <a:avLst/>
          </a:prstGeom>
        </p:spPr>
        <p:txBody>
          <a:bodyPr wrap="square">
            <a:spAutoFit/>
          </a:bodyPr>
          <a:lstStyle/>
          <a:p>
            <a:r>
              <a:rPr lang="fr-FR" altLang="fr-FR" sz="2400" b="1" dirty="0">
                <a:solidFill>
                  <a:srgbClr val="3333CC"/>
                </a:solidFill>
              </a:rPr>
              <a:t>Calcul des </a:t>
            </a:r>
            <a:r>
              <a:rPr lang="fr-FR" altLang="fr-FR" sz="2400" b="1" dirty="0" smtClean="0">
                <a:solidFill>
                  <a:srgbClr val="3333CC"/>
                </a:solidFill>
              </a:rPr>
              <a:t> besoins </a:t>
            </a:r>
            <a:r>
              <a:rPr lang="fr-FR" altLang="fr-FR" sz="2400" b="1" dirty="0">
                <a:solidFill>
                  <a:srgbClr val="3333CC"/>
                </a:solidFill>
              </a:rPr>
              <a:t>nets</a:t>
            </a:r>
          </a:p>
        </p:txBody>
      </p:sp>
      <p:sp>
        <p:nvSpPr>
          <p:cNvPr id="36" name="Rectangle 35"/>
          <p:cNvSpPr/>
          <p:nvPr/>
        </p:nvSpPr>
        <p:spPr>
          <a:xfrm>
            <a:off x="3105599" y="1738588"/>
            <a:ext cx="3334567" cy="830997"/>
          </a:xfrm>
          <a:prstGeom prst="rect">
            <a:avLst/>
          </a:prstGeom>
        </p:spPr>
        <p:txBody>
          <a:bodyPr wrap="none">
            <a:spAutoFit/>
          </a:bodyPr>
          <a:lstStyle/>
          <a:p>
            <a:r>
              <a:rPr lang="fr-FR" altLang="fr-FR" sz="2400" b="1" dirty="0">
                <a:solidFill>
                  <a:srgbClr val="3333CC"/>
                </a:solidFill>
              </a:rPr>
              <a:t>Programme Directeur</a:t>
            </a:r>
          </a:p>
          <a:p>
            <a:r>
              <a:rPr lang="fr-FR" altLang="fr-FR" sz="2400" b="1" dirty="0">
                <a:solidFill>
                  <a:srgbClr val="3333CC"/>
                </a:solidFill>
              </a:rPr>
              <a:t>de Production</a:t>
            </a:r>
          </a:p>
        </p:txBody>
      </p:sp>
      <p:sp>
        <p:nvSpPr>
          <p:cNvPr id="37" name="Rectangle 36"/>
          <p:cNvSpPr/>
          <p:nvPr/>
        </p:nvSpPr>
        <p:spPr>
          <a:xfrm>
            <a:off x="7466222" y="1689526"/>
            <a:ext cx="1553631" cy="830997"/>
          </a:xfrm>
          <a:prstGeom prst="rect">
            <a:avLst/>
          </a:prstGeom>
        </p:spPr>
        <p:txBody>
          <a:bodyPr wrap="none">
            <a:spAutoFit/>
          </a:bodyPr>
          <a:lstStyle/>
          <a:p>
            <a:r>
              <a:rPr lang="fr-FR" altLang="fr-FR" sz="2400" b="1" dirty="0">
                <a:solidFill>
                  <a:srgbClr val="3333CC"/>
                </a:solidFill>
              </a:rPr>
              <a:t>Ordres </a:t>
            </a:r>
          </a:p>
          <a:p>
            <a:r>
              <a:rPr lang="fr-FR" altLang="fr-FR" sz="2400" b="1" dirty="0" smtClean="0">
                <a:solidFill>
                  <a:srgbClr val="3333CC"/>
                </a:solidFill>
              </a:rPr>
              <a:t>suggérés</a:t>
            </a:r>
            <a:endParaRPr lang="fr-FR" altLang="fr-FR" sz="2400" b="1" dirty="0">
              <a:solidFill>
                <a:srgbClr val="3333CC"/>
              </a:solidFill>
            </a:endParaRPr>
          </a:p>
        </p:txBody>
      </p:sp>
      <p:sp>
        <p:nvSpPr>
          <p:cNvPr id="38" name="Rectangle 37"/>
          <p:cNvSpPr/>
          <p:nvPr/>
        </p:nvSpPr>
        <p:spPr>
          <a:xfrm>
            <a:off x="7159985" y="2965398"/>
            <a:ext cx="2160400" cy="1200329"/>
          </a:xfrm>
          <a:prstGeom prst="rect">
            <a:avLst/>
          </a:prstGeom>
        </p:spPr>
        <p:txBody>
          <a:bodyPr wrap="none">
            <a:spAutoFit/>
          </a:bodyPr>
          <a:lstStyle/>
          <a:p>
            <a:r>
              <a:rPr lang="fr-FR" altLang="fr-FR" sz="2400" b="1" dirty="0">
                <a:solidFill>
                  <a:srgbClr val="3333CC"/>
                </a:solidFill>
              </a:rPr>
              <a:t>Visualisation </a:t>
            </a:r>
          </a:p>
          <a:p>
            <a:r>
              <a:rPr lang="fr-FR" altLang="fr-FR" sz="2400" b="1" dirty="0" smtClean="0">
                <a:solidFill>
                  <a:srgbClr val="3333CC"/>
                </a:solidFill>
              </a:rPr>
              <a:t>charges </a:t>
            </a:r>
            <a:r>
              <a:rPr lang="fr-FR" altLang="fr-FR" sz="2400" b="1" dirty="0">
                <a:solidFill>
                  <a:srgbClr val="3333CC"/>
                </a:solidFill>
              </a:rPr>
              <a:t>et </a:t>
            </a:r>
          </a:p>
          <a:p>
            <a:r>
              <a:rPr lang="fr-FR" altLang="fr-FR" sz="2400" b="1" dirty="0">
                <a:solidFill>
                  <a:srgbClr val="3333CC"/>
                </a:solidFill>
              </a:rPr>
              <a:t>capacités</a:t>
            </a:r>
          </a:p>
        </p:txBody>
      </p:sp>
      <p:sp>
        <p:nvSpPr>
          <p:cNvPr id="39" name="Rectangle 38"/>
          <p:cNvSpPr/>
          <p:nvPr/>
        </p:nvSpPr>
        <p:spPr>
          <a:xfrm>
            <a:off x="7357185" y="4367898"/>
            <a:ext cx="1723549" cy="1200329"/>
          </a:xfrm>
          <a:prstGeom prst="rect">
            <a:avLst/>
          </a:prstGeom>
        </p:spPr>
        <p:txBody>
          <a:bodyPr wrap="none">
            <a:spAutoFit/>
          </a:bodyPr>
          <a:lstStyle/>
          <a:p>
            <a:r>
              <a:rPr lang="fr-FR" altLang="fr-FR" sz="2400" b="1" dirty="0">
                <a:solidFill>
                  <a:srgbClr val="3333CC"/>
                </a:solidFill>
              </a:rPr>
              <a:t>Décisions </a:t>
            </a:r>
            <a:endParaRPr lang="fr-FR" altLang="fr-FR" sz="2400" b="1" dirty="0" smtClean="0">
              <a:solidFill>
                <a:srgbClr val="3333CC"/>
              </a:solidFill>
            </a:endParaRPr>
          </a:p>
          <a:p>
            <a:r>
              <a:rPr lang="fr-FR" altLang="fr-FR" sz="2400" b="1" dirty="0" smtClean="0">
                <a:solidFill>
                  <a:srgbClr val="3333CC"/>
                </a:solidFill>
              </a:rPr>
              <a:t>de</a:t>
            </a:r>
            <a:endParaRPr lang="fr-FR" altLang="fr-FR" sz="2400" b="1" dirty="0">
              <a:solidFill>
                <a:srgbClr val="3333CC"/>
              </a:solidFill>
            </a:endParaRPr>
          </a:p>
          <a:p>
            <a:r>
              <a:rPr lang="fr-FR" altLang="fr-FR" sz="2400" b="1" dirty="0" smtClean="0">
                <a:solidFill>
                  <a:srgbClr val="3333CC"/>
                </a:solidFill>
              </a:rPr>
              <a:t>lissage</a:t>
            </a:r>
            <a:endParaRPr lang="fr-FR" altLang="fr-FR" sz="2400" b="1" dirty="0">
              <a:solidFill>
                <a:srgbClr val="3333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03622"/>
                                        </p:tgtEl>
                                        <p:attrNameLst>
                                          <p:attrName>style.visibility</p:attrName>
                                        </p:attrNameLst>
                                      </p:cBhvr>
                                      <p:to>
                                        <p:strVal val="visible"/>
                                      </p:to>
                                    </p:set>
                                    <p:animEffect transition="in" filter="dissolve">
                                      <p:cBhvr>
                                        <p:cTn id="7" dur="500"/>
                                        <p:tgtEl>
                                          <p:spTgt spid="1603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03602"/>
                                        </p:tgtEl>
                                        <p:attrNameLst>
                                          <p:attrName>style.visibility</p:attrName>
                                        </p:attrNameLst>
                                      </p:cBhvr>
                                      <p:to>
                                        <p:strVal val="visible"/>
                                      </p:to>
                                    </p:set>
                                    <p:animEffect transition="in" filter="dissolve">
                                      <p:cBhvr>
                                        <p:cTn id="12" dur="500"/>
                                        <p:tgtEl>
                                          <p:spTgt spid="160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454025" y="347663"/>
            <a:ext cx="9117013" cy="6118225"/>
            <a:chOff x="293" y="231"/>
            <a:chExt cx="5875" cy="4069"/>
          </a:xfrm>
        </p:grpSpPr>
        <p:sp>
          <p:nvSpPr>
            <p:cNvPr id="82983" name="Line 3"/>
            <p:cNvSpPr>
              <a:spLocks noChangeShapeType="1"/>
            </p:cNvSpPr>
            <p:nvPr/>
          </p:nvSpPr>
          <p:spPr bwMode="auto">
            <a:xfrm>
              <a:off x="293" y="231"/>
              <a:ext cx="1" cy="13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2984" name="Rectangle 4"/>
            <p:cNvSpPr>
              <a:spLocks noChangeArrowheads="1"/>
            </p:cNvSpPr>
            <p:nvPr/>
          </p:nvSpPr>
          <p:spPr bwMode="auto">
            <a:xfrm>
              <a:off x="293" y="231"/>
              <a:ext cx="11" cy="13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2985" name="Line 5"/>
            <p:cNvSpPr>
              <a:spLocks noChangeShapeType="1"/>
            </p:cNvSpPr>
            <p:nvPr/>
          </p:nvSpPr>
          <p:spPr bwMode="auto">
            <a:xfrm>
              <a:off x="1648" y="512"/>
              <a:ext cx="1" cy="10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2986" name="Rectangle 6"/>
            <p:cNvSpPr>
              <a:spLocks noChangeArrowheads="1"/>
            </p:cNvSpPr>
            <p:nvPr/>
          </p:nvSpPr>
          <p:spPr bwMode="auto">
            <a:xfrm>
              <a:off x="1648" y="512"/>
              <a:ext cx="11" cy="10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2987" name="Line 7"/>
            <p:cNvSpPr>
              <a:spLocks noChangeShapeType="1"/>
            </p:cNvSpPr>
            <p:nvPr/>
          </p:nvSpPr>
          <p:spPr bwMode="auto">
            <a:xfrm>
              <a:off x="2775" y="512"/>
              <a:ext cx="1" cy="10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2988" name="Rectangle 8"/>
            <p:cNvSpPr>
              <a:spLocks noChangeArrowheads="1"/>
            </p:cNvSpPr>
            <p:nvPr/>
          </p:nvSpPr>
          <p:spPr bwMode="auto">
            <a:xfrm>
              <a:off x="2775" y="512"/>
              <a:ext cx="11" cy="10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2989" name="Line 9"/>
            <p:cNvSpPr>
              <a:spLocks noChangeShapeType="1"/>
            </p:cNvSpPr>
            <p:nvPr/>
          </p:nvSpPr>
          <p:spPr bwMode="auto">
            <a:xfrm>
              <a:off x="3903" y="512"/>
              <a:ext cx="1" cy="10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2990" name="Rectangle 10"/>
            <p:cNvSpPr>
              <a:spLocks noChangeArrowheads="1"/>
            </p:cNvSpPr>
            <p:nvPr/>
          </p:nvSpPr>
          <p:spPr bwMode="auto">
            <a:xfrm>
              <a:off x="3903" y="512"/>
              <a:ext cx="10" cy="10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2991" name="Line 11"/>
            <p:cNvSpPr>
              <a:spLocks noChangeShapeType="1"/>
            </p:cNvSpPr>
            <p:nvPr/>
          </p:nvSpPr>
          <p:spPr bwMode="auto">
            <a:xfrm>
              <a:off x="5030" y="512"/>
              <a:ext cx="1" cy="10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2992" name="Rectangle 12"/>
            <p:cNvSpPr>
              <a:spLocks noChangeArrowheads="1"/>
            </p:cNvSpPr>
            <p:nvPr/>
          </p:nvSpPr>
          <p:spPr bwMode="auto">
            <a:xfrm>
              <a:off x="5030" y="512"/>
              <a:ext cx="11" cy="10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2993" name="Line 13"/>
            <p:cNvSpPr>
              <a:spLocks noChangeShapeType="1"/>
            </p:cNvSpPr>
            <p:nvPr/>
          </p:nvSpPr>
          <p:spPr bwMode="auto">
            <a:xfrm>
              <a:off x="6157" y="242"/>
              <a:ext cx="1" cy="13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2994" name="Rectangle 14"/>
            <p:cNvSpPr>
              <a:spLocks noChangeArrowheads="1"/>
            </p:cNvSpPr>
            <p:nvPr/>
          </p:nvSpPr>
          <p:spPr bwMode="auto">
            <a:xfrm>
              <a:off x="6157" y="242"/>
              <a:ext cx="11" cy="13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2995" name="Line 15"/>
            <p:cNvSpPr>
              <a:spLocks noChangeShapeType="1"/>
            </p:cNvSpPr>
            <p:nvPr/>
          </p:nvSpPr>
          <p:spPr bwMode="auto">
            <a:xfrm>
              <a:off x="293" y="1854"/>
              <a:ext cx="1" cy="10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2996" name="Rectangle 16"/>
            <p:cNvSpPr>
              <a:spLocks noChangeArrowheads="1"/>
            </p:cNvSpPr>
            <p:nvPr/>
          </p:nvSpPr>
          <p:spPr bwMode="auto">
            <a:xfrm>
              <a:off x="293" y="1854"/>
              <a:ext cx="11" cy="10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2997" name="Line 17"/>
            <p:cNvSpPr>
              <a:spLocks noChangeShapeType="1"/>
            </p:cNvSpPr>
            <p:nvPr/>
          </p:nvSpPr>
          <p:spPr bwMode="auto">
            <a:xfrm>
              <a:off x="1648" y="1865"/>
              <a:ext cx="1" cy="10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2998" name="Rectangle 18"/>
            <p:cNvSpPr>
              <a:spLocks noChangeArrowheads="1"/>
            </p:cNvSpPr>
            <p:nvPr/>
          </p:nvSpPr>
          <p:spPr bwMode="auto">
            <a:xfrm>
              <a:off x="1648" y="1865"/>
              <a:ext cx="11" cy="10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2999" name="Line 19"/>
            <p:cNvSpPr>
              <a:spLocks noChangeShapeType="1"/>
            </p:cNvSpPr>
            <p:nvPr/>
          </p:nvSpPr>
          <p:spPr bwMode="auto">
            <a:xfrm>
              <a:off x="2775" y="1865"/>
              <a:ext cx="1" cy="10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00" name="Rectangle 20"/>
            <p:cNvSpPr>
              <a:spLocks noChangeArrowheads="1"/>
            </p:cNvSpPr>
            <p:nvPr/>
          </p:nvSpPr>
          <p:spPr bwMode="auto">
            <a:xfrm>
              <a:off x="2775" y="1865"/>
              <a:ext cx="11" cy="10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01" name="Line 21"/>
            <p:cNvSpPr>
              <a:spLocks noChangeShapeType="1"/>
            </p:cNvSpPr>
            <p:nvPr/>
          </p:nvSpPr>
          <p:spPr bwMode="auto">
            <a:xfrm>
              <a:off x="3903" y="1865"/>
              <a:ext cx="1" cy="10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02" name="Rectangle 22"/>
            <p:cNvSpPr>
              <a:spLocks noChangeArrowheads="1"/>
            </p:cNvSpPr>
            <p:nvPr/>
          </p:nvSpPr>
          <p:spPr bwMode="auto">
            <a:xfrm>
              <a:off x="3903" y="1865"/>
              <a:ext cx="10" cy="10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03" name="Line 23"/>
            <p:cNvSpPr>
              <a:spLocks noChangeShapeType="1"/>
            </p:cNvSpPr>
            <p:nvPr/>
          </p:nvSpPr>
          <p:spPr bwMode="auto">
            <a:xfrm>
              <a:off x="5030" y="1865"/>
              <a:ext cx="1" cy="10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04" name="Rectangle 24"/>
            <p:cNvSpPr>
              <a:spLocks noChangeArrowheads="1"/>
            </p:cNvSpPr>
            <p:nvPr/>
          </p:nvSpPr>
          <p:spPr bwMode="auto">
            <a:xfrm>
              <a:off x="5030" y="1865"/>
              <a:ext cx="11" cy="10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05" name="Line 25"/>
            <p:cNvSpPr>
              <a:spLocks noChangeShapeType="1"/>
            </p:cNvSpPr>
            <p:nvPr/>
          </p:nvSpPr>
          <p:spPr bwMode="auto">
            <a:xfrm>
              <a:off x="6157" y="1865"/>
              <a:ext cx="1" cy="10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06" name="Rectangle 26"/>
            <p:cNvSpPr>
              <a:spLocks noChangeArrowheads="1"/>
            </p:cNvSpPr>
            <p:nvPr/>
          </p:nvSpPr>
          <p:spPr bwMode="auto">
            <a:xfrm>
              <a:off x="6157" y="1865"/>
              <a:ext cx="11" cy="10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07" name="Line 27"/>
            <p:cNvSpPr>
              <a:spLocks noChangeShapeType="1"/>
            </p:cNvSpPr>
            <p:nvPr/>
          </p:nvSpPr>
          <p:spPr bwMode="auto">
            <a:xfrm>
              <a:off x="293" y="3207"/>
              <a:ext cx="1" cy="10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08" name="Rectangle 28"/>
            <p:cNvSpPr>
              <a:spLocks noChangeArrowheads="1"/>
            </p:cNvSpPr>
            <p:nvPr/>
          </p:nvSpPr>
          <p:spPr bwMode="auto">
            <a:xfrm>
              <a:off x="293" y="3207"/>
              <a:ext cx="11" cy="10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09" name="Line 29"/>
            <p:cNvSpPr>
              <a:spLocks noChangeShapeType="1"/>
            </p:cNvSpPr>
            <p:nvPr/>
          </p:nvSpPr>
          <p:spPr bwMode="auto">
            <a:xfrm>
              <a:off x="6157" y="3218"/>
              <a:ext cx="1" cy="10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10" name="Rectangle 30"/>
            <p:cNvSpPr>
              <a:spLocks noChangeArrowheads="1"/>
            </p:cNvSpPr>
            <p:nvPr/>
          </p:nvSpPr>
          <p:spPr bwMode="auto">
            <a:xfrm>
              <a:off x="6157" y="3218"/>
              <a:ext cx="11" cy="10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11" name="Line 31"/>
            <p:cNvSpPr>
              <a:spLocks noChangeShapeType="1"/>
            </p:cNvSpPr>
            <p:nvPr/>
          </p:nvSpPr>
          <p:spPr bwMode="auto">
            <a:xfrm>
              <a:off x="1648" y="3218"/>
              <a:ext cx="1" cy="10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12" name="Rectangle 32"/>
            <p:cNvSpPr>
              <a:spLocks noChangeArrowheads="1"/>
            </p:cNvSpPr>
            <p:nvPr/>
          </p:nvSpPr>
          <p:spPr bwMode="auto">
            <a:xfrm>
              <a:off x="1648" y="3218"/>
              <a:ext cx="11" cy="10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13" name="Line 33"/>
            <p:cNvSpPr>
              <a:spLocks noChangeShapeType="1"/>
            </p:cNvSpPr>
            <p:nvPr/>
          </p:nvSpPr>
          <p:spPr bwMode="auto">
            <a:xfrm>
              <a:off x="2775" y="3218"/>
              <a:ext cx="1" cy="10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14" name="Rectangle 34"/>
            <p:cNvSpPr>
              <a:spLocks noChangeArrowheads="1"/>
            </p:cNvSpPr>
            <p:nvPr/>
          </p:nvSpPr>
          <p:spPr bwMode="auto">
            <a:xfrm>
              <a:off x="2775" y="3218"/>
              <a:ext cx="11" cy="10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15" name="Line 35"/>
            <p:cNvSpPr>
              <a:spLocks noChangeShapeType="1"/>
            </p:cNvSpPr>
            <p:nvPr/>
          </p:nvSpPr>
          <p:spPr bwMode="auto">
            <a:xfrm>
              <a:off x="3903" y="3218"/>
              <a:ext cx="1" cy="10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16" name="Rectangle 36"/>
            <p:cNvSpPr>
              <a:spLocks noChangeArrowheads="1"/>
            </p:cNvSpPr>
            <p:nvPr/>
          </p:nvSpPr>
          <p:spPr bwMode="auto">
            <a:xfrm>
              <a:off x="3903" y="3218"/>
              <a:ext cx="10" cy="10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17" name="Line 37"/>
            <p:cNvSpPr>
              <a:spLocks noChangeShapeType="1"/>
            </p:cNvSpPr>
            <p:nvPr/>
          </p:nvSpPr>
          <p:spPr bwMode="auto">
            <a:xfrm>
              <a:off x="5030" y="3218"/>
              <a:ext cx="1" cy="10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18" name="Rectangle 38"/>
            <p:cNvSpPr>
              <a:spLocks noChangeArrowheads="1"/>
            </p:cNvSpPr>
            <p:nvPr/>
          </p:nvSpPr>
          <p:spPr bwMode="auto">
            <a:xfrm>
              <a:off x="5030" y="3218"/>
              <a:ext cx="11" cy="10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19" name="Line 39"/>
            <p:cNvSpPr>
              <a:spLocks noChangeShapeType="1"/>
            </p:cNvSpPr>
            <p:nvPr/>
          </p:nvSpPr>
          <p:spPr bwMode="auto">
            <a:xfrm>
              <a:off x="304" y="231"/>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20" name="Rectangle 40"/>
            <p:cNvSpPr>
              <a:spLocks noChangeArrowheads="1"/>
            </p:cNvSpPr>
            <p:nvPr/>
          </p:nvSpPr>
          <p:spPr bwMode="auto">
            <a:xfrm>
              <a:off x="304" y="231"/>
              <a:ext cx="586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21" name="Line 41"/>
            <p:cNvSpPr>
              <a:spLocks noChangeShapeType="1"/>
            </p:cNvSpPr>
            <p:nvPr/>
          </p:nvSpPr>
          <p:spPr bwMode="auto">
            <a:xfrm>
              <a:off x="304" y="502"/>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22" name="Rectangle 42"/>
            <p:cNvSpPr>
              <a:spLocks noChangeArrowheads="1"/>
            </p:cNvSpPr>
            <p:nvPr/>
          </p:nvSpPr>
          <p:spPr bwMode="auto">
            <a:xfrm>
              <a:off x="304" y="502"/>
              <a:ext cx="586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23" name="Line 43"/>
            <p:cNvSpPr>
              <a:spLocks noChangeShapeType="1"/>
            </p:cNvSpPr>
            <p:nvPr/>
          </p:nvSpPr>
          <p:spPr bwMode="auto">
            <a:xfrm>
              <a:off x="304" y="772"/>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24" name="Rectangle 44"/>
            <p:cNvSpPr>
              <a:spLocks noChangeArrowheads="1"/>
            </p:cNvSpPr>
            <p:nvPr/>
          </p:nvSpPr>
          <p:spPr bwMode="auto">
            <a:xfrm>
              <a:off x="304" y="772"/>
              <a:ext cx="586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25" name="Line 45"/>
            <p:cNvSpPr>
              <a:spLocks noChangeShapeType="1"/>
            </p:cNvSpPr>
            <p:nvPr/>
          </p:nvSpPr>
          <p:spPr bwMode="auto">
            <a:xfrm>
              <a:off x="304" y="1043"/>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26" name="Rectangle 46"/>
            <p:cNvSpPr>
              <a:spLocks noChangeArrowheads="1"/>
            </p:cNvSpPr>
            <p:nvPr/>
          </p:nvSpPr>
          <p:spPr bwMode="auto">
            <a:xfrm>
              <a:off x="304" y="1043"/>
              <a:ext cx="586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27" name="Line 47"/>
            <p:cNvSpPr>
              <a:spLocks noChangeShapeType="1"/>
            </p:cNvSpPr>
            <p:nvPr/>
          </p:nvSpPr>
          <p:spPr bwMode="auto">
            <a:xfrm>
              <a:off x="304" y="1313"/>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28" name="Rectangle 48"/>
            <p:cNvSpPr>
              <a:spLocks noChangeArrowheads="1"/>
            </p:cNvSpPr>
            <p:nvPr/>
          </p:nvSpPr>
          <p:spPr bwMode="auto">
            <a:xfrm>
              <a:off x="304" y="1313"/>
              <a:ext cx="586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29" name="Line 49"/>
            <p:cNvSpPr>
              <a:spLocks noChangeShapeType="1"/>
            </p:cNvSpPr>
            <p:nvPr/>
          </p:nvSpPr>
          <p:spPr bwMode="auto">
            <a:xfrm>
              <a:off x="304" y="1584"/>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30" name="Rectangle 50"/>
            <p:cNvSpPr>
              <a:spLocks noChangeArrowheads="1"/>
            </p:cNvSpPr>
            <p:nvPr/>
          </p:nvSpPr>
          <p:spPr bwMode="auto">
            <a:xfrm>
              <a:off x="304" y="1584"/>
              <a:ext cx="586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31" name="Line 51"/>
            <p:cNvSpPr>
              <a:spLocks noChangeShapeType="1"/>
            </p:cNvSpPr>
            <p:nvPr/>
          </p:nvSpPr>
          <p:spPr bwMode="auto">
            <a:xfrm>
              <a:off x="304" y="1854"/>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32" name="Rectangle 52"/>
            <p:cNvSpPr>
              <a:spLocks noChangeArrowheads="1"/>
            </p:cNvSpPr>
            <p:nvPr/>
          </p:nvSpPr>
          <p:spPr bwMode="auto">
            <a:xfrm>
              <a:off x="304" y="1854"/>
              <a:ext cx="586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33" name="Line 53"/>
            <p:cNvSpPr>
              <a:spLocks noChangeShapeType="1"/>
            </p:cNvSpPr>
            <p:nvPr/>
          </p:nvSpPr>
          <p:spPr bwMode="auto">
            <a:xfrm>
              <a:off x="304" y="2125"/>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34" name="Rectangle 54"/>
            <p:cNvSpPr>
              <a:spLocks noChangeArrowheads="1"/>
            </p:cNvSpPr>
            <p:nvPr/>
          </p:nvSpPr>
          <p:spPr bwMode="auto">
            <a:xfrm>
              <a:off x="304" y="2125"/>
              <a:ext cx="586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35" name="Line 55"/>
            <p:cNvSpPr>
              <a:spLocks noChangeShapeType="1"/>
            </p:cNvSpPr>
            <p:nvPr/>
          </p:nvSpPr>
          <p:spPr bwMode="auto">
            <a:xfrm>
              <a:off x="304" y="2395"/>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36" name="Rectangle 56"/>
            <p:cNvSpPr>
              <a:spLocks noChangeArrowheads="1"/>
            </p:cNvSpPr>
            <p:nvPr/>
          </p:nvSpPr>
          <p:spPr bwMode="auto">
            <a:xfrm>
              <a:off x="304" y="2395"/>
              <a:ext cx="586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37" name="Line 57"/>
            <p:cNvSpPr>
              <a:spLocks noChangeShapeType="1"/>
            </p:cNvSpPr>
            <p:nvPr/>
          </p:nvSpPr>
          <p:spPr bwMode="auto">
            <a:xfrm>
              <a:off x="304" y="2666"/>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38" name="Rectangle 58"/>
            <p:cNvSpPr>
              <a:spLocks noChangeArrowheads="1"/>
            </p:cNvSpPr>
            <p:nvPr/>
          </p:nvSpPr>
          <p:spPr bwMode="auto">
            <a:xfrm>
              <a:off x="304" y="2666"/>
              <a:ext cx="586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39" name="Line 59"/>
            <p:cNvSpPr>
              <a:spLocks noChangeShapeType="1"/>
            </p:cNvSpPr>
            <p:nvPr/>
          </p:nvSpPr>
          <p:spPr bwMode="auto">
            <a:xfrm>
              <a:off x="304" y="2936"/>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40" name="Rectangle 60"/>
            <p:cNvSpPr>
              <a:spLocks noChangeArrowheads="1"/>
            </p:cNvSpPr>
            <p:nvPr/>
          </p:nvSpPr>
          <p:spPr bwMode="auto">
            <a:xfrm>
              <a:off x="304" y="2936"/>
              <a:ext cx="586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41" name="Line 61"/>
            <p:cNvSpPr>
              <a:spLocks noChangeShapeType="1"/>
            </p:cNvSpPr>
            <p:nvPr/>
          </p:nvSpPr>
          <p:spPr bwMode="auto">
            <a:xfrm>
              <a:off x="304" y="3207"/>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42" name="Rectangle 62"/>
            <p:cNvSpPr>
              <a:spLocks noChangeArrowheads="1"/>
            </p:cNvSpPr>
            <p:nvPr/>
          </p:nvSpPr>
          <p:spPr bwMode="auto">
            <a:xfrm>
              <a:off x="304" y="3207"/>
              <a:ext cx="586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43" name="Line 63"/>
            <p:cNvSpPr>
              <a:spLocks noChangeShapeType="1"/>
            </p:cNvSpPr>
            <p:nvPr/>
          </p:nvSpPr>
          <p:spPr bwMode="auto">
            <a:xfrm>
              <a:off x="304" y="3478"/>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44" name="Rectangle 64"/>
            <p:cNvSpPr>
              <a:spLocks noChangeArrowheads="1"/>
            </p:cNvSpPr>
            <p:nvPr/>
          </p:nvSpPr>
          <p:spPr bwMode="auto">
            <a:xfrm>
              <a:off x="304" y="3478"/>
              <a:ext cx="586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45" name="Line 65"/>
            <p:cNvSpPr>
              <a:spLocks noChangeShapeType="1"/>
            </p:cNvSpPr>
            <p:nvPr/>
          </p:nvSpPr>
          <p:spPr bwMode="auto">
            <a:xfrm>
              <a:off x="304" y="3748"/>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46" name="Rectangle 66"/>
            <p:cNvSpPr>
              <a:spLocks noChangeArrowheads="1"/>
            </p:cNvSpPr>
            <p:nvPr/>
          </p:nvSpPr>
          <p:spPr bwMode="auto">
            <a:xfrm>
              <a:off x="304" y="3748"/>
              <a:ext cx="586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47" name="Line 67"/>
            <p:cNvSpPr>
              <a:spLocks noChangeShapeType="1"/>
            </p:cNvSpPr>
            <p:nvPr/>
          </p:nvSpPr>
          <p:spPr bwMode="auto">
            <a:xfrm>
              <a:off x="304" y="4019"/>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48" name="Rectangle 68"/>
            <p:cNvSpPr>
              <a:spLocks noChangeArrowheads="1"/>
            </p:cNvSpPr>
            <p:nvPr/>
          </p:nvSpPr>
          <p:spPr bwMode="auto">
            <a:xfrm>
              <a:off x="304" y="4019"/>
              <a:ext cx="586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49" name="Line 69"/>
            <p:cNvSpPr>
              <a:spLocks noChangeShapeType="1"/>
            </p:cNvSpPr>
            <p:nvPr/>
          </p:nvSpPr>
          <p:spPr bwMode="auto">
            <a:xfrm>
              <a:off x="304" y="4289"/>
              <a:ext cx="58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rgbClr val="3333CC"/>
                </a:solidFill>
              </a:endParaRPr>
            </a:p>
          </p:txBody>
        </p:sp>
        <p:sp>
          <p:nvSpPr>
            <p:cNvPr id="83050" name="Rectangle 70"/>
            <p:cNvSpPr>
              <a:spLocks noChangeArrowheads="1"/>
            </p:cNvSpPr>
            <p:nvPr/>
          </p:nvSpPr>
          <p:spPr bwMode="auto">
            <a:xfrm>
              <a:off x="304" y="4289"/>
              <a:ext cx="586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solidFill>
                  <a:srgbClr val="3333CC"/>
                </a:solidFill>
              </a:endParaRPr>
            </a:p>
          </p:txBody>
        </p:sp>
        <p:sp>
          <p:nvSpPr>
            <p:cNvPr id="83051" name="Rectangle 71"/>
            <p:cNvSpPr>
              <a:spLocks noChangeArrowheads="1"/>
            </p:cNvSpPr>
            <p:nvPr/>
          </p:nvSpPr>
          <p:spPr bwMode="auto">
            <a:xfrm>
              <a:off x="347" y="242"/>
              <a:ext cx="3181"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b="1" dirty="0">
                  <a:solidFill>
                    <a:srgbClr val="3333CC"/>
                  </a:solidFill>
                </a:rPr>
                <a:t>Planning de charge au 28 </a:t>
              </a:r>
              <a:r>
                <a:rPr lang="fr-FR" altLang="fr-FR" sz="2500" b="1" dirty="0" smtClean="0">
                  <a:solidFill>
                    <a:srgbClr val="3333CC"/>
                  </a:solidFill>
                </a:rPr>
                <a:t>février</a:t>
              </a:r>
              <a:endParaRPr lang="fr-FR" altLang="fr-FR" sz="1100" dirty="0">
                <a:solidFill>
                  <a:srgbClr val="3333CC"/>
                </a:solidFill>
              </a:endParaRPr>
            </a:p>
          </p:txBody>
        </p:sp>
        <p:sp>
          <p:nvSpPr>
            <p:cNvPr id="83052" name="Rectangle 72"/>
            <p:cNvSpPr>
              <a:spLocks noChangeArrowheads="1"/>
            </p:cNvSpPr>
            <p:nvPr/>
          </p:nvSpPr>
          <p:spPr bwMode="auto">
            <a:xfrm>
              <a:off x="336" y="523"/>
              <a:ext cx="296"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MT</a:t>
              </a:r>
              <a:endParaRPr lang="fr-FR" altLang="fr-FR" sz="1100">
                <a:solidFill>
                  <a:srgbClr val="3333CC"/>
                </a:solidFill>
              </a:endParaRPr>
            </a:p>
          </p:txBody>
        </p:sp>
        <p:sp>
          <p:nvSpPr>
            <p:cNvPr id="83053" name="Rectangle 73"/>
            <p:cNvSpPr>
              <a:spLocks noChangeArrowheads="1"/>
            </p:cNvSpPr>
            <p:nvPr/>
          </p:nvSpPr>
          <p:spPr bwMode="auto">
            <a:xfrm>
              <a:off x="2103" y="523"/>
              <a:ext cx="45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S10	</a:t>
              </a:r>
              <a:endParaRPr lang="fr-FR" altLang="fr-FR" sz="1100">
                <a:solidFill>
                  <a:srgbClr val="3333CC"/>
                </a:solidFill>
              </a:endParaRPr>
            </a:p>
          </p:txBody>
        </p:sp>
        <p:sp>
          <p:nvSpPr>
            <p:cNvPr id="83054" name="Rectangle 74"/>
            <p:cNvSpPr>
              <a:spLocks noChangeArrowheads="1"/>
            </p:cNvSpPr>
            <p:nvPr/>
          </p:nvSpPr>
          <p:spPr bwMode="auto">
            <a:xfrm>
              <a:off x="3231" y="523"/>
              <a:ext cx="3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S11</a:t>
              </a:r>
              <a:endParaRPr lang="fr-FR" altLang="fr-FR" sz="1100">
                <a:solidFill>
                  <a:srgbClr val="3333CC"/>
                </a:solidFill>
              </a:endParaRPr>
            </a:p>
          </p:txBody>
        </p:sp>
        <p:sp>
          <p:nvSpPr>
            <p:cNvPr id="83055" name="Rectangle 75"/>
            <p:cNvSpPr>
              <a:spLocks noChangeArrowheads="1"/>
            </p:cNvSpPr>
            <p:nvPr/>
          </p:nvSpPr>
          <p:spPr bwMode="auto">
            <a:xfrm>
              <a:off x="4358" y="523"/>
              <a:ext cx="36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S12</a:t>
              </a:r>
              <a:endParaRPr lang="fr-FR" altLang="fr-FR" sz="1100">
                <a:solidFill>
                  <a:srgbClr val="3333CC"/>
                </a:solidFill>
              </a:endParaRPr>
            </a:p>
          </p:txBody>
        </p:sp>
        <p:sp>
          <p:nvSpPr>
            <p:cNvPr id="83056" name="Rectangle 76"/>
            <p:cNvSpPr>
              <a:spLocks noChangeArrowheads="1"/>
            </p:cNvSpPr>
            <p:nvPr/>
          </p:nvSpPr>
          <p:spPr bwMode="auto">
            <a:xfrm>
              <a:off x="5485" y="523"/>
              <a:ext cx="36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S13</a:t>
              </a:r>
              <a:endParaRPr lang="fr-FR" altLang="fr-FR" sz="1100">
                <a:solidFill>
                  <a:srgbClr val="3333CC"/>
                </a:solidFill>
              </a:endParaRPr>
            </a:p>
          </p:txBody>
        </p:sp>
        <p:sp>
          <p:nvSpPr>
            <p:cNvPr id="83057" name="Rectangle 77"/>
            <p:cNvSpPr>
              <a:spLocks noChangeArrowheads="1"/>
            </p:cNvSpPr>
            <p:nvPr/>
          </p:nvSpPr>
          <p:spPr bwMode="auto">
            <a:xfrm>
              <a:off x="336" y="794"/>
              <a:ext cx="67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Charge</a:t>
              </a:r>
              <a:endParaRPr lang="fr-FR" altLang="fr-FR" sz="1100">
                <a:solidFill>
                  <a:srgbClr val="3333CC"/>
                </a:solidFill>
              </a:endParaRPr>
            </a:p>
          </p:txBody>
        </p:sp>
        <p:sp>
          <p:nvSpPr>
            <p:cNvPr id="83058" name="Rectangle 78"/>
            <p:cNvSpPr>
              <a:spLocks noChangeArrowheads="1"/>
            </p:cNvSpPr>
            <p:nvPr/>
          </p:nvSpPr>
          <p:spPr bwMode="auto">
            <a:xfrm>
              <a:off x="336" y="1064"/>
              <a:ext cx="111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Capa. réelle</a:t>
              </a:r>
              <a:endParaRPr lang="fr-FR" altLang="fr-FR" sz="1100">
                <a:solidFill>
                  <a:srgbClr val="3333CC"/>
                </a:solidFill>
              </a:endParaRPr>
            </a:p>
          </p:txBody>
        </p:sp>
        <p:sp>
          <p:nvSpPr>
            <p:cNvPr id="83059" name="Rectangle 79"/>
            <p:cNvSpPr>
              <a:spLocks noChangeArrowheads="1"/>
            </p:cNvSpPr>
            <p:nvPr/>
          </p:nvSpPr>
          <p:spPr bwMode="auto">
            <a:xfrm>
              <a:off x="336" y="1335"/>
              <a:ext cx="110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Char./Capa.</a:t>
              </a:r>
              <a:endParaRPr lang="fr-FR" altLang="fr-FR" sz="1100">
                <a:solidFill>
                  <a:srgbClr val="3333CC"/>
                </a:solidFill>
              </a:endParaRPr>
            </a:p>
          </p:txBody>
        </p:sp>
        <p:sp>
          <p:nvSpPr>
            <p:cNvPr id="83060" name="Rectangle 80"/>
            <p:cNvSpPr>
              <a:spLocks noChangeArrowheads="1"/>
            </p:cNvSpPr>
            <p:nvPr/>
          </p:nvSpPr>
          <p:spPr bwMode="auto">
            <a:xfrm>
              <a:off x="336" y="1876"/>
              <a:ext cx="25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LA</a:t>
              </a:r>
              <a:endParaRPr lang="fr-FR" altLang="fr-FR" sz="1100">
                <a:solidFill>
                  <a:srgbClr val="3333CC"/>
                </a:solidFill>
              </a:endParaRPr>
            </a:p>
          </p:txBody>
        </p:sp>
        <p:sp>
          <p:nvSpPr>
            <p:cNvPr id="83061" name="Rectangle 81"/>
            <p:cNvSpPr>
              <a:spLocks noChangeArrowheads="1"/>
            </p:cNvSpPr>
            <p:nvPr/>
          </p:nvSpPr>
          <p:spPr bwMode="auto">
            <a:xfrm>
              <a:off x="2103" y="1876"/>
              <a:ext cx="36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S10</a:t>
              </a:r>
              <a:endParaRPr lang="fr-FR" altLang="fr-FR" sz="1100">
                <a:solidFill>
                  <a:srgbClr val="3333CC"/>
                </a:solidFill>
              </a:endParaRPr>
            </a:p>
          </p:txBody>
        </p:sp>
        <p:sp>
          <p:nvSpPr>
            <p:cNvPr id="83062" name="Rectangle 82"/>
            <p:cNvSpPr>
              <a:spLocks noChangeArrowheads="1"/>
            </p:cNvSpPr>
            <p:nvPr/>
          </p:nvSpPr>
          <p:spPr bwMode="auto">
            <a:xfrm>
              <a:off x="3231" y="1876"/>
              <a:ext cx="351"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S11</a:t>
              </a:r>
              <a:endParaRPr lang="fr-FR" altLang="fr-FR" sz="1100">
                <a:solidFill>
                  <a:srgbClr val="3333CC"/>
                </a:solidFill>
              </a:endParaRPr>
            </a:p>
          </p:txBody>
        </p:sp>
        <p:sp>
          <p:nvSpPr>
            <p:cNvPr id="83063" name="Rectangle 83"/>
            <p:cNvSpPr>
              <a:spLocks noChangeArrowheads="1"/>
            </p:cNvSpPr>
            <p:nvPr/>
          </p:nvSpPr>
          <p:spPr bwMode="auto">
            <a:xfrm>
              <a:off x="4358" y="1876"/>
              <a:ext cx="36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S12</a:t>
              </a:r>
              <a:endParaRPr lang="fr-FR" altLang="fr-FR" sz="1100">
                <a:solidFill>
                  <a:srgbClr val="3333CC"/>
                </a:solidFill>
              </a:endParaRPr>
            </a:p>
          </p:txBody>
        </p:sp>
        <p:sp>
          <p:nvSpPr>
            <p:cNvPr id="83064" name="Rectangle 84"/>
            <p:cNvSpPr>
              <a:spLocks noChangeArrowheads="1"/>
            </p:cNvSpPr>
            <p:nvPr/>
          </p:nvSpPr>
          <p:spPr bwMode="auto">
            <a:xfrm>
              <a:off x="5485" y="1876"/>
              <a:ext cx="36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S13</a:t>
              </a:r>
              <a:endParaRPr lang="fr-FR" altLang="fr-FR" sz="1100">
                <a:solidFill>
                  <a:srgbClr val="3333CC"/>
                </a:solidFill>
              </a:endParaRPr>
            </a:p>
          </p:txBody>
        </p:sp>
        <p:sp>
          <p:nvSpPr>
            <p:cNvPr id="83065" name="Rectangle 85"/>
            <p:cNvSpPr>
              <a:spLocks noChangeArrowheads="1"/>
            </p:cNvSpPr>
            <p:nvPr/>
          </p:nvSpPr>
          <p:spPr bwMode="auto">
            <a:xfrm>
              <a:off x="336" y="2146"/>
              <a:ext cx="67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Charge</a:t>
              </a:r>
              <a:endParaRPr lang="fr-FR" altLang="fr-FR" sz="1100">
                <a:solidFill>
                  <a:srgbClr val="3333CC"/>
                </a:solidFill>
              </a:endParaRPr>
            </a:p>
          </p:txBody>
        </p:sp>
        <p:sp>
          <p:nvSpPr>
            <p:cNvPr id="83066" name="Rectangle 86"/>
            <p:cNvSpPr>
              <a:spLocks noChangeArrowheads="1"/>
            </p:cNvSpPr>
            <p:nvPr/>
          </p:nvSpPr>
          <p:spPr bwMode="auto">
            <a:xfrm>
              <a:off x="336" y="2417"/>
              <a:ext cx="110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Capa. réelle</a:t>
              </a:r>
              <a:endParaRPr lang="fr-FR" altLang="fr-FR" sz="1100">
                <a:solidFill>
                  <a:srgbClr val="3333CC"/>
                </a:solidFill>
              </a:endParaRPr>
            </a:p>
          </p:txBody>
        </p:sp>
        <p:sp>
          <p:nvSpPr>
            <p:cNvPr id="83067" name="Rectangle 87"/>
            <p:cNvSpPr>
              <a:spLocks noChangeArrowheads="1"/>
            </p:cNvSpPr>
            <p:nvPr/>
          </p:nvSpPr>
          <p:spPr bwMode="auto">
            <a:xfrm>
              <a:off x="336" y="2688"/>
              <a:ext cx="110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Char./Capa.</a:t>
              </a:r>
              <a:endParaRPr lang="fr-FR" altLang="fr-FR" sz="1100">
                <a:solidFill>
                  <a:srgbClr val="3333CC"/>
                </a:solidFill>
              </a:endParaRPr>
            </a:p>
          </p:txBody>
        </p:sp>
        <p:sp>
          <p:nvSpPr>
            <p:cNvPr id="83068" name="Rectangle 88"/>
            <p:cNvSpPr>
              <a:spLocks noChangeArrowheads="1"/>
            </p:cNvSpPr>
            <p:nvPr/>
          </p:nvSpPr>
          <p:spPr bwMode="auto">
            <a:xfrm>
              <a:off x="336" y="3229"/>
              <a:ext cx="27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VE</a:t>
              </a:r>
              <a:endParaRPr lang="fr-FR" altLang="fr-FR" sz="1100">
                <a:solidFill>
                  <a:srgbClr val="3333CC"/>
                </a:solidFill>
              </a:endParaRPr>
            </a:p>
          </p:txBody>
        </p:sp>
        <p:sp>
          <p:nvSpPr>
            <p:cNvPr id="83069" name="Rectangle 89"/>
            <p:cNvSpPr>
              <a:spLocks noChangeArrowheads="1"/>
            </p:cNvSpPr>
            <p:nvPr/>
          </p:nvSpPr>
          <p:spPr bwMode="auto">
            <a:xfrm>
              <a:off x="2103" y="3229"/>
              <a:ext cx="36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S10</a:t>
              </a:r>
              <a:endParaRPr lang="fr-FR" altLang="fr-FR" sz="1100">
                <a:solidFill>
                  <a:srgbClr val="3333CC"/>
                </a:solidFill>
              </a:endParaRPr>
            </a:p>
          </p:txBody>
        </p:sp>
        <p:sp>
          <p:nvSpPr>
            <p:cNvPr id="83070" name="Rectangle 90"/>
            <p:cNvSpPr>
              <a:spLocks noChangeArrowheads="1"/>
            </p:cNvSpPr>
            <p:nvPr/>
          </p:nvSpPr>
          <p:spPr bwMode="auto">
            <a:xfrm>
              <a:off x="3231" y="3229"/>
              <a:ext cx="3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S11</a:t>
              </a:r>
              <a:endParaRPr lang="fr-FR" altLang="fr-FR" sz="1100">
                <a:solidFill>
                  <a:srgbClr val="3333CC"/>
                </a:solidFill>
              </a:endParaRPr>
            </a:p>
          </p:txBody>
        </p:sp>
        <p:sp>
          <p:nvSpPr>
            <p:cNvPr id="83071" name="Rectangle 91"/>
            <p:cNvSpPr>
              <a:spLocks noChangeArrowheads="1"/>
            </p:cNvSpPr>
            <p:nvPr/>
          </p:nvSpPr>
          <p:spPr bwMode="auto">
            <a:xfrm>
              <a:off x="4358" y="3229"/>
              <a:ext cx="36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S12</a:t>
              </a:r>
              <a:endParaRPr lang="fr-FR" altLang="fr-FR" sz="1100">
                <a:solidFill>
                  <a:srgbClr val="3333CC"/>
                </a:solidFill>
              </a:endParaRPr>
            </a:p>
          </p:txBody>
        </p:sp>
        <p:sp>
          <p:nvSpPr>
            <p:cNvPr id="83072" name="Rectangle 92"/>
            <p:cNvSpPr>
              <a:spLocks noChangeArrowheads="1"/>
            </p:cNvSpPr>
            <p:nvPr/>
          </p:nvSpPr>
          <p:spPr bwMode="auto">
            <a:xfrm>
              <a:off x="5485" y="3229"/>
              <a:ext cx="36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S13</a:t>
              </a:r>
              <a:endParaRPr lang="fr-FR" altLang="fr-FR" sz="1100">
                <a:solidFill>
                  <a:srgbClr val="3333CC"/>
                </a:solidFill>
              </a:endParaRPr>
            </a:p>
          </p:txBody>
        </p:sp>
        <p:sp>
          <p:nvSpPr>
            <p:cNvPr id="83073" name="Rectangle 93"/>
            <p:cNvSpPr>
              <a:spLocks noChangeArrowheads="1"/>
            </p:cNvSpPr>
            <p:nvPr/>
          </p:nvSpPr>
          <p:spPr bwMode="auto">
            <a:xfrm>
              <a:off x="336" y="3499"/>
              <a:ext cx="67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Charge</a:t>
              </a:r>
              <a:endParaRPr lang="fr-FR" altLang="fr-FR" sz="1100">
                <a:solidFill>
                  <a:srgbClr val="3333CC"/>
                </a:solidFill>
              </a:endParaRPr>
            </a:p>
          </p:txBody>
        </p:sp>
        <p:sp>
          <p:nvSpPr>
            <p:cNvPr id="83074" name="Rectangle 94"/>
            <p:cNvSpPr>
              <a:spLocks noChangeArrowheads="1"/>
            </p:cNvSpPr>
            <p:nvPr/>
          </p:nvSpPr>
          <p:spPr bwMode="auto">
            <a:xfrm>
              <a:off x="336" y="3770"/>
              <a:ext cx="111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Capa. réelle</a:t>
              </a:r>
              <a:endParaRPr lang="fr-FR" altLang="fr-FR" sz="1100">
                <a:solidFill>
                  <a:srgbClr val="3333CC"/>
                </a:solidFill>
              </a:endParaRPr>
            </a:p>
          </p:txBody>
        </p:sp>
        <p:sp>
          <p:nvSpPr>
            <p:cNvPr id="83075" name="Rectangle 95"/>
            <p:cNvSpPr>
              <a:spLocks noChangeArrowheads="1"/>
            </p:cNvSpPr>
            <p:nvPr/>
          </p:nvSpPr>
          <p:spPr bwMode="auto">
            <a:xfrm>
              <a:off x="336" y="4040"/>
              <a:ext cx="110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Char./Capa.</a:t>
              </a:r>
              <a:endParaRPr lang="fr-FR" altLang="fr-FR" sz="1100">
                <a:solidFill>
                  <a:srgbClr val="3333CC"/>
                </a:solidFill>
              </a:endParaRPr>
            </a:p>
          </p:txBody>
        </p:sp>
      </p:grpSp>
      <p:sp>
        <p:nvSpPr>
          <p:cNvPr id="1608800" name="Rectangle 96"/>
          <p:cNvSpPr>
            <a:spLocks noChangeArrowheads="1"/>
          </p:cNvSpPr>
          <p:nvPr/>
        </p:nvSpPr>
        <p:spPr bwMode="auto">
          <a:xfrm>
            <a:off x="3095625" y="1193800"/>
            <a:ext cx="617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2,24</a:t>
            </a:r>
            <a:endParaRPr lang="fr-FR" altLang="fr-FR" sz="1100">
              <a:solidFill>
                <a:srgbClr val="3333CC"/>
              </a:solidFill>
            </a:endParaRPr>
          </a:p>
        </p:txBody>
      </p:sp>
      <p:sp>
        <p:nvSpPr>
          <p:cNvPr id="1608801" name="Rectangle 97"/>
          <p:cNvSpPr>
            <a:spLocks noChangeArrowheads="1"/>
          </p:cNvSpPr>
          <p:nvPr/>
        </p:nvSpPr>
        <p:spPr bwMode="auto">
          <a:xfrm>
            <a:off x="4845050" y="1193800"/>
            <a:ext cx="617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8,64</a:t>
            </a:r>
            <a:endParaRPr lang="fr-FR" altLang="fr-FR" sz="1100">
              <a:solidFill>
                <a:srgbClr val="3333CC"/>
              </a:solidFill>
            </a:endParaRPr>
          </a:p>
        </p:txBody>
      </p:sp>
      <p:sp>
        <p:nvSpPr>
          <p:cNvPr id="1608802" name="Rectangle 98"/>
          <p:cNvSpPr>
            <a:spLocks noChangeArrowheads="1"/>
          </p:cNvSpPr>
          <p:nvPr/>
        </p:nvSpPr>
        <p:spPr bwMode="auto">
          <a:xfrm>
            <a:off x="6492875" y="1193800"/>
            <a:ext cx="793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15,04</a:t>
            </a:r>
            <a:endParaRPr lang="fr-FR" altLang="fr-FR" sz="1100">
              <a:solidFill>
                <a:srgbClr val="3333CC"/>
              </a:solidFill>
            </a:endParaRPr>
          </a:p>
        </p:txBody>
      </p:sp>
      <p:sp>
        <p:nvSpPr>
          <p:cNvPr id="1608803" name="Rectangle 99"/>
          <p:cNvSpPr>
            <a:spLocks noChangeArrowheads="1"/>
          </p:cNvSpPr>
          <p:nvPr/>
        </p:nvSpPr>
        <p:spPr bwMode="auto">
          <a:xfrm>
            <a:off x="8342313" y="1193800"/>
            <a:ext cx="62356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2,24</a:t>
            </a:r>
            <a:endParaRPr lang="fr-FR" altLang="fr-FR" sz="1100">
              <a:solidFill>
                <a:srgbClr val="3333CC"/>
              </a:solidFill>
            </a:endParaRPr>
          </a:p>
        </p:txBody>
      </p:sp>
      <p:sp>
        <p:nvSpPr>
          <p:cNvPr id="1608804" name="Rectangle 100"/>
          <p:cNvSpPr>
            <a:spLocks noChangeArrowheads="1"/>
          </p:cNvSpPr>
          <p:nvPr/>
        </p:nvSpPr>
        <p:spPr bwMode="auto">
          <a:xfrm>
            <a:off x="3246438" y="1600200"/>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32</a:t>
            </a:r>
            <a:endParaRPr lang="fr-FR" altLang="fr-FR" sz="1100">
              <a:solidFill>
                <a:srgbClr val="3333CC"/>
              </a:solidFill>
            </a:endParaRPr>
          </a:p>
        </p:txBody>
      </p:sp>
      <p:sp>
        <p:nvSpPr>
          <p:cNvPr id="1608805" name="Rectangle 101"/>
          <p:cNvSpPr>
            <a:spLocks noChangeArrowheads="1"/>
          </p:cNvSpPr>
          <p:nvPr/>
        </p:nvSpPr>
        <p:spPr bwMode="auto">
          <a:xfrm>
            <a:off x="4995863" y="1600200"/>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32</a:t>
            </a:r>
            <a:endParaRPr lang="fr-FR" altLang="fr-FR" sz="1100">
              <a:solidFill>
                <a:srgbClr val="3333CC"/>
              </a:solidFill>
            </a:endParaRPr>
          </a:p>
        </p:txBody>
      </p:sp>
      <p:sp>
        <p:nvSpPr>
          <p:cNvPr id="1608806" name="Rectangle 102"/>
          <p:cNvSpPr>
            <a:spLocks noChangeArrowheads="1"/>
          </p:cNvSpPr>
          <p:nvPr/>
        </p:nvSpPr>
        <p:spPr bwMode="auto">
          <a:xfrm>
            <a:off x="6745288" y="1600200"/>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32</a:t>
            </a:r>
            <a:endParaRPr lang="fr-FR" altLang="fr-FR" sz="1100">
              <a:solidFill>
                <a:srgbClr val="3333CC"/>
              </a:solidFill>
            </a:endParaRPr>
          </a:p>
        </p:txBody>
      </p:sp>
      <p:sp>
        <p:nvSpPr>
          <p:cNvPr id="1608807" name="Rectangle 103"/>
          <p:cNvSpPr>
            <a:spLocks noChangeArrowheads="1"/>
          </p:cNvSpPr>
          <p:nvPr/>
        </p:nvSpPr>
        <p:spPr bwMode="auto">
          <a:xfrm>
            <a:off x="8494713" y="1600200"/>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32</a:t>
            </a:r>
            <a:endParaRPr lang="fr-FR" altLang="fr-FR" sz="1100">
              <a:solidFill>
                <a:srgbClr val="3333CC"/>
              </a:solidFill>
            </a:endParaRPr>
          </a:p>
        </p:txBody>
      </p:sp>
      <p:sp>
        <p:nvSpPr>
          <p:cNvPr id="1608808" name="Rectangle 104"/>
          <p:cNvSpPr>
            <a:spLocks noChangeArrowheads="1"/>
          </p:cNvSpPr>
          <p:nvPr/>
        </p:nvSpPr>
        <p:spPr bwMode="auto">
          <a:xfrm>
            <a:off x="3197225" y="2008188"/>
            <a:ext cx="4587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7%</a:t>
            </a:r>
            <a:endParaRPr lang="fr-FR" altLang="fr-FR" sz="1100">
              <a:solidFill>
                <a:srgbClr val="3333CC"/>
              </a:solidFill>
            </a:endParaRPr>
          </a:p>
        </p:txBody>
      </p:sp>
      <p:sp>
        <p:nvSpPr>
          <p:cNvPr id="1608809" name="Rectangle 105"/>
          <p:cNvSpPr>
            <a:spLocks noChangeArrowheads="1"/>
          </p:cNvSpPr>
          <p:nvPr/>
        </p:nvSpPr>
        <p:spPr bwMode="auto">
          <a:xfrm>
            <a:off x="4845050" y="2008188"/>
            <a:ext cx="63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27%</a:t>
            </a:r>
            <a:endParaRPr lang="fr-FR" altLang="fr-FR" sz="1100">
              <a:solidFill>
                <a:srgbClr val="3333CC"/>
              </a:solidFill>
            </a:endParaRPr>
          </a:p>
        </p:txBody>
      </p:sp>
      <p:sp>
        <p:nvSpPr>
          <p:cNvPr id="1608810" name="Rectangle 106"/>
          <p:cNvSpPr>
            <a:spLocks noChangeArrowheads="1"/>
          </p:cNvSpPr>
          <p:nvPr/>
        </p:nvSpPr>
        <p:spPr bwMode="auto">
          <a:xfrm>
            <a:off x="6594475" y="2008188"/>
            <a:ext cx="63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47%</a:t>
            </a:r>
            <a:endParaRPr lang="fr-FR" altLang="fr-FR" sz="1100">
              <a:solidFill>
                <a:srgbClr val="3333CC"/>
              </a:solidFill>
            </a:endParaRPr>
          </a:p>
        </p:txBody>
      </p:sp>
      <p:sp>
        <p:nvSpPr>
          <p:cNvPr id="1608811" name="Rectangle 107"/>
          <p:cNvSpPr>
            <a:spLocks noChangeArrowheads="1"/>
          </p:cNvSpPr>
          <p:nvPr/>
        </p:nvSpPr>
        <p:spPr bwMode="auto">
          <a:xfrm>
            <a:off x="8443913" y="2008188"/>
            <a:ext cx="46326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7%</a:t>
            </a:r>
            <a:endParaRPr lang="fr-FR" altLang="fr-FR" sz="1100">
              <a:solidFill>
                <a:srgbClr val="3333CC"/>
              </a:solidFill>
            </a:endParaRPr>
          </a:p>
        </p:txBody>
      </p:sp>
      <p:sp>
        <p:nvSpPr>
          <p:cNvPr id="1608812" name="Rectangle 108"/>
          <p:cNvSpPr>
            <a:spLocks noChangeArrowheads="1"/>
          </p:cNvSpPr>
          <p:nvPr/>
        </p:nvSpPr>
        <p:spPr bwMode="auto">
          <a:xfrm>
            <a:off x="3095625" y="3227388"/>
            <a:ext cx="617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2,56</a:t>
            </a:r>
            <a:endParaRPr lang="fr-FR" altLang="fr-FR" sz="1100">
              <a:solidFill>
                <a:srgbClr val="3333CC"/>
              </a:solidFill>
            </a:endParaRPr>
          </a:p>
        </p:txBody>
      </p:sp>
      <p:sp>
        <p:nvSpPr>
          <p:cNvPr id="1608813" name="Rectangle 109"/>
          <p:cNvSpPr>
            <a:spLocks noChangeArrowheads="1"/>
          </p:cNvSpPr>
          <p:nvPr/>
        </p:nvSpPr>
        <p:spPr bwMode="auto">
          <a:xfrm>
            <a:off x="4743450" y="3227388"/>
            <a:ext cx="793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15,36</a:t>
            </a:r>
            <a:endParaRPr lang="fr-FR" altLang="fr-FR" sz="1100">
              <a:solidFill>
                <a:srgbClr val="3333CC"/>
              </a:solidFill>
            </a:endParaRPr>
          </a:p>
        </p:txBody>
      </p:sp>
      <p:sp>
        <p:nvSpPr>
          <p:cNvPr id="1608814" name="Rectangle 110"/>
          <p:cNvSpPr>
            <a:spLocks noChangeArrowheads="1"/>
          </p:cNvSpPr>
          <p:nvPr/>
        </p:nvSpPr>
        <p:spPr bwMode="auto">
          <a:xfrm>
            <a:off x="6492875" y="3227388"/>
            <a:ext cx="793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23,36</a:t>
            </a:r>
            <a:endParaRPr lang="fr-FR" altLang="fr-FR" sz="1100">
              <a:solidFill>
                <a:srgbClr val="3333CC"/>
              </a:solidFill>
            </a:endParaRPr>
          </a:p>
        </p:txBody>
      </p:sp>
      <p:sp>
        <p:nvSpPr>
          <p:cNvPr id="1608815" name="Rectangle 111"/>
          <p:cNvSpPr>
            <a:spLocks noChangeArrowheads="1"/>
          </p:cNvSpPr>
          <p:nvPr/>
        </p:nvSpPr>
        <p:spPr bwMode="auto">
          <a:xfrm>
            <a:off x="8342313" y="3227388"/>
            <a:ext cx="62356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7,36</a:t>
            </a:r>
            <a:endParaRPr lang="fr-FR" altLang="fr-FR" sz="1100">
              <a:solidFill>
                <a:srgbClr val="3333CC"/>
              </a:solidFill>
            </a:endParaRPr>
          </a:p>
        </p:txBody>
      </p:sp>
      <p:sp>
        <p:nvSpPr>
          <p:cNvPr id="1608816" name="Rectangle 112"/>
          <p:cNvSpPr>
            <a:spLocks noChangeArrowheads="1"/>
          </p:cNvSpPr>
          <p:nvPr/>
        </p:nvSpPr>
        <p:spPr bwMode="auto">
          <a:xfrm>
            <a:off x="3246438" y="3635375"/>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36</a:t>
            </a:r>
            <a:endParaRPr lang="fr-FR" altLang="fr-FR" sz="1100">
              <a:solidFill>
                <a:srgbClr val="3333CC"/>
              </a:solidFill>
            </a:endParaRPr>
          </a:p>
        </p:txBody>
      </p:sp>
      <p:sp>
        <p:nvSpPr>
          <p:cNvPr id="1608817" name="Rectangle 113"/>
          <p:cNvSpPr>
            <a:spLocks noChangeArrowheads="1"/>
          </p:cNvSpPr>
          <p:nvPr/>
        </p:nvSpPr>
        <p:spPr bwMode="auto">
          <a:xfrm>
            <a:off x="4995863" y="3635375"/>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36</a:t>
            </a:r>
            <a:endParaRPr lang="fr-FR" altLang="fr-FR" sz="1100">
              <a:solidFill>
                <a:srgbClr val="3333CC"/>
              </a:solidFill>
            </a:endParaRPr>
          </a:p>
        </p:txBody>
      </p:sp>
      <p:sp>
        <p:nvSpPr>
          <p:cNvPr id="1608818" name="Rectangle 114"/>
          <p:cNvSpPr>
            <a:spLocks noChangeArrowheads="1"/>
          </p:cNvSpPr>
          <p:nvPr/>
        </p:nvSpPr>
        <p:spPr bwMode="auto">
          <a:xfrm>
            <a:off x="6745288" y="3635375"/>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36</a:t>
            </a:r>
            <a:endParaRPr lang="fr-FR" altLang="fr-FR" sz="1100">
              <a:solidFill>
                <a:srgbClr val="3333CC"/>
              </a:solidFill>
            </a:endParaRPr>
          </a:p>
        </p:txBody>
      </p:sp>
      <p:sp>
        <p:nvSpPr>
          <p:cNvPr id="1608819" name="Rectangle 115"/>
          <p:cNvSpPr>
            <a:spLocks noChangeArrowheads="1"/>
          </p:cNvSpPr>
          <p:nvPr/>
        </p:nvSpPr>
        <p:spPr bwMode="auto">
          <a:xfrm>
            <a:off x="8494713" y="3635375"/>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36</a:t>
            </a:r>
            <a:endParaRPr lang="fr-FR" altLang="fr-FR" sz="1100">
              <a:solidFill>
                <a:srgbClr val="3333CC"/>
              </a:solidFill>
            </a:endParaRPr>
          </a:p>
        </p:txBody>
      </p:sp>
      <p:sp>
        <p:nvSpPr>
          <p:cNvPr id="1608820" name="Rectangle 116"/>
          <p:cNvSpPr>
            <a:spLocks noChangeArrowheads="1"/>
          </p:cNvSpPr>
          <p:nvPr/>
        </p:nvSpPr>
        <p:spPr bwMode="auto">
          <a:xfrm>
            <a:off x="3197225" y="4043363"/>
            <a:ext cx="4587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7%</a:t>
            </a:r>
            <a:endParaRPr lang="fr-FR" altLang="fr-FR" sz="1100">
              <a:solidFill>
                <a:srgbClr val="3333CC"/>
              </a:solidFill>
            </a:endParaRPr>
          </a:p>
        </p:txBody>
      </p:sp>
      <p:sp>
        <p:nvSpPr>
          <p:cNvPr id="1608821" name="Rectangle 117"/>
          <p:cNvSpPr>
            <a:spLocks noChangeArrowheads="1"/>
          </p:cNvSpPr>
          <p:nvPr/>
        </p:nvSpPr>
        <p:spPr bwMode="auto">
          <a:xfrm>
            <a:off x="4845050" y="4043363"/>
            <a:ext cx="63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43%</a:t>
            </a:r>
            <a:endParaRPr lang="fr-FR" altLang="fr-FR" sz="1100">
              <a:solidFill>
                <a:srgbClr val="3333CC"/>
              </a:solidFill>
            </a:endParaRPr>
          </a:p>
        </p:txBody>
      </p:sp>
      <p:sp>
        <p:nvSpPr>
          <p:cNvPr id="1608822" name="Rectangle 118"/>
          <p:cNvSpPr>
            <a:spLocks noChangeArrowheads="1"/>
          </p:cNvSpPr>
          <p:nvPr/>
        </p:nvSpPr>
        <p:spPr bwMode="auto">
          <a:xfrm>
            <a:off x="6594475" y="4043363"/>
            <a:ext cx="63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65%</a:t>
            </a:r>
            <a:endParaRPr lang="fr-FR" altLang="fr-FR" sz="1100">
              <a:solidFill>
                <a:srgbClr val="3333CC"/>
              </a:solidFill>
            </a:endParaRPr>
          </a:p>
        </p:txBody>
      </p:sp>
      <p:sp>
        <p:nvSpPr>
          <p:cNvPr id="1608823" name="Rectangle 119"/>
          <p:cNvSpPr>
            <a:spLocks noChangeArrowheads="1"/>
          </p:cNvSpPr>
          <p:nvPr/>
        </p:nvSpPr>
        <p:spPr bwMode="auto">
          <a:xfrm>
            <a:off x="8342313" y="4043363"/>
            <a:ext cx="63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20%</a:t>
            </a:r>
            <a:endParaRPr lang="fr-FR" altLang="fr-FR" sz="1100">
              <a:solidFill>
                <a:srgbClr val="3333CC"/>
              </a:solidFill>
            </a:endParaRPr>
          </a:p>
        </p:txBody>
      </p:sp>
      <p:sp>
        <p:nvSpPr>
          <p:cNvPr id="1608824" name="Rectangle 120"/>
          <p:cNvSpPr>
            <a:spLocks noChangeArrowheads="1"/>
          </p:cNvSpPr>
          <p:nvPr/>
        </p:nvSpPr>
        <p:spPr bwMode="auto">
          <a:xfrm>
            <a:off x="3346450" y="5262563"/>
            <a:ext cx="176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0</a:t>
            </a:r>
            <a:endParaRPr lang="fr-FR" altLang="fr-FR" sz="1100">
              <a:solidFill>
                <a:srgbClr val="3333CC"/>
              </a:solidFill>
            </a:endParaRPr>
          </a:p>
        </p:txBody>
      </p:sp>
      <p:sp>
        <p:nvSpPr>
          <p:cNvPr id="1608825" name="Rectangle 121"/>
          <p:cNvSpPr>
            <a:spLocks noChangeArrowheads="1"/>
          </p:cNvSpPr>
          <p:nvPr/>
        </p:nvSpPr>
        <p:spPr bwMode="auto">
          <a:xfrm>
            <a:off x="4945063" y="5262563"/>
            <a:ext cx="4413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9,6</a:t>
            </a:r>
            <a:endParaRPr lang="fr-FR" altLang="fr-FR" sz="1100">
              <a:solidFill>
                <a:srgbClr val="3333CC"/>
              </a:solidFill>
            </a:endParaRPr>
          </a:p>
        </p:txBody>
      </p:sp>
      <p:sp>
        <p:nvSpPr>
          <p:cNvPr id="1608826" name="Rectangle 122"/>
          <p:cNvSpPr>
            <a:spLocks noChangeArrowheads="1"/>
          </p:cNvSpPr>
          <p:nvPr/>
        </p:nvSpPr>
        <p:spPr bwMode="auto">
          <a:xfrm>
            <a:off x="6594475" y="5262563"/>
            <a:ext cx="619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48,0</a:t>
            </a:r>
            <a:endParaRPr lang="fr-FR" altLang="fr-FR" sz="1100">
              <a:solidFill>
                <a:srgbClr val="3333CC"/>
              </a:solidFill>
            </a:endParaRPr>
          </a:p>
        </p:txBody>
      </p:sp>
      <p:sp>
        <p:nvSpPr>
          <p:cNvPr id="1608827" name="Rectangle 123"/>
          <p:cNvSpPr>
            <a:spLocks noChangeArrowheads="1"/>
          </p:cNvSpPr>
          <p:nvPr/>
        </p:nvSpPr>
        <p:spPr bwMode="auto">
          <a:xfrm>
            <a:off x="8342313" y="5262563"/>
            <a:ext cx="62356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38,4</a:t>
            </a:r>
            <a:endParaRPr lang="fr-FR" altLang="fr-FR" sz="1100">
              <a:solidFill>
                <a:srgbClr val="3333CC"/>
              </a:solidFill>
            </a:endParaRPr>
          </a:p>
        </p:txBody>
      </p:sp>
      <p:sp>
        <p:nvSpPr>
          <p:cNvPr id="1608828" name="Rectangle 124"/>
          <p:cNvSpPr>
            <a:spLocks noChangeArrowheads="1"/>
          </p:cNvSpPr>
          <p:nvPr/>
        </p:nvSpPr>
        <p:spPr bwMode="auto">
          <a:xfrm>
            <a:off x="3246438" y="5670550"/>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36</a:t>
            </a:r>
            <a:endParaRPr lang="fr-FR" altLang="fr-FR" sz="1100">
              <a:solidFill>
                <a:srgbClr val="3333CC"/>
              </a:solidFill>
            </a:endParaRPr>
          </a:p>
        </p:txBody>
      </p:sp>
      <p:sp>
        <p:nvSpPr>
          <p:cNvPr id="1608829" name="Rectangle 125"/>
          <p:cNvSpPr>
            <a:spLocks noChangeArrowheads="1"/>
          </p:cNvSpPr>
          <p:nvPr/>
        </p:nvSpPr>
        <p:spPr bwMode="auto">
          <a:xfrm>
            <a:off x="4995863" y="5670550"/>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36</a:t>
            </a:r>
            <a:endParaRPr lang="fr-FR" altLang="fr-FR" sz="1100">
              <a:solidFill>
                <a:srgbClr val="3333CC"/>
              </a:solidFill>
            </a:endParaRPr>
          </a:p>
        </p:txBody>
      </p:sp>
      <p:sp>
        <p:nvSpPr>
          <p:cNvPr id="1608830" name="Rectangle 126"/>
          <p:cNvSpPr>
            <a:spLocks noChangeArrowheads="1"/>
          </p:cNvSpPr>
          <p:nvPr/>
        </p:nvSpPr>
        <p:spPr bwMode="auto">
          <a:xfrm>
            <a:off x="6745288" y="5670550"/>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36</a:t>
            </a:r>
            <a:endParaRPr lang="fr-FR" altLang="fr-FR" sz="1100">
              <a:solidFill>
                <a:srgbClr val="3333CC"/>
              </a:solidFill>
            </a:endParaRPr>
          </a:p>
        </p:txBody>
      </p:sp>
      <p:sp>
        <p:nvSpPr>
          <p:cNvPr id="1608831" name="Rectangle 127"/>
          <p:cNvSpPr>
            <a:spLocks noChangeArrowheads="1"/>
          </p:cNvSpPr>
          <p:nvPr/>
        </p:nvSpPr>
        <p:spPr bwMode="auto">
          <a:xfrm>
            <a:off x="8494713" y="5670550"/>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36</a:t>
            </a:r>
            <a:endParaRPr lang="fr-FR" altLang="fr-FR" sz="1100">
              <a:solidFill>
                <a:srgbClr val="3333CC"/>
              </a:solidFill>
            </a:endParaRPr>
          </a:p>
        </p:txBody>
      </p:sp>
      <p:sp>
        <p:nvSpPr>
          <p:cNvPr id="1608832" name="Rectangle 128"/>
          <p:cNvSpPr>
            <a:spLocks noChangeArrowheads="1"/>
          </p:cNvSpPr>
          <p:nvPr/>
        </p:nvSpPr>
        <p:spPr bwMode="auto">
          <a:xfrm>
            <a:off x="3197225" y="6075363"/>
            <a:ext cx="4587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0%</a:t>
            </a:r>
            <a:endParaRPr lang="fr-FR" altLang="fr-FR" sz="1100">
              <a:solidFill>
                <a:srgbClr val="3333CC"/>
              </a:solidFill>
            </a:endParaRPr>
          </a:p>
        </p:txBody>
      </p:sp>
      <p:sp>
        <p:nvSpPr>
          <p:cNvPr id="1608833" name="Rectangle 129"/>
          <p:cNvSpPr>
            <a:spLocks noChangeArrowheads="1"/>
          </p:cNvSpPr>
          <p:nvPr/>
        </p:nvSpPr>
        <p:spPr bwMode="auto">
          <a:xfrm>
            <a:off x="4845050" y="6075363"/>
            <a:ext cx="63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27%</a:t>
            </a:r>
            <a:endParaRPr lang="fr-FR" altLang="fr-FR" sz="1100">
              <a:solidFill>
                <a:srgbClr val="3333CC"/>
              </a:solidFill>
            </a:endParaRPr>
          </a:p>
        </p:txBody>
      </p:sp>
      <p:sp>
        <p:nvSpPr>
          <p:cNvPr id="1608834" name="Rectangle 130"/>
          <p:cNvSpPr>
            <a:spLocks noChangeArrowheads="1"/>
          </p:cNvSpPr>
          <p:nvPr/>
        </p:nvSpPr>
        <p:spPr bwMode="auto">
          <a:xfrm>
            <a:off x="6492875" y="6075363"/>
            <a:ext cx="811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133%</a:t>
            </a:r>
            <a:endParaRPr lang="fr-FR" altLang="fr-FR" sz="1100">
              <a:solidFill>
                <a:srgbClr val="3333CC"/>
              </a:solidFill>
            </a:endParaRPr>
          </a:p>
        </p:txBody>
      </p:sp>
      <p:sp>
        <p:nvSpPr>
          <p:cNvPr id="1608835" name="Rectangle 131"/>
          <p:cNvSpPr>
            <a:spLocks noChangeArrowheads="1"/>
          </p:cNvSpPr>
          <p:nvPr/>
        </p:nvSpPr>
        <p:spPr bwMode="auto">
          <a:xfrm>
            <a:off x="8242300" y="6075363"/>
            <a:ext cx="811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01675">
              <a:defRPr>
                <a:solidFill>
                  <a:srgbClr val="063DE8"/>
                </a:solidFill>
                <a:latin typeface="Arial" panose="020B0604020202020204" pitchFamily="34" charset="0"/>
              </a:defRPr>
            </a:lvl1pPr>
            <a:lvl2pPr marL="742950" indent="-285750" defTabSz="701675">
              <a:defRPr>
                <a:solidFill>
                  <a:srgbClr val="063DE8"/>
                </a:solidFill>
                <a:latin typeface="Arial" panose="020B0604020202020204" pitchFamily="34" charset="0"/>
              </a:defRPr>
            </a:lvl2pPr>
            <a:lvl3pPr marL="1143000" indent="-228600" defTabSz="701675">
              <a:defRPr>
                <a:solidFill>
                  <a:srgbClr val="063DE8"/>
                </a:solidFill>
                <a:latin typeface="Arial" panose="020B0604020202020204" pitchFamily="34" charset="0"/>
              </a:defRPr>
            </a:lvl3pPr>
            <a:lvl4pPr marL="1600200" indent="-228600" defTabSz="701675">
              <a:defRPr>
                <a:solidFill>
                  <a:srgbClr val="063DE8"/>
                </a:solidFill>
                <a:latin typeface="Arial" panose="020B0604020202020204" pitchFamily="34" charset="0"/>
              </a:defRPr>
            </a:lvl4pPr>
            <a:lvl5pPr marL="2057400" indent="-228600" defTabSz="701675">
              <a:defRPr>
                <a:solidFill>
                  <a:srgbClr val="063DE8"/>
                </a:solidFill>
                <a:latin typeface="Arial" panose="020B0604020202020204" pitchFamily="34" charset="0"/>
              </a:defRPr>
            </a:lvl5pPr>
            <a:lvl6pPr marL="2514600" indent="-228600" algn="ctr" defTabSz="7016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016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016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01675"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500">
                <a:solidFill>
                  <a:srgbClr val="3333CC"/>
                </a:solidFill>
              </a:rPr>
              <a:t>107%</a:t>
            </a:r>
            <a:endParaRPr lang="fr-FR" altLang="fr-FR" sz="110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608800"/>
                                        </p:tgtEl>
                                        <p:attrNameLst>
                                          <p:attrName>style.visibility</p:attrName>
                                        </p:attrNameLst>
                                      </p:cBhvr>
                                      <p:to>
                                        <p:strVal val="visible"/>
                                      </p:to>
                                    </p:set>
                                    <p:anim calcmode="lin" valueType="num">
                                      <p:cBhvr>
                                        <p:cTn id="7" dur="500" fill="hold"/>
                                        <p:tgtEl>
                                          <p:spTgt spid="1608800"/>
                                        </p:tgtEl>
                                        <p:attrNameLst>
                                          <p:attrName>ppt_w</p:attrName>
                                        </p:attrNameLst>
                                      </p:cBhvr>
                                      <p:tavLst>
                                        <p:tav tm="0">
                                          <p:val>
                                            <p:strVal val="2/3*#ppt_w"/>
                                          </p:val>
                                        </p:tav>
                                        <p:tav tm="100000">
                                          <p:val>
                                            <p:strVal val="#ppt_w"/>
                                          </p:val>
                                        </p:tav>
                                      </p:tavLst>
                                    </p:anim>
                                    <p:anim calcmode="lin" valueType="num">
                                      <p:cBhvr>
                                        <p:cTn id="8" dur="500" fill="hold"/>
                                        <p:tgtEl>
                                          <p:spTgt spid="160880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608801"/>
                                        </p:tgtEl>
                                        <p:attrNameLst>
                                          <p:attrName>style.visibility</p:attrName>
                                        </p:attrNameLst>
                                      </p:cBhvr>
                                      <p:to>
                                        <p:strVal val="visible"/>
                                      </p:to>
                                    </p:set>
                                    <p:anim calcmode="lin" valueType="num">
                                      <p:cBhvr>
                                        <p:cTn id="13" dur="500" fill="hold"/>
                                        <p:tgtEl>
                                          <p:spTgt spid="1608801"/>
                                        </p:tgtEl>
                                        <p:attrNameLst>
                                          <p:attrName>ppt_w</p:attrName>
                                        </p:attrNameLst>
                                      </p:cBhvr>
                                      <p:tavLst>
                                        <p:tav tm="0">
                                          <p:val>
                                            <p:strVal val="2/3*#ppt_w"/>
                                          </p:val>
                                        </p:tav>
                                        <p:tav tm="100000">
                                          <p:val>
                                            <p:strVal val="#ppt_w"/>
                                          </p:val>
                                        </p:tav>
                                      </p:tavLst>
                                    </p:anim>
                                    <p:anim calcmode="lin" valueType="num">
                                      <p:cBhvr>
                                        <p:cTn id="14" dur="500" fill="hold"/>
                                        <p:tgtEl>
                                          <p:spTgt spid="1608801"/>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608802"/>
                                        </p:tgtEl>
                                        <p:attrNameLst>
                                          <p:attrName>style.visibility</p:attrName>
                                        </p:attrNameLst>
                                      </p:cBhvr>
                                      <p:to>
                                        <p:strVal val="visible"/>
                                      </p:to>
                                    </p:set>
                                    <p:anim calcmode="lin" valueType="num">
                                      <p:cBhvr>
                                        <p:cTn id="19" dur="500" fill="hold"/>
                                        <p:tgtEl>
                                          <p:spTgt spid="1608802"/>
                                        </p:tgtEl>
                                        <p:attrNameLst>
                                          <p:attrName>ppt_w</p:attrName>
                                        </p:attrNameLst>
                                      </p:cBhvr>
                                      <p:tavLst>
                                        <p:tav tm="0">
                                          <p:val>
                                            <p:strVal val="2/3*#ppt_w"/>
                                          </p:val>
                                        </p:tav>
                                        <p:tav tm="100000">
                                          <p:val>
                                            <p:strVal val="#ppt_w"/>
                                          </p:val>
                                        </p:tav>
                                      </p:tavLst>
                                    </p:anim>
                                    <p:anim calcmode="lin" valueType="num">
                                      <p:cBhvr>
                                        <p:cTn id="20" dur="500" fill="hold"/>
                                        <p:tgtEl>
                                          <p:spTgt spid="1608802"/>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608803"/>
                                        </p:tgtEl>
                                        <p:attrNameLst>
                                          <p:attrName>style.visibility</p:attrName>
                                        </p:attrNameLst>
                                      </p:cBhvr>
                                      <p:to>
                                        <p:strVal val="visible"/>
                                      </p:to>
                                    </p:set>
                                    <p:anim calcmode="lin" valueType="num">
                                      <p:cBhvr>
                                        <p:cTn id="25" dur="500" fill="hold"/>
                                        <p:tgtEl>
                                          <p:spTgt spid="1608803"/>
                                        </p:tgtEl>
                                        <p:attrNameLst>
                                          <p:attrName>ppt_w</p:attrName>
                                        </p:attrNameLst>
                                      </p:cBhvr>
                                      <p:tavLst>
                                        <p:tav tm="0">
                                          <p:val>
                                            <p:strVal val="2/3*#ppt_w"/>
                                          </p:val>
                                        </p:tav>
                                        <p:tav tm="100000">
                                          <p:val>
                                            <p:strVal val="#ppt_w"/>
                                          </p:val>
                                        </p:tav>
                                      </p:tavLst>
                                    </p:anim>
                                    <p:anim calcmode="lin" valueType="num">
                                      <p:cBhvr>
                                        <p:cTn id="26" dur="500" fill="hold"/>
                                        <p:tgtEl>
                                          <p:spTgt spid="1608803"/>
                                        </p:tgtEl>
                                        <p:attrNameLst>
                                          <p:attrName>ppt_h</p:attrName>
                                        </p:attrNameLst>
                                      </p:cBhvr>
                                      <p:tavLst>
                                        <p:tav tm="0">
                                          <p:val>
                                            <p:strVal val="2/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1608804"/>
                                        </p:tgtEl>
                                        <p:attrNameLst>
                                          <p:attrName>style.visibility</p:attrName>
                                        </p:attrNameLst>
                                      </p:cBhvr>
                                      <p:to>
                                        <p:strVal val="visible"/>
                                      </p:to>
                                    </p:set>
                                    <p:anim calcmode="lin" valueType="num">
                                      <p:cBhvr>
                                        <p:cTn id="31" dur="500" fill="hold"/>
                                        <p:tgtEl>
                                          <p:spTgt spid="1608804"/>
                                        </p:tgtEl>
                                        <p:attrNameLst>
                                          <p:attrName>ppt_w</p:attrName>
                                        </p:attrNameLst>
                                      </p:cBhvr>
                                      <p:tavLst>
                                        <p:tav tm="0">
                                          <p:val>
                                            <p:strVal val="2/3*#ppt_w"/>
                                          </p:val>
                                        </p:tav>
                                        <p:tav tm="100000">
                                          <p:val>
                                            <p:strVal val="#ppt_w"/>
                                          </p:val>
                                        </p:tav>
                                      </p:tavLst>
                                    </p:anim>
                                    <p:anim calcmode="lin" valueType="num">
                                      <p:cBhvr>
                                        <p:cTn id="32" dur="500" fill="hold"/>
                                        <p:tgtEl>
                                          <p:spTgt spid="1608804"/>
                                        </p:tgtEl>
                                        <p:attrNameLst>
                                          <p:attrName>ppt_h</p:attrName>
                                        </p:attrNameLst>
                                      </p:cBhvr>
                                      <p:tavLst>
                                        <p:tav tm="0">
                                          <p:val>
                                            <p:strVal val="2/3*#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1608805"/>
                                        </p:tgtEl>
                                        <p:attrNameLst>
                                          <p:attrName>style.visibility</p:attrName>
                                        </p:attrNameLst>
                                      </p:cBhvr>
                                      <p:to>
                                        <p:strVal val="visible"/>
                                      </p:to>
                                    </p:set>
                                    <p:anim calcmode="lin" valueType="num">
                                      <p:cBhvr>
                                        <p:cTn id="37" dur="500" fill="hold"/>
                                        <p:tgtEl>
                                          <p:spTgt spid="1608805"/>
                                        </p:tgtEl>
                                        <p:attrNameLst>
                                          <p:attrName>ppt_w</p:attrName>
                                        </p:attrNameLst>
                                      </p:cBhvr>
                                      <p:tavLst>
                                        <p:tav tm="0">
                                          <p:val>
                                            <p:strVal val="2/3*#ppt_w"/>
                                          </p:val>
                                        </p:tav>
                                        <p:tav tm="100000">
                                          <p:val>
                                            <p:strVal val="#ppt_w"/>
                                          </p:val>
                                        </p:tav>
                                      </p:tavLst>
                                    </p:anim>
                                    <p:anim calcmode="lin" valueType="num">
                                      <p:cBhvr>
                                        <p:cTn id="38" dur="500" fill="hold"/>
                                        <p:tgtEl>
                                          <p:spTgt spid="1608805"/>
                                        </p:tgtEl>
                                        <p:attrNameLst>
                                          <p:attrName>ppt_h</p:attrName>
                                        </p:attrNameLst>
                                      </p:cBhvr>
                                      <p:tavLst>
                                        <p:tav tm="0">
                                          <p:val>
                                            <p:strVal val="2/3*#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1608806"/>
                                        </p:tgtEl>
                                        <p:attrNameLst>
                                          <p:attrName>style.visibility</p:attrName>
                                        </p:attrNameLst>
                                      </p:cBhvr>
                                      <p:to>
                                        <p:strVal val="visible"/>
                                      </p:to>
                                    </p:set>
                                    <p:anim calcmode="lin" valueType="num">
                                      <p:cBhvr>
                                        <p:cTn id="43" dur="500" fill="hold"/>
                                        <p:tgtEl>
                                          <p:spTgt spid="1608806"/>
                                        </p:tgtEl>
                                        <p:attrNameLst>
                                          <p:attrName>ppt_w</p:attrName>
                                        </p:attrNameLst>
                                      </p:cBhvr>
                                      <p:tavLst>
                                        <p:tav tm="0">
                                          <p:val>
                                            <p:strVal val="2/3*#ppt_w"/>
                                          </p:val>
                                        </p:tav>
                                        <p:tav tm="100000">
                                          <p:val>
                                            <p:strVal val="#ppt_w"/>
                                          </p:val>
                                        </p:tav>
                                      </p:tavLst>
                                    </p:anim>
                                    <p:anim calcmode="lin" valueType="num">
                                      <p:cBhvr>
                                        <p:cTn id="44" dur="500" fill="hold"/>
                                        <p:tgtEl>
                                          <p:spTgt spid="1608806"/>
                                        </p:tgtEl>
                                        <p:attrNameLst>
                                          <p:attrName>ppt_h</p:attrName>
                                        </p:attrNameLst>
                                      </p:cBhvr>
                                      <p:tavLst>
                                        <p:tav tm="0">
                                          <p:val>
                                            <p:strVal val="2/3*#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1608807"/>
                                        </p:tgtEl>
                                        <p:attrNameLst>
                                          <p:attrName>style.visibility</p:attrName>
                                        </p:attrNameLst>
                                      </p:cBhvr>
                                      <p:to>
                                        <p:strVal val="visible"/>
                                      </p:to>
                                    </p:set>
                                    <p:anim calcmode="lin" valueType="num">
                                      <p:cBhvr>
                                        <p:cTn id="49" dur="500" fill="hold"/>
                                        <p:tgtEl>
                                          <p:spTgt spid="1608807"/>
                                        </p:tgtEl>
                                        <p:attrNameLst>
                                          <p:attrName>ppt_w</p:attrName>
                                        </p:attrNameLst>
                                      </p:cBhvr>
                                      <p:tavLst>
                                        <p:tav tm="0">
                                          <p:val>
                                            <p:strVal val="2/3*#ppt_w"/>
                                          </p:val>
                                        </p:tav>
                                        <p:tav tm="100000">
                                          <p:val>
                                            <p:strVal val="#ppt_w"/>
                                          </p:val>
                                        </p:tav>
                                      </p:tavLst>
                                    </p:anim>
                                    <p:anim calcmode="lin" valueType="num">
                                      <p:cBhvr>
                                        <p:cTn id="50" dur="500" fill="hold"/>
                                        <p:tgtEl>
                                          <p:spTgt spid="1608807"/>
                                        </p:tgtEl>
                                        <p:attrNameLst>
                                          <p:attrName>ppt_h</p:attrName>
                                        </p:attrNameLst>
                                      </p:cBhvr>
                                      <p:tavLst>
                                        <p:tav tm="0">
                                          <p:val>
                                            <p:strVal val="2/3*#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1608808"/>
                                        </p:tgtEl>
                                        <p:attrNameLst>
                                          <p:attrName>style.visibility</p:attrName>
                                        </p:attrNameLst>
                                      </p:cBhvr>
                                      <p:to>
                                        <p:strVal val="visible"/>
                                      </p:to>
                                    </p:set>
                                    <p:anim calcmode="lin" valueType="num">
                                      <p:cBhvr>
                                        <p:cTn id="55" dur="500" fill="hold"/>
                                        <p:tgtEl>
                                          <p:spTgt spid="1608808"/>
                                        </p:tgtEl>
                                        <p:attrNameLst>
                                          <p:attrName>ppt_w</p:attrName>
                                        </p:attrNameLst>
                                      </p:cBhvr>
                                      <p:tavLst>
                                        <p:tav tm="0">
                                          <p:val>
                                            <p:strVal val="2/3*#ppt_w"/>
                                          </p:val>
                                        </p:tav>
                                        <p:tav tm="100000">
                                          <p:val>
                                            <p:strVal val="#ppt_w"/>
                                          </p:val>
                                        </p:tav>
                                      </p:tavLst>
                                    </p:anim>
                                    <p:anim calcmode="lin" valueType="num">
                                      <p:cBhvr>
                                        <p:cTn id="56" dur="500" fill="hold"/>
                                        <p:tgtEl>
                                          <p:spTgt spid="1608808"/>
                                        </p:tgtEl>
                                        <p:attrNameLst>
                                          <p:attrName>ppt_h</p:attrName>
                                        </p:attrNameLst>
                                      </p:cBhvr>
                                      <p:tavLst>
                                        <p:tav tm="0">
                                          <p:val>
                                            <p:strVal val="2/3*#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1608809"/>
                                        </p:tgtEl>
                                        <p:attrNameLst>
                                          <p:attrName>style.visibility</p:attrName>
                                        </p:attrNameLst>
                                      </p:cBhvr>
                                      <p:to>
                                        <p:strVal val="visible"/>
                                      </p:to>
                                    </p:set>
                                    <p:anim calcmode="lin" valueType="num">
                                      <p:cBhvr>
                                        <p:cTn id="61" dur="500" fill="hold"/>
                                        <p:tgtEl>
                                          <p:spTgt spid="1608809"/>
                                        </p:tgtEl>
                                        <p:attrNameLst>
                                          <p:attrName>ppt_w</p:attrName>
                                        </p:attrNameLst>
                                      </p:cBhvr>
                                      <p:tavLst>
                                        <p:tav tm="0">
                                          <p:val>
                                            <p:strVal val="2/3*#ppt_w"/>
                                          </p:val>
                                        </p:tav>
                                        <p:tav tm="100000">
                                          <p:val>
                                            <p:strVal val="#ppt_w"/>
                                          </p:val>
                                        </p:tav>
                                      </p:tavLst>
                                    </p:anim>
                                    <p:anim calcmode="lin" valueType="num">
                                      <p:cBhvr>
                                        <p:cTn id="62" dur="500" fill="hold"/>
                                        <p:tgtEl>
                                          <p:spTgt spid="1608809"/>
                                        </p:tgtEl>
                                        <p:attrNameLst>
                                          <p:attrName>ppt_h</p:attrName>
                                        </p:attrNameLst>
                                      </p:cBhvr>
                                      <p:tavLst>
                                        <p:tav tm="0">
                                          <p:val>
                                            <p:strVal val="2/3*#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272" fill="hold" grpId="0" nodeType="clickEffect">
                                  <p:stCondLst>
                                    <p:cond delay="0"/>
                                  </p:stCondLst>
                                  <p:childTnLst>
                                    <p:set>
                                      <p:cBhvr>
                                        <p:cTn id="66" dur="1" fill="hold">
                                          <p:stCondLst>
                                            <p:cond delay="0"/>
                                          </p:stCondLst>
                                        </p:cTn>
                                        <p:tgtEl>
                                          <p:spTgt spid="1608810"/>
                                        </p:tgtEl>
                                        <p:attrNameLst>
                                          <p:attrName>style.visibility</p:attrName>
                                        </p:attrNameLst>
                                      </p:cBhvr>
                                      <p:to>
                                        <p:strVal val="visible"/>
                                      </p:to>
                                    </p:set>
                                    <p:anim calcmode="lin" valueType="num">
                                      <p:cBhvr>
                                        <p:cTn id="67" dur="500" fill="hold"/>
                                        <p:tgtEl>
                                          <p:spTgt spid="1608810"/>
                                        </p:tgtEl>
                                        <p:attrNameLst>
                                          <p:attrName>ppt_w</p:attrName>
                                        </p:attrNameLst>
                                      </p:cBhvr>
                                      <p:tavLst>
                                        <p:tav tm="0">
                                          <p:val>
                                            <p:strVal val="2/3*#ppt_w"/>
                                          </p:val>
                                        </p:tav>
                                        <p:tav tm="100000">
                                          <p:val>
                                            <p:strVal val="#ppt_w"/>
                                          </p:val>
                                        </p:tav>
                                      </p:tavLst>
                                    </p:anim>
                                    <p:anim calcmode="lin" valueType="num">
                                      <p:cBhvr>
                                        <p:cTn id="68" dur="500" fill="hold"/>
                                        <p:tgtEl>
                                          <p:spTgt spid="1608810"/>
                                        </p:tgtEl>
                                        <p:attrNameLst>
                                          <p:attrName>ppt_h</p:attrName>
                                        </p:attrNameLst>
                                      </p:cBhvr>
                                      <p:tavLst>
                                        <p:tav tm="0">
                                          <p:val>
                                            <p:strVal val="2/3*#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1608811"/>
                                        </p:tgtEl>
                                        <p:attrNameLst>
                                          <p:attrName>style.visibility</p:attrName>
                                        </p:attrNameLst>
                                      </p:cBhvr>
                                      <p:to>
                                        <p:strVal val="visible"/>
                                      </p:to>
                                    </p:set>
                                    <p:anim calcmode="lin" valueType="num">
                                      <p:cBhvr>
                                        <p:cTn id="73" dur="500" fill="hold"/>
                                        <p:tgtEl>
                                          <p:spTgt spid="1608811"/>
                                        </p:tgtEl>
                                        <p:attrNameLst>
                                          <p:attrName>ppt_w</p:attrName>
                                        </p:attrNameLst>
                                      </p:cBhvr>
                                      <p:tavLst>
                                        <p:tav tm="0">
                                          <p:val>
                                            <p:strVal val="2/3*#ppt_w"/>
                                          </p:val>
                                        </p:tav>
                                        <p:tav tm="100000">
                                          <p:val>
                                            <p:strVal val="#ppt_w"/>
                                          </p:val>
                                        </p:tav>
                                      </p:tavLst>
                                    </p:anim>
                                    <p:anim calcmode="lin" valueType="num">
                                      <p:cBhvr>
                                        <p:cTn id="74" dur="500" fill="hold"/>
                                        <p:tgtEl>
                                          <p:spTgt spid="1608811"/>
                                        </p:tgtEl>
                                        <p:attrNameLst>
                                          <p:attrName>ppt_h</p:attrName>
                                        </p:attrNameLst>
                                      </p:cBhvr>
                                      <p:tavLst>
                                        <p:tav tm="0">
                                          <p:val>
                                            <p:strVal val="2/3*#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272" fill="hold" grpId="0" nodeType="clickEffect">
                                  <p:stCondLst>
                                    <p:cond delay="0"/>
                                  </p:stCondLst>
                                  <p:childTnLst>
                                    <p:set>
                                      <p:cBhvr>
                                        <p:cTn id="78" dur="1" fill="hold">
                                          <p:stCondLst>
                                            <p:cond delay="0"/>
                                          </p:stCondLst>
                                        </p:cTn>
                                        <p:tgtEl>
                                          <p:spTgt spid="1608812"/>
                                        </p:tgtEl>
                                        <p:attrNameLst>
                                          <p:attrName>style.visibility</p:attrName>
                                        </p:attrNameLst>
                                      </p:cBhvr>
                                      <p:to>
                                        <p:strVal val="visible"/>
                                      </p:to>
                                    </p:set>
                                    <p:anim calcmode="lin" valueType="num">
                                      <p:cBhvr>
                                        <p:cTn id="79" dur="500" fill="hold"/>
                                        <p:tgtEl>
                                          <p:spTgt spid="1608812"/>
                                        </p:tgtEl>
                                        <p:attrNameLst>
                                          <p:attrName>ppt_w</p:attrName>
                                        </p:attrNameLst>
                                      </p:cBhvr>
                                      <p:tavLst>
                                        <p:tav tm="0">
                                          <p:val>
                                            <p:strVal val="2/3*#ppt_w"/>
                                          </p:val>
                                        </p:tav>
                                        <p:tav tm="100000">
                                          <p:val>
                                            <p:strVal val="#ppt_w"/>
                                          </p:val>
                                        </p:tav>
                                      </p:tavLst>
                                    </p:anim>
                                    <p:anim calcmode="lin" valueType="num">
                                      <p:cBhvr>
                                        <p:cTn id="80" dur="500" fill="hold"/>
                                        <p:tgtEl>
                                          <p:spTgt spid="1608812"/>
                                        </p:tgtEl>
                                        <p:attrNameLst>
                                          <p:attrName>ppt_h</p:attrName>
                                        </p:attrNameLst>
                                      </p:cBhvr>
                                      <p:tavLst>
                                        <p:tav tm="0">
                                          <p:val>
                                            <p:strVal val="2/3*#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272" fill="hold" grpId="0" nodeType="clickEffect">
                                  <p:stCondLst>
                                    <p:cond delay="0"/>
                                  </p:stCondLst>
                                  <p:childTnLst>
                                    <p:set>
                                      <p:cBhvr>
                                        <p:cTn id="84" dur="1" fill="hold">
                                          <p:stCondLst>
                                            <p:cond delay="0"/>
                                          </p:stCondLst>
                                        </p:cTn>
                                        <p:tgtEl>
                                          <p:spTgt spid="1608813"/>
                                        </p:tgtEl>
                                        <p:attrNameLst>
                                          <p:attrName>style.visibility</p:attrName>
                                        </p:attrNameLst>
                                      </p:cBhvr>
                                      <p:to>
                                        <p:strVal val="visible"/>
                                      </p:to>
                                    </p:set>
                                    <p:anim calcmode="lin" valueType="num">
                                      <p:cBhvr>
                                        <p:cTn id="85" dur="500" fill="hold"/>
                                        <p:tgtEl>
                                          <p:spTgt spid="1608813"/>
                                        </p:tgtEl>
                                        <p:attrNameLst>
                                          <p:attrName>ppt_w</p:attrName>
                                        </p:attrNameLst>
                                      </p:cBhvr>
                                      <p:tavLst>
                                        <p:tav tm="0">
                                          <p:val>
                                            <p:strVal val="2/3*#ppt_w"/>
                                          </p:val>
                                        </p:tav>
                                        <p:tav tm="100000">
                                          <p:val>
                                            <p:strVal val="#ppt_w"/>
                                          </p:val>
                                        </p:tav>
                                      </p:tavLst>
                                    </p:anim>
                                    <p:anim calcmode="lin" valueType="num">
                                      <p:cBhvr>
                                        <p:cTn id="86" dur="500" fill="hold"/>
                                        <p:tgtEl>
                                          <p:spTgt spid="1608813"/>
                                        </p:tgtEl>
                                        <p:attrNameLst>
                                          <p:attrName>ppt_h</p:attrName>
                                        </p:attrNameLst>
                                      </p:cBhvr>
                                      <p:tavLst>
                                        <p:tav tm="0">
                                          <p:val>
                                            <p:strVal val="2/3*#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272" fill="hold" grpId="0" nodeType="clickEffect">
                                  <p:stCondLst>
                                    <p:cond delay="0"/>
                                  </p:stCondLst>
                                  <p:childTnLst>
                                    <p:set>
                                      <p:cBhvr>
                                        <p:cTn id="90" dur="1" fill="hold">
                                          <p:stCondLst>
                                            <p:cond delay="0"/>
                                          </p:stCondLst>
                                        </p:cTn>
                                        <p:tgtEl>
                                          <p:spTgt spid="1608814"/>
                                        </p:tgtEl>
                                        <p:attrNameLst>
                                          <p:attrName>style.visibility</p:attrName>
                                        </p:attrNameLst>
                                      </p:cBhvr>
                                      <p:to>
                                        <p:strVal val="visible"/>
                                      </p:to>
                                    </p:set>
                                    <p:anim calcmode="lin" valueType="num">
                                      <p:cBhvr>
                                        <p:cTn id="91" dur="500" fill="hold"/>
                                        <p:tgtEl>
                                          <p:spTgt spid="1608814"/>
                                        </p:tgtEl>
                                        <p:attrNameLst>
                                          <p:attrName>ppt_w</p:attrName>
                                        </p:attrNameLst>
                                      </p:cBhvr>
                                      <p:tavLst>
                                        <p:tav tm="0">
                                          <p:val>
                                            <p:strVal val="2/3*#ppt_w"/>
                                          </p:val>
                                        </p:tav>
                                        <p:tav tm="100000">
                                          <p:val>
                                            <p:strVal val="#ppt_w"/>
                                          </p:val>
                                        </p:tav>
                                      </p:tavLst>
                                    </p:anim>
                                    <p:anim calcmode="lin" valueType="num">
                                      <p:cBhvr>
                                        <p:cTn id="92" dur="500" fill="hold"/>
                                        <p:tgtEl>
                                          <p:spTgt spid="1608814"/>
                                        </p:tgtEl>
                                        <p:attrNameLst>
                                          <p:attrName>ppt_h</p:attrName>
                                        </p:attrNameLst>
                                      </p:cBhvr>
                                      <p:tavLst>
                                        <p:tav tm="0">
                                          <p:val>
                                            <p:strVal val="2/3*#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272" fill="hold" grpId="0" nodeType="clickEffect">
                                  <p:stCondLst>
                                    <p:cond delay="0"/>
                                  </p:stCondLst>
                                  <p:childTnLst>
                                    <p:set>
                                      <p:cBhvr>
                                        <p:cTn id="96" dur="1" fill="hold">
                                          <p:stCondLst>
                                            <p:cond delay="0"/>
                                          </p:stCondLst>
                                        </p:cTn>
                                        <p:tgtEl>
                                          <p:spTgt spid="1608815"/>
                                        </p:tgtEl>
                                        <p:attrNameLst>
                                          <p:attrName>style.visibility</p:attrName>
                                        </p:attrNameLst>
                                      </p:cBhvr>
                                      <p:to>
                                        <p:strVal val="visible"/>
                                      </p:to>
                                    </p:set>
                                    <p:anim calcmode="lin" valueType="num">
                                      <p:cBhvr>
                                        <p:cTn id="97" dur="500" fill="hold"/>
                                        <p:tgtEl>
                                          <p:spTgt spid="1608815"/>
                                        </p:tgtEl>
                                        <p:attrNameLst>
                                          <p:attrName>ppt_w</p:attrName>
                                        </p:attrNameLst>
                                      </p:cBhvr>
                                      <p:tavLst>
                                        <p:tav tm="0">
                                          <p:val>
                                            <p:strVal val="2/3*#ppt_w"/>
                                          </p:val>
                                        </p:tav>
                                        <p:tav tm="100000">
                                          <p:val>
                                            <p:strVal val="#ppt_w"/>
                                          </p:val>
                                        </p:tav>
                                      </p:tavLst>
                                    </p:anim>
                                    <p:anim calcmode="lin" valueType="num">
                                      <p:cBhvr>
                                        <p:cTn id="98" dur="500" fill="hold"/>
                                        <p:tgtEl>
                                          <p:spTgt spid="1608815"/>
                                        </p:tgtEl>
                                        <p:attrNameLst>
                                          <p:attrName>ppt_h</p:attrName>
                                        </p:attrNameLst>
                                      </p:cBhvr>
                                      <p:tavLst>
                                        <p:tav tm="0">
                                          <p:val>
                                            <p:strVal val="2/3*#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272" fill="hold" grpId="0" nodeType="clickEffect">
                                  <p:stCondLst>
                                    <p:cond delay="0"/>
                                  </p:stCondLst>
                                  <p:childTnLst>
                                    <p:set>
                                      <p:cBhvr>
                                        <p:cTn id="102" dur="1" fill="hold">
                                          <p:stCondLst>
                                            <p:cond delay="0"/>
                                          </p:stCondLst>
                                        </p:cTn>
                                        <p:tgtEl>
                                          <p:spTgt spid="1608816"/>
                                        </p:tgtEl>
                                        <p:attrNameLst>
                                          <p:attrName>style.visibility</p:attrName>
                                        </p:attrNameLst>
                                      </p:cBhvr>
                                      <p:to>
                                        <p:strVal val="visible"/>
                                      </p:to>
                                    </p:set>
                                    <p:anim calcmode="lin" valueType="num">
                                      <p:cBhvr>
                                        <p:cTn id="103" dur="500" fill="hold"/>
                                        <p:tgtEl>
                                          <p:spTgt spid="1608816"/>
                                        </p:tgtEl>
                                        <p:attrNameLst>
                                          <p:attrName>ppt_w</p:attrName>
                                        </p:attrNameLst>
                                      </p:cBhvr>
                                      <p:tavLst>
                                        <p:tav tm="0">
                                          <p:val>
                                            <p:strVal val="2/3*#ppt_w"/>
                                          </p:val>
                                        </p:tav>
                                        <p:tav tm="100000">
                                          <p:val>
                                            <p:strVal val="#ppt_w"/>
                                          </p:val>
                                        </p:tav>
                                      </p:tavLst>
                                    </p:anim>
                                    <p:anim calcmode="lin" valueType="num">
                                      <p:cBhvr>
                                        <p:cTn id="104" dur="500" fill="hold"/>
                                        <p:tgtEl>
                                          <p:spTgt spid="1608816"/>
                                        </p:tgtEl>
                                        <p:attrNameLst>
                                          <p:attrName>ppt_h</p:attrName>
                                        </p:attrNameLst>
                                      </p:cBhvr>
                                      <p:tavLst>
                                        <p:tav tm="0">
                                          <p:val>
                                            <p:strVal val="2/3*#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272" fill="hold" grpId="0" nodeType="clickEffect">
                                  <p:stCondLst>
                                    <p:cond delay="0"/>
                                  </p:stCondLst>
                                  <p:childTnLst>
                                    <p:set>
                                      <p:cBhvr>
                                        <p:cTn id="108" dur="1" fill="hold">
                                          <p:stCondLst>
                                            <p:cond delay="0"/>
                                          </p:stCondLst>
                                        </p:cTn>
                                        <p:tgtEl>
                                          <p:spTgt spid="1608817"/>
                                        </p:tgtEl>
                                        <p:attrNameLst>
                                          <p:attrName>style.visibility</p:attrName>
                                        </p:attrNameLst>
                                      </p:cBhvr>
                                      <p:to>
                                        <p:strVal val="visible"/>
                                      </p:to>
                                    </p:set>
                                    <p:anim calcmode="lin" valueType="num">
                                      <p:cBhvr>
                                        <p:cTn id="109" dur="500" fill="hold"/>
                                        <p:tgtEl>
                                          <p:spTgt spid="1608817"/>
                                        </p:tgtEl>
                                        <p:attrNameLst>
                                          <p:attrName>ppt_w</p:attrName>
                                        </p:attrNameLst>
                                      </p:cBhvr>
                                      <p:tavLst>
                                        <p:tav tm="0">
                                          <p:val>
                                            <p:strVal val="2/3*#ppt_w"/>
                                          </p:val>
                                        </p:tav>
                                        <p:tav tm="100000">
                                          <p:val>
                                            <p:strVal val="#ppt_w"/>
                                          </p:val>
                                        </p:tav>
                                      </p:tavLst>
                                    </p:anim>
                                    <p:anim calcmode="lin" valueType="num">
                                      <p:cBhvr>
                                        <p:cTn id="110" dur="500" fill="hold"/>
                                        <p:tgtEl>
                                          <p:spTgt spid="1608817"/>
                                        </p:tgtEl>
                                        <p:attrNameLst>
                                          <p:attrName>ppt_h</p:attrName>
                                        </p:attrNameLst>
                                      </p:cBhvr>
                                      <p:tavLst>
                                        <p:tav tm="0">
                                          <p:val>
                                            <p:strVal val="2/3*#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272" fill="hold" grpId="0" nodeType="clickEffect">
                                  <p:stCondLst>
                                    <p:cond delay="0"/>
                                  </p:stCondLst>
                                  <p:childTnLst>
                                    <p:set>
                                      <p:cBhvr>
                                        <p:cTn id="114" dur="1" fill="hold">
                                          <p:stCondLst>
                                            <p:cond delay="0"/>
                                          </p:stCondLst>
                                        </p:cTn>
                                        <p:tgtEl>
                                          <p:spTgt spid="1608818"/>
                                        </p:tgtEl>
                                        <p:attrNameLst>
                                          <p:attrName>style.visibility</p:attrName>
                                        </p:attrNameLst>
                                      </p:cBhvr>
                                      <p:to>
                                        <p:strVal val="visible"/>
                                      </p:to>
                                    </p:set>
                                    <p:anim calcmode="lin" valueType="num">
                                      <p:cBhvr>
                                        <p:cTn id="115" dur="500" fill="hold"/>
                                        <p:tgtEl>
                                          <p:spTgt spid="1608818"/>
                                        </p:tgtEl>
                                        <p:attrNameLst>
                                          <p:attrName>ppt_w</p:attrName>
                                        </p:attrNameLst>
                                      </p:cBhvr>
                                      <p:tavLst>
                                        <p:tav tm="0">
                                          <p:val>
                                            <p:strVal val="2/3*#ppt_w"/>
                                          </p:val>
                                        </p:tav>
                                        <p:tav tm="100000">
                                          <p:val>
                                            <p:strVal val="#ppt_w"/>
                                          </p:val>
                                        </p:tav>
                                      </p:tavLst>
                                    </p:anim>
                                    <p:anim calcmode="lin" valueType="num">
                                      <p:cBhvr>
                                        <p:cTn id="116" dur="500" fill="hold"/>
                                        <p:tgtEl>
                                          <p:spTgt spid="1608818"/>
                                        </p:tgtEl>
                                        <p:attrNameLst>
                                          <p:attrName>ppt_h</p:attrName>
                                        </p:attrNameLst>
                                      </p:cBhvr>
                                      <p:tavLst>
                                        <p:tav tm="0">
                                          <p:val>
                                            <p:strVal val="2/3*#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272" fill="hold" grpId="0" nodeType="clickEffect">
                                  <p:stCondLst>
                                    <p:cond delay="0"/>
                                  </p:stCondLst>
                                  <p:childTnLst>
                                    <p:set>
                                      <p:cBhvr>
                                        <p:cTn id="120" dur="1" fill="hold">
                                          <p:stCondLst>
                                            <p:cond delay="0"/>
                                          </p:stCondLst>
                                        </p:cTn>
                                        <p:tgtEl>
                                          <p:spTgt spid="1608819"/>
                                        </p:tgtEl>
                                        <p:attrNameLst>
                                          <p:attrName>style.visibility</p:attrName>
                                        </p:attrNameLst>
                                      </p:cBhvr>
                                      <p:to>
                                        <p:strVal val="visible"/>
                                      </p:to>
                                    </p:set>
                                    <p:anim calcmode="lin" valueType="num">
                                      <p:cBhvr>
                                        <p:cTn id="121" dur="500" fill="hold"/>
                                        <p:tgtEl>
                                          <p:spTgt spid="1608819"/>
                                        </p:tgtEl>
                                        <p:attrNameLst>
                                          <p:attrName>ppt_w</p:attrName>
                                        </p:attrNameLst>
                                      </p:cBhvr>
                                      <p:tavLst>
                                        <p:tav tm="0">
                                          <p:val>
                                            <p:strVal val="2/3*#ppt_w"/>
                                          </p:val>
                                        </p:tav>
                                        <p:tav tm="100000">
                                          <p:val>
                                            <p:strVal val="#ppt_w"/>
                                          </p:val>
                                        </p:tav>
                                      </p:tavLst>
                                    </p:anim>
                                    <p:anim calcmode="lin" valueType="num">
                                      <p:cBhvr>
                                        <p:cTn id="122" dur="500" fill="hold"/>
                                        <p:tgtEl>
                                          <p:spTgt spid="1608819"/>
                                        </p:tgtEl>
                                        <p:attrNameLst>
                                          <p:attrName>ppt_h</p:attrName>
                                        </p:attrNameLst>
                                      </p:cBhvr>
                                      <p:tavLst>
                                        <p:tav tm="0">
                                          <p:val>
                                            <p:strVal val="2/3*#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272" fill="hold" grpId="0" nodeType="clickEffect">
                                  <p:stCondLst>
                                    <p:cond delay="0"/>
                                  </p:stCondLst>
                                  <p:childTnLst>
                                    <p:set>
                                      <p:cBhvr>
                                        <p:cTn id="126" dur="1" fill="hold">
                                          <p:stCondLst>
                                            <p:cond delay="0"/>
                                          </p:stCondLst>
                                        </p:cTn>
                                        <p:tgtEl>
                                          <p:spTgt spid="1608820"/>
                                        </p:tgtEl>
                                        <p:attrNameLst>
                                          <p:attrName>style.visibility</p:attrName>
                                        </p:attrNameLst>
                                      </p:cBhvr>
                                      <p:to>
                                        <p:strVal val="visible"/>
                                      </p:to>
                                    </p:set>
                                    <p:anim calcmode="lin" valueType="num">
                                      <p:cBhvr>
                                        <p:cTn id="127" dur="500" fill="hold"/>
                                        <p:tgtEl>
                                          <p:spTgt spid="1608820"/>
                                        </p:tgtEl>
                                        <p:attrNameLst>
                                          <p:attrName>ppt_w</p:attrName>
                                        </p:attrNameLst>
                                      </p:cBhvr>
                                      <p:tavLst>
                                        <p:tav tm="0">
                                          <p:val>
                                            <p:strVal val="2/3*#ppt_w"/>
                                          </p:val>
                                        </p:tav>
                                        <p:tav tm="100000">
                                          <p:val>
                                            <p:strVal val="#ppt_w"/>
                                          </p:val>
                                        </p:tav>
                                      </p:tavLst>
                                    </p:anim>
                                    <p:anim calcmode="lin" valueType="num">
                                      <p:cBhvr>
                                        <p:cTn id="128" dur="500" fill="hold"/>
                                        <p:tgtEl>
                                          <p:spTgt spid="1608820"/>
                                        </p:tgtEl>
                                        <p:attrNameLst>
                                          <p:attrName>ppt_h</p:attrName>
                                        </p:attrNameLst>
                                      </p:cBhvr>
                                      <p:tavLst>
                                        <p:tav tm="0">
                                          <p:val>
                                            <p:strVal val="2/3*#ppt_h"/>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272" fill="hold" grpId="0" nodeType="clickEffect">
                                  <p:stCondLst>
                                    <p:cond delay="0"/>
                                  </p:stCondLst>
                                  <p:childTnLst>
                                    <p:set>
                                      <p:cBhvr>
                                        <p:cTn id="132" dur="1" fill="hold">
                                          <p:stCondLst>
                                            <p:cond delay="0"/>
                                          </p:stCondLst>
                                        </p:cTn>
                                        <p:tgtEl>
                                          <p:spTgt spid="1608821"/>
                                        </p:tgtEl>
                                        <p:attrNameLst>
                                          <p:attrName>style.visibility</p:attrName>
                                        </p:attrNameLst>
                                      </p:cBhvr>
                                      <p:to>
                                        <p:strVal val="visible"/>
                                      </p:to>
                                    </p:set>
                                    <p:anim calcmode="lin" valueType="num">
                                      <p:cBhvr>
                                        <p:cTn id="133" dur="500" fill="hold"/>
                                        <p:tgtEl>
                                          <p:spTgt spid="1608821"/>
                                        </p:tgtEl>
                                        <p:attrNameLst>
                                          <p:attrName>ppt_w</p:attrName>
                                        </p:attrNameLst>
                                      </p:cBhvr>
                                      <p:tavLst>
                                        <p:tav tm="0">
                                          <p:val>
                                            <p:strVal val="2/3*#ppt_w"/>
                                          </p:val>
                                        </p:tav>
                                        <p:tav tm="100000">
                                          <p:val>
                                            <p:strVal val="#ppt_w"/>
                                          </p:val>
                                        </p:tav>
                                      </p:tavLst>
                                    </p:anim>
                                    <p:anim calcmode="lin" valueType="num">
                                      <p:cBhvr>
                                        <p:cTn id="134" dur="500" fill="hold"/>
                                        <p:tgtEl>
                                          <p:spTgt spid="1608821"/>
                                        </p:tgtEl>
                                        <p:attrNameLst>
                                          <p:attrName>ppt_h</p:attrName>
                                        </p:attrNameLst>
                                      </p:cBhvr>
                                      <p:tavLst>
                                        <p:tav tm="0">
                                          <p:val>
                                            <p:strVal val="2/3*#ppt_h"/>
                                          </p:val>
                                        </p:tav>
                                        <p:tav tm="100000">
                                          <p:val>
                                            <p:strVal val="#ppt_h"/>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ntr" presetSubtype="272" fill="hold" grpId="0" nodeType="clickEffect">
                                  <p:stCondLst>
                                    <p:cond delay="0"/>
                                  </p:stCondLst>
                                  <p:childTnLst>
                                    <p:set>
                                      <p:cBhvr>
                                        <p:cTn id="138" dur="1" fill="hold">
                                          <p:stCondLst>
                                            <p:cond delay="0"/>
                                          </p:stCondLst>
                                        </p:cTn>
                                        <p:tgtEl>
                                          <p:spTgt spid="1608822"/>
                                        </p:tgtEl>
                                        <p:attrNameLst>
                                          <p:attrName>style.visibility</p:attrName>
                                        </p:attrNameLst>
                                      </p:cBhvr>
                                      <p:to>
                                        <p:strVal val="visible"/>
                                      </p:to>
                                    </p:set>
                                    <p:anim calcmode="lin" valueType="num">
                                      <p:cBhvr>
                                        <p:cTn id="139" dur="500" fill="hold"/>
                                        <p:tgtEl>
                                          <p:spTgt spid="1608822"/>
                                        </p:tgtEl>
                                        <p:attrNameLst>
                                          <p:attrName>ppt_w</p:attrName>
                                        </p:attrNameLst>
                                      </p:cBhvr>
                                      <p:tavLst>
                                        <p:tav tm="0">
                                          <p:val>
                                            <p:strVal val="2/3*#ppt_w"/>
                                          </p:val>
                                        </p:tav>
                                        <p:tav tm="100000">
                                          <p:val>
                                            <p:strVal val="#ppt_w"/>
                                          </p:val>
                                        </p:tav>
                                      </p:tavLst>
                                    </p:anim>
                                    <p:anim calcmode="lin" valueType="num">
                                      <p:cBhvr>
                                        <p:cTn id="140" dur="500" fill="hold"/>
                                        <p:tgtEl>
                                          <p:spTgt spid="1608822"/>
                                        </p:tgtEl>
                                        <p:attrNameLst>
                                          <p:attrName>ppt_h</p:attrName>
                                        </p:attrNameLst>
                                      </p:cBhvr>
                                      <p:tavLst>
                                        <p:tav tm="0">
                                          <p:val>
                                            <p:strVal val="2/3*#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3" presetClass="entr" presetSubtype="272" fill="hold" grpId="0" nodeType="clickEffect">
                                  <p:stCondLst>
                                    <p:cond delay="0"/>
                                  </p:stCondLst>
                                  <p:childTnLst>
                                    <p:set>
                                      <p:cBhvr>
                                        <p:cTn id="144" dur="1" fill="hold">
                                          <p:stCondLst>
                                            <p:cond delay="0"/>
                                          </p:stCondLst>
                                        </p:cTn>
                                        <p:tgtEl>
                                          <p:spTgt spid="1608823"/>
                                        </p:tgtEl>
                                        <p:attrNameLst>
                                          <p:attrName>style.visibility</p:attrName>
                                        </p:attrNameLst>
                                      </p:cBhvr>
                                      <p:to>
                                        <p:strVal val="visible"/>
                                      </p:to>
                                    </p:set>
                                    <p:anim calcmode="lin" valueType="num">
                                      <p:cBhvr>
                                        <p:cTn id="145" dur="500" fill="hold"/>
                                        <p:tgtEl>
                                          <p:spTgt spid="1608823"/>
                                        </p:tgtEl>
                                        <p:attrNameLst>
                                          <p:attrName>ppt_w</p:attrName>
                                        </p:attrNameLst>
                                      </p:cBhvr>
                                      <p:tavLst>
                                        <p:tav tm="0">
                                          <p:val>
                                            <p:strVal val="2/3*#ppt_w"/>
                                          </p:val>
                                        </p:tav>
                                        <p:tav tm="100000">
                                          <p:val>
                                            <p:strVal val="#ppt_w"/>
                                          </p:val>
                                        </p:tav>
                                      </p:tavLst>
                                    </p:anim>
                                    <p:anim calcmode="lin" valueType="num">
                                      <p:cBhvr>
                                        <p:cTn id="146" dur="500" fill="hold"/>
                                        <p:tgtEl>
                                          <p:spTgt spid="1608823"/>
                                        </p:tgtEl>
                                        <p:attrNameLst>
                                          <p:attrName>ppt_h</p:attrName>
                                        </p:attrNameLst>
                                      </p:cBhvr>
                                      <p:tavLst>
                                        <p:tav tm="0">
                                          <p:val>
                                            <p:strVal val="2/3*#ppt_h"/>
                                          </p:val>
                                        </p:tav>
                                        <p:tav tm="100000">
                                          <p:val>
                                            <p:strVal val="#ppt_h"/>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3" presetClass="entr" presetSubtype="272" fill="hold" grpId="0" nodeType="clickEffect">
                                  <p:stCondLst>
                                    <p:cond delay="0"/>
                                  </p:stCondLst>
                                  <p:childTnLst>
                                    <p:set>
                                      <p:cBhvr>
                                        <p:cTn id="150" dur="1" fill="hold">
                                          <p:stCondLst>
                                            <p:cond delay="0"/>
                                          </p:stCondLst>
                                        </p:cTn>
                                        <p:tgtEl>
                                          <p:spTgt spid="1608824"/>
                                        </p:tgtEl>
                                        <p:attrNameLst>
                                          <p:attrName>style.visibility</p:attrName>
                                        </p:attrNameLst>
                                      </p:cBhvr>
                                      <p:to>
                                        <p:strVal val="visible"/>
                                      </p:to>
                                    </p:set>
                                    <p:anim calcmode="lin" valueType="num">
                                      <p:cBhvr>
                                        <p:cTn id="151" dur="500" fill="hold"/>
                                        <p:tgtEl>
                                          <p:spTgt spid="1608824"/>
                                        </p:tgtEl>
                                        <p:attrNameLst>
                                          <p:attrName>ppt_w</p:attrName>
                                        </p:attrNameLst>
                                      </p:cBhvr>
                                      <p:tavLst>
                                        <p:tav tm="0">
                                          <p:val>
                                            <p:strVal val="2/3*#ppt_w"/>
                                          </p:val>
                                        </p:tav>
                                        <p:tav tm="100000">
                                          <p:val>
                                            <p:strVal val="#ppt_w"/>
                                          </p:val>
                                        </p:tav>
                                      </p:tavLst>
                                    </p:anim>
                                    <p:anim calcmode="lin" valueType="num">
                                      <p:cBhvr>
                                        <p:cTn id="152" dur="500" fill="hold"/>
                                        <p:tgtEl>
                                          <p:spTgt spid="1608824"/>
                                        </p:tgtEl>
                                        <p:attrNameLst>
                                          <p:attrName>ppt_h</p:attrName>
                                        </p:attrNameLst>
                                      </p:cBhvr>
                                      <p:tavLst>
                                        <p:tav tm="0">
                                          <p:val>
                                            <p:strVal val="2/3*#ppt_h"/>
                                          </p:val>
                                        </p:tav>
                                        <p:tav tm="100000">
                                          <p:val>
                                            <p:strVal val="#ppt_h"/>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3" presetClass="entr" presetSubtype="272" fill="hold" grpId="0" nodeType="clickEffect">
                                  <p:stCondLst>
                                    <p:cond delay="0"/>
                                  </p:stCondLst>
                                  <p:childTnLst>
                                    <p:set>
                                      <p:cBhvr>
                                        <p:cTn id="156" dur="1" fill="hold">
                                          <p:stCondLst>
                                            <p:cond delay="0"/>
                                          </p:stCondLst>
                                        </p:cTn>
                                        <p:tgtEl>
                                          <p:spTgt spid="1608825"/>
                                        </p:tgtEl>
                                        <p:attrNameLst>
                                          <p:attrName>style.visibility</p:attrName>
                                        </p:attrNameLst>
                                      </p:cBhvr>
                                      <p:to>
                                        <p:strVal val="visible"/>
                                      </p:to>
                                    </p:set>
                                    <p:anim calcmode="lin" valueType="num">
                                      <p:cBhvr>
                                        <p:cTn id="157" dur="500" fill="hold"/>
                                        <p:tgtEl>
                                          <p:spTgt spid="1608825"/>
                                        </p:tgtEl>
                                        <p:attrNameLst>
                                          <p:attrName>ppt_w</p:attrName>
                                        </p:attrNameLst>
                                      </p:cBhvr>
                                      <p:tavLst>
                                        <p:tav tm="0">
                                          <p:val>
                                            <p:strVal val="2/3*#ppt_w"/>
                                          </p:val>
                                        </p:tav>
                                        <p:tav tm="100000">
                                          <p:val>
                                            <p:strVal val="#ppt_w"/>
                                          </p:val>
                                        </p:tav>
                                      </p:tavLst>
                                    </p:anim>
                                    <p:anim calcmode="lin" valueType="num">
                                      <p:cBhvr>
                                        <p:cTn id="158" dur="500" fill="hold"/>
                                        <p:tgtEl>
                                          <p:spTgt spid="1608825"/>
                                        </p:tgtEl>
                                        <p:attrNameLst>
                                          <p:attrName>ppt_h</p:attrName>
                                        </p:attrNameLst>
                                      </p:cBhvr>
                                      <p:tavLst>
                                        <p:tav tm="0">
                                          <p:val>
                                            <p:strVal val="2/3*#ppt_h"/>
                                          </p:val>
                                        </p:tav>
                                        <p:tav tm="100000">
                                          <p:val>
                                            <p:strVal val="#ppt_h"/>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3" presetClass="entr" presetSubtype="272" fill="hold" grpId="0" nodeType="clickEffect">
                                  <p:stCondLst>
                                    <p:cond delay="0"/>
                                  </p:stCondLst>
                                  <p:childTnLst>
                                    <p:set>
                                      <p:cBhvr>
                                        <p:cTn id="162" dur="1" fill="hold">
                                          <p:stCondLst>
                                            <p:cond delay="0"/>
                                          </p:stCondLst>
                                        </p:cTn>
                                        <p:tgtEl>
                                          <p:spTgt spid="1608826"/>
                                        </p:tgtEl>
                                        <p:attrNameLst>
                                          <p:attrName>style.visibility</p:attrName>
                                        </p:attrNameLst>
                                      </p:cBhvr>
                                      <p:to>
                                        <p:strVal val="visible"/>
                                      </p:to>
                                    </p:set>
                                    <p:anim calcmode="lin" valueType="num">
                                      <p:cBhvr>
                                        <p:cTn id="163" dur="500" fill="hold"/>
                                        <p:tgtEl>
                                          <p:spTgt spid="1608826"/>
                                        </p:tgtEl>
                                        <p:attrNameLst>
                                          <p:attrName>ppt_w</p:attrName>
                                        </p:attrNameLst>
                                      </p:cBhvr>
                                      <p:tavLst>
                                        <p:tav tm="0">
                                          <p:val>
                                            <p:strVal val="2/3*#ppt_w"/>
                                          </p:val>
                                        </p:tav>
                                        <p:tav tm="100000">
                                          <p:val>
                                            <p:strVal val="#ppt_w"/>
                                          </p:val>
                                        </p:tav>
                                      </p:tavLst>
                                    </p:anim>
                                    <p:anim calcmode="lin" valueType="num">
                                      <p:cBhvr>
                                        <p:cTn id="164" dur="500" fill="hold"/>
                                        <p:tgtEl>
                                          <p:spTgt spid="1608826"/>
                                        </p:tgtEl>
                                        <p:attrNameLst>
                                          <p:attrName>ppt_h</p:attrName>
                                        </p:attrNameLst>
                                      </p:cBhvr>
                                      <p:tavLst>
                                        <p:tav tm="0">
                                          <p:val>
                                            <p:strVal val="2/3*#ppt_h"/>
                                          </p:val>
                                        </p:tav>
                                        <p:tav tm="100000">
                                          <p:val>
                                            <p:strVal val="#ppt_h"/>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3" presetClass="entr" presetSubtype="272" fill="hold" grpId="0" nodeType="clickEffect">
                                  <p:stCondLst>
                                    <p:cond delay="0"/>
                                  </p:stCondLst>
                                  <p:childTnLst>
                                    <p:set>
                                      <p:cBhvr>
                                        <p:cTn id="168" dur="1" fill="hold">
                                          <p:stCondLst>
                                            <p:cond delay="0"/>
                                          </p:stCondLst>
                                        </p:cTn>
                                        <p:tgtEl>
                                          <p:spTgt spid="1608827"/>
                                        </p:tgtEl>
                                        <p:attrNameLst>
                                          <p:attrName>style.visibility</p:attrName>
                                        </p:attrNameLst>
                                      </p:cBhvr>
                                      <p:to>
                                        <p:strVal val="visible"/>
                                      </p:to>
                                    </p:set>
                                    <p:anim calcmode="lin" valueType="num">
                                      <p:cBhvr>
                                        <p:cTn id="169" dur="500" fill="hold"/>
                                        <p:tgtEl>
                                          <p:spTgt spid="1608827"/>
                                        </p:tgtEl>
                                        <p:attrNameLst>
                                          <p:attrName>ppt_w</p:attrName>
                                        </p:attrNameLst>
                                      </p:cBhvr>
                                      <p:tavLst>
                                        <p:tav tm="0">
                                          <p:val>
                                            <p:strVal val="2/3*#ppt_w"/>
                                          </p:val>
                                        </p:tav>
                                        <p:tav tm="100000">
                                          <p:val>
                                            <p:strVal val="#ppt_w"/>
                                          </p:val>
                                        </p:tav>
                                      </p:tavLst>
                                    </p:anim>
                                    <p:anim calcmode="lin" valueType="num">
                                      <p:cBhvr>
                                        <p:cTn id="170" dur="500" fill="hold"/>
                                        <p:tgtEl>
                                          <p:spTgt spid="1608827"/>
                                        </p:tgtEl>
                                        <p:attrNameLst>
                                          <p:attrName>ppt_h</p:attrName>
                                        </p:attrNameLst>
                                      </p:cBhvr>
                                      <p:tavLst>
                                        <p:tav tm="0">
                                          <p:val>
                                            <p:strVal val="2/3*#ppt_h"/>
                                          </p:val>
                                        </p:tav>
                                        <p:tav tm="100000">
                                          <p:val>
                                            <p:strVal val="#ppt_h"/>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3" presetClass="entr" presetSubtype="272" fill="hold" grpId="0" nodeType="clickEffect">
                                  <p:stCondLst>
                                    <p:cond delay="0"/>
                                  </p:stCondLst>
                                  <p:childTnLst>
                                    <p:set>
                                      <p:cBhvr>
                                        <p:cTn id="174" dur="1" fill="hold">
                                          <p:stCondLst>
                                            <p:cond delay="0"/>
                                          </p:stCondLst>
                                        </p:cTn>
                                        <p:tgtEl>
                                          <p:spTgt spid="1608828"/>
                                        </p:tgtEl>
                                        <p:attrNameLst>
                                          <p:attrName>style.visibility</p:attrName>
                                        </p:attrNameLst>
                                      </p:cBhvr>
                                      <p:to>
                                        <p:strVal val="visible"/>
                                      </p:to>
                                    </p:set>
                                    <p:anim calcmode="lin" valueType="num">
                                      <p:cBhvr>
                                        <p:cTn id="175" dur="500" fill="hold"/>
                                        <p:tgtEl>
                                          <p:spTgt spid="1608828"/>
                                        </p:tgtEl>
                                        <p:attrNameLst>
                                          <p:attrName>ppt_w</p:attrName>
                                        </p:attrNameLst>
                                      </p:cBhvr>
                                      <p:tavLst>
                                        <p:tav tm="0">
                                          <p:val>
                                            <p:strVal val="2/3*#ppt_w"/>
                                          </p:val>
                                        </p:tav>
                                        <p:tav tm="100000">
                                          <p:val>
                                            <p:strVal val="#ppt_w"/>
                                          </p:val>
                                        </p:tav>
                                      </p:tavLst>
                                    </p:anim>
                                    <p:anim calcmode="lin" valueType="num">
                                      <p:cBhvr>
                                        <p:cTn id="176" dur="500" fill="hold"/>
                                        <p:tgtEl>
                                          <p:spTgt spid="1608828"/>
                                        </p:tgtEl>
                                        <p:attrNameLst>
                                          <p:attrName>ppt_h</p:attrName>
                                        </p:attrNameLst>
                                      </p:cBhvr>
                                      <p:tavLst>
                                        <p:tav tm="0">
                                          <p:val>
                                            <p:strVal val="2/3*#ppt_h"/>
                                          </p:val>
                                        </p:tav>
                                        <p:tav tm="100000">
                                          <p:val>
                                            <p:strVal val="#ppt_h"/>
                                          </p:val>
                                        </p:tav>
                                      </p:tavLst>
                                    </p:anim>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3" presetClass="entr" presetSubtype="272" fill="hold" grpId="0" nodeType="clickEffect">
                                  <p:stCondLst>
                                    <p:cond delay="0"/>
                                  </p:stCondLst>
                                  <p:childTnLst>
                                    <p:set>
                                      <p:cBhvr>
                                        <p:cTn id="180" dur="1" fill="hold">
                                          <p:stCondLst>
                                            <p:cond delay="0"/>
                                          </p:stCondLst>
                                        </p:cTn>
                                        <p:tgtEl>
                                          <p:spTgt spid="1608829"/>
                                        </p:tgtEl>
                                        <p:attrNameLst>
                                          <p:attrName>style.visibility</p:attrName>
                                        </p:attrNameLst>
                                      </p:cBhvr>
                                      <p:to>
                                        <p:strVal val="visible"/>
                                      </p:to>
                                    </p:set>
                                    <p:anim calcmode="lin" valueType="num">
                                      <p:cBhvr>
                                        <p:cTn id="181" dur="500" fill="hold"/>
                                        <p:tgtEl>
                                          <p:spTgt spid="1608829"/>
                                        </p:tgtEl>
                                        <p:attrNameLst>
                                          <p:attrName>ppt_w</p:attrName>
                                        </p:attrNameLst>
                                      </p:cBhvr>
                                      <p:tavLst>
                                        <p:tav tm="0">
                                          <p:val>
                                            <p:strVal val="2/3*#ppt_w"/>
                                          </p:val>
                                        </p:tav>
                                        <p:tav tm="100000">
                                          <p:val>
                                            <p:strVal val="#ppt_w"/>
                                          </p:val>
                                        </p:tav>
                                      </p:tavLst>
                                    </p:anim>
                                    <p:anim calcmode="lin" valueType="num">
                                      <p:cBhvr>
                                        <p:cTn id="182" dur="500" fill="hold"/>
                                        <p:tgtEl>
                                          <p:spTgt spid="1608829"/>
                                        </p:tgtEl>
                                        <p:attrNameLst>
                                          <p:attrName>ppt_h</p:attrName>
                                        </p:attrNameLst>
                                      </p:cBhvr>
                                      <p:tavLst>
                                        <p:tav tm="0">
                                          <p:val>
                                            <p:strVal val="2/3*#ppt_h"/>
                                          </p:val>
                                        </p:tav>
                                        <p:tav tm="100000">
                                          <p:val>
                                            <p:strVal val="#ppt_h"/>
                                          </p:val>
                                        </p:tav>
                                      </p:tavLst>
                                    </p:anim>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3" presetClass="entr" presetSubtype="272" fill="hold" grpId="0" nodeType="clickEffect">
                                  <p:stCondLst>
                                    <p:cond delay="0"/>
                                  </p:stCondLst>
                                  <p:childTnLst>
                                    <p:set>
                                      <p:cBhvr>
                                        <p:cTn id="186" dur="1" fill="hold">
                                          <p:stCondLst>
                                            <p:cond delay="0"/>
                                          </p:stCondLst>
                                        </p:cTn>
                                        <p:tgtEl>
                                          <p:spTgt spid="1608830"/>
                                        </p:tgtEl>
                                        <p:attrNameLst>
                                          <p:attrName>style.visibility</p:attrName>
                                        </p:attrNameLst>
                                      </p:cBhvr>
                                      <p:to>
                                        <p:strVal val="visible"/>
                                      </p:to>
                                    </p:set>
                                    <p:anim calcmode="lin" valueType="num">
                                      <p:cBhvr>
                                        <p:cTn id="187" dur="500" fill="hold"/>
                                        <p:tgtEl>
                                          <p:spTgt spid="1608830"/>
                                        </p:tgtEl>
                                        <p:attrNameLst>
                                          <p:attrName>ppt_w</p:attrName>
                                        </p:attrNameLst>
                                      </p:cBhvr>
                                      <p:tavLst>
                                        <p:tav tm="0">
                                          <p:val>
                                            <p:strVal val="2/3*#ppt_w"/>
                                          </p:val>
                                        </p:tav>
                                        <p:tav tm="100000">
                                          <p:val>
                                            <p:strVal val="#ppt_w"/>
                                          </p:val>
                                        </p:tav>
                                      </p:tavLst>
                                    </p:anim>
                                    <p:anim calcmode="lin" valueType="num">
                                      <p:cBhvr>
                                        <p:cTn id="188" dur="500" fill="hold"/>
                                        <p:tgtEl>
                                          <p:spTgt spid="1608830"/>
                                        </p:tgtEl>
                                        <p:attrNameLst>
                                          <p:attrName>ppt_h</p:attrName>
                                        </p:attrNameLst>
                                      </p:cBhvr>
                                      <p:tavLst>
                                        <p:tav tm="0">
                                          <p:val>
                                            <p:strVal val="2/3*#ppt_h"/>
                                          </p:val>
                                        </p:tav>
                                        <p:tav tm="100000">
                                          <p:val>
                                            <p:strVal val="#ppt_h"/>
                                          </p:val>
                                        </p:tav>
                                      </p:tavLst>
                                    </p:anim>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3" presetClass="entr" presetSubtype="272" fill="hold" grpId="0" nodeType="clickEffect">
                                  <p:stCondLst>
                                    <p:cond delay="0"/>
                                  </p:stCondLst>
                                  <p:childTnLst>
                                    <p:set>
                                      <p:cBhvr>
                                        <p:cTn id="192" dur="1" fill="hold">
                                          <p:stCondLst>
                                            <p:cond delay="0"/>
                                          </p:stCondLst>
                                        </p:cTn>
                                        <p:tgtEl>
                                          <p:spTgt spid="1608831"/>
                                        </p:tgtEl>
                                        <p:attrNameLst>
                                          <p:attrName>style.visibility</p:attrName>
                                        </p:attrNameLst>
                                      </p:cBhvr>
                                      <p:to>
                                        <p:strVal val="visible"/>
                                      </p:to>
                                    </p:set>
                                    <p:anim calcmode="lin" valueType="num">
                                      <p:cBhvr>
                                        <p:cTn id="193" dur="500" fill="hold"/>
                                        <p:tgtEl>
                                          <p:spTgt spid="1608831"/>
                                        </p:tgtEl>
                                        <p:attrNameLst>
                                          <p:attrName>ppt_w</p:attrName>
                                        </p:attrNameLst>
                                      </p:cBhvr>
                                      <p:tavLst>
                                        <p:tav tm="0">
                                          <p:val>
                                            <p:strVal val="2/3*#ppt_w"/>
                                          </p:val>
                                        </p:tav>
                                        <p:tav tm="100000">
                                          <p:val>
                                            <p:strVal val="#ppt_w"/>
                                          </p:val>
                                        </p:tav>
                                      </p:tavLst>
                                    </p:anim>
                                    <p:anim calcmode="lin" valueType="num">
                                      <p:cBhvr>
                                        <p:cTn id="194" dur="500" fill="hold"/>
                                        <p:tgtEl>
                                          <p:spTgt spid="1608831"/>
                                        </p:tgtEl>
                                        <p:attrNameLst>
                                          <p:attrName>ppt_h</p:attrName>
                                        </p:attrNameLst>
                                      </p:cBhvr>
                                      <p:tavLst>
                                        <p:tav tm="0">
                                          <p:val>
                                            <p:strVal val="2/3*#ppt_h"/>
                                          </p:val>
                                        </p:tav>
                                        <p:tav tm="100000">
                                          <p:val>
                                            <p:strVal val="#ppt_h"/>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3" presetClass="entr" presetSubtype="272" fill="hold" grpId="0" nodeType="clickEffect">
                                  <p:stCondLst>
                                    <p:cond delay="0"/>
                                  </p:stCondLst>
                                  <p:childTnLst>
                                    <p:set>
                                      <p:cBhvr>
                                        <p:cTn id="198" dur="1" fill="hold">
                                          <p:stCondLst>
                                            <p:cond delay="0"/>
                                          </p:stCondLst>
                                        </p:cTn>
                                        <p:tgtEl>
                                          <p:spTgt spid="1608832"/>
                                        </p:tgtEl>
                                        <p:attrNameLst>
                                          <p:attrName>style.visibility</p:attrName>
                                        </p:attrNameLst>
                                      </p:cBhvr>
                                      <p:to>
                                        <p:strVal val="visible"/>
                                      </p:to>
                                    </p:set>
                                    <p:anim calcmode="lin" valueType="num">
                                      <p:cBhvr>
                                        <p:cTn id="199" dur="500" fill="hold"/>
                                        <p:tgtEl>
                                          <p:spTgt spid="1608832"/>
                                        </p:tgtEl>
                                        <p:attrNameLst>
                                          <p:attrName>ppt_w</p:attrName>
                                        </p:attrNameLst>
                                      </p:cBhvr>
                                      <p:tavLst>
                                        <p:tav tm="0">
                                          <p:val>
                                            <p:strVal val="2/3*#ppt_w"/>
                                          </p:val>
                                        </p:tav>
                                        <p:tav tm="100000">
                                          <p:val>
                                            <p:strVal val="#ppt_w"/>
                                          </p:val>
                                        </p:tav>
                                      </p:tavLst>
                                    </p:anim>
                                    <p:anim calcmode="lin" valueType="num">
                                      <p:cBhvr>
                                        <p:cTn id="200" dur="500" fill="hold"/>
                                        <p:tgtEl>
                                          <p:spTgt spid="1608832"/>
                                        </p:tgtEl>
                                        <p:attrNameLst>
                                          <p:attrName>ppt_h</p:attrName>
                                        </p:attrNameLst>
                                      </p:cBhvr>
                                      <p:tavLst>
                                        <p:tav tm="0">
                                          <p:val>
                                            <p:strVal val="2/3*#ppt_h"/>
                                          </p:val>
                                        </p:tav>
                                        <p:tav tm="100000">
                                          <p:val>
                                            <p:strVal val="#ppt_h"/>
                                          </p:val>
                                        </p:tav>
                                      </p:tavLst>
                                    </p:anim>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3" presetClass="entr" presetSubtype="272" fill="hold" grpId="0" nodeType="clickEffect">
                                  <p:stCondLst>
                                    <p:cond delay="0"/>
                                  </p:stCondLst>
                                  <p:childTnLst>
                                    <p:set>
                                      <p:cBhvr>
                                        <p:cTn id="204" dur="1" fill="hold">
                                          <p:stCondLst>
                                            <p:cond delay="0"/>
                                          </p:stCondLst>
                                        </p:cTn>
                                        <p:tgtEl>
                                          <p:spTgt spid="1608833"/>
                                        </p:tgtEl>
                                        <p:attrNameLst>
                                          <p:attrName>style.visibility</p:attrName>
                                        </p:attrNameLst>
                                      </p:cBhvr>
                                      <p:to>
                                        <p:strVal val="visible"/>
                                      </p:to>
                                    </p:set>
                                    <p:anim calcmode="lin" valueType="num">
                                      <p:cBhvr>
                                        <p:cTn id="205" dur="500" fill="hold"/>
                                        <p:tgtEl>
                                          <p:spTgt spid="1608833"/>
                                        </p:tgtEl>
                                        <p:attrNameLst>
                                          <p:attrName>ppt_w</p:attrName>
                                        </p:attrNameLst>
                                      </p:cBhvr>
                                      <p:tavLst>
                                        <p:tav tm="0">
                                          <p:val>
                                            <p:strVal val="2/3*#ppt_w"/>
                                          </p:val>
                                        </p:tav>
                                        <p:tav tm="100000">
                                          <p:val>
                                            <p:strVal val="#ppt_w"/>
                                          </p:val>
                                        </p:tav>
                                      </p:tavLst>
                                    </p:anim>
                                    <p:anim calcmode="lin" valueType="num">
                                      <p:cBhvr>
                                        <p:cTn id="206" dur="500" fill="hold"/>
                                        <p:tgtEl>
                                          <p:spTgt spid="1608833"/>
                                        </p:tgtEl>
                                        <p:attrNameLst>
                                          <p:attrName>ppt_h</p:attrName>
                                        </p:attrNameLst>
                                      </p:cBhvr>
                                      <p:tavLst>
                                        <p:tav tm="0">
                                          <p:val>
                                            <p:strVal val="2/3*#ppt_h"/>
                                          </p:val>
                                        </p:tav>
                                        <p:tav tm="100000">
                                          <p:val>
                                            <p:strVal val="#ppt_h"/>
                                          </p:val>
                                        </p:tav>
                                      </p:tavLst>
                                    </p:anim>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3" presetClass="entr" presetSubtype="272" fill="hold" grpId="0" nodeType="clickEffect">
                                  <p:stCondLst>
                                    <p:cond delay="0"/>
                                  </p:stCondLst>
                                  <p:childTnLst>
                                    <p:set>
                                      <p:cBhvr>
                                        <p:cTn id="210" dur="1" fill="hold">
                                          <p:stCondLst>
                                            <p:cond delay="0"/>
                                          </p:stCondLst>
                                        </p:cTn>
                                        <p:tgtEl>
                                          <p:spTgt spid="1608834"/>
                                        </p:tgtEl>
                                        <p:attrNameLst>
                                          <p:attrName>style.visibility</p:attrName>
                                        </p:attrNameLst>
                                      </p:cBhvr>
                                      <p:to>
                                        <p:strVal val="visible"/>
                                      </p:to>
                                    </p:set>
                                    <p:anim calcmode="lin" valueType="num">
                                      <p:cBhvr>
                                        <p:cTn id="211" dur="500" fill="hold"/>
                                        <p:tgtEl>
                                          <p:spTgt spid="1608834"/>
                                        </p:tgtEl>
                                        <p:attrNameLst>
                                          <p:attrName>ppt_w</p:attrName>
                                        </p:attrNameLst>
                                      </p:cBhvr>
                                      <p:tavLst>
                                        <p:tav tm="0">
                                          <p:val>
                                            <p:strVal val="2/3*#ppt_w"/>
                                          </p:val>
                                        </p:tav>
                                        <p:tav tm="100000">
                                          <p:val>
                                            <p:strVal val="#ppt_w"/>
                                          </p:val>
                                        </p:tav>
                                      </p:tavLst>
                                    </p:anim>
                                    <p:anim calcmode="lin" valueType="num">
                                      <p:cBhvr>
                                        <p:cTn id="212" dur="500" fill="hold"/>
                                        <p:tgtEl>
                                          <p:spTgt spid="1608834"/>
                                        </p:tgtEl>
                                        <p:attrNameLst>
                                          <p:attrName>ppt_h</p:attrName>
                                        </p:attrNameLst>
                                      </p:cBhvr>
                                      <p:tavLst>
                                        <p:tav tm="0">
                                          <p:val>
                                            <p:strVal val="2/3*#ppt_h"/>
                                          </p:val>
                                        </p:tav>
                                        <p:tav tm="100000">
                                          <p:val>
                                            <p:strVal val="#ppt_h"/>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3" presetClass="entr" presetSubtype="272" fill="hold" grpId="0" nodeType="clickEffect">
                                  <p:stCondLst>
                                    <p:cond delay="0"/>
                                  </p:stCondLst>
                                  <p:childTnLst>
                                    <p:set>
                                      <p:cBhvr>
                                        <p:cTn id="216" dur="1" fill="hold">
                                          <p:stCondLst>
                                            <p:cond delay="0"/>
                                          </p:stCondLst>
                                        </p:cTn>
                                        <p:tgtEl>
                                          <p:spTgt spid="1608835"/>
                                        </p:tgtEl>
                                        <p:attrNameLst>
                                          <p:attrName>style.visibility</p:attrName>
                                        </p:attrNameLst>
                                      </p:cBhvr>
                                      <p:to>
                                        <p:strVal val="visible"/>
                                      </p:to>
                                    </p:set>
                                    <p:anim calcmode="lin" valueType="num">
                                      <p:cBhvr>
                                        <p:cTn id="217" dur="500" fill="hold"/>
                                        <p:tgtEl>
                                          <p:spTgt spid="1608835"/>
                                        </p:tgtEl>
                                        <p:attrNameLst>
                                          <p:attrName>ppt_w</p:attrName>
                                        </p:attrNameLst>
                                      </p:cBhvr>
                                      <p:tavLst>
                                        <p:tav tm="0">
                                          <p:val>
                                            <p:strVal val="2/3*#ppt_w"/>
                                          </p:val>
                                        </p:tav>
                                        <p:tav tm="100000">
                                          <p:val>
                                            <p:strVal val="#ppt_w"/>
                                          </p:val>
                                        </p:tav>
                                      </p:tavLst>
                                    </p:anim>
                                    <p:anim calcmode="lin" valueType="num">
                                      <p:cBhvr>
                                        <p:cTn id="218" dur="500" fill="hold"/>
                                        <p:tgtEl>
                                          <p:spTgt spid="160883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800" grpId="0" autoUpdateAnimBg="0"/>
      <p:bldP spid="1608801" grpId="0" autoUpdateAnimBg="0"/>
      <p:bldP spid="1608802" grpId="0" autoUpdateAnimBg="0"/>
      <p:bldP spid="1608803" grpId="0" autoUpdateAnimBg="0"/>
      <p:bldP spid="1608804" grpId="0" autoUpdateAnimBg="0"/>
      <p:bldP spid="1608805" grpId="0" autoUpdateAnimBg="0"/>
      <p:bldP spid="1608806" grpId="0" autoUpdateAnimBg="0"/>
      <p:bldP spid="1608807" grpId="0" autoUpdateAnimBg="0"/>
      <p:bldP spid="1608808" grpId="0" autoUpdateAnimBg="0"/>
      <p:bldP spid="1608809" grpId="0" autoUpdateAnimBg="0"/>
      <p:bldP spid="1608810" grpId="0" autoUpdateAnimBg="0"/>
      <p:bldP spid="1608811" grpId="0" autoUpdateAnimBg="0"/>
      <p:bldP spid="1608812" grpId="0" autoUpdateAnimBg="0"/>
      <p:bldP spid="1608813" grpId="0" autoUpdateAnimBg="0"/>
      <p:bldP spid="1608814" grpId="0" autoUpdateAnimBg="0"/>
      <p:bldP spid="1608815" grpId="0" autoUpdateAnimBg="0"/>
      <p:bldP spid="1608816" grpId="0" autoUpdateAnimBg="0"/>
      <p:bldP spid="1608817" grpId="0" autoUpdateAnimBg="0"/>
      <p:bldP spid="1608818" grpId="0" autoUpdateAnimBg="0"/>
      <p:bldP spid="1608819" grpId="0" autoUpdateAnimBg="0"/>
      <p:bldP spid="1608820" grpId="0" autoUpdateAnimBg="0"/>
      <p:bldP spid="1608821" grpId="0" autoUpdateAnimBg="0"/>
      <p:bldP spid="1608822" grpId="0" autoUpdateAnimBg="0"/>
      <p:bldP spid="1608823" grpId="0" autoUpdateAnimBg="0"/>
      <p:bldP spid="1608824" grpId="0" autoUpdateAnimBg="0"/>
      <p:bldP spid="1608825" grpId="0" autoUpdateAnimBg="0"/>
      <p:bldP spid="1608826" grpId="0" autoUpdateAnimBg="0"/>
      <p:bldP spid="1608827" grpId="0" autoUpdateAnimBg="0"/>
      <p:bldP spid="1608828" grpId="0" autoUpdateAnimBg="0"/>
      <p:bldP spid="1608829" grpId="0" autoUpdateAnimBg="0"/>
      <p:bldP spid="1608830" grpId="0" autoUpdateAnimBg="0"/>
      <p:bldP spid="1608831" grpId="0" autoUpdateAnimBg="0"/>
      <p:bldP spid="1608832" grpId="0" autoUpdateAnimBg="0"/>
      <p:bldP spid="1608833" grpId="0" autoUpdateAnimBg="0"/>
      <p:bldP spid="1608834" grpId="0" autoUpdateAnimBg="0"/>
      <p:bldP spid="1608835"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5" name="Rectangle 3"/>
          <p:cNvSpPr>
            <a:spLocks noChangeArrowheads="1"/>
          </p:cNvSpPr>
          <p:nvPr/>
        </p:nvSpPr>
        <p:spPr bwMode="auto">
          <a:xfrm>
            <a:off x="230188" y="1408113"/>
            <a:ext cx="9324975"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828" tIns="44414" rIns="88828" bIns="44414">
            <a:spAutoFit/>
          </a:bodyPr>
          <a:lstStyle>
            <a:lvl1pPr defTabSz="735013">
              <a:defRPr>
                <a:solidFill>
                  <a:srgbClr val="063DE8"/>
                </a:solidFill>
                <a:latin typeface="Arial" panose="020B0604020202020204" pitchFamily="34" charset="0"/>
              </a:defRPr>
            </a:lvl1pPr>
            <a:lvl2pPr marL="742950" indent="-285750" defTabSz="735013">
              <a:defRPr>
                <a:solidFill>
                  <a:srgbClr val="063DE8"/>
                </a:solidFill>
                <a:latin typeface="Arial" panose="020B0604020202020204" pitchFamily="34" charset="0"/>
              </a:defRPr>
            </a:lvl2pPr>
            <a:lvl3pPr marL="1143000" indent="-228600" defTabSz="735013">
              <a:defRPr>
                <a:solidFill>
                  <a:srgbClr val="063DE8"/>
                </a:solidFill>
                <a:latin typeface="Arial" panose="020B0604020202020204" pitchFamily="34" charset="0"/>
              </a:defRPr>
            </a:lvl3pPr>
            <a:lvl4pPr marL="1600200" indent="-228600" defTabSz="735013">
              <a:defRPr>
                <a:solidFill>
                  <a:srgbClr val="063DE8"/>
                </a:solidFill>
                <a:latin typeface="Arial" panose="020B0604020202020204" pitchFamily="34" charset="0"/>
              </a:defRPr>
            </a:lvl4pPr>
            <a:lvl5pPr marL="2057400" indent="-228600" defTabSz="735013">
              <a:defRPr>
                <a:solidFill>
                  <a:srgbClr val="063DE8"/>
                </a:solidFill>
                <a:latin typeface="Arial" panose="020B0604020202020204" pitchFamily="34" charset="0"/>
              </a:defRPr>
            </a:lvl5pPr>
            <a:lvl6pPr marL="2514600" indent="-228600" algn="ctr" defTabSz="7350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50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50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5013"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300" i="1" dirty="0">
                <a:solidFill>
                  <a:srgbClr val="009900"/>
                </a:solidFill>
              </a:rPr>
              <a:t>PROPOSITION 1 :</a:t>
            </a:r>
          </a:p>
          <a:p>
            <a:pPr algn="l"/>
            <a:endParaRPr lang="fr-FR" altLang="fr-FR" dirty="0">
              <a:solidFill>
                <a:schemeClr val="tx1"/>
              </a:solidFill>
            </a:endParaRPr>
          </a:p>
          <a:p>
            <a:pPr algn="l">
              <a:buFontTx/>
              <a:buChar char="•"/>
            </a:pPr>
            <a:r>
              <a:rPr lang="fr-FR" altLang="fr-FR" dirty="0">
                <a:solidFill>
                  <a:schemeClr val="tx1"/>
                </a:solidFill>
              </a:rPr>
              <a:t> 2 HEURES SUPPLEMENTAIRES PAR JOUR ET TRAVAILLER SAMEDI MATIN DU 13 au 17 Mars</a:t>
            </a:r>
          </a:p>
          <a:p>
            <a:pPr algn="l">
              <a:buFontTx/>
              <a:buChar char="•"/>
            </a:pPr>
            <a:r>
              <a:rPr lang="fr-FR" altLang="fr-FR" dirty="0">
                <a:solidFill>
                  <a:schemeClr val="tx1"/>
                </a:solidFill>
              </a:rPr>
              <a:t> 3 HEURES SUPPLEMENTAIRES DU 13 au 17 Mars</a:t>
            </a:r>
          </a:p>
          <a:p>
            <a:pPr algn="l"/>
            <a:endParaRPr lang="fr-FR" altLang="fr-FR" dirty="0">
              <a:solidFill>
                <a:schemeClr val="tx1"/>
              </a:solidFill>
            </a:endParaRPr>
          </a:p>
          <a:p>
            <a:pPr algn="l"/>
            <a:r>
              <a:rPr lang="fr-FR" altLang="fr-FR" dirty="0">
                <a:solidFill>
                  <a:srgbClr val="3333CC"/>
                </a:solidFill>
              </a:rPr>
              <a:t>INCONVENIENTS : HEURES SUPPLEMENTAIRES</a:t>
            </a:r>
          </a:p>
        </p:txBody>
      </p:sp>
      <p:sp>
        <p:nvSpPr>
          <p:cNvPr id="1605636" name="Rectangle 4"/>
          <p:cNvSpPr>
            <a:spLocks noChangeArrowheads="1"/>
          </p:cNvSpPr>
          <p:nvPr/>
        </p:nvSpPr>
        <p:spPr bwMode="auto">
          <a:xfrm>
            <a:off x="230188" y="3563938"/>
            <a:ext cx="49530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214" tIns="44107" rIns="88214" bIns="44107">
            <a:spAutoFit/>
          </a:bodyPr>
          <a:lstStyle>
            <a:lvl1pPr defTabSz="735013">
              <a:defRPr>
                <a:solidFill>
                  <a:srgbClr val="063DE8"/>
                </a:solidFill>
                <a:latin typeface="Arial" panose="020B0604020202020204" pitchFamily="34" charset="0"/>
              </a:defRPr>
            </a:lvl1pPr>
            <a:lvl2pPr marL="742950" indent="-285750" defTabSz="735013">
              <a:defRPr>
                <a:solidFill>
                  <a:srgbClr val="063DE8"/>
                </a:solidFill>
                <a:latin typeface="Arial" panose="020B0604020202020204" pitchFamily="34" charset="0"/>
              </a:defRPr>
            </a:lvl2pPr>
            <a:lvl3pPr marL="1143000" indent="-228600" defTabSz="735013">
              <a:defRPr>
                <a:solidFill>
                  <a:srgbClr val="063DE8"/>
                </a:solidFill>
                <a:latin typeface="Arial" panose="020B0604020202020204" pitchFamily="34" charset="0"/>
              </a:defRPr>
            </a:lvl3pPr>
            <a:lvl4pPr marL="1600200" indent="-228600" defTabSz="735013">
              <a:defRPr>
                <a:solidFill>
                  <a:srgbClr val="063DE8"/>
                </a:solidFill>
                <a:latin typeface="Arial" panose="020B0604020202020204" pitchFamily="34" charset="0"/>
              </a:defRPr>
            </a:lvl4pPr>
            <a:lvl5pPr marL="2057400" indent="-228600" defTabSz="735013">
              <a:defRPr>
                <a:solidFill>
                  <a:srgbClr val="063DE8"/>
                </a:solidFill>
                <a:latin typeface="Arial" panose="020B0604020202020204" pitchFamily="34" charset="0"/>
              </a:defRPr>
            </a:lvl5pPr>
            <a:lvl6pPr marL="2514600" indent="-228600" algn="ctr" defTabSz="7350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350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350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35013"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fr-FR" altLang="fr-FR" sz="2300" i="1" dirty="0">
                <a:solidFill>
                  <a:srgbClr val="009900"/>
                </a:solidFill>
              </a:rPr>
              <a:t>PROPOSITION 2 : </a:t>
            </a:r>
          </a:p>
          <a:p>
            <a:pPr algn="l">
              <a:spcBef>
                <a:spcPct val="50000"/>
              </a:spcBef>
              <a:buFontTx/>
              <a:buChar char="•"/>
            </a:pPr>
            <a:r>
              <a:rPr lang="fr-FR" altLang="fr-FR" dirty="0">
                <a:solidFill>
                  <a:schemeClr val="tx1"/>
                </a:solidFill>
              </a:rPr>
              <a:t>AVANCER LES </a:t>
            </a:r>
            <a:r>
              <a:rPr lang="fr-FR" altLang="fr-FR" dirty="0" smtClean="0">
                <a:solidFill>
                  <a:schemeClr val="tx1"/>
                </a:solidFill>
              </a:rPr>
              <a:t>OF 7 </a:t>
            </a:r>
            <a:r>
              <a:rPr lang="fr-FR" altLang="fr-FR" dirty="0">
                <a:solidFill>
                  <a:schemeClr val="tx1"/>
                </a:solidFill>
              </a:rPr>
              <a:t>et </a:t>
            </a:r>
            <a:r>
              <a:rPr lang="fr-FR" altLang="fr-FR" dirty="0" smtClean="0">
                <a:solidFill>
                  <a:schemeClr val="tx1"/>
                </a:solidFill>
              </a:rPr>
              <a:t>9</a:t>
            </a:r>
            <a:endParaRPr lang="fr-FR" altLang="fr-FR" dirty="0">
              <a:solidFill>
                <a:schemeClr val="tx1"/>
              </a:solidFill>
            </a:endParaRPr>
          </a:p>
          <a:p>
            <a:pPr algn="l"/>
            <a:endParaRPr lang="fr-FR" altLang="fr-FR" dirty="0">
              <a:solidFill>
                <a:schemeClr val="tx1"/>
              </a:solidFill>
            </a:endParaRPr>
          </a:p>
          <a:p>
            <a:pPr algn="l"/>
            <a:r>
              <a:rPr lang="fr-FR" altLang="fr-FR" dirty="0">
                <a:solidFill>
                  <a:srgbClr val="3333CC"/>
                </a:solidFill>
              </a:rPr>
              <a:t>INCONVENIENTS : STOCKS</a:t>
            </a:r>
          </a:p>
        </p:txBody>
      </p:sp>
      <p:sp>
        <p:nvSpPr>
          <p:cNvPr id="83972" name="Rectangle 5"/>
          <p:cNvSpPr>
            <a:spLocks noChangeArrowheads="1"/>
          </p:cNvSpPr>
          <p:nvPr/>
        </p:nvSpPr>
        <p:spPr bwMode="auto">
          <a:xfrm>
            <a:off x="144463" y="334963"/>
            <a:ext cx="9475787" cy="107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i="1" dirty="0" smtClean="0">
                <a:solidFill>
                  <a:srgbClr val="3333CC"/>
                </a:solidFill>
              </a:rPr>
              <a:t>Quelle décision court-terme</a:t>
            </a:r>
          </a:p>
          <a:p>
            <a:r>
              <a:rPr lang="fr-FR" altLang="fr-FR" sz="3200" b="1" i="1" dirty="0" smtClean="0">
                <a:solidFill>
                  <a:srgbClr val="3333CC"/>
                </a:solidFill>
              </a:rPr>
              <a:t>Pour ajuster la capacité a la charge ?</a:t>
            </a:r>
            <a:endParaRPr lang="fr-FR" altLang="fr-FR" sz="3200" b="1" i="1" dirty="0">
              <a:solidFill>
                <a:srgbClr val="3333CC"/>
              </a:solidFill>
            </a:endParaRPr>
          </a:p>
        </p:txBody>
      </p:sp>
      <p:grpSp>
        <p:nvGrpSpPr>
          <p:cNvPr id="1605682" name="Group 50"/>
          <p:cNvGrpSpPr>
            <a:grpSpLocks/>
          </p:cNvGrpSpPr>
          <p:nvPr/>
        </p:nvGrpSpPr>
        <p:grpSpPr bwMode="auto">
          <a:xfrm>
            <a:off x="503238" y="4994275"/>
            <a:ext cx="8932862" cy="1060450"/>
            <a:chOff x="317" y="3146"/>
            <a:chExt cx="5627" cy="668"/>
          </a:xfrm>
        </p:grpSpPr>
        <p:sp>
          <p:nvSpPr>
            <p:cNvPr id="83974" name="Line 8"/>
            <p:cNvSpPr>
              <a:spLocks noChangeShapeType="1"/>
            </p:cNvSpPr>
            <p:nvPr/>
          </p:nvSpPr>
          <p:spPr bwMode="auto">
            <a:xfrm>
              <a:off x="317" y="3146"/>
              <a:ext cx="1" cy="6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975" name="Rectangle 9"/>
            <p:cNvSpPr>
              <a:spLocks noChangeArrowheads="1"/>
            </p:cNvSpPr>
            <p:nvPr/>
          </p:nvSpPr>
          <p:spPr bwMode="auto">
            <a:xfrm>
              <a:off x="317" y="3146"/>
              <a:ext cx="8" cy="66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3976" name="Line 10"/>
            <p:cNvSpPr>
              <a:spLocks noChangeShapeType="1"/>
            </p:cNvSpPr>
            <p:nvPr/>
          </p:nvSpPr>
          <p:spPr bwMode="auto">
            <a:xfrm>
              <a:off x="1253" y="3154"/>
              <a:ext cx="1" cy="6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977" name="Rectangle 11"/>
            <p:cNvSpPr>
              <a:spLocks noChangeArrowheads="1"/>
            </p:cNvSpPr>
            <p:nvPr/>
          </p:nvSpPr>
          <p:spPr bwMode="auto">
            <a:xfrm>
              <a:off x="1253" y="3154"/>
              <a:ext cx="8" cy="6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3978" name="Line 12"/>
            <p:cNvSpPr>
              <a:spLocks noChangeShapeType="1"/>
            </p:cNvSpPr>
            <p:nvPr/>
          </p:nvSpPr>
          <p:spPr bwMode="auto">
            <a:xfrm>
              <a:off x="2188" y="3154"/>
              <a:ext cx="1" cy="6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979" name="Rectangle 13"/>
            <p:cNvSpPr>
              <a:spLocks noChangeArrowheads="1"/>
            </p:cNvSpPr>
            <p:nvPr/>
          </p:nvSpPr>
          <p:spPr bwMode="auto">
            <a:xfrm>
              <a:off x="2188" y="3154"/>
              <a:ext cx="8" cy="6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3980" name="Line 14"/>
            <p:cNvSpPr>
              <a:spLocks noChangeShapeType="1"/>
            </p:cNvSpPr>
            <p:nvPr/>
          </p:nvSpPr>
          <p:spPr bwMode="auto">
            <a:xfrm>
              <a:off x="3124" y="3154"/>
              <a:ext cx="1" cy="6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981" name="Rectangle 15"/>
            <p:cNvSpPr>
              <a:spLocks noChangeArrowheads="1"/>
            </p:cNvSpPr>
            <p:nvPr/>
          </p:nvSpPr>
          <p:spPr bwMode="auto">
            <a:xfrm>
              <a:off x="3124" y="3154"/>
              <a:ext cx="8" cy="6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3982" name="Line 16"/>
            <p:cNvSpPr>
              <a:spLocks noChangeShapeType="1"/>
            </p:cNvSpPr>
            <p:nvPr/>
          </p:nvSpPr>
          <p:spPr bwMode="auto">
            <a:xfrm>
              <a:off x="4060" y="3154"/>
              <a:ext cx="1" cy="6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983" name="Rectangle 17"/>
            <p:cNvSpPr>
              <a:spLocks noChangeArrowheads="1"/>
            </p:cNvSpPr>
            <p:nvPr/>
          </p:nvSpPr>
          <p:spPr bwMode="auto">
            <a:xfrm>
              <a:off x="4060" y="3154"/>
              <a:ext cx="8" cy="6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3984" name="Line 18"/>
            <p:cNvSpPr>
              <a:spLocks noChangeShapeType="1"/>
            </p:cNvSpPr>
            <p:nvPr/>
          </p:nvSpPr>
          <p:spPr bwMode="auto">
            <a:xfrm>
              <a:off x="4995" y="3154"/>
              <a:ext cx="1" cy="6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985" name="Rectangle 19"/>
            <p:cNvSpPr>
              <a:spLocks noChangeArrowheads="1"/>
            </p:cNvSpPr>
            <p:nvPr/>
          </p:nvSpPr>
          <p:spPr bwMode="auto">
            <a:xfrm>
              <a:off x="4995" y="3154"/>
              <a:ext cx="8" cy="6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3986" name="Line 20"/>
            <p:cNvSpPr>
              <a:spLocks noChangeShapeType="1"/>
            </p:cNvSpPr>
            <p:nvPr/>
          </p:nvSpPr>
          <p:spPr bwMode="auto">
            <a:xfrm>
              <a:off x="5931" y="3154"/>
              <a:ext cx="1" cy="6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987" name="Rectangle 21"/>
            <p:cNvSpPr>
              <a:spLocks noChangeArrowheads="1"/>
            </p:cNvSpPr>
            <p:nvPr/>
          </p:nvSpPr>
          <p:spPr bwMode="auto">
            <a:xfrm>
              <a:off x="5931" y="3154"/>
              <a:ext cx="8" cy="6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3988" name="Line 22"/>
            <p:cNvSpPr>
              <a:spLocks noChangeShapeType="1"/>
            </p:cNvSpPr>
            <p:nvPr/>
          </p:nvSpPr>
          <p:spPr bwMode="auto">
            <a:xfrm>
              <a:off x="325" y="3146"/>
              <a:ext cx="56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989" name="Rectangle 23"/>
            <p:cNvSpPr>
              <a:spLocks noChangeArrowheads="1"/>
            </p:cNvSpPr>
            <p:nvPr/>
          </p:nvSpPr>
          <p:spPr bwMode="auto">
            <a:xfrm>
              <a:off x="325" y="3146"/>
              <a:ext cx="561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3990" name="Rectangle 25"/>
            <p:cNvSpPr>
              <a:spLocks noChangeArrowheads="1"/>
            </p:cNvSpPr>
            <p:nvPr/>
          </p:nvSpPr>
          <p:spPr bwMode="auto">
            <a:xfrm>
              <a:off x="325" y="3364"/>
              <a:ext cx="561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3991" name="Rectangle 27"/>
            <p:cNvSpPr>
              <a:spLocks noChangeArrowheads="1"/>
            </p:cNvSpPr>
            <p:nvPr/>
          </p:nvSpPr>
          <p:spPr bwMode="auto">
            <a:xfrm>
              <a:off x="325" y="3581"/>
              <a:ext cx="561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3992" name="Line 28"/>
            <p:cNvSpPr>
              <a:spLocks noChangeShapeType="1"/>
            </p:cNvSpPr>
            <p:nvPr/>
          </p:nvSpPr>
          <p:spPr bwMode="auto">
            <a:xfrm>
              <a:off x="325" y="3799"/>
              <a:ext cx="56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993" name="Rectangle 29"/>
            <p:cNvSpPr>
              <a:spLocks noChangeArrowheads="1"/>
            </p:cNvSpPr>
            <p:nvPr/>
          </p:nvSpPr>
          <p:spPr bwMode="auto">
            <a:xfrm>
              <a:off x="325" y="3799"/>
              <a:ext cx="561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3994" name="Rectangle 30"/>
            <p:cNvSpPr>
              <a:spLocks noChangeArrowheads="1"/>
            </p:cNvSpPr>
            <p:nvPr/>
          </p:nvSpPr>
          <p:spPr bwMode="auto">
            <a:xfrm>
              <a:off x="523" y="3185"/>
              <a:ext cx="6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rPr>
                <a:t>O.F. N° :</a:t>
              </a:r>
              <a:endParaRPr lang="fr-FR" altLang="fr-FR" sz="2000"/>
            </a:p>
          </p:txBody>
        </p:sp>
        <p:sp>
          <p:nvSpPr>
            <p:cNvPr id="83995" name="Rectangle 31"/>
            <p:cNvSpPr>
              <a:spLocks noChangeArrowheads="1"/>
            </p:cNvSpPr>
            <p:nvPr/>
          </p:nvSpPr>
          <p:spPr bwMode="auto">
            <a:xfrm>
              <a:off x="1423" y="3185"/>
              <a:ext cx="6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rPr>
                <a:t>ARTICLE</a:t>
              </a:r>
              <a:endParaRPr lang="fr-FR" altLang="fr-FR" sz="2000"/>
            </a:p>
          </p:txBody>
        </p:sp>
        <p:sp>
          <p:nvSpPr>
            <p:cNvPr id="83996" name="Rectangle 32"/>
            <p:cNvSpPr>
              <a:spLocks noChangeArrowheads="1"/>
            </p:cNvSpPr>
            <p:nvPr/>
          </p:nvSpPr>
          <p:spPr bwMode="auto">
            <a:xfrm>
              <a:off x="2251" y="3185"/>
              <a:ext cx="8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rPr>
                <a:t>QUANTITE</a:t>
              </a:r>
              <a:endParaRPr lang="fr-FR" altLang="fr-FR" sz="2000"/>
            </a:p>
          </p:txBody>
        </p:sp>
        <p:sp>
          <p:nvSpPr>
            <p:cNvPr id="83997" name="Rectangle 33"/>
            <p:cNvSpPr>
              <a:spLocks noChangeArrowheads="1"/>
            </p:cNvSpPr>
            <p:nvPr/>
          </p:nvSpPr>
          <p:spPr bwMode="auto">
            <a:xfrm>
              <a:off x="3352" y="3185"/>
              <a:ext cx="5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rPr>
                <a:t>DEBUT</a:t>
              </a:r>
              <a:endParaRPr lang="fr-FR" altLang="fr-FR" sz="2000"/>
            </a:p>
          </p:txBody>
        </p:sp>
        <p:sp>
          <p:nvSpPr>
            <p:cNvPr id="83998" name="Rectangle 34"/>
            <p:cNvSpPr>
              <a:spLocks noChangeArrowheads="1"/>
            </p:cNvSpPr>
            <p:nvPr/>
          </p:nvSpPr>
          <p:spPr bwMode="auto">
            <a:xfrm>
              <a:off x="4431" y="3185"/>
              <a:ext cx="2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rPr>
                <a:t>FIN</a:t>
              </a:r>
              <a:endParaRPr lang="fr-FR" altLang="fr-FR" sz="2000"/>
            </a:p>
          </p:txBody>
        </p:sp>
        <p:sp>
          <p:nvSpPr>
            <p:cNvPr id="83999" name="Rectangle 35"/>
            <p:cNvSpPr>
              <a:spLocks noChangeArrowheads="1"/>
            </p:cNvSpPr>
            <p:nvPr/>
          </p:nvSpPr>
          <p:spPr bwMode="auto">
            <a:xfrm>
              <a:off x="5176" y="3185"/>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rPr>
                <a:t>STATUT</a:t>
              </a:r>
              <a:endParaRPr lang="fr-FR" altLang="fr-FR" sz="2000"/>
            </a:p>
          </p:txBody>
        </p:sp>
        <p:sp>
          <p:nvSpPr>
            <p:cNvPr id="84000" name="Rectangle 36"/>
            <p:cNvSpPr>
              <a:spLocks noChangeArrowheads="1"/>
            </p:cNvSpPr>
            <p:nvPr/>
          </p:nvSpPr>
          <p:spPr bwMode="auto">
            <a:xfrm>
              <a:off x="768" y="3403"/>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dirty="0" smtClean="0">
                  <a:solidFill>
                    <a:srgbClr val="000000"/>
                  </a:solidFill>
                </a:rPr>
                <a:t>7</a:t>
              </a:r>
              <a:endParaRPr lang="fr-FR" altLang="fr-FR" sz="2000" dirty="0"/>
            </a:p>
          </p:txBody>
        </p:sp>
        <p:sp>
          <p:nvSpPr>
            <p:cNvPr id="84001" name="Rectangle 37"/>
            <p:cNvSpPr>
              <a:spLocks noChangeArrowheads="1"/>
            </p:cNvSpPr>
            <p:nvPr/>
          </p:nvSpPr>
          <p:spPr bwMode="auto">
            <a:xfrm>
              <a:off x="1584" y="3403"/>
              <a:ext cx="3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rPr>
                <a:t>EMV</a:t>
              </a:r>
              <a:endParaRPr lang="fr-FR" altLang="fr-FR" sz="2000"/>
            </a:p>
          </p:txBody>
        </p:sp>
        <p:sp>
          <p:nvSpPr>
            <p:cNvPr id="84002" name="Rectangle 38"/>
            <p:cNvSpPr>
              <a:spLocks noChangeArrowheads="1"/>
            </p:cNvSpPr>
            <p:nvPr/>
          </p:nvSpPr>
          <p:spPr bwMode="auto">
            <a:xfrm>
              <a:off x="2604" y="340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rPr>
                <a:t>50</a:t>
              </a:r>
              <a:endParaRPr lang="fr-FR" altLang="fr-FR" sz="2000"/>
            </a:p>
          </p:txBody>
        </p:sp>
        <p:sp>
          <p:nvSpPr>
            <p:cNvPr id="84003" name="Rectangle 39"/>
            <p:cNvSpPr>
              <a:spLocks noChangeArrowheads="1"/>
            </p:cNvSpPr>
            <p:nvPr/>
          </p:nvSpPr>
          <p:spPr bwMode="auto">
            <a:xfrm>
              <a:off x="3204" y="3403"/>
              <a:ext cx="8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a:solidFill>
                    <a:srgbClr val="000000"/>
                  </a:solidFill>
                </a:rPr>
                <a:t>07/03 -&gt; 29/02</a:t>
              </a:r>
              <a:endParaRPr lang="fr-FR" altLang="fr-FR" sz="1600"/>
            </a:p>
          </p:txBody>
        </p:sp>
        <p:sp>
          <p:nvSpPr>
            <p:cNvPr id="84004" name="Rectangle 40"/>
            <p:cNvSpPr>
              <a:spLocks noChangeArrowheads="1"/>
            </p:cNvSpPr>
            <p:nvPr/>
          </p:nvSpPr>
          <p:spPr bwMode="auto">
            <a:xfrm>
              <a:off x="4140" y="3403"/>
              <a:ext cx="8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a:solidFill>
                    <a:srgbClr val="000000"/>
                  </a:solidFill>
                </a:rPr>
                <a:t>15/03 -&gt; 08/03</a:t>
              </a:r>
              <a:endParaRPr lang="fr-FR" altLang="fr-FR" sz="1600"/>
            </a:p>
          </p:txBody>
        </p:sp>
        <p:sp>
          <p:nvSpPr>
            <p:cNvPr id="84005" name="Rectangle 41"/>
            <p:cNvSpPr>
              <a:spLocks noChangeArrowheads="1"/>
            </p:cNvSpPr>
            <p:nvPr/>
          </p:nvSpPr>
          <p:spPr bwMode="auto">
            <a:xfrm>
              <a:off x="5283" y="3403"/>
              <a:ext cx="4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rPr>
                <a:t>Ferme</a:t>
              </a:r>
              <a:endParaRPr lang="fr-FR" altLang="fr-FR" sz="2000"/>
            </a:p>
          </p:txBody>
        </p:sp>
        <p:sp>
          <p:nvSpPr>
            <p:cNvPr id="84006" name="Rectangle 42"/>
            <p:cNvSpPr>
              <a:spLocks noChangeArrowheads="1"/>
            </p:cNvSpPr>
            <p:nvPr/>
          </p:nvSpPr>
          <p:spPr bwMode="auto">
            <a:xfrm>
              <a:off x="768" y="3620"/>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dirty="0" smtClean="0">
                  <a:solidFill>
                    <a:srgbClr val="000000"/>
                  </a:solidFill>
                </a:rPr>
                <a:t>9</a:t>
              </a:r>
              <a:endParaRPr lang="fr-FR" altLang="fr-FR" sz="2000" dirty="0"/>
            </a:p>
          </p:txBody>
        </p:sp>
        <p:sp>
          <p:nvSpPr>
            <p:cNvPr id="84007" name="Rectangle 43"/>
            <p:cNvSpPr>
              <a:spLocks noChangeArrowheads="1"/>
            </p:cNvSpPr>
            <p:nvPr/>
          </p:nvSpPr>
          <p:spPr bwMode="auto">
            <a:xfrm>
              <a:off x="1584" y="3620"/>
              <a:ext cx="3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rPr>
                <a:t>EMV</a:t>
              </a:r>
              <a:endParaRPr lang="fr-FR" altLang="fr-FR" sz="2000"/>
            </a:p>
          </p:txBody>
        </p:sp>
        <p:sp>
          <p:nvSpPr>
            <p:cNvPr id="84008" name="Rectangle 44"/>
            <p:cNvSpPr>
              <a:spLocks noChangeArrowheads="1"/>
            </p:cNvSpPr>
            <p:nvPr/>
          </p:nvSpPr>
          <p:spPr bwMode="auto">
            <a:xfrm>
              <a:off x="2604" y="362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rPr>
                <a:t>50</a:t>
              </a:r>
              <a:endParaRPr lang="fr-FR" altLang="fr-FR" sz="2000"/>
            </a:p>
          </p:txBody>
        </p:sp>
        <p:sp>
          <p:nvSpPr>
            <p:cNvPr id="84009" name="Rectangle 45"/>
            <p:cNvSpPr>
              <a:spLocks noChangeArrowheads="1"/>
            </p:cNvSpPr>
            <p:nvPr/>
          </p:nvSpPr>
          <p:spPr bwMode="auto">
            <a:xfrm>
              <a:off x="3202" y="3620"/>
              <a:ext cx="8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a:solidFill>
                    <a:srgbClr val="000000"/>
                  </a:solidFill>
                </a:rPr>
                <a:t>14/03 -&gt; 06/03</a:t>
              </a:r>
              <a:endParaRPr lang="fr-FR" altLang="fr-FR" sz="1600"/>
            </a:p>
          </p:txBody>
        </p:sp>
        <p:sp>
          <p:nvSpPr>
            <p:cNvPr id="84010" name="Rectangle 46"/>
            <p:cNvSpPr>
              <a:spLocks noChangeArrowheads="1"/>
            </p:cNvSpPr>
            <p:nvPr/>
          </p:nvSpPr>
          <p:spPr bwMode="auto">
            <a:xfrm>
              <a:off x="4138" y="3620"/>
              <a:ext cx="8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a:solidFill>
                    <a:srgbClr val="000000"/>
                  </a:solidFill>
                </a:rPr>
                <a:t>22/03 -&gt; 14/03</a:t>
              </a:r>
              <a:endParaRPr lang="fr-FR" altLang="fr-FR" sz="1600"/>
            </a:p>
          </p:txBody>
        </p:sp>
        <p:sp>
          <p:nvSpPr>
            <p:cNvPr id="84011" name="Rectangle 47"/>
            <p:cNvSpPr>
              <a:spLocks noChangeArrowheads="1"/>
            </p:cNvSpPr>
            <p:nvPr/>
          </p:nvSpPr>
          <p:spPr bwMode="auto">
            <a:xfrm>
              <a:off x="5279" y="3620"/>
              <a:ext cx="46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dirty="0" smtClean="0">
                  <a:solidFill>
                    <a:srgbClr val="000000"/>
                  </a:solidFill>
                </a:rPr>
                <a:t>Ferme</a:t>
              </a:r>
              <a:endParaRPr lang="fr-FR" altLang="fr-FR" sz="2000" dirty="0"/>
            </a:p>
          </p:txBody>
        </p:sp>
        <p:sp>
          <p:nvSpPr>
            <p:cNvPr id="84012" name="Rectangle 49"/>
            <p:cNvSpPr>
              <a:spLocks noChangeArrowheads="1"/>
            </p:cNvSpPr>
            <p:nvPr/>
          </p:nvSpPr>
          <p:spPr bwMode="auto">
            <a:xfrm>
              <a:off x="330" y="3378"/>
              <a:ext cx="561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05635"/>
                                        </p:tgtEl>
                                        <p:attrNameLst>
                                          <p:attrName>style.visibility</p:attrName>
                                        </p:attrNameLst>
                                      </p:cBhvr>
                                      <p:to>
                                        <p:strVal val="visible"/>
                                      </p:to>
                                    </p:set>
                                    <p:anim calcmode="lin" valueType="num">
                                      <p:cBhvr additive="base">
                                        <p:cTn id="7" dur="500" fill="hold"/>
                                        <p:tgtEl>
                                          <p:spTgt spid="1605635"/>
                                        </p:tgtEl>
                                        <p:attrNameLst>
                                          <p:attrName>ppt_x</p:attrName>
                                        </p:attrNameLst>
                                      </p:cBhvr>
                                      <p:tavLst>
                                        <p:tav tm="0">
                                          <p:val>
                                            <p:strVal val="0-#ppt_w/2"/>
                                          </p:val>
                                        </p:tav>
                                        <p:tav tm="100000">
                                          <p:val>
                                            <p:strVal val="#ppt_x"/>
                                          </p:val>
                                        </p:tav>
                                      </p:tavLst>
                                    </p:anim>
                                    <p:anim calcmode="lin" valueType="num">
                                      <p:cBhvr additive="base">
                                        <p:cTn id="8" dur="500" fill="hold"/>
                                        <p:tgtEl>
                                          <p:spTgt spid="16056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05636"/>
                                        </p:tgtEl>
                                        <p:attrNameLst>
                                          <p:attrName>style.visibility</p:attrName>
                                        </p:attrNameLst>
                                      </p:cBhvr>
                                      <p:to>
                                        <p:strVal val="visible"/>
                                      </p:to>
                                    </p:set>
                                    <p:anim calcmode="lin" valueType="num">
                                      <p:cBhvr additive="base">
                                        <p:cTn id="13" dur="500" fill="hold"/>
                                        <p:tgtEl>
                                          <p:spTgt spid="1605636"/>
                                        </p:tgtEl>
                                        <p:attrNameLst>
                                          <p:attrName>ppt_x</p:attrName>
                                        </p:attrNameLst>
                                      </p:cBhvr>
                                      <p:tavLst>
                                        <p:tav tm="0">
                                          <p:val>
                                            <p:strVal val="0-#ppt_w/2"/>
                                          </p:val>
                                        </p:tav>
                                        <p:tav tm="100000">
                                          <p:val>
                                            <p:strVal val="#ppt_x"/>
                                          </p:val>
                                        </p:tav>
                                      </p:tavLst>
                                    </p:anim>
                                    <p:anim calcmode="lin" valueType="num">
                                      <p:cBhvr additive="base">
                                        <p:cTn id="14" dur="500" fill="hold"/>
                                        <p:tgtEl>
                                          <p:spTgt spid="16056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05682"/>
                                        </p:tgtEl>
                                        <p:attrNameLst>
                                          <p:attrName>style.visibility</p:attrName>
                                        </p:attrNameLst>
                                      </p:cBhvr>
                                      <p:to>
                                        <p:strVal val="visible"/>
                                      </p:to>
                                    </p:set>
                                    <p:anim calcmode="lin" valueType="num">
                                      <p:cBhvr additive="base">
                                        <p:cTn id="19" dur="500" fill="hold"/>
                                        <p:tgtEl>
                                          <p:spTgt spid="1605682"/>
                                        </p:tgtEl>
                                        <p:attrNameLst>
                                          <p:attrName>ppt_x</p:attrName>
                                        </p:attrNameLst>
                                      </p:cBhvr>
                                      <p:tavLst>
                                        <p:tav tm="0">
                                          <p:val>
                                            <p:strVal val="0-#ppt_w/2"/>
                                          </p:val>
                                        </p:tav>
                                        <p:tav tm="100000">
                                          <p:val>
                                            <p:strVal val="#ppt_x"/>
                                          </p:val>
                                        </p:tav>
                                      </p:tavLst>
                                    </p:anim>
                                    <p:anim calcmode="lin" valueType="num">
                                      <p:cBhvr additive="base">
                                        <p:cTn id="20" dur="500" fill="hold"/>
                                        <p:tgtEl>
                                          <p:spTgt spid="16056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5635" grpId="0" autoUpdateAnimBg="0"/>
      <p:bldP spid="1605636"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25" y="1319213"/>
            <a:ext cx="9424988" cy="48053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Text Box 3"/>
          <p:cNvSpPr txBox="1">
            <a:spLocks noChangeArrowheads="1"/>
          </p:cNvSpPr>
          <p:nvPr/>
        </p:nvSpPr>
        <p:spPr bwMode="auto">
          <a:xfrm>
            <a:off x="8621713" y="5867400"/>
            <a:ext cx="546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500">
                <a:solidFill>
                  <a:schemeClr val="hlink"/>
                </a:solidFill>
              </a:rPr>
              <a:t>38,4</a:t>
            </a:r>
          </a:p>
        </p:txBody>
      </p:sp>
      <p:sp>
        <p:nvSpPr>
          <p:cNvPr id="84996" name="Text Box 4"/>
          <p:cNvSpPr txBox="1">
            <a:spLocks noChangeArrowheads="1"/>
          </p:cNvSpPr>
          <p:nvPr/>
        </p:nvSpPr>
        <p:spPr bwMode="auto">
          <a:xfrm>
            <a:off x="6699250" y="5867400"/>
            <a:ext cx="3873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500">
                <a:solidFill>
                  <a:schemeClr val="hlink"/>
                </a:solidFill>
              </a:rPr>
              <a:t>48</a:t>
            </a:r>
          </a:p>
        </p:txBody>
      </p:sp>
      <p:sp>
        <p:nvSpPr>
          <p:cNvPr id="84997" name="Text Box 5"/>
          <p:cNvSpPr txBox="1">
            <a:spLocks noChangeArrowheads="1"/>
          </p:cNvSpPr>
          <p:nvPr/>
        </p:nvSpPr>
        <p:spPr bwMode="auto">
          <a:xfrm>
            <a:off x="4772025" y="5894388"/>
            <a:ext cx="40481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300">
                <a:solidFill>
                  <a:schemeClr val="accent2"/>
                </a:solidFill>
              </a:rPr>
              <a:t>9,6</a:t>
            </a:r>
          </a:p>
        </p:txBody>
      </p:sp>
      <p:sp>
        <p:nvSpPr>
          <p:cNvPr id="84998" name="Text Box 6"/>
          <p:cNvSpPr txBox="1">
            <a:spLocks noChangeArrowheads="1"/>
          </p:cNvSpPr>
          <p:nvPr/>
        </p:nvSpPr>
        <p:spPr bwMode="auto">
          <a:xfrm>
            <a:off x="3014663" y="5891213"/>
            <a:ext cx="2667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300">
                <a:solidFill>
                  <a:schemeClr val="accent2"/>
                </a:solidFill>
              </a:rPr>
              <a:t>0</a:t>
            </a:r>
          </a:p>
        </p:txBody>
      </p:sp>
      <p:sp>
        <p:nvSpPr>
          <p:cNvPr id="84999" name="Text Box 7"/>
          <p:cNvSpPr txBox="1">
            <a:spLocks noChangeArrowheads="1"/>
          </p:cNvSpPr>
          <p:nvPr/>
        </p:nvSpPr>
        <p:spPr bwMode="auto">
          <a:xfrm>
            <a:off x="8869363" y="5730875"/>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7,2</a:t>
            </a:r>
          </a:p>
        </p:txBody>
      </p:sp>
      <p:sp>
        <p:nvSpPr>
          <p:cNvPr id="85000" name="Text Box 8"/>
          <p:cNvSpPr txBox="1">
            <a:spLocks noChangeArrowheads="1"/>
          </p:cNvSpPr>
          <p:nvPr/>
        </p:nvSpPr>
        <p:spPr bwMode="auto">
          <a:xfrm>
            <a:off x="8466138" y="5726113"/>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7,2</a:t>
            </a:r>
          </a:p>
        </p:txBody>
      </p:sp>
      <p:sp>
        <p:nvSpPr>
          <p:cNvPr id="85001" name="Text Box 9"/>
          <p:cNvSpPr txBox="1">
            <a:spLocks noChangeArrowheads="1"/>
          </p:cNvSpPr>
          <p:nvPr/>
        </p:nvSpPr>
        <p:spPr bwMode="auto">
          <a:xfrm>
            <a:off x="8072438" y="5726113"/>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7,2</a:t>
            </a:r>
          </a:p>
        </p:txBody>
      </p:sp>
      <p:sp>
        <p:nvSpPr>
          <p:cNvPr id="85002" name="Text Box 10"/>
          <p:cNvSpPr txBox="1">
            <a:spLocks noChangeArrowheads="1"/>
          </p:cNvSpPr>
          <p:nvPr/>
        </p:nvSpPr>
        <p:spPr bwMode="auto">
          <a:xfrm>
            <a:off x="7708900" y="5726113"/>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2,4</a:t>
            </a:r>
          </a:p>
        </p:txBody>
      </p:sp>
      <p:sp>
        <p:nvSpPr>
          <p:cNvPr id="85003" name="Text Box 11"/>
          <p:cNvSpPr txBox="1">
            <a:spLocks noChangeArrowheads="1"/>
          </p:cNvSpPr>
          <p:nvPr/>
        </p:nvSpPr>
        <p:spPr bwMode="auto">
          <a:xfrm>
            <a:off x="7723188" y="4902200"/>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4,8</a:t>
            </a:r>
          </a:p>
        </p:txBody>
      </p:sp>
      <p:sp>
        <p:nvSpPr>
          <p:cNvPr id="85004" name="Text Box 12"/>
          <p:cNvSpPr txBox="1">
            <a:spLocks noChangeArrowheads="1"/>
          </p:cNvSpPr>
          <p:nvPr/>
        </p:nvSpPr>
        <p:spPr bwMode="auto">
          <a:xfrm>
            <a:off x="7337425" y="4902200"/>
            <a:ext cx="401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1,6</a:t>
            </a:r>
          </a:p>
        </p:txBody>
      </p:sp>
      <p:sp>
        <p:nvSpPr>
          <p:cNvPr id="85005" name="Text Box 13"/>
          <p:cNvSpPr txBox="1">
            <a:spLocks noChangeArrowheads="1"/>
          </p:cNvSpPr>
          <p:nvPr/>
        </p:nvSpPr>
        <p:spPr bwMode="auto">
          <a:xfrm>
            <a:off x="7369175" y="3087688"/>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3333CC"/>
                </a:solidFill>
              </a:rPr>
              <a:t>3,2</a:t>
            </a:r>
          </a:p>
        </p:txBody>
      </p:sp>
      <p:sp>
        <p:nvSpPr>
          <p:cNvPr id="85006" name="Text Box 14"/>
          <p:cNvSpPr txBox="1">
            <a:spLocks noChangeArrowheads="1"/>
          </p:cNvSpPr>
          <p:nvPr/>
        </p:nvSpPr>
        <p:spPr bwMode="auto">
          <a:xfrm>
            <a:off x="8115300" y="5565775"/>
            <a:ext cx="401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7,2</a:t>
            </a:r>
          </a:p>
        </p:txBody>
      </p:sp>
      <p:sp>
        <p:nvSpPr>
          <p:cNvPr id="85007" name="Text Box 15"/>
          <p:cNvSpPr txBox="1">
            <a:spLocks noChangeArrowheads="1"/>
          </p:cNvSpPr>
          <p:nvPr/>
        </p:nvSpPr>
        <p:spPr bwMode="auto">
          <a:xfrm>
            <a:off x="7756525" y="5565775"/>
            <a:ext cx="401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7,2</a:t>
            </a:r>
          </a:p>
        </p:txBody>
      </p:sp>
      <p:sp>
        <p:nvSpPr>
          <p:cNvPr id="85008" name="Text Box 16"/>
          <p:cNvSpPr txBox="1">
            <a:spLocks noChangeArrowheads="1"/>
          </p:cNvSpPr>
          <p:nvPr/>
        </p:nvSpPr>
        <p:spPr bwMode="auto">
          <a:xfrm>
            <a:off x="7372350" y="5565775"/>
            <a:ext cx="401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7,2</a:t>
            </a:r>
          </a:p>
        </p:txBody>
      </p:sp>
      <p:sp>
        <p:nvSpPr>
          <p:cNvPr id="85009" name="Text Box 17"/>
          <p:cNvSpPr txBox="1">
            <a:spLocks noChangeArrowheads="1"/>
          </p:cNvSpPr>
          <p:nvPr/>
        </p:nvSpPr>
        <p:spPr bwMode="auto">
          <a:xfrm>
            <a:off x="6965950" y="5565775"/>
            <a:ext cx="40005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2,4</a:t>
            </a:r>
          </a:p>
        </p:txBody>
      </p:sp>
      <p:sp>
        <p:nvSpPr>
          <p:cNvPr id="85010" name="Text Box 18"/>
          <p:cNvSpPr txBox="1">
            <a:spLocks noChangeArrowheads="1"/>
          </p:cNvSpPr>
          <p:nvPr/>
        </p:nvSpPr>
        <p:spPr bwMode="auto">
          <a:xfrm>
            <a:off x="6980238" y="4724400"/>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4,8</a:t>
            </a:r>
          </a:p>
        </p:txBody>
      </p:sp>
      <p:sp>
        <p:nvSpPr>
          <p:cNvPr id="85011" name="Text Box 19"/>
          <p:cNvSpPr txBox="1">
            <a:spLocks noChangeArrowheads="1"/>
          </p:cNvSpPr>
          <p:nvPr/>
        </p:nvSpPr>
        <p:spPr bwMode="auto">
          <a:xfrm>
            <a:off x="6626225" y="4724400"/>
            <a:ext cx="401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1,6</a:t>
            </a:r>
          </a:p>
        </p:txBody>
      </p:sp>
      <p:sp>
        <p:nvSpPr>
          <p:cNvPr id="85012" name="Text Box 20"/>
          <p:cNvSpPr txBox="1">
            <a:spLocks noChangeArrowheads="1"/>
          </p:cNvSpPr>
          <p:nvPr/>
        </p:nvSpPr>
        <p:spPr bwMode="auto">
          <a:xfrm>
            <a:off x="6640513" y="2924175"/>
            <a:ext cx="530225"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3,2</a:t>
            </a:r>
          </a:p>
        </p:txBody>
      </p:sp>
      <p:sp>
        <p:nvSpPr>
          <p:cNvPr id="85013" name="Text Box 21"/>
          <p:cNvSpPr txBox="1">
            <a:spLocks noChangeArrowheads="1"/>
          </p:cNvSpPr>
          <p:nvPr/>
        </p:nvSpPr>
        <p:spPr bwMode="auto">
          <a:xfrm>
            <a:off x="7408863" y="5402263"/>
            <a:ext cx="4032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7,2</a:t>
            </a:r>
          </a:p>
        </p:txBody>
      </p:sp>
      <p:sp>
        <p:nvSpPr>
          <p:cNvPr id="85014" name="Text Box 22"/>
          <p:cNvSpPr txBox="1">
            <a:spLocks noChangeArrowheads="1"/>
          </p:cNvSpPr>
          <p:nvPr/>
        </p:nvSpPr>
        <p:spPr bwMode="auto">
          <a:xfrm>
            <a:off x="6989763" y="5402263"/>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7,2</a:t>
            </a:r>
          </a:p>
        </p:txBody>
      </p:sp>
      <p:sp>
        <p:nvSpPr>
          <p:cNvPr id="85015" name="Text Box 23"/>
          <p:cNvSpPr txBox="1">
            <a:spLocks noChangeArrowheads="1"/>
          </p:cNvSpPr>
          <p:nvPr/>
        </p:nvSpPr>
        <p:spPr bwMode="auto">
          <a:xfrm>
            <a:off x="6616700" y="5402263"/>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7,2</a:t>
            </a:r>
          </a:p>
        </p:txBody>
      </p:sp>
      <p:sp>
        <p:nvSpPr>
          <p:cNvPr id="85016" name="Text Box 24"/>
          <p:cNvSpPr txBox="1">
            <a:spLocks noChangeArrowheads="1"/>
          </p:cNvSpPr>
          <p:nvPr/>
        </p:nvSpPr>
        <p:spPr bwMode="auto">
          <a:xfrm>
            <a:off x="6257925" y="5402263"/>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2,4</a:t>
            </a:r>
          </a:p>
        </p:txBody>
      </p:sp>
      <p:sp>
        <p:nvSpPr>
          <p:cNvPr id="85017" name="Text Box 25"/>
          <p:cNvSpPr txBox="1">
            <a:spLocks noChangeArrowheads="1"/>
          </p:cNvSpPr>
          <p:nvPr/>
        </p:nvSpPr>
        <p:spPr bwMode="auto">
          <a:xfrm>
            <a:off x="6270625" y="4573588"/>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4,8</a:t>
            </a:r>
          </a:p>
        </p:txBody>
      </p:sp>
      <p:sp>
        <p:nvSpPr>
          <p:cNvPr id="85018" name="Text Box 26"/>
          <p:cNvSpPr txBox="1">
            <a:spLocks noChangeArrowheads="1"/>
          </p:cNvSpPr>
          <p:nvPr/>
        </p:nvSpPr>
        <p:spPr bwMode="auto">
          <a:xfrm>
            <a:off x="5884863" y="4573588"/>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1,6</a:t>
            </a:r>
          </a:p>
        </p:txBody>
      </p:sp>
      <p:sp>
        <p:nvSpPr>
          <p:cNvPr id="85019" name="Text Box 27"/>
          <p:cNvSpPr txBox="1">
            <a:spLocks noChangeArrowheads="1"/>
          </p:cNvSpPr>
          <p:nvPr/>
        </p:nvSpPr>
        <p:spPr bwMode="auto">
          <a:xfrm>
            <a:off x="5900738" y="2759075"/>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accent2"/>
                </a:solidFill>
              </a:rPr>
              <a:t>3,2</a:t>
            </a:r>
          </a:p>
        </p:txBody>
      </p:sp>
      <p:grpSp>
        <p:nvGrpSpPr>
          <p:cNvPr id="85020" name="Group 28"/>
          <p:cNvGrpSpPr>
            <a:grpSpLocks/>
          </p:cNvGrpSpPr>
          <p:nvPr/>
        </p:nvGrpSpPr>
        <p:grpSpPr bwMode="auto">
          <a:xfrm>
            <a:off x="5133975" y="5249863"/>
            <a:ext cx="1554163" cy="277812"/>
            <a:chOff x="3425" y="3220"/>
            <a:chExt cx="1021" cy="182"/>
          </a:xfrm>
        </p:grpSpPr>
        <p:sp>
          <p:nvSpPr>
            <p:cNvPr id="85170" name="Text Box 29"/>
            <p:cNvSpPr txBox="1">
              <a:spLocks noChangeArrowheads="1"/>
            </p:cNvSpPr>
            <p:nvPr/>
          </p:nvSpPr>
          <p:spPr bwMode="auto">
            <a:xfrm>
              <a:off x="4182" y="3220"/>
              <a:ext cx="264"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7,2</a:t>
              </a:r>
            </a:p>
          </p:txBody>
        </p:sp>
        <p:sp>
          <p:nvSpPr>
            <p:cNvPr id="85171" name="Text Box 30"/>
            <p:cNvSpPr txBox="1">
              <a:spLocks noChangeArrowheads="1"/>
            </p:cNvSpPr>
            <p:nvPr/>
          </p:nvSpPr>
          <p:spPr bwMode="auto">
            <a:xfrm>
              <a:off x="3931" y="3220"/>
              <a:ext cx="264"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7,2</a:t>
              </a:r>
            </a:p>
          </p:txBody>
        </p:sp>
        <p:sp>
          <p:nvSpPr>
            <p:cNvPr id="85172" name="Text Box 31"/>
            <p:cNvSpPr txBox="1">
              <a:spLocks noChangeArrowheads="1"/>
            </p:cNvSpPr>
            <p:nvPr/>
          </p:nvSpPr>
          <p:spPr bwMode="auto">
            <a:xfrm>
              <a:off x="3660" y="3220"/>
              <a:ext cx="264"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7,2</a:t>
              </a:r>
            </a:p>
          </p:txBody>
        </p:sp>
        <p:sp>
          <p:nvSpPr>
            <p:cNvPr id="85173" name="Text Box 32"/>
            <p:cNvSpPr txBox="1">
              <a:spLocks noChangeArrowheads="1"/>
            </p:cNvSpPr>
            <p:nvPr/>
          </p:nvSpPr>
          <p:spPr bwMode="auto">
            <a:xfrm>
              <a:off x="3425" y="3220"/>
              <a:ext cx="264"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2,4</a:t>
              </a:r>
            </a:p>
          </p:txBody>
        </p:sp>
      </p:grpSp>
      <p:sp>
        <p:nvSpPr>
          <p:cNvPr id="85021" name="Text Box 33"/>
          <p:cNvSpPr txBox="1">
            <a:spLocks noChangeArrowheads="1"/>
          </p:cNvSpPr>
          <p:nvPr/>
        </p:nvSpPr>
        <p:spPr bwMode="auto">
          <a:xfrm>
            <a:off x="5170488" y="4411663"/>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4,8</a:t>
            </a:r>
          </a:p>
        </p:txBody>
      </p:sp>
      <p:sp>
        <p:nvSpPr>
          <p:cNvPr id="85022" name="Text Box 34"/>
          <p:cNvSpPr txBox="1">
            <a:spLocks noChangeArrowheads="1"/>
          </p:cNvSpPr>
          <p:nvPr/>
        </p:nvSpPr>
        <p:spPr bwMode="auto">
          <a:xfrm>
            <a:off x="4784725" y="4411663"/>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1,6</a:t>
            </a:r>
          </a:p>
        </p:txBody>
      </p:sp>
      <p:sp>
        <p:nvSpPr>
          <p:cNvPr id="85023" name="Text Box 35"/>
          <p:cNvSpPr txBox="1">
            <a:spLocks noChangeArrowheads="1"/>
          </p:cNvSpPr>
          <p:nvPr/>
        </p:nvSpPr>
        <p:spPr bwMode="auto">
          <a:xfrm>
            <a:off x="4778375" y="2587625"/>
            <a:ext cx="401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3,2</a:t>
            </a:r>
          </a:p>
        </p:txBody>
      </p:sp>
      <p:sp>
        <p:nvSpPr>
          <p:cNvPr id="85024" name="Rectangle 36"/>
          <p:cNvSpPr>
            <a:spLocks noChangeArrowheads="1"/>
          </p:cNvSpPr>
          <p:nvPr/>
        </p:nvSpPr>
        <p:spPr bwMode="auto">
          <a:xfrm>
            <a:off x="4976813" y="3952875"/>
            <a:ext cx="330200" cy="15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25" name="Text Box 37"/>
          <p:cNvSpPr txBox="1">
            <a:spLocks noChangeArrowheads="1"/>
          </p:cNvSpPr>
          <p:nvPr/>
        </p:nvSpPr>
        <p:spPr bwMode="auto">
          <a:xfrm>
            <a:off x="8453438" y="4256088"/>
            <a:ext cx="485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bg2"/>
                </a:solidFill>
              </a:rPr>
              <a:t>2,56</a:t>
            </a:r>
          </a:p>
        </p:txBody>
      </p:sp>
      <p:sp>
        <p:nvSpPr>
          <p:cNvPr id="85026" name="Text Box 38"/>
          <p:cNvSpPr txBox="1">
            <a:spLocks noChangeArrowheads="1"/>
          </p:cNvSpPr>
          <p:nvPr/>
        </p:nvSpPr>
        <p:spPr bwMode="auto">
          <a:xfrm>
            <a:off x="8442325" y="2420938"/>
            <a:ext cx="485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bg2"/>
                </a:solidFill>
              </a:rPr>
              <a:t>2,24</a:t>
            </a:r>
          </a:p>
        </p:txBody>
      </p:sp>
      <p:sp>
        <p:nvSpPr>
          <p:cNvPr id="85027" name="Text Box 39"/>
          <p:cNvSpPr txBox="1">
            <a:spLocks noChangeArrowheads="1"/>
          </p:cNvSpPr>
          <p:nvPr/>
        </p:nvSpPr>
        <p:spPr bwMode="auto">
          <a:xfrm>
            <a:off x="7372350" y="4079875"/>
            <a:ext cx="4016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993366"/>
                </a:solidFill>
              </a:rPr>
              <a:t>6,4</a:t>
            </a:r>
          </a:p>
        </p:txBody>
      </p:sp>
      <p:sp>
        <p:nvSpPr>
          <p:cNvPr id="85028" name="Text Box 40"/>
          <p:cNvSpPr txBox="1">
            <a:spLocks noChangeArrowheads="1"/>
          </p:cNvSpPr>
          <p:nvPr/>
        </p:nvSpPr>
        <p:spPr bwMode="auto">
          <a:xfrm>
            <a:off x="7350125" y="2268538"/>
            <a:ext cx="4016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993366"/>
                </a:solidFill>
              </a:rPr>
              <a:t>0,8</a:t>
            </a:r>
          </a:p>
        </p:txBody>
      </p:sp>
      <p:sp>
        <p:nvSpPr>
          <p:cNvPr id="85029" name="Text Box 41"/>
          <p:cNvSpPr txBox="1">
            <a:spLocks noChangeArrowheads="1"/>
          </p:cNvSpPr>
          <p:nvPr/>
        </p:nvSpPr>
        <p:spPr bwMode="auto">
          <a:xfrm>
            <a:off x="6992938" y="2268538"/>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993366"/>
                </a:solidFill>
              </a:rPr>
              <a:t>2,4</a:t>
            </a:r>
          </a:p>
        </p:txBody>
      </p:sp>
      <p:sp>
        <p:nvSpPr>
          <p:cNvPr id="85030" name="Text Box 42"/>
          <p:cNvSpPr txBox="1">
            <a:spLocks noChangeArrowheads="1"/>
          </p:cNvSpPr>
          <p:nvPr/>
        </p:nvSpPr>
        <p:spPr bwMode="auto">
          <a:xfrm>
            <a:off x="5854700" y="3917950"/>
            <a:ext cx="485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9900"/>
                </a:solidFill>
              </a:rPr>
              <a:t>2,56</a:t>
            </a:r>
          </a:p>
        </p:txBody>
      </p:sp>
      <p:sp>
        <p:nvSpPr>
          <p:cNvPr id="85031" name="Text Box 43"/>
          <p:cNvSpPr txBox="1">
            <a:spLocks noChangeArrowheads="1"/>
          </p:cNvSpPr>
          <p:nvPr/>
        </p:nvSpPr>
        <p:spPr bwMode="auto">
          <a:xfrm>
            <a:off x="5857875" y="2100263"/>
            <a:ext cx="485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9900"/>
                </a:solidFill>
              </a:rPr>
              <a:t>2,24</a:t>
            </a:r>
          </a:p>
        </p:txBody>
      </p:sp>
      <p:sp>
        <p:nvSpPr>
          <p:cNvPr id="85032" name="Text Box 44"/>
          <p:cNvSpPr txBox="1">
            <a:spLocks noChangeArrowheads="1"/>
          </p:cNvSpPr>
          <p:nvPr/>
        </p:nvSpPr>
        <p:spPr bwMode="auto">
          <a:xfrm>
            <a:off x="5154613" y="3748088"/>
            <a:ext cx="4016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99FF"/>
                </a:solidFill>
              </a:rPr>
              <a:t>6,4</a:t>
            </a:r>
          </a:p>
        </p:txBody>
      </p:sp>
      <p:sp>
        <p:nvSpPr>
          <p:cNvPr id="85033" name="Text Box 45"/>
          <p:cNvSpPr txBox="1">
            <a:spLocks noChangeArrowheads="1"/>
          </p:cNvSpPr>
          <p:nvPr/>
        </p:nvSpPr>
        <p:spPr bwMode="auto">
          <a:xfrm>
            <a:off x="5151438" y="1936750"/>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99FF"/>
                </a:solidFill>
              </a:rPr>
              <a:t>0,8</a:t>
            </a:r>
          </a:p>
        </p:txBody>
      </p:sp>
      <p:sp>
        <p:nvSpPr>
          <p:cNvPr id="85034" name="Text Box 46"/>
          <p:cNvSpPr txBox="1">
            <a:spLocks noChangeArrowheads="1"/>
          </p:cNvSpPr>
          <p:nvPr/>
        </p:nvSpPr>
        <p:spPr bwMode="auto">
          <a:xfrm>
            <a:off x="4764088" y="1927225"/>
            <a:ext cx="4016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99FF"/>
                </a:solidFill>
              </a:rPr>
              <a:t>2,4</a:t>
            </a:r>
          </a:p>
        </p:txBody>
      </p:sp>
      <p:sp>
        <p:nvSpPr>
          <p:cNvPr id="85035" name="Text Box 47"/>
          <p:cNvSpPr txBox="1">
            <a:spLocks noChangeArrowheads="1"/>
          </p:cNvSpPr>
          <p:nvPr/>
        </p:nvSpPr>
        <p:spPr bwMode="auto">
          <a:xfrm>
            <a:off x="4356100" y="3594100"/>
            <a:ext cx="485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FF00"/>
                </a:solidFill>
              </a:rPr>
              <a:t>2,56</a:t>
            </a:r>
          </a:p>
        </p:txBody>
      </p:sp>
      <p:sp>
        <p:nvSpPr>
          <p:cNvPr id="85036" name="Text Box 48"/>
          <p:cNvSpPr txBox="1">
            <a:spLocks noChangeArrowheads="1"/>
          </p:cNvSpPr>
          <p:nvPr/>
        </p:nvSpPr>
        <p:spPr bwMode="auto">
          <a:xfrm>
            <a:off x="4368800" y="1771650"/>
            <a:ext cx="485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00FF00"/>
                </a:solidFill>
              </a:rPr>
              <a:t>2,24</a:t>
            </a:r>
          </a:p>
        </p:txBody>
      </p:sp>
      <p:sp>
        <p:nvSpPr>
          <p:cNvPr id="85037" name="Text Box 49"/>
          <p:cNvSpPr txBox="1">
            <a:spLocks noChangeArrowheads="1"/>
          </p:cNvSpPr>
          <p:nvPr/>
        </p:nvSpPr>
        <p:spPr bwMode="auto">
          <a:xfrm>
            <a:off x="3255963" y="3425825"/>
            <a:ext cx="485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CC66FF"/>
                </a:solidFill>
              </a:rPr>
              <a:t>2,56</a:t>
            </a:r>
          </a:p>
        </p:txBody>
      </p:sp>
      <p:sp>
        <p:nvSpPr>
          <p:cNvPr id="85038" name="Text Box 50"/>
          <p:cNvSpPr txBox="1">
            <a:spLocks noChangeArrowheads="1"/>
          </p:cNvSpPr>
          <p:nvPr/>
        </p:nvSpPr>
        <p:spPr bwMode="auto">
          <a:xfrm>
            <a:off x="3268663" y="1604963"/>
            <a:ext cx="485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CC66FF"/>
                </a:solidFill>
              </a:rPr>
              <a:t>2,24</a:t>
            </a:r>
          </a:p>
        </p:txBody>
      </p:sp>
      <p:sp>
        <p:nvSpPr>
          <p:cNvPr id="85039" name="Text Box 51"/>
          <p:cNvSpPr txBox="1">
            <a:spLocks noChangeArrowheads="1"/>
          </p:cNvSpPr>
          <p:nvPr/>
        </p:nvSpPr>
        <p:spPr bwMode="auto">
          <a:xfrm>
            <a:off x="2944813" y="3249613"/>
            <a:ext cx="49688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300">
                <a:solidFill>
                  <a:schemeClr val="accent2"/>
                </a:solidFill>
              </a:rPr>
              <a:t>2,24</a:t>
            </a:r>
          </a:p>
        </p:txBody>
      </p:sp>
      <p:sp>
        <p:nvSpPr>
          <p:cNvPr id="85040" name="Text Box 52"/>
          <p:cNvSpPr txBox="1">
            <a:spLocks noChangeArrowheads="1"/>
          </p:cNvSpPr>
          <p:nvPr/>
        </p:nvSpPr>
        <p:spPr bwMode="auto">
          <a:xfrm>
            <a:off x="4772025" y="3251200"/>
            <a:ext cx="49688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300">
                <a:solidFill>
                  <a:schemeClr val="accent2"/>
                </a:solidFill>
              </a:rPr>
              <a:t>8,64</a:t>
            </a:r>
          </a:p>
        </p:txBody>
      </p:sp>
      <p:sp>
        <p:nvSpPr>
          <p:cNvPr id="85041" name="Text Box 53"/>
          <p:cNvSpPr txBox="1">
            <a:spLocks noChangeArrowheads="1"/>
          </p:cNvSpPr>
          <p:nvPr/>
        </p:nvSpPr>
        <p:spPr bwMode="auto">
          <a:xfrm>
            <a:off x="6643688" y="3251200"/>
            <a:ext cx="5905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300">
                <a:solidFill>
                  <a:schemeClr val="accent2"/>
                </a:solidFill>
              </a:rPr>
              <a:t>15,04</a:t>
            </a:r>
          </a:p>
        </p:txBody>
      </p:sp>
      <p:sp>
        <p:nvSpPr>
          <p:cNvPr id="85042" name="Text Box 54"/>
          <p:cNvSpPr txBox="1">
            <a:spLocks noChangeArrowheads="1"/>
          </p:cNvSpPr>
          <p:nvPr/>
        </p:nvSpPr>
        <p:spPr bwMode="auto">
          <a:xfrm>
            <a:off x="8691563" y="3251200"/>
            <a:ext cx="496887"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300">
                <a:solidFill>
                  <a:schemeClr val="accent2"/>
                </a:solidFill>
              </a:rPr>
              <a:t>2,24</a:t>
            </a:r>
          </a:p>
        </p:txBody>
      </p:sp>
      <p:sp>
        <p:nvSpPr>
          <p:cNvPr id="85043" name="Text Box 55"/>
          <p:cNvSpPr txBox="1">
            <a:spLocks noChangeArrowheads="1"/>
          </p:cNvSpPr>
          <p:nvPr/>
        </p:nvSpPr>
        <p:spPr bwMode="auto">
          <a:xfrm>
            <a:off x="2962275" y="5054600"/>
            <a:ext cx="4953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300">
                <a:solidFill>
                  <a:schemeClr val="accent2"/>
                </a:solidFill>
              </a:rPr>
              <a:t>2,56</a:t>
            </a:r>
          </a:p>
        </p:txBody>
      </p:sp>
      <p:sp>
        <p:nvSpPr>
          <p:cNvPr id="85044" name="Text Box 56"/>
          <p:cNvSpPr txBox="1">
            <a:spLocks noChangeArrowheads="1"/>
          </p:cNvSpPr>
          <p:nvPr/>
        </p:nvSpPr>
        <p:spPr bwMode="auto">
          <a:xfrm>
            <a:off x="4741863" y="5057775"/>
            <a:ext cx="58896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300">
                <a:solidFill>
                  <a:schemeClr val="accent2"/>
                </a:solidFill>
              </a:rPr>
              <a:t>15,36</a:t>
            </a:r>
          </a:p>
        </p:txBody>
      </p:sp>
      <p:sp>
        <p:nvSpPr>
          <p:cNvPr id="85045" name="Text Box 57"/>
          <p:cNvSpPr txBox="1">
            <a:spLocks noChangeArrowheads="1"/>
          </p:cNvSpPr>
          <p:nvPr/>
        </p:nvSpPr>
        <p:spPr bwMode="auto">
          <a:xfrm>
            <a:off x="6657975" y="5057775"/>
            <a:ext cx="588963"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300">
                <a:solidFill>
                  <a:schemeClr val="accent2"/>
                </a:solidFill>
              </a:rPr>
              <a:t>23,36</a:t>
            </a:r>
          </a:p>
        </p:txBody>
      </p:sp>
      <p:sp>
        <p:nvSpPr>
          <p:cNvPr id="85046" name="Text Box 58"/>
          <p:cNvSpPr txBox="1">
            <a:spLocks noChangeArrowheads="1"/>
          </p:cNvSpPr>
          <p:nvPr/>
        </p:nvSpPr>
        <p:spPr bwMode="auto">
          <a:xfrm>
            <a:off x="8707438" y="5057775"/>
            <a:ext cx="496887"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300">
                <a:solidFill>
                  <a:schemeClr val="accent2"/>
                </a:solidFill>
              </a:rPr>
              <a:t>7,36</a:t>
            </a:r>
          </a:p>
        </p:txBody>
      </p:sp>
      <p:grpSp>
        <p:nvGrpSpPr>
          <p:cNvPr id="1607739" name="Group 59"/>
          <p:cNvGrpSpPr>
            <a:grpSpLocks/>
          </p:cNvGrpSpPr>
          <p:nvPr/>
        </p:nvGrpSpPr>
        <p:grpSpPr bwMode="auto">
          <a:xfrm>
            <a:off x="3297238" y="5240338"/>
            <a:ext cx="3736975" cy="277812"/>
            <a:chOff x="2233" y="3214"/>
            <a:chExt cx="2455" cy="181"/>
          </a:xfrm>
        </p:grpSpPr>
        <p:sp>
          <p:nvSpPr>
            <p:cNvPr id="85159" name="Rectangle 60"/>
            <p:cNvSpPr>
              <a:spLocks noChangeArrowheads="1"/>
            </p:cNvSpPr>
            <p:nvPr/>
          </p:nvSpPr>
          <p:spPr bwMode="auto">
            <a:xfrm>
              <a:off x="3469" y="3243"/>
              <a:ext cx="243" cy="10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nvGrpSpPr>
            <p:cNvPr id="85160" name="Group 61"/>
            <p:cNvGrpSpPr>
              <a:grpSpLocks/>
            </p:cNvGrpSpPr>
            <p:nvPr/>
          </p:nvGrpSpPr>
          <p:grpSpPr bwMode="auto">
            <a:xfrm>
              <a:off x="2233" y="3214"/>
              <a:ext cx="1021" cy="181"/>
              <a:chOff x="3425" y="3220"/>
              <a:chExt cx="1021" cy="181"/>
            </a:xfrm>
          </p:grpSpPr>
          <p:sp>
            <p:nvSpPr>
              <p:cNvPr id="85166" name="Text Box 62"/>
              <p:cNvSpPr txBox="1">
                <a:spLocks noChangeArrowheads="1"/>
              </p:cNvSpPr>
              <p:nvPr/>
            </p:nvSpPr>
            <p:spPr bwMode="auto">
              <a:xfrm>
                <a:off x="4182" y="3220"/>
                <a:ext cx="264"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7,2</a:t>
                </a:r>
              </a:p>
            </p:txBody>
          </p:sp>
          <p:sp>
            <p:nvSpPr>
              <p:cNvPr id="85167" name="Text Box 63"/>
              <p:cNvSpPr txBox="1">
                <a:spLocks noChangeArrowheads="1"/>
              </p:cNvSpPr>
              <p:nvPr/>
            </p:nvSpPr>
            <p:spPr bwMode="auto">
              <a:xfrm>
                <a:off x="3931" y="3220"/>
                <a:ext cx="264"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7,2</a:t>
                </a:r>
              </a:p>
            </p:txBody>
          </p:sp>
          <p:sp>
            <p:nvSpPr>
              <p:cNvPr id="85168" name="Text Box 64"/>
              <p:cNvSpPr txBox="1">
                <a:spLocks noChangeArrowheads="1"/>
              </p:cNvSpPr>
              <p:nvPr/>
            </p:nvSpPr>
            <p:spPr bwMode="auto">
              <a:xfrm>
                <a:off x="3660" y="3220"/>
                <a:ext cx="264"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7,2</a:t>
                </a:r>
              </a:p>
            </p:txBody>
          </p:sp>
          <p:sp>
            <p:nvSpPr>
              <p:cNvPr id="85169" name="Text Box 65"/>
              <p:cNvSpPr txBox="1">
                <a:spLocks noChangeArrowheads="1"/>
              </p:cNvSpPr>
              <p:nvPr/>
            </p:nvSpPr>
            <p:spPr bwMode="auto">
              <a:xfrm>
                <a:off x="3425" y="3220"/>
                <a:ext cx="264"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2,4</a:t>
                </a:r>
              </a:p>
            </p:txBody>
          </p:sp>
        </p:grpSp>
        <p:sp>
          <p:nvSpPr>
            <p:cNvPr id="85161" name="Rectangle 66"/>
            <p:cNvSpPr>
              <a:spLocks noChangeArrowheads="1"/>
            </p:cNvSpPr>
            <p:nvPr/>
          </p:nvSpPr>
          <p:spPr bwMode="auto">
            <a:xfrm>
              <a:off x="3226" y="3251"/>
              <a:ext cx="243" cy="1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62" name="Rectangle 67"/>
            <p:cNvSpPr>
              <a:spLocks noChangeArrowheads="1"/>
            </p:cNvSpPr>
            <p:nvPr/>
          </p:nvSpPr>
          <p:spPr bwMode="auto">
            <a:xfrm>
              <a:off x="3703" y="3243"/>
              <a:ext cx="243" cy="10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63" name="Rectangle 68"/>
            <p:cNvSpPr>
              <a:spLocks noChangeArrowheads="1"/>
            </p:cNvSpPr>
            <p:nvPr/>
          </p:nvSpPr>
          <p:spPr bwMode="auto">
            <a:xfrm>
              <a:off x="3961" y="3243"/>
              <a:ext cx="243" cy="10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64" name="Rectangle 69"/>
            <p:cNvSpPr>
              <a:spLocks noChangeArrowheads="1"/>
            </p:cNvSpPr>
            <p:nvPr/>
          </p:nvSpPr>
          <p:spPr bwMode="auto">
            <a:xfrm>
              <a:off x="4203" y="3243"/>
              <a:ext cx="243" cy="10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65" name="Rectangle 70"/>
            <p:cNvSpPr>
              <a:spLocks noChangeArrowheads="1"/>
            </p:cNvSpPr>
            <p:nvPr/>
          </p:nvSpPr>
          <p:spPr bwMode="auto">
            <a:xfrm>
              <a:off x="4445" y="3243"/>
              <a:ext cx="243" cy="10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grpSp>
        <p:nvGrpSpPr>
          <p:cNvPr id="1607751" name="Group 71"/>
          <p:cNvGrpSpPr>
            <a:grpSpLocks/>
          </p:cNvGrpSpPr>
          <p:nvPr/>
        </p:nvGrpSpPr>
        <p:grpSpPr bwMode="auto">
          <a:xfrm>
            <a:off x="4773613" y="5567363"/>
            <a:ext cx="4111625" cy="277812"/>
            <a:chOff x="3197" y="3428"/>
            <a:chExt cx="2700" cy="181"/>
          </a:xfrm>
        </p:grpSpPr>
        <p:grpSp>
          <p:nvGrpSpPr>
            <p:cNvPr id="85147" name="Group 72"/>
            <p:cNvGrpSpPr>
              <a:grpSpLocks/>
            </p:cNvGrpSpPr>
            <p:nvPr/>
          </p:nvGrpSpPr>
          <p:grpSpPr bwMode="auto">
            <a:xfrm>
              <a:off x="3197" y="3428"/>
              <a:ext cx="1240" cy="181"/>
              <a:chOff x="1737" y="3212"/>
              <a:chExt cx="1240" cy="181"/>
            </a:xfrm>
          </p:grpSpPr>
          <p:grpSp>
            <p:nvGrpSpPr>
              <p:cNvPr id="85153" name="Group 73"/>
              <p:cNvGrpSpPr>
                <a:grpSpLocks/>
              </p:cNvGrpSpPr>
              <p:nvPr/>
            </p:nvGrpSpPr>
            <p:grpSpPr bwMode="auto">
              <a:xfrm>
                <a:off x="1737" y="3212"/>
                <a:ext cx="1021" cy="181"/>
                <a:chOff x="3425" y="3220"/>
                <a:chExt cx="1021" cy="181"/>
              </a:xfrm>
            </p:grpSpPr>
            <p:sp>
              <p:nvSpPr>
                <p:cNvPr id="85155" name="Text Box 74"/>
                <p:cNvSpPr txBox="1">
                  <a:spLocks noChangeArrowheads="1"/>
                </p:cNvSpPr>
                <p:nvPr/>
              </p:nvSpPr>
              <p:spPr bwMode="auto">
                <a:xfrm>
                  <a:off x="4182" y="3220"/>
                  <a:ext cx="264"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7,2</a:t>
                  </a:r>
                </a:p>
              </p:txBody>
            </p:sp>
            <p:sp>
              <p:nvSpPr>
                <p:cNvPr id="85156" name="Text Box 75"/>
                <p:cNvSpPr txBox="1">
                  <a:spLocks noChangeArrowheads="1"/>
                </p:cNvSpPr>
                <p:nvPr/>
              </p:nvSpPr>
              <p:spPr bwMode="auto">
                <a:xfrm>
                  <a:off x="3931" y="3220"/>
                  <a:ext cx="26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7,2</a:t>
                  </a:r>
                </a:p>
              </p:txBody>
            </p:sp>
            <p:sp>
              <p:nvSpPr>
                <p:cNvPr id="85157" name="Text Box 76"/>
                <p:cNvSpPr txBox="1">
                  <a:spLocks noChangeArrowheads="1"/>
                </p:cNvSpPr>
                <p:nvPr/>
              </p:nvSpPr>
              <p:spPr bwMode="auto">
                <a:xfrm>
                  <a:off x="3660" y="3220"/>
                  <a:ext cx="26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7,2</a:t>
                  </a:r>
                </a:p>
              </p:txBody>
            </p:sp>
            <p:sp>
              <p:nvSpPr>
                <p:cNvPr id="85158" name="Text Box 77"/>
                <p:cNvSpPr txBox="1">
                  <a:spLocks noChangeArrowheads="1"/>
                </p:cNvSpPr>
                <p:nvPr/>
              </p:nvSpPr>
              <p:spPr bwMode="auto">
                <a:xfrm>
                  <a:off x="3425" y="3220"/>
                  <a:ext cx="264"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2,4</a:t>
                  </a:r>
                </a:p>
              </p:txBody>
            </p:sp>
          </p:grpSp>
          <p:sp>
            <p:nvSpPr>
              <p:cNvPr id="85154" name="Rectangle 78"/>
              <p:cNvSpPr>
                <a:spLocks noChangeArrowheads="1"/>
              </p:cNvSpPr>
              <p:nvPr/>
            </p:nvSpPr>
            <p:spPr bwMode="auto">
              <a:xfrm>
                <a:off x="2734" y="3253"/>
                <a:ext cx="243" cy="1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sp>
          <p:nvSpPr>
            <p:cNvPr id="85148" name="Rectangle 79"/>
            <p:cNvSpPr>
              <a:spLocks noChangeArrowheads="1"/>
            </p:cNvSpPr>
            <p:nvPr/>
          </p:nvSpPr>
          <p:spPr bwMode="auto">
            <a:xfrm>
              <a:off x="4685" y="3461"/>
              <a:ext cx="243" cy="10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49" name="Rectangle 80"/>
            <p:cNvSpPr>
              <a:spLocks noChangeArrowheads="1"/>
            </p:cNvSpPr>
            <p:nvPr/>
          </p:nvSpPr>
          <p:spPr bwMode="auto">
            <a:xfrm>
              <a:off x="4926" y="3461"/>
              <a:ext cx="243" cy="10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50" name="Rectangle 81"/>
            <p:cNvSpPr>
              <a:spLocks noChangeArrowheads="1"/>
            </p:cNvSpPr>
            <p:nvPr/>
          </p:nvSpPr>
          <p:spPr bwMode="auto">
            <a:xfrm>
              <a:off x="5173" y="3465"/>
              <a:ext cx="243" cy="10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51" name="Rectangle 82"/>
            <p:cNvSpPr>
              <a:spLocks noChangeArrowheads="1"/>
            </p:cNvSpPr>
            <p:nvPr/>
          </p:nvSpPr>
          <p:spPr bwMode="auto">
            <a:xfrm>
              <a:off x="5414" y="3465"/>
              <a:ext cx="243" cy="10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52" name="Rectangle 83"/>
            <p:cNvSpPr>
              <a:spLocks noChangeArrowheads="1"/>
            </p:cNvSpPr>
            <p:nvPr/>
          </p:nvSpPr>
          <p:spPr bwMode="auto">
            <a:xfrm>
              <a:off x="5654" y="3465"/>
              <a:ext cx="243" cy="10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grpSp>
        <p:nvGrpSpPr>
          <p:cNvPr id="1607764" name="Group 84"/>
          <p:cNvGrpSpPr>
            <a:grpSpLocks/>
          </p:cNvGrpSpPr>
          <p:nvPr/>
        </p:nvGrpSpPr>
        <p:grpSpPr bwMode="auto">
          <a:xfrm>
            <a:off x="2220913" y="5899150"/>
            <a:ext cx="1838325" cy="271463"/>
            <a:chOff x="1520" y="3644"/>
            <a:chExt cx="1207" cy="178"/>
          </a:xfrm>
        </p:grpSpPr>
        <p:sp>
          <p:nvSpPr>
            <p:cNvPr id="85145" name="Rectangle 85"/>
            <p:cNvSpPr>
              <a:spLocks noChangeArrowheads="1"/>
            </p:cNvSpPr>
            <p:nvPr/>
          </p:nvSpPr>
          <p:spPr bwMode="auto">
            <a:xfrm>
              <a:off x="1520" y="3689"/>
              <a:ext cx="1207" cy="83"/>
            </a:xfrm>
            <a:prstGeom prst="rect">
              <a:avLst/>
            </a:prstGeom>
            <a:solidFill>
              <a:schemeClr val="bg1"/>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46" name="Text Box 86"/>
            <p:cNvSpPr txBox="1">
              <a:spLocks noChangeArrowheads="1"/>
            </p:cNvSpPr>
            <p:nvPr/>
          </p:nvSpPr>
          <p:spPr bwMode="auto">
            <a:xfrm>
              <a:off x="1979" y="3644"/>
              <a:ext cx="295" cy="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a:solidFill>
                    <a:schemeClr val="accent2"/>
                  </a:solidFill>
                </a:rPr>
                <a:t>9,6</a:t>
              </a:r>
            </a:p>
          </p:txBody>
        </p:sp>
      </p:grpSp>
      <p:grpSp>
        <p:nvGrpSpPr>
          <p:cNvPr id="1607767" name="Group 87"/>
          <p:cNvGrpSpPr>
            <a:grpSpLocks/>
          </p:cNvGrpSpPr>
          <p:nvPr/>
        </p:nvGrpSpPr>
        <p:grpSpPr bwMode="auto">
          <a:xfrm>
            <a:off x="4081463" y="5899150"/>
            <a:ext cx="1838325" cy="271463"/>
            <a:chOff x="2742" y="3644"/>
            <a:chExt cx="1207" cy="178"/>
          </a:xfrm>
        </p:grpSpPr>
        <p:sp>
          <p:nvSpPr>
            <p:cNvPr id="85143" name="Rectangle 88"/>
            <p:cNvSpPr>
              <a:spLocks noChangeArrowheads="1"/>
            </p:cNvSpPr>
            <p:nvPr/>
          </p:nvSpPr>
          <p:spPr bwMode="auto">
            <a:xfrm>
              <a:off x="2742" y="3689"/>
              <a:ext cx="1207" cy="83"/>
            </a:xfrm>
            <a:prstGeom prst="rect">
              <a:avLst/>
            </a:prstGeom>
            <a:solidFill>
              <a:schemeClr val="bg1"/>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44" name="Text Box 89"/>
            <p:cNvSpPr txBox="1">
              <a:spLocks noChangeArrowheads="1"/>
            </p:cNvSpPr>
            <p:nvPr/>
          </p:nvSpPr>
          <p:spPr bwMode="auto">
            <a:xfrm>
              <a:off x="3201" y="3644"/>
              <a:ext cx="346" cy="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a:solidFill>
                    <a:schemeClr val="accent2"/>
                  </a:solidFill>
                </a:rPr>
                <a:t>31,2</a:t>
              </a:r>
            </a:p>
          </p:txBody>
        </p:sp>
      </p:grpSp>
      <p:grpSp>
        <p:nvGrpSpPr>
          <p:cNvPr id="1607773" name="Group 93"/>
          <p:cNvGrpSpPr>
            <a:grpSpLocks/>
          </p:cNvGrpSpPr>
          <p:nvPr/>
        </p:nvGrpSpPr>
        <p:grpSpPr bwMode="auto">
          <a:xfrm>
            <a:off x="5945188" y="5886450"/>
            <a:ext cx="1838325" cy="271463"/>
            <a:chOff x="2742" y="3644"/>
            <a:chExt cx="1207" cy="158"/>
          </a:xfrm>
        </p:grpSpPr>
        <p:sp>
          <p:nvSpPr>
            <p:cNvPr id="85141" name="Rectangle 94"/>
            <p:cNvSpPr>
              <a:spLocks noChangeArrowheads="1"/>
            </p:cNvSpPr>
            <p:nvPr/>
          </p:nvSpPr>
          <p:spPr bwMode="auto">
            <a:xfrm>
              <a:off x="2742" y="3689"/>
              <a:ext cx="1207" cy="83"/>
            </a:xfrm>
            <a:prstGeom prst="rect">
              <a:avLst/>
            </a:prstGeom>
            <a:solidFill>
              <a:schemeClr val="bg1"/>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42" name="Text Box 95"/>
            <p:cNvSpPr txBox="1">
              <a:spLocks noChangeArrowheads="1"/>
            </p:cNvSpPr>
            <p:nvPr/>
          </p:nvSpPr>
          <p:spPr bwMode="auto">
            <a:xfrm>
              <a:off x="3201" y="3644"/>
              <a:ext cx="346" cy="1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a:solidFill>
                    <a:schemeClr val="accent2"/>
                  </a:solidFill>
                </a:rPr>
                <a:t>31,2</a:t>
              </a:r>
            </a:p>
          </p:txBody>
        </p:sp>
      </p:grpSp>
      <p:grpSp>
        <p:nvGrpSpPr>
          <p:cNvPr id="1607776" name="Group 96"/>
          <p:cNvGrpSpPr>
            <a:grpSpLocks/>
          </p:cNvGrpSpPr>
          <p:nvPr/>
        </p:nvGrpSpPr>
        <p:grpSpPr bwMode="auto">
          <a:xfrm>
            <a:off x="7802563" y="5886450"/>
            <a:ext cx="1836737" cy="271463"/>
            <a:chOff x="2742" y="3644"/>
            <a:chExt cx="1207" cy="158"/>
          </a:xfrm>
        </p:grpSpPr>
        <p:sp>
          <p:nvSpPr>
            <p:cNvPr id="85139" name="Rectangle 97"/>
            <p:cNvSpPr>
              <a:spLocks noChangeArrowheads="1"/>
            </p:cNvSpPr>
            <p:nvPr/>
          </p:nvSpPr>
          <p:spPr bwMode="auto">
            <a:xfrm>
              <a:off x="2742" y="3689"/>
              <a:ext cx="1207" cy="83"/>
            </a:xfrm>
            <a:prstGeom prst="rect">
              <a:avLst/>
            </a:prstGeom>
            <a:solidFill>
              <a:schemeClr val="bg1"/>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40" name="Text Box 98"/>
            <p:cNvSpPr txBox="1">
              <a:spLocks noChangeArrowheads="1"/>
            </p:cNvSpPr>
            <p:nvPr/>
          </p:nvSpPr>
          <p:spPr bwMode="auto">
            <a:xfrm>
              <a:off x="3201" y="3644"/>
              <a:ext cx="346" cy="1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a:solidFill>
                    <a:schemeClr val="accent2"/>
                  </a:solidFill>
                </a:rPr>
                <a:t>24</a:t>
              </a:r>
            </a:p>
          </p:txBody>
        </p:sp>
      </p:grpSp>
      <p:sp>
        <p:nvSpPr>
          <p:cNvPr id="85053" name="Rectangle 179"/>
          <p:cNvSpPr>
            <a:spLocks noChangeArrowheads="1"/>
          </p:cNvSpPr>
          <p:nvPr/>
        </p:nvSpPr>
        <p:spPr bwMode="auto">
          <a:xfrm>
            <a:off x="446088" y="207963"/>
            <a:ext cx="8923337" cy="1049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54" name="Line 139"/>
          <p:cNvSpPr>
            <a:spLocks noChangeShapeType="1"/>
          </p:cNvSpPr>
          <p:nvPr/>
        </p:nvSpPr>
        <p:spPr bwMode="auto">
          <a:xfrm>
            <a:off x="446088" y="207963"/>
            <a:ext cx="1587" cy="1049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055" name="Rectangle 140"/>
          <p:cNvSpPr>
            <a:spLocks noChangeArrowheads="1"/>
          </p:cNvSpPr>
          <p:nvPr/>
        </p:nvSpPr>
        <p:spPr bwMode="auto">
          <a:xfrm>
            <a:off x="446088" y="207963"/>
            <a:ext cx="12700" cy="1049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56" name="Line 141"/>
          <p:cNvSpPr>
            <a:spLocks noChangeShapeType="1"/>
          </p:cNvSpPr>
          <p:nvPr/>
        </p:nvSpPr>
        <p:spPr bwMode="auto">
          <a:xfrm>
            <a:off x="1930400" y="220663"/>
            <a:ext cx="1588" cy="10366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057" name="Rectangle 142"/>
          <p:cNvSpPr>
            <a:spLocks noChangeArrowheads="1"/>
          </p:cNvSpPr>
          <p:nvPr/>
        </p:nvSpPr>
        <p:spPr bwMode="auto">
          <a:xfrm>
            <a:off x="1930400" y="220663"/>
            <a:ext cx="14288" cy="1036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58" name="Line 143"/>
          <p:cNvSpPr>
            <a:spLocks noChangeShapeType="1"/>
          </p:cNvSpPr>
          <p:nvPr/>
        </p:nvSpPr>
        <p:spPr bwMode="auto">
          <a:xfrm>
            <a:off x="3416300" y="220663"/>
            <a:ext cx="1588" cy="10366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059" name="Rectangle 144"/>
          <p:cNvSpPr>
            <a:spLocks noChangeArrowheads="1"/>
          </p:cNvSpPr>
          <p:nvPr/>
        </p:nvSpPr>
        <p:spPr bwMode="auto">
          <a:xfrm>
            <a:off x="3416300" y="220663"/>
            <a:ext cx="12700" cy="1036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60" name="Line 145"/>
          <p:cNvSpPr>
            <a:spLocks noChangeShapeType="1"/>
          </p:cNvSpPr>
          <p:nvPr/>
        </p:nvSpPr>
        <p:spPr bwMode="auto">
          <a:xfrm>
            <a:off x="4900613" y="220663"/>
            <a:ext cx="1587" cy="10366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061" name="Rectangle 146"/>
          <p:cNvSpPr>
            <a:spLocks noChangeArrowheads="1"/>
          </p:cNvSpPr>
          <p:nvPr/>
        </p:nvSpPr>
        <p:spPr bwMode="auto">
          <a:xfrm>
            <a:off x="4900613" y="220663"/>
            <a:ext cx="14287" cy="1036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62" name="Line 147"/>
          <p:cNvSpPr>
            <a:spLocks noChangeShapeType="1"/>
          </p:cNvSpPr>
          <p:nvPr/>
        </p:nvSpPr>
        <p:spPr bwMode="auto">
          <a:xfrm>
            <a:off x="6386513" y="220663"/>
            <a:ext cx="1587" cy="10366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063" name="Rectangle 148"/>
          <p:cNvSpPr>
            <a:spLocks noChangeArrowheads="1"/>
          </p:cNvSpPr>
          <p:nvPr/>
        </p:nvSpPr>
        <p:spPr bwMode="auto">
          <a:xfrm>
            <a:off x="6386513" y="220663"/>
            <a:ext cx="12700" cy="1036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64" name="Line 149"/>
          <p:cNvSpPr>
            <a:spLocks noChangeShapeType="1"/>
          </p:cNvSpPr>
          <p:nvPr/>
        </p:nvSpPr>
        <p:spPr bwMode="auto">
          <a:xfrm>
            <a:off x="7870825" y="220663"/>
            <a:ext cx="1588" cy="10366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065" name="Rectangle 150"/>
          <p:cNvSpPr>
            <a:spLocks noChangeArrowheads="1"/>
          </p:cNvSpPr>
          <p:nvPr/>
        </p:nvSpPr>
        <p:spPr bwMode="auto">
          <a:xfrm>
            <a:off x="7870825" y="220663"/>
            <a:ext cx="14288" cy="1036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66" name="Line 151"/>
          <p:cNvSpPr>
            <a:spLocks noChangeShapeType="1"/>
          </p:cNvSpPr>
          <p:nvPr/>
        </p:nvSpPr>
        <p:spPr bwMode="auto">
          <a:xfrm>
            <a:off x="9356725" y="220663"/>
            <a:ext cx="1588" cy="10366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067" name="Rectangle 152"/>
          <p:cNvSpPr>
            <a:spLocks noChangeArrowheads="1"/>
          </p:cNvSpPr>
          <p:nvPr/>
        </p:nvSpPr>
        <p:spPr bwMode="auto">
          <a:xfrm>
            <a:off x="9356725" y="220663"/>
            <a:ext cx="12700" cy="1036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68" name="Line 153"/>
          <p:cNvSpPr>
            <a:spLocks noChangeShapeType="1"/>
          </p:cNvSpPr>
          <p:nvPr/>
        </p:nvSpPr>
        <p:spPr bwMode="auto">
          <a:xfrm>
            <a:off x="458788" y="207963"/>
            <a:ext cx="89106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069" name="Rectangle 154"/>
          <p:cNvSpPr>
            <a:spLocks noChangeArrowheads="1"/>
          </p:cNvSpPr>
          <p:nvPr/>
        </p:nvSpPr>
        <p:spPr bwMode="auto">
          <a:xfrm>
            <a:off x="458788" y="207963"/>
            <a:ext cx="89106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70" name="Line 155"/>
          <p:cNvSpPr>
            <a:spLocks noChangeShapeType="1"/>
          </p:cNvSpPr>
          <p:nvPr/>
        </p:nvSpPr>
        <p:spPr bwMode="auto">
          <a:xfrm>
            <a:off x="458788" y="554038"/>
            <a:ext cx="89106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071" name="Rectangle 156"/>
          <p:cNvSpPr>
            <a:spLocks noChangeArrowheads="1"/>
          </p:cNvSpPr>
          <p:nvPr/>
        </p:nvSpPr>
        <p:spPr bwMode="auto">
          <a:xfrm>
            <a:off x="458788" y="554038"/>
            <a:ext cx="89106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72" name="Line 157"/>
          <p:cNvSpPr>
            <a:spLocks noChangeShapeType="1"/>
          </p:cNvSpPr>
          <p:nvPr/>
        </p:nvSpPr>
        <p:spPr bwMode="auto">
          <a:xfrm>
            <a:off x="458788" y="898525"/>
            <a:ext cx="89106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073" name="Rectangle 158"/>
          <p:cNvSpPr>
            <a:spLocks noChangeArrowheads="1"/>
          </p:cNvSpPr>
          <p:nvPr/>
        </p:nvSpPr>
        <p:spPr bwMode="auto">
          <a:xfrm>
            <a:off x="458788" y="898525"/>
            <a:ext cx="89106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74" name="Line 159"/>
          <p:cNvSpPr>
            <a:spLocks noChangeShapeType="1"/>
          </p:cNvSpPr>
          <p:nvPr/>
        </p:nvSpPr>
        <p:spPr bwMode="auto">
          <a:xfrm>
            <a:off x="458788" y="1244600"/>
            <a:ext cx="89106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075" name="Rectangle 160"/>
          <p:cNvSpPr>
            <a:spLocks noChangeArrowheads="1"/>
          </p:cNvSpPr>
          <p:nvPr/>
        </p:nvSpPr>
        <p:spPr bwMode="auto">
          <a:xfrm>
            <a:off x="458788" y="1244600"/>
            <a:ext cx="89106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76" name="Rectangle 161"/>
          <p:cNvSpPr>
            <a:spLocks noChangeArrowheads="1"/>
          </p:cNvSpPr>
          <p:nvPr/>
        </p:nvSpPr>
        <p:spPr bwMode="auto">
          <a:xfrm>
            <a:off x="681038" y="269875"/>
            <a:ext cx="11731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latin typeface="Eras Bold ITC" pitchFamily="34" charset="0"/>
              </a:rPr>
              <a:t>O.F. N° :</a:t>
            </a:r>
            <a:endParaRPr lang="fr-FR" altLang="fr-FR" sz="2000"/>
          </a:p>
        </p:txBody>
      </p:sp>
      <p:sp>
        <p:nvSpPr>
          <p:cNvPr id="85077" name="Rectangle 162"/>
          <p:cNvSpPr>
            <a:spLocks noChangeArrowheads="1"/>
          </p:cNvSpPr>
          <p:nvPr/>
        </p:nvSpPr>
        <p:spPr bwMode="auto">
          <a:xfrm>
            <a:off x="2112963" y="269875"/>
            <a:ext cx="12509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latin typeface="Eras Bold ITC" pitchFamily="34" charset="0"/>
              </a:rPr>
              <a:t>ARTICLE</a:t>
            </a:r>
            <a:endParaRPr lang="fr-FR" altLang="fr-FR" sz="2000"/>
          </a:p>
        </p:txBody>
      </p:sp>
      <p:sp>
        <p:nvSpPr>
          <p:cNvPr id="85078" name="Rectangle 163"/>
          <p:cNvSpPr>
            <a:spLocks noChangeArrowheads="1"/>
          </p:cNvSpPr>
          <p:nvPr/>
        </p:nvSpPr>
        <p:spPr bwMode="auto">
          <a:xfrm>
            <a:off x="3441700" y="269875"/>
            <a:ext cx="14335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latin typeface="Eras Bold ITC" pitchFamily="34" charset="0"/>
              </a:rPr>
              <a:t>QUANTITE</a:t>
            </a:r>
            <a:endParaRPr lang="fr-FR" altLang="fr-FR" sz="2000"/>
          </a:p>
        </p:txBody>
      </p:sp>
      <p:sp>
        <p:nvSpPr>
          <p:cNvPr id="85079" name="Rectangle 164"/>
          <p:cNvSpPr>
            <a:spLocks noChangeArrowheads="1"/>
          </p:cNvSpPr>
          <p:nvPr/>
        </p:nvSpPr>
        <p:spPr bwMode="auto">
          <a:xfrm>
            <a:off x="5187950" y="269875"/>
            <a:ext cx="1016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latin typeface="Eras Bold ITC" pitchFamily="34" charset="0"/>
              </a:rPr>
              <a:t>DEBUT</a:t>
            </a:r>
            <a:endParaRPr lang="fr-FR" altLang="fr-FR" sz="2000"/>
          </a:p>
        </p:txBody>
      </p:sp>
      <p:sp>
        <p:nvSpPr>
          <p:cNvPr id="85080" name="Rectangle 165"/>
          <p:cNvSpPr>
            <a:spLocks noChangeArrowheads="1"/>
          </p:cNvSpPr>
          <p:nvPr/>
        </p:nvSpPr>
        <p:spPr bwMode="auto">
          <a:xfrm>
            <a:off x="6907213" y="269875"/>
            <a:ext cx="5476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latin typeface="Eras Bold ITC" pitchFamily="34" charset="0"/>
              </a:rPr>
              <a:t>FIN</a:t>
            </a:r>
            <a:endParaRPr lang="fr-FR" altLang="fr-FR" sz="2000"/>
          </a:p>
        </p:txBody>
      </p:sp>
      <p:sp>
        <p:nvSpPr>
          <p:cNvPr id="85081" name="Rectangle 166"/>
          <p:cNvSpPr>
            <a:spLocks noChangeArrowheads="1"/>
          </p:cNvSpPr>
          <p:nvPr/>
        </p:nvSpPr>
        <p:spPr bwMode="auto">
          <a:xfrm>
            <a:off x="8093075" y="269875"/>
            <a:ext cx="11207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latin typeface="Eras Bold ITC" pitchFamily="34" charset="0"/>
              </a:rPr>
              <a:t>STATUT</a:t>
            </a:r>
            <a:endParaRPr lang="fr-FR" altLang="fr-FR" sz="2000"/>
          </a:p>
        </p:txBody>
      </p:sp>
      <p:sp>
        <p:nvSpPr>
          <p:cNvPr id="85082" name="Rectangle 167"/>
          <p:cNvSpPr>
            <a:spLocks noChangeArrowheads="1"/>
          </p:cNvSpPr>
          <p:nvPr/>
        </p:nvSpPr>
        <p:spPr bwMode="auto">
          <a:xfrm>
            <a:off x="1149350" y="615950"/>
            <a:ext cx="168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FF6600"/>
                </a:solidFill>
                <a:latin typeface="Eras Bold ITC" pitchFamily="34" charset="0"/>
              </a:rPr>
              <a:t>7</a:t>
            </a:r>
            <a:endParaRPr lang="fr-FR" altLang="fr-FR" sz="2000">
              <a:solidFill>
                <a:srgbClr val="FF6600"/>
              </a:solidFill>
            </a:endParaRPr>
          </a:p>
        </p:txBody>
      </p:sp>
      <p:sp>
        <p:nvSpPr>
          <p:cNvPr id="85083" name="Rectangle 168"/>
          <p:cNvSpPr>
            <a:spLocks noChangeArrowheads="1"/>
          </p:cNvSpPr>
          <p:nvPr/>
        </p:nvSpPr>
        <p:spPr bwMode="auto">
          <a:xfrm>
            <a:off x="2449513" y="6159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FF6600"/>
                </a:solidFill>
                <a:latin typeface="Eras Bold ITC" pitchFamily="34" charset="0"/>
              </a:rPr>
              <a:t>EMV</a:t>
            </a:r>
            <a:endParaRPr lang="fr-FR" altLang="fr-FR" sz="2000">
              <a:solidFill>
                <a:srgbClr val="FF6600"/>
              </a:solidFill>
            </a:endParaRPr>
          </a:p>
        </p:txBody>
      </p:sp>
      <p:sp>
        <p:nvSpPr>
          <p:cNvPr id="85084" name="Rectangle 169"/>
          <p:cNvSpPr>
            <a:spLocks noChangeArrowheads="1"/>
          </p:cNvSpPr>
          <p:nvPr/>
        </p:nvSpPr>
        <p:spPr bwMode="auto">
          <a:xfrm>
            <a:off x="4089400" y="61595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FF6600"/>
                </a:solidFill>
                <a:latin typeface="Eras Bold ITC" pitchFamily="34" charset="0"/>
              </a:rPr>
              <a:t>50</a:t>
            </a:r>
            <a:endParaRPr lang="fr-FR" altLang="fr-FR" sz="2000">
              <a:solidFill>
                <a:srgbClr val="FF6600"/>
              </a:solidFill>
            </a:endParaRPr>
          </a:p>
        </p:txBody>
      </p:sp>
      <p:sp>
        <p:nvSpPr>
          <p:cNvPr id="85085" name="Rectangle 170"/>
          <p:cNvSpPr>
            <a:spLocks noChangeArrowheads="1"/>
          </p:cNvSpPr>
          <p:nvPr/>
        </p:nvSpPr>
        <p:spPr bwMode="auto">
          <a:xfrm>
            <a:off x="5024438" y="615950"/>
            <a:ext cx="1317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a:solidFill>
                  <a:srgbClr val="FF6600"/>
                </a:solidFill>
              </a:rPr>
              <a:t>07/03 -&gt; 29/02</a:t>
            </a:r>
          </a:p>
        </p:txBody>
      </p:sp>
      <p:sp>
        <p:nvSpPr>
          <p:cNvPr id="85086" name="Rectangle 171"/>
          <p:cNvSpPr>
            <a:spLocks noChangeArrowheads="1"/>
          </p:cNvSpPr>
          <p:nvPr/>
        </p:nvSpPr>
        <p:spPr bwMode="auto">
          <a:xfrm>
            <a:off x="6508750" y="615950"/>
            <a:ext cx="1317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a:solidFill>
                  <a:srgbClr val="FF6600"/>
                </a:solidFill>
              </a:rPr>
              <a:t>15/03 -&gt; 08/03</a:t>
            </a:r>
          </a:p>
        </p:txBody>
      </p:sp>
      <p:sp>
        <p:nvSpPr>
          <p:cNvPr id="85087" name="Rectangle 172"/>
          <p:cNvSpPr>
            <a:spLocks noChangeArrowheads="1"/>
          </p:cNvSpPr>
          <p:nvPr/>
        </p:nvSpPr>
        <p:spPr bwMode="auto">
          <a:xfrm>
            <a:off x="8621713" y="615950"/>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FF6600"/>
                </a:solidFill>
                <a:latin typeface="Eras Bold ITC" pitchFamily="34" charset="0"/>
              </a:rPr>
              <a:t>F</a:t>
            </a:r>
            <a:endParaRPr lang="fr-FR" altLang="fr-FR" sz="2000">
              <a:solidFill>
                <a:srgbClr val="FF6600"/>
              </a:solidFill>
            </a:endParaRPr>
          </a:p>
        </p:txBody>
      </p:sp>
      <p:sp>
        <p:nvSpPr>
          <p:cNvPr id="85088" name="Rectangle 173"/>
          <p:cNvSpPr>
            <a:spLocks noChangeArrowheads="1"/>
          </p:cNvSpPr>
          <p:nvPr/>
        </p:nvSpPr>
        <p:spPr bwMode="auto">
          <a:xfrm>
            <a:off x="1150938" y="960438"/>
            <a:ext cx="166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latin typeface="Eras Bold ITC" pitchFamily="34" charset="0"/>
              </a:rPr>
              <a:t>9</a:t>
            </a:r>
            <a:endParaRPr lang="fr-FR" altLang="fr-FR" sz="2000"/>
          </a:p>
        </p:txBody>
      </p:sp>
      <p:sp>
        <p:nvSpPr>
          <p:cNvPr id="85089" name="Rectangle 174"/>
          <p:cNvSpPr>
            <a:spLocks noChangeArrowheads="1"/>
          </p:cNvSpPr>
          <p:nvPr/>
        </p:nvSpPr>
        <p:spPr bwMode="auto">
          <a:xfrm>
            <a:off x="2387600" y="960438"/>
            <a:ext cx="6905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latin typeface="Eras Bold ITC" pitchFamily="34" charset="0"/>
              </a:rPr>
              <a:t>EMV</a:t>
            </a:r>
            <a:endParaRPr lang="fr-FR" altLang="fr-FR" sz="2000"/>
          </a:p>
        </p:txBody>
      </p:sp>
      <p:sp>
        <p:nvSpPr>
          <p:cNvPr id="85090" name="Rectangle 175"/>
          <p:cNvSpPr>
            <a:spLocks noChangeArrowheads="1"/>
          </p:cNvSpPr>
          <p:nvPr/>
        </p:nvSpPr>
        <p:spPr bwMode="auto">
          <a:xfrm>
            <a:off x="4002088" y="960438"/>
            <a:ext cx="4302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latin typeface="Eras Bold ITC" pitchFamily="34" charset="0"/>
              </a:rPr>
              <a:t>50</a:t>
            </a:r>
            <a:endParaRPr lang="fr-FR" altLang="fr-FR" sz="2000"/>
          </a:p>
        </p:txBody>
      </p:sp>
      <p:sp>
        <p:nvSpPr>
          <p:cNvPr id="85091" name="Rectangle 176"/>
          <p:cNvSpPr>
            <a:spLocks noChangeArrowheads="1"/>
          </p:cNvSpPr>
          <p:nvPr/>
        </p:nvSpPr>
        <p:spPr bwMode="auto">
          <a:xfrm>
            <a:off x="5024438" y="960438"/>
            <a:ext cx="1317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a:solidFill>
                  <a:srgbClr val="000000"/>
                </a:solidFill>
              </a:rPr>
              <a:t>14/03 -&gt; 06/03</a:t>
            </a:r>
            <a:endParaRPr lang="fr-FR" altLang="fr-FR" sz="2000"/>
          </a:p>
        </p:txBody>
      </p:sp>
      <p:sp>
        <p:nvSpPr>
          <p:cNvPr id="85092" name="Rectangle 177"/>
          <p:cNvSpPr>
            <a:spLocks noChangeArrowheads="1"/>
          </p:cNvSpPr>
          <p:nvPr/>
        </p:nvSpPr>
        <p:spPr bwMode="auto">
          <a:xfrm>
            <a:off x="6508750" y="960438"/>
            <a:ext cx="1317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600">
                <a:solidFill>
                  <a:srgbClr val="000000"/>
                </a:solidFill>
              </a:rPr>
              <a:t>22/03 -&gt; 14/03</a:t>
            </a:r>
            <a:endParaRPr lang="fr-FR" altLang="fr-FR" sz="2000"/>
          </a:p>
        </p:txBody>
      </p:sp>
      <p:sp>
        <p:nvSpPr>
          <p:cNvPr id="85093" name="Rectangle 178"/>
          <p:cNvSpPr>
            <a:spLocks noChangeArrowheads="1"/>
          </p:cNvSpPr>
          <p:nvPr/>
        </p:nvSpPr>
        <p:spPr bwMode="auto">
          <a:xfrm>
            <a:off x="8548688" y="960438"/>
            <a:ext cx="2873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a:solidFill>
                  <a:srgbClr val="000000"/>
                </a:solidFill>
                <a:latin typeface="Eras Bold ITC" pitchFamily="34" charset="0"/>
              </a:rPr>
              <a:t>F</a:t>
            </a:r>
            <a:endParaRPr lang="fr-FR" altLang="fr-FR" sz="2000"/>
          </a:p>
        </p:txBody>
      </p:sp>
      <p:sp>
        <p:nvSpPr>
          <p:cNvPr id="85094" name="Rectangle 106"/>
          <p:cNvSpPr>
            <a:spLocks noChangeArrowheads="1"/>
          </p:cNvSpPr>
          <p:nvPr/>
        </p:nvSpPr>
        <p:spPr bwMode="auto">
          <a:xfrm>
            <a:off x="4854575" y="2660650"/>
            <a:ext cx="276225" cy="1444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nvGrpSpPr>
          <p:cNvPr id="1607861" name="Group 181"/>
          <p:cNvGrpSpPr>
            <a:grpSpLocks/>
          </p:cNvGrpSpPr>
          <p:nvPr/>
        </p:nvGrpSpPr>
        <p:grpSpPr bwMode="auto">
          <a:xfrm>
            <a:off x="2112963" y="1936750"/>
            <a:ext cx="6757987" cy="3846513"/>
            <a:chOff x="1331" y="1220"/>
            <a:chExt cx="4257" cy="2423"/>
          </a:xfrm>
        </p:grpSpPr>
        <p:grpSp>
          <p:nvGrpSpPr>
            <p:cNvPr id="85124" name="Group 136"/>
            <p:cNvGrpSpPr>
              <a:grpSpLocks/>
            </p:cNvGrpSpPr>
            <p:nvPr/>
          </p:nvGrpSpPr>
          <p:grpSpPr bwMode="auto">
            <a:xfrm>
              <a:off x="1837" y="1632"/>
              <a:ext cx="3751" cy="2011"/>
              <a:chOff x="1837" y="1632"/>
              <a:chExt cx="3751" cy="2011"/>
            </a:xfrm>
          </p:grpSpPr>
          <p:sp>
            <p:nvSpPr>
              <p:cNvPr id="85126" name="Text Box 103"/>
              <p:cNvSpPr txBox="1">
                <a:spLocks noChangeArrowheads="1"/>
              </p:cNvSpPr>
              <p:nvPr/>
            </p:nvSpPr>
            <p:spPr bwMode="auto">
              <a:xfrm>
                <a:off x="2090" y="2775"/>
                <a:ext cx="25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4,8</a:t>
                </a:r>
              </a:p>
            </p:txBody>
          </p:sp>
          <p:sp>
            <p:nvSpPr>
              <p:cNvPr id="85127" name="Text Box 104"/>
              <p:cNvSpPr txBox="1">
                <a:spLocks noChangeArrowheads="1"/>
              </p:cNvSpPr>
              <p:nvPr/>
            </p:nvSpPr>
            <p:spPr bwMode="auto">
              <a:xfrm>
                <a:off x="1841" y="2775"/>
                <a:ext cx="25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1,6</a:t>
                </a:r>
              </a:p>
            </p:txBody>
          </p:sp>
          <p:sp>
            <p:nvSpPr>
              <p:cNvPr id="85128" name="Text Box 105"/>
              <p:cNvSpPr txBox="1">
                <a:spLocks noChangeArrowheads="1"/>
              </p:cNvSpPr>
              <p:nvPr/>
            </p:nvSpPr>
            <p:spPr bwMode="auto">
              <a:xfrm>
                <a:off x="1837" y="1632"/>
                <a:ext cx="25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rgbClr val="FF6600"/>
                    </a:solidFill>
                  </a:rPr>
                  <a:t>3,2</a:t>
                </a:r>
              </a:p>
            </p:txBody>
          </p:sp>
          <p:sp>
            <p:nvSpPr>
              <p:cNvPr id="85129" name="Text Box 113"/>
              <p:cNvSpPr txBox="1">
                <a:spLocks noChangeArrowheads="1"/>
              </p:cNvSpPr>
              <p:nvPr/>
            </p:nvSpPr>
            <p:spPr bwMode="auto">
              <a:xfrm>
                <a:off x="3021" y="2982"/>
                <a:ext cx="25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4,8</a:t>
                </a:r>
              </a:p>
            </p:txBody>
          </p:sp>
          <p:sp>
            <p:nvSpPr>
              <p:cNvPr id="85130" name="Text Box 114"/>
              <p:cNvSpPr txBox="1">
                <a:spLocks noChangeArrowheads="1"/>
              </p:cNvSpPr>
              <p:nvPr/>
            </p:nvSpPr>
            <p:spPr bwMode="auto">
              <a:xfrm>
                <a:off x="2798" y="2982"/>
                <a:ext cx="25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1,6</a:t>
                </a:r>
              </a:p>
            </p:txBody>
          </p:sp>
          <p:sp>
            <p:nvSpPr>
              <p:cNvPr id="85131" name="Text Box 115"/>
              <p:cNvSpPr txBox="1">
                <a:spLocks noChangeArrowheads="1"/>
              </p:cNvSpPr>
              <p:nvPr/>
            </p:nvSpPr>
            <p:spPr bwMode="auto">
              <a:xfrm>
                <a:off x="2807" y="1848"/>
                <a:ext cx="25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0" rIns="95782" bIns="47890">
                <a:spAutoFit/>
              </a:bodyPr>
              <a:lstStyle>
                <a:lvl1pPr defTabSz="957263">
                  <a:defRPr>
                    <a:solidFill>
                      <a:srgbClr val="063DE8"/>
                    </a:solidFill>
                    <a:latin typeface="Arial" panose="020B0604020202020204" pitchFamily="34" charset="0"/>
                  </a:defRPr>
                </a:lvl1pPr>
                <a:lvl2pPr marL="742950" indent="-285750" defTabSz="957263">
                  <a:defRPr>
                    <a:solidFill>
                      <a:srgbClr val="063DE8"/>
                    </a:solidFill>
                    <a:latin typeface="Arial" panose="020B0604020202020204" pitchFamily="34" charset="0"/>
                  </a:defRPr>
                </a:lvl2pPr>
                <a:lvl3pPr marL="1143000" indent="-228600" defTabSz="957263">
                  <a:defRPr>
                    <a:solidFill>
                      <a:srgbClr val="063DE8"/>
                    </a:solidFill>
                    <a:latin typeface="Arial" panose="020B0604020202020204" pitchFamily="34" charset="0"/>
                  </a:defRPr>
                </a:lvl3pPr>
                <a:lvl4pPr marL="1600200" indent="-228600" defTabSz="957263">
                  <a:defRPr>
                    <a:solidFill>
                      <a:srgbClr val="063DE8"/>
                    </a:solidFill>
                    <a:latin typeface="Arial" panose="020B0604020202020204" pitchFamily="34" charset="0"/>
                  </a:defRPr>
                </a:lvl4pPr>
                <a:lvl5pPr marL="2057400" indent="-228600" defTabSz="957263">
                  <a:defRPr>
                    <a:solidFill>
                      <a:srgbClr val="063DE8"/>
                    </a:solidFill>
                    <a:latin typeface="Arial" panose="020B0604020202020204" pitchFamily="34" charset="0"/>
                  </a:defRPr>
                </a:lvl5pPr>
                <a:lvl6pPr marL="2514600" indent="-228600" algn="ctr" defTabSz="95726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5726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5726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57263" eaLnBrk="0" fontAlgn="base" hangingPunct="0">
                  <a:spcBef>
                    <a:spcPct val="0"/>
                  </a:spcBef>
                  <a:spcAft>
                    <a:spcPct val="0"/>
                  </a:spcAft>
                  <a:defRPr>
                    <a:solidFill>
                      <a:srgbClr val="063DE8"/>
                    </a:solidFill>
                    <a:latin typeface="Arial" panose="020B0604020202020204" pitchFamily="34" charset="0"/>
                  </a:defRPr>
                </a:lvl9pPr>
              </a:lstStyle>
              <a:p>
                <a:pPr algn="l" eaLnBrk="1" hangingPunct="1"/>
                <a:r>
                  <a:rPr lang="fr-FR" altLang="fr-FR" sz="1200" b="1">
                    <a:solidFill>
                      <a:schemeClr val="tx1"/>
                    </a:solidFill>
                  </a:rPr>
                  <a:t>3,2</a:t>
                </a:r>
              </a:p>
            </p:txBody>
          </p:sp>
          <p:sp>
            <p:nvSpPr>
              <p:cNvPr id="85132" name="Rectangle 127"/>
              <p:cNvSpPr>
                <a:spLocks noChangeArrowheads="1"/>
              </p:cNvSpPr>
              <p:nvPr/>
            </p:nvSpPr>
            <p:spPr bwMode="auto">
              <a:xfrm>
                <a:off x="4431" y="3543"/>
                <a:ext cx="933" cy="100"/>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33" name="Rectangle 128"/>
              <p:cNvSpPr>
                <a:spLocks noChangeArrowheads="1"/>
              </p:cNvSpPr>
              <p:nvPr/>
            </p:nvSpPr>
            <p:spPr bwMode="auto">
              <a:xfrm>
                <a:off x="5369" y="3543"/>
                <a:ext cx="219" cy="100"/>
              </a:xfrm>
              <a:prstGeom prst="rect">
                <a:avLst/>
              </a:prstGeom>
              <a:solidFill>
                <a:schemeClr val="tx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34" name="Rectangle 129"/>
              <p:cNvSpPr>
                <a:spLocks noChangeArrowheads="1"/>
              </p:cNvSpPr>
              <p:nvPr/>
            </p:nvSpPr>
            <p:spPr bwMode="auto">
              <a:xfrm>
                <a:off x="4207" y="3025"/>
                <a:ext cx="459" cy="94"/>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35" name="Rectangle 131"/>
              <p:cNvSpPr>
                <a:spLocks noChangeArrowheads="1"/>
              </p:cNvSpPr>
              <p:nvPr/>
            </p:nvSpPr>
            <p:spPr bwMode="auto">
              <a:xfrm>
                <a:off x="3037" y="1676"/>
                <a:ext cx="224" cy="9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36" name="Rectangle 132"/>
              <p:cNvSpPr>
                <a:spLocks noChangeArrowheads="1"/>
              </p:cNvSpPr>
              <p:nvPr/>
            </p:nvSpPr>
            <p:spPr bwMode="auto">
              <a:xfrm>
                <a:off x="3261" y="3337"/>
                <a:ext cx="933" cy="100"/>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37" name="Rectangle 133"/>
              <p:cNvSpPr>
                <a:spLocks noChangeArrowheads="1"/>
              </p:cNvSpPr>
              <p:nvPr/>
            </p:nvSpPr>
            <p:spPr bwMode="auto">
              <a:xfrm>
                <a:off x="3037" y="2819"/>
                <a:ext cx="459" cy="94"/>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38" name="Rectangle 134"/>
              <p:cNvSpPr>
                <a:spLocks noChangeArrowheads="1"/>
              </p:cNvSpPr>
              <p:nvPr/>
            </p:nvSpPr>
            <p:spPr bwMode="auto">
              <a:xfrm>
                <a:off x="4194" y="3337"/>
                <a:ext cx="233" cy="100"/>
              </a:xfrm>
              <a:prstGeom prst="rect">
                <a:avLst/>
              </a:prstGeom>
              <a:solidFill>
                <a:schemeClr val="tx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sp>
          <p:nvSpPr>
            <p:cNvPr id="85125" name="Text Box 180"/>
            <p:cNvSpPr txBox="1">
              <a:spLocks noChangeArrowheads="1"/>
            </p:cNvSpPr>
            <p:nvPr/>
          </p:nvSpPr>
          <p:spPr bwMode="auto">
            <a:xfrm>
              <a:off x="1331" y="1220"/>
              <a:ext cx="1641" cy="40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b="1" dirty="0"/>
                <a:t>Décalage des besoins dépendants </a:t>
              </a:r>
              <a:r>
                <a:rPr lang="fr-FR" altLang="fr-FR" b="1" dirty="0" smtClean="0"/>
                <a:t>!</a:t>
              </a:r>
              <a:endParaRPr lang="fr-FR" altLang="fr-FR" b="1" dirty="0"/>
            </a:p>
          </p:txBody>
        </p:sp>
      </p:grpSp>
      <p:sp>
        <p:nvSpPr>
          <p:cNvPr id="85096" name="Rectangle 154"/>
          <p:cNvSpPr>
            <a:spLocks noChangeArrowheads="1"/>
          </p:cNvSpPr>
          <p:nvPr/>
        </p:nvSpPr>
        <p:spPr bwMode="auto">
          <a:xfrm>
            <a:off x="2557463" y="1317625"/>
            <a:ext cx="1182687" cy="120650"/>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97" name="Rectangle 155"/>
          <p:cNvSpPr>
            <a:spLocks noChangeArrowheads="1"/>
          </p:cNvSpPr>
          <p:nvPr/>
        </p:nvSpPr>
        <p:spPr bwMode="auto">
          <a:xfrm>
            <a:off x="4400550" y="1316038"/>
            <a:ext cx="1182688" cy="120650"/>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98" name="Rectangle 156"/>
          <p:cNvSpPr>
            <a:spLocks noChangeArrowheads="1"/>
          </p:cNvSpPr>
          <p:nvPr/>
        </p:nvSpPr>
        <p:spPr bwMode="auto">
          <a:xfrm>
            <a:off x="6240463" y="1317625"/>
            <a:ext cx="1182687" cy="120650"/>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099" name="Rectangle 157"/>
          <p:cNvSpPr>
            <a:spLocks noChangeArrowheads="1"/>
          </p:cNvSpPr>
          <p:nvPr/>
        </p:nvSpPr>
        <p:spPr bwMode="auto">
          <a:xfrm>
            <a:off x="8131175" y="1317625"/>
            <a:ext cx="1182688" cy="120650"/>
          </a:xfrm>
          <a:prstGeom prst="rect">
            <a:avLst/>
          </a:prstGeom>
          <a:solidFill>
            <a:schemeClr val="bg1"/>
          </a:solidFill>
          <a:ln w="9525" algn="ctr">
            <a:solidFill>
              <a:schemeClr val="bg1"/>
            </a:solidFill>
            <a:round/>
            <a:headEnd/>
            <a:tailEnd/>
          </a:ln>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5100" name="Rectangle 201"/>
          <p:cNvSpPr>
            <a:spLocks noChangeArrowheads="1"/>
          </p:cNvSpPr>
          <p:nvPr/>
        </p:nvSpPr>
        <p:spPr bwMode="auto">
          <a:xfrm>
            <a:off x="868363" y="1830388"/>
            <a:ext cx="400050"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a:t>
            </a:r>
          </a:p>
        </p:txBody>
      </p:sp>
      <p:sp>
        <p:nvSpPr>
          <p:cNvPr id="85101" name="Rectangle 201"/>
          <p:cNvSpPr>
            <a:spLocks noChangeArrowheads="1"/>
          </p:cNvSpPr>
          <p:nvPr/>
        </p:nvSpPr>
        <p:spPr bwMode="auto">
          <a:xfrm>
            <a:off x="868363" y="1671638"/>
            <a:ext cx="400050"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1</a:t>
            </a:r>
          </a:p>
        </p:txBody>
      </p:sp>
      <p:sp>
        <p:nvSpPr>
          <p:cNvPr id="85102" name="Rectangle 201"/>
          <p:cNvSpPr>
            <a:spLocks noChangeArrowheads="1"/>
          </p:cNvSpPr>
          <p:nvPr/>
        </p:nvSpPr>
        <p:spPr bwMode="auto">
          <a:xfrm>
            <a:off x="869950" y="2001838"/>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3</a:t>
            </a:r>
          </a:p>
        </p:txBody>
      </p:sp>
      <p:sp>
        <p:nvSpPr>
          <p:cNvPr id="85103" name="Rectangle 201"/>
          <p:cNvSpPr>
            <a:spLocks noChangeArrowheads="1"/>
          </p:cNvSpPr>
          <p:nvPr/>
        </p:nvSpPr>
        <p:spPr bwMode="auto">
          <a:xfrm>
            <a:off x="871538" y="2159000"/>
            <a:ext cx="398462"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4</a:t>
            </a:r>
          </a:p>
        </p:txBody>
      </p:sp>
      <p:sp>
        <p:nvSpPr>
          <p:cNvPr id="85104" name="Rectangle 201"/>
          <p:cNvSpPr>
            <a:spLocks noChangeArrowheads="1"/>
          </p:cNvSpPr>
          <p:nvPr/>
        </p:nvSpPr>
        <p:spPr bwMode="auto">
          <a:xfrm>
            <a:off x="866775" y="2330450"/>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a:t>
            </a:r>
          </a:p>
        </p:txBody>
      </p:sp>
      <p:sp>
        <p:nvSpPr>
          <p:cNvPr id="85105" name="Rectangle 201"/>
          <p:cNvSpPr>
            <a:spLocks noChangeArrowheads="1"/>
          </p:cNvSpPr>
          <p:nvPr/>
        </p:nvSpPr>
        <p:spPr bwMode="auto">
          <a:xfrm>
            <a:off x="865188" y="2493963"/>
            <a:ext cx="398462"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6</a:t>
            </a:r>
          </a:p>
        </p:txBody>
      </p:sp>
      <p:sp>
        <p:nvSpPr>
          <p:cNvPr id="85106" name="Rectangle 201"/>
          <p:cNvSpPr>
            <a:spLocks noChangeArrowheads="1"/>
          </p:cNvSpPr>
          <p:nvPr/>
        </p:nvSpPr>
        <p:spPr bwMode="auto">
          <a:xfrm>
            <a:off x="866775" y="2660650"/>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7</a:t>
            </a:r>
          </a:p>
        </p:txBody>
      </p:sp>
      <p:sp>
        <p:nvSpPr>
          <p:cNvPr id="85107" name="Rectangle 201"/>
          <p:cNvSpPr>
            <a:spLocks noChangeArrowheads="1"/>
          </p:cNvSpPr>
          <p:nvPr/>
        </p:nvSpPr>
        <p:spPr bwMode="auto">
          <a:xfrm>
            <a:off x="871538" y="2825750"/>
            <a:ext cx="398462"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8</a:t>
            </a:r>
          </a:p>
        </p:txBody>
      </p:sp>
      <p:sp>
        <p:nvSpPr>
          <p:cNvPr id="85108" name="Rectangle 201"/>
          <p:cNvSpPr>
            <a:spLocks noChangeArrowheads="1"/>
          </p:cNvSpPr>
          <p:nvPr/>
        </p:nvSpPr>
        <p:spPr bwMode="auto">
          <a:xfrm>
            <a:off x="871538" y="2989263"/>
            <a:ext cx="398462"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9</a:t>
            </a:r>
          </a:p>
        </p:txBody>
      </p:sp>
      <p:sp>
        <p:nvSpPr>
          <p:cNvPr id="85109" name="Rectangle 201"/>
          <p:cNvSpPr>
            <a:spLocks noChangeArrowheads="1"/>
          </p:cNvSpPr>
          <p:nvPr/>
        </p:nvSpPr>
        <p:spPr bwMode="auto">
          <a:xfrm>
            <a:off x="869950" y="3151188"/>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10</a:t>
            </a:r>
          </a:p>
        </p:txBody>
      </p:sp>
      <p:sp>
        <p:nvSpPr>
          <p:cNvPr id="85110" name="Rectangle 201"/>
          <p:cNvSpPr>
            <a:spLocks noChangeArrowheads="1"/>
          </p:cNvSpPr>
          <p:nvPr/>
        </p:nvSpPr>
        <p:spPr bwMode="auto">
          <a:xfrm>
            <a:off x="869950" y="3641725"/>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2</a:t>
            </a:r>
          </a:p>
        </p:txBody>
      </p:sp>
      <p:sp>
        <p:nvSpPr>
          <p:cNvPr id="85111" name="Rectangle 201"/>
          <p:cNvSpPr>
            <a:spLocks noChangeArrowheads="1"/>
          </p:cNvSpPr>
          <p:nvPr/>
        </p:nvSpPr>
        <p:spPr bwMode="auto">
          <a:xfrm>
            <a:off x="869950" y="3482975"/>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1</a:t>
            </a:r>
          </a:p>
        </p:txBody>
      </p:sp>
      <p:sp>
        <p:nvSpPr>
          <p:cNvPr id="85112" name="Rectangle 201"/>
          <p:cNvSpPr>
            <a:spLocks noChangeArrowheads="1"/>
          </p:cNvSpPr>
          <p:nvPr/>
        </p:nvSpPr>
        <p:spPr bwMode="auto">
          <a:xfrm>
            <a:off x="869950" y="3813175"/>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3</a:t>
            </a:r>
          </a:p>
        </p:txBody>
      </p:sp>
      <p:sp>
        <p:nvSpPr>
          <p:cNvPr id="85113" name="Rectangle 201"/>
          <p:cNvSpPr>
            <a:spLocks noChangeArrowheads="1"/>
          </p:cNvSpPr>
          <p:nvPr/>
        </p:nvSpPr>
        <p:spPr bwMode="auto">
          <a:xfrm>
            <a:off x="871538" y="3970338"/>
            <a:ext cx="398462"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4</a:t>
            </a:r>
          </a:p>
        </p:txBody>
      </p:sp>
      <p:sp>
        <p:nvSpPr>
          <p:cNvPr id="85114" name="Rectangle 201"/>
          <p:cNvSpPr>
            <a:spLocks noChangeArrowheads="1"/>
          </p:cNvSpPr>
          <p:nvPr/>
        </p:nvSpPr>
        <p:spPr bwMode="auto">
          <a:xfrm>
            <a:off x="866775" y="4141788"/>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5</a:t>
            </a:r>
          </a:p>
        </p:txBody>
      </p:sp>
      <p:sp>
        <p:nvSpPr>
          <p:cNvPr id="85115" name="Rectangle 201"/>
          <p:cNvSpPr>
            <a:spLocks noChangeArrowheads="1"/>
          </p:cNvSpPr>
          <p:nvPr/>
        </p:nvSpPr>
        <p:spPr bwMode="auto">
          <a:xfrm>
            <a:off x="865188" y="4306888"/>
            <a:ext cx="398462"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6</a:t>
            </a:r>
          </a:p>
        </p:txBody>
      </p:sp>
      <p:sp>
        <p:nvSpPr>
          <p:cNvPr id="85116" name="Rectangle 201"/>
          <p:cNvSpPr>
            <a:spLocks noChangeArrowheads="1"/>
          </p:cNvSpPr>
          <p:nvPr/>
        </p:nvSpPr>
        <p:spPr bwMode="auto">
          <a:xfrm>
            <a:off x="866775" y="4473575"/>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7</a:t>
            </a:r>
          </a:p>
        </p:txBody>
      </p:sp>
      <p:sp>
        <p:nvSpPr>
          <p:cNvPr id="85117" name="Rectangle 201"/>
          <p:cNvSpPr>
            <a:spLocks noChangeArrowheads="1"/>
          </p:cNvSpPr>
          <p:nvPr/>
        </p:nvSpPr>
        <p:spPr bwMode="auto">
          <a:xfrm>
            <a:off x="871538" y="4637088"/>
            <a:ext cx="398462"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8</a:t>
            </a:r>
          </a:p>
        </p:txBody>
      </p:sp>
      <p:sp>
        <p:nvSpPr>
          <p:cNvPr id="85118" name="Rectangle 201"/>
          <p:cNvSpPr>
            <a:spLocks noChangeArrowheads="1"/>
          </p:cNvSpPr>
          <p:nvPr/>
        </p:nvSpPr>
        <p:spPr bwMode="auto">
          <a:xfrm>
            <a:off x="871538" y="4802188"/>
            <a:ext cx="398462"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9</a:t>
            </a:r>
          </a:p>
        </p:txBody>
      </p:sp>
      <p:sp>
        <p:nvSpPr>
          <p:cNvPr id="85119" name="Rectangle 201"/>
          <p:cNvSpPr>
            <a:spLocks noChangeArrowheads="1"/>
          </p:cNvSpPr>
          <p:nvPr/>
        </p:nvSpPr>
        <p:spPr bwMode="auto">
          <a:xfrm>
            <a:off x="869950" y="4964113"/>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10</a:t>
            </a:r>
          </a:p>
        </p:txBody>
      </p:sp>
      <p:sp>
        <p:nvSpPr>
          <p:cNvPr id="85120" name="Rectangle 201"/>
          <p:cNvSpPr>
            <a:spLocks noChangeArrowheads="1"/>
          </p:cNvSpPr>
          <p:nvPr/>
        </p:nvSpPr>
        <p:spPr bwMode="auto">
          <a:xfrm>
            <a:off x="866775" y="5468938"/>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8</a:t>
            </a:r>
          </a:p>
        </p:txBody>
      </p:sp>
      <p:sp>
        <p:nvSpPr>
          <p:cNvPr id="85121" name="Rectangle 201"/>
          <p:cNvSpPr>
            <a:spLocks noChangeArrowheads="1"/>
          </p:cNvSpPr>
          <p:nvPr/>
        </p:nvSpPr>
        <p:spPr bwMode="auto">
          <a:xfrm>
            <a:off x="866775" y="5308600"/>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7</a:t>
            </a:r>
          </a:p>
        </p:txBody>
      </p:sp>
      <p:sp>
        <p:nvSpPr>
          <p:cNvPr id="85122" name="Rectangle 201"/>
          <p:cNvSpPr>
            <a:spLocks noChangeArrowheads="1"/>
          </p:cNvSpPr>
          <p:nvPr/>
        </p:nvSpPr>
        <p:spPr bwMode="auto">
          <a:xfrm>
            <a:off x="866775" y="5640388"/>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9</a:t>
            </a:r>
          </a:p>
        </p:txBody>
      </p:sp>
      <p:sp>
        <p:nvSpPr>
          <p:cNvPr id="85123" name="Rectangle 201"/>
          <p:cNvSpPr>
            <a:spLocks noChangeArrowheads="1"/>
          </p:cNvSpPr>
          <p:nvPr/>
        </p:nvSpPr>
        <p:spPr bwMode="auto">
          <a:xfrm>
            <a:off x="869950" y="5797550"/>
            <a:ext cx="398463"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a:solidFill>
                  <a:schemeClr val="tx1"/>
                </a:solidFill>
              </a:rPr>
              <a:t>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607739"/>
                                        </p:tgtEl>
                                        <p:attrNameLst>
                                          <p:attrName>style.visibility</p:attrName>
                                        </p:attrNameLst>
                                      </p:cBhvr>
                                      <p:to>
                                        <p:strVal val="visible"/>
                                      </p:to>
                                    </p:set>
                                    <p:animEffect transition="in" filter="wipe(right)">
                                      <p:cBhvr>
                                        <p:cTn id="7" dur="500"/>
                                        <p:tgtEl>
                                          <p:spTgt spid="1607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607751"/>
                                        </p:tgtEl>
                                        <p:attrNameLst>
                                          <p:attrName>style.visibility</p:attrName>
                                        </p:attrNameLst>
                                      </p:cBhvr>
                                      <p:to>
                                        <p:strVal val="visible"/>
                                      </p:to>
                                    </p:set>
                                    <p:animEffect transition="in" filter="wipe(right)">
                                      <p:cBhvr>
                                        <p:cTn id="12" dur="500"/>
                                        <p:tgtEl>
                                          <p:spTgt spid="16077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607764"/>
                                        </p:tgtEl>
                                        <p:attrNameLst>
                                          <p:attrName>style.visibility</p:attrName>
                                        </p:attrNameLst>
                                      </p:cBhvr>
                                      <p:to>
                                        <p:strVal val="visible"/>
                                      </p:to>
                                    </p:set>
                                    <p:animEffect transition="in" filter="wipe(right)">
                                      <p:cBhvr>
                                        <p:cTn id="17" dur="500"/>
                                        <p:tgtEl>
                                          <p:spTgt spid="1607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607767"/>
                                        </p:tgtEl>
                                        <p:attrNameLst>
                                          <p:attrName>style.visibility</p:attrName>
                                        </p:attrNameLst>
                                      </p:cBhvr>
                                      <p:to>
                                        <p:strVal val="visible"/>
                                      </p:to>
                                    </p:set>
                                    <p:animEffect transition="in" filter="wipe(right)">
                                      <p:cBhvr>
                                        <p:cTn id="22" dur="500"/>
                                        <p:tgtEl>
                                          <p:spTgt spid="16077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607773"/>
                                        </p:tgtEl>
                                        <p:attrNameLst>
                                          <p:attrName>style.visibility</p:attrName>
                                        </p:attrNameLst>
                                      </p:cBhvr>
                                      <p:to>
                                        <p:strVal val="visible"/>
                                      </p:to>
                                    </p:set>
                                    <p:animEffect transition="in" filter="wipe(right)">
                                      <p:cBhvr>
                                        <p:cTn id="27" dur="500"/>
                                        <p:tgtEl>
                                          <p:spTgt spid="16077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607776"/>
                                        </p:tgtEl>
                                        <p:attrNameLst>
                                          <p:attrName>style.visibility</p:attrName>
                                        </p:attrNameLst>
                                      </p:cBhvr>
                                      <p:to>
                                        <p:strVal val="visible"/>
                                      </p:to>
                                    </p:set>
                                    <p:animEffect transition="in" filter="wipe(right)">
                                      <p:cBhvr>
                                        <p:cTn id="32" dur="500"/>
                                        <p:tgtEl>
                                          <p:spTgt spid="16077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1607861"/>
                                        </p:tgtEl>
                                        <p:attrNameLst>
                                          <p:attrName>style.visibility</p:attrName>
                                        </p:attrNameLst>
                                      </p:cBhvr>
                                      <p:to>
                                        <p:strVal val="visible"/>
                                      </p:to>
                                    </p:set>
                                    <p:animEffect transition="in" filter="wipe(right)">
                                      <p:cBhvr>
                                        <p:cTn id="37" dur="500"/>
                                        <p:tgtEl>
                                          <p:spTgt spid="1607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2743200" y="1443038"/>
            <a:ext cx="41338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6020" name="Rectangle 4"/>
          <p:cNvSpPr>
            <a:spLocks noChangeArrowheads="1"/>
          </p:cNvSpPr>
          <p:nvPr/>
        </p:nvSpPr>
        <p:spPr bwMode="auto">
          <a:xfrm>
            <a:off x="6991350" y="1423988"/>
            <a:ext cx="238125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6021" name="Rectangle 5"/>
          <p:cNvSpPr>
            <a:spLocks noChangeArrowheads="1"/>
          </p:cNvSpPr>
          <p:nvPr/>
        </p:nvSpPr>
        <p:spPr bwMode="auto">
          <a:xfrm>
            <a:off x="533400" y="1462088"/>
            <a:ext cx="2095500" cy="46101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6027" name="Rectangle 11"/>
          <p:cNvSpPr>
            <a:spLocks noChangeArrowheads="1"/>
          </p:cNvSpPr>
          <p:nvPr/>
        </p:nvSpPr>
        <p:spPr bwMode="auto">
          <a:xfrm>
            <a:off x="2895600" y="3100388"/>
            <a:ext cx="3905250" cy="12382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6029" name="Rectangle 13"/>
          <p:cNvSpPr>
            <a:spLocks noChangeArrowheads="1"/>
          </p:cNvSpPr>
          <p:nvPr/>
        </p:nvSpPr>
        <p:spPr bwMode="auto">
          <a:xfrm>
            <a:off x="2895600" y="4510088"/>
            <a:ext cx="3905250" cy="12382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6035" name="Text Box 20"/>
          <p:cNvSpPr txBox="1">
            <a:spLocks noChangeArrowheads="1"/>
          </p:cNvSpPr>
          <p:nvPr/>
        </p:nvSpPr>
        <p:spPr bwMode="auto">
          <a:xfrm>
            <a:off x="593725" y="776288"/>
            <a:ext cx="20653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dirty="0">
                <a:solidFill>
                  <a:srgbClr val="3333CC"/>
                </a:solidFill>
              </a:rPr>
              <a:t>Ressources</a:t>
            </a:r>
          </a:p>
        </p:txBody>
      </p:sp>
      <p:sp>
        <p:nvSpPr>
          <p:cNvPr id="86036" name="Rectangle 21"/>
          <p:cNvSpPr>
            <a:spLocks noChangeArrowheads="1"/>
          </p:cNvSpPr>
          <p:nvPr/>
        </p:nvSpPr>
        <p:spPr bwMode="auto">
          <a:xfrm>
            <a:off x="2859088" y="1652588"/>
            <a:ext cx="3903662" cy="12382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6038" name="Text Box 23"/>
          <p:cNvSpPr txBox="1">
            <a:spLocks noChangeArrowheads="1"/>
          </p:cNvSpPr>
          <p:nvPr/>
        </p:nvSpPr>
        <p:spPr bwMode="auto">
          <a:xfrm>
            <a:off x="3927475" y="746125"/>
            <a:ext cx="1508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a:solidFill>
                  <a:srgbClr val="3333CC"/>
                </a:solidFill>
              </a:rPr>
              <a:t>Activités</a:t>
            </a:r>
          </a:p>
        </p:txBody>
      </p:sp>
      <p:sp>
        <p:nvSpPr>
          <p:cNvPr id="86041" name="Rectangle 27"/>
          <p:cNvSpPr>
            <a:spLocks noChangeArrowheads="1"/>
          </p:cNvSpPr>
          <p:nvPr/>
        </p:nvSpPr>
        <p:spPr bwMode="auto">
          <a:xfrm>
            <a:off x="7219950" y="1671638"/>
            <a:ext cx="1962150" cy="12382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86043" name="Text Box 29"/>
          <p:cNvSpPr txBox="1">
            <a:spLocks noChangeArrowheads="1"/>
          </p:cNvSpPr>
          <p:nvPr/>
        </p:nvSpPr>
        <p:spPr bwMode="auto">
          <a:xfrm>
            <a:off x="7432675" y="765175"/>
            <a:ext cx="1668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800">
                <a:solidFill>
                  <a:srgbClr val="3333CC"/>
                </a:solidFill>
              </a:rPr>
              <a:t>Résultats</a:t>
            </a:r>
          </a:p>
        </p:txBody>
      </p:sp>
      <p:grpSp>
        <p:nvGrpSpPr>
          <p:cNvPr id="1676354" name="Group 66"/>
          <p:cNvGrpSpPr>
            <a:grpSpLocks/>
          </p:cNvGrpSpPr>
          <p:nvPr/>
        </p:nvGrpSpPr>
        <p:grpSpPr bwMode="auto">
          <a:xfrm>
            <a:off x="4464050" y="2413000"/>
            <a:ext cx="5146674" cy="4130675"/>
            <a:chOff x="2812" y="1403"/>
            <a:chExt cx="3242" cy="2602"/>
          </a:xfrm>
        </p:grpSpPr>
        <p:grpSp>
          <p:nvGrpSpPr>
            <p:cNvPr id="86071" name="Group 43"/>
            <p:cNvGrpSpPr>
              <a:grpSpLocks/>
            </p:cNvGrpSpPr>
            <p:nvPr/>
          </p:nvGrpSpPr>
          <p:grpSpPr bwMode="auto">
            <a:xfrm>
              <a:off x="3201" y="1403"/>
              <a:ext cx="2853" cy="2602"/>
              <a:chOff x="3201" y="1403"/>
              <a:chExt cx="2853" cy="2602"/>
            </a:xfrm>
          </p:grpSpPr>
          <p:sp>
            <p:nvSpPr>
              <p:cNvPr id="86073" name="Line 39"/>
              <p:cNvSpPr>
                <a:spLocks noChangeShapeType="1"/>
              </p:cNvSpPr>
              <p:nvPr/>
            </p:nvSpPr>
            <p:spPr bwMode="auto">
              <a:xfrm>
                <a:off x="5733" y="1416"/>
                <a:ext cx="321"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6074" name="Line 40"/>
              <p:cNvSpPr>
                <a:spLocks noChangeShapeType="1"/>
              </p:cNvSpPr>
              <p:nvPr/>
            </p:nvSpPr>
            <p:spPr bwMode="auto">
              <a:xfrm flipH="1" flipV="1">
                <a:off x="6041" y="1403"/>
                <a:ext cx="0" cy="2602"/>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6075" name="Line 41"/>
              <p:cNvSpPr>
                <a:spLocks noChangeShapeType="1"/>
              </p:cNvSpPr>
              <p:nvPr/>
            </p:nvSpPr>
            <p:spPr bwMode="auto">
              <a:xfrm flipH="1" flipV="1">
                <a:off x="3201" y="3992"/>
                <a:ext cx="2840"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6076" name="Line 42"/>
              <p:cNvSpPr>
                <a:spLocks noChangeShapeType="1"/>
              </p:cNvSpPr>
              <p:nvPr/>
            </p:nvSpPr>
            <p:spPr bwMode="auto">
              <a:xfrm flipH="1" flipV="1">
                <a:off x="3214" y="3421"/>
                <a:ext cx="0" cy="584"/>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6072" name="Text Box 48"/>
            <p:cNvSpPr txBox="1">
              <a:spLocks noChangeArrowheads="1"/>
            </p:cNvSpPr>
            <p:nvPr/>
          </p:nvSpPr>
          <p:spPr bwMode="auto">
            <a:xfrm>
              <a:off x="2812" y="3312"/>
              <a:ext cx="151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rgbClr val="3333CC"/>
                  </a:solidFill>
                </a:rPr>
                <a:t>Ordres de Fabrication</a:t>
              </a:r>
            </a:p>
          </p:txBody>
        </p:sp>
      </p:grpSp>
      <p:grpSp>
        <p:nvGrpSpPr>
          <p:cNvPr id="1676342" name="Group 54"/>
          <p:cNvGrpSpPr>
            <a:grpSpLocks/>
          </p:cNvGrpSpPr>
          <p:nvPr/>
        </p:nvGrpSpPr>
        <p:grpSpPr bwMode="auto">
          <a:xfrm>
            <a:off x="4406901" y="2693991"/>
            <a:ext cx="2378076" cy="776288"/>
            <a:chOff x="2776" y="1580"/>
            <a:chExt cx="1498" cy="489"/>
          </a:xfrm>
        </p:grpSpPr>
        <p:sp>
          <p:nvSpPr>
            <p:cNvPr id="86067" name="Line 36"/>
            <p:cNvSpPr>
              <a:spLocks noChangeShapeType="1"/>
            </p:cNvSpPr>
            <p:nvPr/>
          </p:nvSpPr>
          <p:spPr bwMode="auto">
            <a:xfrm>
              <a:off x="2940" y="1580"/>
              <a:ext cx="0" cy="489"/>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6068" name="Text Box 53"/>
            <p:cNvSpPr txBox="1">
              <a:spLocks noChangeArrowheads="1"/>
            </p:cNvSpPr>
            <p:nvPr/>
          </p:nvSpPr>
          <p:spPr bwMode="auto">
            <a:xfrm>
              <a:off x="2776" y="1839"/>
              <a:ext cx="149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rgbClr val="3333CC"/>
                  </a:solidFill>
                </a:rPr>
                <a:t>Demande dépendante</a:t>
              </a:r>
            </a:p>
          </p:txBody>
        </p:sp>
      </p:grpSp>
      <p:grpSp>
        <p:nvGrpSpPr>
          <p:cNvPr id="1676349" name="Group 61"/>
          <p:cNvGrpSpPr>
            <a:grpSpLocks/>
          </p:cNvGrpSpPr>
          <p:nvPr/>
        </p:nvGrpSpPr>
        <p:grpSpPr bwMode="auto">
          <a:xfrm>
            <a:off x="2307667" y="1597028"/>
            <a:ext cx="3344862" cy="484188"/>
            <a:chOff x="1477" y="889"/>
            <a:chExt cx="2107" cy="305"/>
          </a:xfrm>
        </p:grpSpPr>
        <p:sp>
          <p:nvSpPr>
            <p:cNvPr id="86061" name="Line 32"/>
            <p:cNvSpPr>
              <a:spLocks noChangeShapeType="1"/>
            </p:cNvSpPr>
            <p:nvPr/>
          </p:nvSpPr>
          <p:spPr bwMode="auto">
            <a:xfrm>
              <a:off x="1477" y="1194"/>
              <a:ext cx="648" cy="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p>
          </p:txBody>
        </p:sp>
        <p:sp>
          <p:nvSpPr>
            <p:cNvPr id="86062" name="Text Box 58"/>
            <p:cNvSpPr txBox="1">
              <a:spLocks noChangeArrowheads="1"/>
            </p:cNvSpPr>
            <p:nvPr/>
          </p:nvSpPr>
          <p:spPr bwMode="auto">
            <a:xfrm>
              <a:off x="2157" y="889"/>
              <a:ext cx="142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rgbClr val="3333CC"/>
                  </a:solidFill>
                </a:rPr>
                <a:t>Articles</a:t>
              </a:r>
            </a:p>
          </p:txBody>
        </p:sp>
      </p:grpSp>
      <p:grpSp>
        <p:nvGrpSpPr>
          <p:cNvPr id="1676355" name="Group 67"/>
          <p:cNvGrpSpPr>
            <a:grpSpLocks/>
          </p:cNvGrpSpPr>
          <p:nvPr/>
        </p:nvGrpSpPr>
        <p:grpSpPr bwMode="auto">
          <a:xfrm>
            <a:off x="6613524" y="1695450"/>
            <a:ext cx="3251200" cy="1671638"/>
            <a:chOff x="4166" y="951"/>
            <a:chExt cx="2048" cy="1053"/>
          </a:xfrm>
        </p:grpSpPr>
        <p:grpSp>
          <p:nvGrpSpPr>
            <p:cNvPr id="86055" name="Group 63"/>
            <p:cNvGrpSpPr>
              <a:grpSpLocks/>
            </p:cNvGrpSpPr>
            <p:nvPr/>
          </p:nvGrpSpPr>
          <p:grpSpPr bwMode="auto">
            <a:xfrm>
              <a:off x="4166" y="951"/>
              <a:ext cx="2048" cy="368"/>
              <a:chOff x="4166" y="951"/>
              <a:chExt cx="2048" cy="368"/>
            </a:xfrm>
          </p:grpSpPr>
          <p:sp>
            <p:nvSpPr>
              <p:cNvPr id="86059" name="Line 37"/>
              <p:cNvSpPr>
                <a:spLocks noChangeShapeType="1"/>
              </p:cNvSpPr>
              <p:nvPr/>
            </p:nvSpPr>
            <p:spPr bwMode="auto">
              <a:xfrm>
                <a:off x="4166" y="1110"/>
                <a:ext cx="648" cy="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rgbClr val="3333CC"/>
                  </a:solidFill>
                </a:endParaRPr>
              </a:p>
            </p:txBody>
          </p:sp>
          <p:sp>
            <p:nvSpPr>
              <p:cNvPr id="86060" name="Text Box 59"/>
              <p:cNvSpPr txBox="1">
                <a:spLocks noChangeArrowheads="1"/>
              </p:cNvSpPr>
              <p:nvPr/>
            </p:nvSpPr>
            <p:spPr bwMode="auto">
              <a:xfrm>
                <a:off x="4787" y="951"/>
                <a:ext cx="142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rgbClr val="3333CC"/>
                    </a:solidFill>
                  </a:rPr>
                  <a:t>Ordres de</a:t>
                </a:r>
              </a:p>
              <a:p>
                <a:pPr algn="l"/>
                <a:r>
                  <a:rPr lang="fr-FR" altLang="fr-FR" sz="1600" b="1" dirty="0">
                    <a:solidFill>
                      <a:srgbClr val="3333CC"/>
                    </a:solidFill>
                  </a:rPr>
                  <a:t>Fabrication</a:t>
                </a:r>
              </a:p>
            </p:txBody>
          </p:sp>
        </p:grpSp>
        <p:grpSp>
          <p:nvGrpSpPr>
            <p:cNvPr id="86056" name="Group 64"/>
            <p:cNvGrpSpPr>
              <a:grpSpLocks/>
            </p:cNvGrpSpPr>
            <p:nvPr/>
          </p:nvGrpSpPr>
          <p:grpSpPr bwMode="auto">
            <a:xfrm>
              <a:off x="4166" y="1403"/>
              <a:ext cx="1982" cy="601"/>
              <a:chOff x="4166" y="1416"/>
              <a:chExt cx="1982" cy="601"/>
            </a:xfrm>
          </p:grpSpPr>
          <p:sp>
            <p:nvSpPr>
              <p:cNvPr id="86057" name="Line 38"/>
              <p:cNvSpPr>
                <a:spLocks noChangeShapeType="1"/>
              </p:cNvSpPr>
              <p:nvPr/>
            </p:nvSpPr>
            <p:spPr bwMode="auto">
              <a:xfrm flipV="1">
                <a:off x="4166" y="1416"/>
                <a:ext cx="555" cy="601"/>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rgbClr val="3333CC"/>
                  </a:solidFill>
                </a:endParaRPr>
              </a:p>
            </p:txBody>
          </p:sp>
          <p:sp>
            <p:nvSpPr>
              <p:cNvPr id="86058" name="Text Box 60"/>
              <p:cNvSpPr txBox="1">
                <a:spLocks noChangeArrowheads="1"/>
              </p:cNvSpPr>
              <p:nvPr/>
            </p:nvSpPr>
            <p:spPr bwMode="auto">
              <a:xfrm>
                <a:off x="4721" y="1487"/>
                <a:ext cx="142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smtClean="0">
                    <a:solidFill>
                      <a:srgbClr val="3333CC"/>
                    </a:solidFill>
                  </a:rPr>
                  <a:t>Ordres </a:t>
                </a:r>
                <a:r>
                  <a:rPr lang="fr-FR" altLang="fr-FR" sz="1600" b="1" dirty="0">
                    <a:solidFill>
                      <a:srgbClr val="3333CC"/>
                    </a:solidFill>
                  </a:rPr>
                  <a:t>d’achats</a:t>
                </a:r>
              </a:p>
            </p:txBody>
          </p:sp>
        </p:grpSp>
      </p:grpSp>
      <p:sp>
        <p:nvSpPr>
          <p:cNvPr id="86054" name="Rectangle 68"/>
          <p:cNvSpPr>
            <a:spLocks noChangeArrowheads="1"/>
          </p:cNvSpPr>
          <p:nvPr/>
        </p:nvSpPr>
        <p:spPr bwMode="auto">
          <a:xfrm>
            <a:off x="144463" y="211138"/>
            <a:ext cx="94757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i="1" dirty="0" smtClean="0">
                <a:solidFill>
                  <a:srgbClr val="3333CC"/>
                </a:solidFill>
              </a:rPr>
              <a:t>Synthèse du calcul MRP</a:t>
            </a:r>
            <a:endParaRPr lang="fr-FR" altLang="fr-FR" sz="2800" b="1" i="1" dirty="0">
              <a:solidFill>
                <a:srgbClr val="3333CC"/>
              </a:solidFill>
            </a:endParaRPr>
          </a:p>
        </p:txBody>
      </p:sp>
      <p:sp>
        <p:nvSpPr>
          <p:cNvPr id="63" name="Rectangle 9"/>
          <p:cNvSpPr>
            <a:spLocks noChangeArrowheads="1"/>
          </p:cNvSpPr>
          <p:nvPr/>
        </p:nvSpPr>
        <p:spPr bwMode="auto">
          <a:xfrm>
            <a:off x="590550" y="3847590"/>
            <a:ext cx="1962150" cy="20764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4" name="Rectangle 14"/>
          <p:cNvSpPr>
            <a:spLocks noChangeArrowheads="1"/>
          </p:cNvSpPr>
          <p:nvPr/>
        </p:nvSpPr>
        <p:spPr bwMode="auto">
          <a:xfrm>
            <a:off x="609600" y="1599690"/>
            <a:ext cx="1962150" cy="207645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65" name="Rectangle 64"/>
          <p:cNvSpPr/>
          <p:nvPr/>
        </p:nvSpPr>
        <p:spPr>
          <a:xfrm>
            <a:off x="636304" y="2174504"/>
            <a:ext cx="1870641" cy="830997"/>
          </a:xfrm>
          <a:prstGeom prst="rect">
            <a:avLst/>
          </a:prstGeom>
        </p:spPr>
        <p:txBody>
          <a:bodyPr wrap="none">
            <a:spAutoFit/>
          </a:bodyPr>
          <a:lstStyle/>
          <a:p>
            <a:r>
              <a:rPr lang="fr-FR" altLang="fr-FR" sz="2400" b="1" dirty="0">
                <a:solidFill>
                  <a:srgbClr val="3333CC"/>
                </a:solidFill>
              </a:rPr>
              <a:t>Données</a:t>
            </a:r>
          </a:p>
          <a:p>
            <a:r>
              <a:rPr lang="fr-FR" altLang="fr-FR" sz="2400" b="1" dirty="0">
                <a:solidFill>
                  <a:srgbClr val="3333CC"/>
                </a:solidFill>
              </a:rPr>
              <a:t>Techniques</a:t>
            </a:r>
          </a:p>
        </p:txBody>
      </p:sp>
      <p:sp>
        <p:nvSpPr>
          <p:cNvPr id="66" name="Rectangle 65"/>
          <p:cNvSpPr/>
          <p:nvPr/>
        </p:nvSpPr>
        <p:spPr>
          <a:xfrm>
            <a:off x="884042" y="4482729"/>
            <a:ext cx="1484702" cy="830997"/>
          </a:xfrm>
          <a:prstGeom prst="rect">
            <a:avLst/>
          </a:prstGeom>
        </p:spPr>
        <p:txBody>
          <a:bodyPr wrap="none">
            <a:spAutoFit/>
          </a:bodyPr>
          <a:lstStyle/>
          <a:p>
            <a:r>
              <a:rPr lang="fr-FR" altLang="fr-FR" sz="2400" b="1" dirty="0">
                <a:solidFill>
                  <a:srgbClr val="3333CC"/>
                </a:solidFill>
              </a:rPr>
              <a:t>Données</a:t>
            </a:r>
          </a:p>
          <a:p>
            <a:r>
              <a:rPr lang="fr-FR" altLang="fr-FR" sz="2400" b="1" dirty="0">
                <a:solidFill>
                  <a:srgbClr val="3333CC"/>
                </a:solidFill>
              </a:rPr>
              <a:t>de Flux</a:t>
            </a:r>
          </a:p>
        </p:txBody>
      </p:sp>
      <p:sp>
        <p:nvSpPr>
          <p:cNvPr id="72" name="Rectangle 19"/>
          <p:cNvSpPr>
            <a:spLocks noChangeArrowheads="1"/>
          </p:cNvSpPr>
          <p:nvPr/>
        </p:nvSpPr>
        <p:spPr bwMode="auto">
          <a:xfrm>
            <a:off x="7239000" y="4368419"/>
            <a:ext cx="1962150" cy="1379538"/>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3" name="WordArt 20"/>
          <p:cNvSpPr>
            <a:spLocks noChangeArrowheads="1" noChangeShapeType="1" noTextEdit="1"/>
          </p:cNvSpPr>
          <p:nvPr/>
        </p:nvSpPr>
        <p:spPr bwMode="auto">
          <a:xfrm>
            <a:off x="7391400" y="4573207"/>
            <a:ext cx="1638300" cy="1255713"/>
          </a:xfrm>
          <a:prstGeom prst="rect">
            <a:avLst/>
          </a:prstGeom>
        </p:spPr>
        <p:txBody>
          <a:bodyPr wrap="none" fromWordArt="1">
            <a:prstTxWarp prst="textSlantUp">
              <a:avLst>
                <a:gd name="adj" fmla="val 55556"/>
              </a:avLst>
            </a:prstTxWarp>
          </a:bodyPr>
          <a:lstStyle/>
          <a:p>
            <a:endParaRPr lang="fr-FR" sz="2000" kern="10" dirty="0">
              <a:ln w="9525">
                <a:solidFill>
                  <a:srgbClr val="000000"/>
                </a:solidFill>
                <a:round/>
                <a:headEnd type="none" w="sm" len="sm"/>
                <a:tailEnd type="none" w="sm" len="sm"/>
              </a:ln>
              <a:solidFill>
                <a:srgbClr val="000000"/>
              </a:solidFill>
              <a:latin typeface="Arial Black" panose="020B0A04020102020204" pitchFamily="34" charset="0"/>
            </a:endParaRPr>
          </a:p>
        </p:txBody>
      </p:sp>
      <p:grpSp>
        <p:nvGrpSpPr>
          <p:cNvPr id="74" name="Group 38"/>
          <p:cNvGrpSpPr>
            <a:grpSpLocks/>
          </p:cNvGrpSpPr>
          <p:nvPr/>
        </p:nvGrpSpPr>
        <p:grpSpPr bwMode="auto">
          <a:xfrm>
            <a:off x="7219950" y="2947988"/>
            <a:ext cx="1962150" cy="1296987"/>
            <a:chOff x="3312" y="1844"/>
            <a:chExt cx="1236" cy="817"/>
          </a:xfrm>
        </p:grpSpPr>
        <p:sp>
          <p:nvSpPr>
            <p:cNvPr id="75" name="Rectangle 28"/>
            <p:cNvSpPr>
              <a:spLocks noChangeArrowheads="1"/>
            </p:cNvSpPr>
            <p:nvPr/>
          </p:nvSpPr>
          <p:spPr bwMode="auto">
            <a:xfrm>
              <a:off x="3312" y="1844"/>
              <a:ext cx="1236" cy="780"/>
            </a:xfrm>
            <a:prstGeom prst="rect">
              <a:avLst/>
            </a:prstGeom>
            <a:solidFill>
              <a:srgbClr val="FAFD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52" tIns="47576" rIns="95152" bIns="47576">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76" name="WordArt 29"/>
            <p:cNvSpPr>
              <a:spLocks noChangeArrowheads="1" noChangeShapeType="1" noTextEdit="1"/>
            </p:cNvSpPr>
            <p:nvPr/>
          </p:nvSpPr>
          <p:spPr bwMode="auto">
            <a:xfrm>
              <a:off x="3412" y="1870"/>
              <a:ext cx="1032" cy="791"/>
            </a:xfrm>
            <a:prstGeom prst="rect">
              <a:avLst/>
            </a:prstGeom>
          </p:spPr>
          <p:txBody>
            <a:bodyPr wrap="none" fromWordArt="1">
              <a:prstTxWarp prst="textSlantUp">
                <a:avLst>
                  <a:gd name="adj" fmla="val 18685"/>
                </a:avLst>
              </a:prstTxWarp>
            </a:bodyPr>
            <a:lstStyle/>
            <a:p>
              <a:endParaRPr lang="fr-FR" sz="2000" kern="10" dirty="0">
                <a:ln w="9525">
                  <a:solidFill>
                    <a:srgbClr val="000000"/>
                  </a:solidFill>
                  <a:round/>
                  <a:headEnd type="none" w="sm" len="sm"/>
                  <a:tailEnd type="none" w="sm" len="sm"/>
                </a:ln>
                <a:solidFill>
                  <a:srgbClr val="000000"/>
                </a:solidFill>
                <a:cs typeface="Arial" panose="020B0604020202020204" pitchFamily="34" charset="0"/>
              </a:endParaRPr>
            </a:p>
          </p:txBody>
        </p:sp>
      </p:grpSp>
      <p:sp>
        <p:nvSpPr>
          <p:cNvPr id="77" name="Rectangle 76"/>
          <p:cNvSpPr/>
          <p:nvPr/>
        </p:nvSpPr>
        <p:spPr>
          <a:xfrm>
            <a:off x="7159985" y="2965398"/>
            <a:ext cx="2160400" cy="1200329"/>
          </a:xfrm>
          <a:prstGeom prst="rect">
            <a:avLst/>
          </a:prstGeom>
        </p:spPr>
        <p:txBody>
          <a:bodyPr wrap="none">
            <a:spAutoFit/>
          </a:bodyPr>
          <a:lstStyle/>
          <a:p>
            <a:r>
              <a:rPr lang="fr-FR" altLang="fr-FR" sz="2400" b="1" dirty="0">
                <a:solidFill>
                  <a:srgbClr val="3333CC"/>
                </a:solidFill>
              </a:rPr>
              <a:t>Visualisation </a:t>
            </a:r>
          </a:p>
          <a:p>
            <a:r>
              <a:rPr lang="fr-FR" altLang="fr-FR" sz="2400" b="1" dirty="0" smtClean="0">
                <a:solidFill>
                  <a:srgbClr val="3333CC"/>
                </a:solidFill>
              </a:rPr>
              <a:t>charges </a:t>
            </a:r>
            <a:r>
              <a:rPr lang="fr-FR" altLang="fr-FR" sz="2400" b="1" dirty="0">
                <a:solidFill>
                  <a:srgbClr val="3333CC"/>
                </a:solidFill>
              </a:rPr>
              <a:t>et </a:t>
            </a:r>
          </a:p>
          <a:p>
            <a:r>
              <a:rPr lang="fr-FR" altLang="fr-FR" sz="2400" b="1" dirty="0">
                <a:solidFill>
                  <a:srgbClr val="3333CC"/>
                </a:solidFill>
              </a:rPr>
              <a:t>capacités</a:t>
            </a:r>
          </a:p>
        </p:txBody>
      </p:sp>
      <p:sp>
        <p:nvSpPr>
          <p:cNvPr id="78" name="Rectangle 77"/>
          <p:cNvSpPr/>
          <p:nvPr/>
        </p:nvSpPr>
        <p:spPr>
          <a:xfrm>
            <a:off x="7357185" y="4491468"/>
            <a:ext cx="1723549" cy="1200329"/>
          </a:xfrm>
          <a:prstGeom prst="rect">
            <a:avLst/>
          </a:prstGeom>
        </p:spPr>
        <p:txBody>
          <a:bodyPr wrap="none">
            <a:spAutoFit/>
          </a:bodyPr>
          <a:lstStyle/>
          <a:p>
            <a:r>
              <a:rPr lang="fr-FR" altLang="fr-FR" sz="2400" b="1" dirty="0">
                <a:solidFill>
                  <a:srgbClr val="3333CC"/>
                </a:solidFill>
              </a:rPr>
              <a:t>Décisions </a:t>
            </a:r>
            <a:endParaRPr lang="fr-FR" altLang="fr-FR" sz="2400" b="1" dirty="0" smtClean="0">
              <a:solidFill>
                <a:srgbClr val="3333CC"/>
              </a:solidFill>
            </a:endParaRPr>
          </a:p>
          <a:p>
            <a:r>
              <a:rPr lang="fr-FR" altLang="fr-FR" sz="2400" b="1" dirty="0" smtClean="0">
                <a:solidFill>
                  <a:srgbClr val="3333CC"/>
                </a:solidFill>
              </a:rPr>
              <a:t>de</a:t>
            </a:r>
            <a:endParaRPr lang="fr-FR" altLang="fr-FR" sz="2400" b="1" dirty="0">
              <a:solidFill>
                <a:srgbClr val="3333CC"/>
              </a:solidFill>
            </a:endParaRPr>
          </a:p>
          <a:p>
            <a:r>
              <a:rPr lang="fr-FR" altLang="fr-FR" sz="2400" b="1" dirty="0" smtClean="0">
                <a:solidFill>
                  <a:srgbClr val="3333CC"/>
                </a:solidFill>
              </a:rPr>
              <a:t>lissage</a:t>
            </a:r>
            <a:endParaRPr lang="fr-FR" altLang="fr-FR" sz="2400" b="1" dirty="0">
              <a:solidFill>
                <a:srgbClr val="3333CC"/>
              </a:solidFill>
            </a:endParaRPr>
          </a:p>
        </p:txBody>
      </p:sp>
      <p:sp>
        <p:nvSpPr>
          <p:cNvPr id="1676333" name="Line 45"/>
          <p:cNvSpPr>
            <a:spLocks noChangeShapeType="1"/>
          </p:cNvSpPr>
          <p:nvPr/>
        </p:nvSpPr>
        <p:spPr bwMode="auto">
          <a:xfrm>
            <a:off x="8242300" y="4121150"/>
            <a:ext cx="0" cy="776288"/>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676344" name="Group 56"/>
          <p:cNvGrpSpPr>
            <a:grpSpLocks/>
          </p:cNvGrpSpPr>
          <p:nvPr/>
        </p:nvGrpSpPr>
        <p:grpSpPr bwMode="auto">
          <a:xfrm>
            <a:off x="2205038" y="3073399"/>
            <a:ext cx="3230562" cy="584201"/>
            <a:chOff x="1491" y="1862"/>
            <a:chExt cx="2035" cy="368"/>
          </a:xfrm>
        </p:grpSpPr>
        <p:sp>
          <p:nvSpPr>
            <p:cNvPr id="86065" name="Line 34"/>
            <p:cNvSpPr>
              <a:spLocks noChangeShapeType="1"/>
            </p:cNvSpPr>
            <p:nvPr/>
          </p:nvSpPr>
          <p:spPr bwMode="auto">
            <a:xfrm>
              <a:off x="1491" y="2017"/>
              <a:ext cx="648" cy="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6066" name="Text Box 55"/>
            <p:cNvSpPr txBox="1">
              <a:spLocks noChangeArrowheads="1"/>
            </p:cNvSpPr>
            <p:nvPr/>
          </p:nvSpPr>
          <p:spPr bwMode="auto">
            <a:xfrm>
              <a:off x="2099" y="1862"/>
              <a:ext cx="142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rgbClr val="3333CC"/>
                  </a:solidFill>
                </a:rPr>
                <a:t>Articles</a:t>
              </a:r>
            </a:p>
            <a:p>
              <a:pPr algn="l"/>
              <a:r>
                <a:rPr lang="fr-FR" altLang="fr-FR" sz="1600" b="1" dirty="0">
                  <a:solidFill>
                    <a:srgbClr val="3333CC"/>
                  </a:solidFill>
                </a:rPr>
                <a:t>Nomenclatures</a:t>
              </a:r>
            </a:p>
          </p:txBody>
        </p:sp>
      </p:grpSp>
      <p:grpSp>
        <p:nvGrpSpPr>
          <p:cNvPr id="1676338" name="Group 50"/>
          <p:cNvGrpSpPr>
            <a:grpSpLocks/>
          </p:cNvGrpSpPr>
          <p:nvPr/>
        </p:nvGrpSpPr>
        <p:grpSpPr bwMode="auto">
          <a:xfrm>
            <a:off x="2419350" y="3470275"/>
            <a:ext cx="3198813" cy="1638300"/>
            <a:chOff x="1524" y="2069"/>
            <a:chExt cx="2015" cy="1032"/>
          </a:xfrm>
        </p:grpSpPr>
        <p:sp>
          <p:nvSpPr>
            <p:cNvPr id="86077" name="Line 46"/>
            <p:cNvSpPr>
              <a:spLocks noChangeShapeType="1"/>
            </p:cNvSpPr>
            <p:nvPr/>
          </p:nvSpPr>
          <p:spPr bwMode="auto">
            <a:xfrm>
              <a:off x="1524" y="2069"/>
              <a:ext cx="601" cy="899"/>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rgbClr val="3333CC"/>
                </a:solidFill>
              </a:endParaRPr>
            </a:p>
          </p:txBody>
        </p:sp>
        <p:sp>
          <p:nvSpPr>
            <p:cNvPr id="86078" name="Text Box 47"/>
            <p:cNvSpPr txBox="1">
              <a:spLocks noChangeArrowheads="1"/>
            </p:cNvSpPr>
            <p:nvPr/>
          </p:nvSpPr>
          <p:spPr bwMode="auto">
            <a:xfrm>
              <a:off x="2112" y="2733"/>
              <a:ext cx="142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rgbClr val="3333CC"/>
                  </a:solidFill>
                </a:rPr>
                <a:t>Gammes</a:t>
              </a:r>
            </a:p>
            <a:p>
              <a:pPr algn="l"/>
              <a:r>
                <a:rPr lang="fr-FR" altLang="fr-FR" sz="1600" b="1" dirty="0">
                  <a:solidFill>
                    <a:srgbClr val="3333CC"/>
                  </a:solidFill>
                </a:rPr>
                <a:t>Postes de Charge</a:t>
              </a:r>
            </a:p>
          </p:txBody>
        </p:sp>
      </p:grpSp>
      <p:grpSp>
        <p:nvGrpSpPr>
          <p:cNvPr id="1676353" name="Group 65"/>
          <p:cNvGrpSpPr>
            <a:grpSpLocks/>
          </p:cNvGrpSpPr>
          <p:nvPr/>
        </p:nvGrpSpPr>
        <p:grpSpPr bwMode="auto">
          <a:xfrm>
            <a:off x="2344738" y="1851025"/>
            <a:ext cx="5292725" cy="2116138"/>
            <a:chOff x="1477" y="1049"/>
            <a:chExt cx="3334" cy="1333"/>
          </a:xfrm>
        </p:grpSpPr>
        <p:sp>
          <p:nvSpPr>
            <p:cNvPr id="86063" name="Line 33"/>
            <p:cNvSpPr>
              <a:spLocks noChangeShapeType="1"/>
            </p:cNvSpPr>
            <p:nvPr/>
          </p:nvSpPr>
          <p:spPr bwMode="auto">
            <a:xfrm flipV="1">
              <a:off x="1477" y="1502"/>
              <a:ext cx="449" cy="88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p>
          </p:txBody>
        </p:sp>
        <p:sp>
          <p:nvSpPr>
            <p:cNvPr id="86064" name="Text Box 57"/>
            <p:cNvSpPr txBox="1">
              <a:spLocks noChangeArrowheads="1"/>
            </p:cNvSpPr>
            <p:nvPr/>
          </p:nvSpPr>
          <p:spPr bwMode="auto">
            <a:xfrm>
              <a:off x="2136" y="1049"/>
              <a:ext cx="2675"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rgbClr val="3333CC"/>
                  </a:solidFill>
                </a:rPr>
                <a:t>Demande indépendante </a:t>
              </a:r>
              <a:endParaRPr lang="fr-FR" altLang="fr-FR" sz="1600" b="1" dirty="0" smtClean="0">
                <a:solidFill>
                  <a:srgbClr val="3333CC"/>
                </a:solidFill>
              </a:endParaRPr>
            </a:p>
            <a:p>
              <a:pPr algn="l"/>
              <a:r>
                <a:rPr lang="fr-FR" altLang="fr-FR" sz="1600" b="1" dirty="0" smtClean="0">
                  <a:solidFill>
                    <a:srgbClr val="3333CC"/>
                  </a:solidFill>
                </a:rPr>
                <a:t>(</a:t>
              </a:r>
              <a:r>
                <a:rPr lang="fr-FR" altLang="fr-FR" sz="1600" b="1" dirty="0">
                  <a:solidFill>
                    <a:srgbClr val="3333CC"/>
                  </a:solidFill>
                </a:rPr>
                <a:t>Commandes et Prévisions)</a:t>
              </a:r>
            </a:p>
            <a:p>
              <a:pPr algn="l"/>
              <a:r>
                <a:rPr lang="fr-FR" altLang="fr-FR" sz="1600" b="1" dirty="0">
                  <a:solidFill>
                    <a:srgbClr val="3333CC"/>
                  </a:solidFill>
                </a:rPr>
                <a:t>Ordres de Fabrication</a:t>
              </a:r>
            </a:p>
            <a:p>
              <a:pPr algn="l"/>
              <a:r>
                <a:rPr lang="fr-FR" altLang="fr-FR" sz="1600" b="1" dirty="0">
                  <a:solidFill>
                    <a:srgbClr val="3333CC"/>
                  </a:solidFill>
                </a:rPr>
                <a:t>Stocks</a:t>
              </a:r>
            </a:p>
          </p:txBody>
        </p:sp>
      </p:grpSp>
      <p:grpSp>
        <p:nvGrpSpPr>
          <p:cNvPr id="1676340" name="Group 52"/>
          <p:cNvGrpSpPr>
            <a:grpSpLocks/>
          </p:cNvGrpSpPr>
          <p:nvPr/>
        </p:nvGrpSpPr>
        <p:grpSpPr bwMode="auto">
          <a:xfrm>
            <a:off x="2263775" y="3697288"/>
            <a:ext cx="4498975" cy="641350"/>
            <a:chOff x="1491" y="2212"/>
            <a:chExt cx="2443" cy="404"/>
          </a:xfrm>
        </p:grpSpPr>
        <p:sp>
          <p:nvSpPr>
            <p:cNvPr id="86069" name="Line 35"/>
            <p:cNvSpPr>
              <a:spLocks noChangeShapeType="1"/>
            </p:cNvSpPr>
            <p:nvPr/>
          </p:nvSpPr>
          <p:spPr bwMode="auto">
            <a:xfrm flipV="1">
              <a:off x="1491" y="2323"/>
              <a:ext cx="648" cy="293"/>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6070" name="Text Box 51"/>
            <p:cNvSpPr txBox="1">
              <a:spLocks noChangeArrowheads="1"/>
            </p:cNvSpPr>
            <p:nvPr/>
          </p:nvSpPr>
          <p:spPr bwMode="auto">
            <a:xfrm>
              <a:off x="2113" y="2212"/>
              <a:ext cx="182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600" b="1" dirty="0">
                  <a:solidFill>
                    <a:srgbClr val="3333CC"/>
                  </a:solidFill>
                </a:rPr>
                <a:t>Ordres de Fabrication et </a:t>
              </a:r>
              <a:r>
                <a:rPr lang="fr-FR" altLang="fr-FR" sz="1600" b="1" dirty="0" smtClean="0">
                  <a:solidFill>
                    <a:srgbClr val="3333CC"/>
                  </a:solidFill>
                </a:rPr>
                <a:t>d’achats Stocks</a:t>
              </a:r>
              <a:endParaRPr lang="fr-FR" altLang="fr-FR" sz="1600" b="1" dirty="0">
                <a:solidFill>
                  <a:srgbClr val="3333CC"/>
                </a:solidFill>
              </a:endParaRPr>
            </a:p>
          </p:txBody>
        </p:sp>
      </p:grpSp>
      <p:sp>
        <p:nvSpPr>
          <p:cNvPr id="1676332" name="Line 44"/>
          <p:cNvSpPr>
            <a:spLocks noChangeShapeType="1"/>
          </p:cNvSpPr>
          <p:nvPr/>
        </p:nvSpPr>
        <p:spPr bwMode="auto">
          <a:xfrm flipV="1">
            <a:off x="6286500" y="4095750"/>
            <a:ext cx="1028700" cy="954088"/>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63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63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63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63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63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63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763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763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763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76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1676333" grpId="0" animBg="1"/>
      <p:bldP spid="167633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185738" y="334963"/>
            <a:ext cx="9475787" cy="63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a:solidFill>
                  <a:srgbClr val="3333CC"/>
                </a:solidFill>
              </a:rPr>
              <a:t>En </a:t>
            </a:r>
            <a:r>
              <a:rPr lang="fr-FR" altLang="fr-FR" sz="3600" b="1" i="1" dirty="0" smtClean="0">
                <a:solidFill>
                  <a:srgbClr val="3333CC"/>
                </a:solidFill>
              </a:rPr>
              <a:t>résumé…</a:t>
            </a:r>
            <a:endParaRPr lang="fr-FR" altLang="fr-FR" sz="3600" b="1" i="1" dirty="0">
              <a:solidFill>
                <a:srgbClr val="3333CC"/>
              </a:solidFill>
            </a:endParaRPr>
          </a:p>
        </p:txBody>
      </p:sp>
      <p:sp>
        <p:nvSpPr>
          <p:cNvPr id="1685510" name="Text Box 6"/>
          <p:cNvSpPr txBox="1">
            <a:spLocks noChangeArrowheads="1"/>
          </p:cNvSpPr>
          <p:nvPr/>
        </p:nvSpPr>
        <p:spPr bwMode="auto">
          <a:xfrm>
            <a:off x="185738" y="4714875"/>
            <a:ext cx="9121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400" b="1">
                <a:solidFill>
                  <a:schemeClr val="hlink"/>
                </a:solidFill>
              </a:rPr>
              <a:t>Quel est l’indicateur qui mesure l’efficacité de ce processus ?</a:t>
            </a:r>
          </a:p>
        </p:txBody>
      </p:sp>
      <p:sp>
        <p:nvSpPr>
          <p:cNvPr id="1685511" name="Text Box 7"/>
          <p:cNvSpPr txBox="1">
            <a:spLocks noChangeArrowheads="1"/>
          </p:cNvSpPr>
          <p:nvPr/>
        </p:nvSpPr>
        <p:spPr bwMode="auto">
          <a:xfrm>
            <a:off x="574675" y="5518150"/>
            <a:ext cx="8859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i="1">
                <a:solidFill>
                  <a:srgbClr val="009900"/>
                </a:solidFill>
              </a:rPr>
              <a:t>LE TAUX DE SERVICE, ou la mesure de ponctualité</a:t>
            </a:r>
          </a:p>
        </p:txBody>
      </p:sp>
      <p:grpSp>
        <p:nvGrpSpPr>
          <p:cNvPr id="1685515" name="Group 11"/>
          <p:cNvGrpSpPr>
            <a:grpSpLocks/>
          </p:cNvGrpSpPr>
          <p:nvPr/>
        </p:nvGrpSpPr>
        <p:grpSpPr bwMode="auto">
          <a:xfrm>
            <a:off x="379413" y="998538"/>
            <a:ext cx="8928100" cy="1006475"/>
            <a:chOff x="239" y="629"/>
            <a:chExt cx="5624" cy="634"/>
          </a:xfrm>
        </p:grpSpPr>
        <p:sp>
          <p:nvSpPr>
            <p:cNvPr id="87052" name="Text Box 3"/>
            <p:cNvSpPr txBox="1">
              <a:spLocks noChangeArrowheads="1"/>
            </p:cNvSpPr>
            <p:nvPr/>
          </p:nvSpPr>
          <p:spPr bwMode="auto">
            <a:xfrm>
              <a:off x="524" y="629"/>
              <a:ext cx="5339"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a:t>Un Programme Directeur de Production : </a:t>
              </a:r>
              <a:r>
                <a:rPr lang="fr-FR" altLang="fr-FR" sz="2000" b="1" dirty="0" smtClean="0"/>
                <a:t>transforme </a:t>
              </a:r>
              <a:r>
                <a:rPr lang="fr-FR" altLang="fr-FR" sz="2000" b="1" dirty="0"/>
                <a:t>les besoins indépendants (externes) en besoins dépendants (qui peuvent être calculés).</a:t>
              </a:r>
            </a:p>
          </p:txBody>
        </p:sp>
        <p:sp>
          <p:nvSpPr>
            <p:cNvPr id="87053" name="AutoShape 8"/>
            <p:cNvSpPr>
              <a:spLocks noChangeArrowheads="1"/>
            </p:cNvSpPr>
            <p:nvPr/>
          </p:nvSpPr>
          <p:spPr bwMode="auto">
            <a:xfrm>
              <a:off x="239" y="758"/>
              <a:ext cx="245" cy="410"/>
            </a:xfrm>
            <a:prstGeom prst="rightArrow">
              <a:avLst>
                <a:gd name="adj1" fmla="val 50000"/>
                <a:gd name="adj2" fmla="val 25000"/>
              </a:avLst>
            </a:prstGeom>
            <a:solidFill>
              <a:srgbClr val="33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grpSp>
        <p:nvGrpSpPr>
          <p:cNvPr id="1685516" name="Group 12"/>
          <p:cNvGrpSpPr>
            <a:grpSpLocks/>
          </p:cNvGrpSpPr>
          <p:nvPr/>
        </p:nvGrpSpPr>
        <p:grpSpPr bwMode="auto">
          <a:xfrm>
            <a:off x="374650" y="2157413"/>
            <a:ext cx="8932863" cy="1006475"/>
            <a:chOff x="236" y="1359"/>
            <a:chExt cx="5627" cy="634"/>
          </a:xfrm>
        </p:grpSpPr>
        <p:sp>
          <p:nvSpPr>
            <p:cNvPr id="87050" name="Text Box 4"/>
            <p:cNvSpPr txBox="1">
              <a:spLocks noChangeArrowheads="1"/>
            </p:cNvSpPr>
            <p:nvPr/>
          </p:nvSpPr>
          <p:spPr bwMode="auto">
            <a:xfrm>
              <a:off x="524" y="1359"/>
              <a:ext cx="5339"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a:t>Un Calcul des Besoins Nets : </a:t>
              </a:r>
              <a:r>
                <a:rPr lang="fr-FR" altLang="fr-FR" sz="2000" b="1" dirty="0" smtClean="0"/>
                <a:t>transforme </a:t>
              </a:r>
              <a:r>
                <a:rPr lang="fr-FR" altLang="fr-FR" sz="2000" b="1" dirty="0"/>
                <a:t>les besoins en composé en besoins en composants, en tenant compte des stocks et des en-cours</a:t>
              </a:r>
            </a:p>
          </p:txBody>
        </p:sp>
        <p:sp>
          <p:nvSpPr>
            <p:cNvPr id="87051" name="AutoShape 9"/>
            <p:cNvSpPr>
              <a:spLocks noChangeArrowheads="1"/>
            </p:cNvSpPr>
            <p:nvPr/>
          </p:nvSpPr>
          <p:spPr bwMode="auto">
            <a:xfrm>
              <a:off x="236" y="1481"/>
              <a:ext cx="245" cy="410"/>
            </a:xfrm>
            <a:prstGeom prst="rightArrow">
              <a:avLst>
                <a:gd name="adj1" fmla="val 50000"/>
                <a:gd name="adj2" fmla="val 25000"/>
              </a:avLst>
            </a:prstGeom>
            <a:solidFill>
              <a:srgbClr val="33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grpSp>
        <p:nvGrpSpPr>
          <p:cNvPr id="1685517" name="Group 13"/>
          <p:cNvGrpSpPr>
            <a:grpSpLocks/>
          </p:cNvGrpSpPr>
          <p:nvPr/>
        </p:nvGrpSpPr>
        <p:grpSpPr bwMode="auto">
          <a:xfrm>
            <a:off x="369888" y="3344863"/>
            <a:ext cx="8937625" cy="717550"/>
            <a:chOff x="233" y="2107"/>
            <a:chExt cx="5630" cy="452"/>
          </a:xfrm>
        </p:grpSpPr>
        <p:sp>
          <p:nvSpPr>
            <p:cNvPr id="87048" name="Text Box 5"/>
            <p:cNvSpPr txBox="1">
              <a:spLocks noChangeArrowheads="1"/>
            </p:cNvSpPr>
            <p:nvPr/>
          </p:nvSpPr>
          <p:spPr bwMode="auto">
            <a:xfrm>
              <a:off x="524" y="2107"/>
              <a:ext cx="533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a:t>Un Calcul de Charge : </a:t>
              </a:r>
              <a:r>
                <a:rPr lang="fr-FR" altLang="fr-FR" sz="2000" b="1" dirty="0" smtClean="0"/>
                <a:t>vérifie </a:t>
              </a:r>
              <a:r>
                <a:rPr lang="fr-FR" altLang="fr-FR" sz="2000" b="1" dirty="0"/>
                <a:t>l’adéquation entre la charge induite par les OF et les capacités de production</a:t>
              </a:r>
            </a:p>
          </p:txBody>
        </p:sp>
        <p:sp>
          <p:nvSpPr>
            <p:cNvPr id="87049" name="AutoShape 10"/>
            <p:cNvSpPr>
              <a:spLocks noChangeArrowheads="1"/>
            </p:cNvSpPr>
            <p:nvPr/>
          </p:nvSpPr>
          <p:spPr bwMode="auto">
            <a:xfrm>
              <a:off x="233" y="2149"/>
              <a:ext cx="245" cy="410"/>
            </a:xfrm>
            <a:prstGeom prst="rightArrow">
              <a:avLst>
                <a:gd name="adj1" fmla="val 50000"/>
                <a:gd name="adj2" fmla="val 25000"/>
              </a:avLst>
            </a:prstGeom>
            <a:solidFill>
              <a:srgbClr val="33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855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855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855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55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85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5510" grpId="0" autoUpdateAnimBg="0"/>
      <p:bldP spid="1685511"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65100" y="334963"/>
            <a:ext cx="9475788" cy="63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8" tIns="42194" rIns="84388" bIns="42194">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a:solidFill>
                  <a:srgbClr val="3333CC"/>
                </a:solidFill>
              </a:rPr>
              <a:t>Le Taux de </a:t>
            </a:r>
            <a:r>
              <a:rPr lang="fr-FR" altLang="fr-FR" sz="3600" b="1" i="1" dirty="0" smtClean="0">
                <a:solidFill>
                  <a:srgbClr val="3333CC"/>
                </a:solidFill>
              </a:rPr>
              <a:t>Service (exemple)</a:t>
            </a:r>
            <a:endParaRPr lang="fr-FR" altLang="fr-FR" sz="3600" b="1" i="1" dirty="0">
              <a:solidFill>
                <a:srgbClr val="3333CC"/>
              </a:solidFill>
            </a:endParaRPr>
          </a:p>
        </p:txBody>
      </p:sp>
      <p:grpSp>
        <p:nvGrpSpPr>
          <p:cNvPr id="1686531" name="Group 3"/>
          <p:cNvGrpSpPr>
            <a:grpSpLocks/>
          </p:cNvGrpSpPr>
          <p:nvPr/>
        </p:nvGrpSpPr>
        <p:grpSpPr bwMode="auto">
          <a:xfrm>
            <a:off x="3576638" y="1657350"/>
            <a:ext cx="6238875" cy="946150"/>
            <a:chOff x="910" y="1044"/>
            <a:chExt cx="3930" cy="596"/>
          </a:xfrm>
        </p:grpSpPr>
        <p:sp>
          <p:nvSpPr>
            <p:cNvPr id="88076" name="Text Box 4"/>
            <p:cNvSpPr txBox="1">
              <a:spLocks noChangeArrowheads="1"/>
            </p:cNvSpPr>
            <p:nvPr/>
          </p:nvSpPr>
          <p:spPr bwMode="auto">
            <a:xfrm>
              <a:off x="910" y="1044"/>
              <a:ext cx="393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a:t>Nombre d’articles livrés sans retard</a:t>
              </a:r>
            </a:p>
            <a:p>
              <a:r>
                <a:rPr lang="fr-FR" altLang="fr-FR" sz="2800" b="1"/>
                <a:t>Nombre total d’articles à livrer</a:t>
              </a:r>
            </a:p>
          </p:txBody>
        </p:sp>
        <p:sp>
          <p:nvSpPr>
            <p:cNvPr id="88077" name="Line 5"/>
            <p:cNvSpPr>
              <a:spLocks noChangeShapeType="1"/>
            </p:cNvSpPr>
            <p:nvPr/>
          </p:nvSpPr>
          <p:spPr bwMode="auto">
            <a:xfrm>
              <a:off x="1020" y="1368"/>
              <a:ext cx="3770" cy="0"/>
            </a:xfrm>
            <a:prstGeom prst="line">
              <a:avLst/>
            </a:prstGeom>
            <a:noFill/>
            <a:ln w="381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686534" name="Text Box 6"/>
          <p:cNvSpPr txBox="1">
            <a:spLocks noChangeArrowheads="1"/>
          </p:cNvSpPr>
          <p:nvPr/>
        </p:nvSpPr>
        <p:spPr bwMode="auto">
          <a:xfrm>
            <a:off x="165100" y="1925638"/>
            <a:ext cx="3529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400" b="1"/>
              <a:t>Taux de service en % =</a:t>
            </a:r>
          </a:p>
        </p:txBody>
      </p:sp>
      <p:sp>
        <p:nvSpPr>
          <p:cNvPr id="1686535" name="Text Box 7"/>
          <p:cNvSpPr txBox="1">
            <a:spLocks noChangeArrowheads="1"/>
          </p:cNvSpPr>
          <p:nvPr/>
        </p:nvSpPr>
        <p:spPr bwMode="auto">
          <a:xfrm>
            <a:off x="728663" y="3871913"/>
            <a:ext cx="3397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a:solidFill>
                  <a:srgbClr val="009900"/>
                </a:solidFill>
              </a:rPr>
              <a:t>15 produits livrés à l’heure</a:t>
            </a:r>
          </a:p>
          <a:p>
            <a:pPr algn="l"/>
            <a:r>
              <a:rPr lang="fr-FR" altLang="fr-FR" sz="2000" b="1">
                <a:solidFill>
                  <a:srgbClr val="009900"/>
                </a:solidFill>
              </a:rPr>
              <a:t>5 produits livrés en retard</a:t>
            </a:r>
          </a:p>
          <a:p>
            <a:pPr algn="l"/>
            <a:r>
              <a:rPr lang="fr-FR" altLang="fr-FR" sz="2000" b="1">
                <a:solidFill>
                  <a:srgbClr val="009900"/>
                </a:solidFill>
              </a:rPr>
              <a:t>20 produits à livrer</a:t>
            </a:r>
          </a:p>
        </p:txBody>
      </p:sp>
      <p:sp>
        <p:nvSpPr>
          <p:cNvPr id="1686536" name="Text Box 8"/>
          <p:cNvSpPr txBox="1">
            <a:spLocks noChangeArrowheads="1"/>
          </p:cNvSpPr>
          <p:nvPr/>
        </p:nvSpPr>
        <p:spPr bwMode="auto">
          <a:xfrm>
            <a:off x="350492" y="3341688"/>
            <a:ext cx="5620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i="1" dirty="0">
                <a:solidFill>
                  <a:srgbClr val="009900"/>
                </a:solidFill>
              </a:rPr>
              <a:t>Par exemple, en fin de semaine </a:t>
            </a:r>
            <a:r>
              <a:rPr lang="fr-FR" altLang="fr-FR" sz="2000" b="1" i="1" dirty="0" smtClean="0">
                <a:solidFill>
                  <a:srgbClr val="009900"/>
                </a:solidFill>
              </a:rPr>
              <a:t>je constate </a:t>
            </a:r>
            <a:r>
              <a:rPr lang="fr-FR" altLang="fr-FR" sz="2000" b="1" i="1" dirty="0">
                <a:solidFill>
                  <a:srgbClr val="009900"/>
                </a:solidFill>
              </a:rPr>
              <a:t>: </a:t>
            </a:r>
          </a:p>
        </p:txBody>
      </p:sp>
      <p:sp>
        <p:nvSpPr>
          <p:cNvPr id="1686537" name="Text Box 9"/>
          <p:cNvSpPr txBox="1">
            <a:spLocks noChangeArrowheads="1"/>
          </p:cNvSpPr>
          <p:nvPr/>
        </p:nvSpPr>
        <p:spPr bwMode="auto">
          <a:xfrm>
            <a:off x="2114550" y="5038725"/>
            <a:ext cx="2924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a:t>Mon taux de service de la semaine est de </a:t>
            </a:r>
          </a:p>
        </p:txBody>
      </p:sp>
      <p:grpSp>
        <p:nvGrpSpPr>
          <p:cNvPr id="1686541" name="Group 13"/>
          <p:cNvGrpSpPr>
            <a:grpSpLocks/>
          </p:cNvGrpSpPr>
          <p:nvPr/>
        </p:nvGrpSpPr>
        <p:grpSpPr bwMode="auto">
          <a:xfrm>
            <a:off x="5668963" y="4997450"/>
            <a:ext cx="523875" cy="822325"/>
            <a:chOff x="3571" y="3148"/>
            <a:chExt cx="330" cy="518"/>
          </a:xfrm>
        </p:grpSpPr>
        <p:sp>
          <p:nvSpPr>
            <p:cNvPr id="88074" name="Text Box 10"/>
            <p:cNvSpPr txBox="1">
              <a:spLocks noChangeArrowheads="1"/>
            </p:cNvSpPr>
            <p:nvPr/>
          </p:nvSpPr>
          <p:spPr bwMode="auto">
            <a:xfrm>
              <a:off x="3571" y="3148"/>
              <a:ext cx="33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400" b="1"/>
                <a:t>15</a:t>
              </a:r>
            </a:p>
            <a:p>
              <a:r>
                <a:rPr lang="fr-FR" altLang="fr-FR" sz="2400" b="1"/>
                <a:t>20</a:t>
              </a:r>
            </a:p>
          </p:txBody>
        </p:sp>
        <p:sp>
          <p:nvSpPr>
            <p:cNvPr id="88075" name="Line 11"/>
            <p:cNvSpPr>
              <a:spLocks noChangeShapeType="1"/>
            </p:cNvSpPr>
            <p:nvPr/>
          </p:nvSpPr>
          <p:spPr bwMode="auto">
            <a:xfrm>
              <a:off x="3589" y="3395"/>
              <a:ext cx="294" cy="0"/>
            </a:xfrm>
            <a:prstGeom prst="line">
              <a:avLst/>
            </a:prstGeom>
            <a:noFill/>
            <a:ln w="381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686540" name="Text Box 12"/>
          <p:cNvSpPr txBox="1">
            <a:spLocks noChangeArrowheads="1"/>
          </p:cNvSpPr>
          <p:nvPr/>
        </p:nvSpPr>
        <p:spPr bwMode="auto">
          <a:xfrm>
            <a:off x="6314112" y="5135563"/>
            <a:ext cx="11512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400" b="1" dirty="0"/>
              <a:t>= </a:t>
            </a:r>
            <a:r>
              <a:rPr lang="fr-FR" altLang="fr-FR" sz="2400" b="1" dirty="0" smtClean="0"/>
              <a:t>75 %</a:t>
            </a:r>
            <a:endParaRPr lang="fr-FR" alt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65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865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865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65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865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6865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86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534" grpId="0" autoUpdateAnimBg="0"/>
      <p:bldP spid="1686535" grpId="0" autoUpdateAnimBg="0"/>
      <p:bldP spid="1686536" grpId="0" autoUpdateAnimBg="0"/>
      <p:bldP spid="1686537" grpId="0" autoUpdateAnimBg="0"/>
      <p:bldP spid="1686540"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bwMode="auto">
          <a:xfrm>
            <a:off x="171450" y="2225675"/>
            <a:ext cx="9444038" cy="120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102" tIns="48814" rIns="96102" bIns="48814" numCol="1" anchor="ctr" anchorCtr="0" compatLnSpc="1">
            <a:prstTxWarp prst="textNoShape">
              <a:avLst/>
            </a:prstTxWarp>
          </a:bodyPr>
          <a:lstStyle/>
          <a:p>
            <a:pPr defTabSz="957263"/>
            <a:r>
              <a:rPr lang="fr-FR" altLang="fr-FR" sz="2900" b="1" i="1" dirty="0" smtClean="0">
                <a:solidFill>
                  <a:srgbClr val="3333CC"/>
                </a:solidFill>
                <a:latin typeface="Arial" panose="020B0604020202020204" pitchFamily="34" charset="0"/>
              </a:rPr>
              <a:t>Chapitre 6</a:t>
            </a:r>
            <a:r>
              <a:rPr lang="fr-FR" altLang="fr-FR" sz="3700" b="1" dirty="0" smtClean="0">
                <a:solidFill>
                  <a:srgbClr val="3333CC"/>
                </a:solidFill>
                <a:latin typeface="Arial" panose="020B0604020202020204" pitchFamily="34" charset="0"/>
              </a:rPr>
              <a:t/>
            </a:r>
            <a:br>
              <a:rPr lang="fr-FR" altLang="fr-FR" sz="3700" b="1" dirty="0" smtClean="0">
                <a:solidFill>
                  <a:srgbClr val="3333CC"/>
                </a:solidFill>
                <a:latin typeface="Arial" panose="020B0604020202020204" pitchFamily="34" charset="0"/>
              </a:rPr>
            </a:br>
            <a:r>
              <a:rPr lang="fr-FR" altLang="fr-FR" sz="3700" b="1" dirty="0" smtClean="0">
                <a:solidFill>
                  <a:srgbClr val="3333CC"/>
                </a:solidFill>
                <a:latin typeface="Arial" panose="020B0604020202020204" pitchFamily="34" charset="0"/>
              </a:rPr>
              <a:t> La qualité des informations</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3459" name="Rectangle 3"/>
          <p:cNvSpPr>
            <a:spLocks noGrp="1" noChangeArrowheads="1"/>
          </p:cNvSpPr>
          <p:nvPr>
            <p:ph type="body" idx="1"/>
          </p:nvPr>
        </p:nvSpPr>
        <p:spPr bwMode="auto">
          <a:xfrm>
            <a:off x="762000" y="1193800"/>
            <a:ext cx="8382000" cy="10175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pPr>
            <a:r>
              <a:rPr lang="fr-FR" altLang="fr-FR" sz="2800" b="1" dirty="0" smtClean="0">
                <a:latin typeface="Arial" panose="020B0604020202020204" pitchFamily="34" charset="0"/>
              </a:rPr>
              <a:t>Aide</a:t>
            </a:r>
          </a:p>
          <a:p>
            <a:pPr>
              <a:lnSpc>
                <a:spcPct val="90000"/>
              </a:lnSpc>
            </a:pPr>
            <a:r>
              <a:rPr lang="fr-FR" altLang="fr-FR" sz="2800" b="1" dirty="0" smtClean="0">
                <a:latin typeface="Arial" panose="020B0604020202020204" pitchFamily="34" charset="0"/>
              </a:rPr>
              <a:t>Gère de grandes quantités d’informations</a:t>
            </a:r>
          </a:p>
        </p:txBody>
      </p:sp>
      <p:sp>
        <p:nvSpPr>
          <p:cNvPr id="90115" name="Rectangle 4"/>
          <p:cNvSpPr>
            <a:spLocks noGrp="1" noChangeArrowheads="1"/>
          </p:cNvSpPr>
          <p:nvPr>
            <p:ph type="title"/>
          </p:nvPr>
        </p:nvSpPr>
        <p:spPr bwMode="auto">
          <a:xfrm>
            <a:off x="779463" y="342900"/>
            <a:ext cx="847725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2373" tIns="41186" rIns="82373" bIns="41186" numCol="1" anchor="ctr" anchorCtr="0" compatLnSpc="1">
            <a:prstTxWarp prst="textNoShape">
              <a:avLst/>
            </a:prstTxWarp>
          </a:bodyPr>
          <a:lstStyle/>
          <a:p>
            <a:r>
              <a:rPr lang="fr-FR" altLang="fr-FR" sz="3500" b="1" dirty="0" smtClean="0">
                <a:solidFill>
                  <a:srgbClr val="3333CC"/>
                </a:solidFill>
                <a:latin typeface="Arial" panose="020B0604020202020204" pitchFamily="34" charset="0"/>
              </a:rPr>
              <a:t>L’apport de l’informatique</a:t>
            </a:r>
            <a:endParaRPr lang="fr-FR" altLang="fr-FR" sz="3800" b="1" dirty="0" smtClean="0">
              <a:solidFill>
                <a:srgbClr val="3333CC"/>
              </a:solidFill>
              <a:latin typeface="Arial" panose="020B0604020202020204" pitchFamily="34" charset="0"/>
            </a:endParaRPr>
          </a:p>
        </p:txBody>
      </p:sp>
      <p:sp>
        <p:nvSpPr>
          <p:cNvPr id="90139" name="Text Box 6"/>
          <p:cNvSpPr txBox="1">
            <a:spLocks noChangeArrowheads="1"/>
          </p:cNvSpPr>
          <p:nvPr/>
        </p:nvSpPr>
        <p:spPr bwMode="auto">
          <a:xfrm>
            <a:off x="1039813" y="2438399"/>
            <a:ext cx="174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2400" dirty="0"/>
              <a:t>DONNEES</a:t>
            </a:r>
          </a:p>
        </p:txBody>
      </p:sp>
      <p:sp>
        <p:nvSpPr>
          <p:cNvPr id="90141" name="AutoShape 8"/>
          <p:cNvSpPr>
            <a:spLocks noChangeArrowheads="1"/>
          </p:cNvSpPr>
          <p:nvPr/>
        </p:nvSpPr>
        <p:spPr bwMode="auto">
          <a:xfrm>
            <a:off x="3243263" y="2438399"/>
            <a:ext cx="803275" cy="457200"/>
          </a:xfrm>
          <a:prstGeom prst="rightArrow">
            <a:avLst>
              <a:gd name="adj1" fmla="val 50000"/>
              <a:gd name="adj2" fmla="val 43924"/>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0137" name="AutoShape 9"/>
          <p:cNvSpPr>
            <a:spLocks noChangeArrowheads="1"/>
          </p:cNvSpPr>
          <p:nvPr/>
        </p:nvSpPr>
        <p:spPr bwMode="auto">
          <a:xfrm>
            <a:off x="5167313" y="2438401"/>
            <a:ext cx="803275" cy="457200"/>
          </a:xfrm>
          <a:prstGeom prst="rightArrow">
            <a:avLst>
              <a:gd name="adj1" fmla="val 50000"/>
              <a:gd name="adj2" fmla="val 43924"/>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90138" name="Text Box 10"/>
          <p:cNvSpPr txBox="1">
            <a:spLocks noChangeArrowheads="1"/>
          </p:cNvSpPr>
          <p:nvPr/>
        </p:nvSpPr>
        <p:spPr bwMode="auto">
          <a:xfrm>
            <a:off x="5970588" y="2438401"/>
            <a:ext cx="2109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2400"/>
              <a:t>RESULTATS</a:t>
            </a:r>
          </a:p>
        </p:txBody>
      </p:sp>
      <p:sp>
        <p:nvSpPr>
          <p:cNvPr id="90134" name="Text Box 11"/>
          <p:cNvSpPr txBox="1">
            <a:spLocks noChangeArrowheads="1"/>
          </p:cNvSpPr>
          <p:nvPr/>
        </p:nvSpPr>
        <p:spPr bwMode="auto">
          <a:xfrm>
            <a:off x="893809" y="2863380"/>
            <a:ext cx="22077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3600" b="1" dirty="0">
                <a:solidFill>
                  <a:schemeClr val="hlink"/>
                </a:solidFill>
              </a:rPr>
              <a:t>Fausses</a:t>
            </a:r>
          </a:p>
        </p:txBody>
      </p:sp>
      <p:sp>
        <p:nvSpPr>
          <p:cNvPr id="90135" name="Text Box 12"/>
          <p:cNvSpPr txBox="1">
            <a:spLocks noChangeArrowheads="1"/>
          </p:cNvSpPr>
          <p:nvPr/>
        </p:nvSpPr>
        <p:spPr bwMode="auto">
          <a:xfrm>
            <a:off x="6200775" y="2848405"/>
            <a:ext cx="1743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3600" b="1" dirty="0" smtClean="0">
                <a:solidFill>
                  <a:schemeClr val="hlink"/>
                </a:solidFill>
              </a:rPr>
              <a:t>Faux</a:t>
            </a:r>
            <a:endParaRPr lang="fr-FR" altLang="fr-FR" sz="3600" b="1" dirty="0">
              <a:solidFill>
                <a:schemeClr val="hlink"/>
              </a:solidFill>
            </a:endParaRPr>
          </a:p>
        </p:txBody>
      </p:sp>
      <p:sp>
        <p:nvSpPr>
          <p:cNvPr id="90133" name="Text Box 23"/>
          <p:cNvSpPr txBox="1">
            <a:spLocks noChangeArrowheads="1"/>
          </p:cNvSpPr>
          <p:nvPr/>
        </p:nvSpPr>
        <p:spPr bwMode="auto">
          <a:xfrm>
            <a:off x="446088" y="4445000"/>
            <a:ext cx="2797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2800" b="1" dirty="0">
                <a:solidFill>
                  <a:schemeClr val="tx1"/>
                </a:solidFill>
              </a:rPr>
              <a:t>AUTREFOIS</a:t>
            </a:r>
          </a:p>
        </p:txBody>
      </p:sp>
      <p:sp>
        <p:nvSpPr>
          <p:cNvPr id="90130" name="Rectangle 24"/>
          <p:cNvSpPr>
            <a:spLocks noChangeArrowheads="1"/>
          </p:cNvSpPr>
          <p:nvPr/>
        </p:nvSpPr>
        <p:spPr bwMode="auto">
          <a:xfrm>
            <a:off x="3706813" y="4106863"/>
            <a:ext cx="55499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9250" indent="-349250"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pPr algn="l">
              <a:lnSpc>
                <a:spcPct val="90000"/>
              </a:lnSpc>
              <a:spcBef>
                <a:spcPct val="20000"/>
              </a:spcBef>
              <a:buSzPct val="100000"/>
              <a:buFontTx/>
              <a:buChar char="•"/>
            </a:pPr>
            <a:r>
              <a:rPr lang="fr-FR" altLang="fr-FR" sz="2000" b="1" dirty="0">
                <a:solidFill>
                  <a:schemeClr val="tx1"/>
                </a:solidFill>
              </a:rPr>
              <a:t>Dans d’autres applications</a:t>
            </a:r>
          </a:p>
          <a:p>
            <a:pPr algn="l">
              <a:lnSpc>
                <a:spcPct val="90000"/>
              </a:lnSpc>
              <a:spcBef>
                <a:spcPct val="20000"/>
              </a:spcBef>
              <a:buSzPct val="100000"/>
              <a:buFontTx/>
              <a:buChar char="•"/>
            </a:pPr>
            <a:r>
              <a:rPr lang="fr-FR" altLang="fr-FR" sz="2000" b="1" dirty="0">
                <a:solidFill>
                  <a:schemeClr val="tx1"/>
                </a:solidFill>
              </a:rPr>
              <a:t>Entre services</a:t>
            </a:r>
          </a:p>
        </p:txBody>
      </p:sp>
      <p:sp>
        <p:nvSpPr>
          <p:cNvPr id="1683482" name="Rectangle 26"/>
          <p:cNvSpPr>
            <a:spLocks noChangeArrowheads="1"/>
          </p:cNvSpPr>
          <p:nvPr/>
        </p:nvSpPr>
        <p:spPr bwMode="auto">
          <a:xfrm>
            <a:off x="3848100" y="5489575"/>
            <a:ext cx="582136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9250" indent="-349250"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pPr algn="l">
              <a:lnSpc>
                <a:spcPct val="90000"/>
              </a:lnSpc>
              <a:spcBef>
                <a:spcPct val="20000"/>
              </a:spcBef>
              <a:buSzPct val="100000"/>
              <a:buFontTx/>
              <a:buChar char="•"/>
            </a:pPr>
            <a:r>
              <a:rPr lang="fr-FR" altLang="fr-FR" b="1" dirty="0">
                <a:solidFill>
                  <a:schemeClr val="hlink"/>
                </a:solidFill>
              </a:rPr>
              <a:t>Se méfier (l’ordinateur N’a PAS toujours raison)</a:t>
            </a:r>
          </a:p>
          <a:p>
            <a:pPr algn="l">
              <a:lnSpc>
                <a:spcPct val="90000"/>
              </a:lnSpc>
              <a:spcBef>
                <a:spcPct val="20000"/>
              </a:spcBef>
              <a:buSzPct val="100000"/>
              <a:buFontTx/>
              <a:buChar char="•"/>
            </a:pPr>
            <a:r>
              <a:rPr lang="fr-FR" altLang="fr-FR" b="1" dirty="0">
                <a:solidFill>
                  <a:schemeClr val="hlink"/>
                </a:solidFill>
              </a:rPr>
              <a:t>Vérifier les données</a:t>
            </a:r>
          </a:p>
        </p:txBody>
      </p:sp>
      <p:sp>
        <p:nvSpPr>
          <p:cNvPr id="90126" name="AutoShape 27"/>
          <p:cNvSpPr>
            <a:spLocks noChangeArrowheads="1"/>
          </p:cNvSpPr>
          <p:nvPr/>
        </p:nvSpPr>
        <p:spPr bwMode="auto">
          <a:xfrm rot="16200000">
            <a:off x="8183567" y="4284663"/>
            <a:ext cx="1466850" cy="679450"/>
          </a:xfrm>
          <a:prstGeom prst="notchedRightArrow">
            <a:avLst>
              <a:gd name="adj1" fmla="val 50000"/>
              <a:gd name="adj2" fmla="val 53972"/>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sp>
        <p:nvSpPr>
          <p:cNvPr id="1683487" name="Text Box 31"/>
          <p:cNvSpPr txBox="1">
            <a:spLocks noChangeArrowheads="1"/>
          </p:cNvSpPr>
          <p:nvPr/>
        </p:nvSpPr>
        <p:spPr bwMode="auto">
          <a:xfrm>
            <a:off x="3552825" y="4840288"/>
            <a:ext cx="3519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spcBef>
                <a:spcPct val="50000"/>
              </a:spcBef>
            </a:pPr>
            <a:r>
              <a:rPr lang="fr-FR" altLang="fr-FR" b="1" dirty="0" smtClean="0">
                <a:solidFill>
                  <a:schemeClr val="tx1"/>
                </a:solidFill>
              </a:rPr>
              <a:t>Dégradation de la gestion de l’entreprise</a:t>
            </a:r>
            <a:endParaRPr lang="fr-FR" altLang="fr-FR" b="1" dirty="0">
              <a:solidFill>
                <a:schemeClr val="tx1"/>
              </a:solidFill>
            </a:endParaRPr>
          </a:p>
        </p:txBody>
      </p:sp>
      <p:pic>
        <p:nvPicPr>
          <p:cNvPr id="90207" name="Picture 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350" y="5001183"/>
            <a:ext cx="1424974" cy="142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208" name="Picture 9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168" y="5165340"/>
            <a:ext cx="1178182" cy="117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209" name="Picture 9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4998" y="2055705"/>
            <a:ext cx="1267010" cy="146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210" name="Picture 9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5751" y="2321719"/>
            <a:ext cx="1071562"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3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3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1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1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02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1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01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1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01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20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20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0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8348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34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01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459" grpId="0" uiExpand="1" build="p"/>
      <p:bldP spid="90139" grpId="0"/>
      <p:bldP spid="90141" grpId="0" animBg="1"/>
      <p:bldP spid="90137" grpId="0" animBg="1"/>
      <p:bldP spid="90138" grpId="0"/>
      <p:bldP spid="90134" grpId="0"/>
      <p:bldP spid="90135" grpId="0"/>
      <p:bldP spid="90133" grpId="0"/>
      <p:bldP spid="90130" grpId="0"/>
      <p:bldP spid="1683482" grpId="0"/>
      <p:bldP spid="90126" grpId="0" animBg="1"/>
      <p:bldP spid="168348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bwMode="auto">
          <a:xfrm>
            <a:off x="166688" y="1217613"/>
            <a:ext cx="95885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73" tIns="41186" rIns="82373" bIns="41186" numCol="1" anchor="t" anchorCtr="0" compatLnSpc="1">
            <a:prstTxWarp prst="textNoShape">
              <a:avLst/>
            </a:prstTxWarp>
          </a:bodyPr>
          <a:lstStyle/>
          <a:p>
            <a:pPr>
              <a:lnSpc>
                <a:spcPct val="90000"/>
              </a:lnSpc>
            </a:pPr>
            <a:r>
              <a:rPr lang="fr-FR" altLang="fr-FR" sz="1700" b="1" dirty="0" smtClean="0">
                <a:solidFill>
                  <a:srgbClr val="009900"/>
                </a:solidFill>
                <a:latin typeface="Arial" panose="020B0604020202020204" pitchFamily="34" charset="0"/>
              </a:rPr>
              <a:t>Quelles sont les conséquences d'une erreur de code composant dans une nomenclature ?</a:t>
            </a:r>
          </a:p>
          <a:p>
            <a:pPr>
              <a:lnSpc>
                <a:spcPct val="90000"/>
              </a:lnSpc>
              <a:buFontTx/>
              <a:buNone/>
            </a:pPr>
            <a:r>
              <a:rPr lang="fr-FR" altLang="fr-FR" sz="1700" b="1" dirty="0" smtClean="0">
                <a:solidFill>
                  <a:srgbClr val="009900"/>
                </a:solidFill>
                <a:latin typeface="Arial" panose="020B0604020202020204" pitchFamily="34" charset="0"/>
              </a:rPr>
              <a:t>-</a:t>
            </a:r>
          </a:p>
          <a:p>
            <a:pPr>
              <a:lnSpc>
                <a:spcPct val="90000"/>
              </a:lnSpc>
              <a:buFontTx/>
              <a:buNone/>
            </a:pPr>
            <a:r>
              <a:rPr lang="fr-FR" altLang="fr-FR" sz="1700" b="1" dirty="0" smtClean="0">
                <a:solidFill>
                  <a:srgbClr val="009900"/>
                </a:solidFill>
                <a:latin typeface="Arial" panose="020B0604020202020204" pitchFamily="34" charset="0"/>
              </a:rPr>
              <a:t>-</a:t>
            </a:r>
          </a:p>
          <a:p>
            <a:pPr>
              <a:lnSpc>
                <a:spcPct val="90000"/>
              </a:lnSpc>
              <a:buFontTx/>
              <a:buNone/>
            </a:pPr>
            <a:r>
              <a:rPr lang="fr-FR" altLang="fr-FR" sz="1700" b="1" dirty="0" smtClean="0">
                <a:solidFill>
                  <a:srgbClr val="009900"/>
                </a:solidFill>
                <a:latin typeface="Arial" panose="020B0604020202020204" pitchFamily="34" charset="0"/>
              </a:rPr>
              <a:t>-</a:t>
            </a:r>
          </a:p>
          <a:p>
            <a:pPr>
              <a:lnSpc>
                <a:spcPct val="90000"/>
              </a:lnSpc>
              <a:buFontTx/>
              <a:buNone/>
            </a:pPr>
            <a:r>
              <a:rPr lang="fr-FR" altLang="fr-FR" sz="1700" b="1" dirty="0" smtClean="0">
                <a:solidFill>
                  <a:srgbClr val="009900"/>
                </a:solidFill>
                <a:latin typeface="Arial" panose="020B0604020202020204" pitchFamily="34" charset="0"/>
              </a:rPr>
              <a:t>-</a:t>
            </a:r>
          </a:p>
          <a:p>
            <a:pPr>
              <a:lnSpc>
                <a:spcPct val="90000"/>
              </a:lnSpc>
              <a:buFontTx/>
              <a:buNone/>
            </a:pPr>
            <a:endParaRPr lang="fr-FR" altLang="fr-FR" sz="1700" b="1" dirty="0" smtClean="0">
              <a:solidFill>
                <a:srgbClr val="009900"/>
              </a:solidFill>
              <a:latin typeface="Arial" panose="020B0604020202020204" pitchFamily="34" charset="0"/>
            </a:endParaRPr>
          </a:p>
          <a:p>
            <a:pPr>
              <a:lnSpc>
                <a:spcPct val="90000"/>
              </a:lnSpc>
            </a:pPr>
            <a:r>
              <a:rPr lang="fr-FR" altLang="fr-FR" sz="1700" b="1" dirty="0" smtClean="0">
                <a:solidFill>
                  <a:srgbClr val="009900"/>
                </a:solidFill>
                <a:latin typeface="Arial" panose="020B0604020202020204" pitchFamily="34" charset="0"/>
              </a:rPr>
              <a:t>Quelles sont les conséquences d'une erreur dans la saisie d'un ordre de fabrication terminé ?</a:t>
            </a:r>
          </a:p>
          <a:p>
            <a:pPr>
              <a:lnSpc>
                <a:spcPct val="90000"/>
              </a:lnSpc>
              <a:buFontTx/>
              <a:buNone/>
            </a:pPr>
            <a:r>
              <a:rPr lang="fr-FR" altLang="fr-FR" sz="1700" b="1" dirty="0" smtClean="0">
                <a:solidFill>
                  <a:srgbClr val="009900"/>
                </a:solidFill>
                <a:latin typeface="Arial" panose="020B0604020202020204" pitchFamily="34" charset="0"/>
              </a:rPr>
              <a:t>-</a:t>
            </a:r>
          </a:p>
          <a:p>
            <a:pPr>
              <a:lnSpc>
                <a:spcPct val="90000"/>
              </a:lnSpc>
              <a:buFontTx/>
              <a:buNone/>
            </a:pPr>
            <a:r>
              <a:rPr lang="fr-FR" altLang="fr-FR" sz="1700" b="1" dirty="0" smtClean="0">
                <a:solidFill>
                  <a:srgbClr val="009900"/>
                </a:solidFill>
                <a:latin typeface="Arial" panose="020B0604020202020204" pitchFamily="34" charset="0"/>
              </a:rPr>
              <a:t>-</a:t>
            </a:r>
          </a:p>
          <a:p>
            <a:pPr>
              <a:lnSpc>
                <a:spcPct val="90000"/>
              </a:lnSpc>
              <a:buFontTx/>
              <a:buNone/>
            </a:pPr>
            <a:r>
              <a:rPr lang="fr-FR" altLang="fr-FR" sz="1700" b="1" dirty="0" smtClean="0">
                <a:solidFill>
                  <a:srgbClr val="009900"/>
                </a:solidFill>
                <a:latin typeface="Arial" panose="020B0604020202020204" pitchFamily="34" charset="0"/>
              </a:rPr>
              <a:t>-</a:t>
            </a:r>
          </a:p>
          <a:p>
            <a:pPr>
              <a:lnSpc>
                <a:spcPct val="90000"/>
              </a:lnSpc>
              <a:buFontTx/>
              <a:buNone/>
            </a:pPr>
            <a:r>
              <a:rPr lang="fr-FR" altLang="fr-FR" sz="1700" b="1" dirty="0" smtClean="0">
                <a:solidFill>
                  <a:srgbClr val="009900"/>
                </a:solidFill>
                <a:latin typeface="Arial" panose="020B0604020202020204" pitchFamily="34" charset="0"/>
              </a:rPr>
              <a:t>-</a:t>
            </a:r>
          </a:p>
          <a:p>
            <a:pPr>
              <a:lnSpc>
                <a:spcPct val="90000"/>
              </a:lnSpc>
              <a:buFontTx/>
              <a:buNone/>
            </a:pPr>
            <a:endParaRPr lang="fr-FR" altLang="fr-FR" sz="1700" b="1" dirty="0" smtClean="0">
              <a:solidFill>
                <a:srgbClr val="009900"/>
              </a:solidFill>
              <a:latin typeface="Arial" panose="020B0604020202020204" pitchFamily="34" charset="0"/>
            </a:endParaRPr>
          </a:p>
          <a:p>
            <a:pPr>
              <a:lnSpc>
                <a:spcPct val="90000"/>
              </a:lnSpc>
            </a:pPr>
            <a:r>
              <a:rPr lang="fr-FR" altLang="fr-FR" sz="1700" b="1" dirty="0" smtClean="0">
                <a:solidFill>
                  <a:srgbClr val="009900"/>
                </a:solidFill>
                <a:latin typeface="Arial" panose="020B0604020202020204" pitchFamily="34" charset="0"/>
              </a:rPr>
              <a:t>Quelles sont les conséquences d'une erreur qui consiste à introduire 3 jours comme cycle d'approvisionnement auprès d'un fournisseur au lieu de 3 semaines ?</a:t>
            </a:r>
          </a:p>
          <a:p>
            <a:pPr>
              <a:lnSpc>
                <a:spcPct val="90000"/>
              </a:lnSpc>
              <a:buFontTx/>
              <a:buNone/>
            </a:pPr>
            <a:r>
              <a:rPr lang="fr-FR" altLang="fr-FR" sz="1700" b="1" dirty="0" smtClean="0">
                <a:solidFill>
                  <a:srgbClr val="009900"/>
                </a:solidFill>
                <a:latin typeface="Arial" panose="020B0604020202020204" pitchFamily="34" charset="0"/>
              </a:rPr>
              <a:t>-</a:t>
            </a:r>
          </a:p>
          <a:p>
            <a:pPr>
              <a:lnSpc>
                <a:spcPct val="90000"/>
              </a:lnSpc>
              <a:buFontTx/>
              <a:buNone/>
            </a:pPr>
            <a:r>
              <a:rPr lang="fr-FR" altLang="fr-FR" sz="1700" b="1" dirty="0" smtClean="0">
                <a:solidFill>
                  <a:srgbClr val="009900"/>
                </a:solidFill>
                <a:latin typeface="Arial" panose="020B0604020202020204" pitchFamily="34" charset="0"/>
              </a:rPr>
              <a:t>-</a:t>
            </a:r>
          </a:p>
          <a:p>
            <a:pPr>
              <a:lnSpc>
                <a:spcPct val="90000"/>
              </a:lnSpc>
              <a:buFontTx/>
              <a:buNone/>
            </a:pPr>
            <a:r>
              <a:rPr lang="fr-FR" altLang="fr-FR" sz="1700" b="1" dirty="0" smtClean="0">
                <a:solidFill>
                  <a:srgbClr val="009900"/>
                </a:solidFill>
                <a:latin typeface="Arial" panose="020B0604020202020204" pitchFamily="34" charset="0"/>
              </a:rPr>
              <a:t>-</a:t>
            </a:r>
          </a:p>
          <a:p>
            <a:pPr>
              <a:lnSpc>
                <a:spcPct val="90000"/>
              </a:lnSpc>
              <a:buFontTx/>
              <a:buNone/>
            </a:pPr>
            <a:r>
              <a:rPr lang="fr-FR" altLang="fr-FR" sz="1700" b="1" dirty="0" smtClean="0">
                <a:solidFill>
                  <a:srgbClr val="009900"/>
                </a:solidFill>
                <a:latin typeface="Arial" panose="020B0604020202020204" pitchFamily="34" charset="0"/>
              </a:rPr>
              <a:t>-</a:t>
            </a:r>
          </a:p>
          <a:p>
            <a:pPr>
              <a:lnSpc>
                <a:spcPct val="90000"/>
              </a:lnSpc>
              <a:buFontTx/>
              <a:buNone/>
            </a:pPr>
            <a:endParaRPr lang="fr-FR" altLang="fr-FR" sz="1700" b="1" dirty="0" smtClean="0">
              <a:solidFill>
                <a:srgbClr val="009900"/>
              </a:solidFill>
              <a:latin typeface="Arial" panose="020B0604020202020204" pitchFamily="34" charset="0"/>
            </a:endParaRPr>
          </a:p>
        </p:txBody>
      </p:sp>
      <p:sp>
        <p:nvSpPr>
          <p:cNvPr id="91139" name="Rectangle 3"/>
          <p:cNvSpPr>
            <a:spLocks noGrp="1" noChangeArrowheads="1"/>
          </p:cNvSpPr>
          <p:nvPr>
            <p:ph type="title"/>
          </p:nvPr>
        </p:nvSpPr>
        <p:spPr bwMode="auto">
          <a:xfrm>
            <a:off x="779463" y="342900"/>
            <a:ext cx="847725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2373" tIns="41186" rIns="82373" bIns="41186" numCol="1" anchor="ctr" anchorCtr="0" compatLnSpc="1">
            <a:prstTxWarp prst="textNoShape">
              <a:avLst/>
            </a:prstTxWarp>
          </a:bodyPr>
          <a:lstStyle/>
          <a:p>
            <a:r>
              <a:rPr lang="fr-FR" altLang="fr-FR" sz="3500" b="1" dirty="0" smtClean="0">
                <a:solidFill>
                  <a:srgbClr val="3333CC"/>
                </a:solidFill>
                <a:latin typeface="Arial" panose="020B0604020202020204" pitchFamily="34" charset="0"/>
              </a:rPr>
              <a:t>La qualité des informations</a:t>
            </a:r>
            <a:endParaRPr lang="fr-FR" altLang="fr-FR" sz="3800" b="1" dirty="0" smtClean="0">
              <a:solidFill>
                <a:srgbClr val="3333CC"/>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6962" name="Rectangle 2"/>
          <p:cNvSpPr>
            <a:spLocks noGrp="1" noChangeArrowheads="1"/>
          </p:cNvSpPr>
          <p:nvPr>
            <p:ph type="body" idx="1"/>
          </p:nvPr>
        </p:nvSpPr>
        <p:spPr bwMode="auto">
          <a:xfrm>
            <a:off x="188912" y="549275"/>
            <a:ext cx="9663586" cy="282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73" tIns="41186" rIns="82373" bIns="41186" numCol="1" anchor="t" anchorCtr="0" compatLnSpc="1">
            <a:prstTxWarp prst="textNoShape">
              <a:avLst/>
            </a:prstTxWarp>
          </a:bodyPr>
          <a:lstStyle/>
          <a:p>
            <a:pPr marL="0" indent="0" algn="ctr">
              <a:buFontTx/>
              <a:buNone/>
            </a:pPr>
            <a:r>
              <a:rPr lang="fr-FR" altLang="fr-FR" sz="3100" b="1" i="1" dirty="0" smtClean="0">
                <a:solidFill>
                  <a:srgbClr val="3333CC"/>
                </a:solidFill>
                <a:latin typeface="Arial" panose="020B0604020202020204" pitchFamily="34" charset="0"/>
                <a:cs typeface="Arial" panose="020B0604020202020204" pitchFamily="34" charset="0"/>
              </a:rPr>
              <a:t>MRP n'est pas un système informatique mais un système humain rendu possible par l'informatique</a:t>
            </a:r>
            <a:endParaRPr lang="fr-FR" altLang="fr-FR" sz="3100" b="1" dirty="0" smtClean="0">
              <a:solidFill>
                <a:srgbClr val="3333CC"/>
              </a:solidFill>
              <a:latin typeface="Arial" panose="020B0604020202020204" pitchFamily="34" charset="0"/>
              <a:cs typeface="Arial" panose="020B0604020202020204" pitchFamily="34" charset="0"/>
            </a:endParaRPr>
          </a:p>
          <a:p>
            <a:pPr marL="0" indent="0" algn="ctr">
              <a:buFontTx/>
              <a:buNone/>
            </a:pPr>
            <a:r>
              <a:rPr lang="fr-FR" altLang="fr-FR" sz="1900" b="1" dirty="0" smtClean="0">
                <a:solidFill>
                  <a:srgbClr val="3333CC"/>
                </a:solidFill>
                <a:latin typeface="Arial" panose="020B0604020202020204" pitchFamily="34" charset="0"/>
                <a:cs typeface="Arial" panose="020B0604020202020204" pitchFamily="34" charset="0"/>
              </a:rPr>
              <a:t>Oliver  WIGHT</a:t>
            </a:r>
            <a:endParaRPr lang="fr-FR" altLang="fr-FR" sz="3100" b="1" i="1" dirty="0" smtClean="0">
              <a:latin typeface="Arial" panose="020B0604020202020204" pitchFamily="34" charset="0"/>
              <a:cs typeface="Arial" panose="020B0604020202020204" pitchFamily="34" charset="0"/>
            </a:endParaRPr>
          </a:p>
        </p:txBody>
      </p:sp>
      <p:sp>
        <p:nvSpPr>
          <p:cNvPr id="936963" name="Rectangle 3"/>
          <p:cNvSpPr>
            <a:spLocks noChangeArrowheads="1"/>
          </p:cNvSpPr>
          <p:nvPr/>
        </p:nvSpPr>
        <p:spPr bwMode="auto">
          <a:xfrm>
            <a:off x="49337" y="2811900"/>
            <a:ext cx="9856663" cy="1489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865" tIns="43932" rIns="87865" bIns="43932" anchor="ctr">
            <a:spAutoFit/>
          </a:bodyPr>
          <a:lstStyle>
            <a:lvl1pPr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pPr>
              <a:spcBef>
                <a:spcPct val="20000"/>
              </a:spcBef>
              <a:buSzPct val="100000"/>
            </a:pPr>
            <a:r>
              <a:rPr lang="fr-FR" altLang="fr-FR" sz="3100" b="1" i="1" dirty="0">
                <a:solidFill>
                  <a:srgbClr val="009900"/>
                </a:solidFill>
                <a:cs typeface="Arial" panose="020B0604020202020204" pitchFamily="34" charset="0"/>
              </a:rPr>
              <a:t>L’organisation précède l’informatisation</a:t>
            </a:r>
          </a:p>
          <a:p>
            <a:pPr>
              <a:spcBef>
                <a:spcPct val="20000"/>
              </a:spcBef>
              <a:buSzPct val="100000"/>
            </a:pPr>
            <a:r>
              <a:rPr lang="fr-FR" altLang="fr-FR" sz="1900" b="1" dirty="0" smtClean="0">
                <a:solidFill>
                  <a:srgbClr val="009900"/>
                </a:solidFill>
                <a:cs typeface="Arial" panose="020B0604020202020204" pitchFamily="34" charset="0"/>
              </a:rPr>
              <a:t>Samir </a:t>
            </a:r>
            <a:r>
              <a:rPr lang="fr-FR" altLang="fr-FR" sz="1900" b="1" dirty="0">
                <a:solidFill>
                  <a:srgbClr val="009900"/>
                </a:solidFill>
                <a:cs typeface="Arial" panose="020B0604020202020204" pitchFamily="34" charset="0"/>
              </a:rPr>
              <a:t>LAMOURI</a:t>
            </a:r>
          </a:p>
          <a:p>
            <a:pPr>
              <a:spcBef>
                <a:spcPct val="20000"/>
              </a:spcBef>
              <a:buSzPct val="100000"/>
            </a:pPr>
            <a:endParaRPr lang="fr-FR" altLang="fr-FR" sz="3100" b="1" i="1" dirty="0">
              <a:solidFill>
                <a:schemeClr val="tx1"/>
              </a:solidFill>
              <a:cs typeface="Arial" panose="020B0604020202020204" pitchFamily="34" charset="0"/>
            </a:endParaRPr>
          </a:p>
        </p:txBody>
      </p:sp>
      <p:sp>
        <p:nvSpPr>
          <p:cNvPr id="4" name="Rectangle 3"/>
          <p:cNvSpPr>
            <a:spLocks noChangeArrowheads="1"/>
          </p:cNvSpPr>
          <p:nvPr/>
        </p:nvSpPr>
        <p:spPr bwMode="auto">
          <a:xfrm>
            <a:off x="49337" y="4476438"/>
            <a:ext cx="9644062" cy="1750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sz="3600" b="1" i="1" dirty="0" smtClean="0">
                <a:solidFill>
                  <a:srgbClr val="3333CC"/>
                </a:solidFill>
                <a:cs typeface="Arial" panose="020B0604020202020204" pitchFamily="34" charset="0"/>
              </a:rPr>
              <a:t>L’objectif de cette formation est de comprendre le fonctionnement de ce système pour mieux l’exploiter</a:t>
            </a:r>
            <a:endParaRPr lang="fr-FR" altLang="fr-FR" sz="3600" b="1" i="1" dirty="0">
              <a:solidFill>
                <a:srgbClr val="3333CC"/>
              </a:solidFill>
              <a:cs typeface="Arial" panose="020B0604020202020204" pitchFamily="34" charset="0"/>
            </a:endParaRPr>
          </a:p>
        </p:txBody>
      </p:sp>
    </p:spTree>
    <p:extLst>
      <p:ext uri="{BB962C8B-B14F-4D97-AF65-F5344CB8AC3E}">
        <p14:creationId xmlns:p14="http://schemas.microsoft.com/office/powerpoint/2010/main" val="9287676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050"/>
          <p:cNvSpPr>
            <a:spLocks noChangeArrowheads="1"/>
          </p:cNvSpPr>
          <p:nvPr/>
        </p:nvSpPr>
        <p:spPr bwMode="auto">
          <a:xfrm>
            <a:off x="85725" y="1042988"/>
            <a:ext cx="9820275" cy="914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dirty="0" smtClean="0">
                <a:solidFill>
                  <a:srgbClr val="3333CC"/>
                </a:solidFill>
              </a:rPr>
              <a:t>Trouver </a:t>
            </a:r>
            <a:r>
              <a:rPr lang="fr-FR" altLang="fr-FR" b="1" dirty="0" smtClean="0">
                <a:solidFill>
                  <a:srgbClr val="3333CC"/>
                </a:solidFill>
              </a:rPr>
              <a:t>5 erreurs </a:t>
            </a:r>
            <a:r>
              <a:rPr lang="fr-FR" altLang="fr-FR" dirty="0" smtClean="0">
                <a:solidFill>
                  <a:srgbClr val="3333CC"/>
                </a:solidFill>
              </a:rPr>
              <a:t>d'informations</a:t>
            </a:r>
            <a:r>
              <a:rPr lang="fr-FR" altLang="fr-FR" b="1" dirty="0" smtClean="0">
                <a:solidFill>
                  <a:srgbClr val="3333CC"/>
                </a:solidFill>
              </a:rPr>
              <a:t>  </a:t>
            </a:r>
            <a:r>
              <a:rPr lang="fr-FR" altLang="fr-FR" dirty="0" smtClean="0">
                <a:solidFill>
                  <a:srgbClr val="3333CC"/>
                </a:solidFill>
              </a:rPr>
              <a:t>susceptibles de se produire dans un système MRP. </a:t>
            </a:r>
            <a:br>
              <a:rPr lang="fr-FR" altLang="fr-FR" dirty="0" smtClean="0">
                <a:solidFill>
                  <a:srgbClr val="3333CC"/>
                </a:solidFill>
              </a:rPr>
            </a:br>
            <a:r>
              <a:rPr lang="fr-FR" altLang="fr-FR" dirty="0" smtClean="0">
                <a:solidFill>
                  <a:srgbClr val="3333CC"/>
                </a:solidFill>
              </a:rPr>
              <a:t>Evaluez leurs </a:t>
            </a:r>
            <a:r>
              <a:rPr lang="fr-FR" altLang="fr-FR" b="1" dirty="0" smtClean="0">
                <a:solidFill>
                  <a:srgbClr val="3333CC"/>
                </a:solidFill>
              </a:rPr>
              <a:t>conséquences</a:t>
            </a:r>
            <a:r>
              <a:rPr lang="fr-FR" altLang="fr-FR" dirty="0" smtClean="0">
                <a:solidFill>
                  <a:srgbClr val="3333CC"/>
                </a:solidFill>
              </a:rPr>
              <a:t> possibles sur différentes applications. Indiquez les </a:t>
            </a:r>
            <a:r>
              <a:rPr lang="fr-FR" altLang="fr-FR" b="1" dirty="0" smtClean="0">
                <a:solidFill>
                  <a:srgbClr val="3333CC"/>
                </a:solidFill>
              </a:rPr>
              <a:t>causes</a:t>
            </a:r>
            <a:r>
              <a:rPr lang="fr-FR" altLang="fr-FR" dirty="0" smtClean="0">
                <a:solidFill>
                  <a:srgbClr val="3333CC"/>
                </a:solidFill>
              </a:rPr>
              <a:t> possibles. </a:t>
            </a:r>
            <a:endParaRPr lang="fr-FR" altLang="fr-FR" dirty="0">
              <a:solidFill>
                <a:srgbClr val="3333CC"/>
              </a:solidFill>
            </a:endParaRPr>
          </a:p>
        </p:txBody>
      </p:sp>
      <p:sp>
        <p:nvSpPr>
          <p:cNvPr id="92163" name="Rectangle 2051"/>
          <p:cNvSpPr>
            <a:spLocks noChangeArrowheads="1"/>
          </p:cNvSpPr>
          <p:nvPr/>
        </p:nvSpPr>
        <p:spPr bwMode="auto">
          <a:xfrm>
            <a:off x="887413" y="2008188"/>
            <a:ext cx="8258175" cy="4171950"/>
          </a:xfrm>
          <a:prstGeom prst="rect">
            <a:avLst/>
          </a:prstGeom>
          <a:noFill/>
          <a:ln w="50800">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grpSp>
        <p:nvGrpSpPr>
          <p:cNvPr id="92164" name="Group 2052"/>
          <p:cNvGrpSpPr>
            <a:grpSpLocks/>
          </p:cNvGrpSpPr>
          <p:nvPr/>
        </p:nvGrpSpPr>
        <p:grpSpPr bwMode="auto">
          <a:xfrm>
            <a:off x="2192338" y="2020888"/>
            <a:ext cx="4672012" cy="4122737"/>
            <a:chOff x="1440" y="1265"/>
            <a:chExt cx="3068" cy="2695"/>
          </a:xfrm>
        </p:grpSpPr>
        <p:sp>
          <p:nvSpPr>
            <p:cNvPr id="92179" name="Line 2053"/>
            <p:cNvSpPr>
              <a:spLocks noChangeShapeType="1"/>
            </p:cNvSpPr>
            <p:nvPr/>
          </p:nvSpPr>
          <p:spPr bwMode="auto">
            <a:xfrm>
              <a:off x="4508" y="1265"/>
              <a:ext cx="0" cy="2695"/>
            </a:xfrm>
            <a:prstGeom prst="line">
              <a:avLst/>
            </a:prstGeom>
            <a:noFill/>
            <a:ln w="254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2180" name="Line 2054"/>
            <p:cNvSpPr>
              <a:spLocks noChangeShapeType="1"/>
            </p:cNvSpPr>
            <p:nvPr/>
          </p:nvSpPr>
          <p:spPr bwMode="auto">
            <a:xfrm>
              <a:off x="2974" y="1273"/>
              <a:ext cx="0" cy="2687"/>
            </a:xfrm>
            <a:prstGeom prst="line">
              <a:avLst/>
            </a:prstGeom>
            <a:noFill/>
            <a:ln w="254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2181" name="Line 2055"/>
            <p:cNvSpPr>
              <a:spLocks noChangeShapeType="1"/>
            </p:cNvSpPr>
            <p:nvPr/>
          </p:nvSpPr>
          <p:spPr bwMode="auto">
            <a:xfrm>
              <a:off x="1440" y="1265"/>
              <a:ext cx="0" cy="2695"/>
            </a:xfrm>
            <a:prstGeom prst="line">
              <a:avLst/>
            </a:prstGeom>
            <a:noFill/>
            <a:ln w="254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sp>
        <p:nvSpPr>
          <p:cNvPr id="92165" name="Line 2056"/>
          <p:cNvSpPr>
            <a:spLocks noChangeShapeType="1"/>
          </p:cNvSpPr>
          <p:nvPr/>
        </p:nvSpPr>
        <p:spPr bwMode="auto">
          <a:xfrm>
            <a:off x="889000" y="5399088"/>
            <a:ext cx="8245475" cy="0"/>
          </a:xfrm>
          <a:prstGeom prst="line">
            <a:avLst/>
          </a:prstGeom>
          <a:noFill/>
          <a:ln w="254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2166" name="Line 2057"/>
          <p:cNvSpPr>
            <a:spLocks noChangeShapeType="1"/>
          </p:cNvSpPr>
          <p:nvPr/>
        </p:nvSpPr>
        <p:spPr bwMode="auto">
          <a:xfrm>
            <a:off x="889000" y="3151188"/>
            <a:ext cx="8224838" cy="0"/>
          </a:xfrm>
          <a:prstGeom prst="line">
            <a:avLst/>
          </a:prstGeom>
          <a:noFill/>
          <a:ln w="254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2167" name="Line 2058"/>
          <p:cNvSpPr>
            <a:spLocks noChangeShapeType="1"/>
          </p:cNvSpPr>
          <p:nvPr/>
        </p:nvSpPr>
        <p:spPr bwMode="auto">
          <a:xfrm>
            <a:off x="889000" y="2393950"/>
            <a:ext cx="8224838" cy="0"/>
          </a:xfrm>
          <a:prstGeom prst="line">
            <a:avLst/>
          </a:prstGeom>
          <a:noFill/>
          <a:ln w="254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2168" name="Rectangle 2059"/>
          <p:cNvSpPr>
            <a:spLocks noChangeArrowheads="1"/>
          </p:cNvSpPr>
          <p:nvPr/>
        </p:nvSpPr>
        <p:spPr bwMode="auto">
          <a:xfrm>
            <a:off x="2760663" y="2008188"/>
            <a:ext cx="1195483" cy="375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900" b="1" dirty="0">
                <a:solidFill>
                  <a:srgbClr val="3333CC"/>
                </a:solidFill>
              </a:rPr>
              <a:t>ERREUR</a:t>
            </a:r>
          </a:p>
        </p:txBody>
      </p:sp>
      <p:sp>
        <p:nvSpPr>
          <p:cNvPr id="92169" name="Rectangle 2060"/>
          <p:cNvSpPr>
            <a:spLocks noChangeArrowheads="1"/>
          </p:cNvSpPr>
          <p:nvPr/>
        </p:nvSpPr>
        <p:spPr bwMode="auto">
          <a:xfrm>
            <a:off x="4576763" y="2008188"/>
            <a:ext cx="2235832" cy="375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900" b="1" dirty="0">
                <a:solidFill>
                  <a:srgbClr val="3333CC"/>
                </a:solidFill>
              </a:rPr>
              <a:t>CONSEQUENCES</a:t>
            </a:r>
          </a:p>
        </p:txBody>
      </p:sp>
      <p:sp>
        <p:nvSpPr>
          <p:cNvPr id="92170" name="Rectangle 2061"/>
          <p:cNvSpPr>
            <a:spLocks noChangeArrowheads="1"/>
          </p:cNvSpPr>
          <p:nvPr/>
        </p:nvSpPr>
        <p:spPr bwMode="auto">
          <a:xfrm>
            <a:off x="7304088" y="2008188"/>
            <a:ext cx="1181056" cy="375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900" b="1" dirty="0">
                <a:solidFill>
                  <a:srgbClr val="3333CC"/>
                </a:solidFill>
              </a:rPr>
              <a:t>CAUSES</a:t>
            </a:r>
          </a:p>
        </p:txBody>
      </p:sp>
      <p:sp>
        <p:nvSpPr>
          <p:cNvPr id="92171" name="Rectangle 2062"/>
          <p:cNvSpPr>
            <a:spLocks noChangeArrowheads="1"/>
          </p:cNvSpPr>
          <p:nvPr/>
        </p:nvSpPr>
        <p:spPr bwMode="auto">
          <a:xfrm>
            <a:off x="1274763" y="2417763"/>
            <a:ext cx="466117" cy="729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4200" b="1" dirty="0">
                <a:solidFill>
                  <a:srgbClr val="3333CC"/>
                </a:solidFill>
              </a:rPr>
              <a:t>1</a:t>
            </a:r>
          </a:p>
        </p:txBody>
      </p:sp>
      <p:sp>
        <p:nvSpPr>
          <p:cNvPr id="92172" name="Rectangle 2063"/>
          <p:cNvSpPr>
            <a:spLocks noChangeArrowheads="1"/>
          </p:cNvSpPr>
          <p:nvPr/>
        </p:nvSpPr>
        <p:spPr bwMode="auto">
          <a:xfrm>
            <a:off x="1258888" y="3233738"/>
            <a:ext cx="466117" cy="729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4200" b="1" dirty="0">
                <a:solidFill>
                  <a:srgbClr val="3333CC"/>
                </a:solidFill>
              </a:rPr>
              <a:t>2</a:t>
            </a:r>
          </a:p>
        </p:txBody>
      </p:sp>
      <p:sp>
        <p:nvSpPr>
          <p:cNvPr id="92173" name="Rectangle 2064"/>
          <p:cNvSpPr>
            <a:spLocks noChangeArrowheads="1"/>
          </p:cNvSpPr>
          <p:nvPr/>
        </p:nvSpPr>
        <p:spPr bwMode="auto">
          <a:xfrm>
            <a:off x="1258888" y="3959225"/>
            <a:ext cx="466117" cy="729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4200" b="1" dirty="0">
                <a:solidFill>
                  <a:srgbClr val="3333CC"/>
                </a:solidFill>
              </a:rPr>
              <a:t>3</a:t>
            </a:r>
          </a:p>
        </p:txBody>
      </p:sp>
      <p:sp>
        <p:nvSpPr>
          <p:cNvPr id="92174" name="Rectangle 2065"/>
          <p:cNvSpPr>
            <a:spLocks noChangeArrowheads="1"/>
          </p:cNvSpPr>
          <p:nvPr/>
        </p:nvSpPr>
        <p:spPr bwMode="auto">
          <a:xfrm>
            <a:off x="1258888" y="4730750"/>
            <a:ext cx="466117" cy="729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4200" b="1" dirty="0">
                <a:solidFill>
                  <a:srgbClr val="3333CC"/>
                </a:solidFill>
              </a:rPr>
              <a:t>4</a:t>
            </a:r>
          </a:p>
        </p:txBody>
      </p:sp>
      <p:sp>
        <p:nvSpPr>
          <p:cNvPr id="92175" name="Rectangle 2066"/>
          <p:cNvSpPr>
            <a:spLocks noChangeArrowheads="1"/>
          </p:cNvSpPr>
          <p:nvPr/>
        </p:nvSpPr>
        <p:spPr bwMode="auto">
          <a:xfrm>
            <a:off x="1258888" y="5522913"/>
            <a:ext cx="466117" cy="729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373" tIns="41186" rIns="82373" bIns="41186">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4200" b="1" dirty="0">
                <a:solidFill>
                  <a:srgbClr val="3333CC"/>
                </a:solidFill>
              </a:rPr>
              <a:t>5</a:t>
            </a:r>
          </a:p>
        </p:txBody>
      </p:sp>
      <p:sp>
        <p:nvSpPr>
          <p:cNvPr id="92176" name="Rectangle 2067"/>
          <p:cNvSpPr>
            <a:spLocks noGrp="1" noChangeArrowheads="1"/>
          </p:cNvSpPr>
          <p:nvPr>
            <p:ph type="title"/>
          </p:nvPr>
        </p:nvSpPr>
        <p:spPr bwMode="auto">
          <a:xfrm>
            <a:off x="779463" y="342900"/>
            <a:ext cx="847725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2373" tIns="41186" rIns="82373" bIns="41186" numCol="1" anchor="ctr" anchorCtr="0" compatLnSpc="1">
            <a:prstTxWarp prst="textNoShape">
              <a:avLst/>
            </a:prstTxWarp>
          </a:bodyPr>
          <a:lstStyle/>
          <a:p>
            <a:r>
              <a:rPr lang="fr-FR" altLang="fr-FR" sz="3600" b="1" i="1" dirty="0" smtClean="0">
                <a:solidFill>
                  <a:srgbClr val="3333CC"/>
                </a:solidFill>
                <a:latin typeface="Arial" panose="020B0604020202020204" pitchFamily="34" charset="0"/>
              </a:rPr>
              <a:t>La qualité des informations</a:t>
            </a:r>
          </a:p>
        </p:txBody>
      </p:sp>
      <p:sp>
        <p:nvSpPr>
          <p:cNvPr id="92177" name="Line 2068"/>
          <p:cNvSpPr>
            <a:spLocks noChangeShapeType="1"/>
          </p:cNvSpPr>
          <p:nvPr/>
        </p:nvSpPr>
        <p:spPr bwMode="auto">
          <a:xfrm>
            <a:off x="889000" y="3902075"/>
            <a:ext cx="8224838" cy="0"/>
          </a:xfrm>
          <a:prstGeom prst="line">
            <a:avLst/>
          </a:prstGeom>
          <a:noFill/>
          <a:ln w="254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2178" name="Line 2069"/>
          <p:cNvSpPr>
            <a:spLocks noChangeShapeType="1"/>
          </p:cNvSpPr>
          <p:nvPr/>
        </p:nvSpPr>
        <p:spPr bwMode="auto">
          <a:xfrm>
            <a:off x="889000" y="4649788"/>
            <a:ext cx="8224838" cy="0"/>
          </a:xfrm>
          <a:prstGeom prst="line">
            <a:avLst/>
          </a:prstGeom>
          <a:noFill/>
          <a:ln w="254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074"/>
          <p:cNvSpPr>
            <a:spLocks noGrp="1" noChangeArrowheads="1"/>
          </p:cNvSpPr>
          <p:nvPr>
            <p:ph type="body" idx="1"/>
          </p:nvPr>
        </p:nvSpPr>
        <p:spPr bwMode="auto">
          <a:xfrm>
            <a:off x="354013" y="1165225"/>
            <a:ext cx="9126537" cy="437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73" tIns="41186" rIns="82373" bIns="41186" numCol="1" anchor="t" anchorCtr="0" compatLnSpc="1">
            <a:prstTxWarp prst="textNoShape">
              <a:avLst/>
            </a:prstTxWarp>
          </a:bodyPr>
          <a:lstStyle/>
          <a:p>
            <a:pPr>
              <a:lnSpc>
                <a:spcPct val="90000"/>
              </a:lnSpc>
              <a:buFontTx/>
              <a:buNone/>
            </a:pPr>
            <a:r>
              <a:rPr lang="fr-FR" altLang="fr-FR" sz="2000" b="1" dirty="0" smtClean="0">
                <a:solidFill>
                  <a:srgbClr val="009900"/>
                </a:solidFill>
                <a:latin typeface="Arial" panose="020B0604020202020204" pitchFamily="34" charset="0"/>
              </a:rPr>
              <a:t>Que proposez-vous d'une façon générale pour éviter les erreurs  ?</a:t>
            </a:r>
            <a:endParaRPr lang="fr-FR" altLang="fr-FR" sz="2000" dirty="0" smtClean="0">
              <a:solidFill>
                <a:srgbClr val="009900"/>
              </a:solidFill>
              <a:latin typeface="Arial" panose="020B0604020202020204" pitchFamily="34" charset="0"/>
            </a:endParaRPr>
          </a:p>
          <a:p>
            <a:pPr>
              <a:lnSpc>
                <a:spcPct val="90000"/>
              </a:lnSpc>
              <a:buFontTx/>
              <a:buNone/>
            </a:pPr>
            <a:endParaRPr lang="fr-FR" altLang="fr-FR" sz="2000" dirty="0" smtClean="0">
              <a:solidFill>
                <a:srgbClr val="009900"/>
              </a:solidFill>
              <a:latin typeface="Arial" panose="020B0604020202020204" pitchFamily="34" charset="0"/>
            </a:endParaRPr>
          </a:p>
          <a:p>
            <a:pPr>
              <a:lnSpc>
                <a:spcPct val="90000"/>
              </a:lnSpc>
              <a:buFontTx/>
              <a:buNone/>
            </a:pPr>
            <a:r>
              <a:rPr lang="fr-FR" altLang="fr-FR" sz="2000" dirty="0" smtClean="0">
                <a:solidFill>
                  <a:srgbClr val="009900"/>
                </a:solidFill>
                <a:latin typeface="Arial" panose="020B0604020202020204" pitchFamily="34" charset="0"/>
              </a:rPr>
              <a:t>-</a:t>
            </a:r>
          </a:p>
          <a:p>
            <a:pPr>
              <a:lnSpc>
                <a:spcPct val="90000"/>
              </a:lnSpc>
              <a:buFontTx/>
              <a:buNone/>
            </a:pPr>
            <a:r>
              <a:rPr lang="fr-FR" altLang="fr-FR" sz="2000" dirty="0" smtClean="0">
                <a:solidFill>
                  <a:srgbClr val="009900"/>
                </a:solidFill>
                <a:latin typeface="Arial" panose="020B0604020202020204" pitchFamily="34" charset="0"/>
              </a:rPr>
              <a:t>-</a:t>
            </a:r>
          </a:p>
          <a:p>
            <a:pPr>
              <a:lnSpc>
                <a:spcPct val="90000"/>
              </a:lnSpc>
              <a:buFontTx/>
              <a:buNone/>
            </a:pPr>
            <a:r>
              <a:rPr lang="fr-FR" altLang="fr-FR" sz="2000" dirty="0" smtClean="0">
                <a:solidFill>
                  <a:srgbClr val="009900"/>
                </a:solidFill>
                <a:latin typeface="Arial" panose="020B0604020202020204" pitchFamily="34" charset="0"/>
              </a:rPr>
              <a:t>-</a:t>
            </a:r>
          </a:p>
          <a:p>
            <a:pPr>
              <a:lnSpc>
                <a:spcPct val="90000"/>
              </a:lnSpc>
              <a:buFontTx/>
              <a:buNone/>
            </a:pPr>
            <a:r>
              <a:rPr lang="fr-FR" altLang="fr-FR" sz="2000" dirty="0" smtClean="0">
                <a:solidFill>
                  <a:srgbClr val="009900"/>
                </a:solidFill>
                <a:latin typeface="Arial" panose="020B0604020202020204" pitchFamily="34" charset="0"/>
              </a:rPr>
              <a:t>--</a:t>
            </a:r>
          </a:p>
          <a:p>
            <a:pPr>
              <a:lnSpc>
                <a:spcPct val="90000"/>
              </a:lnSpc>
              <a:buFontTx/>
              <a:buNone/>
            </a:pPr>
            <a:r>
              <a:rPr lang="fr-FR" altLang="fr-FR" sz="2000" dirty="0" smtClean="0">
                <a:solidFill>
                  <a:srgbClr val="009900"/>
                </a:solidFill>
                <a:latin typeface="Arial" panose="020B0604020202020204" pitchFamily="34" charset="0"/>
              </a:rPr>
              <a:t>-</a:t>
            </a:r>
          </a:p>
          <a:p>
            <a:pPr>
              <a:lnSpc>
                <a:spcPct val="90000"/>
              </a:lnSpc>
              <a:buFontTx/>
              <a:buNone/>
            </a:pPr>
            <a:r>
              <a:rPr lang="fr-FR" altLang="fr-FR" sz="2000" dirty="0" smtClean="0">
                <a:solidFill>
                  <a:srgbClr val="009900"/>
                </a:solidFill>
                <a:latin typeface="Arial" panose="020B0604020202020204" pitchFamily="34" charset="0"/>
              </a:rPr>
              <a:t>-</a:t>
            </a:r>
          </a:p>
          <a:p>
            <a:pPr>
              <a:lnSpc>
                <a:spcPct val="90000"/>
              </a:lnSpc>
              <a:buFontTx/>
              <a:buNone/>
            </a:pPr>
            <a:r>
              <a:rPr lang="fr-FR" altLang="fr-FR" sz="2000" dirty="0" smtClean="0">
                <a:solidFill>
                  <a:srgbClr val="009900"/>
                </a:solidFill>
                <a:latin typeface="Arial" panose="020B0604020202020204" pitchFamily="34" charset="0"/>
              </a:rPr>
              <a:t>-</a:t>
            </a:r>
          </a:p>
          <a:p>
            <a:pPr>
              <a:lnSpc>
                <a:spcPct val="90000"/>
              </a:lnSpc>
              <a:buFontTx/>
              <a:buNone/>
            </a:pPr>
            <a:r>
              <a:rPr lang="fr-FR" altLang="fr-FR" sz="2000" dirty="0" smtClean="0">
                <a:solidFill>
                  <a:srgbClr val="009900"/>
                </a:solidFill>
                <a:latin typeface="Arial" panose="020B0604020202020204" pitchFamily="34" charset="0"/>
              </a:rPr>
              <a:t>-</a:t>
            </a:r>
          </a:p>
          <a:p>
            <a:pPr>
              <a:lnSpc>
                <a:spcPct val="90000"/>
              </a:lnSpc>
              <a:buFontTx/>
              <a:buNone/>
            </a:pPr>
            <a:r>
              <a:rPr lang="fr-FR" altLang="fr-FR" sz="2000" dirty="0" smtClean="0">
                <a:solidFill>
                  <a:srgbClr val="009900"/>
                </a:solidFill>
                <a:latin typeface="Arial" panose="020B0604020202020204" pitchFamily="34" charset="0"/>
              </a:rPr>
              <a:t>-</a:t>
            </a:r>
          </a:p>
          <a:p>
            <a:pPr>
              <a:lnSpc>
                <a:spcPct val="90000"/>
              </a:lnSpc>
              <a:buFontTx/>
              <a:buNone/>
            </a:pPr>
            <a:r>
              <a:rPr lang="fr-FR" altLang="fr-FR" sz="2000" dirty="0" smtClean="0">
                <a:solidFill>
                  <a:srgbClr val="009900"/>
                </a:solidFill>
                <a:latin typeface="Arial" panose="020B0604020202020204" pitchFamily="34" charset="0"/>
              </a:rPr>
              <a:t>-</a:t>
            </a:r>
          </a:p>
          <a:p>
            <a:pPr>
              <a:lnSpc>
                <a:spcPct val="90000"/>
              </a:lnSpc>
              <a:buFontTx/>
              <a:buNone/>
            </a:pPr>
            <a:r>
              <a:rPr lang="fr-FR" altLang="fr-FR" sz="2000" dirty="0" smtClean="0">
                <a:solidFill>
                  <a:srgbClr val="009900"/>
                </a:solidFill>
                <a:latin typeface="Arial" panose="020B0604020202020204" pitchFamily="34" charset="0"/>
              </a:rPr>
              <a:t>-</a:t>
            </a:r>
          </a:p>
          <a:p>
            <a:pPr>
              <a:lnSpc>
                <a:spcPct val="90000"/>
              </a:lnSpc>
              <a:buFontTx/>
              <a:buNone/>
            </a:pPr>
            <a:r>
              <a:rPr lang="fr-FR" altLang="fr-FR" sz="2000" dirty="0" smtClean="0">
                <a:solidFill>
                  <a:srgbClr val="009900"/>
                </a:solidFill>
                <a:latin typeface="Arial" panose="020B0604020202020204" pitchFamily="34" charset="0"/>
              </a:rPr>
              <a:t>-</a:t>
            </a:r>
          </a:p>
          <a:p>
            <a:pPr>
              <a:lnSpc>
                <a:spcPct val="90000"/>
              </a:lnSpc>
              <a:buFontTx/>
              <a:buNone/>
            </a:pPr>
            <a:endParaRPr lang="fr-FR" altLang="fr-FR" sz="2000" dirty="0" smtClean="0">
              <a:solidFill>
                <a:srgbClr val="009900"/>
              </a:solidFill>
              <a:latin typeface="Arial" panose="020B0604020202020204" pitchFamily="34" charset="0"/>
            </a:endParaRPr>
          </a:p>
          <a:p>
            <a:pPr>
              <a:lnSpc>
                <a:spcPct val="90000"/>
              </a:lnSpc>
              <a:buFontTx/>
              <a:buNone/>
            </a:pPr>
            <a:endParaRPr lang="fr-FR" altLang="fr-FR" sz="2000" dirty="0" smtClean="0">
              <a:solidFill>
                <a:srgbClr val="009900"/>
              </a:solidFill>
              <a:latin typeface="Arial" panose="020B0604020202020204" pitchFamily="34" charset="0"/>
            </a:endParaRPr>
          </a:p>
          <a:p>
            <a:pPr>
              <a:lnSpc>
                <a:spcPct val="90000"/>
              </a:lnSpc>
              <a:buFontTx/>
              <a:buNone/>
            </a:pPr>
            <a:endParaRPr lang="fr-FR" altLang="fr-FR" sz="2000" dirty="0" smtClean="0">
              <a:solidFill>
                <a:srgbClr val="009900"/>
              </a:solidFill>
              <a:latin typeface="Arial" panose="020B0604020202020204" pitchFamily="34" charset="0"/>
            </a:endParaRPr>
          </a:p>
        </p:txBody>
      </p:sp>
      <p:sp>
        <p:nvSpPr>
          <p:cNvPr id="93187" name="Rectangle 3075"/>
          <p:cNvSpPr>
            <a:spLocks noGrp="1" noChangeArrowheads="1"/>
          </p:cNvSpPr>
          <p:nvPr>
            <p:ph type="title"/>
          </p:nvPr>
        </p:nvSpPr>
        <p:spPr bwMode="auto">
          <a:xfrm>
            <a:off x="779463" y="342900"/>
            <a:ext cx="847725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2373" tIns="41186" rIns="82373" bIns="41186" numCol="1" anchor="ctr" anchorCtr="0" compatLnSpc="1">
            <a:prstTxWarp prst="textNoShape">
              <a:avLst/>
            </a:prstTxWarp>
          </a:bodyPr>
          <a:lstStyle/>
          <a:p>
            <a:r>
              <a:rPr lang="fr-FR" altLang="fr-FR" sz="3600" b="1" i="1" dirty="0" smtClean="0">
                <a:solidFill>
                  <a:srgbClr val="3333CC"/>
                </a:solidFill>
                <a:latin typeface="Arial" panose="020B0604020202020204" pitchFamily="34" charset="0"/>
              </a:rPr>
              <a:t>La qualité des informations</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79513"/>
            <a:ext cx="71247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2" name="Rectangle 7"/>
          <p:cNvSpPr>
            <a:spLocks noChangeArrowheads="1"/>
          </p:cNvSpPr>
          <p:nvPr/>
        </p:nvSpPr>
        <p:spPr bwMode="auto">
          <a:xfrm>
            <a:off x="5203825" y="4589289"/>
            <a:ext cx="4198938" cy="1981548"/>
          </a:xfrm>
          <a:prstGeom prst="rect">
            <a:avLst/>
          </a:prstGeom>
          <a:solidFill>
            <a:schemeClr val="bg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b="1" dirty="0">
                <a:solidFill>
                  <a:srgbClr val="009900"/>
                </a:solidFill>
              </a:rPr>
              <a:t>Services concernés</a:t>
            </a: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p:txBody>
      </p:sp>
      <p:sp>
        <p:nvSpPr>
          <p:cNvPr id="94213" name="Rectangle 8"/>
          <p:cNvSpPr>
            <a:spLocks noChangeArrowheads="1"/>
          </p:cNvSpPr>
          <p:nvPr/>
        </p:nvSpPr>
        <p:spPr bwMode="auto">
          <a:xfrm>
            <a:off x="5295900" y="1496839"/>
            <a:ext cx="4197350" cy="1981548"/>
          </a:xfrm>
          <a:prstGeom prst="rect">
            <a:avLst/>
          </a:prstGeom>
          <a:solidFill>
            <a:schemeClr val="bg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b="1" dirty="0" smtClean="0">
                <a:solidFill>
                  <a:srgbClr val="009900"/>
                </a:solidFill>
              </a:rPr>
              <a:t>Services concernés</a:t>
            </a: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p:txBody>
      </p:sp>
      <p:sp>
        <p:nvSpPr>
          <p:cNvPr id="94214" name="Rectangle 9"/>
          <p:cNvSpPr>
            <a:spLocks noChangeArrowheads="1"/>
          </p:cNvSpPr>
          <p:nvPr/>
        </p:nvSpPr>
        <p:spPr bwMode="auto">
          <a:xfrm>
            <a:off x="400050" y="363538"/>
            <a:ext cx="9148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898" tIns="42712" rIns="83898" bIns="42712" anchor="ctr"/>
          <a:lstStyle>
            <a:lvl1pPr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i="1" dirty="0" smtClean="0">
                <a:solidFill>
                  <a:srgbClr val="3333CC"/>
                </a:solidFill>
              </a:rPr>
              <a:t>Qui renseigne les données techniques ?</a:t>
            </a:r>
            <a:endParaRPr lang="fr-FR" altLang="fr-FR" sz="3200" b="1" i="1" dirty="0">
              <a:solidFill>
                <a:srgbClr val="3333CC"/>
              </a:solidFill>
            </a:endParaRPr>
          </a:p>
        </p:txBody>
      </p:sp>
      <p:pic>
        <p:nvPicPr>
          <p:cNvPr id="94215" name="Picture 10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763" y="4483100"/>
            <a:ext cx="48387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31" descr="Résultat de recherche d'images pour &quot;loupe avec homm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33" descr="Résultat de recherche d'images pour &quot;loupe avec homm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35" descr="Résultat de recherche d'images pour &quot;loupe avec homme&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37" descr="Résultat de recherche d'images pour &quot;loupe avec homme&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39" descr="Résultat de recherche d'images pour &quot;loupe avec homme&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1" descr="Résultat de recherche d'images pour &quot;loupe avec homme&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4250" name="Picture 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5401" y="2984120"/>
            <a:ext cx="1211998" cy="142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63" name="Picture 31" descr="Résultat de recherche d'images pour &quot;loupe avec homm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2238" y="2339976"/>
            <a:ext cx="1500187" cy="1500187"/>
          </a:xfrm>
          <a:prstGeom prst="rect">
            <a:avLst/>
          </a:prstGeom>
          <a:noFill/>
          <a:extLst>
            <a:ext uri="{909E8E84-426E-40DD-AFC4-6F175D3DCCD1}">
              <a14:hiddenFill xmlns:a14="http://schemas.microsoft.com/office/drawing/2010/main">
                <a:solidFill>
                  <a:srgbClr val="FFFFFF"/>
                </a:solidFill>
              </a14:hiddenFill>
            </a:ext>
          </a:extLst>
        </p:spPr>
      </p:pic>
      <p:sp>
        <p:nvSpPr>
          <p:cNvPr id="95237" name="Rectangle 9"/>
          <p:cNvSpPr>
            <a:spLocks noChangeArrowheads="1"/>
          </p:cNvSpPr>
          <p:nvPr/>
        </p:nvSpPr>
        <p:spPr bwMode="auto">
          <a:xfrm>
            <a:off x="400050" y="42256"/>
            <a:ext cx="9148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898" tIns="42712" rIns="83898" bIns="42712" anchor="ctr"/>
          <a:lstStyle>
            <a:lvl1pPr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i="1" dirty="0" smtClean="0">
                <a:solidFill>
                  <a:srgbClr val="3333CC"/>
                </a:solidFill>
              </a:rPr>
              <a:t>Qui renseigne les données techniques ?</a:t>
            </a:r>
            <a:endParaRPr lang="fr-FR" altLang="fr-FR" sz="3200" b="1" i="1" dirty="0">
              <a:solidFill>
                <a:srgbClr val="3333CC"/>
              </a:solidFill>
            </a:endParaRPr>
          </a:p>
        </p:txBody>
      </p:sp>
      <p:pic>
        <p:nvPicPr>
          <p:cNvPr id="983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513" y="4300665"/>
            <a:ext cx="587692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9" name="Rectangle 8"/>
          <p:cNvSpPr>
            <a:spLocks noChangeArrowheads="1"/>
          </p:cNvSpPr>
          <p:nvPr/>
        </p:nvSpPr>
        <p:spPr bwMode="auto">
          <a:xfrm>
            <a:off x="5349875" y="4101927"/>
            <a:ext cx="4198938" cy="1981548"/>
          </a:xfrm>
          <a:prstGeom prst="rect">
            <a:avLst/>
          </a:prstGeom>
          <a:solidFill>
            <a:schemeClr val="bg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b="1" dirty="0">
                <a:solidFill>
                  <a:srgbClr val="009900"/>
                </a:solidFill>
              </a:rPr>
              <a:t>Services concernés</a:t>
            </a: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p:txBody>
      </p:sp>
      <p:pic>
        <p:nvPicPr>
          <p:cNvPr id="9830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63" y="1049338"/>
            <a:ext cx="59340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6" name="Rectangle 7"/>
          <p:cNvSpPr>
            <a:spLocks noChangeArrowheads="1"/>
          </p:cNvSpPr>
          <p:nvPr/>
        </p:nvSpPr>
        <p:spPr bwMode="auto">
          <a:xfrm>
            <a:off x="5203825" y="1304752"/>
            <a:ext cx="4198938" cy="1981548"/>
          </a:xfrm>
          <a:prstGeom prst="rect">
            <a:avLst/>
          </a:prstGeom>
          <a:solidFill>
            <a:schemeClr val="bg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b="1" dirty="0">
                <a:solidFill>
                  <a:srgbClr val="009900"/>
                </a:solidFill>
              </a:rPr>
              <a:t>Services concernés</a:t>
            </a: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Rectangle 2057"/>
          <p:cNvSpPr>
            <a:spLocks noChangeArrowheads="1"/>
          </p:cNvSpPr>
          <p:nvPr/>
        </p:nvSpPr>
        <p:spPr bwMode="auto">
          <a:xfrm>
            <a:off x="4252913" y="4376564"/>
            <a:ext cx="4198937" cy="1981548"/>
          </a:xfrm>
          <a:prstGeom prst="rect">
            <a:avLst/>
          </a:prstGeom>
          <a:solidFill>
            <a:schemeClr val="bg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b="1" dirty="0">
                <a:solidFill>
                  <a:srgbClr val="009900"/>
                </a:solidFill>
              </a:rPr>
              <a:t>Services concernés</a:t>
            </a: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p:txBody>
      </p:sp>
      <p:sp>
        <p:nvSpPr>
          <p:cNvPr id="96263" name="Rectangle 2058"/>
          <p:cNvSpPr>
            <a:spLocks noChangeArrowheads="1"/>
          </p:cNvSpPr>
          <p:nvPr/>
        </p:nvSpPr>
        <p:spPr bwMode="auto">
          <a:xfrm>
            <a:off x="635000" y="363538"/>
            <a:ext cx="8477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898" tIns="42712" rIns="83898" bIns="42712" anchor="ctr"/>
          <a:lstStyle>
            <a:lvl1pPr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i="1" dirty="0" smtClean="0">
                <a:solidFill>
                  <a:srgbClr val="3333CC"/>
                </a:solidFill>
              </a:rPr>
              <a:t>Qui renseigne les données de flux ?</a:t>
            </a:r>
            <a:endParaRPr lang="fr-FR" altLang="fr-FR" sz="3200" b="1" i="1" dirty="0">
              <a:solidFill>
                <a:srgbClr val="3333CC"/>
              </a:solidFill>
            </a:endParaRPr>
          </a:p>
        </p:txBody>
      </p:sp>
      <p:pic>
        <p:nvPicPr>
          <p:cNvPr id="96329" name="Picture 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995" y="4091783"/>
            <a:ext cx="1316036" cy="1316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330" name="Picture 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25" y="2089150"/>
            <a:ext cx="1577975" cy="1852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56" y="1105547"/>
            <a:ext cx="5876925" cy="600075"/>
          </a:xfrm>
          <a:prstGeom prst="rect">
            <a:avLst/>
          </a:prstGeom>
          <a:solidFill>
            <a:schemeClr val="bg1"/>
          </a:solidFill>
          <a:ln>
            <a:noFill/>
          </a:ln>
          <a:effectLst/>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2491" y="1105547"/>
            <a:ext cx="3703509" cy="2107742"/>
          </a:xfrm>
          <a:prstGeom prst="rect">
            <a:avLst/>
          </a:prstGeom>
          <a:solidFill>
            <a:schemeClr val="bg1"/>
          </a:solidFill>
          <a:ln>
            <a:noFill/>
          </a:ln>
          <a:effectLst/>
        </p:spPr>
      </p:pic>
      <p:sp>
        <p:nvSpPr>
          <p:cNvPr id="96261" name="Rectangle 2056"/>
          <p:cNvSpPr>
            <a:spLocks noChangeArrowheads="1"/>
          </p:cNvSpPr>
          <p:nvPr/>
        </p:nvSpPr>
        <p:spPr bwMode="auto">
          <a:xfrm>
            <a:off x="2768600" y="1806402"/>
            <a:ext cx="4197350" cy="1981548"/>
          </a:xfrm>
          <a:prstGeom prst="rect">
            <a:avLst/>
          </a:prstGeom>
          <a:solidFill>
            <a:schemeClr val="bg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b="1" dirty="0">
                <a:solidFill>
                  <a:srgbClr val="009900"/>
                </a:solidFill>
              </a:rPr>
              <a:t>Services concernés</a:t>
            </a: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639" y="4791377"/>
            <a:ext cx="2887298" cy="1889137"/>
          </a:xfrm>
          <a:prstGeom prst="rect">
            <a:avLst/>
          </a:prstGeom>
          <a:solidFill>
            <a:schemeClr val="bg1"/>
          </a:solidFill>
          <a:ln>
            <a:noFill/>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9"/>
          <p:cNvSpPr>
            <a:spLocks noChangeArrowheads="1"/>
          </p:cNvSpPr>
          <p:nvPr/>
        </p:nvSpPr>
        <p:spPr bwMode="auto">
          <a:xfrm>
            <a:off x="721499" y="91684"/>
            <a:ext cx="8477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898" tIns="42712" rIns="83898" bIns="42712" anchor="ctr"/>
          <a:lstStyle>
            <a:lvl1pPr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i="1" dirty="0" smtClean="0">
                <a:solidFill>
                  <a:srgbClr val="3333CC"/>
                </a:solidFill>
              </a:rPr>
              <a:t>Qui renseigne les données de flux ?</a:t>
            </a:r>
            <a:endParaRPr lang="fr-FR" altLang="fr-FR" sz="3200" b="1" i="1" dirty="0">
              <a:solidFill>
                <a:srgbClr val="3333CC"/>
              </a:solidFill>
            </a:endParaRPr>
          </a:p>
        </p:txBody>
      </p:sp>
      <p:sp>
        <p:nvSpPr>
          <p:cNvPr id="2" name="AutoShape 52" descr="Résultat de recherche d'images pour &quot;loupe avec homm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7333"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299" y="286543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570" y="1052339"/>
            <a:ext cx="6019800" cy="1323975"/>
          </a:xfrm>
          <a:prstGeom prst="rect">
            <a:avLst/>
          </a:prstGeom>
          <a:solidFill>
            <a:schemeClr val="bg1"/>
          </a:solidFill>
          <a:ln>
            <a:noFill/>
          </a:ln>
          <a:effectLst/>
        </p:spPr>
      </p:pic>
      <p:sp>
        <p:nvSpPr>
          <p:cNvPr id="97286" name="Rectangle 7"/>
          <p:cNvSpPr>
            <a:spLocks noChangeArrowheads="1"/>
          </p:cNvSpPr>
          <p:nvPr/>
        </p:nvSpPr>
        <p:spPr bwMode="auto">
          <a:xfrm>
            <a:off x="4533899" y="1714327"/>
            <a:ext cx="4919019" cy="1981548"/>
          </a:xfrm>
          <a:prstGeom prst="rect">
            <a:avLst/>
          </a:prstGeom>
          <a:solidFill>
            <a:schemeClr val="bg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b="1" dirty="0">
                <a:solidFill>
                  <a:srgbClr val="009900"/>
                </a:solidFill>
              </a:rPr>
              <a:t>Services concernés</a:t>
            </a: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570" y="5077000"/>
            <a:ext cx="6581775" cy="1323975"/>
          </a:xfrm>
          <a:prstGeom prst="rect">
            <a:avLst/>
          </a:prstGeom>
          <a:solidFill>
            <a:schemeClr val="bg1"/>
          </a:solidFill>
          <a:ln>
            <a:noFill/>
          </a:ln>
          <a:effectLst/>
        </p:spPr>
      </p:pic>
      <p:sp>
        <p:nvSpPr>
          <p:cNvPr id="97288" name="Rectangle 8"/>
          <p:cNvSpPr>
            <a:spLocks noChangeArrowheads="1"/>
          </p:cNvSpPr>
          <p:nvPr/>
        </p:nvSpPr>
        <p:spPr bwMode="auto">
          <a:xfrm>
            <a:off x="5564875" y="4017789"/>
            <a:ext cx="4195762" cy="1981548"/>
          </a:xfrm>
          <a:prstGeom prst="rect">
            <a:avLst/>
          </a:prstGeom>
          <a:solidFill>
            <a:schemeClr val="bg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865" tIns="43932" rIns="87865" bIns="43932" anchor="ctr">
            <a:spAutoFit/>
          </a:bodyPr>
          <a:lstStyle>
            <a:lvl1pPr defTabSz="877888">
              <a:defRPr>
                <a:solidFill>
                  <a:srgbClr val="063DE8"/>
                </a:solidFill>
                <a:latin typeface="Arial" panose="020B0604020202020204" pitchFamily="34" charset="0"/>
              </a:defRPr>
            </a:lvl1pPr>
            <a:lvl2pPr marL="742950" indent="-285750" defTabSz="877888">
              <a:defRPr>
                <a:solidFill>
                  <a:srgbClr val="063DE8"/>
                </a:solidFill>
                <a:latin typeface="Arial" panose="020B0604020202020204" pitchFamily="34" charset="0"/>
              </a:defRPr>
            </a:lvl2pPr>
            <a:lvl3pPr marL="1143000" indent="-228600" defTabSz="877888">
              <a:defRPr>
                <a:solidFill>
                  <a:srgbClr val="063DE8"/>
                </a:solidFill>
                <a:latin typeface="Arial" panose="020B0604020202020204" pitchFamily="34" charset="0"/>
              </a:defRPr>
            </a:lvl3pPr>
            <a:lvl4pPr marL="1600200" indent="-228600" defTabSz="877888">
              <a:defRPr>
                <a:solidFill>
                  <a:srgbClr val="063DE8"/>
                </a:solidFill>
                <a:latin typeface="Arial" panose="020B0604020202020204" pitchFamily="34" charset="0"/>
              </a:defRPr>
            </a:lvl4pPr>
            <a:lvl5pPr marL="2057400" indent="-228600" defTabSz="877888">
              <a:defRPr>
                <a:solidFill>
                  <a:srgbClr val="063DE8"/>
                </a:solidFill>
                <a:latin typeface="Arial" panose="020B0604020202020204" pitchFamily="34" charset="0"/>
              </a:defRPr>
            </a:lvl5pPr>
            <a:lvl6pPr marL="2514600" indent="-228600" algn="ctr" defTabSz="877888"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77888"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77888"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77888" eaLnBrk="0" fontAlgn="base" hangingPunct="0">
              <a:spcBef>
                <a:spcPct val="0"/>
              </a:spcBef>
              <a:spcAft>
                <a:spcPct val="0"/>
              </a:spcAft>
              <a:defRPr>
                <a:solidFill>
                  <a:srgbClr val="063DE8"/>
                </a:solidFill>
                <a:latin typeface="Arial" panose="020B0604020202020204" pitchFamily="34" charset="0"/>
              </a:defRPr>
            </a:lvl9pPr>
          </a:lstStyle>
          <a:p>
            <a:r>
              <a:rPr lang="fr-FR" altLang="fr-FR" b="1" dirty="0">
                <a:solidFill>
                  <a:srgbClr val="009900"/>
                </a:solidFill>
              </a:rPr>
              <a:t>Services concernés</a:t>
            </a: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a:p>
            <a:endParaRPr lang="fr-FR" altLang="fr-FR" sz="1500" b="1" dirty="0">
              <a:solidFill>
                <a:srgbClr val="0099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83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3464" y="5453944"/>
            <a:ext cx="1223212" cy="107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402" name="Rectangle 22"/>
          <p:cNvSpPr>
            <a:spLocks noChangeArrowheads="1"/>
          </p:cNvSpPr>
          <p:nvPr/>
        </p:nvSpPr>
        <p:spPr bwMode="auto">
          <a:xfrm>
            <a:off x="2716034" y="2676823"/>
            <a:ext cx="3367214" cy="39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18" tIns="41042" rIns="80618" bIns="41042">
            <a:spAutoFit/>
          </a:bodyPr>
          <a:lstStyle/>
          <a:p>
            <a:pPr algn="l" defTabSz="838200"/>
            <a:r>
              <a:rPr lang="fr-FR" altLang="fr-FR" sz="2000" b="1" dirty="0" smtClean="0">
                <a:solidFill>
                  <a:srgbClr val="009900"/>
                </a:solidFill>
              </a:rPr>
              <a:t>Procédures de mise a jour</a:t>
            </a:r>
            <a:endParaRPr lang="fr-FR" altLang="fr-FR" sz="2000" b="1" dirty="0">
              <a:solidFill>
                <a:srgbClr val="009900"/>
              </a:solidFill>
            </a:endParaRPr>
          </a:p>
        </p:txBody>
      </p:sp>
      <p:sp>
        <p:nvSpPr>
          <p:cNvPr id="98384" name="Rectangle 25"/>
          <p:cNvSpPr>
            <a:spLocks noChangeArrowheads="1"/>
          </p:cNvSpPr>
          <p:nvPr/>
        </p:nvSpPr>
        <p:spPr bwMode="auto">
          <a:xfrm>
            <a:off x="2721166" y="3843342"/>
            <a:ext cx="4463668" cy="39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18" tIns="41042" rIns="80618" bIns="4104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009900"/>
                </a:solidFill>
              </a:rPr>
              <a:t>Contrôler</a:t>
            </a:r>
            <a:r>
              <a:rPr lang="fr-FR" altLang="fr-FR" b="1" dirty="0" smtClean="0">
                <a:solidFill>
                  <a:srgbClr val="009900"/>
                </a:solidFill>
              </a:rPr>
              <a:t> </a:t>
            </a:r>
            <a:r>
              <a:rPr lang="fr-FR" altLang="fr-FR" sz="2000" b="1" dirty="0" smtClean="0">
                <a:solidFill>
                  <a:srgbClr val="009900"/>
                </a:solidFill>
              </a:rPr>
              <a:t>puis analyser les erreurs</a:t>
            </a:r>
            <a:r>
              <a:rPr lang="fr-FR" altLang="fr-FR" b="1" dirty="0" smtClean="0">
                <a:solidFill>
                  <a:srgbClr val="009900"/>
                </a:solidFill>
              </a:rPr>
              <a:t> </a:t>
            </a:r>
            <a:endParaRPr lang="fr-FR" altLang="fr-FR" b="1" dirty="0">
              <a:solidFill>
                <a:srgbClr val="009900"/>
              </a:solidFill>
            </a:endParaRPr>
          </a:p>
        </p:txBody>
      </p:sp>
      <p:sp>
        <p:nvSpPr>
          <p:cNvPr id="98345" name="Line 43"/>
          <p:cNvSpPr>
            <a:spLocks noChangeShapeType="1"/>
          </p:cNvSpPr>
          <p:nvPr/>
        </p:nvSpPr>
        <p:spPr bwMode="auto">
          <a:xfrm>
            <a:off x="2620473" y="1807468"/>
            <a:ext cx="222549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48" name="Line 76"/>
          <p:cNvSpPr>
            <a:spLocks noChangeShapeType="1"/>
          </p:cNvSpPr>
          <p:nvPr/>
        </p:nvSpPr>
        <p:spPr bwMode="auto">
          <a:xfrm>
            <a:off x="2643307" y="1789113"/>
            <a:ext cx="0" cy="481965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49" name="Line 77"/>
          <p:cNvSpPr>
            <a:spLocks noChangeShapeType="1"/>
          </p:cNvSpPr>
          <p:nvPr/>
        </p:nvSpPr>
        <p:spPr bwMode="auto">
          <a:xfrm>
            <a:off x="1749761" y="4288417"/>
            <a:ext cx="761112"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50" name="Line 78"/>
          <p:cNvSpPr>
            <a:spLocks noChangeShapeType="1"/>
          </p:cNvSpPr>
          <p:nvPr/>
        </p:nvSpPr>
        <p:spPr bwMode="auto">
          <a:xfrm>
            <a:off x="2643307" y="3144305"/>
            <a:ext cx="2223968"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51" name="Line 79"/>
          <p:cNvSpPr>
            <a:spLocks noChangeShapeType="1"/>
          </p:cNvSpPr>
          <p:nvPr/>
        </p:nvSpPr>
        <p:spPr bwMode="auto">
          <a:xfrm>
            <a:off x="2643307" y="4322068"/>
            <a:ext cx="2223968"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52" name="Line 80"/>
          <p:cNvSpPr>
            <a:spLocks noChangeShapeType="1"/>
          </p:cNvSpPr>
          <p:nvPr/>
        </p:nvSpPr>
        <p:spPr bwMode="auto">
          <a:xfrm>
            <a:off x="2643307" y="5453944"/>
            <a:ext cx="2223968"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53" name="Line 81"/>
          <p:cNvSpPr>
            <a:spLocks noChangeShapeType="1"/>
          </p:cNvSpPr>
          <p:nvPr/>
        </p:nvSpPr>
        <p:spPr bwMode="auto">
          <a:xfrm>
            <a:off x="2620473" y="6608763"/>
            <a:ext cx="222549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42" name="Rectangle 84"/>
          <p:cNvSpPr>
            <a:spLocks noChangeArrowheads="1"/>
          </p:cNvSpPr>
          <p:nvPr/>
        </p:nvSpPr>
        <p:spPr bwMode="auto">
          <a:xfrm>
            <a:off x="2696982" y="6136834"/>
            <a:ext cx="6408917" cy="387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466" tIns="39437" rIns="77466" bIns="39437">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009900"/>
                </a:solidFill>
              </a:rPr>
              <a:t>Faire progresser l'organisation &amp; les compétences</a:t>
            </a:r>
            <a:endParaRPr lang="fr-FR" altLang="fr-FR" sz="2000" b="1" dirty="0">
              <a:solidFill>
                <a:srgbClr val="009900"/>
              </a:solidFill>
            </a:endParaRPr>
          </a:p>
        </p:txBody>
      </p:sp>
      <p:sp>
        <p:nvSpPr>
          <p:cNvPr id="98338" name="Rectangle 90"/>
          <p:cNvSpPr>
            <a:spLocks noChangeArrowheads="1"/>
          </p:cNvSpPr>
          <p:nvPr/>
        </p:nvSpPr>
        <p:spPr bwMode="auto">
          <a:xfrm>
            <a:off x="2716034" y="1363834"/>
            <a:ext cx="1761005" cy="39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18" tIns="41042" rIns="80618" bIns="4104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009900"/>
                </a:solidFill>
              </a:rPr>
              <a:t>Responsable</a:t>
            </a:r>
            <a:endParaRPr lang="fr-FR" altLang="fr-FR" sz="2000" b="1" dirty="0">
              <a:solidFill>
                <a:srgbClr val="009900"/>
              </a:solidFill>
            </a:endParaRPr>
          </a:p>
        </p:txBody>
      </p:sp>
      <p:sp>
        <p:nvSpPr>
          <p:cNvPr id="98314" name="Rectangle 94"/>
          <p:cNvSpPr>
            <a:spLocks noChangeArrowheads="1"/>
          </p:cNvSpPr>
          <p:nvPr/>
        </p:nvSpPr>
        <p:spPr bwMode="auto">
          <a:xfrm>
            <a:off x="2716034" y="5010183"/>
            <a:ext cx="6103539" cy="39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18" tIns="41042" rIns="80618" bIns="4104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2000" b="1" dirty="0" smtClean="0">
                <a:solidFill>
                  <a:srgbClr val="009900"/>
                </a:solidFill>
              </a:rPr>
              <a:t>Prendre en compte les  aspects  psychologiques</a:t>
            </a:r>
            <a:endParaRPr lang="fr-FR" altLang="fr-FR" sz="2000" b="1" dirty="0">
              <a:solidFill>
                <a:srgbClr val="009900"/>
              </a:solidFill>
            </a:endParaRPr>
          </a:p>
        </p:txBody>
      </p:sp>
      <p:sp>
        <p:nvSpPr>
          <p:cNvPr id="1381493" name="Rectangle 117"/>
          <p:cNvSpPr>
            <a:spLocks noGrp="1" noChangeArrowheads="1"/>
          </p:cNvSpPr>
          <p:nvPr>
            <p:ph type="title"/>
          </p:nvPr>
        </p:nvSpPr>
        <p:spPr bwMode="auto">
          <a:xfrm>
            <a:off x="779463" y="287338"/>
            <a:ext cx="847725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2373" tIns="41186" rIns="82373" bIns="41186" numCol="1" anchor="ctr" anchorCtr="0" compatLnSpc="1">
            <a:prstTxWarp prst="textNoShape">
              <a:avLst/>
            </a:prstTxWarp>
          </a:bodyPr>
          <a:lstStyle/>
          <a:p>
            <a:r>
              <a:rPr lang="fr-FR" altLang="fr-FR" sz="3600" b="1" i="1" dirty="0" smtClean="0">
                <a:solidFill>
                  <a:srgbClr val="3333CC"/>
                </a:solidFill>
                <a:latin typeface="Arial" panose="020B0604020202020204" pitchFamily="34" charset="0"/>
              </a:rPr>
              <a:t>La qualité des Informations</a:t>
            </a:r>
          </a:p>
        </p:txBody>
      </p:sp>
      <p:pic>
        <p:nvPicPr>
          <p:cNvPr id="983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0258" y="3067485"/>
            <a:ext cx="2135808" cy="106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3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211" y="3406779"/>
            <a:ext cx="1646768" cy="164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30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0769" y="1850370"/>
            <a:ext cx="1569582" cy="1175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4873" y="836613"/>
            <a:ext cx="1165970" cy="125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284" name="Picture 4" descr="Résultat de recherche d'images pour &quot;commercial bonhomm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93464" y="4396642"/>
            <a:ext cx="1312536" cy="1014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3426" name="Rectangle 2"/>
          <p:cNvSpPr>
            <a:spLocks noGrp="1" noChangeArrowheads="1"/>
          </p:cNvSpPr>
          <p:nvPr>
            <p:ph type="title"/>
          </p:nvPr>
        </p:nvSpPr>
        <p:spPr bwMode="auto">
          <a:xfrm>
            <a:off x="371475" y="325438"/>
            <a:ext cx="883285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0" rIns="95782" bIns="47890" numCol="1" anchor="t" anchorCtr="0" compatLnSpc="1">
            <a:prstTxWarp prst="textNoShape">
              <a:avLst/>
            </a:prstTxWarp>
          </a:bodyPr>
          <a:lstStyle/>
          <a:p>
            <a:r>
              <a:rPr lang="fr-FR" altLang="fr-FR" sz="3600" b="1" i="1" dirty="0" smtClean="0">
                <a:solidFill>
                  <a:srgbClr val="3333CC"/>
                </a:solidFill>
                <a:latin typeface="Arial" panose="020B0604020202020204" pitchFamily="34" charset="0"/>
              </a:rPr>
              <a:t>Les évolutions de données</a:t>
            </a:r>
          </a:p>
        </p:txBody>
      </p:sp>
      <p:sp>
        <p:nvSpPr>
          <p:cNvPr id="1383427" name="Rectangle 3"/>
          <p:cNvSpPr>
            <a:spLocks noGrp="1" noChangeArrowheads="1"/>
          </p:cNvSpPr>
          <p:nvPr>
            <p:ph type="body" idx="1"/>
          </p:nvPr>
        </p:nvSpPr>
        <p:spPr bwMode="auto">
          <a:xfrm>
            <a:off x="330200" y="1371600"/>
            <a:ext cx="9328150" cy="3429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5782" tIns="47890" rIns="95782" bIns="47890" numCol="1" anchor="t" anchorCtr="0" compatLnSpc="1">
            <a:prstTxWarp prst="textNoShape">
              <a:avLst/>
            </a:prstTxWarp>
          </a:bodyPr>
          <a:lstStyle/>
          <a:p>
            <a:pPr>
              <a:lnSpc>
                <a:spcPct val="140000"/>
              </a:lnSpc>
              <a:buFontTx/>
              <a:buNone/>
            </a:pPr>
            <a:r>
              <a:rPr lang="fr-FR" altLang="fr-FR" sz="2400" dirty="0" smtClean="0">
                <a:latin typeface="Arial" panose="020B0604020202020204" pitchFamily="34" charset="0"/>
                <a:cs typeface="Arial" panose="020B0604020202020204" pitchFamily="34" charset="0"/>
              </a:rPr>
              <a:t>Elles recouvrent :</a:t>
            </a:r>
          </a:p>
          <a:p>
            <a:pPr>
              <a:lnSpc>
                <a:spcPct val="140000"/>
              </a:lnSpc>
            </a:pPr>
            <a:r>
              <a:rPr lang="fr-FR" altLang="fr-FR" sz="2400" dirty="0" smtClean="0">
                <a:latin typeface="Arial" panose="020B0604020202020204" pitchFamily="34" charset="0"/>
                <a:cs typeface="Arial" panose="020B0604020202020204" pitchFamily="34" charset="0"/>
              </a:rPr>
              <a:t>Les modifications de structure du produit </a:t>
            </a:r>
            <a:br>
              <a:rPr lang="fr-FR" altLang="fr-FR" sz="2400" dirty="0" smtClean="0">
                <a:latin typeface="Arial" panose="020B0604020202020204" pitchFamily="34" charset="0"/>
                <a:cs typeface="Arial" panose="020B0604020202020204" pitchFamily="34" charset="0"/>
              </a:rPr>
            </a:br>
            <a:r>
              <a:rPr lang="fr-FR" altLang="fr-FR" sz="2400" dirty="0" smtClean="0">
                <a:latin typeface="Arial" panose="020B0604020202020204" pitchFamily="34" charset="0"/>
                <a:cs typeface="Arial" panose="020B0604020202020204" pitchFamily="34" charset="0"/>
              </a:rPr>
              <a:t>(modification de nomenclature)</a:t>
            </a:r>
          </a:p>
          <a:p>
            <a:pPr>
              <a:lnSpc>
                <a:spcPct val="140000"/>
              </a:lnSpc>
            </a:pPr>
            <a:r>
              <a:rPr lang="fr-FR" altLang="fr-FR" sz="2400" dirty="0" smtClean="0">
                <a:latin typeface="Arial" panose="020B0604020202020204" pitchFamily="34" charset="0"/>
                <a:cs typeface="Arial" panose="020B0604020202020204" pitchFamily="34" charset="0"/>
              </a:rPr>
              <a:t>Les modifications de gammes </a:t>
            </a:r>
            <a:br>
              <a:rPr lang="fr-FR" altLang="fr-FR" sz="2400" dirty="0" smtClean="0">
                <a:latin typeface="Arial" panose="020B0604020202020204" pitchFamily="34" charset="0"/>
                <a:cs typeface="Arial" panose="020B0604020202020204" pitchFamily="34" charset="0"/>
              </a:rPr>
            </a:br>
            <a:r>
              <a:rPr lang="fr-FR" altLang="fr-FR" sz="2400" dirty="0" smtClean="0">
                <a:latin typeface="Arial" panose="020B0604020202020204" pitchFamily="34" charset="0"/>
                <a:cs typeface="Arial" panose="020B0604020202020204" pitchFamily="34" charset="0"/>
              </a:rPr>
              <a:t>(</a:t>
            </a:r>
            <a:r>
              <a:rPr lang="fr-FR" altLang="fr-FR" sz="2400" dirty="0">
                <a:latin typeface="Arial" panose="020B0604020202020204" pitchFamily="34" charset="0"/>
                <a:cs typeface="Arial" panose="020B0604020202020204" pitchFamily="34" charset="0"/>
              </a:rPr>
              <a:t>m</a:t>
            </a:r>
            <a:r>
              <a:rPr lang="fr-FR" altLang="fr-FR" sz="2400" dirty="0" smtClean="0">
                <a:latin typeface="Arial" panose="020B0604020202020204" pitchFamily="34" charset="0"/>
                <a:cs typeface="Arial" panose="020B0604020202020204" pitchFamily="34" charset="0"/>
              </a:rPr>
              <a:t>odifications de processus ou de procédés de fabrication)</a:t>
            </a:r>
          </a:p>
        </p:txBody>
      </p:sp>
      <p:sp>
        <p:nvSpPr>
          <p:cNvPr id="1383428" name="Rectangle 4"/>
          <p:cNvSpPr>
            <a:spLocks noChangeArrowheads="1"/>
          </p:cNvSpPr>
          <p:nvPr/>
        </p:nvSpPr>
        <p:spPr bwMode="auto">
          <a:xfrm>
            <a:off x="330200" y="4800600"/>
            <a:ext cx="9328150" cy="1568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0" rIns="95782" bIns="47890" anchor="ctr"/>
          <a:lstStyle>
            <a:lvl1pPr defTabSz="1014413">
              <a:defRPr>
                <a:solidFill>
                  <a:srgbClr val="063DE8"/>
                </a:solidFill>
                <a:latin typeface="Arial" panose="020B0604020202020204" pitchFamily="34" charset="0"/>
              </a:defRPr>
            </a:lvl1pPr>
            <a:lvl2pPr marL="742950" indent="-285750" defTabSz="1014413">
              <a:defRPr>
                <a:solidFill>
                  <a:srgbClr val="063DE8"/>
                </a:solidFill>
                <a:latin typeface="Arial" panose="020B0604020202020204" pitchFamily="34" charset="0"/>
              </a:defRPr>
            </a:lvl2pPr>
            <a:lvl3pPr marL="1143000" indent="-228600" defTabSz="1014413">
              <a:defRPr>
                <a:solidFill>
                  <a:srgbClr val="063DE8"/>
                </a:solidFill>
                <a:latin typeface="Arial" panose="020B0604020202020204" pitchFamily="34" charset="0"/>
              </a:defRPr>
            </a:lvl3pPr>
            <a:lvl4pPr marL="1600200" indent="-228600" defTabSz="1014413">
              <a:defRPr>
                <a:solidFill>
                  <a:srgbClr val="063DE8"/>
                </a:solidFill>
                <a:latin typeface="Arial" panose="020B0604020202020204" pitchFamily="34" charset="0"/>
              </a:defRPr>
            </a:lvl4pPr>
            <a:lvl5pPr marL="2057400" indent="-228600" defTabSz="1014413">
              <a:defRPr>
                <a:solidFill>
                  <a:srgbClr val="063DE8"/>
                </a:solidFill>
                <a:latin typeface="Arial" panose="020B0604020202020204" pitchFamily="34" charset="0"/>
              </a:defRPr>
            </a:lvl5pPr>
            <a:lvl6pPr marL="2514600" indent="-228600" algn="ctr" defTabSz="1014413"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1014413"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1014413"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1014413" eaLnBrk="0" fontAlgn="base" hangingPunct="0">
              <a:spcBef>
                <a:spcPct val="0"/>
              </a:spcBef>
              <a:spcAft>
                <a:spcPct val="0"/>
              </a:spcAft>
              <a:defRPr>
                <a:solidFill>
                  <a:srgbClr val="063DE8"/>
                </a:solidFill>
                <a:latin typeface="Arial" panose="020B0604020202020204" pitchFamily="34" charset="0"/>
              </a:defRPr>
            </a:lvl9pPr>
          </a:lstStyle>
          <a:p>
            <a:pPr>
              <a:lnSpc>
                <a:spcPct val="90000"/>
              </a:lnSpc>
            </a:pPr>
            <a:r>
              <a:rPr lang="fr-FR" altLang="fr-FR" sz="2800" b="1" dirty="0">
                <a:solidFill>
                  <a:srgbClr val="009900"/>
                </a:solidFill>
              </a:rPr>
              <a:t>Une mauvaise gestion des données techniques entraîne l’obsolescence des stocks, des ruptures de fabrication et génère des </a:t>
            </a:r>
            <a:r>
              <a:rPr lang="fr-FR" altLang="fr-FR" sz="2800" b="1" dirty="0" smtClean="0">
                <a:solidFill>
                  <a:srgbClr val="009900"/>
                </a:solidFill>
              </a:rPr>
              <a:t>écarts-coûts</a:t>
            </a:r>
            <a:endParaRPr lang="fr-FR" altLang="fr-FR" sz="2800" b="1" dirty="0">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3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834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383428"/>
                                        </p:tgtEl>
                                        <p:attrNameLst>
                                          <p:attrName>style.visibility</p:attrName>
                                        </p:attrNameLst>
                                      </p:cBhvr>
                                      <p:to>
                                        <p:strVal val="visible"/>
                                      </p:to>
                                    </p:set>
                                    <p:anim calcmode="lin" valueType="num">
                                      <p:cBhvr>
                                        <p:cTn id="19" dur="500" fill="hold"/>
                                        <p:tgtEl>
                                          <p:spTgt spid="1383428"/>
                                        </p:tgtEl>
                                        <p:attrNameLst>
                                          <p:attrName>ppt_w</p:attrName>
                                        </p:attrNameLst>
                                      </p:cBhvr>
                                      <p:tavLst>
                                        <p:tav tm="0">
                                          <p:val>
                                            <p:strVal val="2/3*#ppt_w"/>
                                          </p:val>
                                        </p:tav>
                                        <p:tav tm="100000">
                                          <p:val>
                                            <p:strVal val="#ppt_w"/>
                                          </p:val>
                                        </p:tav>
                                      </p:tavLst>
                                    </p:anim>
                                    <p:anim calcmode="lin" valueType="num">
                                      <p:cBhvr>
                                        <p:cTn id="20" dur="500" fill="hold"/>
                                        <p:tgtEl>
                                          <p:spTgt spid="138342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427" grpId="0" build="p" autoUpdateAnimBg="0"/>
      <p:bldP spid="1383428" grpId="0"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5474" name="Rectangle 2"/>
          <p:cNvSpPr>
            <a:spLocks noGrp="1" noChangeArrowheads="1"/>
          </p:cNvSpPr>
          <p:nvPr>
            <p:ph type="body" idx="1"/>
          </p:nvPr>
        </p:nvSpPr>
        <p:spPr bwMode="auto">
          <a:xfrm>
            <a:off x="196850" y="1384300"/>
            <a:ext cx="9464675" cy="4111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5782" tIns="47890" rIns="95782" bIns="47890" numCol="1" anchor="t" anchorCtr="0" compatLnSpc="1">
            <a:prstTxWarp prst="textNoShape">
              <a:avLst/>
            </a:prstTxWarp>
          </a:bodyPr>
          <a:lstStyle/>
          <a:p>
            <a:pPr>
              <a:lnSpc>
                <a:spcPct val="190000"/>
              </a:lnSpc>
            </a:pPr>
            <a:r>
              <a:rPr lang="fr-FR" altLang="fr-FR" sz="2900" dirty="0" smtClean="0">
                <a:latin typeface="Arial" panose="020B0604020202020204" pitchFamily="34" charset="0"/>
                <a:cs typeface="Arial" panose="020B0604020202020204" pitchFamily="34" charset="0"/>
              </a:rPr>
              <a:t>Évolution des besoins clients</a:t>
            </a:r>
          </a:p>
          <a:p>
            <a:pPr>
              <a:lnSpc>
                <a:spcPct val="190000"/>
              </a:lnSpc>
            </a:pPr>
            <a:r>
              <a:rPr lang="fr-FR" altLang="fr-FR" sz="2900" dirty="0" smtClean="0">
                <a:latin typeface="Arial" panose="020B0604020202020204" pitchFamily="34" charset="0"/>
                <a:cs typeface="Arial" panose="020B0604020202020204" pitchFamily="34" charset="0"/>
              </a:rPr>
              <a:t>Standardisation des composants</a:t>
            </a:r>
          </a:p>
          <a:p>
            <a:pPr>
              <a:lnSpc>
                <a:spcPct val="190000"/>
              </a:lnSpc>
            </a:pPr>
            <a:r>
              <a:rPr lang="fr-FR" altLang="fr-FR" sz="2900" dirty="0" smtClean="0">
                <a:latin typeface="Arial" panose="020B0604020202020204" pitchFamily="34" charset="0"/>
                <a:cs typeface="Arial" panose="020B0604020202020204" pitchFamily="34" charset="0"/>
              </a:rPr>
              <a:t>Réduction des coûts</a:t>
            </a:r>
          </a:p>
          <a:p>
            <a:pPr>
              <a:lnSpc>
                <a:spcPct val="190000"/>
              </a:lnSpc>
            </a:pPr>
            <a:r>
              <a:rPr lang="fr-FR" altLang="fr-FR" sz="2900" dirty="0" smtClean="0">
                <a:latin typeface="Arial" panose="020B0604020202020204" pitchFamily="34" charset="0"/>
                <a:cs typeface="Arial" panose="020B0604020202020204" pitchFamily="34" charset="0"/>
              </a:rPr>
              <a:t>Évolution des normes</a:t>
            </a:r>
          </a:p>
          <a:p>
            <a:pPr>
              <a:lnSpc>
                <a:spcPct val="190000"/>
              </a:lnSpc>
            </a:pPr>
            <a:r>
              <a:rPr lang="fr-FR" altLang="fr-FR" sz="2900" dirty="0" smtClean="0">
                <a:latin typeface="Arial" panose="020B0604020202020204" pitchFamily="34" charset="0"/>
                <a:cs typeface="Arial" panose="020B0604020202020204" pitchFamily="34" charset="0"/>
              </a:rPr>
              <a:t>Une nouvelle organisation (Équipements)</a:t>
            </a:r>
          </a:p>
        </p:txBody>
      </p:sp>
      <p:sp>
        <p:nvSpPr>
          <p:cNvPr id="1385475" name="Rectangle 3"/>
          <p:cNvSpPr>
            <a:spLocks noGrp="1" noChangeArrowheads="1"/>
          </p:cNvSpPr>
          <p:nvPr>
            <p:ph type="title"/>
          </p:nvPr>
        </p:nvSpPr>
        <p:spPr bwMode="auto">
          <a:xfrm>
            <a:off x="196850" y="433388"/>
            <a:ext cx="9464675" cy="614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0" rIns="95782" bIns="47890" numCol="1" anchor="ctr" anchorCtr="0" compatLnSpc="1">
            <a:prstTxWarp prst="textNoShape">
              <a:avLst/>
            </a:prstTxWarp>
          </a:bodyPr>
          <a:lstStyle/>
          <a:p>
            <a:r>
              <a:rPr lang="fr-FR" altLang="fr-FR" sz="3600" b="1" i="1" dirty="0" smtClean="0">
                <a:solidFill>
                  <a:srgbClr val="3333CC"/>
                </a:solidFill>
                <a:latin typeface="Arial" panose="020B0604020202020204" pitchFamily="34" charset="0"/>
              </a:rPr>
              <a:t>L’origine </a:t>
            </a:r>
            <a:r>
              <a:rPr lang="fr-FR" altLang="fr-FR" sz="3600" b="1" i="1" dirty="0">
                <a:solidFill>
                  <a:srgbClr val="3333CC"/>
                </a:solidFill>
                <a:latin typeface="Arial" panose="020B0604020202020204" pitchFamily="34" charset="0"/>
              </a:rPr>
              <a:t>d</a:t>
            </a:r>
            <a:r>
              <a:rPr lang="fr-FR" altLang="fr-FR" sz="3600" b="1" i="1" dirty="0" smtClean="0">
                <a:solidFill>
                  <a:srgbClr val="3333CC"/>
                </a:solidFill>
                <a:latin typeface="Arial" panose="020B0604020202020204" pitchFamily="34" charset="0"/>
              </a:rPr>
              <a:t>es </a:t>
            </a:r>
            <a:r>
              <a:rPr lang="fr-FR" altLang="fr-FR" sz="3600" b="1" i="1" dirty="0">
                <a:solidFill>
                  <a:srgbClr val="3333CC"/>
                </a:solidFill>
                <a:latin typeface="Arial" panose="020B0604020202020204" pitchFamily="34" charset="0"/>
              </a:rPr>
              <a:t>é</a:t>
            </a:r>
            <a:r>
              <a:rPr lang="fr-FR" altLang="fr-FR" sz="3600" b="1" i="1" dirty="0" smtClean="0">
                <a:solidFill>
                  <a:srgbClr val="3333CC"/>
                </a:solidFill>
                <a:latin typeface="Arial" panose="020B0604020202020204" pitchFamily="34" charset="0"/>
              </a:rPr>
              <a:t>volutions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54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54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854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8547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854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4"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7522" name="Rectangle 2"/>
          <p:cNvSpPr>
            <a:spLocks noGrp="1" noChangeArrowheads="1"/>
          </p:cNvSpPr>
          <p:nvPr>
            <p:ph type="body" idx="1"/>
          </p:nvPr>
        </p:nvSpPr>
        <p:spPr bwMode="auto">
          <a:xfrm>
            <a:off x="220663" y="1871663"/>
            <a:ext cx="9490075" cy="4370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5782" tIns="47890" rIns="95782" bIns="47890" numCol="1" anchor="t" anchorCtr="0" compatLnSpc="1">
            <a:prstTxWarp prst="textNoShape">
              <a:avLst/>
            </a:prstTxWarp>
          </a:bodyPr>
          <a:lstStyle/>
          <a:p>
            <a:pPr>
              <a:lnSpc>
                <a:spcPct val="180000"/>
              </a:lnSpc>
              <a:spcBef>
                <a:spcPct val="0"/>
              </a:spcBef>
            </a:pPr>
            <a:r>
              <a:rPr lang="fr-FR" altLang="fr-FR" sz="2800" dirty="0" smtClean="0">
                <a:latin typeface="Arial" panose="020B0604020202020204" pitchFamily="34" charset="0"/>
                <a:cs typeface="Arial" panose="020B0604020202020204" pitchFamily="34" charset="0"/>
              </a:rPr>
              <a:t>Procédure d’alerte vis-à-vis de l’ensemble des services concernés </a:t>
            </a:r>
            <a:r>
              <a:rPr lang="fr-FR" altLang="fr-FR" sz="2400" dirty="0" smtClean="0">
                <a:latin typeface="Arial" panose="020B0604020202020204" pitchFamily="34" charset="0"/>
                <a:cs typeface="Arial" panose="020B0604020202020204" pitchFamily="34" charset="0"/>
              </a:rPr>
              <a:t>(information à l’Ordo, Logistiques, aux ateliers, …)</a:t>
            </a:r>
            <a:endParaRPr lang="fr-FR" altLang="fr-FR" sz="2800" dirty="0" smtClean="0">
              <a:latin typeface="Arial" panose="020B0604020202020204" pitchFamily="34" charset="0"/>
              <a:cs typeface="Arial" panose="020B0604020202020204" pitchFamily="34" charset="0"/>
            </a:endParaRPr>
          </a:p>
          <a:p>
            <a:pPr>
              <a:lnSpc>
                <a:spcPct val="180000"/>
              </a:lnSpc>
              <a:spcBef>
                <a:spcPct val="0"/>
              </a:spcBef>
            </a:pPr>
            <a:r>
              <a:rPr lang="fr-FR" altLang="fr-FR" sz="2800" dirty="0" smtClean="0">
                <a:latin typeface="Arial" panose="020B0604020202020204" pitchFamily="34" charset="0"/>
                <a:cs typeface="Arial" panose="020B0604020202020204" pitchFamily="34" charset="0"/>
              </a:rPr>
              <a:t>Mise en œuvre planifiée</a:t>
            </a:r>
          </a:p>
          <a:p>
            <a:pPr>
              <a:lnSpc>
                <a:spcPct val="180000"/>
              </a:lnSpc>
              <a:spcBef>
                <a:spcPct val="0"/>
              </a:spcBef>
            </a:pPr>
            <a:r>
              <a:rPr lang="fr-FR" altLang="fr-FR" sz="2800" dirty="0" smtClean="0">
                <a:latin typeface="Arial" panose="020B0604020202020204" pitchFamily="34" charset="0"/>
                <a:cs typeface="Arial" panose="020B0604020202020204" pitchFamily="34" charset="0"/>
              </a:rPr>
              <a:t>Prise en compte dans le calcul des besoins </a:t>
            </a:r>
            <a:br>
              <a:rPr lang="fr-FR" altLang="fr-FR" sz="2800" dirty="0" smtClean="0">
                <a:latin typeface="Arial" panose="020B0604020202020204" pitchFamily="34" charset="0"/>
                <a:cs typeface="Arial" panose="020B0604020202020204" pitchFamily="34" charset="0"/>
              </a:rPr>
            </a:br>
            <a:r>
              <a:rPr lang="fr-FR" altLang="fr-FR" sz="2400" dirty="0" smtClean="0">
                <a:latin typeface="Arial" panose="020B0604020202020204" pitchFamily="34" charset="0"/>
                <a:cs typeface="Arial" panose="020B0604020202020204" pitchFamily="34" charset="0"/>
              </a:rPr>
              <a:t>(dates d ’application et variante de nomenclatures, début et fin de lien de nomenclatures, fin de validité d’une gamme)</a:t>
            </a:r>
          </a:p>
        </p:txBody>
      </p:sp>
      <p:sp>
        <p:nvSpPr>
          <p:cNvPr id="1387523" name="Rectangle 3"/>
          <p:cNvSpPr>
            <a:spLocks noGrp="1" noChangeArrowheads="1"/>
          </p:cNvSpPr>
          <p:nvPr>
            <p:ph type="title"/>
          </p:nvPr>
        </p:nvSpPr>
        <p:spPr bwMode="auto">
          <a:xfrm>
            <a:off x="412750" y="223838"/>
            <a:ext cx="8634413" cy="140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0" rIns="95782" bIns="47890" numCol="1" anchor="ctr" anchorCtr="0" compatLnSpc="1">
            <a:prstTxWarp prst="textNoShape">
              <a:avLst/>
            </a:prstTxWarp>
          </a:bodyPr>
          <a:lstStyle/>
          <a:p>
            <a:r>
              <a:rPr lang="fr-FR" altLang="fr-FR" sz="3600" b="1" i="1" dirty="0" smtClean="0">
                <a:solidFill>
                  <a:srgbClr val="3333CC"/>
                </a:solidFill>
                <a:latin typeface="Arial" panose="020B0604020202020204" pitchFamily="34" charset="0"/>
              </a:rPr>
              <a:t>Évolutions des données </a:t>
            </a:r>
            <a:br>
              <a:rPr lang="fr-FR" altLang="fr-FR" sz="3600" b="1" i="1" dirty="0" smtClean="0">
                <a:solidFill>
                  <a:srgbClr val="3333CC"/>
                </a:solidFill>
                <a:latin typeface="Arial" panose="020B0604020202020204" pitchFamily="34" charset="0"/>
              </a:rPr>
            </a:br>
            <a:r>
              <a:rPr lang="fr-FR" altLang="fr-FR" sz="3600" b="1" i="1" dirty="0" smtClean="0">
                <a:solidFill>
                  <a:srgbClr val="3333CC"/>
                </a:solidFill>
                <a:latin typeface="Arial" panose="020B0604020202020204" pitchFamily="34" charset="0"/>
              </a:rPr>
              <a:t>(Critères de </a:t>
            </a:r>
            <a:r>
              <a:rPr lang="fr-FR" altLang="fr-FR" sz="3600" b="1" i="1" dirty="0">
                <a:solidFill>
                  <a:srgbClr val="3333CC"/>
                </a:solidFill>
                <a:latin typeface="Arial" panose="020B0604020202020204" pitchFamily="34" charset="0"/>
              </a:rPr>
              <a:t>g</a:t>
            </a:r>
            <a:r>
              <a:rPr lang="fr-FR" altLang="fr-FR" sz="3600" b="1" i="1" dirty="0" smtClean="0">
                <a:solidFill>
                  <a:srgbClr val="3333CC"/>
                </a:solidFill>
                <a:latin typeface="Arial" panose="020B0604020202020204" pitchFamily="34" charset="0"/>
              </a:rPr>
              <a:t>estion)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75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75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875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522" grpId="0" build="p" autoUpdateAnimBg="0"/>
    </p:bldLst>
  </p:timing>
</p:sld>
</file>

<file path=ppt/theme/theme1.xml><?xml version="1.0" encoding="utf-8"?>
<a:theme xmlns:a="http://schemas.openxmlformats.org/drawingml/2006/main" name="Modèle par défau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rgbClr val="063DE8"/>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rgbClr val="063DE8"/>
            </a:solidFill>
            <a:effectLst/>
            <a:latin typeface="Arial"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lude4">
  <a:themeElements>
    <a:clrScheme name="prelude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lude4">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prelude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lude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lude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lude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lude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lude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lude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SCSI  830:APPLICATIONS:Microsoft Office:Microsoft PowerPoint 4:</Template>
  <TotalTime>12493</TotalTime>
  <Pages>114</Pages>
  <Words>9855</Words>
  <Application>Microsoft Office PowerPoint</Application>
  <PresentationFormat>Format A4 (210 x 297 mm)</PresentationFormat>
  <Paragraphs>3992</Paragraphs>
  <Slides>111</Slides>
  <Notes>111</Notes>
  <HiddenSlides>0</HiddenSlides>
  <MMClips>0</MMClips>
  <ScaleCrop>false</ScaleCrop>
  <HeadingPairs>
    <vt:vector size="4" baseType="variant">
      <vt:variant>
        <vt:lpstr>Thème</vt:lpstr>
      </vt:variant>
      <vt:variant>
        <vt:i4>2</vt:i4>
      </vt:variant>
      <vt:variant>
        <vt:lpstr>Titres des diapositives</vt:lpstr>
      </vt:variant>
      <vt:variant>
        <vt:i4>111</vt:i4>
      </vt:variant>
    </vt:vector>
  </HeadingPairs>
  <TitlesOfParts>
    <vt:vector size="113" baseType="lpstr">
      <vt:lpstr>Modèle par défaut</vt:lpstr>
      <vt:lpstr>prelude4</vt:lpstr>
      <vt:lpstr>e-Prelude.com</vt:lpstr>
      <vt:lpstr>Sommaire</vt:lpstr>
      <vt:lpstr>Introduction</vt:lpstr>
      <vt:lpstr>L’ERP est un outil au service d’une organisation</vt:lpstr>
      <vt:lpstr>La gestion intégrée</vt:lpstr>
      <vt:lpstr>Les FLUX de l’ERP  </vt:lpstr>
      <vt:lpstr>Présentation PowerPoint</vt:lpstr>
      <vt:lpstr>Qu’est-ce que MRP ?</vt:lpstr>
      <vt:lpstr>Présentation PowerPoint</vt:lpstr>
      <vt:lpstr>Chapitre 1 Historique</vt:lpstr>
      <vt:lpstr>1965   MRP   “0”</vt:lpstr>
      <vt:lpstr>1971 MRP “1”</vt:lpstr>
      <vt:lpstr>1979 MRP “2”</vt:lpstr>
      <vt:lpstr>Présentation PowerPoint</vt:lpstr>
      <vt:lpstr>LES APPORTS DES ERP</vt:lpstr>
      <vt:lpstr>Chapitre 2  MRP 2 Par L ’Exemple</vt:lpstr>
      <vt:lpstr>Présentation PowerPoint</vt:lpstr>
      <vt:lpstr>Présentation PowerPoint</vt:lpstr>
      <vt:lpstr>Présentation PowerPoint</vt:lpstr>
      <vt:lpstr>Présentation PowerPoint</vt:lpstr>
      <vt:lpstr>Présentation PowerPoint</vt:lpstr>
      <vt:lpstr>L’usine Lazurex : comprendre les flux</vt:lpstr>
      <vt:lpstr>Présentation PowerPoint</vt:lpstr>
      <vt:lpstr>Présentation PowerPoint</vt:lpstr>
      <vt:lpstr>Présentation PowerPoint</vt:lpstr>
      <vt:lpstr>LE RÔLE DES STOCKS</vt:lpstr>
      <vt:lpstr>Présentation PowerPoint</vt:lpstr>
      <vt:lpstr>Présentation PowerPoint</vt:lpstr>
      <vt:lpstr>Présentation PowerPoint</vt:lpstr>
      <vt:lpstr>Chapitre 3   Les données techniques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Quelle est la gamme de EML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Synthèse Articles</vt:lpstr>
      <vt:lpstr>Qu’est ce qu’un Article Fantôme ?</vt:lpstr>
      <vt:lpstr>Et avec un Article Fantôme ?</vt:lpstr>
      <vt:lpstr>Présentation PowerPoint</vt:lpstr>
      <vt:lpstr>Synthèse Nomenclatures</vt:lpstr>
      <vt:lpstr>Nomenclatures BE / BM</vt:lpstr>
      <vt:lpstr>Présentation PowerPoint</vt:lpstr>
      <vt:lpstr>Synthèse Postes de charge</vt:lpstr>
      <vt:lpstr>Présentation PowerPoint</vt:lpstr>
      <vt:lpstr>Synthèse Gammes</vt:lpstr>
      <vt:lpstr>Chapitre 4  :  Les données de flux</vt:lpstr>
      <vt:lpstr>Que sont les données de flux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Chapitre 5  La logique MRP</vt:lpstr>
      <vt:lpstr>Présentation PowerPoint</vt:lpstr>
      <vt:lpstr>Présentation PowerPoint</vt:lpstr>
      <vt:lpstr>Présentation PowerPoint</vt:lpstr>
      <vt:lpstr>Présentation PowerPoint</vt:lpstr>
      <vt:lpstr>Présentation PowerPoint</vt:lpstr>
      <vt:lpstr>Présentation PowerPoint</vt:lpstr>
      <vt:lpstr>Les OF et les OA (Statut)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Chapitre 6  La qualité des informations</vt:lpstr>
      <vt:lpstr>L’apport de l’informatique</vt:lpstr>
      <vt:lpstr>La qualité des informations</vt:lpstr>
      <vt:lpstr>La qualité des informations</vt:lpstr>
      <vt:lpstr>La qualité des informations</vt:lpstr>
      <vt:lpstr>Présentation PowerPoint</vt:lpstr>
      <vt:lpstr>Présentation PowerPoint</vt:lpstr>
      <vt:lpstr>Présentation PowerPoint</vt:lpstr>
      <vt:lpstr>Présentation PowerPoint</vt:lpstr>
      <vt:lpstr>La qualité des Informations</vt:lpstr>
      <vt:lpstr>Les évolutions de données</vt:lpstr>
      <vt:lpstr>L’origine des évolutions</vt:lpstr>
      <vt:lpstr>Évolutions des données  (Critères de gestion)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   MRP et les données techniques</vt:lpstr>
      <vt:lpstr>Présentation PowerPoint</vt:lpstr>
      <vt:lpstr>Les données techniques</vt:lpstr>
      <vt:lpstr>Pour comparer !</vt:lpstr>
      <vt:lpstr>Et chez vous ?</vt:lpstr>
    </vt:vector>
  </TitlesOfParts>
  <Manager>M. BARTH, P. ERHART, P. GENIN, D. KARCHER, S. LAMOURI, F. MARCOTTE, A. THOMAS</Manager>
  <Company>EADS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MRP II par l'exemple</dc:title>
  <dc:subject>Guide de l'animateur</dc:subject>
  <dc:creator>LAMOURI Samir</dc:creator>
  <cp:lastModifiedBy>samir</cp:lastModifiedBy>
  <cp:revision>596</cp:revision>
  <cp:lastPrinted>1999-08-17T16:34:52Z</cp:lastPrinted>
  <dcterms:created xsi:type="dcterms:W3CDTF">1996-05-27T10:43:11Z</dcterms:created>
  <dcterms:modified xsi:type="dcterms:W3CDTF">2018-04-20T13:14:36Z</dcterms:modified>
</cp:coreProperties>
</file>